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embeddings/oleObject1.bin" ContentType="application/vnd.openxmlformats-officedocument.oleObject"/>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embeddings/oleObject2.bin" ContentType="application/vnd.openxmlformats-officedocument.oleObject"/>
  <Override PartName="/ppt/embeddings/oleObject3.bin" ContentType="application/vnd.openxmlformats-officedocument.oleObject"/>
  <Override PartName="/ppt/activeX/activeX16.xml" ContentType="application/vnd.ms-office.activeX+xml"/>
  <Override PartName="/ppt/notesSlides/notesSlide2.xml" ContentType="application/vnd.openxmlformats-officedocument.presentationml.notesSlide+xml"/>
  <Override PartName="/ppt/activeX/activeX17.xml" ContentType="application/vnd.ms-office.activeX+xml"/>
  <Override PartName="/ppt/activeX/activeX18.xml" ContentType="application/vnd.ms-office.activeX+xml"/>
  <Override PartName="/ppt/activeX/activeX19.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333" r:id="rId2"/>
    <p:sldId id="370" r:id="rId3"/>
    <p:sldId id="256" r:id="rId4"/>
    <p:sldId id="263" r:id="rId5"/>
    <p:sldId id="282" r:id="rId6"/>
    <p:sldId id="273" r:id="rId7"/>
    <p:sldId id="297" r:id="rId8"/>
    <p:sldId id="334" r:id="rId9"/>
    <p:sldId id="294" r:id="rId10"/>
    <p:sldId id="268" r:id="rId11"/>
    <p:sldId id="267" r:id="rId12"/>
    <p:sldId id="283" r:id="rId13"/>
    <p:sldId id="354" r:id="rId14"/>
    <p:sldId id="295" r:id="rId15"/>
    <p:sldId id="274" r:id="rId16"/>
    <p:sldId id="300" r:id="rId17"/>
    <p:sldId id="299" r:id="rId18"/>
    <p:sldId id="302" r:id="rId19"/>
    <p:sldId id="303" r:id="rId20"/>
    <p:sldId id="372" r:id="rId21"/>
    <p:sldId id="373" r:id="rId22"/>
    <p:sldId id="374" r:id="rId23"/>
    <p:sldId id="375" r:id="rId24"/>
    <p:sldId id="275" r:id="rId25"/>
    <p:sldId id="276" r:id="rId26"/>
    <p:sldId id="277" r:id="rId27"/>
    <p:sldId id="278" r:id="rId28"/>
    <p:sldId id="281" r:id="rId29"/>
    <p:sldId id="258" r:id="rId30"/>
    <p:sldId id="269" r:id="rId31"/>
    <p:sldId id="271" r:id="rId32"/>
    <p:sldId id="272" r:id="rId33"/>
    <p:sldId id="377" r:id="rId34"/>
    <p:sldId id="335" r:id="rId35"/>
    <p:sldId id="378" r:id="rId36"/>
    <p:sldId id="355" r:id="rId37"/>
    <p:sldId id="357" r:id="rId38"/>
    <p:sldId id="285" r:id="rId39"/>
    <p:sldId id="284" r:id="rId40"/>
    <p:sldId id="336" r:id="rId41"/>
    <p:sldId id="337" r:id="rId42"/>
    <p:sldId id="393" r:id="rId43"/>
    <p:sldId id="338" r:id="rId44"/>
    <p:sldId id="349" r:id="rId45"/>
    <p:sldId id="384" r:id="rId46"/>
    <p:sldId id="307" r:id="rId47"/>
    <p:sldId id="379" r:id="rId48"/>
    <p:sldId id="356" r:id="rId49"/>
    <p:sldId id="350" r:id="rId50"/>
    <p:sldId id="339" r:id="rId51"/>
    <p:sldId id="341" r:id="rId52"/>
    <p:sldId id="287" r:id="rId53"/>
    <p:sldId id="361" r:id="rId54"/>
    <p:sldId id="380" r:id="rId55"/>
    <p:sldId id="385" r:id="rId56"/>
    <p:sldId id="394" r:id="rId57"/>
    <p:sldId id="328" r:id="rId58"/>
    <p:sldId id="331" r:id="rId59"/>
    <p:sldId id="340" r:id="rId60"/>
    <p:sldId id="365" r:id="rId61"/>
    <p:sldId id="366" r:id="rId62"/>
    <p:sldId id="367" r:id="rId63"/>
    <p:sldId id="368" r:id="rId64"/>
    <p:sldId id="390" r:id="rId65"/>
    <p:sldId id="391" r:id="rId66"/>
    <p:sldId id="392" r:id="rId67"/>
    <p:sldId id="386" r:id="rId68"/>
    <p:sldId id="286" r:id="rId69"/>
    <p:sldId id="388" r:id="rId70"/>
    <p:sldId id="389" r:id="rId71"/>
    <p:sldId id="305" r:id="rId72"/>
    <p:sldId id="381" r:id="rId73"/>
    <p:sldId id="382" r:id="rId74"/>
    <p:sldId id="383" r:id="rId75"/>
    <p:sldId id="363" r:id="rId76"/>
    <p:sldId id="288" r:id="rId77"/>
    <p:sldId id="315" r:id="rId78"/>
    <p:sldId id="364" r:id="rId79"/>
    <p:sldId id="289" r:id="rId80"/>
    <p:sldId id="324" r:id="rId81"/>
    <p:sldId id="359" r:id="rId82"/>
    <p:sldId id="308" r:id="rId83"/>
    <p:sldId id="309" r:id="rId84"/>
    <p:sldId id="310" r:id="rId85"/>
    <p:sldId id="311" r:id="rId86"/>
    <p:sldId id="348" r:id="rId87"/>
    <p:sldId id="323" r:id="rId88"/>
    <p:sldId id="326" r:id="rId89"/>
    <p:sldId id="345" r:id="rId90"/>
    <p:sldId id="346" r:id="rId91"/>
    <p:sldId id="347" r:id="rId92"/>
    <p:sldId id="387" r:id="rId93"/>
    <p:sldId id="342" r:id="rId94"/>
    <p:sldId id="362" r:id="rId95"/>
    <p:sldId id="325" r:id="rId96"/>
    <p:sldId id="312" r:id="rId97"/>
    <p:sldId id="316" r:id="rId98"/>
    <p:sldId id="293" r:id="rId99"/>
    <p:sldId id="369" r:id="rId100"/>
    <p:sldId id="351" r:id="rId101"/>
    <p:sldId id="306" r:id="rId102"/>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83" autoAdjust="0"/>
    <p:restoredTop sz="94660"/>
  </p:normalViewPr>
  <p:slideViewPr>
    <p:cSldViewPr>
      <p:cViewPr>
        <p:scale>
          <a:sx n="60" d="100"/>
          <a:sy n="60" d="100"/>
        </p:scale>
        <p:origin x="-1416" y="-27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19.xml.rels><?xml version="1.0" encoding="UTF-8" standalone="yes"?>
<Relationships xmlns="http://schemas.openxmlformats.org/package/2006/relationships"><Relationship Id="rId1" Type="http://schemas.microsoft.com/office/2006/relationships/activeXControlBinary" Target="activeX19.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13.xml><?xml version="1.0" encoding="utf-8"?>
<ax:ocx xmlns:ax="http://schemas.microsoft.com/office/2006/activeX" xmlns:r="http://schemas.openxmlformats.org/officeDocument/2006/relationships" ax:classid="{D27CDB6E-AE6D-11CF-96B8-444553540000}" ax:persistence="persistStorage" r:id="rId1"/>
</file>

<file path=ppt/activeX/activeX14.xml><?xml version="1.0" encoding="utf-8"?>
<ax:ocx xmlns:ax="http://schemas.microsoft.com/office/2006/activeX" xmlns:r="http://schemas.openxmlformats.org/officeDocument/2006/relationships" ax:classid="{D27CDB6E-AE6D-11CF-96B8-444553540000}" ax:persistence="persistStorage" r:id="rId1"/>
</file>

<file path=ppt/activeX/activeX15.xml><?xml version="1.0" encoding="utf-8"?>
<ax:ocx xmlns:ax="http://schemas.microsoft.com/office/2006/activeX" xmlns:r="http://schemas.openxmlformats.org/officeDocument/2006/relationships" ax:classid="{D27CDB6E-AE6D-11CF-96B8-444553540000}" ax:persistence="persistStorage" r:id="rId1"/>
</file>

<file path=ppt/activeX/activeX16.xml><?xml version="1.0" encoding="utf-8"?>
<ax:ocx xmlns:ax="http://schemas.microsoft.com/office/2006/activeX" xmlns:r="http://schemas.openxmlformats.org/officeDocument/2006/relationships" ax:classid="{D27CDB6E-AE6D-11CF-96B8-444553540000}" ax:persistence="persistStorage" r:id="rId1"/>
</file>

<file path=ppt/activeX/activeX17.xml><?xml version="1.0" encoding="utf-8"?>
<ax:ocx xmlns:ax="http://schemas.microsoft.com/office/2006/activeX" xmlns:r="http://schemas.openxmlformats.org/officeDocument/2006/relationships" ax:classid="{D27CDB6E-AE6D-11CF-96B8-444553540000}" ax:persistence="persistStorage" r:id="rId1"/>
</file>

<file path=ppt/activeX/activeX18.xml><?xml version="1.0" encoding="utf-8"?>
<ax:ocx xmlns:ax="http://schemas.microsoft.com/office/2006/activeX" xmlns:r="http://schemas.openxmlformats.org/officeDocument/2006/relationships" ax:classid="{D27CDB6E-AE6D-11CF-96B8-444553540000}" ax:persistence="persistStorage" r:id="rId1"/>
</file>

<file path=ppt/activeX/activeX19.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35D93C2-8B74-40B0-A5A9-B1C0A15BDDB1}" type="datetimeFigureOut">
              <a:rPr lang="en-GB" smtClean="0"/>
              <a:t>25/11/2016</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24FD1EB-3820-4659-AAE1-2CFCDD78090D}" type="slidenum">
              <a:rPr lang="en-GB" smtClean="0"/>
              <a:t>‹#›</a:t>
            </a:fld>
            <a:endParaRPr lang="en-GB"/>
          </a:p>
        </p:txBody>
      </p:sp>
    </p:spTree>
    <p:extLst>
      <p:ext uri="{BB962C8B-B14F-4D97-AF65-F5344CB8AC3E}">
        <p14:creationId xmlns:p14="http://schemas.microsoft.com/office/powerpoint/2010/main" val="18825339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B683C5F-38C2-4E4C-BA65-E5D703AE59A7}" type="datetimeFigureOut">
              <a:rPr lang="en-GB" smtClean="0"/>
              <a:t>25/11/2016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2D91CEF0-D502-40B7-90DB-6330A8DDDEA7}" type="slidenum">
              <a:rPr lang="en-GB" smtClean="0"/>
              <a:t>‹#›</a:t>
            </a:fld>
            <a:endParaRPr lang="en-GB"/>
          </a:p>
        </p:txBody>
      </p:sp>
    </p:spTree>
    <p:extLst>
      <p:ext uri="{BB962C8B-B14F-4D97-AF65-F5344CB8AC3E}">
        <p14:creationId xmlns:p14="http://schemas.microsoft.com/office/powerpoint/2010/main" val="64150730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91CEF0-D502-40B7-90DB-6330A8DDDEA7}" type="slidenum">
              <a:rPr lang="en-GB" smtClean="0"/>
              <a:t>1</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76182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2D91CEF0-D502-40B7-90DB-6330A8DDDEA7}" type="slidenum">
              <a:rPr lang="en-GB" smtClean="0"/>
              <a:t>80</a:t>
            </a:fld>
            <a:endParaRPr lang="en-GB"/>
          </a:p>
        </p:txBody>
      </p:sp>
    </p:spTree>
    <p:extLst>
      <p:ext uri="{BB962C8B-B14F-4D97-AF65-F5344CB8AC3E}">
        <p14:creationId xmlns:p14="http://schemas.microsoft.com/office/powerpoint/2010/main" val="1592273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9" descr="Sound_Wave_by_vladstudi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solidFill>
            <a:srgbClr val="FFFF00"/>
          </a:solidFill>
        </p:spPr>
        <p:txBody>
          <a:bodyPr/>
          <a:lstStyle>
            <a:lvl1pPr>
              <a:defRPr>
                <a:solidFill>
                  <a:schemeClr val="tx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solidFill>
            <a:srgbClr val="FFFF00"/>
          </a:solidFill>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48ADF300-E84E-42EB-B7BE-FD8167F6E385}" type="slidenum">
              <a:rPr lang="en-GB"/>
              <a:pPr>
                <a:defRPr/>
              </a:pPr>
              <a:t>‹#›</a:t>
            </a:fld>
            <a:endParaRPr lang="en-GB"/>
          </a:p>
        </p:txBody>
      </p:sp>
      <p:sp>
        <p:nvSpPr>
          <p:cNvPr id="9" name="Content Placeholder 8"/>
          <p:cNvSpPr>
            <a:spLocks noGrp="1"/>
          </p:cNvSpPr>
          <p:nvPr>
            <p:ph sz="quarter" idx="13" hasCustomPrompt="1"/>
          </p:nvPr>
        </p:nvSpPr>
        <p:spPr>
          <a:xfrm>
            <a:off x="179512" y="6093296"/>
            <a:ext cx="1152128" cy="764704"/>
          </a:xfrm>
        </p:spPr>
        <p:txBody>
          <a:bodyPr/>
          <a:lstStyle/>
          <a:p>
            <a:pPr lvl="0"/>
            <a:fld id="{F48A64B0-525A-4EE3-B199-0A7FE4A185A8}" type="slidenum">
              <a:rPr lang="en-US" smtClean="0"/>
              <a:t>‹#›</a:t>
            </a:fld>
            <a:endParaRPr lang="en-GB" dirty="0"/>
          </a:p>
        </p:txBody>
      </p:sp>
      <p:sp>
        <p:nvSpPr>
          <p:cNvPr id="10" name="Slide Number Placeholder 4"/>
          <p:cNvSpPr txBox="1">
            <a:spLocks/>
          </p:cNvSpPr>
          <p:nvPr userDrawn="1"/>
        </p:nvSpPr>
        <p:spPr bwMode="auto">
          <a:xfrm>
            <a:off x="8596014" y="6351612"/>
            <a:ext cx="51440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31248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93FB749-DBEC-4F8F-9109-6E7FD09EE928}" type="slidenum">
              <a:rPr lang="en-GB"/>
              <a:pPr>
                <a:defRPr/>
              </a:pPr>
              <a:t>‹#›</a:t>
            </a:fld>
            <a:endParaRPr lang="en-GB"/>
          </a:p>
        </p:txBody>
      </p:sp>
    </p:spTree>
    <p:extLst>
      <p:ext uri="{BB962C8B-B14F-4D97-AF65-F5344CB8AC3E}">
        <p14:creationId xmlns:p14="http://schemas.microsoft.com/office/powerpoint/2010/main" val="1537857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D57D740-50E1-46BA-8F68-EC3E9EA687DC}" type="slidenum">
              <a:rPr lang="en-GB"/>
              <a:pPr>
                <a:defRPr/>
              </a:pPr>
              <a:t>‹#›</a:t>
            </a:fld>
            <a:endParaRPr lang="en-GB"/>
          </a:p>
        </p:txBody>
      </p:sp>
    </p:spTree>
    <p:extLst>
      <p:ext uri="{BB962C8B-B14F-4D97-AF65-F5344CB8AC3E}">
        <p14:creationId xmlns:p14="http://schemas.microsoft.com/office/powerpoint/2010/main" val="3011091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8172D73-5FCB-4159-874D-D0722CF7D5E9}" type="slidenum">
              <a:rPr lang="en-GB"/>
              <a:pPr>
                <a:defRPr/>
              </a:pPr>
              <a:t>‹#›</a:t>
            </a:fld>
            <a:endParaRPr lang="en-GB"/>
          </a:p>
        </p:txBody>
      </p:sp>
    </p:spTree>
    <p:extLst>
      <p:ext uri="{BB962C8B-B14F-4D97-AF65-F5344CB8AC3E}">
        <p14:creationId xmlns:p14="http://schemas.microsoft.com/office/powerpoint/2010/main" val="145754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287F0155-45AF-4915-BB07-9B4B7782DCB4}" type="slidenum">
              <a:rPr lang="en-GB" smtClean="0"/>
              <a:pPr>
                <a:defRPr/>
              </a:pPr>
              <a:t>‹#›</a:t>
            </a:fld>
            <a:endParaRPr lang="en-GB"/>
          </a:p>
        </p:txBody>
      </p:sp>
    </p:spTree>
    <p:extLst>
      <p:ext uri="{BB962C8B-B14F-4D97-AF65-F5344CB8AC3E}">
        <p14:creationId xmlns:p14="http://schemas.microsoft.com/office/powerpoint/2010/main" val="3388803758"/>
      </p:ext>
    </p:extLst>
  </p:cSld>
  <p:clrMapOvr>
    <a:masterClrMapping/>
  </p:clrMapOvr>
  <p:transition>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78818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9" descr="Sound_Wave_by_vladstudi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rgbClr val="FFFF00"/>
          </a:solidFill>
        </p:spPr>
        <p:txBody>
          <a:bodyPr/>
          <a:lstStyle>
            <a:lvl1pPr>
              <a:defRPr>
                <a:solidFill>
                  <a:schemeClr val="tx1"/>
                </a:solidFill>
              </a:defRPr>
            </a:lvl1pPr>
          </a:lstStyle>
          <a:p>
            <a:r>
              <a:rPr lang="en-US" dirty="0" smtClean="0"/>
              <a:t>Click to edit Master title style</a:t>
            </a:r>
            <a:endParaRPr lang="en-GB" dirty="0"/>
          </a:p>
        </p:txBody>
      </p:sp>
      <p:sp>
        <p:nvSpPr>
          <p:cNvPr id="3" name="Content Placeholder 2"/>
          <p:cNvSpPr>
            <a:spLocks noGrp="1"/>
          </p:cNvSpPr>
          <p:nvPr>
            <p:ph idx="1"/>
          </p:nvPr>
        </p:nvSpPr>
        <p:spPr>
          <a:solidFill>
            <a:srgbClr val="FFFF00"/>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F1F2957F-11E8-4FFD-BFAC-6D10F3934DC3}" type="slidenum">
              <a:rPr lang="en-GB"/>
              <a:pPr>
                <a:defRPr/>
              </a:pPr>
              <a:t>‹#›</a:t>
            </a:fld>
            <a:endParaRPr lang="en-GB"/>
          </a:p>
        </p:txBody>
      </p:sp>
      <p:sp>
        <p:nvSpPr>
          <p:cNvPr id="8" name="Slide Number Placeholder 4"/>
          <p:cNvSpPr txBox="1">
            <a:spLocks/>
          </p:cNvSpPr>
          <p:nvPr userDrawn="1"/>
        </p:nvSpPr>
        <p:spPr bwMode="auto">
          <a:xfrm>
            <a:off x="8244408" y="6159549"/>
            <a:ext cx="73712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191377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endParaRPr lang="en-GB" dirty="0"/>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287F0155-45AF-4915-BB07-9B4B7782DCB4}" type="slidenum">
              <a:rPr lang="en-GB" smtClean="0"/>
              <a:pPr>
                <a:defRPr/>
              </a:pPr>
              <a:t>‹#›</a:t>
            </a:fld>
            <a:endParaRPr lang="en-GB"/>
          </a:p>
        </p:txBody>
      </p:sp>
      <p:sp>
        <p:nvSpPr>
          <p:cNvPr id="6" name="Slide Number Placeholder 4"/>
          <p:cNvSpPr txBox="1">
            <a:spLocks/>
          </p:cNvSpPr>
          <p:nvPr userDrawn="1"/>
        </p:nvSpPr>
        <p:spPr bwMode="auto">
          <a:xfrm>
            <a:off x="8596014" y="6351612"/>
            <a:ext cx="51440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4092065349"/>
      </p:ext>
    </p:extLst>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E3EAAEA-4487-454F-8C67-30FEB0B3BB75}" type="slidenum">
              <a:rPr lang="en-GB"/>
              <a:pPr>
                <a:defRPr/>
              </a:pPr>
              <a:t>‹#›</a:t>
            </a:fld>
            <a:endParaRPr lang="en-GB" dirty="0"/>
          </a:p>
        </p:txBody>
      </p:sp>
      <p:sp>
        <p:nvSpPr>
          <p:cNvPr id="7" name="Slide Number Placeholder 4"/>
          <p:cNvSpPr txBox="1">
            <a:spLocks/>
          </p:cNvSpPr>
          <p:nvPr userDrawn="1"/>
        </p:nvSpPr>
        <p:spPr bwMode="auto">
          <a:xfrm>
            <a:off x="8244408" y="6159549"/>
            <a:ext cx="73712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16055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95213C6-C8A3-4F82-81F4-8AA09060A168}" type="slidenum">
              <a:rPr lang="en-GB"/>
              <a:pPr>
                <a:defRPr/>
              </a:pPr>
              <a:t>‹#›</a:t>
            </a:fld>
            <a:endParaRPr lang="en-GB"/>
          </a:p>
        </p:txBody>
      </p:sp>
      <p:sp>
        <p:nvSpPr>
          <p:cNvPr id="8" name="Slide Number Placeholder 4"/>
          <p:cNvSpPr txBox="1">
            <a:spLocks/>
          </p:cNvSpPr>
          <p:nvPr userDrawn="1"/>
        </p:nvSpPr>
        <p:spPr bwMode="auto">
          <a:xfrm>
            <a:off x="8244408" y="6159549"/>
            <a:ext cx="73712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200036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AFE0DE8-231D-4D00-A007-A10B1C927890}" type="slidenum">
              <a:rPr lang="en-GB"/>
              <a:pPr>
                <a:defRPr/>
              </a:pPr>
              <a:t>‹#›</a:t>
            </a:fld>
            <a:endParaRPr lang="en-GB"/>
          </a:p>
        </p:txBody>
      </p:sp>
      <p:sp>
        <p:nvSpPr>
          <p:cNvPr id="10" name="Slide Number Placeholder 4"/>
          <p:cNvSpPr txBox="1">
            <a:spLocks/>
          </p:cNvSpPr>
          <p:nvPr userDrawn="1"/>
        </p:nvSpPr>
        <p:spPr bwMode="auto">
          <a:xfrm>
            <a:off x="8244408" y="6159549"/>
            <a:ext cx="73712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235931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D73B9FDA-F9ED-4D19-B022-79467F549918}" type="slidenum">
              <a:rPr lang="en-GB"/>
              <a:pPr>
                <a:defRPr/>
              </a:pPr>
              <a:t>‹#›</a:t>
            </a:fld>
            <a:endParaRPr lang="en-GB"/>
          </a:p>
        </p:txBody>
      </p:sp>
      <p:sp>
        <p:nvSpPr>
          <p:cNvPr id="6" name="Slide Number Placeholder 4"/>
          <p:cNvSpPr txBox="1">
            <a:spLocks/>
          </p:cNvSpPr>
          <p:nvPr userDrawn="1"/>
        </p:nvSpPr>
        <p:spPr bwMode="auto">
          <a:xfrm>
            <a:off x="8244408" y="6159549"/>
            <a:ext cx="73712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373829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DD07A5A1-4EB0-49DA-B4FC-8BCDE535E9D7}" type="slidenum">
              <a:rPr lang="en-GB"/>
              <a:pPr>
                <a:defRPr/>
              </a:pPr>
              <a:t>‹#›</a:t>
            </a:fld>
            <a:endParaRPr lang="en-GB"/>
          </a:p>
        </p:txBody>
      </p:sp>
    </p:spTree>
    <p:extLst>
      <p:ext uri="{BB962C8B-B14F-4D97-AF65-F5344CB8AC3E}">
        <p14:creationId xmlns:p14="http://schemas.microsoft.com/office/powerpoint/2010/main" val="289093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68414D9-61E1-4A66-A2B0-632E43529954}" type="slidenum">
              <a:rPr lang="en-GB"/>
              <a:pPr>
                <a:defRPr/>
              </a:pPr>
              <a:t>‹#›</a:t>
            </a:fld>
            <a:endParaRPr lang="en-GB"/>
          </a:p>
        </p:txBody>
      </p:sp>
      <p:sp>
        <p:nvSpPr>
          <p:cNvPr id="8" name="Slide Number Placeholder 4"/>
          <p:cNvSpPr txBox="1">
            <a:spLocks/>
          </p:cNvSpPr>
          <p:nvPr userDrawn="1"/>
        </p:nvSpPr>
        <p:spPr bwMode="auto">
          <a:xfrm>
            <a:off x="8244408" y="6159549"/>
            <a:ext cx="737120" cy="476250"/>
          </a:xfrm>
          <a:prstGeom prst="rect">
            <a:avLst/>
          </a:prstGeom>
          <a:solidFill>
            <a:schemeClr val="accent2"/>
          </a:solidFill>
          <a:ln w="9525">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F1F2957F-11E8-4FFD-BFAC-6D10F3934DC3}" type="slidenum">
              <a:rPr lang="en-GB" sz="2000" smtClean="0">
                <a:solidFill>
                  <a:schemeClr val="bg1"/>
                </a:solidFill>
              </a:rPr>
              <a:pPr>
                <a:defRPr/>
              </a:pPr>
              <a:t>‹#›</a:t>
            </a:fld>
            <a:endParaRPr lang="en-GB" sz="2000" dirty="0">
              <a:solidFill>
                <a:schemeClr val="bg1"/>
              </a:solidFill>
            </a:endParaRPr>
          </a:p>
        </p:txBody>
      </p:sp>
    </p:spTree>
    <p:extLst>
      <p:ext uri="{BB962C8B-B14F-4D97-AF65-F5344CB8AC3E}">
        <p14:creationId xmlns:p14="http://schemas.microsoft.com/office/powerpoint/2010/main" val="243183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9" descr="Sound_Wave_by_vladstudi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457200" y="274638"/>
            <a:ext cx="8229600" cy="114300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100" name="Rectangle 3"/>
          <p:cNvSpPr>
            <a:spLocks noGrp="1" noChangeArrowheads="1"/>
          </p:cNvSpPr>
          <p:nvPr>
            <p:ph type="body" idx="1"/>
          </p:nvPr>
        </p:nvSpPr>
        <p:spPr bwMode="auto">
          <a:xfrm>
            <a:off x="457200" y="1600200"/>
            <a:ext cx="8229600" cy="4525963"/>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87F0155-45AF-4915-BB07-9B4B7782DCB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00" r:id="rId13"/>
    <p:sldLayoutId id="2147483701" r:id="rId14"/>
  </p:sldLayoutIdLst>
  <p:transition>
    <p:checker/>
  </p:transition>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8.xml"/><Relationship Id="rId1" Type="http://schemas.openxmlformats.org/officeDocument/2006/relationships/vmlDrawing" Target="../drawings/vmlDrawing21.vml"/><Relationship Id="rId4" Type="http://schemas.openxmlformats.org/officeDocument/2006/relationships/image" Target="../media/image112.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9.xml"/><Relationship Id="rId1" Type="http://schemas.openxmlformats.org/officeDocument/2006/relationships/vmlDrawing" Target="../drawings/vmlDrawing22.vml"/><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image" Target="http://blog.iphoneguide.com/image/1apple_ipod_classic_1.jpg"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http://blog.iphoneguide.com/image/1apple_ipod_classic_1.jpg"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lasstools.net/education-games-php/timer/"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6.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48.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50.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6.xml"/><Relationship Id="rId1" Type="http://schemas.openxmlformats.org/officeDocument/2006/relationships/vmlDrawing" Target="../drawings/vmlDrawing6.vml"/><Relationship Id="rId5" Type="http://schemas.openxmlformats.org/officeDocument/2006/relationships/image" Target="../media/image52.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7.xml"/><Relationship Id="rId1" Type="http://schemas.openxmlformats.org/officeDocument/2006/relationships/vmlDrawing" Target="../drawings/vmlDrawing7.v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8.xml"/><Relationship Id="rId1" Type="http://schemas.openxmlformats.org/officeDocument/2006/relationships/vmlDrawing" Target="../drawings/vmlDrawing8.v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brainpop.co.uk/uk/science/energy/sound/" TargetMode="External"/><Relationship Id="rId2" Type="http://schemas.openxmlformats.org/officeDocument/2006/relationships/hyperlink" Target="http://www.brainpop.co.uk/science/energy/waves/"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SCtf-z4t9L8" TargetMode="External"/><Relationship Id="rId2" Type="http://schemas.openxmlformats.org/officeDocument/2006/relationships/hyperlink" Target="https://www.youtube.com/watch?v=iT4KAc0Ag1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9.xml"/><Relationship Id="rId1" Type="http://schemas.openxmlformats.org/officeDocument/2006/relationships/vmlDrawing" Target="../drawings/vmlDrawing9.v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0.xml"/><Relationship Id="rId1" Type="http://schemas.openxmlformats.org/officeDocument/2006/relationships/vmlDrawing" Target="../drawings/vmlDrawing10.v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twigonglow.com/film/forms-of-energy-1516/"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8.png"/><Relationship Id="rId4" Type="http://schemas.openxmlformats.org/officeDocument/2006/relationships/image" Target="../media/image63.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ontrol" Target="../activeX/activeX11.xml"/><Relationship Id="rId1" Type="http://schemas.openxmlformats.org/officeDocument/2006/relationships/vmlDrawing" Target="../drawings/vmlDrawing12.v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2.xml"/><Relationship Id="rId1" Type="http://schemas.openxmlformats.org/officeDocument/2006/relationships/vmlDrawing" Target="../drawings/vmlDrawing13.v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brainpop.co.uk/uk/science/energy/sound/"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C-zzDA3SFbc"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3.xml"/><Relationship Id="rId1" Type="http://schemas.openxmlformats.org/officeDocument/2006/relationships/vmlDrawing" Target="../drawings/vmlDrawing14.v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http://blogs.guardian.co.uk/money/PetrolDavidSillitoeC.jpg" TargetMode="External"/><Relationship Id="rId3" Type="http://schemas.openxmlformats.org/officeDocument/2006/relationships/image" Target="http://img.tfd.com/wn/E1/63693-catapult.gif" TargetMode="External"/><Relationship Id="rId7" Type="http://schemas.openxmlformats.org/officeDocument/2006/relationships/image" Target="http://www.freefoto.com/images/11/12/11_12_52---Electric-Light-Bulb_web.jpg" TargetMode="External"/><Relationship Id="rId12" Type="http://schemas.openxmlformats.org/officeDocument/2006/relationships/image" Target="../media/image11.jpeg"/><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http://scienceblogs.com/seed/nuclear_power_plant.gif" TargetMode="External"/><Relationship Id="rId5" Type="http://schemas.openxmlformats.org/officeDocument/2006/relationships/image" Target="http://oogletutorials.com/wp-content/uploads/2007/10/pun165-speaker-sound-audio-icon36.gif"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http://janeheller.mlblogs.com/toaster.jpg" TargetMode="External"/><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2awbKQ2DLRE" TargetMode="External"/><Relationship Id="rId2" Type="http://schemas.openxmlformats.org/officeDocument/2006/relationships/hyperlink" Target="https://www.youtube.com/watch?v=gpCquUWqaYw"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4.xml"/><Relationship Id="rId1" Type="http://schemas.openxmlformats.org/officeDocument/2006/relationships/vmlDrawing" Target="../drawings/vmlDrawing15.v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ce7AMJdq0Gw" TargetMode="External"/><Relationship Id="rId2" Type="http://schemas.openxmlformats.org/officeDocument/2006/relationships/hyperlink" Target="https://www.youtube.com/watch?v=6UG2EdU1LgM"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5.xml"/><Relationship Id="rId1" Type="http://schemas.openxmlformats.org/officeDocument/2006/relationships/vmlDrawing" Target="../drawings/vmlDrawing16.v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http://www.doctronics.co.uk/images/osc1.gif" TargetMode="External"/><Relationship Id="rId7" Type="http://schemas.openxmlformats.org/officeDocument/2006/relationships/image" Target="../media/image18.png"/><Relationship Id="rId2" Type="http://schemas.openxmlformats.org/officeDocument/2006/relationships/image" Target="../media/image84.gif"/><Relationship Id="rId1" Type="http://schemas.openxmlformats.org/officeDocument/2006/relationships/slideLayout" Target="../slideLayouts/slideLayout8.xml"/><Relationship Id="rId6" Type="http://schemas.openxmlformats.org/officeDocument/2006/relationships/hyperlink" Target="http://www.youtube.com/watch?v=TLNSknAMsbI" TargetMode="External"/><Relationship Id="rId5" Type="http://schemas.openxmlformats.org/officeDocument/2006/relationships/image" Target="http://www.piclist.com/images/www/hobby_elec/picture/measure5.jpg" TargetMode="Externa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http://www.doctronics.co.uk/images/osc1.gif" TargetMode="External"/><Relationship Id="rId2" Type="http://schemas.openxmlformats.org/officeDocument/2006/relationships/image" Target="../media/image84.gif"/><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http://www.doctronics.co.uk/images/osc1.gif" TargetMode="External"/><Relationship Id="rId2" Type="http://schemas.openxmlformats.org/officeDocument/2006/relationships/image" Target="../media/image84.gi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6.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2.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93.wmf"/></Relationships>
</file>

<file path=ppt/slides/_rels/slide7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file:///\\LCKA-HD1\ALL%20Teachers$\hargreavj\profile\desktop\AUDIT%20LESSONS\annoying%20noises%20for%20reg%20class\17400.mp3" TargetMode="External"/><Relationship Id="rId7" Type="http://schemas.openxmlformats.org/officeDocument/2006/relationships/image" Target="../media/image94.png"/><Relationship Id="rId2" Type="http://schemas.openxmlformats.org/officeDocument/2006/relationships/audio" Target="file:///\\LCKA-HD1\ALL%20Courseware$\AUDIT%20LESSONS\annoying%20noises%20for%20reg%20class\17000.mp3" TargetMode="External"/><Relationship Id="rId1" Type="http://schemas.openxmlformats.org/officeDocument/2006/relationships/vmlDrawing" Target="../drawings/vmlDrawing18.vml"/><Relationship Id="rId6" Type="http://schemas.openxmlformats.org/officeDocument/2006/relationships/image" Target="../media/image93.wmf"/><Relationship Id="rId5" Type="http://schemas.openxmlformats.org/officeDocument/2006/relationships/oleObject" Target="../embeddings/oleObject3.bin"/><Relationship Id="rId4"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6.xml"/><Relationship Id="rId1" Type="http://schemas.openxmlformats.org/officeDocument/2006/relationships/vmlDrawing" Target="../drawings/vmlDrawing19.vml"/><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33"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image" Target="../media/image100.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32" Type="http://schemas.openxmlformats.org/officeDocument/2006/relationships/hyperlink" Target="file:///\\LCKA-fs1\ALL%20resources\Science%20Dept\Teacher%20Only\S1\S1%20COURSE%202016\Physics%202%20Energy%20and%20Sound\annoying%20noises%20for%20reg%20class" TargetMode="External"/><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notesSlide" Target="../notesSlides/notesSlide2.xml"/><Relationship Id="rId10" Type="http://schemas.openxmlformats.org/officeDocument/2006/relationships/audio" Target="../media/media5.mp3"/><Relationship Id="rId19" Type="http://schemas.microsoft.com/office/2007/relationships/media" Target="../media/media10.mp3"/><Relationship Id="rId31" Type="http://schemas.openxmlformats.org/officeDocument/2006/relationships/hyperlink" Target="../../Teacher%20Only/S1/S1%20COURSE%202016/Physics%202%20Energy%20and%20Sound/annoying%20noises%20for%20reg%20class" TargetMode="External"/><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openxmlformats.org/officeDocument/2006/relationships/slideLayout" Target="../slideLayouts/slideLayout7.xml"/><Relationship Id="rId30" Type="http://schemas.openxmlformats.org/officeDocument/2006/relationships/image" Target="../media/image101.png"/></Relationships>
</file>

<file path=ppt/slides/_rels/slide81.xml.rels><?xml version="1.0" encoding="UTF-8" standalone="yes"?>
<Relationships xmlns="http://schemas.openxmlformats.org/package/2006/relationships"><Relationship Id="rId2" Type="http://schemas.openxmlformats.org/officeDocument/2006/relationships/hyperlink" Target="http://www.childrensuniversity.manchester.ac.uk/interactives/science/brainandsenses/ear/" TargetMode="Externa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wmf"/><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wmf"/><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wmf"/><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wmf"/><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LCKA-HD1\ALL%20Teachers$\hargreavj\profile\desktop\AUDIT%20LESSONS\annoying%20noises%20for%20reg%20class\17400.mp3" TargetMode="External"/><Relationship Id="rId1" Type="http://schemas.openxmlformats.org/officeDocument/2006/relationships/audio" Target="file:///\\LCKA-HD1\ALL%20Courseware$\AUDIT%20LESSONS\annoying%20noises%20for%20reg%20class\17000.mp3"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www.healthyhearing.com/report/47805-The-best-phone-apps-to-measure-noise-levels" TargetMode="External"/><Relationship Id="rId2" Type="http://schemas.openxmlformats.org/officeDocument/2006/relationships/hyperlink" Target="http://www.tonywoolf.co.uk/hp-limiters.htm" TargetMode="Externa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LCKA-HD1\ALL%20Teachers$\hargreavj\profile\desktop\AUDIT%20LESSONS\annoying%20noises%20for%20reg%20class\17400.mp3" TargetMode="External"/><Relationship Id="rId1" Type="http://schemas.openxmlformats.org/officeDocument/2006/relationships/audio" Target="file:///\\LCKA-HD1\ALL%20Courseware$\AUDIT%20LESSONS\annoying%20noises%20for%20reg%20class\17000.mp3"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7.xml"/><Relationship Id="rId1" Type="http://schemas.openxmlformats.org/officeDocument/2006/relationships/vmlDrawing" Target="../drawings/vmlDrawing20.vml"/><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Before you start this…</a:t>
            </a:r>
            <a:endParaRPr lang="en-GB" dirty="0"/>
          </a:p>
        </p:txBody>
      </p:sp>
      <p:sp>
        <p:nvSpPr>
          <p:cNvPr id="3" name="Content Placeholder 2"/>
          <p:cNvSpPr>
            <a:spLocks noGrp="1"/>
          </p:cNvSpPr>
          <p:nvPr>
            <p:ph idx="1"/>
          </p:nvPr>
        </p:nvSpPr>
        <p:spPr>
          <a:xfrm>
            <a:off x="179512" y="4563120"/>
            <a:ext cx="8229600" cy="1656184"/>
          </a:xfrm>
        </p:spPr>
        <p:txBody>
          <a:bodyPr/>
          <a:lstStyle/>
          <a:p>
            <a:r>
              <a:rPr lang="en-GB" dirty="0" smtClean="0"/>
              <a:t>Make sure that you have completed the section on WHAT IS PHYSICS? on the ACTIVINSPIRE page. </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1484784"/>
            <a:ext cx="3100090" cy="3100090"/>
          </a:xfrm>
          <a:prstGeom prst="rect">
            <a:avLst/>
          </a:prstGeom>
        </p:spPr>
      </p:pic>
      <p:sp>
        <p:nvSpPr>
          <p:cNvPr id="5" name="Slide Number Placeholder 4"/>
          <p:cNvSpPr>
            <a:spLocks noGrp="1"/>
          </p:cNvSpPr>
          <p:nvPr>
            <p:ph type="sldNum" sz="quarter" idx="12"/>
          </p:nvPr>
        </p:nvSpPr>
        <p:spPr>
          <a:xfrm>
            <a:off x="8460432" y="6165304"/>
            <a:ext cx="514400" cy="476250"/>
          </a:xfrm>
          <a:solidFill>
            <a:schemeClr val="accent2"/>
          </a:solidFill>
          <a:ln>
            <a:solidFill>
              <a:schemeClr val="accent1"/>
            </a:solidFill>
          </a:ln>
        </p:spPr>
        <p:txBody>
          <a:bodyPr/>
          <a:lstStyle/>
          <a:p>
            <a:pPr>
              <a:defRPr/>
            </a:pPr>
            <a:fld id="{F1F2957F-11E8-4FFD-BFAC-6D10F3934DC3}" type="slidenum">
              <a:rPr lang="en-GB" sz="2000" smtClean="0">
                <a:solidFill>
                  <a:schemeClr val="bg1"/>
                </a:solidFill>
              </a:rPr>
              <a:pPr>
                <a:defRPr/>
              </a:pPr>
              <a:t>1</a:t>
            </a:fld>
            <a:endParaRPr lang="en-GB" sz="2000" dirty="0">
              <a:solidFill>
                <a:schemeClr val="bg1"/>
              </a:solidFill>
            </a:endParaRPr>
          </a:p>
        </p:txBody>
      </p:sp>
    </p:spTree>
    <p:extLst>
      <p:ext uri="{BB962C8B-B14F-4D97-AF65-F5344CB8AC3E}">
        <p14:creationId xmlns:p14="http://schemas.microsoft.com/office/powerpoint/2010/main" val="3944205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602426" y="265212"/>
            <a:ext cx="5376862" cy="1143000"/>
          </a:xfrm>
          <a:solidFill>
            <a:srgbClr val="6600FF"/>
          </a:solidFill>
        </p:spPr>
        <p:txBody>
          <a:bodyPr/>
          <a:lstStyle/>
          <a:p>
            <a:pPr eaLnBrk="1" hangingPunct="1"/>
            <a:r>
              <a:rPr lang="en-GB" altLang="en-US" dirty="0" smtClean="0">
                <a:solidFill>
                  <a:schemeClr val="bg1"/>
                </a:solidFill>
              </a:rPr>
              <a:t>Forms of Energy</a:t>
            </a:r>
          </a:p>
        </p:txBody>
      </p:sp>
      <p:sp>
        <p:nvSpPr>
          <p:cNvPr id="14339" name="Rectangle 3"/>
          <p:cNvSpPr>
            <a:spLocks noGrp="1" noChangeArrowheads="1"/>
          </p:cNvSpPr>
          <p:nvPr>
            <p:ph type="body" idx="1"/>
          </p:nvPr>
        </p:nvSpPr>
        <p:spPr>
          <a:xfrm>
            <a:off x="3563938" y="2060848"/>
            <a:ext cx="5040312" cy="1512888"/>
          </a:xfrm>
          <a:solidFill>
            <a:srgbClr val="6600FF"/>
          </a:solidFill>
        </p:spPr>
        <p:txBody>
          <a:bodyPr/>
          <a:lstStyle/>
          <a:p>
            <a:pPr algn="ctr" eaLnBrk="1" hangingPunct="1"/>
            <a:r>
              <a:rPr lang="en-GB" altLang="en-US" sz="2800" dirty="0" smtClean="0">
                <a:solidFill>
                  <a:schemeClr val="bg1"/>
                </a:solidFill>
              </a:rPr>
              <a:t>A machine is any object that converts one type of energy in to another. </a:t>
            </a:r>
          </a:p>
        </p:txBody>
      </p:sp>
      <p:sp>
        <p:nvSpPr>
          <p:cNvPr id="14340" name="Rectangle 3"/>
          <p:cNvSpPr txBox="1">
            <a:spLocks noChangeArrowheads="1"/>
          </p:cNvSpPr>
          <p:nvPr/>
        </p:nvSpPr>
        <p:spPr bwMode="auto">
          <a:xfrm>
            <a:off x="468313" y="4292600"/>
            <a:ext cx="8135937" cy="230505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a:solidFill>
                  <a:schemeClr val="bg1"/>
                </a:solidFill>
                <a:latin typeface="Comic Sans MS" pitchFamily="66" charset="0"/>
              </a:rPr>
              <a:t>The total energy that goes in to a machine is equal to the total energy that is given out by it. This principle is called the </a:t>
            </a:r>
            <a:r>
              <a:rPr lang="en-GB" altLang="en-US" sz="2800" b="1">
                <a:solidFill>
                  <a:schemeClr val="bg1"/>
                </a:solidFill>
                <a:latin typeface="Comic Sans MS" pitchFamily="66" charset="0"/>
              </a:rPr>
              <a:t>conservation of energy</a:t>
            </a:r>
            <a:r>
              <a:rPr lang="en-GB" altLang="en-US" sz="2800">
                <a:solidFill>
                  <a:schemeClr val="bg1"/>
                </a:solidFill>
                <a:latin typeface="Comic Sans MS" pitchFamily="66" charset="0"/>
              </a:rPr>
              <a:t> and it’s a rule that applies all over the universe!  </a:t>
            </a:r>
            <a:endParaRPr lang="en-GB" altLang="en-US" sz="2800" b="1">
              <a:solidFill>
                <a:schemeClr val="bg1"/>
              </a:solidFill>
              <a:latin typeface="Comic Sans MS" pitchFamily="66"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496" y="620688"/>
            <a:ext cx="3350906" cy="2216413"/>
          </a:xfrm>
          <a:prstGeom prst="rect">
            <a:avLst/>
          </a:prstGeom>
        </p:spPr>
      </p:pic>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10</a:t>
            </a:fld>
            <a:endParaRPr lang="en-GB"/>
          </a:p>
        </p:txBody>
      </p:sp>
    </p:spTree>
  </p:cSld>
  <p:clrMapOvr>
    <a:masterClrMapping/>
  </p:clrMapOvr>
  <p:transition>
    <p:checke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457200" y="274638"/>
            <a:ext cx="8229600" cy="993775"/>
          </a:xfrm>
        </p:spPr>
        <p:txBody>
          <a:bodyPr/>
          <a:lstStyle/>
          <a:p>
            <a:pPr eaLnBrk="1" hangingPunct="1"/>
            <a:r>
              <a:rPr lang="en-GB" altLang="en-US" sz="3600" dirty="0" smtClean="0"/>
              <a:t>Ultrasound Energy</a:t>
            </a: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100</a:t>
            </a:fld>
            <a:endParaRPr lang="en-GB"/>
          </a:p>
        </p:txBody>
      </p:sp>
    </p:spTree>
    <p:controls>
      <mc:AlternateContent xmlns:mc="http://schemas.openxmlformats.org/markup-compatibility/2006">
        <mc:Choice xmlns:v="urn:schemas-microsoft-com:vml" Requires="v">
          <p:control spid="60434" name="ShockwaveFlash2" r:id="rId2" imgW="8068801" imgH="5166005"/>
        </mc:Choice>
        <mc:Fallback>
          <p:control name="ShockwaveFlash2" r:id="rId2" imgW="8068801" imgH="5166005">
            <p:pic>
              <p:nvPicPr>
                <p:cNvPr id="0" name="ShockwaveFlash2"/>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12875"/>
                  <a:ext cx="8069263" cy="51657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44208343"/>
      </p:ext>
    </p:extLst>
  </p:cSld>
  <p:clrMapOvr>
    <a:masterClrMapping/>
  </p:clrMapOvr>
  <p:transition>
    <p:checke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457200" y="274638"/>
            <a:ext cx="3826768" cy="993775"/>
          </a:xfrm>
        </p:spPr>
        <p:txBody>
          <a:bodyPr/>
          <a:lstStyle/>
          <a:p>
            <a:pPr eaLnBrk="1" hangingPunct="1"/>
            <a:r>
              <a:rPr lang="en-GB" altLang="en-US" sz="3600" dirty="0" smtClean="0"/>
              <a:t>Sound Energy</a:t>
            </a: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101</a:t>
            </a:fld>
            <a:endParaRPr lang="en-GB"/>
          </a:p>
        </p:txBody>
      </p:sp>
      <p:sp>
        <p:nvSpPr>
          <p:cNvPr id="4" name="Rectangle 3"/>
          <p:cNvSpPr/>
          <p:nvPr/>
        </p:nvSpPr>
        <p:spPr>
          <a:xfrm>
            <a:off x="4598194" y="390866"/>
            <a:ext cx="4280792" cy="584775"/>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REVISION</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ontrols>
      <mc:AlternateContent xmlns:mc="http://schemas.openxmlformats.org/markup-compatibility/2006">
        <mc:Choice xmlns:v="urn:schemas-microsoft-com:vml" Requires="v">
          <p:control spid="51225" name="ShockwaveFlash2" r:id="rId2" imgW="7973538" imgH="5202753"/>
        </mc:Choice>
        <mc:Fallback>
          <p:control name="ShockwaveFlash2" r:id="rId2" imgW="7973538" imgH="5202753">
            <p:pic>
              <p:nvPicPr>
                <p:cNvPr id="0" name="ShockwaveFlash2"/>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84313"/>
                  <a:ext cx="7974012" cy="52022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029340360"/>
      </p:ext>
    </p:extLst>
  </p:cSld>
  <p:clrMapOvr>
    <a:masterClrMapping/>
  </p:clrMapOvr>
  <p:transition>
    <p:check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rgbClr val="6600FF"/>
          </a:solidFill>
        </p:spPr>
        <p:txBody>
          <a:bodyPr/>
          <a:lstStyle/>
          <a:p>
            <a:pPr eaLnBrk="1" hangingPunct="1"/>
            <a:r>
              <a:rPr lang="en-GB" altLang="en-US" dirty="0" smtClean="0">
                <a:solidFill>
                  <a:schemeClr val="bg1"/>
                </a:solidFill>
              </a:rPr>
              <a:t>Forms of Energy</a:t>
            </a:r>
          </a:p>
        </p:txBody>
      </p:sp>
      <p:sp>
        <p:nvSpPr>
          <p:cNvPr id="13315" name="Rectangle 3"/>
          <p:cNvSpPr>
            <a:spLocks noGrp="1" noChangeArrowheads="1"/>
          </p:cNvSpPr>
          <p:nvPr>
            <p:ph type="body" idx="1"/>
          </p:nvPr>
        </p:nvSpPr>
        <p:spPr>
          <a:xfrm>
            <a:off x="468313" y="3789363"/>
            <a:ext cx="8218487" cy="1612900"/>
          </a:xfrm>
          <a:solidFill>
            <a:srgbClr val="6600FF"/>
          </a:solidFill>
        </p:spPr>
        <p:txBody>
          <a:bodyPr/>
          <a:lstStyle/>
          <a:p>
            <a:pPr algn="ctr" eaLnBrk="1" hangingPunct="1"/>
            <a:r>
              <a:rPr lang="en-GB" altLang="en-US" sz="2800" smtClean="0">
                <a:solidFill>
                  <a:schemeClr val="bg1"/>
                </a:solidFill>
              </a:rPr>
              <a:t>The sound energy being given off by an IPod has not been created. It has been converted from electrical energy.</a:t>
            </a:r>
          </a:p>
        </p:txBody>
      </p:sp>
      <p:pic>
        <p:nvPicPr>
          <p:cNvPr id="13316" name="Picture 2" descr="http://blog.iphoneguide.com/image/1apple_ipod_classic_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51275" y="1628775"/>
            <a:ext cx="1657350" cy="1995488"/>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7" name="Rectangle 3"/>
          <p:cNvSpPr txBox="1">
            <a:spLocks noChangeArrowheads="1"/>
          </p:cNvSpPr>
          <p:nvPr/>
        </p:nvSpPr>
        <p:spPr bwMode="auto">
          <a:xfrm>
            <a:off x="468313" y="5589588"/>
            <a:ext cx="8351837" cy="107950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a:solidFill>
                  <a:schemeClr val="bg1"/>
                </a:solidFill>
                <a:latin typeface="Comic Sans MS" pitchFamily="66" charset="0"/>
              </a:rPr>
              <a:t>The heat energy is a ‘waste’ energy because it is unwanted.</a:t>
            </a:r>
          </a:p>
          <a:p>
            <a:pPr eaLnBrk="1" hangingPunct="1">
              <a:spcBef>
                <a:spcPct val="20000"/>
              </a:spcBef>
            </a:pPr>
            <a:r>
              <a:rPr lang="en-GB" altLang="en-US" sz="1600">
                <a:solidFill>
                  <a:schemeClr val="bg1"/>
                </a:solidFill>
                <a:latin typeface="Comic Sans MS" pitchFamily="66" charset="0"/>
              </a:rPr>
              <a:t> </a:t>
            </a:r>
            <a:endParaRPr lang="en-GB" altLang="en-US" sz="1600" b="1">
              <a:solidFill>
                <a:schemeClr val="bg1"/>
              </a:solidFill>
              <a:latin typeface="Comic Sans MS" pitchFamily="66" charset="0"/>
            </a:endParaRP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11</a:t>
            </a:fld>
            <a:endParaRPr lang="en-GB"/>
          </a:p>
        </p:txBody>
      </p:sp>
    </p:spTree>
  </p:cSld>
  <p:clrMapOvr>
    <a:masterClrMapping/>
  </p:clrMapOvr>
  <p:transition>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solidFill>
            <a:srgbClr val="6600FF"/>
          </a:solidFill>
        </p:spPr>
        <p:txBody>
          <a:bodyPr/>
          <a:lstStyle/>
          <a:p>
            <a:pPr eaLnBrk="1" hangingPunct="1"/>
            <a:r>
              <a:rPr lang="en-GB" altLang="en-US" dirty="0" smtClean="0">
                <a:solidFill>
                  <a:schemeClr val="bg1"/>
                </a:solidFill>
              </a:rPr>
              <a:t>Forms of Energy</a:t>
            </a:r>
          </a:p>
        </p:txBody>
      </p:sp>
      <p:sp>
        <p:nvSpPr>
          <p:cNvPr id="11267" name="Rectangle 3"/>
          <p:cNvSpPr>
            <a:spLocks noGrp="1" noChangeArrowheads="1"/>
          </p:cNvSpPr>
          <p:nvPr>
            <p:ph type="body" idx="1"/>
          </p:nvPr>
        </p:nvSpPr>
        <p:spPr>
          <a:xfrm>
            <a:off x="1043608" y="1628800"/>
            <a:ext cx="7283450" cy="1108075"/>
          </a:xfrm>
          <a:solidFill>
            <a:srgbClr val="6600FF"/>
          </a:solidFill>
        </p:spPr>
        <p:txBody>
          <a:bodyPr/>
          <a:lstStyle/>
          <a:p>
            <a:pPr algn="ctr" eaLnBrk="1" hangingPunct="1"/>
            <a:r>
              <a:rPr lang="en-GB" altLang="en-US" dirty="0" smtClean="0">
                <a:solidFill>
                  <a:schemeClr val="bg1"/>
                </a:solidFill>
              </a:rPr>
              <a:t>Energy is all around us but we can’t </a:t>
            </a:r>
            <a:r>
              <a:rPr lang="en-GB" altLang="en-US" b="1" dirty="0" smtClean="0">
                <a:solidFill>
                  <a:schemeClr val="bg1"/>
                </a:solidFill>
              </a:rPr>
              <a:t>create</a:t>
            </a:r>
            <a:r>
              <a:rPr lang="en-GB" altLang="en-US" dirty="0" smtClean="0">
                <a:solidFill>
                  <a:schemeClr val="bg1"/>
                </a:solidFill>
              </a:rPr>
              <a:t> or </a:t>
            </a:r>
            <a:r>
              <a:rPr lang="en-GB" altLang="en-US" b="1" dirty="0" smtClean="0">
                <a:solidFill>
                  <a:schemeClr val="bg1"/>
                </a:solidFill>
              </a:rPr>
              <a:t>destroy</a:t>
            </a:r>
            <a:r>
              <a:rPr lang="en-GB" altLang="en-US" dirty="0" smtClean="0">
                <a:solidFill>
                  <a:schemeClr val="bg1"/>
                </a:solidFill>
              </a:rPr>
              <a:t> it.</a:t>
            </a:r>
          </a:p>
          <a:p>
            <a:pPr eaLnBrk="1" hangingPunct="1"/>
            <a:r>
              <a:rPr lang="en-GB" altLang="en-US" sz="1600" dirty="0" smtClean="0">
                <a:solidFill>
                  <a:schemeClr val="bg1"/>
                </a:solidFill>
              </a:rPr>
              <a:t> </a:t>
            </a:r>
            <a:endParaRPr lang="en-GB" altLang="en-US" sz="1600" b="1" dirty="0" smtClean="0">
              <a:solidFill>
                <a:schemeClr val="bg1"/>
              </a:solidFill>
            </a:endParaRPr>
          </a:p>
        </p:txBody>
      </p:sp>
      <p:sp>
        <p:nvSpPr>
          <p:cNvPr id="11269" name="Rectangle 3"/>
          <p:cNvSpPr txBox="1">
            <a:spLocks noChangeArrowheads="1"/>
          </p:cNvSpPr>
          <p:nvPr/>
        </p:nvSpPr>
        <p:spPr bwMode="auto">
          <a:xfrm>
            <a:off x="323850" y="2924175"/>
            <a:ext cx="8351838" cy="158494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GB" altLang="en-US" sz="3200" dirty="0">
                <a:solidFill>
                  <a:schemeClr val="bg1"/>
                </a:solidFill>
                <a:latin typeface="Comic Sans MS" pitchFamily="66" charset="0"/>
              </a:rPr>
              <a:t>The only thing that we can do with energy is </a:t>
            </a:r>
            <a:r>
              <a:rPr lang="en-GB" altLang="en-US" sz="3200" b="1" dirty="0">
                <a:solidFill>
                  <a:schemeClr val="bg1"/>
                </a:solidFill>
                <a:latin typeface="Comic Sans MS" pitchFamily="66" charset="0"/>
              </a:rPr>
              <a:t>change</a:t>
            </a:r>
            <a:r>
              <a:rPr lang="en-GB" altLang="en-US" sz="3200" dirty="0">
                <a:solidFill>
                  <a:schemeClr val="bg1"/>
                </a:solidFill>
                <a:latin typeface="Comic Sans MS" pitchFamily="66" charset="0"/>
              </a:rPr>
              <a:t> it from one form to </a:t>
            </a:r>
            <a:r>
              <a:rPr lang="en-GB" altLang="en-US" sz="3200" dirty="0" smtClean="0">
                <a:solidFill>
                  <a:schemeClr val="bg1"/>
                </a:solidFill>
                <a:latin typeface="Comic Sans MS" pitchFamily="66" charset="0"/>
              </a:rPr>
              <a:t>another or transfer it from one object to another.</a:t>
            </a:r>
            <a:endParaRPr lang="en-GB" altLang="en-US" sz="3200" b="1" dirty="0">
              <a:solidFill>
                <a:schemeClr val="bg1"/>
              </a:solidFill>
              <a:latin typeface="Comic Sans MS" pitchFamily="66" charset="0"/>
            </a:endParaRPr>
          </a:p>
          <a:p>
            <a:pPr eaLnBrk="1" hangingPunct="1">
              <a:spcBef>
                <a:spcPct val="20000"/>
              </a:spcBef>
            </a:pPr>
            <a:r>
              <a:rPr lang="en-GB" altLang="en-US" sz="1600" dirty="0">
                <a:solidFill>
                  <a:schemeClr val="bg1"/>
                </a:solidFill>
                <a:latin typeface="Comic Sans MS" pitchFamily="66" charset="0"/>
              </a:rPr>
              <a:t> </a:t>
            </a:r>
            <a:endParaRPr lang="en-GB" altLang="en-US" sz="1600" b="1" dirty="0">
              <a:solidFill>
                <a:schemeClr val="bg1"/>
              </a:solidFill>
              <a:latin typeface="Comic Sans MS" pitchFamily="66" charset="0"/>
            </a:endParaRPr>
          </a:p>
        </p:txBody>
      </p:sp>
      <p:grpSp>
        <p:nvGrpSpPr>
          <p:cNvPr id="11270" name="Group 13"/>
          <p:cNvGrpSpPr>
            <a:grpSpLocks/>
          </p:cNvGrpSpPr>
          <p:nvPr/>
        </p:nvGrpSpPr>
        <p:grpSpPr bwMode="auto">
          <a:xfrm>
            <a:off x="162505" y="4869160"/>
            <a:ext cx="2880791" cy="1800696"/>
            <a:chOff x="2267744" y="4077072"/>
            <a:chExt cx="4320480" cy="2780928"/>
          </a:xfrm>
        </p:grpSpPr>
        <p:sp>
          <p:nvSpPr>
            <p:cNvPr id="11271" name="Rectangle 12"/>
            <p:cNvSpPr>
              <a:spLocks noChangeArrowheads="1"/>
            </p:cNvSpPr>
            <p:nvPr/>
          </p:nvSpPr>
          <p:spPr bwMode="auto">
            <a:xfrm>
              <a:off x="2267744" y="4077072"/>
              <a:ext cx="4320480" cy="2780928"/>
            </a:xfrm>
            <a:prstGeom prst="rect">
              <a:avLst/>
            </a:prstGeom>
            <a:solidFill>
              <a:srgbClr val="6600FF"/>
            </a:solidFill>
            <a:ln w="25400" algn="ctr">
              <a:solidFill>
                <a:srgbClr val="89A4A7"/>
              </a:solidFill>
              <a:miter lim="800000"/>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a:solidFill>
                  <a:schemeClr val="bg1"/>
                </a:solidFill>
                <a:latin typeface="Comic Sans MS" pitchFamily="66" charset="0"/>
              </a:endParaRPr>
            </a:p>
          </p:txBody>
        </p:sp>
        <p:pic>
          <p:nvPicPr>
            <p:cNvPr id="11272" name="Picture 10" descr="http://www.tartan-tours.com/cycl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4275955"/>
              <a:ext cx="2582044" cy="258204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12</a:t>
            </a:fld>
            <a:endParaRPr lang="en-GB"/>
          </a:p>
        </p:txBody>
      </p:sp>
    </p:spTree>
    <p:extLst>
      <p:ext uri="{BB962C8B-B14F-4D97-AF65-F5344CB8AC3E}">
        <p14:creationId xmlns:p14="http://schemas.microsoft.com/office/powerpoint/2010/main" val="3062807056"/>
      </p:ext>
    </p:extLst>
  </p:cSld>
  <p:clrMapOvr>
    <a:masterClrMapping/>
  </p:clrMapOvr>
  <p:transition>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648072"/>
          </a:xfrm>
        </p:spPr>
        <p:txBody>
          <a:bodyPr/>
          <a:lstStyle/>
          <a:p>
            <a:pPr>
              <a:spcBef>
                <a:spcPts val="600"/>
              </a:spcBef>
              <a:spcAft>
                <a:spcPts val="600"/>
              </a:spcAft>
            </a:pPr>
            <a:r>
              <a:rPr lang="en-GB" dirty="0"/>
              <a:t>ENERGY </a:t>
            </a:r>
            <a:r>
              <a:rPr lang="en-GB" dirty="0" smtClean="0"/>
              <a:t>LAW!</a:t>
            </a:r>
            <a:endParaRPr lang="en-GB" dirty="0"/>
          </a:p>
        </p:txBody>
      </p:sp>
      <p:sp>
        <p:nvSpPr>
          <p:cNvPr id="3" name="Content Placeholder 2"/>
          <p:cNvSpPr>
            <a:spLocks noGrp="1"/>
          </p:cNvSpPr>
          <p:nvPr>
            <p:ph idx="1"/>
          </p:nvPr>
        </p:nvSpPr>
        <p:spPr>
          <a:xfrm>
            <a:off x="395536" y="1196752"/>
            <a:ext cx="8229600" cy="2260847"/>
          </a:xfrm>
          <a:solidFill>
            <a:schemeClr val="accent1"/>
          </a:solidFill>
        </p:spPr>
        <p:txBody>
          <a:bodyPr/>
          <a:lstStyle/>
          <a:p>
            <a:r>
              <a:rPr lang="en-GB" dirty="0"/>
              <a:t> </a:t>
            </a:r>
            <a:r>
              <a:rPr lang="en-GB" dirty="0" smtClean="0"/>
              <a:t>Energy </a:t>
            </a:r>
            <a:r>
              <a:rPr lang="en-GB" dirty="0"/>
              <a:t>cannot be created or destroyed we can only move it around. Eventually energy turns into heat which heats up our surroundings.</a:t>
            </a:r>
          </a:p>
          <a:p>
            <a:r>
              <a:rPr lang="en-GB" dirty="0"/>
              <a:t> </a:t>
            </a:r>
          </a:p>
          <a:p>
            <a:endParaRPr lang="en-GB" dirty="0"/>
          </a:p>
        </p:txBody>
      </p:sp>
      <p:sp>
        <p:nvSpPr>
          <p:cNvPr id="4" name="Title 1"/>
          <p:cNvSpPr txBox="1">
            <a:spLocks/>
          </p:cNvSpPr>
          <p:nvPr/>
        </p:nvSpPr>
        <p:spPr bwMode="auto">
          <a:xfrm>
            <a:off x="395536" y="3645024"/>
            <a:ext cx="4762872" cy="8640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r>
              <a:rPr lang="en-GB" kern="0" smtClean="0"/>
              <a:t>….in summary</a:t>
            </a:r>
            <a:endParaRPr lang="en-GB" kern="0" dirty="0"/>
          </a:p>
        </p:txBody>
      </p:sp>
      <p:sp>
        <p:nvSpPr>
          <p:cNvPr id="5" name="Content Placeholder 2"/>
          <p:cNvSpPr txBox="1">
            <a:spLocks/>
          </p:cNvSpPr>
          <p:nvPr/>
        </p:nvSpPr>
        <p:spPr bwMode="auto">
          <a:xfrm>
            <a:off x="395536" y="4797152"/>
            <a:ext cx="8229600" cy="1252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GB" kern="0" smtClean="0"/>
              <a:t>Energy is converted or transferred it is never lost!</a:t>
            </a:r>
            <a:endParaRPr lang="en-GB" kern="0" dirty="0"/>
          </a:p>
        </p:txBody>
      </p:sp>
      <p:sp>
        <p:nvSpPr>
          <p:cNvPr id="6" name="Slide Number Placeholder 5"/>
          <p:cNvSpPr>
            <a:spLocks noGrp="1"/>
          </p:cNvSpPr>
          <p:nvPr>
            <p:ph type="sldNum" sz="quarter" idx="12"/>
          </p:nvPr>
        </p:nvSpPr>
        <p:spPr/>
        <p:txBody>
          <a:bodyPr/>
          <a:lstStyle/>
          <a:p>
            <a:pPr>
              <a:defRPr/>
            </a:pPr>
            <a:fld id="{F1F2957F-11E8-4FFD-BFAC-6D10F3934DC3}" type="slidenum">
              <a:rPr lang="en-GB" smtClean="0"/>
              <a:pPr>
                <a:defRPr/>
              </a:pPr>
              <a:t>13</a:t>
            </a:fld>
            <a:endParaRPr lang="en-GB"/>
          </a:p>
        </p:txBody>
      </p:sp>
    </p:spTree>
    <p:extLst>
      <p:ext uri="{BB962C8B-B14F-4D97-AF65-F5344CB8AC3E}">
        <p14:creationId xmlns:p14="http://schemas.microsoft.com/office/powerpoint/2010/main" val="869812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5698976" cy="1143000"/>
          </a:xfrm>
          <a:solidFill>
            <a:srgbClr val="6600FF"/>
          </a:solidFill>
        </p:spPr>
        <p:txBody>
          <a:bodyPr/>
          <a:lstStyle/>
          <a:p>
            <a:pPr eaLnBrk="1" hangingPunct="1"/>
            <a:r>
              <a:rPr lang="en-GB" altLang="en-US" dirty="0" smtClean="0">
                <a:solidFill>
                  <a:schemeClr val="bg1"/>
                </a:solidFill>
              </a:rPr>
              <a:t>Forms of Energy</a:t>
            </a:r>
          </a:p>
        </p:txBody>
      </p:sp>
      <p:sp>
        <p:nvSpPr>
          <p:cNvPr id="12291" name="Rectangle 3"/>
          <p:cNvSpPr>
            <a:spLocks noGrp="1" noChangeArrowheads="1"/>
          </p:cNvSpPr>
          <p:nvPr>
            <p:ph type="body" idx="1"/>
          </p:nvPr>
        </p:nvSpPr>
        <p:spPr>
          <a:xfrm>
            <a:off x="468313" y="1600200"/>
            <a:ext cx="8218487" cy="1612900"/>
          </a:xfrm>
          <a:solidFill>
            <a:srgbClr val="6600FF"/>
          </a:solidFill>
        </p:spPr>
        <p:txBody>
          <a:bodyPr/>
          <a:lstStyle/>
          <a:p>
            <a:pPr algn="ctr" eaLnBrk="1" hangingPunct="1"/>
            <a:r>
              <a:rPr lang="en-GB" altLang="en-US" sz="2800" smtClean="0">
                <a:solidFill>
                  <a:schemeClr val="bg1"/>
                </a:solidFill>
              </a:rPr>
              <a:t>An IPod takes in electrical energy and turns it in to sound and light energy.</a:t>
            </a:r>
          </a:p>
          <a:p>
            <a:pPr algn="ctr" eaLnBrk="1" hangingPunct="1"/>
            <a:r>
              <a:rPr lang="en-GB" altLang="en-US" sz="2800" smtClean="0">
                <a:solidFill>
                  <a:schemeClr val="bg1"/>
                </a:solidFill>
              </a:rPr>
              <a:t>(Other brands of mp3 players are available!)</a:t>
            </a:r>
          </a:p>
        </p:txBody>
      </p:sp>
      <p:pic>
        <p:nvPicPr>
          <p:cNvPr id="12292" name="Picture 2" descr="http://blog.iphoneguide.com/image/1apple_ipod_classic_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24076" y="3357562"/>
            <a:ext cx="1655762" cy="1995487"/>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3" name="Rectangle 3"/>
          <p:cNvSpPr txBox="1">
            <a:spLocks noChangeArrowheads="1"/>
          </p:cNvSpPr>
          <p:nvPr/>
        </p:nvSpPr>
        <p:spPr bwMode="auto">
          <a:xfrm>
            <a:off x="468313" y="5516563"/>
            <a:ext cx="8351837" cy="115252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a:solidFill>
                  <a:schemeClr val="bg1"/>
                </a:solidFill>
                <a:latin typeface="Comic Sans MS" pitchFamily="66" charset="0"/>
              </a:rPr>
              <a:t>So, the energy change in an IPod is:</a:t>
            </a:r>
            <a:endParaRPr lang="en-GB" altLang="en-US" sz="2800" b="1">
              <a:solidFill>
                <a:schemeClr val="bg1"/>
              </a:solidFill>
              <a:latin typeface="Comic Sans MS" pitchFamily="66" charset="0"/>
            </a:endParaRPr>
          </a:p>
          <a:p>
            <a:pPr algn="ctr" eaLnBrk="1" hangingPunct="1"/>
            <a:r>
              <a:rPr lang="en-GB" altLang="en-US" sz="2800" b="1">
                <a:solidFill>
                  <a:schemeClr val="bg1"/>
                </a:solidFill>
                <a:latin typeface="Comic Sans MS" pitchFamily="66" charset="0"/>
              </a:rPr>
              <a:t>Electrical </a:t>
            </a:r>
            <a:r>
              <a:rPr lang="en-GB" altLang="en-US" sz="2800" b="1">
                <a:solidFill>
                  <a:schemeClr val="bg1"/>
                </a:solidFill>
                <a:latin typeface="Comic Sans MS" pitchFamily="66" charset="0"/>
                <a:sym typeface="Symbol" pitchFamily="18" charset="2"/>
              </a:rPr>
              <a:t></a:t>
            </a:r>
            <a:r>
              <a:rPr lang="en-GB" altLang="en-US" sz="2800" b="1">
                <a:solidFill>
                  <a:schemeClr val="bg1"/>
                </a:solidFill>
                <a:latin typeface="Comic Sans MS" pitchFamily="66" charset="0"/>
              </a:rPr>
              <a:t> Sound + Light + Heat</a:t>
            </a:r>
            <a:endParaRPr lang="en-GB" altLang="en-US" sz="2800">
              <a:solidFill>
                <a:schemeClr val="bg1"/>
              </a:solidFill>
              <a:latin typeface="Comic Sans MS" pitchFamily="66" charset="0"/>
            </a:endParaRPr>
          </a:p>
          <a:p>
            <a:pPr eaLnBrk="1" hangingPunct="1">
              <a:spcBef>
                <a:spcPct val="20000"/>
              </a:spcBef>
            </a:pPr>
            <a:r>
              <a:rPr lang="en-GB" altLang="en-US" sz="1600">
                <a:solidFill>
                  <a:schemeClr val="bg1"/>
                </a:solidFill>
                <a:latin typeface="Comic Sans MS" pitchFamily="66" charset="0"/>
              </a:rPr>
              <a:t> </a:t>
            </a:r>
            <a:endParaRPr lang="en-GB" altLang="en-US" sz="1600" b="1">
              <a:solidFill>
                <a:schemeClr val="bg1"/>
              </a:solidFill>
              <a:latin typeface="Comic Sans MS" pitchFamily="66" charset="0"/>
            </a:endParaRP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14</a:t>
            </a:fld>
            <a:endParaRPr lang="en-GB"/>
          </a:p>
        </p:txBody>
      </p:sp>
    </p:spTree>
    <p:extLst>
      <p:ext uri="{BB962C8B-B14F-4D97-AF65-F5344CB8AC3E}">
        <p14:creationId xmlns:p14="http://schemas.microsoft.com/office/powerpoint/2010/main" val="1528318981"/>
      </p:ext>
    </p:extLst>
  </p:cSld>
  <p:clrMapOvr>
    <a:masterClrMapping/>
  </p:clrMapOvr>
  <p:transition>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AutoShape 5"/>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Energy transfers</a:t>
            </a:r>
            <a:endParaRPr lang="en-GB" altLang="en-US"/>
          </a:p>
        </p:txBody>
      </p:sp>
      <p:sp>
        <p:nvSpPr>
          <p:cNvPr id="73735" name="Rectangle 7"/>
          <p:cNvSpPr>
            <a:spLocks noGrp="1" noChangeArrowheads="1"/>
          </p:cNvSpPr>
          <p:nvPr>
            <p:ph type="ctrTitle"/>
          </p:nvPr>
        </p:nvSpPr>
        <p:spPr bwMode="auto">
          <a:xfrm>
            <a:off x="3178175" y="6769100"/>
            <a:ext cx="1797050" cy="174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Energy transfers</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15</a:t>
            </a:fld>
            <a:endParaRPr lang="en-GB"/>
          </a:p>
        </p:txBody>
      </p:sp>
    </p:spTree>
    <p:controls>
      <mc:AlternateContent xmlns:mc="http://schemas.openxmlformats.org/markup-compatibility/2006">
        <mc:Choice xmlns:v="urn:schemas-microsoft-com:vml" Requires="v">
          <p:control spid="30746" name="ShockwaveFlash1" r:id="rId2" imgW="8042350" imgH="5246231"/>
        </mc:Choice>
        <mc:Fallback>
          <p:control name="ShockwaveFlash1" r:id="rId2" imgW="8042350" imgH="5246231">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11175" y="835025"/>
                  <a:ext cx="8042275" cy="52466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615656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043" y="291029"/>
            <a:ext cx="5015914" cy="1143000"/>
          </a:xfrm>
          <a:solidFill>
            <a:schemeClr val="accent1"/>
          </a:solidFill>
        </p:spPr>
        <p:txBody>
          <a:bodyPr/>
          <a:lstStyle/>
          <a:p>
            <a:r>
              <a:rPr lang="en-GB" dirty="0" smtClean="0"/>
              <a:t>Energy Circus</a:t>
            </a:r>
            <a:endParaRPr lang="en-GB" dirty="0"/>
          </a:p>
        </p:txBody>
      </p:sp>
      <p:sp>
        <p:nvSpPr>
          <p:cNvPr id="3" name="Content Placeholder 2"/>
          <p:cNvSpPr>
            <a:spLocks noGrp="1"/>
          </p:cNvSpPr>
          <p:nvPr>
            <p:ph idx="1"/>
          </p:nvPr>
        </p:nvSpPr>
        <p:spPr>
          <a:xfrm>
            <a:off x="457200" y="2060848"/>
            <a:ext cx="8229600" cy="1540767"/>
          </a:xfrm>
          <a:solidFill>
            <a:schemeClr val="accent1"/>
          </a:solidFill>
        </p:spPr>
        <p:txBody>
          <a:bodyPr/>
          <a:lstStyle/>
          <a:p>
            <a:r>
              <a:rPr lang="en-GB" dirty="0" smtClean="0"/>
              <a:t>Complete the energy circus. You have 5 minutes to complete and write up each task so get to it </a:t>
            </a:r>
            <a:endParaRPr lang="en-GB" dirty="0"/>
          </a:p>
        </p:txBody>
      </p:sp>
      <p:sp>
        <p:nvSpPr>
          <p:cNvPr id="4" name="TextBox 3"/>
          <p:cNvSpPr txBox="1"/>
          <p:nvPr/>
        </p:nvSpPr>
        <p:spPr>
          <a:xfrm>
            <a:off x="1475656" y="4428752"/>
            <a:ext cx="2574166" cy="369332"/>
          </a:xfrm>
          <a:prstGeom prst="rect">
            <a:avLst/>
          </a:prstGeom>
          <a:noFill/>
        </p:spPr>
        <p:txBody>
          <a:bodyPr wrap="none" rtlCol="0">
            <a:spAutoFit/>
          </a:bodyPr>
          <a:lstStyle/>
          <a:p>
            <a:r>
              <a:rPr lang="en-GB" dirty="0" smtClean="0">
                <a:hlinkClick r:id="rId2"/>
              </a:rPr>
              <a:t>Star Wars theme music</a:t>
            </a:r>
            <a:endParaRPr lang="en-GB" dirty="0"/>
          </a:p>
        </p:txBody>
      </p:sp>
      <p:sp>
        <p:nvSpPr>
          <p:cNvPr id="6" name="TextBox 5"/>
          <p:cNvSpPr txBox="1"/>
          <p:nvPr/>
        </p:nvSpPr>
        <p:spPr>
          <a:xfrm>
            <a:off x="1121935" y="5661248"/>
            <a:ext cx="7058343" cy="369332"/>
          </a:xfrm>
          <a:prstGeom prst="rect">
            <a:avLst/>
          </a:prstGeom>
          <a:solidFill>
            <a:schemeClr val="bg1"/>
          </a:solidFill>
        </p:spPr>
        <p:txBody>
          <a:bodyPr wrap="none" rtlCol="0">
            <a:spAutoFit/>
          </a:bodyPr>
          <a:lstStyle/>
          <a:p>
            <a:r>
              <a:rPr lang="en-GB" dirty="0" smtClean="0"/>
              <a:t>At the end of each star wars theme move around to the next station</a:t>
            </a:r>
            <a:endParaRPr lang="en-GB" dirty="0"/>
          </a:p>
        </p:txBody>
      </p:sp>
      <p:pic>
        <p:nvPicPr>
          <p:cNvPr id="614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87" t="21094" r="34474" b="20086"/>
          <a:stretch/>
        </p:blipFill>
        <p:spPr bwMode="auto">
          <a:xfrm>
            <a:off x="4572000" y="3145037"/>
            <a:ext cx="3529172" cy="250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1596" b="1596"/>
          <a:stretch>
            <a:fillRect/>
          </a:stretch>
        </p:blipFill>
        <p:spPr bwMode="auto">
          <a:xfrm>
            <a:off x="224317" y="332655"/>
            <a:ext cx="1780041" cy="1059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3DED1"/>
                  </a:outerShdw>
                </a:effectLst>
              </a14:hiddenEffects>
            </a:ext>
          </a:extLst>
        </p:spPr>
      </p:pic>
      <p:sp>
        <p:nvSpPr>
          <p:cNvPr id="5" name="Slide Number Placeholder 4"/>
          <p:cNvSpPr>
            <a:spLocks noGrp="1"/>
          </p:cNvSpPr>
          <p:nvPr>
            <p:ph type="sldNum" sz="quarter" idx="12"/>
          </p:nvPr>
        </p:nvSpPr>
        <p:spPr/>
        <p:txBody>
          <a:bodyPr/>
          <a:lstStyle/>
          <a:p>
            <a:pPr>
              <a:defRPr/>
            </a:pPr>
            <a:fld id="{F1F2957F-11E8-4FFD-BFAC-6D10F3934DC3}" type="slidenum">
              <a:rPr lang="en-GB" smtClean="0"/>
              <a:pPr>
                <a:defRPr/>
              </a:pPr>
              <a:t>16</a:t>
            </a:fld>
            <a:endParaRPr lang="en-GB"/>
          </a:p>
        </p:txBody>
      </p:sp>
      <p:grpSp>
        <p:nvGrpSpPr>
          <p:cNvPr id="9" name="Group 8"/>
          <p:cNvGrpSpPr/>
          <p:nvPr/>
        </p:nvGrpSpPr>
        <p:grpSpPr>
          <a:xfrm>
            <a:off x="7277990" y="190341"/>
            <a:ext cx="1804577" cy="1621184"/>
            <a:chOff x="7277990" y="190341"/>
            <a:chExt cx="1804577" cy="1621184"/>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11" name="TextBox 10"/>
            <p:cNvSpPr txBox="1"/>
            <p:nvPr/>
          </p:nvSpPr>
          <p:spPr>
            <a:xfrm>
              <a:off x="7277990" y="1165194"/>
              <a:ext cx="1804577" cy="646331"/>
            </a:xfrm>
            <a:prstGeom prst="rect">
              <a:avLst/>
            </a:prstGeom>
            <a:noFill/>
          </p:spPr>
          <p:txBody>
            <a:bodyPr wrap="square" rtlCol="0">
              <a:spAutoFit/>
            </a:bodyPr>
            <a:lstStyle/>
            <a:p>
              <a:pPr algn="ctr"/>
              <a:r>
                <a:rPr lang="en-GB" b="1" dirty="0" smtClean="0">
                  <a:solidFill>
                    <a:schemeClr val="bg1"/>
                  </a:solidFill>
                </a:rPr>
                <a:t>All practical activities</a:t>
              </a:r>
              <a:endParaRPr lang="en-GB" b="1" dirty="0">
                <a:solidFill>
                  <a:schemeClr val="bg1"/>
                </a:solidFill>
              </a:endParaRPr>
            </a:p>
          </p:txBody>
        </p:sp>
      </p:grpSp>
    </p:spTree>
    <p:extLst>
      <p:ext uri="{BB962C8B-B14F-4D97-AF65-F5344CB8AC3E}">
        <p14:creationId xmlns:p14="http://schemas.microsoft.com/office/powerpoint/2010/main" val="2356742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176" y="291030"/>
            <a:ext cx="7416824" cy="1143000"/>
          </a:xfrm>
          <a:solidFill>
            <a:schemeClr val="accent1"/>
          </a:solidFill>
        </p:spPr>
        <p:txBody>
          <a:bodyPr/>
          <a:lstStyle/>
          <a:p>
            <a:r>
              <a:rPr lang="en-GB" dirty="0" smtClean="0"/>
              <a:t>Steam Engine &amp; workshop</a:t>
            </a:r>
            <a:endParaRPr lang="en-GB" dirty="0"/>
          </a:p>
        </p:txBody>
      </p:sp>
      <p:pic>
        <p:nvPicPr>
          <p:cNvPr id="47106" name="Picture 2" descr="steam en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3601591" cy="332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work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832"/>
            <a:ext cx="3937967" cy="295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p:cNvPicPr>
            <a:picLocks noChangeAspect="1" noChangeArrowheads="1"/>
          </p:cNvPicPr>
          <p:nvPr/>
        </p:nvPicPr>
        <p:blipFill>
          <a:blip r:embed="rId4">
            <a:extLst>
              <a:ext uri="{28A0092B-C50C-407E-A947-70E740481C1C}">
                <a14:useLocalDpi xmlns:a14="http://schemas.microsoft.com/office/drawing/2010/main" val="0"/>
              </a:ext>
            </a:extLst>
          </a:blip>
          <a:srcRect t="1596" b="1596"/>
          <a:stretch>
            <a:fillRect/>
          </a:stretch>
        </p:blipFill>
        <p:spPr bwMode="auto">
          <a:xfrm>
            <a:off x="121636" y="332656"/>
            <a:ext cx="1780041" cy="1059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3DED1"/>
                  </a:outerShdw>
                </a:effectLst>
              </a14:hiddenEffects>
            </a:ext>
          </a:extLst>
        </p:spPr>
      </p:pic>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17</a:t>
            </a:fld>
            <a:endParaRPr lang="en-GB"/>
          </a:p>
        </p:txBody>
      </p:sp>
      <p:grpSp>
        <p:nvGrpSpPr>
          <p:cNvPr id="7" name="Group 6"/>
          <p:cNvGrpSpPr/>
          <p:nvPr/>
        </p:nvGrpSpPr>
        <p:grpSpPr>
          <a:xfrm>
            <a:off x="6260544" y="5204233"/>
            <a:ext cx="2016224" cy="1344185"/>
            <a:chOff x="7277990" y="190341"/>
            <a:chExt cx="2016224" cy="1344185"/>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9" name="TextBox 8"/>
            <p:cNvSpPr txBox="1"/>
            <p:nvPr/>
          </p:nvSpPr>
          <p:spPr>
            <a:xfrm>
              <a:off x="7277990" y="1165194"/>
              <a:ext cx="2016224" cy="369332"/>
            </a:xfrm>
            <a:prstGeom prst="rect">
              <a:avLst/>
            </a:prstGeom>
            <a:noFill/>
          </p:spPr>
          <p:txBody>
            <a:bodyPr wrap="square" rtlCol="0">
              <a:spAutoFit/>
            </a:bodyPr>
            <a:lstStyle/>
            <a:p>
              <a:r>
                <a:rPr lang="en-GB" dirty="0" smtClean="0">
                  <a:solidFill>
                    <a:schemeClr val="bg1"/>
                  </a:solidFill>
                </a:rPr>
                <a:t>Risk Assessment</a:t>
              </a:r>
              <a:endParaRPr lang="en-GB" dirty="0">
                <a:solidFill>
                  <a:schemeClr val="bg1"/>
                </a:solidFill>
              </a:endParaRPr>
            </a:p>
          </p:txBody>
        </p:sp>
      </p:grpSp>
    </p:spTree>
    <p:extLst>
      <p:ext uri="{BB962C8B-B14F-4D97-AF65-F5344CB8AC3E}">
        <p14:creationId xmlns:p14="http://schemas.microsoft.com/office/powerpoint/2010/main" val="31858609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Energy Transfer Unit</a:t>
            </a:r>
            <a:endParaRPr lang="en-GB" dirty="0"/>
          </a:p>
        </p:txBody>
      </p:sp>
      <p:sp>
        <p:nvSpPr>
          <p:cNvPr id="3" name="Content Placeholder 2"/>
          <p:cNvSpPr>
            <a:spLocks noGrp="1"/>
          </p:cNvSpPr>
          <p:nvPr>
            <p:ph idx="1"/>
          </p:nvPr>
        </p:nvSpPr>
        <p:spPr>
          <a:xfrm>
            <a:off x="4788024" y="1600200"/>
            <a:ext cx="3898776" cy="4525963"/>
          </a:xfrm>
          <a:solidFill>
            <a:schemeClr val="accent1"/>
          </a:solidFill>
        </p:spPr>
        <p:txBody>
          <a:bodyPr/>
          <a:lstStyle/>
          <a:p>
            <a:r>
              <a:rPr lang="en-GB" dirty="0" smtClean="0"/>
              <a:t>As a class look at the energy Transfer Unit.</a:t>
            </a:r>
          </a:p>
          <a:p>
            <a:endParaRPr lang="en-GB" dirty="0"/>
          </a:p>
          <a:p>
            <a:r>
              <a:rPr lang="en-GB" dirty="0" smtClean="0"/>
              <a:t>Complete the work on the worksheet.</a:t>
            </a:r>
            <a:endParaRPr lang="en-GB"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4176464" cy="224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1F2957F-11E8-4FFD-BFAC-6D10F3934DC3}" type="slidenum">
              <a:rPr lang="en-GB" smtClean="0"/>
              <a:pPr>
                <a:defRPr/>
              </a:pPr>
              <a:t>18</a:t>
            </a:fld>
            <a:endParaRPr lang="en-GB"/>
          </a:p>
        </p:txBody>
      </p:sp>
      <p:grpSp>
        <p:nvGrpSpPr>
          <p:cNvPr id="6" name="Group 5"/>
          <p:cNvGrpSpPr/>
          <p:nvPr/>
        </p:nvGrpSpPr>
        <p:grpSpPr>
          <a:xfrm>
            <a:off x="492762" y="4725144"/>
            <a:ext cx="2207031" cy="1621184"/>
            <a:chOff x="7277990" y="190341"/>
            <a:chExt cx="2000373" cy="162118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741" y="190341"/>
              <a:ext cx="1027701" cy="1006412"/>
            </a:xfrm>
            <a:prstGeom prst="rect">
              <a:avLst/>
            </a:prstGeom>
          </p:spPr>
        </p:pic>
        <p:sp>
          <p:nvSpPr>
            <p:cNvPr id="8" name="TextBox 7"/>
            <p:cNvSpPr txBox="1"/>
            <p:nvPr/>
          </p:nvSpPr>
          <p:spPr>
            <a:xfrm>
              <a:off x="7277990" y="1165194"/>
              <a:ext cx="2000373" cy="646331"/>
            </a:xfrm>
            <a:prstGeom prst="rect">
              <a:avLst/>
            </a:prstGeom>
            <a:noFill/>
          </p:spPr>
          <p:txBody>
            <a:bodyPr wrap="square" rtlCol="0">
              <a:spAutoFit/>
            </a:bodyPr>
            <a:lstStyle/>
            <a:p>
              <a:r>
                <a:rPr lang="en-GB" dirty="0" smtClean="0">
                  <a:solidFill>
                    <a:schemeClr val="bg1"/>
                  </a:solidFill>
                </a:rPr>
                <a:t>Practical </a:t>
              </a:r>
              <a:r>
                <a:rPr lang="en-GB" dirty="0" smtClean="0">
                  <a:solidFill>
                    <a:schemeClr val="bg1"/>
                  </a:solidFill>
                </a:rPr>
                <a:t>Activities</a:t>
              </a:r>
            </a:p>
            <a:p>
              <a:r>
                <a:rPr lang="en-GB" dirty="0" smtClean="0">
                  <a:solidFill>
                    <a:schemeClr val="bg1"/>
                  </a:solidFill>
                </a:rPr>
                <a:t>Hypothesising</a:t>
              </a:r>
              <a:endParaRPr lang="en-GB" dirty="0">
                <a:solidFill>
                  <a:schemeClr val="bg1"/>
                </a:solidFill>
              </a:endParaRPr>
            </a:p>
          </p:txBody>
        </p:sp>
      </p:grpSp>
    </p:spTree>
    <p:extLst>
      <p:ext uri="{BB962C8B-B14F-4D97-AF65-F5344CB8AC3E}">
        <p14:creationId xmlns:p14="http://schemas.microsoft.com/office/powerpoint/2010/main" val="3068048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1" descr="..\..\GRAPHICS\Clipart\General\Transport\Cars\grandprix.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701" y="3331029"/>
            <a:ext cx="3200400" cy="10858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2577527" y="4590375"/>
            <a:ext cx="2018665" cy="1162050"/>
            <a:chOff x="3338" y="6630"/>
            <a:chExt cx="3179" cy="1830"/>
          </a:xfrm>
        </p:grpSpPr>
        <p:sp>
          <p:nvSpPr>
            <p:cNvPr id="6" name="AutoShape 2"/>
            <p:cNvSpPr>
              <a:spLocks noChangeArrowheads="1"/>
            </p:cNvSpPr>
            <p:nvPr/>
          </p:nvSpPr>
          <p:spPr bwMode="auto">
            <a:xfrm>
              <a:off x="3338" y="6630"/>
              <a:ext cx="3179" cy="900"/>
            </a:xfrm>
            <a:prstGeom prst="rightArrow">
              <a:avLst>
                <a:gd name="adj1" fmla="val 50000"/>
                <a:gd name="adj2" fmla="val 88306"/>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7" name="AutoShape 4"/>
            <p:cNvSpPr>
              <a:spLocks noChangeArrowheads="1"/>
            </p:cNvSpPr>
            <p:nvPr/>
          </p:nvSpPr>
          <p:spPr bwMode="auto">
            <a:xfrm flipV="1">
              <a:off x="3712" y="7170"/>
              <a:ext cx="1870" cy="129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grpSp>
      <p:sp>
        <p:nvSpPr>
          <p:cNvPr id="4" name="Rectangle 5"/>
          <p:cNvSpPr>
            <a:spLocks noChangeArrowheads="1"/>
          </p:cNvSpPr>
          <p:nvPr/>
        </p:nvSpPr>
        <p:spPr bwMode="auto">
          <a:xfrm>
            <a:off x="185956" y="188640"/>
            <a:ext cx="8820472"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400" b="1" i="0" u="none" strike="noStrike" cap="none" normalizeH="0" baseline="0" dirty="0" smtClean="0">
                <a:ln>
                  <a:noFill/>
                </a:ln>
                <a:solidFill>
                  <a:schemeClr val="bg1">
                    <a:lumMod val="95000"/>
                  </a:schemeClr>
                </a:solidFill>
                <a:effectLst/>
                <a:latin typeface="Comic Sans MS" pitchFamily="66" charset="0"/>
                <a:ea typeface="Times New Roman" pitchFamily="18" charset="0"/>
                <a:cs typeface="Times New Roman" pitchFamily="18" charset="0"/>
              </a:rPr>
              <a:t>Here is a picture of a racing car. In the diagram 100 Joules of energy is stored in the fuel. This produces 30 Joules of energy to move the car forward. This means 70 Joules of energy has been wasted as heat. We can represent this in a diagram </a:t>
            </a:r>
            <a:endParaRPr kumimoji="0" lang="en-GB" altLang="en-US" sz="2400" b="1"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152400" y="1695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550195" y="4632323"/>
            <a:ext cx="868484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sz="2800" dirty="0" smtClean="0">
                <a:solidFill>
                  <a:schemeClr val="bg1">
                    <a:lumMod val="95000"/>
                  </a:schemeClr>
                </a:solidFill>
                <a:latin typeface="Comic Sans MS" pitchFamily="66" charset="0"/>
                <a:ea typeface="Times New Roman" pitchFamily="18" charset="0"/>
                <a:cs typeface="Arial" pitchFamily="34" charset="0"/>
              </a:rPr>
              <a:t>100 </a:t>
            </a:r>
            <a:r>
              <a:rPr lang="en-GB" altLang="en-US" sz="2800" dirty="0">
                <a:solidFill>
                  <a:schemeClr val="bg1">
                    <a:lumMod val="95000"/>
                  </a:schemeClr>
                </a:solidFill>
                <a:latin typeface="Comic Sans MS" pitchFamily="66" charset="0"/>
                <a:ea typeface="Times New Roman" pitchFamily="18" charset="0"/>
                <a:cs typeface="Arial" pitchFamily="34" charset="0"/>
              </a:rPr>
              <a:t>J	</a:t>
            </a:r>
            <a:r>
              <a:rPr lang="en-GB" altLang="en-US" sz="2800" dirty="0" smtClean="0">
                <a:solidFill>
                  <a:schemeClr val="bg1">
                    <a:lumMod val="95000"/>
                  </a:schemeClr>
                </a:solidFill>
                <a:latin typeface="Comic Sans MS" pitchFamily="66" charset="0"/>
                <a:ea typeface="Times New Roman" pitchFamily="18" charset="0"/>
                <a:cs typeface="Arial" pitchFamily="34" charset="0"/>
              </a:rPr>
              <a:t>		</a:t>
            </a:r>
            <a:r>
              <a:rPr kumimoji="0" lang="en-GB" altLang="en-US" sz="2800" b="0" i="0" u="none" strike="noStrike" cap="none" normalizeH="0" baseline="0" dirty="0" smtClean="0">
                <a:ln>
                  <a:noFill/>
                </a:ln>
                <a:solidFill>
                  <a:schemeClr val="bg1">
                    <a:lumMod val="95000"/>
                  </a:schemeClr>
                </a:solidFill>
                <a:effectLst/>
                <a:latin typeface="Comic Sans MS" pitchFamily="66" charset="0"/>
                <a:ea typeface="Times New Roman" pitchFamily="18" charset="0"/>
                <a:cs typeface="Arial" pitchFamily="34" charset="0"/>
              </a:rPr>
              <a:t>30 Joules kinetic energy</a:t>
            </a:r>
            <a:endParaRPr kumimoji="0" lang="en-GB" altLang="en-US" sz="2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chemeClr val="bg1">
                    <a:lumMod val="95000"/>
                  </a:schemeClr>
                </a:solidFill>
                <a:effectLst/>
                <a:latin typeface="Comic Sans MS" pitchFamily="66" charset="0"/>
                <a:ea typeface="Times New Roman" pitchFamily="18" charset="0"/>
                <a:cs typeface="Arial" pitchFamily="34" charset="0"/>
              </a:rPr>
              <a:t>potential energy</a:t>
            </a:r>
            <a:endParaRPr kumimoji="0" lang="en-GB" altLang="en-US" sz="2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smtClean="0">
                <a:ln>
                  <a:noFill/>
                </a:ln>
                <a:solidFill>
                  <a:schemeClr val="bg1">
                    <a:lumMod val="95000"/>
                  </a:schemeClr>
                </a:solidFill>
                <a:effectLst/>
                <a:latin typeface="Comic Sans MS" pitchFamily="66" charset="0"/>
                <a:ea typeface="Times New Roman" pitchFamily="18" charset="0"/>
                <a:cs typeface="Arial" pitchFamily="34" charset="0"/>
              </a:rPr>
              <a:t>in fuel				70 Joules heat </a:t>
            </a:r>
            <a:endParaRPr kumimoji="0" lang="en-GB" altLang="en-US" sz="2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19</a:t>
            </a:fld>
            <a:endParaRPr lang="en-GB"/>
          </a:p>
        </p:txBody>
      </p:sp>
    </p:spTree>
    <p:extLst>
      <p:ext uri="{BB962C8B-B14F-4D97-AF65-F5344CB8AC3E}">
        <p14:creationId xmlns:p14="http://schemas.microsoft.com/office/powerpoint/2010/main" val="689387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0192" y="764704"/>
            <a:ext cx="2663130" cy="1963008"/>
          </a:xfrm>
        </p:spPr>
        <p:txBody>
          <a:bodyPr/>
          <a:lstStyle/>
          <a:p>
            <a:r>
              <a:rPr lang="en-GB" dirty="0" smtClean="0"/>
              <a:t>Energy &amp; Sound</a:t>
            </a:r>
            <a:endParaRPr lang="en-GB" dirty="0"/>
          </a:p>
        </p:txBody>
      </p:sp>
      <p:sp>
        <p:nvSpPr>
          <p:cNvPr id="3" name="Subtitle 2"/>
          <p:cNvSpPr>
            <a:spLocks noGrp="1"/>
          </p:cNvSpPr>
          <p:nvPr>
            <p:ph type="subTitle" idx="1"/>
          </p:nvPr>
        </p:nvSpPr>
        <p:spPr>
          <a:xfrm>
            <a:off x="6076078" y="3507532"/>
            <a:ext cx="2840360" cy="694928"/>
          </a:xfrm>
        </p:spPr>
        <p:txBody>
          <a:bodyPr/>
          <a:lstStyle/>
          <a:p>
            <a:r>
              <a:rPr lang="en-GB" dirty="0" smtClean="0"/>
              <a:t>Physics Topic</a:t>
            </a:r>
            <a:endParaRPr lang="en-GB" dirty="0"/>
          </a:p>
        </p:txBody>
      </p:sp>
      <p:sp>
        <p:nvSpPr>
          <p:cNvPr id="4" name="Slide Number Placeholder 3"/>
          <p:cNvSpPr>
            <a:spLocks noGrp="1"/>
          </p:cNvSpPr>
          <p:nvPr>
            <p:ph type="sldNum" sz="quarter" idx="12"/>
          </p:nvPr>
        </p:nvSpPr>
        <p:spPr/>
        <p:txBody>
          <a:bodyPr/>
          <a:lstStyle/>
          <a:p>
            <a:pPr>
              <a:defRPr/>
            </a:pPr>
            <a:fld id="{48ADF300-E84E-42EB-B7BE-FD8167F6E385}" type="slidenum">
              <a:rPr lang="en-GB" smtClean="0"/>
              <a:pPr>
                <a:defRPr/>
              </a:pPr>
              <a:t>2</a:t>
            </a:fld>
            <a:endParaRPr lang="en-GB"/>
          </a:p>
        </p:txBody>
      </p:sp>
      <p:pic>
        <p:nvPicPr>
          <p:cNvPr id="63490" name="Picture 2" descr="C:\Users\JH\AppData\Local\Microsoft\Windows\Temporary Internet Files\Content.IE5\DWDG2ME3\kaboom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5864990"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48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600" y="0"/>
            <a:ext cx="7772400" cy="762000"/>
          </a:xfrm>
        </p:spPr>
        <p:txBody>
          <a:bodyPr/>
          <a:lstStyle/>
          <a:p>
            <a:r>
              <a:rPr lang="en-GB" altLang="en-US">
                <a:latin typeface="Tahoma" pitchFamily="34" charset="0"/>
              </a:rPr>
              <a:t>Energy Transfers (continued)</a:t>
            </a:r>
          </a:p>
        </p:txBody>
      </p:sp>
      <p:sp>
        <p:nvSpPr>
          <p:cNvPr id="4099" name="Text Box 3"/>
          <p:cNvSpPr txBox="1">
            <a:spLocks noChangeArrowheads="1"/>
          </p:cNvSpPr>
          <p:nvPr/>
        </p:nvSpPr>
        <p:spPr bwMode="auto">
          <a:xfrm>
            <a:off x="533400" y="1211263"/>
            <a:ext cx="22268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b="1">
                <a:solidFill>
                  <a:schemeClr val="bg1"/>
                </a:solidFill>
                <a:latin typeface="Tahoma" pitchFamily="34" charset="0"/>
              </a:rPr>
              <a:t>More examples – </a:t>
            </a:r>
          </a:p>
        </p:txBody>
      </p:sp>
      <p:grpSp>
        <p:nvGrpSpPr>
          <p:cNvPr id="4105" name="Group 9"/>
          <p:cNvGrpSpPr>
            <a:grpSpLocks/>
          </p:cNvGrpSpPr>
          <p:nvPr/>
        </p:nvGrpSpPr>
        <p:grpSpPr bwMode="auto">
          <a:xfrm>
            <a:off x="533400" y="1143000"/>
            <a:ext cx="7924800" cy="2547938"/>
            <a:chOff x="336" y="720"/>
            <a:chExt cx="4992" cy="1605"/>
          </a:xfrm>
        </p:grpSpPr>
        <p:pic>
          <p:nvPicPr>
            <p:cNvPr id="4100" name="Picture 4" descr="H:\My Pictures\electric be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4" y="720"/>
              <a:ext cx="1104" cy="1605"/>
            </a:xfrm>
            <a:prstGeom prst="rect">
              <a:avLst/>
            </a:prstGeom>
            <a:noFill/>
            <a:extLst>
              <a:ext uri="{909E8E84-426E-40DD-AFC4-6F175D3DCCD1}">
                <a14:hiddenFill xmlns:a14="http://schemas.microsoft.com/office/drawing/2010/main">
                  <a:solidFill>
                    <a:srgbClr val="FFFFFF"/>
                  </a:solidFill>
                </a14:hiddenFill>
              </a:ext>
            </a:extLst>
          </p:spPr>
        </p:pic>
        <p:sp>
          <p:nvSpPr>
            <p:cNvPr id="4103" name="Text Box 7"/>
            <p:cNvSpPr txBox="1">
              <a:spLocks noChangeArrowheads="1"/>
            </p:cNvSpPr>
            <p:nvPr/>
          </p:nvSpPr>
          <p:spPr bwMode="auto">
            <a:xfrm>
              <a:off x="336" y="1152"/>
              <a:ext cx="369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b="1">
                  <a:solidFill>
                    <a:schemeClr val="bg1"/>
                  </a:solidFill>
                  <a:latin typeface="Tahoma" pitchFamily="34" charset="0"/>
                </a:rPr>
                <a:t>Electrical Bell</a:t>
              </a:r>
            </a:p>
            <a:p>
              <a:endParaRPr lang="en-GB" altLang="en-US" sz="2400" b="1">
                <a:solidFill>
                  <a:schemeClr val="bg1"/>
                </a:solidFill>
                <a:latin typeface="Tahoma" pitchFamily="34" charset="0"/>
              </a:endParaRPr>
            </a:p>
            <a:p>
              <a:endParaRPr lang="en-GB" altLang="en-US" sz="2400" b="1">
                <a:solidFill>
                  <a:schemeClr val="bg1"/>
                </a:solidFill>
                <a:latin typeface="Tahoma" pitchFamily="34" charset="0"/>
              </a:endParaRPr>
            </a:p>
            <a:p>
              <a:r>
                <a:rPr lang="en-GB" altLang="en-US" sz="2400" b="1" u="sng">
                  <a:solidFill>
                    <a:schemeClr val="bg1"/>
                  </a:solidFill>
                  <a:latin typeface="Tahoma" pitchFamily="34" charset="0"/>
                </a:rPr>
                <a:t>		</a:t>
              </a:r>
              <a:r>
                <a:rPr lang="en-GB" altLang="en-US" sz="2400" b="1">
                  <a:solidFill>
                    <a:schemeClr val="bg1"/>
                  </a:solidFill>
                  <a:latin typeface="Tahoma" pitchFamily="34" charset="0"/>
                </a:rPr>
                <a:t> </a:t>
              </a:r>
              <a:r>
                <a:rPr lang="en-GB" altLang="en-US" sz="2400" b="1">
                  <a:solidFill>
                    <a:schemeClr val="bg1"/>
                  </a:solidFill>
                  <a:latin typeface="Tahoma" pitchFamily="34" charset="0"/>
                  <a:sym typeface="Wingdings" pitchFamily="2" charset="2"/>
                </a:rPr>
                <a:t> </a:t>
              </a:r>
              <a:r>
                <a:rPr lang="en-GB" altLang="en-US" sz="2400" b="1" u="sng">
                  <a:solidFill>
                    <a:schemeClr val="bg1"/>
                  </a:solidFill>
                  <a:latin typeface="Tahoma" pitchFamily="34" charset="0"/>
                  <a:sym typeface="Wingdings" pitchFamily="2" charset="2"/>
                </a:rPr>
                <a:t>		 </a:t>
              </a:r>
              <a:r>
                <a:rPr lang="en-GB" altLang="en-US" sz="2400" b="1">
                  <a:solidFill>
                    <a:schemeClr val="bg1"/>
                  </a:solidFill>
                  <a:latin typeface="Tahoma" pitchFamily="34" charset="0"/>
                  <a:sym typeface="Wingdings" pitchFamily="2" charset="2"/>
                </a:rPr>
                <a:t>+ </a:t>
              </a:r>
              <a:r>
                <a:rPr lang="en-GB" altLang="en-US" sz="2400" b="1" u="sng">
                  <a:solidFill>
                    <a:schemeClr val="bg1"/>
                  </a:solidFill>
                  <a:latin typeface="Tahoma" pitchFamily="34" charset="0"/>
                  <a:sym typeface="Wingdings" pitchFamily="2" charset="2"/>
                </a:rPr>
                <a:t>		</a:t>
              </a:r>
              <a:endParaRPr lang="en-GB" altLang="en-US" sz="2400" b="1">
                <a:solidFill>
                  <a:schemeClr val="bg1"/>
                </a:solidFill>
              </a:endParaRPr>
            </a:p>
          </p:txBody>
        </p:sp>
      </p:grpSp>
      <p:grpSp>
        <p:nvGrpSpPr>
          <p:cNvPr id="4106" name="Group 10"/>
          <p:cNvGrpSpPr>
            <a:grpSpLocks/>
          </p:cNvGrpSpPr>
          <p:nvPr/>
        </p:nvGrpSpPr>
        <p:grpSpPr bwMode="auto">
          <a:xfrm>
            <a:off x="533400" y="3810000"/>
            <a:ext cx="8029575" cy="2590800"/>
            <a:chOff x="336" y="2400"/>
            <a:chExt cx="5058" cy="1632"/>
          </a:xfrm>
        </p:grpSpPr>
        <p:pic>
          <p:nvPicPr>
            <p:cNvPr id="4102" name="Picture 6" descr="H:\My Pictures\parachutist.gif"/>
            <p:cNvPicPr>
              <a:picLocks noChangeAspect="1" noChangeArrowheads="1"/>
            </p:cNvPicPr>
            <p:nvPr/>
          </p:nvPicPr>
          <p:blipFill>
            <a:blip r:embed="rId3">
              <a:extLst>
                <a:ext uri="{28A0092B-C50C-407E-A947-70E740481C1C}">
                  <a14:useLocalDpi xmlns:a14="http://schemas.microsoft.com/office/drawing/2010/main" val="0"/>
                </a:ext>
              </a:extLst>
            </a:blip>
            <a:srcRect l="18555" r="24959" b="37500"/>
            <a:stretch>
              <a:fillRect/>
            </a:stretch>
          </p:blipFill>
          <p:spPr bwMode="auto">
            <a:xfrm>
              <a:off x="4224" y="2400"/>
              <a:ext cx="1170" cy="1632"/>
            </a:xfrm>
            <a:prstGeom prst="rect">
              <a:avLst/>
            </a:prstGeom>
            <a:noFill/>
            <a:extLst>
              <a:ext uri="{909E8E84-426E-40DD-AFC4-6F175D3DCCD1}">
                <a14:hiddenFill xmlns:a14="http://schemas.microsoft.com/office/drawing/2010/main">
                  <a:solidFill>
                    <a:srgbClr val="FFFFFF"/>
                  </a:solidFill>
                </a14:hiddenFill>
              </a:ext>
            </a:extLst>
          </p:spPr>
        </p:pic>
        <p:sp>
          <p:nvSpPr>
            <p:cNvPr id="4104" name="Text Box 8"/>
            <p:cNvSpPr txBox="1">
              <a:spLocks noChangeArrowheads="1"/>
            </p:cNvSpPr>
            <p:nvPr/>
          </p:nvSpPr>
          <p:spPr bwMode="auto">
            <a:xfrm>
              <a:off x="336" y="2767"/>
              <a:ext cx="3744" cy="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b="1" dirty="0">
                  <a:solidFill>
                    <a:schemeClr val="bg1"/>
                  </a:solidFill>
                  <a:latin typeface="Tahoma" pitchFamily="34" charset="0"/>
                </a:rPr>
                <a:t>Parachutist</a:t>
              </a:r>
            </a:p>
            <a:p>
              <a:endParaRPr lang="en-GB" altLang="en-US" sz="2800" b="1" dirty="0">
                <a:solidFill>
                  <a:schemeClr val="bg1"/>
                </a:solidFill>
                <a:latin typeface="Tahoma" pitchFamily="34" charset="0"/>
              </a:endParaRPr>
            </a:p>
            <a:p>
              <a:endParaRPr lang="en-GB" altLang="en-US" sz="2800" b="1" dirty="0">
                <a:solidFill>
                  <a:schemeClr val="bg1"/>
                </a:solidFill>
                <a:latin typeface="Tahoma" pitchFamily="34" charset="0"/>
              </a:endParaRPr>
            </a:p>
            <a:p>
              <a:r>
                <a:rPr lang="en-GB" altLang="en-US" sz="2800" b="1" u="sng" dirty="0">
                  <a:solidFill>
                    <a:schemeClr val="bg1"/>
                  </a:solidFill>
                  <a:latin typeface="Tahoma" pitchFamily="34" charset="0"/>
                </a:rPr>
                <a:t>		</a:t>
              </a:r>
              <a:r>
                <a:rPr lang="en-GB" altLang="en-US" sz="2800" b="1" dirty="0">
                  <a:solidFill>
                    <a:schemeClr val="bg1"/>
                  </a:solidFill>
                  <a:latin typeface="Tahoma" pitchFamily="34" charset="0"/>
                </a:rPr>
                <a:t> </a:t>
              </a:r>
              <a:r>
                <a:rPr lang="en-GB" altLang="en-US" sz="2800" b="1" dirty="0">
                  <a:solidFill>
                    <a:schemeClr val="bg1"/>
                  </a:solidFill>
                  <a:latin typeface="Tahoma" pitchFamily="34" charset="0"/>
                  <a:sym typeface="Wingdings" pitchFamily="2" charset="2"/>
                </a:rPr>
                <a:t> </a:t>
              </a:r>
              <a:r>
                <a:rPr lang="en-GB" altLang="en-US" sz="2800" b="1" u="sng" dirty="0">
                  <a:solidFill>
                    <a:schemeClr val="bg1"/>
                  </a:solidFill>
                  <a:latin typeface="Tahoma" pitchFamily="34" charset="0"/>
                  <a:sym typeface="Wingdings" pitchFamily="2" charset="2"/>
                </a:rPr>
                <a:t>		 </a:t>
              </a:r>
              <a:r>
                <a:rPr lang="en-GB" altLang="en-US" sz="2800" b="1" dirty="0">
                  <a:solidFill>
                    <a:schemeClr val="bg1"/>
                  </a:solidFill>
                  <a:latin typeface="Tahoma" pitchFamily="34" charset="0"/>
                  <a:sym typeface="Wingdings" pitchFamily="2" charset="2"/>
                </a:rPr>
                <a:t>+ </a:t>
              </a:r>
              <a:r>
                <a:rPr lang="en-GB" altLang="en-US" sz="2800" b="1" u="sng" dirty="0">
                  <a:solidFill>
                    <a:schemeClr val="bg1"/>
                  </a:solidFill>
                  <a:latin typeface="Tahoma" pitchFamily="34" charset="0"/>
                  <a:sym typeface="Wingdings" pitchFamily="2" charset="2"/>
                </a:rPr>
                <a:t>		</a:t>
              </a:r>
              <a:endParaRPr lang="en-GB" altLang="en-US" sz="2800" b="1" dirty="0">
                <a:solidFill>
                  <a:schemeClr val="bg1"/>
                </a:solidFill>
              </a:endParaRPr>
            </a:p>
          </p:txBody>
        </p:sp>
      </p:grpSp>
    </p:spTree>
    <p:extLst>
      <p:ext uri="{BB962C8B-B14F-4D97-AF65-F5344CB8AC3E}">
        <p14:creationId xmlns:p14="http://schemas.microsoft.com/office/powerpoint/2010/main" val="698173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1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1143000"/>
          </a:xfrm>
        </p:spPr>
        <p:txBody>
          <a:bodyPr/>
          <a:lstStyle/>
          <a:p>
            <a:r>
              <a:rPr lang="en-GB" altLang="en-US">
                <a:latin typeface="Tahoma" pitchFamily="34" charset="0"/>
              </a:rPr>
              <a:t>Energy Transfers (continued)</a:t>
            </a:r>
          </a:p>
        </p:txBody>
      </p:sp>
      <p:sp>
        <p:nvSpPr>
          <p:cNvPr id="7171" name="Text Box 3"/>
          <p:cNvSpPr txBox="1">
            <a:spLocks noChangeArrowheads="1"/>
          </p:cNvSpPr>
          <p:nvPr/>
        </p:nvSpPr>
        <p:spPr bwMode="auto">
          <a:xfrm>
            <a:off x="683568" y="1219279"/>
            <a:ext cx="80168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r>
              <a:rPr lang="en-GB" altLang="en-US" sz="2200" b="1" dirty="0">
                <a:solidFill>
                  <a:schemeClr val="bg1"/>
                </a:solidFill>
                <a:latin typeface="Tahoma" pitchFamily="34" charset="0"/>
              </a:rPr>
              <a:t>Write out energy transfer diagrams for the following</a:t>
            </a:r>
          </a:p>
          <a:p>
            <a:r>
              <a:rPr lang="en-GB" altLang="en-US" sz="2200" b="1" dirty="0">
                <a:solidFill>
                  <a:schemeClr val="bg1"/>
                </a:solidFill>
                <a:latin typeface="Tahoma" pitchFamily="34" charset="0"/>
              </a:rPr>
              <a:t>situations, clearly showing what energy types are wasted </a:t>
            </a:r>
            <a:r>
              <a:rPr lang="en-GB" altLang="en-US" sz="2200" b="1" dirty="0" smtClean="0">
                <a:solidFill>
                  <a:schemeClr val="bg1"/>
                </a:solidFill>
                <a:latin typeface="Tahoma" pitchFamily="34" charset="0"/>
              </a:rPr>
              <a:t>in </a:t>
            </a:r>
            <a:r>
              <a:rPr lang="en-GB" altLang="en-US" sz="2200" b="1" dirty="0">
                <a:solidFill>
                  <a:schemeClr val="bg1"/>
                </a:solidFill>
                <a:latin typeface="Tahoma" pitchFamily="34" charset="0"/>
              </a:rPr>
              <a:t>the transfer.</a:t>
            </a:r>
          </a:p>
        </p:txBody>
      </p:sp>
      <p:grpSp>
        <p:nvGrpSpPr>
          <p:cNvPr id="7180" name="Group 12"/>
          <p:cNvGrpSpPr>
            <a:grpSpLocks/>
          </p:cNvGrpSpPr>
          <p:nvPr/>
        </p:nvGrpSpPr>
        <p:grpSpPr bwMode="auto">
          <a:xfrm>
            <a:off x="914400" y="2286000"/>
            <a:ext cx="3048000" cy="1828800"/>
            <a:chOff x="576" y="1632"/>
            <a:chExt cx="1920" cy="1152"/>
          </a:xfrm>
        </p:grpSpPr>
        <p:pic>
          <p:nvPicPr>
            <p:cNvPr id="7173" name="Picture 5" descr="H:\My Pictures\clockwo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 y="1920"/>
              <a:ext cx="707" cy="864"/>
            </a:xfrm>
            <a:prstGeom prst="rect">
              <a:avLst/>
            </a:prstGeom>
            <a:noFill/>
            <a:extLst>
              <a:ext uri="{909E8E84-426E-40DD-AFC4-6F175D3DCCD1}">
                <a14:hiddenFill xmlns:a14="http://schemas.microsoft.com/office/drawing/2010/main">
                  <a:solidFill>
                    <a:srgbClr val="FFFFFF"/>
                  </a:solidFill>
                </a14:hiddenFill>
              </a:ext>
            </a:extLst>
          </p:spPr>
        </p:pic>
        <p:sp>
          <p:nvSpPr>
            <p:cNvPr id="7176" name="Text Box 8"/>
            <p:cNvSpPr txBox="1">
              <a:spLocks noChangeArrowheads="1"/>
            </p:cNvSpPr>
            <p:nvPr/>
          </p:nvSpPr>
          <p:spPr bwMode="auto">
            <a:xfrm>
              <a:off x="576" y="1632"/>
              <a:ext cx="192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200" b="1">
                  <a:solidFill>
                    <a:schemeClr val="bg1"/>
                  </a:solidFill>
                  <a:latin typeface="Tahoma" pitchFamily="34" charset="0"/>
                </a:rPr>
                <a:t>Clockwork toy</a:t>
              </a:r>
            </a:p>
          </p:txBody>
        </p:sp>
      </p:grpSp>
      <p:grpSp>
        <p:nvGrpSpPr>
          <p:cNvPr id="7181" name="Group 13"/>
          <p:cNvGrpSpPr>
            <a:grpSpLocks/>
          </p:cNvGrpSpPr>
          <p:nvPr/>
        </p:nvGrpSpPr>
        <p:grpSpPr bwMode="auto">
          <a:xfrm>
            <a:off x="5029200" y="2286000"/>
            <a:ext cx="2287588" cy="1828800"/>
            <a:chOff x="3168" y="1632"/>
            <a:chExt cx="1441" cy="1152"/>
          </a:xfrm>
        </p:grpSpPr>
        <p:pic>
          <p:nvPicPr>
            <p:cNvPr id="7172" name="Picture 4" descr="H:\My Pictures\bunsen flame.jpg"/>
            <p:cNvPicPr>
              <a:picLocks noChangeAspect="1" noChangeArrowheads="1"/>
            </p:cNvPicPr>
            <p:nvPr/>
          </p:nvPicPr>
          <p:blipFill>
            <a:blip r:embed="rId3">
              <a:extLst>
                <a:ext uri="{28A0092B-C50C-407E-A947-70E740481C1C}">
                  <a14:useLocalDpi xmlns:a14="http://schemas.microsoft.com/office/drawing/2010/main" val="0"/>
                </a:ext>
              </a:extLst>
            </a:blip>
            <a:srcRect l="12450" t="12500"/>
            <a:stretch>
              <a:fillRect/>
            </a:stretch>
          </p:blipFill>
          <p:spPr bwMode="auto">
            <a:xfrm>
              <a:off x="3552" y="1920"/>
              <a:ext cx="561" cy="864"/>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9"/>
            <p:cNvSpPr>
              <a:spLocks noChangeArrowheads="1"/>
            </p:cNvSpPr>
            <p:nvPr/>
          </p:nvSpPr>
          <p:spPr bwMode="auto">
            <a:xfrm>
              <a:off x="3168" y="1632"/>
              <a:ext cx="1441"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r>
                <a:rPr lang="en-GB" altLang="en-US" sz="2200" b="1">
                  <a:solidFill>
                    <a:schemeClr val="bg1"/>
                  </a:solidFill>
                  <a:latin typeface="Tahoma" pitchFamily="34" charset="0"/>
                </a:rPr>
                <a:t>Bunsen Burner</a:t>
              </a:r>
            </a:p>
          </p:txBody>
        </p:sp>
      </p:grpSp>
      <p:grpSp>
        <p:nvGrpSpPr>
          <p:cNvPr id="7182" name="Group 14"/>
          <p:cNvGrpSpPr>
            <a:grpSpLocks/>
          </p:cNvGrpSpPr>
          <p:nvPr/>
        </p:nvGrpSpPr>
        <p:grpSpPr bwMode="auto">
          <a:xfrm>
            <a:off x="972716" y="4686300"/>
            <a:ext cx="2363788" cy="1828800"/>
            <a:chOff x="624" y="2784"/>
            <a:chExt cx="1489" cy="1152"/>
          </a:xfrm>
        </p:grpSpPr>
        <p:pic>
          <p:nvPicPr>
            <p:cNvPr id="7174" name="Picture 6" descr="H:\My Pictures\appla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3064"/>
              <a:ext cx="778" cy="872"/>
            </a:xfrm>
            <a:prstGeom prst="rect">
              <a:avLst/>
            </a:prstGeom>
            <a:noFill/>
            <a:extLst>
              <a:ext uri="{909E8E84-426E-40DD-AFC4-6F175D3DCCD1}">
                <a14:hiddenFill xmlns:a14="http://schemas.microsoft.com/office/drawing/2010/main">
                  <a:solidFill>
                    <a:srgbClr val="FFFFFF"/>
                  </a:solidFill>
                </a14:hiddenFill>
              </a:ext>
            </a:extLst>
          </p:spPr>
        </p:pic>
        <p:sp>
          <p:nvSpPr>
            <p:cNvPr id="7178" name="Rectangle 10"/>
            <p:cNvSpPr>
              <a:spLocks noChangeArrowheads="1"/>
            </p:cNvSpPr>
            <p:nvPr/>
          </p:nvSpPr>
          <p:spPr bwMode="auto">
            <a:xfrm>
              <a:off x="624" y="2784"/>
              <a:ext cx="148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200" b="1" dirty="0">
                  <a:solidFill>
                    <a:schemeClr val="bg1"/>
                  </a:solidFill>
                  <a:latin typeface="Tahoma" pitchFamily="34" charset="0"/>
                </a:rPr>
                <a:t>Clapping hands</a:t>
              </a:r>
            </a:p>
          </p:txBody>
        </p:sp>
      </p:grpSp>
      <p:grpSp>
        <p:nvGrpSpPr>
          <p:cNvPr id="7183" name="Group 15"/>
          <p:cNvGrpSpPr>
            <a:grpSpLocks/>
          </p:cNvGrpSpPr>
          <p:nvPr/>
        </p:nvGrpSpPr>
        <p:grpSpPr bwMode="auto">
          <a:xfrm>
            <a:off x="5029203" y="4419600"/>
            <a:ext cx="2449514" cy="1981200"/>
            <a:chOff x="3168" y="2784"/>
            <a:chExt cx="1543" cy="1248"/>
          </a:xfrm>
        </p:grpSpPr>
        <p:pic>
          <p:nvPicPr>
            <p:cNvPr id="7175" name="Picture 7" descr="H:\My Pictures\vacuum-cleaner.jpg"/>
            <p:cNvPicPr>
              <a:picLocks noChangeAspect="1" noChangeArrowheads="1"/>
            </p:cNvPicPr>
            <p:nvPr/>
          </p:nvPicPr>
          <p:blipFill>
            <a:blip r:embed="rId5">
              <a:extLst>
                <a:ext uri="{28A0092B-C50C-407E-A947-70E740481C1C}">
                  <a14:useLocalDpi xmlns:a14="http://schemas.microsoft.com/office/drawing/2010/main" val="0"/>
                </a:ext>
              </a:extLst>
            </a:blip>
            <a:srcRect l="23810" r="14285"/>
            <a:stretch>
              <a:fillRect/>
            </a:stretch>
          </p:blipFill>
          <p:spPr bwMode="auto">
            <a:xfrm>
              <a:off x="3504" y="3024"/>
              <a:ext cx="624" cy="1008"/>
            </a:xfrm>
            <a:prstGeom prst="rect">
              <a:avLst/>
            </a:prstGeom>
            <a:noFill/>
            <a:extLst>
              <a:ext uri="{909E8E84-426E-40DD-AFC4-6F175D3DCCD1}">
                <a14:hiddenFill xmlns:a14="http://schemas.microsoft.com/office/drawing/2010/main">
                  <a:solidFill>
                    <a:srgbClr val="FFFFFF"/>
                  </a:solidFill>
                </a14:hiddenFill>
              </a:ext>
            </a:extLst>
          </p:spPr>
        </p:pic>
        <p:sp>
          <p:nvSpPr>
            <p:cNvPr id="7179" name="Rectangle 11"/>
            <p:cNvSpPr>
              <a:spLocks noChangeArrowheads="1"/>
            </p:cNvSpPr>
            <p:nvPr/>
          </p:nvSpPr>
          <p:spPr bwMode="auto">
            <a:xfrm>
              <a:off x="3168" y="2784"/>
              <a:ext cx="1543"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200" b="1" dirty="0">
                  <a:solidFill>
                    <a:schemeClr val="bg1"/>
                  </a:solidFill>
                  <a:latin typeface="Tahoma" pitchFamily="34" charset="0"/>
                </a:rPr>
                <a:t>Vacuum cleaner</a:t>
              </a:r>
            </a:p>
          </p:txBody>
        </p:sp>
      </p:grpSp>
    </p:spTree>
    <p:extLst>
      <p:ext uri="{BB962C8B-B14F-4D97-AF65-F5344CB8AC3E}">
        <p14:creationId xmlns:p14="http://schemas.microsoft.com/office/powerpoint/2010/main" val="3442894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1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1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1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7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143000"/>
          </a:xfrm>
        </p:spPr>
        <p:txBody>
          <a:bodyPr/>
          <a:lstStyle/>
          <a:p>
            <a:r>
              <a:rPr lang="en-GB" altLang="en-US">
                <a:latin typeface="Tahoma" pitchFamily="34" charset="0"/>
              </a:rPr>
              <a:t>Energy Transfers (continued)</a:t>
            </a:r>
          </a:p>
        </p:txBody>
      </p:sp>
      <p:sp>
        <p:nvSpPr>
          <p:cNvPr id="8195" name="Text Box 3"/>
          <p:cNvSpPr txBox="1">
            <a:spLocks noChangeArrowheads="1"/>
          </p:cNvSpPr>
          <p:nvPr/>
        </p:nvSpPr>
        <p:spPr bwMode="auto">
          <a:xfrm>
            <a:off x="517525" y="1066800"/>
            <a:ext cx="81692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000" b="1">
                <a:solidFill>
                  <a:schemeClr val="bg1"/>
                </a:solidFill>
                <a:latin typeface="Tahoma" pitchFamily="34" charset="0"/>
              </a:rPr>
              <a:t>Energy transfers can have many stages too. A torch is a good example.   </a:t>
            </a:r>
            <a:endParaRPr lang="en-GB" altLang="en-US" sz="2000" b="1">
              <a:solidFill>
                <a:schemeClr val="bg1"/>
              </a:solidFill>
              <a:latin typeface="Tahoma" pitchFamily="34" charset="0"/>
              <a:sym typeface="Wingdings" pitchFamily="2" charset="2"/>
            </a:endParaRPr>
          </a:p>
        </p:txBody>
      </p:sp>
      <p:sp>
        <p:nvSpPr>
          <p:cNvPr id="8198" name="Text Box 6"/>
          <p:cNvSpPr txBox="1">
            <a:spLocks noChangeArrowheads="1"/>
          </p:cNvSpPr>
          <p:nvPr/>
        </p:nvSpPr>
        <p:spPr bwMode="auto">
          <a:xfrm>
            <a:off x="533400" y="2971800"/>
            <a:ext cx="8610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000" b="1" u="sng" dirty="0">
                <a:solidFill>
                  <a:schemeClr val="bg1"/>
                </a:solidFill>
                <a:latin typeface="Tahoma" pitchFamily="34" charset="0"/>
              </a:rPr>
              <a:t>		</a:t>
            </a:r>
            <a:r>
              <a:rPr lang="en-GB" altLang="en-US" sz="2000" b="1" dirty="0">
                <a:solidFill>
                  <a:schemeClr val="bg1"/>
                </a:solidFill>
                <a:latin typeface="Tahoma" pitchFamily="34" charset="0"/>
              </a:rPr>
              <a:t> </a:t>
            </a:r>
            <a:r>
              <a:rPr lang="en-GB" altLang="en-US" sz="2000" b="1" dirty="0">
                <a:solidFill>
                  <a:schemeClr val="bg1"/>
                </a:solidFill>
                <a:latin typeface="Tahoma" pitchFamily="34" charset="0"/>
                <a:sym typeface="Wingdings" pitchFamily="2" charset="2"/>
              </a:rPr>
              <a:t></a:t>
            </a:r>
            <a:r>
              <a:rPr lang="en-GB" altLang="en-US" sz="2000" b="1" dirty="0">
                <a:solidFill>
                  <a:schemeClr val="bg1"/>
                </a:solidFill>
                <a:latin typeface="Tahoma" pitchFamily="34" charset="0"/>
              </a:rPr>
              <a:t> </a:t>
            </a:r>
            <a:r>
              <a:rPr lang="en-GB" altLang="en-US" sz="2000" b="1" u="sng" dirty="0">
                <a:solidFill>
                  <a:schemeClr val="bg1"/>
                </a:solidFill>
                <a:latin typeface="Tahoma" pitchFamily="34" charset="0"/>
              </a:rPr>
              <a:t>		 </a:t>
            </a:r>
            <a:r>
              <a:rPr lang="en-GB" altLang="en-US" sz="2000" b="1" dirty="0">
                <a:solidFill>
                  <a:schemeClr val="bg1"/>
                </a:solidFill>
                <a:latin typeface="Tahoma" pitchFamily="34" charset="0"/>
                <a:sym typeface="Wingdings" pitchFamily="2" charset="2"/>
              </a:rPr>
              <a:t></a:t>
            </a:r>
            <a:r>
              <a:rPr lang="en-GB" altLang="en-US" sz="2000" b="1" u="sng" dirty="0">
                <a:solidFill>
                  <a:schemeClr val="bg1"/>
                </a:solidFill>
                <a:latin typeface="Tahoma" pitchFamily="34" charset="0"/>
                <a:sym typeface="Wingdings" pitchFamily="2" charset="2"/>
              </a:rPr>
              <a:t>		</a:t>
            </a:r>
            <a:r>
              <a:rPr lang="en-GB" altLang="en-US" sz="2000" b="1" dirty="0">
                <a:solidFill>
                  <a:schemeClr val="bg1"/>
                </a:solidFill>
                <a:latin typeface="Tahoma" pitchFamily="34" charset="0"/>
                <a:sym typeface="Wingdings" pitchFamily="2" charset="2"/>
              </a:rPr>
              <a:t> + (</a:t>
            </a:r>
            <a:r>
              <a:rPr lang="en-GB" altLang="en-US" sz="2000" b="1" u="sng" dirty="0">
                <a:solidFill>
                  <a:schemeClr val="bg1"/>
                </a:solidFill>
                <a:latin typeface="Tahoma" pitchFamily="34" charset="0"/>
                <a:sym typeface="Wingdings" pitchFamily="2" charset="2"/>
              </a:rPr>
              <a:t>		</a:t>
            </a:r>
            <a:r>
              <a:rPr lang="en-GB" altLang="en-US" sz="2000" b="1" dirty="0">
                <a:solidFill>
                  <a:schemeClr val="bg1"/>
                </a:solidFill>
                <a:latin typeface="Tahoma" pitchFamily="34" charset="0"/>
                <a:sym typeface="Wingdings" pitchFamily="2" charset="2"/>
              </a:rPr>
              <a:t>)</a:t>
            </a:r>
          </a:p>
          <a:p>
            <a:r>
              <a:rPr lang="en-GB" altLang="en-US" sz="2000" b="1" dirty="0">
                <a:solidFill>
                  <a:schemeClr val="bg1"/>
                </a:solidFill>
                <a:latin typeface="Tahoma" pitchFamily="34" charset="0"/>
              </a:rPr>
              <a:t>      (battery)		(wires)	        (lamp)</a:t>
            </a:r>
            <a:endParaRPr lang="en-GB" altLang="en-US" sz="2000" b="1" dirty="0">
              <a:solidFill>
                <a:schemeClr val="bg1"/>
              </a:solidFill>
            </a:endParaRPr>
          </a:p>
        </p:txBody>
      </p:sp>
      <p:sp>
        <p:nvSpPr>
          <p:cNvPr id="8199" name="Text Box 7"/>
          <p:cNvSpPr txBox="1">
            <a:spLocks noChangeArrowheads="1"/>
          </p:cNvSpPr>
          <p:nvPr/>
        </p:nvSpPr>
        <p:spPr bwMode="auto">
          <a:xfrm>
            <a:off x="609600" y="3886200"/>
            <a:ext cx="5867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000" b="1">
                <a:solidFill>
                  <a:schemeClr val="bg1"/>
                </a:solidFill>
                <a:latin typeface="Tahoma" pitchFamily="34" charset="0"/>
              </a:rPr>
              <a:t>Roller coasters have lots of transfers too.</a:t>
            </a:r>
            <a:endParaRPr lang="en-GB" altLang="en-US" sz="2000" b="1">
              <a:solidFill>
                <a:schemeClr val="bg1"/>
              </a:solidFill>
            </a:endParaRPr>
          </a:p>
        </p:txBody>
      </p:sp>
      <p:sp>
        <p:nvSpPr>
          <p:cNvPr id="8200" name="Rectangle 8"/>
          <p:cNvSpPr>
            <a:spLocks noChangeArrowheads="1"/>
          </p:cNvSpPr>
          <p:nvPr/>
        </p:nvSpPr>
        <p:spPr bwMode="auto">
          <a:xfrm>
            <a:off x="609600" y="5853113"/>
            <a:ext cx="85344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000" b="1" u="sng" dirty="0">
                <a:solidFill>
                  <a:schemeClr val="bg1"/>
                </a:solidFill>
                <a:latin typeface="Tahoma" pitchFamily="34" charset="0"/>
              </a:rPr>
              <a:t>		</a:t>
            </a:r>
            <a:r>
              <a:rPr lang="en-GB" altLang="en-US" sz="2000" b="1" dirty="0">
                <a:solidFill>
                  <a:schemeClr val="bg1"/>
                </a:solidFill>
                <a:latin typeface="Tahoma" pitchFamily="34" charset="0"/>
              </a:rPr>
              <a:t> </a:t>
            </a:r>
            <a:r>
              <a:rPr lang="en-GB" altLang="en-US" sz="2000" b="1" dirty="0">
                <a:solidFill>
                  <a:schemeClr val="bg1"/>
                </a:solidFill>
                <a:latin typeface="Tahoma" pitchFamily="34" charset="0"/>
                <a:sym typeface="Wingdings" pitchFamily="2" charset="2"/>
              </a:rPr>
              <a:t> </a:t>
            </a:r>
            <a:r>
              <a:rPr lang="en-GB" altLang="en-US" sz="2000" b="1" u="sng" dirty="0">
                <a:solidFill>
                  <a:schemeClr val="bg1"/>
                </a:solidFill>
                <a:latin typeface="Tahoma" pitchFamily="34" charset="0"/>
                <a:sym typeface="Wingdings" pitchFamily="2" charset="2"/>
              </a:rPr>
              <a:t>		</a:t>
            </a:r>
            <a:r>
              <a:rPr lang="en-GB" altLang="en-US" sz="2000" b="1" dirty="0">
                <a:solidFill>
                  <a:schemeClr val="bg1"/>
                </a:solidFill>
                <a:latin typeface="Tahoma" pitchFamily="34" charset="0"/>
                <a:sym typeface="Wingdings" pitchFamily="2" charset="2"/>
              </a:rPr>
              <a:t>  </a:t>
            </a:r>
            <a:r>
              <a:rPr lang="en-GB" altLang="en-US" sz="2000" b="1" u="sng" dirty="0">
                <a:solidFill>
                  <a:schemeClr val="bg1"/>
                </a:solidFill>
                <a:latin typeface="Tahoma" pitchFamily="34" charset="0"/>
                <a:sym typeface="Wingdings" pitchFamily="2" charset="2"/>
              </a:rPr>
              <a:t>		</a:t>
            </a:r>
            <a:r>
              <a:rPr lang="en-GB" altLang="en-US" sz="2000" b="1" dirty="0">
                <a:solidFill>
                  <a:schemeClr val="bg1"/>
                </a:solidFill>
                <a:latin typeface="Tahoma" pitchFamily="34" charset="0"/>
                <a:sym typeface="Wingdings" pitchFamily="2" charset="2"/>
              </a:rPr>
              <a:t> + </a:t>
            </a:r>
            <a:r>
              <a:rPr lang="en-GB" altLang="en-US" sz="2000" b="1" u="sng" dirty="0">
                <a:solidFill>
                  <a:schemeClr val="bg1"/>
                </a:solidFill>
                <a:latin typeface="Tahoma" pitchFamily="34" charset="0"/>
                <a:sym typeface="Wingdings" pitchFamily="2" charset="2"/>
              </a:rPr>
              <a:t>		</a:t>
            </a:r>
          </a:p>
          <a:p>
            <a:pPr>
              <a:spcBef>
                <a:spcPct val="50000"/>
              </a:spcBef>
            </a:pPr>
            <a:r>
              <a:rPr lang="en-GB" altLang="en-US" sz="2000" b="1" dirty="0">
                <a:solidFill>
                  <a:schemeClr val="bg1"/>
                </a:solidFill>
                <a:latin typeface="Tahoma" pitchFamily="34" charset="0"/>
                <a:sym typeface="Wingdings" pitchFamily="2" charset="2"/>
              </a:rPr>
              <a:t>      (winch)	        (at top)		   (moving cars) </a:t>
            </a:r>
          </a:p>
        </p:txBody>
      </p:sp>
      <p:pic>
        <p:nvPicPr>
          <p:cNvPr id="8196" name="Picture 4" descr="H:\My Pictures\torch.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524000"/>
            <a:ext cx="1524000" cy="113982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H:\My Pictures\rollerco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419600"/>
            <a:ext cx="1600200"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52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1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1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8" grpId="0" autoUpdateAnimBg="0"/>
      <p:bldP spid="8199" grpId="0" autoUpdateAnimBg="0"/>
      <p:bldP spid="820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772400" cy="1143000"/>
          </a:xfrm>
        </p:spPr>
        <p:txBody>
          <a:bodyPr/>
          <a:lstStyle/>
          <a:p>
            <a:r>
              <a:rPr lang="en-GB" altLang="en-US">
                <a:latin typeface="Tahoma" pitchFamily="34" charset="0"/>
              </a:rPr>
              <a:t>Energy Transfers (continued)</a:t>
            </a:r>
          </a:p>
        </p:txBody>
      </p:sp>
      <p:sp>
        <p:nvSpPr>
          <p:cNvPr id="9219" name="Text Box 3"/>
          <p:cNvSpPr txBox="1">
            <a:spLocks noChangeArrowheads="1"/>
          </p:cNvSpPr>
          <p:nvPr/>
        </p:nvSpPr>
        <p:spPr bwMode="auto">
          <a:xfrm>
            <a:off x="533400" y="1143000"/>
            <a:ext cx="8503096"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2200" b="1" dirty="0">
                <a:solidFill>
                  <a:srgbClr val="FFFF00"/>
                </a:solidFill>
                <a:latin typeface="Tahoma" pitchFamily="34" charset="0"/>
              </a:rPr>
              <a:t>Draw energy transfer diagrams for the following situations – </a:t>
            </a:r>
          </a:p>
          <a:p>
            <a:endParaRPr lang="en-GB" altLang="en-US" sz="2200" dirty="0">
              <a:latin typeface="Tahoma" pitchFamily="34" charset="0"/>
            </a:endParaRPr>
          </a:p>
          <a:p>
            <a:endParaRPr lang="en-GB" altLang="en-US" sz="2200" dirty="0">
              <a:latin typeface="Tahoma" pitchFamily="34" charset="0"/>
            </a:endParaRPr>
          </a:p>
          <a:p>
            <a:endParaRPr lang="en-GB" altLang="en-US" sz="2200" dirty="0">
              <a:latin typeface="Tahoma" pitchFamily="34" charset="0"/>
            </a:endParaRPr>
          </a:p>
          <a:p>
            <a:endParaRPr lang="en-GB" altLang="en-US" sz="2200" dirty="0">
              <a:latin typeface="Tahoma" pitchFamily="34" charset="0"/>
            </a:endParaRPr>
          </a:p>
          <a:p>
            <a:endParaRPr lang="en-GB" altLang="en-US" sz="2200" dirty="0">
              <a:latin typeface="Tahoma" pitchFamily="34" charset="0"/>
            </a:endParaRPr>
          </a:p>
          <a:p>
            <a:endParaRPr lang="en-GB" altLang="en-US" sz="2200" dirty="0">
              <a:latin typeface="Tahoma" pitchFamily="34" charset="0"/>
            </a:endParaRPr>
          </a:p>
          <a:p>
            <a:r>
              <a:rPr lang="en-GB" altLang="en-US" sz="2200" dirty="0">
                <a:latin typeface="Tahoma" pitchFamily="34" charset="0"/>
              </a:rPr>
              <a:t>	</a:t>
            </a:r>
            <a:r>
              <a:rPr lang="en-GB" altLang="en-US" sz="2200" b="1" dirty="0">
                <a:solidFill>
                  <a:schemeClr val="bg1"/>
                </a:solidFill>
                <a:latin typeface="Tahoma" pitchFamily="34" charset="0"/>
              </a:rPr>
              <a:t>runner	</a:t>
            </a:r>
            <a:r>
              <a:rPr lang="en-GB" altLang="en-US" sz="2200" b="1" dirty="0" smtClean="0">
                <a:solidFill>
                  <a:schemeClr val="bg1"/>
                </a:solidFill>
                <a:latin typeface="Tahoma" pitchFamily="34" charset="0"/>
              </a:rPr>
              <a:t>    </a:t>
            </a:r>
            <a:r>
              <a:rPr lang="en-GB" altLang="en-US" sz="2200" b="1" dirty="0">
                <a:solidFill>
                  <a:schemeClr val="bg1"/>
                </a:solidFill>
                <a:latin typeface="Tahoma" pitchFamily="34" charset="0"/>
              </a:rPr>
              <a:t>racing car 		bungee jumper</a:t>
            </a:r>
          </a:p>
          <a:p>
            <a:endParaRPr lang="en-GB" altLang="en-US" sz="2200" b="1" dirty="0">
              <a:solidFill>
                <a:schemeClr val="bg1"/>
              </a:solidFill>
              <a:latin typeface="Tahoma" pitchFamily="34" charset="0"/>
            </a:endParaRPr>
          </a:p>
          <a:p>
            <a:endParaRPr lang="en-GB" altLang="en-US" sz="2200" b="1" dirty="0">
              <a:solidFill>
                <a:schemeClr val="bg1"/>
              </a:solidFill>
              <a:latin typeface="Tahoma" pitchFamily="34" charset="0"/>
            </a:endParaRPr>
          </a:p>
          <a:p>
            <a:endParaRPr lang="en-GB" altLang="en-US" sz="2200" b="1" dirty="0">
              <a:solidFill>
                <a:schemeClr val="bg1"/>
              </a:solidFill>
              <a:latin typeface="Tahoma" pitchFamily="34" charset="0"/>
            </a:endParaRPr>
          </a:p>
          <a:p>
            <a:endParaRPr lang="en-GB" altLang="en-US" sz="2200" b="1" dirty="0">
              <a:solidFill>
                <a:schemeClr val="bg1"/>
              </a:solidFill>
              <a:latin typeface="Tahoma" pitchFamily="34" charset="0"/>
            </a:endParaRPr>
          </a:p>
          <a:p>
            <a:endParaRPr lang="en-GB" altLang="en-US" sz="2200" b="1" dirty="0">
              <a:solidFill>
                <a:schemeClr val="bg1"/>
              </a:solidFill>
              <a:latin typeface="Tahoma" pitchFamily="34" charset="0"/>
            </a:endParaRPr>
          </a:p>
          <a:p>
            <a:endParaRPr lang="en-GB" altLang="en-US" sz="2200" b="1" dirty="0">
              <a:solidFill>
                <a:schemeClr val="bg1"/>
              </a:solidFill>
              <a:latin typeface="Tahoma" pitchFamily="34" charset="0"/>
            </a:endParaRPr>
          </a:p>
          <a:p>
            <a:r>
              <a:rPr lang="en-GB" altLang="en-US" sz="2200" b="1" dirty="0">
                <a:solidFill>
                  <a:schemeClr val="bg1"/>
                </a:solidFill>
                <a:latin typeface="Tahoma" pitchFamily="34" charset="0"/>
              </a:rPr>
              <a:t>       coal fire		      catapult 	   	    generator</a:t>
            </a:r>
          </a:p>
        </p:txBody>
      </p:sp>
      <p:pic>
        <p:nvPicPr>
          <p:cNvPr id="9220" name="Picture 4" descr="H:\My Pictures\Bungee3.jpg"/>
          <p:cNvPicPr>
            <a:picLocks noChangeAspect="1" noChangeArrowheads="1"/>
          </p:cNvPicPr>
          <p:nvPr/>
        </p:nvPicPr>
        <p:blipFill>
          <a:blip r:embed="rId2">
            <a:extLst>
              <a:ext uri="{28A0092B-C50C-407E-A947-70E740481C1C}">
                <a14:useLocalDpi xmlns:a14="http://schemas.microsoft.com/office/drawing/2010/main" val="0"/>
              </a:ext>
            </a:extLst>
          </a:blip>
          <a:srcRect l="-450" t="19421" r="-2254" b="-1814"/>
          <a:stretch>
            <a:fillRect/>
          </a:stretch>
        </p:blipFill>
        <p:spPr bwMode="auto">
          <a:xfrm>
            <a:off x="6172200" y="1676400"/>
            <a:ext cx="167322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H:\My Pictures\co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267200"/>
            <a:ext cx="1397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My Pictures\racing c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752600"/>
            <a:ext cx="2590800" cy="1846263"/>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H:\My Pictures\sprinter.jpg"/>
          <p:cNvPicPr>
            <a:picLocks noChangeAspect="1" noChangeArrowheads="1"/>
          </p:cNvPicPr>
          <p:nvPr/>
        </p:nvPicPr>
        <p:blipFill>
          <a:blip r:embed="rId5">
            <a:extLst>
              <a:ext uri="{28A0092B-C50C-407E-A947-70E740481C1C}">
                <a14:useLocalDpi xmlns:a14="http://schemas.microsoft.com/office/drawing/2010/main" val="0"/>
              </a:ext>
            </a:extLst>
          </a:blip>
          <a:srcRect r="2148" b="2174"/>
          <a:stretch>
            <a:fillRect/>
          </a:stretch>
        </p:blipFill>
        <p:spPr bwMode="auto">
          <a:xfrm>
            <a:off x="914400" y="1676400"/>
            <a:ext cx="186531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My Pictures\slingshot.jpg"/>
          <p:cNvPicPr>
            <a:picLocks noChangeAspect="1" noChangeArrowheads="1"/>
          </p:cNvPicPr>
          <p:nvPr/>
        </p:nvPicPr>
        <p:blipFill>
          <a:blip r:embed="rId6">
            <a:extLst>
              <a:ext uri="{28A0092B-C50C-407E-A947-70E740481C1C}">
                <a14:useLocalDpi xmlns:a14="http://schemas.microsoft.com/office/drawing/2010/main" val="0"/>
              </a:ext>
            </a:extLst>
          </a:blip>
          <a:srcRect l="4686" t="4657" r="6296" b="-2"/>
          <a:stretch>
            <a:fillRect/>
          </a:stretch>
        </p:blipFill>
        <p:spPr bwMode="auto">
          <a:xfrm>
            <a:off x="3200400" y="4267200"/>
            <a:ext cx="2438400" cy="1860550"/>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H:\My Pictures\generat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5850" y="4267200"/>
            <a:ext cx="1717675" cy="180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07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AutoShape 3"/>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Energy efficiency</a:t>
            </a:r>
            <a:endParaRPr lang="en-GB" altLang="en-US"/>
          </a:p>
        </p:txBody>
      </p:sp>
      <p:sp>
        <p:nvSpPr>
          <p:cNvPr id="92165" name="Rectangle 5"/>
          <p:cNvSpPr>
            <a:spLocks noGrp="1" noChangeArrowheads="1"/>
          </p:cNvSpPr>
          <p:nvPr>
            <p:ph type="ctrTitle"/>
          </p:nvPr>
        </p:nvSpPr>
        <p:spPr bwMode="auto">
          <a:xfrm>
            <a:off x="3178175" y="6769100"/>
            <a:ext cx="1797050" cy="174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Energy efficiency</a:t>
            </a:r>
          </a:p>
        </p:txBody>
      </p:sp>
      <p:sp>
        <p:nvSpPr>
          <p:cNvPr id="2" name="Rectangle 1"/>
          <p:cNvSpPr/>
          <p:nvPr/>
        </p:nvSpPr>
        <p:spPr>
          <a:xfrm rot="1141153">
            <a:off x="6849420" y="408508"/>
            <a:ext cx="2453694" cy="1077218"/>
          </a:xfrm>
          <a:prstGeom prst="rect">
            <a:avLst/>
          </a:prstGeom>
          <a:solidFill>
            <a:schemeClr val="accent1">
              <a:lumMod val="75000"/>
            </a:schemeClr>
          </a:solidFill>
        </p:spPr>
        <p:txBody>
          <a:bodyPr wrap="square" lIns="91440" tIns="45720" rIns="91440" bIns="45720">
            <a:spAutoFit/>
            <a:scene3d>
              <a:camera prst="orthographicFront"/>
              <a:lightRig rig="sunset" dir="t"/>
            </a:scene3d>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Only for the smart</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Slide Number Placeholder 2"/>
          <p:cNvSpPr>
            <a:spLocks noGrp="1"/>
          </p:cNvSpPr>
          <p:nvPr>
            <p:ph type="sldNum" sz="quarter" idx="12"/>
          </p:nvPr>
        </p:nvSpPr>
        <p:spPr/>
        <p:txBody>
          <a:bodyPr/>
          <a:lstStyle/>
          <a:p>
            <a:pPr>
              <a:defRPr/>
            </a:pPr>
            <a:fld id="{48ADF300-E84E-42EB-B7BE-FD8167F6E385}" type="slidenum">
              <a:rPr lang="en-GB" smtClean="0"/>
              <a:pPr>
                <a:defRPr/>
              </a:pPr>
              <a:t>24</a:t>
            </a:fld>
            <a:endParaRPr lang="en-GB"/>
          </a:p>
        </p:txBody>
      </p:sp>
      <p:grpSp>
        <p:nvGrpSpPr>
          <p:cNvPr id="6" name="Group 5"/>
          <p:cNvGrpSpPr/>
          <p:nvPr/>
        </p:nvGrpSpPr>
        <p:grpSpPr>
          <a:xfrm>
            <a:off x="0" y="190341"/>
            <a:ext cx="1979712" cy="1344185"/>
            <a:chOff x="7277990" y="190341"/>
            <a:chExt cx="1979712" cy="134418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8" name="TextBox 7"/>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Processing Data</a:t>
              </a:r>
              <a:endParaRPr lang="en-GB" dirty="0">
                <a:solidFill>
                  <a:schemeClr val="bg1"/>
                </a:solidFill>
              </a:endParaRPr>
            </a:p>
          </p:txBody>
        </p:sp>
      </p:grpSp>
    </p:spTree>
    <p:controls>
      <mc:AlternateContent xmlns:mc="http://schemas.openxmlformats.org/markup-compatibility/2006">
        <mc:Choice xmlns:v="urn:schemas-microsoft-com:vml" Requires="v">
          <p:control spid="31770" name="ShockwaveFlash1" r:id="rId2" imgW="8028571" imgH="5246231"/>
        </mc:Choice>
        <mc:Fallback>
          <p:control name="ShockwaveFlash1" r:id="rId2" imgW="8028571" imgH="5246231">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611313"/>
                  <a:ext cx="8027987" cy="52466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11838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AutoShape 3"/>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Energy efficiency</a:t>
            </a:r>
            <a:endParaRPr lang="en-GB" altLang="en-US"/>
          </a:p>
        </p:txBody>
      </p:sp>
      <p:sp>
        <p:nvSpPr>
          <p:cNvPr id="91141" name="Rectangle 5"/>
          <p:cNvSpPr>
            <a:spLocks noGrp="1" noChangeArrowheads="1"/>
          </p:cNvSpPr>
          <p:nvPr>
            <p:ph type="ctrTitle"/>
          </p:nvPr>
        </p:nvSpPr>
        <p:spPr bwMode="auto">
          <a:xfrm>
            <a:off x="3178175" y="6769100"/>
            <a:ext cx="1797050" cy="174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Energy efficiency</a:t>
            </a:r>
          </a:p>
        </p:txBody>
      </p:sp>
      <p:sp>
        <p:nvSpPr>
          <p:cNvPr id="4" name="Rectangle 3"/>
          <p:cNvSpPr/>
          <p:nvPr/>
        </p:nvSpPr>
        <p:spPr>
          <a:xfrm rot="18901923">
            <a:off x="-235521" y="585710"/>
            <a:ext cx="2453694" cy="1077218"/>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Only for the smart</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25</a:t>
            </a:fld>
            <a:endParaRPr lang="en-GB"/>
          </a:p>
        </p:txBody>
      </p:sp>
      <p:grpSp>
        <p:nvGrpSpPr>
          <p:cNvPr id="6" name="Group 5"/>
          <p:cNvGrpSpPr/>
          <p:nvPr/>
        </p:nvGrpSpPr>
        <p:grpSpPr>
          <a:xfrm>
            <a:off x="7164288" y="86226"/>
            <a:ext cx="1979712" cy="1344185"/>
            <a:chOff x="7277990" y="190341"/>
            <a:chExt cx="1979712" cy="134418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8" name="TextBox 7"/>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Processing Data</a:t>
              </a:r>
              <a:endParaRPr lang="en-GB" dirty="0">
                <a:solidFill>
                  <a:schemeClr val="bg1"/>
                </a:solidFill>
              </a:endParaRPr>
            </a:p>
          </p:txBody>
        </p:sp>
      </p:grpSp>
    </p:spTree>
    <p:controls>
      <mc:AlternateContent xmlns:mc="http://schemas.openxmlformats.org/markup-compatibility/2006">
        <mc:Choice xmlns:v="urn:schemas-microsoft-com:vml" Requires="v">
          <p:control spid="32794" name="ShockwaveFlash1" r:id="rId2" imgW="8028571" imgH="5246231"/>
        </mc:Choice>
        <mc:Fallback>
          <p:control name="ShockwaveFlash1" r:id="rId2" imgW="8028571" imgH="5246231">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611313"/>
                  <a:ext cx="8027987" cy="52466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79544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AutoShape 3"/>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Energy efficiency</a:t>
            </a:r>
            <a:endParaRPr lang="en-GB" altLang="en-US"/>
          </a:p>
        </p:txBody>
      </p:sp>
      <p:sp>
        <p:nvSpPr>
          <p:cNvPr id="93189" name="Rectangle 5"/>
          <p:cNvSpPr>
            <a:spLocks noGrp="1" noChangeArrowheads="1"/>
          </p:cNvSpPr>
          <p:nvPr>
            <p:ph type="ctrTitle"/>
          </p:nvPr>
        </p:nvSpPr>
        <p:spPr bwMode="auto">
          <a:xfrm>
            <a:off x="3178175" y="6769100"/>
            <a:ext cx="1797050" cy="174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Energy efficency</a:t>
            </a:r>
          </a:p>
        </p:txBody>
      </p:sp>
      <p:sp>
        <p:nvSpPr>
          <p:cNvPr id="4" name="Rectangle 3"/>
          <p:cNvSpPr/>
          <p:nvPr/>
        </p:nvSpPr>
        <p:spPr>
          <a:xfrm rot="2335290">
            <a:off x="6849420" y="632155"/>
            <a:ext cx="2453694" cy="1077218"/>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Only for the smart</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26</a:t>
            </a:fld>
            <a:endParaRPr lang="en-GB"/>
          </a:p>
        </p:txBody>
      </p:sp>
      <p:grpSp>
        <p:nvGrpSpPr>
          <p:cNvPr id="6" name="Group 5"/>
          <p:cNvGrpSpPr/>
          <p:nvPr/>
        </p:nvGrpSpPr>
        <p:grpSpPr>
          <a:xfrm>
            <a:off x="171017" y="267128"/>
            <a:ext cx="1979712" cy="1344185"/>
            <a:chOff x="7277990" y="190341"/>
            <a:chExt cx="1979712" cy="134418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8" name="TextBox 7"/>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Processing Data</a:t>
              </a:r>
              <a:endParaRPr lang="en-GB" dirty="0">
                <a:solidFill>
                  <a:schemeClr val="bg1"/>
                </a:solidFill>
              </a:endParaRPr>
            </a:p>
          </p:txBody>
        </p:sp>
      </p:grpSp>
    </p:spTree>
    <p:controls>
      <mc:AlternateContent xmlns:mc="http://schemas.openxmlformats.org/markup-compatibility/2006">
        <mc:Choice xmlns:v="urn:schemas-microsoft-com:vml" Requires="v">
          <p:control spid="33818" name="ShockwaveFlash1" r:id="rId2" imgW="8028571" imgH="5246231"/>
        </mc:Choice>
        <mc:Fallback>
          <p:control name="ShockwaveFlash1" r:id="rId2" imgW="8028571" imgH="5246231">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1611313"/>
                  <a:ext cx="8027988" cy="52466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780371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AutoShape 2"/>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Sankey diagram</a:t>
            </a:r>
            <a:endParaRPr lang="en-GB" altLang="en-US" sz="2400">
              <a:solidFill>
                <a:srgbClr val="FFFFFF"/>
              </a:solidFill>
              <a:effectLst>
                <a:outerShdw blurRad="38100" dist="38100" dir="2700000" algn="tl">
                  <a:srgbClr val="000000"/>
                </a:outerShdw>
              </a:effectLst>
            </a:endParaRPr>
          </a:p>
        </p:txBody>
      </p:sp>
      <p:sp>
        <p:nvSpPr>
          <p:cNvPr id="110595" name="Rectangle 3"/>
          <p:cNvSpPr>
            <a:spLocks noGrp="1" noChangeArrowheads="1"/>
          </p:cNvSpPr>
          <p:nvPr>
            <p:ph type="ctrTitle"/>
          </p:nvPr>
        </p:nvSpPr>
        <p:spPr bwMode="auto">
          <a:xfrm>
            <a:off x="2881313" y="6842125"/>
            <a:ext cx="15541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800">
                <a:solidFill>
                  <a:srgbClr val="3333CC"/>
                </a:solidFill>
              </a:rPr>
              <a:t>Sankey diagram</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27</a:t>
            </a:fld>
            <a:endParaRPr lang="en-GB"/>
          </a:p>
        </p:txBody>
      </p:sp>
      <p:grpSp>
        <p:nvGrpSpPr>
          <p:cNvPr id="6" name="Group 5"/>
          <p:cNvGrpSpPr/>
          <p:nvPr/>
        </p:nvGrpSpPr>
        <p:grpSpPr>
          <a:xfrm>
            <a:off x="0" y="190341"/>
            <a:ext cx="1979712" cy="1344185"/>
            <a:chOff x="7277990" y="190341"/>
            <a:chExt cx="1979712" cy="1344185"/>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8" name="TextBox 7"/>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Processing Data</a:t>
              </a:r>
              <a:endParaRPr lang="en-GB" dirty="0">
                <a:solidFill>
                  <a:schemeClr val="bg1"/>
                </a:solidFill>
              </a:endParaRPr>
            </a:p>
          </p:txBody>
        </p:sp>
      </p:grpSp>
      <p:sp>
        <p:nvSpPr>
          <p:cNvPr id="4" name="Rectangle 3"/>
          <p:cNvSpPr/>
          <p:nvPr/>
        </p:nvSpPr>
        <p:spPr>
          <a:xfrm rot="994759">
            <a:off x="6853116" y="493456"/>
            <a:ext cx="2453694" cy="1077218"/>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Only for the smart</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ontrols>
      <mc:AlternateContent xmlns:mc="http://schemas.openxmlformats.org/markup-compatibility/2006">
        <mc:Choice xmlns:v="urn:schemas-microsoft-com:vml" Requires="v">
          <p:control spid="34842" name="ShockwaveFlash1" r:id="rId2" imgW="8133333" imgH="5195975"/>
        </mc:Choice>
        <mc:Fallback>
          <p:control name="ShockwaveFlash1" r:id="rId2" imgW="8133333" imgH="5195975">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1662113"/>
                  <a:ext cx="8132763" cy="51958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4956497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AutoShape 5"/>
          <p:cNvSpPr>
            <a:spLocks noChangeArrowheads="1"/>
          </p:cNvSpPr>
          <p:nvPr/>
        </p:nvSpPr>
        <p:spPr bwMode="auto">
          <a:xfrm>
            <a:off x="251520" y="271462"/>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Electrical Energy</a:t>
            </a:r>
            <a:endParaRPr lang="en-GB" altLang="en-US"/>
          </a:p>
        </p:txBody>
      </p:sp>
      <p:sp>
        <p:nvSpPr>
          <p:cNvPr id="45063" name="Rectangle 7"/>
          <p:cNvSpPr>
            <a:spLocks noGrp="1" noChangeArrowheads="1"/>
          </p:cNvSpPr>
          <p:nvPr>
            <p:ph type="ctrTitle"/>
          </p:nvPr>
        </p:nvSpPr>
        <p:spPr bwMode="auto">
          <a:xfrm>
            <a:off x="3178175" y="6769100"/>
            <a:ext cx="1797050" cy="174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Electrical energy</a:t>
            </a:r>
          </a:p>
        </p:txBody>
      </p:sp>
      <p:sp>
        <p:nvSpPr>
          <p:cNvPr id="4" name="Rectangle 3"/>
          <p:cNvSpPr/>
          <p:nvPr/>
        </p:nvSpPr>
        <p:spPr>
          <a:xfrm>
            <a:off x="4863208" y="93546"/>
            <a:ext cx="4280792" cy="584775"/>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REVISION</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28</a:t>
            </a:fld>
            <a:endParaRPr lang="en-GB"/>
          </a:p>
        </p:txBody>
      </p:sp>
    </p:spTree>
    <p:controls>
      <mc:AlternateContent xmlns:mc="http://schemas.openxmlformats.org/markup-compatibility/2006">
        <mc:Choice xmlns:v="urn:schemas-microsoft-com:vml" Requires="v">
          <p:control spid="37914" name="ShockwaveFlash1" r:id="rId2" imgW="8040222" imgH="5176907"/>
        </mc:Choice>
        <mc:Fallback>
          <p:control name="ShockwaveFlash1" r:id="rId2" imgW="8040222" imgH="5176907">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23875" y="930275"/>
                  <a:ext cx="8040688" cy="51768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936366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0" y="274638"/>
            <a:ext cx="4716016" cy="706090"/>
          </a:xfrm>
          <a:solidFill>
            <a:srgbClr val="6600FF"/>
          </a:solidFill>
        </p:spPr>
        <p:txBody>
          <a:bodyPr/>
          <a:lstStyle/>
          <a:p>
            <a:pPr eaLnBrk="1" hangingPunct="1"/>
            <a:r>
              <a:rPr lang="en-GB" altLang="en-US" dirty="0" smtClean="0">
                <a:solidFill>
                  <a:schemeClr val="bg1"/>
                </a:solidFill>
              </a:rPr>
              <a:t>Forms of Energy</a:t>
            </a:r>
          </a:p>
        </p:txBody>
      </p:sp>
      <p:sp>
        <p:nvSpPr>
          <p:cNvPr id="3" name="Rectangle 2"/>
          <p:cNvSpPr/>
          <p:nvPr/>
        </p:nvSpPr>
        <p:spPr>
          <a:xfrm>
            <a:off x="4871964" y="385933"/>
            <a:ext cx="4280792" cy="584775"/>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REVISION</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29</a:t>
            </a:fld>
            <a:endParaRPr lang="en-GB"/>
          </a:p>
        </p:txBody>
      </p:sp>
    </p:spTree>
    <p:controls>
      <mc:AlternateContent xmlns:mc="http://schemas.openxmlformats.org/markup-compatibility/2006">
        <mc:Choice xmlns:v="urn:schemas-microsoft-com:vml" Requires="v">
          <p:control spid="2074" name="ShockwaveFlash2" r:id="rId2" imgW="7609524" imgH="4770167"/>
        </mc:Choice>
        <mc:Fallback>
          <p:control name="ShockwaveFlash2" r:id="rId2" imgW="7609524" imgH="4770167">
            <p:pic>
              <p:nvPicPr>
                <p:cNvPr id="0" name="ShockwaveFlash2"/>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412875"/>
                  <a:ext cx="7610475" cy="477043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11188" y="549275"/>
            <a:ext cx="7772400" cy="791493"/>
          </a:xfrm>
          <a:solidFill>
            <a:srgbClr val="6600FF"/>
          </a:solidFill>
        </p:spPr>
        <p:txBody>
          <a:bodyPr/>
          <a:lstStyle/>
          <a:p>
            <a:pPr eaLnBrk="1" hangingPunct="1"/>
            <a:r>
              <a:rPr lang="en-GB" altLang="en-US" dirty="0" smtClean="0">
                <a:solidFill>
                  <a:schemeClr val="bg1"/>
                </a:solidFill>
              </a:rPr>
              <a:t>Energy &amp; Sound</a:t>
            </a:r>
          </a:p>
        </p:txBody>
      </p:sp>
      <p:sp>
        <p:nvSpPr>
          <p:cNvPr id="7171" name="Rectangle 3"/>
          <p:cNvSpPr>
            <a:spLocks noGrp="1" noChangeArrowheads="1"/>
          </p:cNvSpPr>
          <p:nvPr>
            <p:ph type="subTitle" idx="1"/>
          </p:nvPr>
        </p:nvSpPr>
        <p:spPr>
          <a:xfrm>
            <a:off x="495945" y="2042566"/>
            <a:ext cx="3888730" cy="622300"/>
          </a:xfrm>
          <a:solidFill>
            <a:srgbClr val="6600FF"/>
          </a:solidFill>
        </p:spPr>
        <p:txBody>
          <a:bodyPr/>
          <a:lstStyle/>
          <a:p>
            <a:pPr eaLnBrk="1" hangingPunct="1"/>
            <a:r>
              <a:rPr lang="en-GB" altLang="en-US" dirty="0" smtClean="0">
                <a:solidFill>
                  <a:schemeClr val="bg1"/>
                </a:solidFill>
              </a:rPr>
              <a:t>Lessons Group 1</a:t>
            </a:r>
          </a:p>
        </p:txBody>
      </p:sp>
      <p:sp>
        <p:nvSpPr>
          <p:cNvPr id="7172" name="Rectangle 4"/>
          <p:cNvSpPr>
            <a:spLocks noChangeArrowheads="1"/>
          </p:cNvSpPr>
          <p:nvPr/>
        </p:nvSpPr>
        <p:spPr bwMode="auto">
          <a:xfrm>
            <a:off x="20588" y="2924944"/>
            <a:ext cx="4839444" cy="1295872"/>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GB" altLang="en-US" sz="3200" dirty="0" smtClean="0">
                <a:solidFill>
                  <a:schemeClr val="bg1"/>
                </a:solidFill>
                <a:latin typeface="Comic Sans MS" pitchFamily="66" charset="0"/>
              </a:rPr>
              <a:t>Forms </a:t>
            </a:r>
            <a:r>
              <a:rPr lang="en-GB" altLang="en-US" sz="3200" dirty="0">
                <a:solidFill>
                  <a:schemeClr val="bg1"/>
                </a:solidFill>
                <a:latin typeface="Comic Sans MS" pitchFamily="66" charset="0"/>
              </a:rPr>
              <a:t>of Energy and Conservation of Energy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042566"/>
            <a:ext cx="3772288" cy="2610757"/>
          </a:xfrm>
          <a:prstGeom prst="rect">
            <a:avLst/>
          </a:prstGeom>
        </p:spPr>
      </p:pic>
      <p:sp>
        <p:nvSpPr>
          <p:cNvPr id="6" name="Rectangle 12"/>
          <p:cNvSpPr>
            <a:spLocks noChangeArrowheads="1"/>
          </p:cNvSpPr>
          <p:nvPr/>
        </p:nvSpPr>
        <p:spPr bwMode="auto">
          <a:xfrm>
            <a:off x="1042987" y="4869160"/>
            <a:ext cx="6840537" cy="1512888"/>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GB" altLang="en-US" sz="2800" dirty="0">
                <a:solidFill>
                  <a:schemeClr val="bg1"/>
                </a:solidFill>
                <a:latin typeface="Comic Sans MS" pitchFamily="66" charset="0"/>
              </a:rPr>
              <a:t>At the end of </a:t>
            </a:r>
            <a:r>
              <a:rPr lang="en-GB" altLang="en-US" sz="2800" dirty="0" smtClean="0">
                <a:solidFill>
                  <a:schemeClr val="bg1"/>
                </a:solidFill>
                <a:latin typeface="Comic Sans MS" pitchFamily="66" charset="0"/>
              </a:rPr>
              <a:t>these lessons, </a:t>
            </a:r>
            <a:r>
              <a:rPr lang="en-GB" altLang="en-US" sz="2800" dirty="0">
                <a:solidFill>
                  <a:schemeClr val="bg1"/>
                </a:solidFill>
                <a:latin typeface="Comic Sans MS" pitchFamily="66" charset="0"/>
              </a:rPr>
              <a:t>I will know some different </a:t>
            </a:r>
            <a:r>
              <a:rPr lang="en-GB" altLang="en-US" sz="2800" dirty="0" smtClean="0">
                <a:solidFill>
                  <a:schemeClr val="bg1"/>
                </a:solidFill>
                <a:latin typeface="Comic Sans MS" pitchFamily="66" charset="0"/>
              </a:rPr>
              <a:t>forms </a:t>
            </a:r>
            <a:r>
              <a:rPr lang="en-GB" altLang="en-US" sz="2800" dirty="0">
                <a:solidFill>
                  <a:schemeClr val="bg1"/>
                </a:solidFill>
                <a:latin typeface="Comic Sans MS" pitchFamily="66" charset="0"/>
              </a:rPr>
              <a:t>of energy and understand conservation of energy.</a:t>
            </a:r>
            <a:r>
              <a:rPr lang="en-GB" altLang="en-US" sz="3200" dirty="0">
                <a:solidFill>
                  <a:schemeClr val="bg1"/>
                </a:solidFill>
                <a:latin typeface="Comic Sans MS" pitchFamily="66" charset="0"/>
              </a:rPr>
              <a:t> </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3</a:t>
            </a:fld>
            <a:endParaRPr lang="en-GB"/>
          </a:p>
        </p:txBody>
      </p:sp>
    </p:spTree>
  </p:cSld>
  <p:clrMapOvr>
    <a:masterClrMapping/>
  </p:clrMapOvr>
  <p:transition>
    <p:check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74638"/>
            <a:ext cx="4716016" cy="922114"/>
          </a:xfrm>
          <a:solidFill>
            <a:srgbClr val="6600FF"/>
          </a:solidFill>
        </p:spPr>
        <p:txBody>
          <a:bodyPr/>
          <a:lstStyle/>
          <a:p>
            <a:pPr eaLnBrk="1" hangingPunct="1"/>
            <a:r>
              <a:rPr lang="en-GB" altLang="en-US" dirty="0" smtClean="0">
                <a:solidFill>
                  <a:schemeClr val="bg1"/>
                </a:solidFill>
              </a:rPr>
              <a:t>Forms of Energy</a:t>
            </a:r>
          </a:p>
        </p:txBody>
      </p:sp>
      <p:sp>
        <p:nvSpPr>
          <p:cNvPr id="15363" name="Rectangle 3"/>
          <p:cNvSpPr txBox="1">
            <a:spLocks noChangeArrowheads="1"/>
          </p:cNvSpPr>
          <p:nvPr/>
        </p:nvSpPr>
        <p:spPr bwMode="auto">
          <a:xfrm>
            <a:off x="1403350" y="1557338"/>
            <a:ext cx="7283450" cy="151130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FF0000"/>
              </a:buClr>
              <a:buFontTx/>
              <a:buAutoNum type="arabicPeriod"/>
            </a:pPr>
            <a:r>
              <a:rPr lang="en-GB" altLang="en-US" sz="2800">
                <a:solidFill>
                  <a:schemeClr val="bg1"/>
                </a:solidFill>
                <a:latin typeface="Comic Sans MS" pitchFamily="66" charset="0"/>
              </a:rPr>
              <a:t>Copy and complete this table to show the energy changes that takes place in different machines.</a:t>
            </a:r>
          </a:p>
        </p:txBody>
      </p:sp>
      <p:grpSp>
        <p:nvGrpSpPr>
          <p:cNvPr id="15364" name="Group 17"/>
          <p:cNvGrpSpPr>
            <a:grpSpLocks/>
          </p:cNvGrpSpPr>
          <p:nvPr/>
        </p:nvGrpSpPr>
        <p:grpSpPr bwMode="auto">
          <a:xfrm>
            <a:off x="468313" y="1557338"/>
            <a:ext cx="790575" cy="1008062"/>
            <a:chOff x="295" y="981"/>
            <a:chExt cx="635" cy="831"/>
          </a:xfrm>
        </p:grpSpPr>
        <p:pic>
          <p:nvPicPr>
            <p:cNvPr id="15394"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 y="981"/>
              <a:ext cx="635" cy="63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95" name="Text Box 13"/>
            <p:cNvSpPr txBox="1">
              <a:spLocks noChangeArrowheads="1"/>
            </p:cNvSpPr>
            <p:nvPr/>
          </p:nvSpPr>
          <p:spPr bwMode="auto">
            <a:xfrm>
              <a:off x="295" y="1616"/>
              <a:ext cx="635" cy="196"/>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1200" b="1">
                  <a:solidFill>
                    <a:schemeClr val="bg1"/>
                  </a:solidFill>
                  <a:latin typeface="Comic Sans MS" pitchFamily="66" charset="0"/>
                </a:rPr>
                <a:t>Questions</a:t>
              </a:r>
              <a:endParaRPr lang="en-GB" altLang="en-US">
                <a:solidFill>
                  <a:schemeClr val="bg1"/>
                </a:solidFill>
              </a:endParaRPr>
            </a:p>
          </p:txBody>
        </p:sp>
      </p:grpSp>
      <p:graphicFrame>
        <p:nvGraphicFramePr>
          <p:cNvPr id="16425" name="Group 41"/>
          <p:cNvGraphicFramePr>
            <a:graphicFrameLocks noGrp="1"/>
          </p:cNvGraphicFramePr>
          <p:nvPr/>
        </p:nvGraphicFramePr>
        <p:xfrm>
          <a:off x="1187450" y="3500438"/>
          <a:ext cx="7056438" cy="3009900"/>
        </p:xfrm>
        <a:graphic>
          <a:graphicData uri="http://schemas.openxmlformats.org/drawingml/2006/table">
            <a:tbl>
              <a:tblPr/>
              <a:tblGrid>
                <a:gridCol w="2647950"/>
                <a:gridCol w="4408488"/>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chemeClr val="bg1"/>
                          </a:solidFill>
                          <a:effectLst/>
                          <a:latin typeface="Comic Sans MS" pitchFamily="66" charset="0"/>
                          <a:cs typeface="Times New Roman" pitchFamily="18" charset="0"/>
                        </a:rPr>
                        <a:t>Machine</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smtClean="0">
                          <a:ln>
                            <a:noFill/>
                          </a:ln>
                          <a:solidFill>
                            <a:schemeClr val="bg1"/>
                          </a:solidFill>
                          <a:effectLst/>
                          <a:latin typeface="Comic Sans MS" pitchFamily="66" charset="0"/>
                          <a:cs typeface="Times New Roman" pitchFamily="18" charset="0"/>
                        </a:rPr>
                        <a:t>Energy Change</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Power Station</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bg1"/>
                          </a:solidFill>
                          <a:effectLst/>
                          <a:latin typeface="Comic Sans MS" pitchFamily="66" charset="0"/>
                          <a:cs typeface="Times New Roman" pitchFamily="18" charset="0"/>
                        </a:rPr>
                        <a:t>Catapult</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Comic Sans MS" pitchFamily="66"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Loudspeaker</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bg1"/>
                          </a:solidFill>
                          <a:effectLst/>
                          <a:latin typeface="Comic Sans MS" pitchFamily="66" charset="0"/>
                          <a:cs typeface="Times New Roman" pitchFamily="18" charset="0"/>
                        </a:rPr>
                        <a:t>Toaster</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Comic Sans MS" pitchFamily="66"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Bulb</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bg1"/>
                          </a:solidFill>
                          <a:effectLst/>
                          <a:latin typeface="Comic Sans MS" pitchFamily="66" charset="0"/>
                          <a:cs typeface="Times New Roman" pitchFamily="18" charset="0"/>
                        </a:rPr>
                        <a:t>Car</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Comic Sans MS" pitchFamily="66"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Human</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8" name="Rectangle 7"/>
          <p:cNvSpPr/>
          <p:nvPr/>
        </p:nvSpPr>
        <p:spPr>
          <a:xfrm>
            <a:off x="5436096" y="416554"/>
            <a:ext cx="3707904" cy="584775"/>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REVISION</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30</a:t>
            </a:fld>
            <a:endParaRPr lang="en-GB"/>
          </a:p>
        </p:txBody>
      </p:sp>
    </p:spTree>
  </p:cSld>
  <p:clrMapOvr>
    <a:masterClrMapping/>
  </p:clrMapOvr>
  <p:transition>
    <p:check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457200" y="274638"/>
            <a:ext cx="4587875" cy="1143000"/>
          </a:xfrm>
        </p:spPr>
        <p:txBody>
          <a:bodyPr/>
          <a:lstStyle/>
          <a:p>
            <a:pPr eaLnBrk="1" hangingPunct="1"/>
            <a:r>
              <a:rPr lang="en-GB" altLang="en-US" dirty="0" smtClean="0"/>
              <a:t>Forms of Energy</a:t>
            </a:r>
          </a:p>
        </p:txBody>
      </p:sp>
      <p:sp>
        <p:nvSpPr>
          <p:cNvPr id="16387" name="Rectangle 3"/>
          <p:cNvSpPr txBox="1">
            <a:spLocks noChangeArrowheads="1"/>
          </p:cNvSpPr>
          <p:nvPr/>
        </p:nvSpPr>
        <p:spPr bwMode="auto">
          <a:xfrm>
            <a:off x="1403350" y="1557338"/>
            <a:ext cx="7283450" cy="151130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buClr>
                <a:srgbClr val="FF0000"/>
              </a:buClr>
              <a:buFontTx/>
              <a:buAutoNum type="arabicPeriod"/>
            </a:pPr>
            <a:r>
              <a:rPr lang="en-GB" altLang="en-US" sz="2800">
                <a:solidFill>
                  <a:schemeClr val="bg1"/>
                </a:solidFill>
                <a:latin typeface="Comic Sans MS" pitchFamily="66" charset="0"/>
              </a:rPr>
              <a:t>Copy and complete this table to show the energy changes that takes place in different machines.</a:t>
            </a:r>
          </a:p>
        </p:txBody>
      </p:sp>
      <p:grpSp>
        <p:nvGrpSpPr>
          <p:cNvPr id="16388" name="Group 17"/>
          <p:cNvGrpSpPr>
            <a:grpSpLocks/>
          </p:cNvGrpSpPr>
          <p:nvPr/>
        </p:nvGrpSpPr>
        <p:grpSpPr bwMode="auto">
          <a:xfrm>
            <a:off x="468313" y="1557338"/>
            <a:ext cx="790575" cy="1008062"/>
            <a:chOff x="295" y="981"/>
            <a:chExt cx="635" cy="831"/>
          </a:xfrm>
        </p:grpSpPr>
        <p:pic>
          <p:nvPicPr>
            <p:cNvPr id="16418"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 y="981"/>
              <a:ext cx="635" cy="63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419" name="Text Box 13"/>
            <p:cNvSpPr txBox="1">
              <a:spLocks noChangeArrowheads="1"/>
            </p:cNvSpPr>
            <p:nvPr/>
          </p:nvSpPr>
          <p:spPr bwMode="auto">
            <a:xfrm>
              <a:off x="295" y="1616"/>
              <a:ext cx="635" cy="196"/>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1200" b="1">
                  <a:solidFill>
                    <a:schemeClr val="bg1"/>
                  </a:solidFill>
                  <a:latin typeface="Comic Sans MS" pitchFamily="66" charset="0"/>
                </a:rPr>
                <a:t>Questions</a:t>
              </a:r>
              <a:endParaRPr lang="en-GB" altLang="en-US">
                <a:solidFill>
                  <a:schemeClr val="bg1"/>
                </a:solidFill>
              </a:endParaRPr>
            </a:p>
          </p:txBody>
        </p:sp>
      </p:grpSp>
      <p:graphicFrame>
        <p:nvGraphicFramePr>
          <p:cNvPr id="17450" name="Group 42"/>
          <p:cNvGraphicFramePr>
            <a:graphicFrameLocks noGrp="1"/>
          </p:cNvGraphicFramePr>
          <p:nvPr>
            <p:extLst>
              <p:ext uri="{D42A27DB-BD31-4B8C-83A1-F6EECF244321}">
                <p14:modId xmlns:p14="http://schemas.microsoft.com/office/powerpoint/2010/main" val="4251815547"/>
              </p:ext>
            </p:extLst>
          </p:nvPr>
        </p:nvGraphicFramePr>
        <p:xfrm>
          <a:off x="683568" y="3212976"/>
          <a:ext cx="8003232" cy="3009900"/>
        </p:xfrm>
        <a:graphic>
          <a:graphicData uri="http://schemas.openxmlformats.org/drawingml/2006/table">
            <a:tbl>
              <a:tblPr/>
              <a:tblGrid>
                <a:gridCol w="2592288"/>
                <a:gridCol w="5410944"/>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bg1"/>
                          </a:solidFill>
                          <a:effectLst/>
                          <a:latin typeface="Comic Sans MS" pitchFamily="66" charset="0"/>
                          <a:cs typeface="Times New Roman" pitchFamily="18" charset="0"/>
                        </a:rPr>
                        <a:t>Machine</a:t>
                      </a:r>
                      <a:endParaRPr kumimoji="0" lang="en-GB" sz="2000" b="0" i="0" u="none" strike="noStrike" cap="none" normalizeH="0" baseline="0" dirty="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bg1"/>
                          </a:solidFill>
                          <a:effectLst/>
                          <a:latin typeface="Comic Sans MS" pitchFamily="66" charset="0"/>
                          <a:cs typeface="Times New Roman" pitchFamily="18" charset="0"/>
                        </a:rPr>
                        <a:t>Main Energy Change</a:t>
                      </a:r>
                      <a:endParaRPr kumimoji="0" lang="en-GB" sz="2000" b="0" i="0" u="none" strike="noStrike" cap="none" normalizeH="0" baseline="0" dirty="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Power Station</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rgbClr val="FF0000"/>
                          </a:solidFill>
                          <a:effectLst/>
                          <a:latin typeface="Comic Sans MS" pitchFamily="66" charset="0"/>
                          <a:cs typeface="Times New Roman" pitchFamily="18" charset="0"/>
                        </a:rPr>
                        <a:t>Nuclear/Chemical To Electrical</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bg1"/>
                          </a:solidFill>
                          <a:effectLst/>
                          <a:latin typeface="Comic Sans MS" pitchFamily="66" charset="0"/>
                          <a:cs typeface="Times New Roman" pitchFamily="18" charset="0"/>
                        </a:rPr>
                        <a:t>Catapult</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FF0000"/>
                          </a:solidFill>
                          <a:effectLst/>
                          <a:latin typeface="Comic Sans MS" pitchFamily="66" charset="0"/>
                          <a:cs typeface="Times New Roman" pitchFamily="18" charset="0"/>
                        </a:rPr>
                        <a:t>Potential to Kinetic (+ sound)</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Loudspeaker</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FF0000"/>
                          </a:solidFill>
                          <a:effectLst/>
                          <a:latin typeface="Comic Sans MS" pitchFamily="66" charset="0"/>
                          <a:cs typeface="Times New Roman" pitchFamily="18" charset="0"/>
                        </a:rPr>
                        <a:t>Electrical to Sound (+ heat)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bg1"/>
                          </a:solidFill>
                          <a:effectLst/>
                          <a:latin typeface="Comic Sans MS" pitchFamily="66" charset="0"/>
                          <a:cs typeface="Times New Roman" pitchFamily="18" charset="0"/>
                        </a:rPr>
                        <a:t>Toaster</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FF0000"/>
                          </a:solidFill>
                          <a:effectLst/>
                          <a:latin typeface="Comic Sans MS" pitchFamily="66" charset="0"/>
                          <a:cs typeface="Times New Roman" pitchFamily="18" charset="0"/>
                        </a:rPr>
                        <a:t>Electrical to Heat (+ light)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Bulb</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FF0000"/>
                          </a:solidFill>
                          <a:effectLst/>
                          <a:latin typeface="Comic Sans MS" pitchFamily="66" charset="0"/>
                          <a:cs typeface="Times New Roman" pitchFamily="18" charset="0"/>
                        </a:rPr>
                        <a:t>Electrical to Light (+ heat)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bg1"/>
                          </a:solidFill>
                          <a:effectLst/>
                          <a:latin typeface="Comic Sans MS" pitchFamily="66" charset="0"/>
                          <a:cs typeface="Times New Roman" pitchFamily="18" charset="0"/>
                        </a:rPr>
                        <a:t>Car</a:t>
                      </a:r>
                      <a:endParaRPr kumimoji="0" lang="en-GB" sz="2000" b="0" i="0" u="none" strike="noStrike" cap="none" normalizeH="0" baseline="0" smtClean="0">
                        <a:ln>
                          <a:noFill/>
                        </a:ln>
                        <a:solidFill>
                          <a:schemeClr val="bg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FF0000"/>
                          </a:solidFill>
                          <a:effectLst/>
                          <a:latin typeface="Comic Sans MS" pitchFamily="66" charset="0"/>
                          <a:cs typeface="Times New Roman" pitchFamily="18" charset="0"/>
                        </a:rPr>
                        <a:t>Chemical to Kinetic (+ heat, sound, </a:t>
                      </a:r>
                      <a:r>
                        <a:rPr kumimoji="0" lang="en-GB" sz="2000" b="0" i="0" u="none" strike="noStrike" cap="none" normalizeH="0" baseline="0" dirty="0" err="1" smtClean="0">
                          <a:ln>
                            <a:noFill/>
                          </a:ln>
                          <a:solidFill>
                            <a:srgbClr val="FF0000"/>
                          </a:solidFill>
                          <a:effectLst/>
                          <a:latin typeface="Comic Sans MS" pitchFamily="66" charset="0"/>
                          <a:cs typeface="Times New Roman" pitchFamily="18" charset="0"/>
                        </a:rPr>
                        <a:t>etc</a:t>
                      </a:r>
                      <a:r>
                        <a:rPr kumimoji="0" lang="en-GB" sz="2000" b="0" i="0" u="none" strike="noStrike" cap="none" normalizeH="0" baseline="0" dirty="0" smtClean="0">
                          <a:ln>
                            <a:noFill/>
                          </a:ln>
                          <a:solidFill>
                            <a:srgbClr val="FF0000"/>
                          </a:solidFill>
                          <a:effectLst/>
                          <a:latin typeface="Comic Sans MS" pitchFamily="66" charset="0"/>
                          <a:cs typeface="Times New Roman" pitchFamily="18" charset="0"/>
                        </a:rPr>
                        <a: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FF"/>
                    </a:solidFill>
                  </a:tcPr>
                </a:tc>
              </a:tr>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Comic Sans MS" pitchFamily="66" charset="0"/>
                          <a:cs typeface="Times New Roman" pitchFamily="18" charset="0"/>
                        </a:rPr>
                        <a:t>Human</a:t>
                      </a:r>
                      <a:endParaRPr kumimoji="0" lang="en-GB" sz="2000" b="0" i="0" u="none" strike="noStrike" cap="none" normalizeH="0" baseline="0" smtClean="0">
                        <a:ln>
                          <a:noFill/>
                        </a:ln>
                        <a:solidFill>
                          <a:schemeClr val="tx1"/>
                        </a:solidFill>
                        <a:effectLst/>
                        <a:latin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rgbClr val="FF0000"/>
                          </a:solidFill>
                          <a:effectLst/>
                          <a:latin typeface="Comic Sans MS" pitchFamily="66" charset="0"/>
                          <a:cs typeface="Times New Roman" pitchFamily="18" charset="0"/>
                        </a:rPr>
                        <a:t>Chemical to Heat + Kinetic + Sound</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31</a:t>
            </a:fld>
            <a:endParaRPr lang="en-GB"/>
          </a:p>
        </p:txBody>
      </p:sp>
      <p:sp>
        <p:nvSpPr>
          <p:cNvPr id="9" name="Rectangle 8"/>
          <p:cNvSpPr/>
          <p:nvPr/>
        </p:nvSpPr>
        <p:spPr>
          <a:xfrm>
            <a:off x="5436096" y="416554"/>
            <a:ext cx="3250704" cy="584775"/>
          </a:xfrm>
          <a:prstGeom prst="rect">
            <a:avLst/>
          </a:prstGeom>
          <a:solidFill>
            <a:schemeClr val="accent1">
              <a:lumMod val="75000"/>
            </a:schemeClr>
          </a:solidFill>
        </p:spPr>
        <p:txBody>
          <a:bodyPr wrap="square" lIns="91440" tIns="45720" rIns="91440" bIns="45720">
            <a:spAutoFit/>
          </a:bodyPr>
          <a:lstStyle/>
          <a:p>
            <a:pPr algn="ctr"/>
            <a:r>
              <a:rPr lang="en-US"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ANSWERS</a:t>
            </a:r>
            <a:endParaRPr lang="en-US"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transition>
    <p:check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pPr eaLnBrk="1" hangingPunct="1"/>
            <a:r>
              <a:rPr lang="en-GB" altLang="en-US" dirty="0" smtClean="0"/>
              <a:t>Forms of Energy</a:t>
            </a:r>
          </a:p>
        </p:txBody>
      </p:sp>
      <p:grpSp>
        <p:nvGrpSpPr>
          <p:cNvPr id="17411" name="Group 13"/>
          <p:cNvGrpSpPr>
            <a:grpSpLocks/>
          </p:cNvGrpSpPr>
          <p:nvPr/>
        </p:nvGrpSpPr>
        <p:grpSpPr bwMode="auto">
          <a:xfrm>
            <a:off x="6372225" y="1700213"/>
            <a:ext cx="2376488" cy="4924425"/>
            <a:chOff x="4067944" y="2132856"/>
            <a:chExt cx="2592288" cy="5328592"/>
          </a:xfrm>
        </p:grpSpPr>
        <p:sp>
          <p:nvSpPr>
            <p:cNvPr id="13" name="Rounded Rectangle 12"/>
            <p:cNvSpPr/>
            <p:nvPr/>
          </p:nvSpPr>
          <p:spPr>
            <a:xfrm>
              <a:off x="4067944" y="2132856"/>
              <a:ext cx="2592288" cy="5328592"/>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4715583" y="2565740"/>
              <a:ext cx="1297010" cy="12230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4715583" y="4221692"/>
              <a:ext cx="1297010" cy="122306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715583" y="5877643"/>
              <a:ext cx="1297010" cy="122306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7412" name="Rectangle 3"/>
          <p:cNvSpPr>
            <a:spLocks noChangeArrowheads="1"/>
          </p:cNvSpPr>
          <p:nvPr/>
        </p:nvSpPr>
        <p:spPr bwMode="auto">
          <a:xfrm>
            <a:off x="1116013" y="2276475"/>
            <a:ext cx="4114800" cy="6762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GB" altLang="en-US" sz="3200" b="1">
                <a:solidFill>
                  <a:schemeClr val="bg1"/>
                </a:solidFill>
                <a:latin typeface="Comic Sans MS" pitchFamily="66" charset="0"/>
              </a:rPr>
              <a:t>Learning Intention:</a:t>
            </a:r>
            <a:endParaRPr lang="en-GB" altLang="en-US" sz="3200">
              <a:solidFill>
                <a:schemeClr val="bg1"/>
              </a:solidFill>
              <a:latin typeface="Comic Sans MS" pitchFamily="66" charset="0"/>
            </a:endParaRPr>
          </a:p>
        </p:txBody>
      </p:sp>
      <p:sp>
        <p:nvSpPr>
          <p:cNvPr id="17413" name="Rectangle 12"/>
          <p:cNvSpPr>
            <a:spLocks noChangeArrowheads="1"/>
          </p:cNvSpPr>
          <p:nvPr/>
        </p:nvSpPr>
        <p:spPr bwMode="auto">
          <a:xfrm>
            <a:off x="323850" y="3357563"/>
            <a:ext cx="5761038" cy="180022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GB" altLang="en-US" sz="2800" b="1">
                <a:solidFill>
                  <a:schemeClr val="bg1"/>
                </a:solidFill>
                <a:latin typeface="Comic Sans MS" pitchFamily="66" charset="0"/>
              </a:rPr>
              <a:t>I know some different types of energy and understand conservation of energy.</a:t>
            </a:r>
            <a:r>
              <a:rPr lang="en-GB" altLang="en-US" sz="3200">
                <a:solidFill>
                  <a:schemeClr val="bg1"/>
                </a:solidFill>
                <a:latin typeface="Comic Sans MS" pitchFamily="66" charset="0"/>
              </a:rPr>
              <a:t> </a:t>
            </a: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32</a:t>
            </a:fld>
            <a:endParaRPr lang="en-GB"/>
          </a:p>
        </p:txBody>
      </p:sp>
    </p:spTree>
  </p:cSld>
  <p:clrMapOvr>
    <a:masterClrMapping/>
  </p:clrMapOvr>
  <p:transition>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548680"/>
            <a:ext cx="3814192" cy="1470025"/>
          </a:xfrm>
        </p:spPr>
        <p:txBody>
          <a:bodyPr/>
          <a:lstStyle/>
          <a:p>
            <a:r>
              <a:rPr lang="en-GB" dirty="0" smtClean="0"/>
              <a:t>WAVES</a:t>
            </a:r>
            <a:endParaRPr lang="en-GB" dirty="0"/>
          </a:p>
        </p:txBody>
      </p:sp>
      <p:sp>
        <p:nvSpPr>
          <p:cNvPr id="3" name="Subtitle 2"/>
          <p:cNvSpPr>
            <a:spLocks noGrp="1"/>
          </p:cNvSpPr>
          <p:nvPr>
            <p:ph type="subTitle" idx="1"/>
          </p:nvPr>
        </p:nvSpPr>
        <p:spPr>
          <a:xfrm>
            <a:off x="683568" y="2276872"/>
            <a:ext cx="2736304" cy="694928"/>
          </a:xfrm>
        </p:spPr>
        <p:txBody>
          <a:bodyPr/>
          <a:lstStyle/>
          <a:p>
            <a:r>
              <a:rPr lang="en-GB" dirty="0" smtClean="0"/>
              <a:t>Part 2</a:t>
            </a:r>
            <a:endParaRPr lang="en-GB" dirty="0"/>
          </a:p>
        </p:txBody>
      </p:sp>
      <p:sp>
        <p:nvSpPr>
          <p:cNvPr id="4" name="Slide Number Placeholder 3"/>
          <p:cNvSpPr>
            <a:spLocks noGrp="1"/>
          </p:cNvSpPr>
          <p:nvPr>
            <p:ph type="sldNum" sz="quarter" idx="12"/>
          </p:nvPr>
        </p:nvSpPr>
        <p:spPr/>
        <p:txBody>
          <a:bodyPr/>
          <a:lstStyle/>
          <a:p>
            <a:pPr>
              <a:defRPr/>
            </a:pPr>
            <a:fld id="{48ADF300-E84E-42EB-B7BE-FD8167F6E385}" type="slidenum">
              <a:rPr lang="en-GB" smtClean="0"/>
              <a:pPr>
                <a:defRPr/>
              </a:pPr>
              <a:t>33</a:t>
            </a:fld>
            <a:endParaRPr lang="en-GB"/>
          </a:p>
        </p:txBody>
      </p:sp>
      <p:sp>
        <p:nvSpPr>
          <p:cNvPr id="5" name="Content Placeholder 4"/>
          <p:cNvSpPr>
            <a:spLocks noGrp="1"/>
          </p:cNvSpPr>
          <p:nvPr>
            <p:ph sz="quarter" idx="13"/>
          </p:nvPr>
        </p:nvSpPr>
        <p:spPr/>
        <p:txBody>
          <a:bodyPr/>
          <a:lstStyle/>
          <a:p>
            <a:endParaRPr lang="en-GB"/>
          </a:p>
        </p:txBody>
      </p:sp>
      <p:sp>
        <p:nvSpPr>
          <p:cNvPr id="8" name="Title 1"/>
          <p:cNvSpPr txBox="1">
            <a:spLocks/>
          </p:cNvSpPr>
          <p:nvPr/>
        </p:nvSpPr>
        <p:spPr bwMode="auto">
          <a:xfrm>
            <a:off x="323528" y="3223260"/>
            <a:ext cx="3814192" cy="214995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r>
              <a:rPr lang="en-GB" sz="2000" kern="0" dirty="0" smtClean="0"/>
              <a:t>At the end of this section you should know about the two types of waves and give examples. You should be able to use the correct words to describe waves</a:t>
            </a:r>
            <a:endParaRPr lang="en-GB" sz="2000" kern="0" dirty="0"/>
          </a:p>
        </p:txBody>
      </p:sp>
      <p:pic>
        <p:nvPicPr>
          <p:cNvPr id="64516" name="Picture 4" descr="C:\Users\JH\AppData\Local\Microsoft\Windows\Temporary Internet Files\Content.IE5\JRHTYH0E\royalty-free-ocean-wave-collage-logo-by-seamartini-graphics-media-366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720" y="548680"/>
            <a:ext cx="4851461" cy="5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2483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Point Star 3"/>
          <p:cNvSpPr/>
          <p:nvPr/>
        </p:nvSpPr>
        <p:spPr>
          <a:xfrm>
            <a:off x="1331640" y="1052736"/>
            <a:ext cx="5976664" cy="45365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126668" y="2857500"/>
            <a:ext cx="2458616" cy="1143000"/>
          </a:xfrm>
          <a:solidFill>
            <a:schemeClr val="accent1"/>
          </a:solidFill>
        </p:spPr>
        <p:txBody>
          <a:bodyPr/>
          <a:lstStyle/>
          <a:p>
            <a:r>
              <a:rPr lang="en-GB" dirty="0" smtClean="0"/>
              <a:t>waves</a:t>
            </a:r>
            <a:endParaRPr lang="en-GB" dirty="0"/>
          </a:p>
        </p:txBody>
      </p:sp>
      <p:sp>
        <p:nvSpPr>
          <p:cNvPr id="5" name="TextBox 4"/>
          <p:cNvSpPr txBox="1"/>
          <p:nvPr/>
        </p:nvSpPr>
        <p:spPr>
          <a:xfrm>
            <a:off x="2123728" y="404664"/>
            <a:ext cx="4703532" cy="461665"/>
          </a:xfrm>
          <a:prstGeom prst="rect">
            <a:avLst/>
          </a:prstGeom>
          <a:solidFill>
            <a:srgbClr val="FFFF00"/>
          </a:solidFill>
          <a:ln>
            <a:solidFill>
              <a:schemeClr val="accent1"/>
            </a:solidFill>
          </a:ln>
        </p:spPr>
        <p:txBody>
          <a:bodyPr wrap="none" rtlCol="0">
            <a:spAutoFit/>
          </a:bodyPr>
          <a:lstStyle/>
          <a:p>
            <a:r>
              <a:rPr lang="en-GB" sz="2400" dirty="0" smtClean="0"/>
              <a:t>What do you know about waves?</a:t>
            </a:r>
            <a:endParaRPr lang="en-GB" sz="2400" dirty="0"/>
          </a:p>
        </p:txBody>
      </p:sp>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34</a:t>
            </a:fld>
            <a:endParaRPr lang="en-GB"/>
          </a:p>
        </p:txBody>
      </p:sp>
      <p:grpSp>
        <p:nvGrpSpPr>
          <p:cNvPr id="6" name="Group 5"/>
          <p:cNvGrpSpPr/>
          <p:nvPr/>
        </p:nvGrpSpPr>
        <p:grpSpPr>
          <a:xfrm>
            <a:off x="0" y="190341"/>
            <a:ext cx="1979712" cy="1621184"/>
            <a:chOff x="7277990" y="190341"/>
            <a:chExt cx="1979712" cy="162118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8" name="TextBox 7"/>
            <p:cNvSpPr txBox="1"/>
            <p:nvPr/>
          </p:nvSpPr>
          <p:spPr>
            <a:xfrm>
              <a:off x="7277990" y="1165194"/>
              <a:ext cx="1979712" cy="646331"/>
            </a:xfrm>
            <a:prstGeom prst="rect">
              <a:avLst/>
            </a:prstGeom>
            <a:noFill/>
          </p:spPr>
          <p:txBody>
            <a:bodyPr wrap="square" rtlCol="0">
              <a:spAutoFit/>
            </a:bodyPr>
            <a:lstStyle/>
            <a:p>
              <a:pPr algn="ctr"/>
              <a:r>
                <a:rPr lang="en-GB" b="1" dirty="0" smtClean="0">
                  <a:solidFill>
                    <a:schemeClr val="bg1"/>
                  </a:solidFill>
                </a:rPr>
                <a:t>Express views Written</a:t>
              </a:r>
              <a:endParaRPr lang="en-GB" b="1" dirty="0">
                <a:solidFill>
                  <a:schemeClr val="bg1"/>
                </a:solidFill>
              </a:endParaRPr>
            </a:p>
          </p:txBody>
        </p:sp>
      </p:grpSp>
    </p:spTree>
    <p:extLst>
      <p:ext uri="{BB962C8B-B14F-4D97-AF65-F5344CB8AC3E}">
        <p14:creationId xmlns:p14="http://schemas.microsoft.com/office/powerpoint/2010/main" val="18517331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6728" y="260648"/>
            <a:ext cx="8229600" cy="850106"/>
          </a:xfrm>
          <a:solidFill>
            <a:srgbClr val="6600FF"/>
          </a:solidFill>
        </p:spPr>
        <p:txBody>
          <a:bodyPr/>
          <a:lstStyle/>
          <a:p>
            <a:pPr eaLnBrk="1" hangingPunct="1"/>
            <a:r>
              <a:rPr lang="en-GB" altLang="en-US" dirty="0" smtClean="0">
                <a:solidFill>
                  <a:schemeClr val="bg1"/>
                </a:solidFill>
              </a:rPr>
              <a:t>Waves</a:t>
            </a:r>
          </a:p>
        </p:txBody>
      </p:sp>
      <p:sp>
        <p:nvSpPr>
          <p:cNvPr id="2" name="TextBox 1"/>
          <p:cNvSpPr txBox="1"/>
          <p:nvPr/>
        </p:nvSpPr>
        <p:spPr>
          <a:xfrm>
            <a:off x="3131840" y="4626101"/>
            <a:ext cx="5996136" cy="1631216"/>
          </a:xfrm>
          <a:prstGeom prst="rect">
            <a:avLst/>
          </a:prstGeom>
          <a:noFill/>
        </p:spPr>
        <p:txBody>
          <a:bodyPr wrap="square" rtlCol="0">
            <a:spAutoFit/>
          </a:bodyPr>
          <a:lstStyle/>
          <a:p>
            <a:pPr algn="ctr"/>
            <a:r>
              <a:rPr lang="en-GB" sz="3200" dirty="0" smtClean="0">
                <a:solidFill>
                  <a:schemeClr val="bg1">
                    <a:lumMod val="95000"/>
                  </a:schemeClr>
                </a:solidFill>
              </a:rPr>
              <a:t>Watch the films on </a:t>
            </a:r>
            <a:r>
              <a:rPr lang="en-GB" sz="3200" dirty="0" err="1" smtClean="0">
                <a:solidFill>
                  <a:schemeClr val="bg1">
                    <a:lumMod val="95000"/>
                  </a:schemeClr>
                </a:solidFill>
              </a:rPr>
              <a:t>Brainpop</a:t>
            </a:r>
            <a:r>
              <a:rPr lang="en-GB" sz="3200" dirty="0" smtClean="0">
                <a:solidFill>
                  <a:schemeClr val="bg1">
                    <a:lumMod val="95000"/>
                  </a:schemeClr>
                </a:solidFill>
              </a:rPr>
              <a:t> to find the answers</a:t>
            </a:r>
          </a:p>
          <a:p>
            <a:pPr algn="ctr"/>
            <a:r>
              <a:rPr lang="en-GB" dirty="0" err="1" smtClean="0">
                <a:hlinkClick r:id="rId2"/>
              </a:rPr>
              <a:t>brainpop</a:t>
            </a:r>
            <a:r>
              <a:rPr lang="en-GB" dirty="0" smtClean="0">
                <a:hlinkClick r:id="rId2"/>
              </a:rPr>
              <a:t> waves</a:t>
            </a:r>
            <a:endParaRPr lang="en-GB" dirty="0" smtClean="0"/>
          </a:p>
          <a:p>
            <a:pPr algn="ctr"/>
            <a:r>
              <a:rPr lang="en-GB" dirty="0" err="1" smtClean="0">
                <a:hlinkClick r:id="rId3"/>
              </a:rPr>
              <a:t>Brainpop</a:t>
            </a:r>
            <a:r>
              <a:rPr lang="en-GB" dirty="0" smtClean="0">
                <a:hlinkClick r:id="rId3"/>
              </a:rPr>
              <a:t> sound</a:t>
            </a:r>
            <a:endParaRPr lang="en-GB" dirty="0"/>
          </a:p>
        </p:txBody>
      </p:sp>
      <p:grpSp>
        <p:nvGrpSpPr>
          <p:cNvPr id="5" name="Group 4"/>
          <p:cNvGrpSpPr/>
          <p:nvPr/>
        </p:nvGrpSpPr>
        <p:grpSpPr>
          <a:xfrm>
            <a:off x="883750" y="1412776"/>
            <a:ext cx="5715798" cy="5077534"/>
            <a:chOff x="1068954" y="1412776"/>
            <a:chExt cx="5715798" cy="507753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954" y="1412776"/>
              <a:ext cx="5715798" cy="5077534"/>
            </a:xfrm>
            <a:prstGeom prst="rect">
              <a:avLst/>
            </a:prstGeom>
          </p:spPr>
        </p:pic>
        <p:sp>
          <p:nvSpPr>
            <p:cNvPr id="4" name="TextBox 3"/>
            <p:cNvSpPr txBox="1"/>
            <p:nvPr/>
          </p:nvSpPr>
          <p:spPr>
            <a:xfrm>
              <a:off x="3431134" y="1772816"/>
              <a:ext cx="3168414" cy="1477328"/>
            </a:xfrm>
            <a:prstGeom prst="rect">
              <a:avLst/>
            </a:prstGeom>
            <a:noFill/>
          </p:spPr>
          <p:txBody>
            <a:bodyPr wrap="square" rtlCol="0">
              <a:spAutoFit/>
            </a:bodyPr>
            <a:lstStyle/>
            <a:p>
              <a:pPr algn="ctr" eaLnBrk="1" hangingPunct="1"/>
              <a:r>
                <a:rPr lang="en-GB" altLang="en-US" sz="3000" dirty="0">
                  <a:solidFill>
                    <a:schemeClr val="bg1"/>
                  </a:solidFill>
                  <a:latin typeface="Comic Sans MS" pitchFamily="66" charset="0"/>
                </a:rPr>
                <a:t>What is </a:t>
              </a:r>
              <a:r>
                <a:rPr lang="en-GB" altLang="en-US" sz="3000" dirty="0" smtClean="0">
                  <a:solidFill>
                    <a:schemeClr val="bg1"/>
                  </a:solidFill>
                  <a:latin typeface="Comic Sans MS" pitchFamily="66" charset="0"/>
                </a:rPr>
                <a:t>a wave?</a:t>
              </a:r>
              <a:endParaRPr lang="en-GB" altLang="en-US" sz="3000" dirty="0">
                <a:solidFill>
                  <a:schemeClr val="bg1"/>
                </a:solidFill>
                <a:latin typeface="Comic Sans MS" pitchFamily="66" charset="0"/>
              </a:endParaRPr>
            </a:p>
            <a:p>
              <a:pPr algn="ctr" eaLnBrk="1" hangingPunct="1"/>
              <a:r>
                <a:rPr lang="en-GB" altLang="en-US" sz="3000" dirty="0" smtClean="0">
                  <a:solidFill>
                    <a:schemeClr val="bg1"/>
                  </a:solidFill>
                  <a:latin typeface="Comic Sans MS" pitchFamily="66" charset="0"/>
                </a:rPr>
                <a:t>How do you describe waves?</a:t>
              </a:r>
              <a:endParaRPr lang="en-GB" altLang="en-US" sz="3000" dirty="0">
                <a:solidFill>
                  <a:schemeClr val="bg1"/>
                </a:solidFill>
                <a:latin typeface="Comic Sans MS" pitchFamily="66" charset="0"/>
              </a:endParaRPr>
            </a:p>
          </p:txBody>
        </p:sp>
      </p:grpSp>
      <p:sp>
        <p:nvSpPr>
          <p:cNvPr id="6" name="Slide Number Placeholder 5"/>
          <p:cNvSpPr>
            <a:spLocks noGrp="1"/>
          </p:cNvSpPr>
          <p:nvPr>
            <p:ph type="sldNum" sz="quarter" idx="12"/>
          </p:nvPr>
        </p:nvSpPr>
        <p:spPr/>
        <p:txBody>
          <a:bodyPr/>
          <a:lstStyle/>
          <a:p>
            <a:pPr>
              <a:defRPr/>
            </a:pPr>
            <a:fld id="{F1F2957F-11E8-4FFD-BFAC-6D10F3934DC3}" type="slidenum">
              <a:rPr lang="en-GB" smtClean="0"/>
              <a:pPr>
                <a:defRPr/>
              </a:pPr>
              <a:t>35</a:t>
            </a:fld>
            <a:endParaRPr lang="en-GB"/>
          </a:p>
        </p:txBody>
      </p:sp>
    </p:spTree>
    <p:extLst>
      <p:ext uri="{BB962C8B-B14F-4D97-AF65-F5344CB8AC3E}">
        <p14:creationId xmlns:p14="http://schemas.microsoft.com/office/powerpoint/2010/main" val="3075000514"/>
      </p:ext>
    </p:extLst>
  </p:cSld>
  <p:clrMapOvr>
    <a:masterClrMapping/>
  </p:clrMapOvr>
  <p:transition>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75040" cy="1143000"/>
          </a:xfrm>
          <a:solidFill>
            <a:schemeClr val="accent1"/>
          </a:solidFill>
        </p:spPr>
        <p:txBody>
          <a:bodyPr/>
          <a:lstStyle/>
          <a:p>
            <a:r>
              <a:rPr lang="en-GB" dirty="0" smtClean="0"/>
              <a:t>Slinky demonstration</a:t>
            </a:r>
            <a:endParaRPr lang="en-GB" dirty="0"/>
          </a:p>
        </p:txBody>
      </p:sp>
      <p:sp>
        <p:nvSpPr>
          <p:cNvPr id="3" name="Content Placeholder 2"/>
          <p:cNvSpPr>
            <a:spLocks noGrp="1"/>
          </p:cNvSpPr>
          <p:nvPr>
            <p:ph idx="1"/>
          </p:nvPr>
        </p:nvSpPr>
        <p:spPr>
          <a:xfrm>
            <a:off x="240854" y="1556792"/>
            <a:ext cx="8229600" cy="1252736"/>
          </a:xfrm>
          <a:solidFill>
            <a:schemeClr val="accent1"/>
          </a:solidFill>
          <a:ln>
            <a:solidFill>
              <a:schemeClr val="accent1"/>
            </a:solidFill>
          </a:ln>
        </p:spPr>
        <p:txBody>
          <a:bodyPr/>
          <a:lstStyle/>
          <a:p>
            <a:r>
              <a:rPr lang="en-GB" dirty="0" smtClean="0"/>
              <a:t>Move into the corridor and complete the slinky demonstration</a:t>
            </a:r>
            <a:endParaRPr lang="en-GB" dirty="0"/>
          </a:p>
        </p:txBody>
      </p:sp>
      <p:sp>
        <p:nvSpPr>
          <p:cNvPr id="4" name="TextBox 3"/>
          <p:cNvSpPr txBox="1"/>
          <p:nvPr/>
        </p:nvSpPr>
        <p:spPr>
          <a:xfrm>
            <a:off x="3114404" y="6165304"/>
            <a:ext cx="1723549" cy="369332"/>
          </a:xfrm>
          <a:prstGeom prst="rect">
            <a:avLst/>
          </a:prstGeom>
          <a:noFill/>
        </p:spPr>
        <p:txBody>
          <a:bodyPr wrap="none" rtlCol="0">
            <a:spAutoFit/>
          </a:bodyPr>
          <a:lstStyle/>
          <a:p>
            <a:r>
              <a:rPr lang="en-GB" dirty="0" smtClean="0">
                <a:hlinkClick r:id="rId2"/>
              </a:rPr>
              <a:t>slinky (not brill)</a:t>
            </a:r>
            <a:endParaRPr lang="en-GB" dirty="0"/>
          </a:p>
        </p:txBody>
      </p:sp>
      <p:sp>
        <p:nvSpPr>
          <p:cNvPr id="5" name="TextBox 4"/>
          <p:cNvSpPr txBox="1"/>
          <p:nvPr/>
        </p:nvSpPr>
        <p:spPr>
          <a:xfrm>
            <a:off x="5580112" y="6165304"/>
            <a:ext cx="1492716" cy="369332"/>
          </a:xfrm>
          <a:prstGeom prst="rect">
            <a:avLst/>
          </a:prstGeom>
          <a:noFill/>
        </p:spPr>
        <p:txBody>
          <a:bodyPr wrap="none" rtlCol="0">
            <a:spAutoFit/>
          </a:bodyPr>
          <a:lstStyle/>
          <a:p>
            <a:r>
              <a:rPr lang="en-GB" dirty="0" smtClean="0">
                <a:hlinkClick r:id="rId3"/>
              </a:rPr>
              <a:t>slinky harder</a:t>
            </a:r>
            <a:endParaRPr lang="en-GB" dirty="0"/>
          </a:p>
        </p:txBody>
      </p:sp>
      <p:sp>
        <p:nvSpPr>
          <p:cNvPr id="6" name="TextBox 5"/>
          <p:cNvSpPr txBox="1"/>
          <p:nvPr/>
        </p:nvSpPr>
        <p:spPr>
          <a:xfrm>
            <a:off x="240854" y="2996952"/>
            <a:ext cx="9129359" cy="2585323"/>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GB" dirty="0" smtClean="0"/>
              <a:t>What is a transverse wave? Watch one piece of the slinky, which way does it move?</a:t>
            </a:r>
          </a:p>
          <a:p>
            <a:pPr marL="285750" indent="-285750">
              <a:buFont typeface="Arial" panose="020B0604020202020204" pitchFamily="34" charset="0"/>
              <a:buChar char="•"/>
            </a:pPr>
            <a:r>
              <a:rPr lang="en-GB" dirty="0" smtClean="0"/>
              <a:t>What is a longitudinal wave?</a:t>
            </a:r>
            <a:r>
              <a:rPr lang="en-GB" dirty="0"/>
              <a:t> Watch one piece of the slinky, which way does it move?</a:t>
            </a:r>
          </a:p>
          <a:p>
            <a:pPr marL="285750" indent="-285750">
              <a:buFont typeface="Arial" panose="020B0604020202020204" pitchFamily="34" charset="0"/>
              <a:buChar char="•"/>
            </a:pPr>
            <a:r>
              <a:rPr lang="en-GB" dirty="0" smtClean="0"/>
              <a:t>Do waves catch each other?</a:t>
            </a:r>
          </a:p>
          <a:p>
            <a:pPr marL="285750" indent="-285750">
              <a:buFont typeface="Arial" panose="020B0604020202020204" pitchFamily="34" charset="0"/>
              <a:buChar char="•"/>
            </a:pPr>
            <a:r>
              <a:rPr lang="en-GB" dirty="0" smtClean="0"/>
              <a:t>How do the waves reflect?</a:t>
            </a:r>
          </a:p>
          <a:p>
            <a:pPr marL="285750" indent="-285750">
              <a:buFont typeface="Arial" panose="020B0604020202020204" pitchFamily="34" charset="0"/>
              <a:buChar char="•"/>
            </a:pPr>
            <a:r>
              <a:rPr lang="en-GB" dirty="0" smtClean="0"/>
              <a:t>Do the waves pass through each other or join each other?</a:t>
            </a:r>
          </a:p>
          <a:p>
            <a:pPr marL="285750" indent="-285750">
              <a:buFont typeface="Arial" panose="020B0604020202020204" pitchFamily="34" charset="0"/>
              <a:buChar char="•"/>
            </a:pPr>
            <a:r>
              <a:rPr lang="en-GB" dirty="0" smtClean="0"/>
              <a:t>What happens when the wave reflects?</a:t>
            </a:r>
          </a:p>
          <a:p>
            <a:pPr marL="285750" indent="-285750">
              <a:buFont typeface="Arial" panose="020B0604020202020204" pitchFamily="34" charset="0"/>
              <a:buChar char="•"/>
            </a:pPr>
            <a:r>
              <a:rPr lang="en-GB" dirty="0" smtClean="0"/>
              <a:t>What happens to the amplitude (height of the wave) as the wave moves along?</a:t>
            </a:r>
          </a:p>
          <a:p>
            <a:pPr marL="285750" indent="-285750">
              <a:buFont typeface="Arial" panose="020B0604020202020204" pitchFamily="34" charset="0"/>
              <a:buChar char="•"/>
            </a:pPr>
            <a:r>
              <a:rPr lang="en-GB" dirty="0" smtClean="0"/>
              <a:t>Can a longitudinal wave and transverse wave pass?</a:t>
            </a:r>
          </a:p>
          <a:p>
            <a:pPr marL="285750" indent="-285750">
              <a:buFont typeface="Arial" panose="020B0604020202020204" pitchFamily="34" charset="0"/>
              <a:buChar char="•"/>
            </a:pPr>
            <a:r>
              <a:rPr lang="en-GB" dirty="0" smtClean="0"/>
              <a:t>Can you make a standing wave? How is this done?</a:t>
            </a:r>
          </a:p>
        </p:txBody>
      </p:sp>
      <p:sp>
        <p:nvSpPr>
          <p:cNvPr id="7" name="Slide Number Placeholder 6"/>
          <p:cNvSpPr>
            <a:spLocks noGrp="1"/>
          </p:cNvSpPr>
          <p:nvPr>
            <p:ph type="sldNum" sz="quarter" idx="12"/>
          </p:nvPr>
        </p:nvSpPr>
        <p:spPr/>
        <p:txBody>
          <a:bodyPr/>
          <a:lstStyle/>
          <a:p>
            <a:pPr>
              <a:defRPr/>
            </a:pPr>
            <a:fld id="{F1F2957F-11E8-4FFD-BFAC-6D10F3934DC3}" type="slidenum">
              <a:rPr lang="en-GB" smtClean="0"/>
              <a:pPr>
                <a:defRPr/>
              </a:pPr>
              <a:t>36</a:t>
            </a:fld>
            <a:endParaRPr lang="en-GB"/>
          </a:p>
        </p:txBody>
      </p:sp>
    </p:spTree>
    <p:extLst>
      <p:ext uri="{BB962C8B-B14F-4D97-AF65-F5344CB8AC3E}">
        <p14:creationId xmlns:p14="http://schemas.microsoft.com/office/powerpoint/2010/main" val="14107095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Find out about Transverse and Longitudinal waves</a:t>
            </a:r>
            <a:endParaRPr lang="en-GB" sz="3200" dirty="0"/>
          </a:p>
        </p:txBody>
      </p:sp>
      <p:pic>
        <p:nvPicPr>
          <p:cNvPr id="624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37</a:t>
            </a:fld>
            <a:endParaRPr lang="en-GB"/>
          </a:p>
        </p:txBody>
      </p:sp>
    </p:spTree>
    <p:extLst>
      <p:ext uri="{BB962C8B-B14F-4D97-AF65-F5344CB8AC3E}">
        <p14:creationId xmlns:p14="http://schemas.microsoft.com/office/powerpoint/2010/main" val="3522521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AutoShape 6"/>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Transverse &amp; Longitudinal</a:t>
            </a:r>
            <a:endParaRPr lang="en-GB" altLang="en-US"/>
          </a:p>
        </p:txBody>
      </p:sp>
      <p:sp>
        <p:nvSpPr>
          <p:cNvPr id="32776" name="Rectangle 8"/>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Transverse &amp; Longitudinal</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38</a:t>
            </a:fld>
            <a:endParaRPr lang="en-GB"/>
          </a:p>
        </p:txBody>
      </p:sp>
    </p:spTree>
    <p:controls>
      <mc:AlternateContent xmlns:mc="http://schemas.openxmlformats.org/markup-compatibility/2006">
        <mc:Choice xmlns:v="urn:schemas-microsoft-com:vml" Requires="v">
          <p:control spid="40986" name="ShockwaveFlash1" r:id="rId2" imgW="8235916" imgH="5166005"/>
        </mc:Choice>
        <mc:Fallback>
          <p:control name="ShockwaveFlash1" r:id="rId2" imgW="8235916" imgH="516600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390525" y="923925"/>
                  <a:ext cx="8235950" cy="51657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982364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AutoShape 3"/>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Transverse &amp; Longitudinal</a:t>
            </a:r>
            <a:endParaRPr lang="en-GB" altLang="en-US"/>
          </a:p>
        </p:txBody>
      </p:sp>
      <p:sp>
        <p:nvSpPr>
          <p:cNvPr id="91141" name="Rectangle 5"/>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Transverse &amp; Longitudinal</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39</a:t>
            </a:fld>
            <a:endParaRPr lang="en-GB"/>
          </a:p>
        </p:txBody>
      </p:sp>
    </p:spTree>
    <p:controls>
      <mc:AlternateContent xmlns:mc="http://schemas.openxmlformats.org/markup-compatibility/2006">
        <mc:Choice xmlns:v="urn:schemas-microsoft-com:vml" Requires="v">
          <p:control spid="39962" name="ShockwaveFlash1" r:id="rId2" imgW="8178789" imgH="5166005"/>
        </mc:Choice>
        <mc:Fallback>
          <p:control name="ShockwaveFlash1" r:id="rId2" imgW="8178789" imgH="516600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9100" y="939800"/>
                  <a:ext cx="8178800" cy="51657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01982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850106"/>
          </a:xfrm>
          <a:solidFill>
            <a:srgbClr val="6600FF"/>
          </a:solidFill>
        </p:spPr>
        <p:txBody>
          <a:bodyPr/>
          <a:lstStyle/>
          <a:p>
            <a:pPr eaLnBrk="1" hangingPunct="1"/>
            <a:r>
              <a:rPr lang="en-GB" altLang="en-US" dirty="0" smtClean="0">
                <a:solidFill>
                  <a:schemeClr val="bg1"/>
                </a:solidFill>
              </a:rPr>
              <a:t>Forms of Energy</a:t>
            </a:r>
          </a:p>
        </p:txBody>
      </p:sp>
      <p:sp>
        <p:nvSpPr>
          <p:cNvPr id="2" name="TextBox 1"/>
          <p:cNvSpPr txBox="1"/>
          <p:nvPr/>
        </p:nvSpPr>
        <p:spPr>
          <a:xfrm>
            <a:off x="4441528" y="4626101"/>
            <a:ext cx="4686448" cy="1354217"/>
          </a:xfrm>
          <a:prstGeom prst="rect">
            <a:avLst/>
          </a:prstGeom>
          <a:noFill/>
        </p:spPr>
        <p:txBody>
          <a:bodyPr wrap="square" rtlCol="0">
            <a:spAutoFit/>
          </a:bodyPr>
          <a:lstStyle/>
          <a:p>
            <a:pPr algn="ctr"/>
            <a:r>
              <a:rPr lang="en-GB" sz="3200" dirty="0" smtClean="0">
                <a:solidFill>
                  <a:schemeClr val="bg1">
                    <a:lumMod val="95000"/>
                  </a:schemeClr>
                </a:solidFill>
              </a:rPr>
              <a:t>Watch the film on TWIG to find the answers</a:t>
            </a:r>
          </a:p>
          <a:p>
            <a:pPr algn="ctr"/>
            <a:r>
              <a:rPr lang="en-GB" dirty="0" err="1" smtClean="0">
                <a:hlinkClick r:id="rId2"/>
              </a:rPr>
              <a:t>twigonglow</a:t>
            </a:r>
            <a:r>
              <a:rPr lang="en-GB" dirty="0" smtClean="0">
                <a:hlinkClick r:id="rId2"/>
              </a:rPr>
              <a:t>/ forms-of-energy</a:t>
            </a:r>
            <a:endParaRPr lang="en-GB" dirty="0"/>
          </a:p>
        </p:txBody>
      </p:sp>
      <p:grpSp>
        <p:nvGrpSpPr>
          <p:cNvPr id="5" name="Group 4"/>
          <p:cNvGrpSpPr/>
          <p:nvPr/>
        </p:nvGrpSpPr>
        <p:grpSpPr>
          <a:xfrm>
            <a:off x="1068954" y="1412776"/>
            <a:ext cx="5715798" cy="5077534"/>
            <a:chOff x="1068954" y="1412776"/>
            <a:chExt cx="5715798" cy="507753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954" y="1412776"/>
              <a:ext cx="5715798" cy="5077534"/>
            </a:xfrm>
            <a:prstGeom prst="rect">
              <a:avLst/>
            </a:prstGeom>
          </p:spPr>
        </p:pic>
        <p:sp>
          <p:nvSpPr>
            <p:cNvPr id="4" name="TextBox 3"/>
            <p:cNvSpPr txBox="1"/>
            <p:nvPr/>
          </p:nvSpPr>
          <p:spPr>
            <a:xfrm>
              <a:off x="3431134" y="2012551"/>
              <a:ext cx="3168414" cy="1938992"/>
            </a:xfrm>
            <a:prstGeom prst="rect">
              <a:avLst/>
            </a:prstGeom>
            <a:noFill/>
          </p:spPr>
          <p:txBody>
            <a:bodyPr wrap="square" rtlCol="0">
              <a:spAutoFit/>
            </a:bodyPr>
            <a:lstStyle/>
            <a:p>
              <a:pPr algn="ctr" eaLnBrk="1" hangingPunct="1"/>
              <a:r>
                <a:rPr lang="en-GB" altLang="en-US" sz="3000" dirty="0">
                  <a:solidFill>
                    <a:schemeClr val="bg1"/>
                  </a:solidFill>
                  <a:latin typeface="Comic Sans MS" pitchFamily="66" charset="0"/>
                </a:rPr>
                <a:t>What is energy?</a:t>
              </a:r>
            </a:p>
            <a:p>
              <a:pPr algn="ctr" eaLnBrk="1" hangingPunct="1"/>
              <a:r>
                <a:rPr lang="en-GB" altLang="en-US" sz="3000" dirty="0">
                  <a:solidFill>
                    <a:schemeClr val="bg1"/>
                  </a:solidFill>
                  <a:latin typeface="Comic Sans MS" pitchFamily="66" charset="0"/>
                </a:rPr>
                <a:t>What unit is energy measured in?</a:t>
              </a:r>
            </a:p>
          </p:txBody>
        </p:sp>
      </p:grpSp>
      <p:sp>
        <p:nvSpPr>
          <p:cNvPr id="6" name="Slide Number Placeholder 5"/>
          <p:cNvSpPr>
            <a:spLocks noGrp="1"/>
          </p:cNvSpPr>
          <p:nvPr>
            <p:ph type="sldNum" sz="quarter" idx="12"/>
          </p:nvPr>
        </p:nvSpPr>
        <p:spPr/>
        <p:txBody>
          <a:bodyPr/>
          <a:lstStyle/>
          <a:p>
            <a:pPr>
              <a:defRPr/>
            </a:pPr>
            <a:fld id="{F1F2957F-11E8-4FFD-BFAC-6D10F3934DC3}" type="slidenum">
              <a:rPr lang="en-GB" smtClean="0"/>
              <a:pPr>
                <a:defRPr/>
              </a:pPr>
              <a:t>4</a:t>
            </a:fld>
            <a:endParaRPr lang="en-GB"/>
          </a:p>
        </p:txBody>
      </p:sp>
    </p:spTree>
  </p:cSld>
  <p:clrMapOvr>
    <a:masterClrMapping/>
  </p:clrMapOvr>
  <p:transition>
    <p:check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5790746" cy="1143000"/>
          </a:xfrm>
        </p:spPr>
        <p:txBody>
          <a:bodyPr/>
          <a:lstStyle/>
          <a:p>
            <a:r>
              <a:rPr lang="en-GB" dirty="0" smtClean="0"/>
              <a:t>Describing waves</a:t>
            </a:r>
            <a:endParaRPr lang="en-GB" dirty="0"/>
          </a:p>
        </p:txBody>
      </p:sp>
      <p:grpSp>
        <p:nvGrpSpPr>
          <p:cNvPr id="9" name="Group 8"/>
          <p:cNvGrpSpPr/>
          <p:nvPr/>
        </p:nvGrpSpPr>
        <p:grpSpPr>
          <a:xfrm>
            <a:off x="1043608" y="1484784"/>
            <a:ext cx="7056784" cy="5013176"/>
            <a:chOff x="827584" y="1700808"/>
            <a:chExt cx="7056784" cy="5013176"/>
          </a:xfrm>
        </p:grpSpPr>
        <p:grpSp>
          <p:nvGrpSpPr>
            <p:cNvPr id="8" name="Group 7"/>
            <p:cNvGrpSpPr/>
            <p:nvPr/>
          </p:nvGrpSpPr>
          <p:grpSpPr>
            <a:xfrm>
              <a:off x="827584" y="1700808"/>
              <a:ext cx="7056784" cy="5013176"/>
              <a:chOff x="827584" y="1700808"/>
              <a:chExt cx="7056784" cy="5013176"/>
            </a:xfrm>
          </p:grpSpPr>
          <p:graphicFrame>
            <p:nvGraphicFramePr>
              <p:cNvPr id="5" name="Object 4"/>
              <p:cNvGraphicFramePr>
                <a:graphicFrameLocks noChangeAspect="1"/>
              </p:cNvGraphicFramePr>
              <p:nvPr>
                <p:extLst>
                  <p:ext uri="{D42A27DB-BD31-4B8C-83A1-F6EECF244321}">
                    <p14:modId xmlns:p14="http://schemas.microsoft.com/office/powerpoint/2010/main" val="1488818407"/>
                  </p:ext>
                </p:extLst>
              </p:nvPr>
            </p:nvGraphicFramePr>
            <p:xfrm>
              <a:off x="827584" y="1700808"/>
              <a:ext cx="7056784" cy="5013176"/>
            </p:xfrm>
            <a:graphic>
              <a:graphicData uri="http://schemas.openxmlformats.org/presentationml/2006/ole">
                <mc:AlternateContent xmlns:mc="http://schemas.openxmlformats.org/markup-compatibility/2006">
                  <mc:Choice xmlns:v="urn:schemas-microsoft-com:vml" Requires="v">
                    <p:oleObj spid="_x0000_s57448" name="Picture" r:id="rId3" imgW="6377400" imgH="3789000" progId="Word.Picture.8">
                      <p:embed/>
                    </p:oleObj>
                  </mc:Choice>
                  <mc:Fallback>
                    <p:oleObj name="Picture" r:id="rId3" imgW="6377400" imgH="3789000" progId="Word.Picture.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700808"/>
                            <a:ext cx="7056784" cy="5013176"/>
                          </a:xfrm>
                          <a:prstGeom prst="rect">
                            <a:avLst/>
                          </a:prstGeom>
                          <a:solidFill>
                            <a:schemeClr val="bg1"/>
                          </a:solidFill>
                        </p:spPr>
                      </p:pic>
                    </p:oleObj>
                  </mc:Fallback>
                </mc:AlternateContent>
              </a:graphicData>
            </a:graphic>
          </p:graphicFrame>
          <p:sp>
            <p:nvSpPr>
              <p:cNvPr id="6" name="Text Box 4"/>
              <p:cNvSpPr txBox="1">
                <a:spLocks noChangeArrowheads="1"/>
              </p:cNvSpPr>
              <p:nvPr/>
            </p:nvSpPr>
            <p:spPr bwMode="auto">
              <a:xfrm>
                <a:off x="4858266" y="2244071"/>
                <a:ext cx="1111992" cy="450872"/>
              </a:xfrm>
              <a:prstGeom prst="rect">
                <a:avLst/>
              </a:prstGeom>
              <a:solidFill>
                <a:schemeClr val="bg1"/>
              </a:solidFill>
              <a:ln w="9525">
                <a:noFill/>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altLang="en-US" sz="2800" b="0" i="0" u="none" strike="noStrike" cap="none" normalizeH="0" baseline="0" dirty="0" smtClean="0">
                    <a:ln>
                      <a:noFill/>
                    </a:ln>
                    <a:solidFill>
                      <a:schemeClr val="tx1"/>
                    </a:solidFill>
                    <a:effectLst/>
                    <a:latin typeface="Calibri" pitchFamily="34" charset="0"/>
                    <a:cs typeface="Arial" pitchFamily="34" charset="0"/>
                  </a:rPr>
                  <a:t>crest</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7" name="Text Box 4"/>
            <p:cNvSpPr txBox="1">
              <a:spLocks noChangeArrowheads="1"/>
            </p:cNvSpPr>
            <p:nvPr/>
          </p:nvSpPr>
          <p:spPr bwMode="auto">
            <a:xfrm>
              <a:off x="2915816" y="5703021"/>
              <a:ext cx="1294378" cy="4508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altLang="en-US" sz="2800" b="0" i="0" u="none" strike="noStrike" cap="none" normalizeH="0" baseline="0" dirty="0" smtClean="0">
                  <a:ln>
                    <a:noFill/>
                  </a:ln>
                  <a:solidFill>
                    <a:schemeClr val="tx1"/>
                  </a:solidFill>
                  <a:effectLst/>
                  <a:latin typeface="Calibri" pitchFamily="34" charset="0"/>
                  <a:cs typeface="Arial" pitchFamily="34" charset="0"/>
                </a:rPr>
                <a:t>trough</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grpSp>
      <p:cxnSp>
        <p:nvCxnSpPr>
          <p:cNvPr id="11" name="Straight Arrow Connector 10"/>
          <p:cNvCxnSpPr/>
          <p:nvPr/>
        </p:nvCxnSpPr>
        <p:spPr>
          <a:xfrm flipV="1">
            <a:off x="2296521" y="2348880"/>
            <a:ext cx="0" cy="15841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2306928" y="3140968"/>
            <a:ext cx="464872" cy="450872"/>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GB" altLang="en-US" sz="2800" b="0" i="0" u="none" strike="noStrike" cap="none" normalizeH="0" baseline="0" dirty="0" smtClean="0">
                <a:ln>
                  <a:noFill/>
                </a:ln>
                <a:solidFill>
                  <a:schemeClr val="tx1"/>
                </a:solidFill>
                <a:effectLst/>
                <a:latin typeface="Calibri" pitchFamily="34" charset="0"/>
                <a:cs typeface="Arial" pitchFamily="34" charset="0"/>
              </a:rPr>
              <a:t>a</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40</a:t>
            </a:fld>
            <a:endParaRPr lang="en-GB"/>
          </a:p>
        </p:txBody>
      </p:sp>
      <p:grpSp>
        <p:nvGrpSpPr>
          <p:cNvPr id="12" name="Group 11"/>
          <p:cNvGrpSpPr/>
          <p:nvPr/>
        </p:nvGrpSpPr>
        <p:grpSpPr>
          <a:xfrm>
            <a:off x="7164288" y="86226"/>
            <a:ext cx="1979712" cy="1344185"/>
            <a:chOff x="7277990" y="190341"/>
            <a:chExt cx="1979712" cy="1344185"/>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15" name="TextBox 14"/>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Draw a diagram</a:t>
              </a:r>
              <a:endParaRPr lang="en-GB" dirty="0">
                <a:solidFill>
                  <a:schemeClr val="bg1"/>
                </a:solidFill>
              </a:endParaRPr>
            </a:p>
          </p:txBody>
        </p:sp>
      </p:grpSp>
    </p:spTree>
    <p:extLst>
      <p:ext uri="{BB962C8B-B14F-4D97-AF65-F5344CB8AC3E}">
        <p14:creationId xmlns:p14="http://schemas.microsoft.com/office/powerpoint/2010/main" val="1671408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6048671"/>
          </a:xfrm>
        </p:spPr>
        <p:txBody>
          <a:bodyPr/>
          <a:lstStyle/>
          <a:p>
            <a:r>
              <a:rPr lang="en-GB" b="1" dirty="0" smtClean="0">
                <a:solidFill>
                  <a:srgbClr val="FF0000"/>
                </a:solidFill>
              </a:rPr>
              <a:t>Amplitude, </a:t>
            </a:r>
            <a:r>
              <a:rPr lang="en-GB" b="1" dirty="0" smtClean="0">
                <a:solidFill>
                  <a:srgbClr val="FF0000"/>
                </a:solidFill>
              </a:rPr>
              <a:t>A</a:t>
            </a:r>
            <a:r>
              <a:rPr lang="en-GB" dirty="0" smtClean="0"/>
              <a:t>, </a:t>
            </a:r>
            <a:r>
              <a:rPr lang="en-GB" dirty="0" smtClean="0">
                <a:solidFill>
                  <a:srgbClr val="FF0000"/>
                </a:solidFill>
              </a:rPr>
              <a:t>the </a:t>
            </a:r>
            <a:r>
              <a:rPr lang="en-GB" dirty="0">
                <a:solidFill>
                  <a:srgbClr val="FF0000"/>
                </a:solidFill>
              </a:rPr>
              <a:t>height of the wave from the middle to the </a:t>
            </a:r>
            <a:r>
              <a:rPr lang="en-GB" dirty="0" smtClean="0">
                <a:solidFill>
                  <a:srgbClr val="FF0000"/>
                </a:solidFill>
              </a:rPr>
              <a:t>top</a:t>
            </a:r>
            <a:r>
              <a:rPr lang="en-GB" dirty="0" smtClean="0"/>
              <a:t>, </a:t>
            </a:r>
            <a:r>
              <a:rPr lang="en-GB" dirty="0" smtClean="0">
                <a:solidFill>
                  <a:srgbClr val="FF0000"/>
                </a:solidFill>
              </a:rPr>
              <a:t>measured </a:t>
            </a:r>
            <a:r>
              <a:rPr lang="en-GB" dirty="0" smtClean="0">
                <a:solidFill>
                  <a:srgbClr val="FF0000"/>
                </a:solidFill>
              </a:rPr>
              <a:t>in metres</a:t>
            </a:r>
            <a:r>
              <a:rPr lang="en-GB" dirty="0" smtClean="0"/>
              <a:t>. </a:t>
            </a:r>
          </a:p>
          <a:p>
            <a:r>
              <a:rPr lang="en-GB" dirty="0" smtClean="0"/>
              <a:t>(The </a:t>
            </a:r>
            <a:r>
              <a:rPr lang="en-GB" dirty="0"/>
              <a:t>amplitude is the distance from the undisturbed position to the </a:t>
            </a:r>
            <a:r>
              <a:rPr lang="en-GB" dirty="0" smtClean="0"/>
              <a:t>crest.)</a:t>
            </a:r>
            <a:endParaRPr lang="en-GB" dirty="0"/>
          </a:p>
          <a:p>
            <a:r>
              <a:rPr lang="en-GB" b="1" dirty="0" smtClean="0">
                <a:solidFill>
                  <a:schemeClr val="accent2">
                    <a:lumMod val="75000"/>
                  </a:schemeClr>
                </a:solidFill>
              </a:rPr>
              <a:t>Wavelength,</a:t>
            </a:r>
            <a:r>
              <a:rPr lang="en-GB" b="1" dirty="0" smtClean="0">
                <a:solidFill>
                  <a:schemeClr val="accent2">
                    <a:lumMod val="75000"/>
                  </a:schemeClr>
                </a:solidFill>
                <a:sym typeface="Symbol"/>
              </a:rPr>
              <a:t></a:t>
            </a:r>
            <a:r>
              <a:rPr lang="en-GB" b="1" dirty="0" smtClean="0">
                <a:solidFill>
                  <a:schemeClr val="accent2">
                    <a:lumMod val="75000"/>
                  </a:schemeClr>
                </a:solidFill>
              </a:rPr>
              <a:t> </a:t>
            </a:r>
            <a:r>
              <a:rPr lang="en-GB" dirty="0" smtClean="0">
                <a:solidFill>
                  <a:schemeClr val="accent2">
                    <a:lumMod val="75000"/>
                  </a:schemeClr>
                </a:solidFill>
              </a:rPr>
              <a:t>the </a:t>
            </a:r>
            <a:r>
              <a:rPr lang="en-GB" dirty="0">
                <a:solidFill>
                  <a:schemeClr val="accent2">
                    <a:lumMod val="75000"/>
                  </a:schemeClr>
                </a:solidFill>
              </a:rPr>
              <a:t>distance </a:t>
            </a:r>
            <a:r>
              <a:rPr lang="en-GB" dirty="0" smtClean="0">
                <a:solidFill>
                  <a:schemeClr val="accent2">
                    <a:lumMod val="75000"/>
                  </a:schemeClr>
                </a:solidFill>
              </a:rPr>
              <a:t>between the same point on successive waves (next to each other)</a:t>
            </a:r>
          </a:p>
          <a:p>
            <a:r>
              <a:rPr lang="en-GB" b="1" dirty="0" smtClean="0">
                <a:solidFill>
                  <a:srgbClr val="0070C0"/>
                </a:solidFill>
              </a:rPr>
              <a:t>Frequency, f </a:t>
            </a:r>
            <a:r>
              <a:rPr lang="en-GB" dirty="0">
                <a:solidFill>
                  <a:srgbClr val="0070C0"/>
                </a:solidFill>
              </a:rPr>
              <a:t>is measured in Hertz. Frequency is the number of waves produced or passing a point per second.</a:t>
            </a:r>
          </a:p>
          <a:p>
            <a:endParaRPr lang="en-GB" dirty="0">
              <a:solidFill>
                <a:schemeClr val="accent2">
                  <a:lumMod val="50000"/>
                </a:schemeClr>
              </a:solidFill>
            </a:endParaRP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41</a:t>
            </a:fld>
            <a:endParaRPr lang="en-GB"/>
          </a:p>
        </p:txBody>
      </p:sp>
    </p:spTree>
    <p:extLst>
      <p:ext uri="{BB962C8B-B14F-4D97-AF65-F5344CB8AC3E}">
        <p14:creationId xmlns:p14="http://schemas.microsoft.com/office/powerpoint/2010/main" val="3295547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AutoShape 4"/>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chemeClr val="bg1"/>
                </a:solidFill>
                <a:effectLst>
                  <a:outerShdw blurRad="38100" dist="38100" dir="2700000" algn="tl">
                    <a:srgbClr val="000000"/>
                  </a:outerShdw>
                </a:effectLst>
              </a:rPr>
              <a:t>Properties of Waves</a:t>
            </a:r>
            <a:endParaRPr lang="en-GB" altLang="en-US" sz="2400">
              <a:solidFill>
                <a:schemeClr val="bg1"/>
              </a:solidFill>
              <a:effectLst>
                <a:outerShdw blurRad="38100" dist="38100" dir="2700000" algn="tl">
                  <a:srgbClr val="000000"/>
                </a:outerShdw>
              </a:effectLst>
            </a:endParaRPr>
          </a:p>
        </p:txBody>
      </p:sp>
      <p:sp>
        <p:nvSpPr>
          <p:cNvPr id="93189" name="Rectangle 5"/>
          <p:cNvSpPr>
            <a:spLocks noGrp="1" noChangeArrowheads="1"/>
          </p:cNvSpPr>
          <p:nvPr>
            <p:ph type="ctrTitle"/>
          </p:nvPr>
        </p:nvSpPr>
        <p:spPr bwMode="auto">
          <a:xfrm>
            <a:off x="3094038" y="6767513"/>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Properties of Waves</a:t>
            </a:r>
          </a:p>
        </p:txBody>
      </p:sp>
    </p:spTree>
    <p:controls>
      <mc:AlternateContent xmlns:mc="http://schemas.openxmlformats.org/markup-compatibility/2006">
        <mc:Choice xmlns:v="urn:schemas-microsoft-com:vml" Requires="v">
          <p:control spid="73735" name="ShockwaveFlash1" r:id="rId2" imgW="8164065" imgH="5166005"/>
        </mc:Choice>
        <mc:Fallback>
          <p:control name="ShockwaveFlash1" r:id="rId2" imgW="8164065" imgH="516600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60375" y="982663"/>
                  <a:ext cx="8164513" cy="51657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185971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04664"/>
            <a:ext cx="8229600" cy="3024336"/>
          </a:xfrm>
        </p:spPr>
        <p:txBody>
          <a:bodyPr/>
          <a:lstStyle/>
          <a:p>
            <a:r>
              <a:rPr lang="en-GB" dirty="0" smtClean="0"/>
              <a:t>We </a:t>
            </a:r>
            <a:r>
              <a:rPr lang="en-GB" dirty="0"/>
              <a:t>know </a:t>
            </a:r>
            <a:r>
              <a:rPr lang="en-GB" u="sng" dirty="0"/>
              <a:t>all waves</a:t>
            </a:r>
            <a:endParaRPr lang="en-GB" dirty="0"/>
          </a:p>
          <a:p>
            <a:pPr marL="457200" lvl="0" indent="-457200">
              <a:buFont typeface="Arial" panose="020B0604020202020204" pitchFamily="34" charset="0"/>
              <a:buChar char="•"/>
            </a:pPr>
            <a:r>
              <a:rPr lang="en-GB" dirty="0"/>
              <a:t>Carry energy</a:t>
            </a:r>
          </a:p>
          <a:p>
            <a:pPr marL="457200" lvl="0" indent="-457200">
              <a:buFont typeface="Arial" panose="020B0604020202020204" pitchFamily="34" charset="0"/>
              <a:buChar char="•"/>
            </a:pPr>
            <a:r>
              <a:rPr lang="en-GB" dirty="0"/>
              <a:t>Are either transverse or longitudinal</a:t>
            </a:r>
          </a:p>
          <a:p>
            <a:pPr marL="457200" lvl="0" indent="-457200">
              <a:buFont typeface="Arial" panose="020B0604020202020204" pitchFamily="34" charset="0"/>
              <a:buChar char="•"/>
            </a:pPr>
            <a:r>
              <a:rPr lang="en-GB" dirty="0"/>
              <a:t>All have crests troughs and an amplitude</a:t>
            </a:r>
          </a:p>
          <a:p>
            <a:endParaRPr lang="en-GB" dirty="0"/>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43</a:t>
            </a:fld>
            <a:endParaRPr lang="en-GB"/>
          </a:p>
        </p:txBody>
      </p:sp>
      <p:pic>
        <p:nvPicPr>
          <p:cNvPr id="65538" name="Picture 2" descr="C:\Users\JH\AppData\Local\Microsoft\Windows\Temporary Internet Files\Content.IE5\563MF9WO\Abstract-Rainbow-Waves-3[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29000"/>
            <a:ext cx="9144000" cy="282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0321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457200" y="274638"/>
            <a:ext cx="8229600" cy="993775"/>
          </a:xfrm>
        </p:spPr>
        <p:txBody>
          <a:bodyPr/>
          <a:lstStyle/>
          <a:p>
            <a:pPr eaLnBrk="1" hangingPunct="1"/>
            <a:r>
              <a:rPr lang="en-GB" altLang="en-US" sz="3600" dirty="0" smtClean="0"/>
              <a:t>Describing Sound Waves</a:t>
            </a: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44</a:t>
            </a:fld>
            <a:endParaRPr lang="en-GB"/>
          </a:p>
        </p:txBody>
      </p:sp>
    </p:spTree>
    <p:controls>
      <mc:AlternateContent xmlns:mc="http://schemas.openxmlformats.org/markup-compatibility/2006">
        <mc:Choice xmlns:v="urn:schemas-microsoft-com:vml" Requires="v">
          <p:control spid="58386" name="ShockwaveFlash1" r:id="rId2" imgW="8068801" imgH="5166005"/>
        </mc:Choice>
        <mc:Fallback>
          <p:control name="ShockwaveFlash1" r:id="rId2" imgW="8068801" imgH="5166005">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412875"/>
                  <a:ext cx="8069262" cy="51657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150375169"/>
      </p:ext>
    </p:extLst>
  </p:cSld>
  <p:clrMapOvr>
    <a:masterClrMapping/>
  </p:clrMapOvr>
  <p:transition>
    <p:check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45</a:t>
            </a:fld>
            <a:endParaRPr lang="en-GB"/>
          </a:p>
        </p:txBody>
      </p:sp>
      <p:sp>
        <p:nvSpPr>
          <p:cNvPr id="3" name="Rectangle 2"/>
          <p:cNvSpPr txBox="1">
            <a:spLocks noChangeArrowheads="1"/>
          </p:cNvSpPr>
          <p:nvPr/>
        </p:nvSpPr>
        <p:spPr bwMode="auto">
          <a:xfrm>
            <a:off x="457200" y="274638"/>
            <a:ext cx="8229600" cy="9937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pPr eaLnBrk="1" hangingPunct="1"/>
            <a:r>
              <a:rPr lang="en-GB" altLang="en-US" sz="3600" kern="0" dirty="0" smtClean="0"/>
              <a:t>Wave Equations</a:t>
            </a:r>
          </a:p>
        </p:txBody>
      </p:sp>
      <p:sp>
        <p:nvSpPr>
          <p:cNvPr id="4" name="TextBox 3"/>
          <p:cNvSpPr txBox="1"/>
          <p:nvPr/>
        </p:nvSpPr>
        <p:spPr>
          <a:xfrm>
            <a:off x="683568" y="1700808"/>
            <a:ext cx="8003231" cy="1569660"/>
          </a:xfrm>
          <a:prstGeom prst="rect">
            <a:avLst/>
          </a:prstGeom>
          <a:noFill/>
        </p:spPr>
        <p:txBody>
          <a:bodyPr wrap="square" rtlCol="0">
            <a:spAutoFit/>
          </a:bodyPr>
          <a:lstStyle/>
          <a:p>
            <a:r>
              <a:rPr lang="en-GB" sz="2400" b="1" dirty="0" smtClean="0">
                <a:solidFill>
                  <a:schemeClr val="bg1"/>
                </a:solidFill>
              </a:rPr>
              <a:t>For the super clever amongst you see if you can go through the material on </a:t>
            </a:r>
          </a:p>
          <a:p>
            <a:endParaRPr lang="en-GB" sz="2400" b="1" dirty="0" smtClean="0">
              <a:solidFill>
                <a:schemeClr val="bg1"/>
              </a:solidFill>
            </a:endParaRPr>
          </a:p>
          <a:p>
            <a:pPr algn="ctr"/>
            <a:r>
              <a:rPr lang="en-GB" sz="2400" b="1" dirty="0" smtClean="0">
                <a:solidFill>
                  <a:schemeClr val="bg1"/>
                </a:solidFill>
              </a:rPr>
              <a:t>Speed = frequency x wavelength</a:t>
            </a:r>
            <a:endParaRPr lang="en-GB" sz="2400" b="1" dirty="0">
              <a:solidFill>
                <a:schemeClr val="bg1"/>
              </a:solidFill>
            </a:endParaRPr>
          </a:p>
        </p:txBody>
      </p:sp>
      <p:sp>
        <p:nvSpPr>
          <p:cNvPr id="5" name="TextBox 4"/>
          <p:cNvSpPr txBox="1"/>
          <p:nvPr/>
        </p:nvSpPr>
        <p:spPr>
          <a:xfrm>
            <a:off x="1345967" y="4365103"/>
            <a:ext cx="6678431" cy="461665"/>
          </a:xfrm>
          <a:prstGeom prst="rect">
            <a:avLst/>
          </a:prstGeom>
          <a:noFill/>
        </p:spPr>
        <p:txBody>
          <a:bodyPr wrap="none" rtlCol="0">
            <a:spAutoFit/>
          </a:bodyPr>
          <a:lstStyle/>
          <a:p>
            <a:r>
              <a:rPr lang="en-GB" sz="2400" b="1" dirty="0" smtClean="0">
                <a:solidFill>
                  <a:schemeClr val="bg1"/>
                </a:solidFill>
              </a:rPr>
              <a:t>If this is too hard, research one type of wave</a:t>
            </a:r>
            <a:endParaRPr lang="en-GB" sz="2400" b="1" dirty="0">
              <a:solidFill>
                <a:schemeClr val="bg1"/>
              </a:solidFill>
            </a:endParaRPr>
          </a:p>
        </p:txBody>
      </p:sp>
      <p:grpSp>
        <p:nvGrpSpPr>
          <p:cNvPr id="6" name="Group 5"/>
          <p:cNvGrpSpPr/>
          <p:nvPr/>
        </p:nvGrpSpPr>
        <p:grpSpPr>
          <a:xfrm>
            <a:off x="254751" y="5085184"/>
            <a:ext cx="1979712" cy="1344185"/>
            <a:chOff x="7277990" y="190341"/>
            <a:chExt cx="1979712" cy="1344185"/>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8" name="TextBox 7"/>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Processing Data</a:t>
              </a:r>
              <a:endParaRPr lang="en-GB" dirty="0">
                <a:solidFill>
                  <a:schemeClr val="bg1"/>
                </a:solidFill>
              </a:endParaRPr>
            </a:p>
          </p:txBody>
        </p:sp>
      </p:grpSp>
      <mc:AlternateContent xmlns:mc="http://schemas.openxmlformats.org/markup-compatibility/2006">
        <mc:Choice xmlns:a14="http://schemas.microsoft.com/office/drawing/2010/main" Requires="a14">
          <p:sp>
            <p:nvSpPr>
              <p:cNvPr id="9" name="TextBox 8"/>
              <p:cNvSpPr txBox="1"/>
              <p:nvPr/>
            </p:nvSpPr>
            <p:spPr>
              <a:xfrm>
                <a:off x="3419872" y="3460011"/>
                <a:ext cx="1512168" cy="58477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GB" sz="3200" b="1" i="1" smtClean="0">
                          <a:solidFill>
                            <a:schemeClr val="bg1"/>
                          </a:solidFill>
                          <a:latin typeface="Cambria Math"/>
                        </a:rPr>
                        <m:t>𝒗</m:t>
                      </m:r>
                      <m:r>
                        <a:rPr lang="en-GB" sz="3200" b="1" i="1" smtClean="0">
                          <a:solidFill>
                            <a:schemeClr val="bg1"/>
                          </a:solidFill>
                          <a:latin typeface="Cambria Math"/>
                        </a:rPr>
                        <m:t>=</m:t>
                      </m:r>
                      <m:r>
                        <a:rPr lang="en-GB" sz="3200" b="1" i="1" smtClean="0">
                          <a:solidFill>
                            <a:schemeClr val="bg1"/>
                          </a:solidFill>
                          <a:latin typeface="Cambria Math"/>
                        </a:rPr>
                        <m:t>𝒇</m:t>
                      </m:r>
                      <m:r>
                        <a:rPr lang="en-GB" sz="3200" b="1" i="1" smtClean="0">
                          <a:solidFill>
                            <a:schemeClr val="bg1"/>
                          </a:solidFill>
                          <a:latin typeface="Cambria Math"/>
                          <a:ea typeface="Cambria Math"/>
                        </a:rPr>
                        <m:t>𝝀</m:t>
                      </m:r>
                    </m:oMath>
                  </m:oMathPara>
                </a14:m>
                <a:endParaRPr lang="en-GB" sz="3200" b="1" dirty="0">
                  <a:solidFill>
                    <a:schemeClr val="bg1"/>
                  </a:solidFill>
                </a:endParaRPr>
              </a:p>
            </p:txBody>
          </p:sp>
        </mc:Choice>
        <mc:Fallback>
          <p:sp>
            <p:nvSpPr>
              <p:cNvPr id="9" name="TextBox 8"/>
              <p:cNvSpPr txBox="1">
                <a:spLocks noRot="1" noChangeAspect="1" noMove="1" noResize="1" noEditPoints="1" noAdjustHandles="1" noChangeArrowheads="1" noChangeShapeType="1" noTextEdit="1"/>
              </p:cNvSpPr>
              <p:nvPr/>
            </p:nvSpPr>
            <p:spPr>
              <a:xfrm>
                <a:off x="3419872" y="3460011"/>
                <a:ext cx="1512168" cy="584775"/>
              </a:xfrm>
              <a:prstGeom prst="rect">
                <a:avLst/>
              </a:prstGeom>
              <a:blipFill rotWithShape="1">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36921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57200" y="274638"/>
            <a:ext cx="8229600" cy="993775"/>
          </a:xfrm>
        </p:spPr>
        <p:txBody>
          <a:bodyPr/>
          <a:lstStyle/>
          <a:p>
            <a:pPr eaLnBrk="1" hangingPunct="1"/>
            <a:r>
              <a:rPr lang="en-GB" altLang="en-US" sz="3600" dirty="0" smtClean="0"/>
              <a:t>Waves</a:t>
            </a:r>
          </a:p>
        </p:txBody>
      </p:sp>
      <p:grpSp>
        <p:nvGrpSpPr>
          <p:cNvPr id="15363" name="Group 13"/>
          <p:cNvGrpSpPr>
            <a:grpSpLocks/>
          </p:cNvGrpSpPr>
          <p:nvPr/>
        </p:nvGrpSpPr>
        <p:grpSpPr bwMode="auto">
          <a:xfrm>
            <a:off x="6156325" y="1557338"/>
            <a:ext cx="2376488" cy="4924425"/>
            <a:chOff x="4067944" y="2132856"/>
            <a:chExt cx="2592288" cy="5328592"/>
          </a:xfrm>
        </p:grpSpPr>
        <p:sp>
          <p:nvSpPr>
            <p:cNvPr id="13" name="Rounded Rectangle 12"/>
            <p:cNvSpPr>
              <a:spLocks noChangeArrowheads="1"/>
            </p:cNvSpPr>
            <p:nvPr/>
          </p:nvSpPr>
          <p:spPr bwMode="auto">
            <a:xfrm>
              <a:off x="4067944" y="2132856"/>
              <a:ext cx="2592288" cy="5328592"/>
            </a:xfrm>
            <a:prstGeom prst="roundRect">
              <a:avLst>
                <a:gd name="adj" fmla="val 16667"/>
              </a:avLst>
            </a:prstGeom>
            <a:solidFill>
              <a:srgbClr val="000000"/>
            </a:solidFill>
            <a:ln w="25400" algn="ctr">
              <a:solidFill>
                <a:srgbClr val="FFFFFF"/>
              </a:solidFill>
              <a:round/>
              <a:headEnd/>
              <a:tailEnd/>
            </a:ln>
          </p:spPr>
          <p:txBody>
            <a:bodyPr anchor="ctr"/>
            <a:lstStyle/>
            <a:p>
              <a:pPr algn="ctr">
                <a:defRPr/>
              </a:pPr>
              <a:endParaRPr lang="en-GB">
                <a:solidFill>
                  <a:schemeClr val="lt1"/>
                </a:solidFill>
                <a:latin typeface="+mn-lt"/>
              </a:endParaRPr>
            </a:p>
          </p:txBody>
        </p:sp>
        <p:sp>
          <p:nvSpPr>
            <p:cNvPr id="8" name="Oval 7"/>
            <p:cNvSpPr>
              <a:spLocks noChangeArrowheads="1"/>
            </p:cNvSpPr>
            <p:nvPr/>
          </p:nvSpPr>
          <p:spPr bwMode="auto">
            <a:xfrm>
              <a:off x="4715583" y="2565740"/>
              <a:ext cx="1297010" cy="1223068"/>
            </a:xfrm>
            <a:prstGeom prst="ellipse">
              <a:avLst/>
            </a:prstGeom>
            <a:solidFill>
              <a:srgbClr val="FF000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sp>
          <p:nvSpPr>
            <p:cNvPr id="11" name="Oval 10"/>
            <p:cNvSpPr>
              <a:spLocks noChangeArrowheads="1"/>
            </p:cNvSpPr>
            <p:nvPr/>
          </p:nvSpPr>
          <p:spPr bwMode="auto">
            <a:xfrm>
              <a:off x="4715583" y="4221692"/>
              <a:ext cx="1297010" cy="1223068"/>
            </a:xfrm>
            <a:prstGeom prst="ellipse">
              <a:avLst/>
            </a:prstGeom>
            <a:solidFill>
              <a:srgbClr val="FFC00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sp>
          <p:nvSpPr>
            <p:cNvPr id="12" name="Oval 11"/>
            <p:cNvSpPr>
              <a:spLocks noChangeArrowheads="1"/>
            </p:cNvSpPr>
            <p:nvPr/>
          </p:nvSpPr>
          <p:spPr bwMode="auto">
            <a:xfrm>
              <a:off x="4715583" y="5877643"/>
              <a:ext cx="1297010" cy="1223068"/>
            </a:xfrm>
            <a:prstGeom prst="ellipse">
              <a:avLst/>
            </a:prstGeom>
            <a:solidFill>
              <a:srgbClr val="00B05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grpSp>
      <p:sp>
        <p:nvSpPr>
          <p:cNvPr id="15364" name="Rectangle 3"/>
          <p:cNvSpPr>
            <a:spLocks noChangeArrowheads="1"/>
          </p:cNvSpPr>
          <p:nvPr/>
        </p:nvSpPr>
        <p:spPr bwMode="auto">
          <a:xfrm>
            <a:off x="1073944" y="1846263"/>
            <a:ext cx="4114800" cy="67627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3200" b="1" dirty="0">
                <a:solidFill>
                  <a:schemeClr val="bg1"/>
                </a:solidFill>
                <a:latin typeface="Comic Sans MS" pitchFamily="66" charset="0"/>
              </a:rPr>
              <a:t>Learning Intention:</a:t>
            </a:r>
            <a:endParaRPr lang="en-GB" altLang="en-US" sz="3200" dirty="0">
              <a:solidFill>
                <a:schemeClr val="bg1"/>
              </a:solidFill>
              <a:latin typeface="Comic Sans MS" pitchFamily="66" charset="0"/>
            </a:endParaRPr>
          </a:p>
        </p:txBody>
      </p:sp>
      <p:sp>
        <p:nvSpPr>
          <p:cNvPr id="15365" name="Rectangle 12"/>
          <p:cNvSpPr>
            <a:spLocks noChangeArrowheads="1"/>
          </p:cNvSpPr>
          <p:nvPr/>
        </p:nvSpPr>
        <p:spPr bwMode="auto">
          <a:xfrm>
            <a:off x="395288" y="2584451"/>
            <a:ext cx="5472112" cy="903287"/>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800" dirty="0">
                <a:solidFill>
                  <a:schemeClr val="bg1"/>
                </a:solidFill>
                <a:latin typeface="Comic Sans MS" pitchFamily="66" charset="0"/>
              </a:rPr>
              <a:t>I understand what is meant by </a:t>
            </a:r>
            <a:r>
              <a:rPr lang="en-GB" altLang="en-US" sz="2800" dirty="0" smtClean="0">
                <a:solidFill>
                  <a:schemeClr val="bg1"/>
                </a:solidFill>
                <a:latin typeface="Comic Sans MS" pitchFamily="66" charset="0"/>
              </a:rPr>
              <a:t>waves.</a:t>
            </a:r>
            <a:endParaRPr lang="en-GB" altLang="en-US" sz="2800" dirty="0">
              <a:solidFill>
                <a:schemeClr val="bg1"/>
              </a:solidFill>
              <a:latin typeface="Comic Sans MS" pitchFamily="66" charset="0"/>
            </a:endParaRP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46</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99" y="3717032"/>
            <a:ext cx="2211785" cy="2764731"/>
          </a:xfrm>
          <a:prstGeom prst="rect">
            <a:avLst/>
          </a:prstGeom>
        </p:spPr>
      </p:pic>
    </p:spTree>
    <p:extLst>
      <p:ext uri="{BB962C8B-B14F-4D97-AF65-F5344CB8AC3E}">
        <p14:creationId xmlns:p14="http://schemas.microsoft.com/office/powerpoint/2010/main" val="1152217801"/>
      </p:ext>
    </p:extLst>
  </p:cSld>
  <p:clrMapOvr>
    <a:masterClrMapping/>
  </p:clrMapOvr>
  <p:transition>
    <p:check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26728" y="260648"/>
            <a:ext cx="6621536" cy="850106"/>
          </a:xfrm>
          <a:solidFill>
            <a:srgbClr val="6600FF"/>
          </a:solidFill>
        </p:spPr>
        <p:txBody>
          <a:bodyPr/>
          <a:lstStyle/>
          <a:p>
            <a:pPr eaLnBrk="1" hangingPunct="1"/>
            <a:r>
              <a:rPr lang="en-GB" altLang="en-US" dirty="0" smtClean="0">
                <a:solidFill>
                  <a:schemeClr val="bg1"/>
                </a:solidFill>
              </a:rPr>
              <a:t>Sound</a:t>
            </a:r>
          </a:p>
        </p:txBody>
      </p:sp>
      <p:sp>
        <p:nvSpPr>
          <p:cNvPr id="2" name="TextBox 1"/>
          <p:cNvSpPr txBox="1"/>
          <p:nvPr/>
        </p:nvSpPr>
        <p:spPr>
          <a:xfrm>
            <a:off x="3131840" y="4626101"/>
            <a:ext cx="5996136" cy="1354217"/>
          </a:xfrm>
          <a:prstGeom prst="rect">
            <a:avLst/>
          </a:prstGeom>
          <a:noFill/>
        </p:spPr>
        <p:txBody>
          <a:bodyPr wrap="square" rtlCol="0">
            <a:spAutoFit/>
          </a:bodyPr>
          <a:lstStyle/>
          <a:p>
            <a:pPr algn="ctr"/>
            <a:r>
              <a:rPr lang="en-GB" sz="3200" dirty="0" smtClean="0">
                <a:solidFill>
                  <a:schemeClr val="bg1">
                    <a:lumMod val="95000"/>
                  </a:schemeClr>
                </a:solidFill>
              </a:rPr>
              <a:t>Watch the films on </a:t>
            </a:r>
            <a:r>
              <a:rPr lang="en-GB" sz="3200" dirty="0" err="1" smtClean="0">
                <a:solidFill>
                  <a:schemeClr val="bg1">
                    <a:lumMod val="95000"/>
                  </a:schemeClr>
                </a:solidFill>
              </a:rPr>
              <a:t>Brainpop</a:t>
            </a:r>
            <a:r>
              <a:rPr lang="en-GB" sz="3200" dirty="0" smtClean="0">
                <a:solidFill>
                  <a:schemeClr val="bg1">
                    <a:lumMod val="95000"/>
                  </a:schemeClr>
                </a:solidFill>
              </a:rPr>
              <a:t> to find the answers</a:t>
            </a:r>
          </a:p>
          <a:p>
            <a:pPr algn="ctr"/>
            <a:r>
              <a:rPr lang="en-GB" dirty="0" err="1" smtClean="0">
                <a:hlinkClick r:id="rId2"/>
              </a:rPr>
              <a:t>Brainpop</a:t>
            </a:r>
            <a:r>
              <a:rPr lang="en-GB" dirty="0" smtClean="0">
                <a:hlinkClick r:id="rId2"/>
              </a:rPr>
              <a:t> sound</a:t>
            </a:r>
            <a:endParaRPr lang="en-GB" dirty="0"/>
          </a:p>
        </p:txBody>
      </p:sp>
      <p:grpSp>
        <p:nvGrpSpPr>
          <p:cNvPr id="5" name="Group 4"/>
          <p:cNvGrpSpPr/>
          <p:nvPr/>
        </p:nvGrpSpPr>
        <p:grpSpPr>
          <a:xfrm>
            <a:off x="883750" y="1412776"/>
            <a:ext cx="5715798" cy="5077534"/>
            <a:chOff x="1068954" y="1412776"/>
            <a:chExt cx="5715798" cy="507753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954" y="1412776"/>
              <a:ext cx="5715798" cy="5077534"/>
            </a:xfrm>
            <a:prstGeom prst="rect">
              <a:avLst/>
            </a:prstGeom>
          </p:spPr>
        </p:pic>
        <p:sp>
          <p:nvSpPr>
            <p:cNvPr id="4" name="TextBox 3"/>
            <p:cNvSpPr txBox="1"/>
            <p:nvPr/>
          </p:nvSpPr>
          <p:spPr>
            <a:xfrm>
              <a:off x="3293430" y="2049815"/>
              <a:ext cx="3168414" cy="553998"/>
            </a:xfrm>
            <a:prstGeom prst="rect">
              <a:avLst/>
            </a:prstGeom>
            <a:noFill/>
          </p:spPr>
          <p:txBody>
            <a:bodyPr wrap="square" rtlCol="0">
              <a:spAutoFit/>
            </a:bodyPr>
            <a:lstStyle/>
            <a:p>
              <a:pPr algn="ctr" eaLnBrk="1" hangingPunct="1"/>
              <a:r>
                <a:rPr lang="en-GB" altLang="en-US" sz="3000" dirty="0">
                  <a:solidFill>
                    <a:schemeClr val="bg1"/>
                  </a:solidFill>
                  <a:latin typeface="Comic Sans MS" pitchFamily="66" charset="0"/>
                </a:rPr>
                <a:t>What is </a:t>
              </a:r>
              <a:r>
                <a:rPr lang="en-GB" altLang="en-US" sz="3000" dirty="0" smtClean="0">
                  <a:solidFill>
                    <a:schemeClr val="bg1"/>
                  </a:solidFill>
                  <a:latin typeface="Comic Sans MS" pitchFamily="66" charset="0"/>
                </a:rPr>
                <a:t>sound?</a:t>
              </a:r>
              <a:endParaRPr lang="en-GB" altLang="en-US" sz="3000" dirty="0">
                <a:solidFill>
                  <a:schemeClr val="bg1"/>
                </a:solidFill>
                <a:latin typeface="Comic Sans MS" pitchFamily="66" charset="0"/>
              </a:endParaRPr>
            </a:p>
          </p:txBody>
        </p:sp>
      </p:grpSp>
      <p:sp>
        <p:nvSpPr>
          <p:cNvPr id="6" name="Slide Number Placeholder 5"/>
          <p:cNvSpPr>
            <a:spLocks noGrp="1"/>
          </p:cNvSpPr>
          <p:nvPr>
            <p:ph type="sldNum" sz="quarter" idx="12"/>
          </p:nvPr>
        </p:nvSpPr>
        <p:spPr/>
        <p:txBody>
          <a:bodyPr/>
          <a:lstStyle/>
          <a:p>
            <a:pPr>
              <a:defRPr/>
            </a:pPr>
            <a:fld id="{F1F2957F-11E8-4FFD-BFAC-6D10F3934DC3}" type="slidenum">
              <a:rPr lang="en-GB" smtClean="0"/>
              <a:pPr>
                <a:defRPr/>
              </a:pPr>
              <a:t>47</a:t>
            </a:fld>
            <a:endParaRPr lang="en-GB"/>
          </a:p>
        </p:txBody>
      </p:sp>
      <p:grpSp>
        <p:nvGrpSpPr>
          <p:cNvPr id="8" name="Group 7"/>
          <p:cNvGrpSpPr/>
          <p:nvPr/>
        </p:nvGrpSpPr>
        <p:grpSpPr>
          <a:xfrm>
            <a:off x="7164288" y="86226"/>
            <a:ext cx="1979712" cy="1621184"/>
            <a:chOff x="7277990" y="190341"/>
            <a:chExt cx="1979712" cy="162118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10" name="TextBox 9"/>
            <p:cNvSpPr txBox="1"/>
            <p:nvPr/>
          </p:nvSpPr>
          <p:spPr>
            <a:xfrm>
              <a:off x="7277990" y="1165194"/>
              <a:ext cx="1979712" cy="646331"/>
            </a:xfrm>
            <a:prstGeom prst="rect">
              <a:avLst/>
            </a:prstGeom>
            <a:noFill/>
          </p:spPr>
          <p:txBody>
            <a:bodyPr wrap="square" rtlCol="0">
              <a:spAutoFit/>
            </a:bodyPr>
            <a:lstStyle/>
            <a:p>
              <a:r>
                <a:rPr lang="en-GB" dirty="0" smtClean="0">
                  <a:solidFill>
                    <a:schemeClr val="bg1"/>
                  </a:solidFill>
                </a:rPr>
                <a:t>Express an</a:t>
              </a:r>
            </a:p>
            <a:p>
              <a:r>
                <a:rPr lang="en-GB" dirty="0" smtClean="0">
                  <a:solidFill>
                    <a:schemeClr val="bg1"/>
                  </a:solidFill>
                </a:rPr>
                <a:t>opinion</a:t>
              </a:r>
              <a:endParaRPr lang="en-GB" dirty="0">
                <a:solidFill>
                  <a:schemeClr val="bg1"/>
                </a:solidFill>
              </a:endParaRPr>
            </a:p>
          </p:txBody>
        </p:sp>
      </p:grpSp>
    </p:spTree>
    <p:extLst>
      <p:ext uri="{BB962C8B-B14F-4D97-AF65-F5344CB8AC3E}">
        <p14:creationId xmlns:p14="http://schemas.microsoft.com/office/powerpoint/2010/main" val="3449012504"/>
      </p:ext>
    </p:extLst>
  </p:cSld>
  <p:clrMapOvr>
    <a:masterClrMapping/>
  </p:clrMapOvr>
  <p:transition>
    <p:check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Sound?</a:t>
            </a:r>
            <a:endParaRPr lang="en-GB" dirty="0"/>
          </a:p>
        </p:txBody>
      </p:sp>
      <p:sp>
        <p:nvSpPr>
          <p:cNvPr id="3" name="Content Placeholder 2"/>
          <p:cNvSpPr>
            <a:spLocks noGrp="1"/>
          </p:cNvSpPr>
          <p:nvPr>
            <p:ph idx="1"/>
          </p:nvPr>
        </p:nvSpPr>
        <p:spPr>
          <a:xfrm>
            <a:off x="457200" y="1600201"/>
            <a:ext cx="4258816" cy="748679"/>
          </a:xfrm>
        </p:spPr>
        <p:txBody>
          <a:bodyPr/>
          <a:lstStyle/>
          <a:p>
            <a:r>
              <a:rPr lang="en-GB" dirty="0" smtClean="0">
                <a:hlinkClick r:id="rId2"/>
              </a:rPr>
              <a:t>Sound demonstration</a:t>
            </a:r>
            <a:endParaRPr lang="en-GB" dirty="0"/>
          </a:p>
        </p:txBody>
      </p:sp>
      <p:sp>
        <p:nvSpPr>
          <p:cNvPr id="4" name="Slide Number Placeholder 3"/>
          <p:cNvSpPr>
            <a:spLocks noGrp="1"/>
          </p:cNvSpPr>
          <p:nvPr>
            <p:ph type="sldNum" sz="quarter" idx="12"/>
          </p:nvPr>
        </p:nvSpPr>
        <p:spPr/>
        <p:txBody>
          <a:bodyPr/>
          <a:lstStyle/>
          <a:p>
            <a:pPr>
              <a:defRPr/>
            </a:pPr>
            <a:fld id="{F1F2957F-11E8-4FFD-BFAC-6D10F3934DC3}" type="slidenum">
              <a:rPr lang="en-GB" smtClean="0"/>
              <a:pPr>
                <a:defRPr/>
              </a:pPr>
              <a:t>48</a:t>
            </a:fld>
            <a:endParaRPr lang="en-GB"/>
          </a:p>
        </p:txBody>
      </p:sp>
    </p:spTree>
    <p:extLst>
      <p:ext uri="{BB962C8B-B14F-4D97-AF65-F5344CB8AC3E}">
        <p14:creationId xmlns:p14="http://schemas.microsoft.com/office/powerpoint/2010/main" val="39314272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idx="4294967295"/>
          </p:nvPr>
        </p:nvSpPr>
        <p:spPr>
          <a:xfrm>
            <a:off x="457200" y="274638"/>
            <a:ext cx="8229600" cy="993775"/>
          </a:xfrm>
        </p:spPr>
        <p:txBody>
          <a:bodyPr/>
          <a:lstStyle/>
          <a:p>
            <a:pPr eaLnBrk="1" hangingPunct="1"/>
            <a:r>
              <a:rPr lang="en-GB" altLang="en-US" sz="3600" dirty="0" smtClean="0"/>
              <a:t>Describing Sound Waves</a:t>
            </a: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49</a:t>
            </a:fld>
            <a:endParaRPr lang="en-GB"/>
          </a:p>
        </p:txBody>
      </p:sp>
    </p:spTree>
    <p:controls>
      <mc:AlternateContent xmlns:mc="http://schemas.openxmlformats.org/markup-compatibility/2006">
        <mc:Choice xmlns:v="urn:schemas-microsoft-com:vml" Requires="v">
          <p:control spid="59410" name="ShockwaveFlash2" r:id="rId2" imgW="8123810" imgH="5231339"/>
        </mc:Choice>
        <mc:Fallback>
          <p:control name="ShockwaveFlash2" r:id="rId2" imgW="8123810" imgH="5231339">
            <p:pic>
              <p:nvPicPr>
                <p:cNvPr id="0" name="ShockwaveFlash2"/>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341438"/>
                  <a:ext cx="8124825" cy="52308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10561797"/>
      </p:ext>
    </p:extLst>
  </p:cSld>
  <p:clrMapOvr>
    <a:masterClrMapping/>
  </p:clrMapOvr>
  <p:transition>
    <p:check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381474" y="260648"/>
            <a:ext cx="5194920" cy="1143000"/>
          </a:xfrm>
          <a:solidFill>
            <a:srgbClr val="6600FF"/>
          </a:solidFill>
        </p:spPr>
        <p:txBody>
          <a:bodyPr/>
          <a:lstStyle/>
          <a:p>
            <a:pPr eaLnBrk="1" hangingPunct="1"/>
            <a:r>
              <a:rPr lang="en-GB" altLang="en-US" dirty="0" smtClean="0">
                <a:solidFill>
                  <a:schemeClr val="bg1"/>
                </a:solidFill>
              </a:rPr>
              <a:t>Forms of Energy</a:t>
            </a:r>
          </a:p>
        </p:txBody>
      </p:sp>
      <p:pic>
        <p:nvPicPr>
          <p:cNvPr id="10243" name="Picture 5" descr="http://img.tfd.com/wn/E1/63693-catapult.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708400" y="2636838"/>
            <a:ext cx="1800225" cy="1293812"/>
          </a:xfrm>
          <a:prstGeom prst="rect">
            <a:avLst/>
          </a:prstGeom>
          <a:solidFill>
            <a:srgbClr val="6600FF"/>
          </a:solidFill>
          <a:ln w="9525">
            <a:solidFill>
              <a:srgbClr val="000000"/>
            </a:solidFill>
            <a:miter lim="800000"/>
            <a:headEnd/>
            <a:tailEnd/>
          </a:ln>
        </p:spPr>
      </p:pic>
      <p:pic>
        <p:nvPicPr>
          <p:cNvPr id="10244" name="Picture 6" descr="http://oogletutorials.com/wp-content/uploads/2007/10/pun165-speaker-sound-audio-icon36.gif"/>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867400" y="2636838"/>
            <a:ext cx="1295400" cy="1289050"/>
          </a:xfrm>
          <a:prstGeom prst="rect">
            <a:avLst/>
          </a:prstGeom>
          <a:solidFill>
            <a:srgbClr val="6600FF"/>
          </a:solidFill>
          <a:ln w="9525">
            <a:solidFill>
              <a:srgbClr val="000000"/>
            </a:solidFill>
            <a:miter lim="800000"/>
            <a:headEnd/>
            <a:tailEnd/>
          </a:ln>
        </p:spPr>
      </p:pic>
      <p:pic>
        <p:nvPicPr>
          <p:cNvPr id="10245" name="Picture 7" descr="http://www.freefoto.com/images/11/12/11_12_52---Electric-Light-Bulb_web.jpg"/>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7596188" y="2565400"/>
            <a:ext cx="10556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http://janeheller.mlblogs.com/toaster.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95288" y="2636838"/>
            <a:ext cx="1077912" cy="1296987"/>
          </a:xfrm>
          <a:prstGeom prst="rect">
            <a:avLst/>
          </a:prstGeom>
          <a:solidFill>
            <a:srgbClr val="6600FF"/>
          </a:solidFill>
          <a:ln w="9525">
            <a:solidFill>
              <a:srgbClr val="000000"/>
            </a:solidFill>
            <a:miter lim="800000"/>
            <a:headEnd/>
            <a:tailEnd/>
          </a:ln>
        </p:spPr>
      </p:pic>
      <p:pic>
        <p:nvPicPr>
          <p:cNvPr id="10247" name="Picture 9" descr="http://scienceblogs.com/seed/nuclear_power_plant.gif"/>
          <p:cNvPicPr>
            <a:picLocks noChangeAspect="1" noChangeArrowheads="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1763713" y="2636838"/>
            <a:ext cx="1728787" cy="1284287"/>
          </a:xfrm>
          <a:prstGeom prst="rect">
            <a:avLst/>
          </a:prstGeom>
          <a:solidFill>
            <a:srgbClr val="6600FF"/>
          </a:solidFill>
          <a:ln w="9525">
            <a:solidFill>
              <a:srgbClr val="000000"/>
            </a:solidFill>
            <a:miter lim="800000"/>
            <a:headEnd/>
            <a:tailEnd/>
          </a:ln>
        </p:spPr>
      </p:pic>
      <p:pic>
        <p:nvPicPr>
          <p:cNvPr id="10248" name="Picture 10" descr="http://blogs.guardian.co.uk/money/PetrolDavidSillitoeC.jpg"/>
          <p:cNvPicPr>
            <a:picLocks noChangeAspect="1" noChangeArrowheads="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3563938" y="4005263"/>
            <a:ext cx="1727200" cy="1354137"/>
          </a:xfrm>
          <a:prstGeom prst="rect">
            <a:avLst/>
          </a:prstGeom>
          <a:solidFill>
            <a:srgbClr val="6600FF"/>
          </a:solidFill>
          <a:ln w="9525">
            <a:solidFill>
              <a:srgbClr val="000000"/>
            </a:solidFill>
            <a:miter lim="800000"/>
            <a:headEnd/>
            <a:tailEnd/>
          </a:ln>
        </p:spPr>
      </p:pic>
      <p:grpSp>
        <p:nvGrpSpPr>
          <p:cNvPr id="10249" name="Group 17"/>
          <p:cNvGrpSpPr>
            <a:grpSpLocks/>
          </p:cNvGrpSpPr>
          <p:nvPr/>
        </p:nvGrpSpPr>
        <p:grpSpPr bwMode="auto">
          <a:xfrm>
            <a:off x="468313" y="1557338"/>
            <a:ext cx="790575" cy="935037"/>
            <a:chOff x="295" y="981"/>
            <a:chExt cx="635" cy="771"/>
          </a:xfrm>
        </p:grpSpPr>
        <p:pic>
          <p:nvPicPr>
            <p:cNvPr id="10252"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5" y="981"/>
              <a:ext cx="635" cy="6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53" name="Text Box 13"/>
            <p:cNvSpPr txBox="1">
              <a:spLocks noChangeArrowheads="1"/>
            </p:cNvSpPr>
            <p:nvPr/>
          </p:nvSpPr>
          <p:spPr bwMode="auto">
            <a:xfrm>
              <a:off x="295" y="1616"/>
              <a:ext cx="635"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1200" b="1">
                  <a:latin typeface="Comic Sans MS" pitchFamily="66" charset="0"/>
                </a:rPr>
                <a:t>Questions</a:t>
              </a:r>
              <a:endParaRPr lang="en-GB" altLang="en-US"/>
            </a:p>
          </p:txBody>
        </p:sp>
      </p:grpSp>
      <p:sp>
        <p:nvSpPr>
          <p:cNvPr id="10250" name="Rectangle 15"/>
          <p:cNvSpPr>
            <a:spLocks noChangeArrowheads="1"/>
          </p:cNvSpPr>
          <p:nvPr/>
        </p:nvSpPr>
        <p:spPr bwMode="auto">
          <a:xfrm>
            <a:off x="1547813" y="1557338"/>
            <a:ext cx="6911975" cy="935037"/>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GB" altLang="en-US" sz="2000" dirty="0">
                <a:solidFill>
                  <a:schemeClr val="bg1"/>
                </a:solidFill>
                <a:latin typeface="Comic Sans MS" pitchFamily="66" charset="0"/>
              </a:rPr>
              <a:t>1. Write down as many types of energy as you can </a:t>
            </a:r>
            <a:r>
              <a:rPr lang="en-GB" altLang="en-US" sz="2000" dirty="0" smtClean="0">
                <a:solidFill>
                  <a:schemeClr val="bg1"/>
                </a:solidFill>
                <a:latin typeface="Comic Sans MS" pitchFamily="66" charset="0"/>
              </a:rPr>
              <a:t>remember from the video clip</a:t>
            </a:r>
            <a:endParaRPr lang="en-GB" altLang="en-US" sz="3200" dirty="0">
              <a:solidFill>
                <a:schemeClr val="bg1"/>
              </a:solidFill>
              <a:latin typeface="Comic Sans MS" pitchFamily="66" charset="0"/>
            </a:endParaRPr>
          </a:p>
        </p:txBody>
      </p:sp>
      <p:sp>
        <p:nvSpPr>
          <p:cNvPr id="10251" name="Rectangle 16"/>
          <p:cNvSpPr>
            <a:spLocks noChangeArrowheads="1"/>
          </p:cNvSpPr>
          <p:nvPr/>
        </p:nvSpPr>
        <p:spPr bwMode="auto">
          <a:xfrm>
            <a:off x="1042988" y="5445125"/>
            <a:ext cx="6911975" cy="1296988"/>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GB" altLang="en-US" sz="2000" dirty="0">
                <a:solidFill>
                  <a:schemeClr val="bg1"/>
                </a:solidFill>
                <a:latin typeface="Comic Sans MS" pitchFamily="66" charset="0"/>
              </a:rPr>
              <a:t>2. Copy and complete this sentence:</a:t>
            </a:r>
          </a:p>
          <a:p>
            <a:pPr algn="ctr" eaLnBrk="1" hangingPunct="1">
              <a:spcBef>
                <a:spcPct val="20000"/>
              </a:spcBef>
            </a:pPr>
            <a:r>
              <a:rPr lang="en-GB" altLang="en-US" sz="2000" dirty="0">
                <a:solidFill>
                  <a:schemeClr val="bg1"/>
                </a:solidFill>
                <a:latin typeface="Comic Sans MS" pitchFamily="66" charset="0"/>
              </a:rPr>
              <a:t>Energy is measured in ___________. This is sometimes abbreviated as the letter, _____.</a:t>
            </a:r>
            <a:r>
              <a:rPr lang="en-GB" altLang="en-US" sz="3200" dirty="0">
                <a:solidFill>
                  <a:schemeClr val="bg1"/>
                </a:solidFill>
                <a:latin typeface="Comic Sans MS" pitchFamily="66" charset="0"/>
              </a:rPr>
              <a:t> </a:t>
            </a:r>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5</a:t>
            </a:fld>
            <a:endParaRPr lang="en-GB"/>
          </a:p>
        </p:txBody>
      </p:sp>
    </p:spTree>
    <p:extLst>
      <p:ext uri="{BB962C8B-B14F-4D97-AF65-F5344CB8AC3E}">
        <p14:creationId xmlns:p14="http://schemas.microsoft.com/office/powerpoint/2010/main" val="471512760"/>
      </p:ext>
    </p:extLst>
  </p:cSld>
  <p:clrMapOvr>
    <a:masterClrMapping/>
  </p:clrMapOvr>
  <p:transition>
    <p:check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31024" cy="1143000"/>
          </a:xfrm>
        </p:spPr>
        <p:txBody>
          <a:bodyPr/>
          <a:lstStyle/>
          <a:p>
            <a:r>
              <a:rPr lang="en-GB" dirty="0" smtClean="0"/>
              <a:t>Find out about sound</a:t>
            </a:r>
            <a:endParaRPr lang="en-GB" dirty="0"/>
          </a:p>
        </p:txBody>
      </p:sp>
      <p:pic>
        <p:nvPicPr>
          <p:cNvPr id="583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50</a:t>
            </a:fld>
            <a:endParaRPr lang="en-GB"/>
          </a:p>
        </p:txBody>
      </p:sp>
      <p:grpSp>
        <p:nvGrpSpPr>
          <p:cNvPr id="5" name="Group 4"/>
          <p:cNvGrpSpPr/>
          <p:nvPr/>
        </p:nvGrpSpPr>
        <p:grpSpPr>
          <a:xfrm>
            <a:off x="7164288" y="86226"/>
            <a:ext cx="1979712" cy="1344185"/>
            <a:chOff x="7277990" y="190341"/>
            <a:chExt cx="1979712" cy="134418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7" name="TextBox 6"/>
            <p:cNvSpPr txBox="1"/>
            <p:nvPr/>
          </p:nvSpPr>
          <p:spPr>
            <a:xfrm>
              <a:off x="7277990" y="1165194"/>
              <a:ext cx="1979712" cy="369332"/>
            </a:xfrm>
            <a:prstGeom prst="rect">
              <a:avLst/>
            </a:prstGeom>
            <a:noFill/>
          </p:spPr>
          <p:txBody>
            <a:bodyPr wrap="square" rtlCol="0">
              <a:spAutoFit/>
            </a:bodyPr>
            <a:lstStyle/>
            <a:p>
              <a:r>
                <a:rPr lang="en-GB" b="1" dirty="0" smtClean="0">
                  <a:solidFill>
                    <a:schemeClr val="bg1"/>
                  </a:solidFill>
                </a:rPr>
                <a:t>Research</a:t>
              </a:r>
              <a:endParaRPr lang="en-GB" b="1" dirty="0">
                <a:solidFill>
                  <a:schemeClr val="bg1"/>
                </a:solidFill>
              </a:endParaRPr>
            </a:p>
          </p:txBody>
        </p:sp>
      </p:grpSp>
    </p:spTree>
    <p:extLst>
      <p:ext uri="{BB962C8B-B14F-4D97-AF65-F5344CB8AC3E}">
        <p14:creationId xmlns:p14="http://schemas.microsoft.com/office/powerpoint/2010/main" val="16795450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4880" cy="1143000"/>
          </a:xfrm>
        </p:spPr>
        <p:txBody>
          <a:bodyPr/>
          <a:lstStyle/>
          <a:p>
            <a:r>
              <a:rPr lang="en-GB" dirty="0" smtClean="0"/>
              <a:t>Sound is a wave</a:t>
            </a:r>
            <a:endParaRPr lang="en-GB" dirty="0"/>
          </a:p>
        </p:txBody>
      </p:sp>
      <p:sp>
        <p:nvSpPr>
          <p:cNvPr id="3" name="Content Placeholder 2"/>
          <p:cNvSpPr>
            <a:spLocks noGrp="1"/>
          </p:cNvSpPr>
          <p:nvPr>
            <p:ph idx="1"/>
          </p:nvPr>
        </p:nvSpPr>
        <p:spPr>
          <a:xfrm>
            <a:off x="457200" y="1600201"/>
            <a:ext cx="3394720" cy="604663"/>
          </a:xfrm>
        </p:spPr>
        <p:txBody>
          <a:bodyPr/>
          <a:lstStyle/>
          <a:p>
            <a:r>
              <a:rPr lang="en-GB" dirty="0" err="1" smtClean="0">
                <a:hlinkClick r:id="rId2"/>
              </a:rPr>
              <a:t>Reubens</a:t>
            </a:r>
            <a:r>
              <a:rPr lang="en-GB" dirty="0" smtClean="0">
                <a:hlinkClick r:id="rId2"/>
              </a:rPr>
              <a:t> Tube</a:t>
            </a:r>
            <a:endParaRPr lang="en-GB" dirty="0"/>
          </a:p>
        </p:txBody>
      </p:sp>
      <p:sp>
        <p:nvSpPr>
          <p:cNvPr id="4" name="TextBox 3"/>
          <p:cNvSpPr txBox="1"/>
          <p:nvPr/>
        </p:nvSpPr>
        <p:spPr>
          <a:xfrm>
            <a:off x="467544" y="2420888"/>
            <a:ext cx="4575355" cy="369332"/>
          </a:xfrm>
          <a:prstGeom prst="rect">
            <a:avLst/>
          </a:prstGeom>
          <a:solidFill>
            <a:schemeClr val="accent1"/>
          </a:solidFill>
        </p:spPr>
        <p:txBody>
          <a:bodyPr wrap="none" rtlCol="0">
            <a:spAutoFit/>
          </a:bodyPr>
          <a:lstStyle/>
          <a:p>
            <a:r>
              <a:rPr lang="en-GB" dirty="0" smtClean="0">
                <a:hlinkClick r:id="rId3"/>
              </a:rPr>
              <a:t>Complicated explanation of Reuben's Tube</a:t>
            </a:r>
            <a:endParaRPr lang="en-GB" dirty="0"/>
          </a:p>
        </p:txBody>
      </p:sp>
      <p:sp>
        <p:nvSpPr>
          <p:cNvPr id="5" name="TextBox 4"/>
          <p:cNvSpPr txBox="1"/>
          <p:nvPr/>
        </p:nvSpPr>
        <p:spPr>
          <a:xfrm>
            <a:off x="467544" y="3068960"/>
            <a:ext cx="7920880" cy="1477328"/>
          </a:xfrm>
          <a:prstGeom prst="rect">
            <a:avLst/>
          </a:prstGeom>
          <a:solidFill>
            <a:schemeClr val="accent1"/>
          </a:solidFill>
        </p:spPr>
        <p:txBody>
          <a:bodyPr wrap="square" rtlCol="0">
            <a:spAutoFit/>
          </a:bodyPr>
          <a:lstStyle/>
          <a:p>
            <a:r>
              <a:rPr lang="en-GB" dirty="0" smtClean="0"/>
              <a:t>Get a sound playing from the smart board, walk across the room and you should hear places where the sound is loud and places where the sound is quiet. This is the waves from the two speakers interfering.</a:t>
            </a:r>
          </a:p>
          <a:p>
            <a:r>
              <a:rPr lang="en-GB" dirty="0" smtClean="0"/>
              <a:t>If you want to be a sound engineer you would have to sort this out for a concert</a:t>
            </a:r>
            <a:r>
              <a:rPr lang="en-GB" smtClean="0"/>
              <a:t>! </a:t>
            </a:r>
            <a:endParaRPr lang="en-GB" dirty="0"/>
          </a:p>
        </p:txBody>
      </p:sp>
      <p:sp>
        <p:nvSpPr>
          <p:cNvPr id="6" name="Slide Number Placeholder 5"/>
          <p:cNvSpPr>
            <a:spLocks noGrp="1"/>
          </p:cNvSpPr>
          <p:nvPr>
            <p:ph type="sldNum" sz="quarter" idx="12"/>
          </p:nvPr>
        </p:nvSpPr>
        <p:spPr/>
        <p:txBody>
          <a:bodyPr/>
          <a:lstStyle/>
          <a:p>
            <a:pPr>
              <a:defRPr/>
            </a:pPr>
            <a:fld id="{F1F2957F-11E8-4FFD-BFAC-6D10F3934DC3}" type="slidenum">
              <a:rPr lang="en-GB" smtClean="0"/>
              <a:pPr>
                <a:defRPr/>
              </a:pPr>
              <a:t>51</a:t>
            </a:fld>
            <a:endParaRPr lang="en-GB"/>
          </a:p>
        </p:txBody>
      </p:sp>
      <p:grpSp>
        <p:nvGrpSpPr>
          <p:cNvPr id="8" name="Group 7"/>
          <p:cNvGrpSpPr/>
          <p:nvPr/>
        </p:nvGrpSpPr>
        <p:grpSpPr>
          <a:xfrm>
            <a:off x="7040546" y="388986"/>
            <a:ext cx="1979712" cy="1621184"/>
            <a:chOff x="7277990" y="190341"/>
            <a:chExt cx="1979712" cy="162118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10" name="TextBox 9"/>
            <p:cNvSpPr txBox="1"/>
            <p:nvPr/>
          </p:nvSpPr>
          <p:spPr>
            <a:xfrm>
              <a:off x="7277990" y="1165194"/>
              <a:ext cx="1979712" cy="646331"/>
            </a:xfrm>
            <a:prstGeom prst="rect">
              <a:avLst/>
            </a:prstGeom>
            <a:noFill/>
          </p:spPr>
          <p:txBody>
            <a:bodyPr wrap="square" rtlCol="0">
              <a:spAutoFit/>
            </a:bodyPr>
            <a:lstStyle/>
            <a:p>
              <a:r>
                <a:rPr lang="en-GB" b="1" dirty="0" smtClean="0">
                  <a:solidFill>
                    <a:schemeClr val="bg1"/>
                  </a:solidFill>
                </a:rPr>
                <a:t>Research</a:t>
              </a:r>
            </a:p>
            <a:p>
              <a:r>
                <a:rPr lang="en-GB" b="1" dirty="0" smtClean="0">
                  <a:solidFill>
                    <a:schemeClr val="bg1"/>
                  </a:solidFill>
                </a:rPr>
                <a:t>Observing</a:t>
              </a:r>
              <a:endParaRPr lang="en-GB" b="1" dirty="0">
                <a:solidFill>
                  <a:schemeClr val="bg1"/>
                </a:solidFill>
              </a:endParaRPr>
            </a:p>
          </p:txBody>
        </p:sp>
      </p:grpSp>
    </p:spTree>
    <p:extLst>
      <p:ext uri="{BB962C8B-B14F-4D97-AF65-F5344CB8AC3E}">
        <p14:creationId xmlns:p14="http://schemas.microsoft.com/office/powerpoint/2010/main" val="38053170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AutoShape 5"/>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Vibrations to the Ear</a:t>
            </a:r>
            <a:endParaRPr lang="en-GB" altLang="en-US"/>
          </a:p>
        </p:txBody>
      </p:sp>
      <p:sp>
        <p:nvSpPr>
          <p:cNvPr id="52231" name="Rectangle 7"/>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Vibrations to the Ear</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52</a:t>
            </a:fld>
            <a:endParaRPr lang="en-GB"/>
          </a:p>
        </p:txBody>
      </p:sp>
    </p:spTree>
    <p:controls>
      <mc:AlternateContent xmlns:mc="http://schemas.openxmlformats.org/markup-compatibility/2006">
        <mc:Choice xmlns:v="urn:schemas-microsoft-com:vml" Requires="v">
          <p:control spid="42010" name="ShockwaveFlash1" r:id="rId2" imgW="8081438" imgH="5176907"/>
        </mc:Choice>
        <mc:Fallback>
          <p:control name="ShockwaveFlash1" r:id="rId2" imgW="8081438" imgH="5176907">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49275" y="925513"/>
                  <a:ext cx="8081963" cy="51768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5304777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GB" dirty="0" smtClean="0"/>
              <a:t>Measuring the speed of sound</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8613" y="1600200"/>
            <a:ext cx="7426773" cy="4525963"/>
          </a:xfrm>
        </p:spPr>
      </p:pic>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53</a:t>
            </a:fld>
            <a:endParaRPr lang="en-GB"/>
          </a:p>
        </p:txBody>
      </p:sp>
      <p:grpSp>
        <p:nvGrpSpPr>
          <p:cNvPr id="5" name="Group 4"/>
          <p:cNvGrpSpPr/>
          <p:nvPr/>
        </p:nvGrpSpPr>
        <p:grpSpPr>
          <a:xfrm>
            <a:off x="6516216" y="1373923"/>
            <a:ext cx="1979712" cy="1344185"/>
            <a:chOff x="7277990" y="190341"/>
            <a:chExt cx="1979712" cy="134418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7" name="TextBox 6"/>
            <p:cNvSpPr txBox="1"/>
            <p:nvPr/>
          </p:nvSpPr>
          <p:spPr>
            <a:xfrm>
              <a:off x="7277990" y="1165194"/>
              <a:ext cx="1979712" cy="369332"/>
            </a:xfrm>
            <a:prstGeom prst="rect">
              <a:avLst/>
            </a:prstGeom>
            <a:noFill/>
          </p:spPr>
          <p:txBody>
            <a:bodyPr wrap="square" rtlCol="0">
              <a:spAutoFit/>
            </a:bodyPr>
            <a:lstStyle/>
            <a:p>
              <a:pPr algn="ctr"/>
              <a:r>
                <a:rPr lang="en-GB" b="1" dirty="0" smtClean="0"/>
                <a:t>ALBA</a:t>
              </a:r>
              <a:endParaRPr lang="en-GB" b="1" dirty="0"/>
            </a:p>
          </p:txBody>
        </p:sp>
      </p:grpSp>
    </p:spTree>
    <p:extLst>
      <p:ext uri="{BB962C8B-B14F-4D97-AF65-F5344CB8AC3E}">
        <p14:creationId xmlns:p14="http://schemas.microsoft.com/office/powerpoint/2010/main" val="11787434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askmrtan.com/physics/15sound/paste_imag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20604"/>
            <a:ext cx="8231843" cy="3277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5536" y="346646"/>
            <a:ext cx="8229600" cy="706090"/>
          </a:xfrm>
        </p:spPr>
        <p:txBody>
          <a:bodyPr/>
          <a:lstStyle/>
          <a:p>
            <a:r>
              <a:rPr lang="en-GB" dirty="0" smtClean="0"/>
              <a:t>Measuring the speed of sound</a:t>
            </a:r>
            <a:endParaRPr lang="en-GB" dirty="0"/>
          </a:p>
        </p:txBody>
      </p:sp>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54</a:t>
            </a:fld>
            <a:endParaRPr lang="en-GB"/>
          </a:p>
        </p:txBody>
      </p:sp>
      <p:sp>
        <p:nvSpPr>
          <p:cNvPr id="6" name="TextBox 5"/>
          <p:cNvSpPr txBox="1"/>
          <p:nvPr/>
        </p:nvSpPr>
        <p:spPr>
          <a:xfrm>
            <a:off x="1259632" y="1052736"/>
            <a:ext cx="2351926" cy="369332"/>
          </a:xfrm>
          <a:prstGeom prst="rect">
            <a:avLst/>
          </a:prstGeom>
          <a:solidFill>
            <a:schemeClr val="bg1"/>
          </a:solidFill>
          <a:ln>
            <a:noFill/>
          </a:ln>
        </p:spPr>
        <p:txBody>
          <a:bodyPr wrap="none" rtlCol="0">
            <a:spAutoFit/>
          </a:bodyPr>
          <a:lstStyle/>
          <a:p>
            <a:r>
              <a:rPr lang="en-GB" dirty="0" smtClean="0"/>
              <a:t>Pop a balloon or clap</a:t>
            </a:r>
            <a:endParaRPr lang="en-GB" dirty="0"/>
          </a:p>
        </p:txBody>
      </p:sp>
      <p:pic>
        <p:nvPicPr>
          <p:cNvPr id="66564" name="Picture 4" descr="http://mrtremblaycambridge.weebly.com/uploads/9/7/8/8/9788395/1920550_or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84" y="4107597"/>
            <a:ext cx="3880621" cy="26679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11457" y="4098097"/>
            <a:ext cx="3240360" cy="1015663"/>
          </a:xfrm>
          <a:prstGeom prst="rect">
            <a:avLst/>
          </a:prstGeom>
          <a:noFill/>
        </p:spPr>
        <p:txBody>
          <a:bodyPr wrap="square" rtlCol="0">
            <a:spAutoFit/>
          </a:bodyPr>
          <a:lstStyle/>
          <a:p>
            <a:r>
              <a:rPr lang="en-GB" sz="2000" b="1" dirty="0" smtClean="0">
                <a:solidFill>
                  <a:srgbClr val="FFFF00"/>
                </a:solidFill>
              </a:rPr>
              <a:t>If the weather is good go and measure the speed of sound in air outdoors</a:t>
            </a:r>
            <a:endParaRPr lang="en-GB" sz="2000" b="1" dirty="0">
              <a:solidFill>
                <a:srgbClr val="FFFF00"/>
              </a:solidFill>
            </a:endParaRPr>
          </a:p>
        </p:txBody>
      </p:sp>
      <p:grpSp>
        <p:nvGrpSpPr>
          <p:cNvPr id="8" name="Group 7"/>
          <p:cNvGrpSpPr/>
          <p:nvPr/>
        </p:nvGrpSpPr>
        <p:grpSpPr>
          <a:xfrm>
            <a:off x="5032499" y="5196542"/>
            <a:ext cx="2736304" cy="1645797"/>
            <a:chOff x="7277990" y="165728"/>
            <a:chExt cx="2736304" cy="164579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5764" y="165728"/>
              <a:ext cx="1222727" cy="1006412"/>
            </a:xfrm>
            <a:prstGeom prst="rect">
              <a:avLst/>
            </a:prstGeom>
          </p:spPr>
        </p:pic>
        <p:sp>
          <p:nvSpPr>
            <p:cNvPr id="10" name="TextBox 9"/>
            <p:cNvSpPr txBox="1"/>
            <p:nvPr/>
          </p:nvSpPr>
          <p:spPr>
            <a:xfrm>
              <a:off x="7277990" y="1165194"/>
              <a:ext cx="2736304" cy="646331"/>
            </a:xfrm>
            <a:prstGeom prst="rect">
              <a:avLst/>
            </a:prstGeom>
            <a:noFill/>
          </p:spPr>
          <p:txBody>
            <a:bodyPr wrap="square" rtlCol="0">
              <a:spAutoFit/>
            </a:bodyPr>
            <a:lstStyle/>
            <a:p>
              <a:r>
                <a:rPr lang="en-GB" b="1" dirty="0" smtClean="0">
                  <a:solidFill>
                    <a:schemeClr val="bg1"/>
                  </a:solidFill>
                </a:rPr>
                <a:t>Practical Activities/ Processing data</a:t>
              </a:r>
              <a:endParaRPr lang="en-GB" b="1" dirty="0">
                <a:solidFill>
                  <a:schemeClr val="bg1"/>
                </a:solidFill>
              </a:endParaRPr>
            </a:p>
          </p:txBody>
        </p:sp>
      </p:grpSp>
    </p:spTree>
    <p:extLst>
      <p:ext uri="{BB962C8B-B14F-4D97-AF65-F5344CB8AC3E}">
        <p14:creationId xmlns:p14="http://schemas.microsoft.com/office/powerpoint/2010/main" val="42916340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86808" cy="1143000"/>
          </a:xfrm>
          <a:solidFill>
            <a:schemeClr val="accent1"/>
          </a:solidFill>
        </p:spPr>
        <p:txBody>
          <a:bodyPr/>
          <a:lstStyle/>
          <a:p>
            <a:r>
              <a:rPr lang="en-GB" dirty="0" smtClean="0"/>
              <a:t>Calculations</a:t>
            </a:r>
            <a:endParaRPr lang="en-GB" dirty="0"/>
          </a:p>
        </p:txBody>
      </p:sp>
      <p:sp>
        <p:nvSpPr>
          <p:cNvPr id="3" name="Content Placeholder 2"/>
          <p:cNvSpPr>
            <a:spLocks noGrp="1"/>
          </p:cNvSpPr>
          <p:nvPr>
            <p:ph idx="1"/>
          </p:nvPr>
        </p:nvSpPr>
        <p:spPr>
          <a:xfrm>
            <a:off x="457200" y="1600201"/>
            <a:ext cx="8229600" cy="2548880"/>
          </a:xfrm>
        </p:spPr>
        <p:txBody>
          <a:bodyPr/>
          <a:lstStyle/>
          <a:p>
            <a:r>
              <a:rPr lang="en-GB" dirty="0" smtClean="0"/>
              <a:t>Try some calculations on </a:t>
            </a:r>
          </a:p>
          <a:p>
            <a:pPr algn="ctr"/>
            <a:r>
              <a:rPr lang="en-GB" dirty="0">
                <a:latin typeface="Arial Black" panose="020B0A04020102020204" pitchFamily="34" charset="0"/>
              </a:rPr>
              <a:t>s</a:t>
            </a:r>
            <a:r>
              <a:rPr lang="en-GB" dirty="0" smtClean="0">
                <a:latin typeface="Arial Black" panose="020B0A04020102020204" pitchFamily="34" charset="0"/>
              </a:rPr>
              <a:t>peed = distance </a:t>
            </a:r>
            <a:r>
              <a:rPr lang="en-GB" dirty="0" smtClean="0">
                <a:latin typeface="Arial Black" panose="020B0A04020102020204" pitchFamily="34" charset="0"/>
                <a:sym typeface="Symbol"/>
              </a:rPr>
              <a:t> time</a:t>
            </a:r>
          </a:p>
          <a:p>
            <a:pPr algn="ctr"/>
            <a:r>
              <a:rPr lang="en-GB" dirty="0" smtClean="0">
                <a:latin typeface="Arial Black" panose="020B0A04020102020204" pitchFamily="34" charset="0"/>
                <a:sym typeface="Symbol"/>
              </a:rPr>
              <a:t>Please use</a:t>
            </a:r>
          </a:p>
          <a:p>
            <a:pPr algn="ctr"/>
            <a:r>
              <a:rPr lang="en-GB" dirty="0">
                <a:latin typeface="Arial Black" panose="020B0A04020102020204" pitchFamily="34" charset="0"/>
                <a:sym typeface="Symbol"/>
              </a:rPr>
              <a:t>v</a:t>
            </a:r>
            <a:r>
              <a:rPr lang="en-GB" dirty="0" smtClean="0">
                <a:latin typeface="Arial Black" panose="020B0A04020102020204" pitchFamily="34" charset="0"/>
                <a:sym typeface="Symbol"/>
              </a:rPr>
              <a:t> = d / t</a:t>
            </a:r>
            <a:endParaRPr lang="en-GB"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pPr>
              <a:defRPr/>
            </a:pPr>
            <a:fld id="{F1F2957F-11E8-4FFD-BFAC-6D10F3934DC3}" type="slidenum">
              <a:rPr lang="en-GB" smtClean="0"/>
              <a:pPr>
                <a:defRPr/>
              </a:pPr>
              <a:t>55</a:t>
            </a:fld>
            <a:endParaRPr lang="en-GB"/>
          </a:p>
        </p:txBody>
      </p:sp>
      <p:sp>
        <p:nvSpPr>
          <p:cNvPr id="5" name="TextBox 4"/>
          <p:cNvSpPr txBox="1"/>
          <p:nvPr/>
        </p:nvSpPr>
        <p:spPr>
          <a:xfrm>
            <a:off x="683568" y="4996626"/>
            <a:ext cx="7560840" cy="830997"/>
          </a:xfrm>
          <a:prstGeom prst="rect">
            <a:avLst/>
          </a:prstGeom>
          <a:noFill/>
        </p:spPr>
        <p:txBody>
          <a:bodyPr wrap="square" rtlCol="0">
            <a:spAutoFit/>
          </a:bodyPr>
          <a:lstStyle/>
          <a:p>
            <a:r>
              <a:rPr lang="en-GB" sz="2400" b="1" dirty="0" smtClean="0">
                <a:solidFill>
                  <a:schemeClr val="bg1"/>
                </a:solidFill>
              </a:rPr>
              <a:t>For the most able try answering the sound questions for the others try something simpler,</a:t>
            </a:r>
            <a:endParaRPr lang="en-GB" sz="2400" b="1" dirty="0">
              <a:solidFill>
                <a:schemeClr val="bg1"/>
              </a:solidFill>
            </a:endParaRPr>
          </a:p>
        </p:txBody>
      </p:sp>
      <p:grpSp>
        <p:nvGrpSpPr>
          <p:cNvPr id="6" name="Group 5"/>
          <p:cNvGrpSpPr/>
          <p:nvPr/>
        </p:nvGrpSpPr>
        <p:grpSpPr>
          <a:xfrm>
            <a:off x="6876256" y="190341"/>
            <a:ext cx="1979712" cy="1344185"/>
            <a:chOff x="7277990" y="190341"/>
            <a:chExt cx="1979712" cy="1344185"/>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8" name="TextBox 7"/>
            <p:cNvSpPr txBox="1"/>
            <p:nvPr/>
          </p:nvSpPr>
          <p:spPr>
            <a:xfrm>
              <a:off x="7277990" y="1165194"/>
              <a:ext cx="1979712" cy="369332"/>
            </a:xfrm>
            <a:prstGeom prst="rect">
              <a:avLst/>
            </a:prstGeom>
            <a:noFill/>
          </p:spPr>
          <p:txBody>
            <a:bodyPr wrap="square" rtlCol="0">
              <a:spAutoFit/>
            </a:bodyPr>
            <a:lstStyle/>
            <a:p>
              <a:r>
                <a:rPr lang="en-GB" b="1" dirty="0" smtClean="0">
                  <a:solidFill>
                    <a:schemeClr val="bg1"/>
                  </a:solidFill>
                </a:rPr>
                <a:t>IESSUU</a:t>
              </a:r>
              <a:endParaRPr lang="en-GB" b="1" dirty="0">
                <a:solidFill>
                  <a:schemeClr val="bg1"/>
                </a:solidFill>
              </a:endParaRPr>
            </a:p>
          </p:txBody>
        </p:sp>
      </p:grpSp>
    </p:spTree>
    <p:extLst>
      <p:ext uri="{BB962C8B-B14F-4D97-AF65-F5344CB8AC3E}">
        <p14:creationId xmlns:p14="http://schemas.microsoft.com/office/powerpoint/2010/main" val="4118328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1F2957F-11E8-4FFD-BFAC-6D10F3934DC3}" type="slidenum">
              <a:rPr lang="en-GB" smtClean="0"/>
              <a:pPr>
                <a:defRPr/>
              </a:pPr>
              <a:t>56</a:t>
            </a:fld>
            <a:endParaRPr lang="en-GB"/>
          </a:p>
        </p:txBody>
      </p:sp>
      <p:pic>
        <p:nvPicPr>
          <p:cNvPr id="747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42" t="1" r="56620" b="51933"/>
          <a:stretch/>
        </p:blipFill>
        <p:spPr bwMode="auto">
          <a:xfrm>
            <a:off x="1" y="551948"/>
            <a:ext cx="9183944" cy="489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1230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9036496" cy="648072"/>
          </a:xfrm>
        </p:spPr>
        <p:txBody>
          <a:bodyPr/>
          <a:lstStyle/>
          <a:p>
            <a:r>
              <a:rPr lang="en-GB" dirty="0" smtClean="0"/>
              <a:t/>
            </a:r>
            <a:br>
              <a:rPr lang="en-GB" dirty="0" smtClean="0"/>
            </a:br>
            <a:r>
              <a:rPr lang="en-GB" dirty="0" smtClean="0"/>
              <a:t>Does </a:t>
            </a:r>
            <a:r>
              <a:rPr lang="en-GB" dirty="0"/>
              <a:t>sound travel through a </a:t>
            </a:r>
            <a:r>
              <a:rPr lang="en-GB" dirty="0" smtClean="0"/>
              <a:t>gas</a:t>
            </a:r>
            <a:r>
              <a:rPr lang="en-GB" dirty="0"/>
              <a:t>?</a:t>
            </a:r>
            <a:br>
              <a:rPr lang="en-GB" dirty="0"/>
            </a:br>
            <a:endParaRPr lang="en-GB" dirty="0"/>
          </a:p>
        </p:txBody>
      </p:sp>
      <p:sp>
        <p:nvSpPr>
          <p:cNvPr id="3" name="Content Placeholder 2"/>
          <p:cNvSpPr>
            <a:spLocks noGrp="1"/>
          </p:cNvSpPr>
          <p:nvPr>
            <p:ph idx="1"/>
          </p:nvPr>
        </p:nvSpPr>
        <p:spPr>
          <a:xfrm>
            <a:off x="179512" y="3573016"/>
            <a:ext cx="6984776" cy="604663"/>
          </a:xfrm>
          <a:solidFill>
            <a:schemeClr val="accent1"/>
          </a:solidFill>
        </p:spPr>
        <p:txBody>
          <a:bodyPr/>
          <a:lstStyle/>
          <a:p>
            <a:r>
              <a:rPr lang="en-GB" dirty="0" smtClean="0"/>
              <a:t>What </a:t>
            </a:r>
            <a:r>
              <a:rPr lang="en-GB" dirty="0"/>
              <a:t>evidence is there for this?</a:t>
            </a:r>
          </a:p>
          <a:p>
            <a:endParaRPr lang="en-GB" dirty="0" smtClean="0"/>
          </a:p>
          <a:p>
            <a:endParaRPr lang="en-GB" dirty="0"/>
          </a:p>
        </p:txBody>
      </p:sp>
      <p:sp>
        <p:nvSpPr>
          <p:cNvPr id="4" name="Title 1"/>
          <p:cNvSpPr txBox="1">
            <a:spLocks/>
          </p:cNvSpPr>
          <p:nvPr/>
        </p:nvSpPr>
        <p:spPr bwMode="auto">
          <a:xfrm>
            <a:off x="8012" y="1340768"/>
            <a:ext cx="9252520" cy="7200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pPr>
              <a:spcBef>
                <a:spcPts val="1200"/>
              </a:spcBef>
            </a:pPr>
            <a:r>
              <a:rPr lang="en-GB" sz="4000" b="1" kern="0" dirty="0" smtClean="0"/>
              <a:t/>
            </a:r>
            <a:br>
              <a:rPr lang="en-GB" sz="4000" b="1" kern="0" dirty="0" smtClean="0"/>
            </a:br>
            <a:r>
              <a:rPr lang="en-GB" sz="4000" b="1" kern="0" dirty="0" smtClean="0"/>
              <a:t>Does sound travel through a liquid?</a:t>
            </a:r>
            <a:br>
              <a:rPr lang="en-GB" sz="4000" b="1" kern="0" dirty="0" smtClean="0"/>
            </a:br>
            <a:endParaRPr lang="en-GB" sz="4000" kern="0" dirty="0"/>
          </a:p>
        </p:txBody>
      </p:sp>
      <p:sp>
        <p:nvSpPr>
          <p:cNvPr id="5" name="Title 1"/>
          <p:cNvSpPr txBox="1">
            <a:spLocks/>
          </p:cNvSpPr>
          <p:nvPr/>
        </p:nvSpPr>
        <p:spPr bwMode="auto">
          <a:xfrm>
            <a:off x="-73074" y="2348880"/>
            <a:ext cx="9252520" cy="72008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pPr>
              <a:spcBef>
                <a:spcPts val="1200"/>
              </a:spcBef>
            </a:pPr>
            <a:r>
              <a:rPr lang="en-GB" sz="4000" b="1" kern="0" dirty="0" smtClean="0"/>
              <a:t/>
            </a:r>
            <a:br>
              <a:rPr lang="en-GB" sz="4000" b="1" kern="0" dirty="0" smtClean="0"/>
            </a:br>
            <a:r>
              <a:rPr lang="en-GB" sz="4000" b="1" kern="0" dirty="0" smtClean="0"/>
              <a:t>Does sound travel through a solid?</a:t>
            </a:r>
            <a:br>
              <a:rPr lang="en-GB" sz="4000" b="1" kern="0" dirty="0" smtClean="0"/>
            </a:br>
            <a:endParaRPr lang="en-GB" sz="4000" kern="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1502" y="4647713"/>
            <a:ext cx="2791762" cy="2204557"/>
          </a:xfrm>
          <a:prstGeom prst="rect">
            <a:avLst/>
          </a:prstGeom>
          <a:solidFill>
            <a:schemeClr val="accent1"/>
          </a:solidFill>
          <a:ln>
            <a:solidFill>
              <a:schemeClr val="accent1"/>
            </a:solidFill>
          </a:ln>
        </p:spPr>
      </p:pic>
      <p:sp>
        <p:nvSpPr>
          <p:cNvPr id="7" name="Slide Number Placeholder 6"/>
          <p:cNvSpPr>
            <a:spLocks noGrp="1"/>
          </p:cNvSpPr>
          <p:nvPr>
            <p:ph type="sldNum" sz="quarter" idx="12"/>
          </p:nvPr>
        </p:nvSpPr>
        <p:spPr/>
        <p:txBody>
          <a:bodyPr/>
          <a:lstStyle/>
          <a:p>
            <a:pPr>
              <a:defRPr/>
            </a:pPr>
            <a:fld id="{F1F2957F-11E8-4FFD-BFAC-6D10F3934DC3}" type="slidenum">
              <a:rPr lang="en-GB" smtClean="0"/>
              <a:pPr>
                <a:defRPr/>
              </a:pPr>
              <a:t>57</a:t>
            </a:fld>
            <a:endParaRPr lang="en-GB"/>
          </a:p>
        </p:txBody>
      </p:sp>
      <p:grpSp>
        <p:nvGrpSpPr>
          <p:cNvPr id="8" name="Group 7"/>
          <p:cNvGrpSpPr/>
          <p:nvPr/>
        </p:nvGrpSpPr>
        <p:grpSpPr>
          <a:xfrm>
            <a:off x="254751" y="5077898"/>
            <a:ext cx="1979712" cy="1344185"/>
            <a:chOff x="7277990" y="190341"/>
            <a:chExt cx="1979712" cy="134418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10" name="TextBox 9"/>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Express views-V</a:t>
              </a:r>
              <a:endParaRPr lang="en-GB" dirty="0">
                <a:solidFill>
                  <a:schemeClr val="bg1"/>
                </a:solidFill>
              </a:endParaRPr>
            </a:p>
          </p:txBody>
        </p:sp>
      </p:grpSp>
    </p:spTree>
    <p:extLst>
      <p:ext uri="{BB962C8B-B14F-4D97-AF65-F5344CB8AC3E}">
        <p14:creationId xmlns:p14="http://schemas.microsoft.com/office/powerpoint/2010/main" val="23474963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GB" dirty="0"/>
              <a:t>Does sound travel through a vacuum</a:t>
            </a:r>
            <a:r>
              <a:rPr lang="en-GB" dirty="0" smtClean="0"/>
              <a:t>?</a:t>
            </a:r>
            <a:endParaRPr lang="en-GB" dirty="0"/>
          </a:p>
        </p:txBody>
      </p:sp>
      <p:sp>
        <p:nvSpPr>
          <p:cNvPr id="3" name="Content Placeholder 2"/>
          <p:cNvSpPr>
            <a:spLocks noGrp="1"/>
          </p:cNvSpPr>
          <p:nvPr>
            <p:ph idx="1"/>
          </p:nvPr>
        </p:nvSpPr>
        <p:spPr>
          <a:xfrm>
            <a:off x="539552" y="1628801"/>
            <a:ext cx="8229600" cy="2232247"/>
          </a:xfrm>
        </p:spPr>
        <p:txBody>
          <a:bodyPr/>
          <a:lstStyle/>
          <a:p>
            <a:r>
              <a:rPr lang="en-GB" dirty="0" smtClean="0"/>
              <a:t>What </a:t>
            </a:r>
            <a:r>
              <a:rPr lang="en-GB" dirty="0"/>
              <a:t>evidence is there for this?</a:t>
            </a:r>
          </a:p>
          <a:p>
            <a:r>
              <a:rPr lang="en-GB" dirty="0"/>
              <a:t>no sound doesn’t travel through a vacuum and can’t travel in space. (The films are all wrong!)</a:t>
            </a:r>
          </a:p>
          <a:p>
            <a:r>
              <a:rPr lang="en-GB" dirty="0"/>
              <a:t> </a:t>
            </a:r>
          </a:p>
          <a:p>
            <a:r>
              <a:rPr lang="en-GB" dirty="0"/>
              <a:t> </a:t>
            </a:r>
            <a:r>
              <a:rPr lang="en-GB" dirty="0" smtClean="0">
                <a:hlinkClick r:id="rId2"/>
              </a:rPr>
              <a:t>STAR WARS</a:t>
            </a:r>
            <a:endParaRPr lang="en-GB" dirty="0" smtClean="0"/>
          </a:p>
          <a:p>
            <a:r>
              <a:rPr lang="en-GB" dirty="0" smtClean="0">
                <a:hlinkClick r:id="rId3"/>
              </a:rPr>
              <a:t>Bell Jar Experiment</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3717032"/>
            <a:ext cx="4032448" cy="2872740"/>
          </a:xfrm>
          <a:prstGeom prst="rect">
            <a:avLst/>
          </a:prstGeom>
        </p:spPr>
      </p:pic>
      <p:sp>
        <p:nvSpPr>
          <p:cNvPr id="5" name="TextBox 4"/>
          <p:cNvSpPr txBox="1"/>
          <p:nvPr/>
        </p:nvSpPr>
        <p:spPr>
          <a:xfrm>
            <a:off x="611560" y="5702210"/>
            <a:ext cx="2027222" cy="369332"/>
          </a:xfrm>
          <a:prstGeom prst="rect">
            <a:avLst/>
          </a:prstGeom>
          <a:noFill/>
        </p:spPr>
        <p:txBody>
          <a:bodyPr wrap="none" rtlCol="0">
            <a:spAutoFit/>
          </a:bodyPr>
          <a:lstStyle/>
          <a:p>
            <a:r>
              <a:rPr lang="en-GB" dirty="0" smtClean="0">
                <a:solidFill>
                  <a:schemeClr val="bg1"/>
                </a:solidFill>
              </a:rPr>
              <a:t>Virtual Animations</a:t>
            </a:r>
            <a:endParaRPr lang="en-GB" dirty="0">
              <a:solidFill>
                <a:schemeClr val="bg1"/>
              </a:solidFill>
            </a:endParaRPr>
          </a:p>
        </p:txBody>
      </p:sp>
      <p:sp>
        <p:nvSpPr>
          <p:cNvPr id="6" name="Slide Number Placeholder 5"/>
          <p:cNvSpPr>
            <a:spLocks noGrp="1"/>
          </p:cNvSpPr>
          <p:nvPr>
            <p:ph type="sldNum" sz="quarter" idx="12"/>
          </p:nvPr>
        </p:nvSpPr>
        <p:spPr/>
        <p:txBody>
          <a:bodyPr/>
          <a:lstStyle/>
          <a:p>
            <a:pPr>
              <a:defRPr/>
            </a:pPr>
            <a:fld id="{F1F2957F-11E8-4FFD-BFAC-6D10F3934DC3}" type="slidenum">
              <a:rPr lang="en-GB" smtClean="0"/>
              <a:pPr>
                <a:defRPr/>
              </a:pPr>
              <a:t>58</a:t>
            </a:fld>
            <a:endParaRPr lang="en-GB"/>
          </a:p>
        </p:txBody>
      </p:sp>
    </p:spTree>
    <p:extLst>
      <p:ext uri="{BB962C8B-B14F-4D97-AF65-F5344CB8AC3E}">
        <p14:creationId xmlns:p14="http://schemas.microsoft.com/office/powerpoint/2010/main" val="33894498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60648"/>
            <a:ext cx="8229600" cy="1872208"/>
          </a:xfrm>
        </p:spPr>
        <p:txBody>
          <a:bodyPr/>
          <a:lstStyle/>
          <a:p>
            <a:pPr marL="457200" indent="-457200">
              <a:buFont typeface="Arial" panose="020B0604020202020204" pitchFamily="34" charset="0"/>
              <a:buChar char="•"/>
            </a:pPr>
            <a:r>
              <a:rPr lang="en-GB" dirty="0"/>
              <a:t>What kinds of materials can sound travel through? </a:t>
            </a:r>
            <a:endParaRPr lang="en-GB" dirty="0" smtClean="0"/>
          </a:p>
          <a:p>
            <a:pPr marL="457200" indent="-457200">
              <a:buFont typeface="Arial" panose="020B0604020202020204" pitchFamily="34" charset="0"/>
              <a:buChar char="•"/>
            </a:pPr>
            <a:r>
              <a:rPr lang="en-GB" dirty="0" smtClean="0"/>
              <a:t>What </a:t>
            </a:r>
            <a:r>
              <a:rPr lang="en-GB" dirty="0"/>
              <a:t>can sound not travel </a:t>
            </a:r>
            <a:r>
              <a:rPr lang="en-GB" dirty="0" smtClean="0"/>
              <a:t>through?</a:t>
            </a:r>
          </a:p>
          <a:p>
            <a:r>
              <a:rPr lang="en-GB" dirty="0"/>
              <a:t> </a:t>
            </a:r>
          </a:p>
          <a:p>
            <a:pPr marL="457200" indent="-457200">
              <a:buFont typeface="Arial" panose="020B0604020202020204" pitchFamily="34" charset="0"/>
              <a:buChar char="•"/>
            </a:pPr>
            <a:r>
              <a:rPr lang="en-GB" dirty="0">
                <a:solidFill>
                  <a:schemeClr val="bg1"/>
                </a:solidFill>
              </a:rPr>
              <a:t>Sound can travel through </a:t>
            </a:r>
            <a:endParaRPr lang="en-GB" dirty="0" smtClean="0">
              <a:solidFill>
                <a:schemeClr val="bg1"/>
              </a:solidFill>
            </a:endParaRPr>
          </a:p>
          <a:p>
            <a:pPr marL="457200" indent="-457200">
              <a:buFont typeface="Wingdings" panose="05000000000000000000" pitchFamily="2" charset="2"/>
              <a:buChar char="ü"/>
            </a:pPr>
            <a:r>
              <a:rPr lang="en-GB" dirty="0" smtClean="0">
                <a:solidFill>
                  <a:schemeClr val="bg1"/>
                </a:solidFill>
              </a:rPr>
              <a:t>solids</a:t>
            </a:r>
            <a:r>
              <a:rPr lang="en-GB" dirty="0">
                <a:solidFill>
                  <a:schemeClr val="bg1"/>
                </a:solidFill>
              </a:rPr>
              <a:t>, </a:t>
            </a:r>
          </a:p>
          <a:p>
            <a:pPr marL="457200" indent="-457200">
              <a:buFont typeface="Wingdings" panose="05000000000000000000" pitchFamily="2" charset="2"/>
              <a:buChar char="ü"/>
            </a:pPr>
            <a:r>
              <a:rPr lang="en-GB" dirty="0" smtClean="0">
                <a:solidFill>
                  <a:schemeClr val="bg1"/>
                </a:solidFill>
              </a:rPr>
              <a:t>liquids</a:t>
            </a:r>
            <a:r>
              <a:rPr lang="en-GB" dirty="0">
                <a:solidFill>
                  <a:schemeClr val="bg1"/>
                </a:solidFill>
              </a:rPr>
              <a:t>, and </a:t>
            </a:r>
            <a:endParaRPr lang="en-GB" dirty="0" smtClean="0">
              <a:solidFill>
                <a:schemeClr val="bg1"/>
              </a:solidFill>
            </a:endParaRPr>
          </a:p>
          <a:p>
            <a:pPr marL="457200" indent="-457200">
              <a:buFont typeface="Wingdings" panose="05000000000000000000" pitchFamily="2" charset="2"/>
              <a:buChar char="ü"/>
            </a:pPr>
            <a:r>
              <a:rPr lang="en-GB" dirty="0" smtClean="0">
                <a:solidFill>
                  <a:schemeClr val="bg1"/>
                </a:solidFill>
              </a:rPr>
              <a:t>gases</a:t>
            </a:r>
            <a:r>
              <a:rPr lang="en-GB" dirty="0">
                <a:solidFill>
                  <a:schemeClr val="bg1"/>
                </a:solidFill>
              </a:rPr>
              <a:t>. </a:t>
            </a:r>
          </a:p>
          <a:p>
            <a:pPr marL="457200" indent="-457200">
              <a:buFont typeface="Comic Sans MS" panose="030F0702030302020204" pitchFamily="66" charset="0"/>
              <a:buChar char="Х"/>
            </a:pPr>
            <a:r>
              <a:rPr lang="en-GB" dirty="0">
                <a:solidFill>
                  <a:schemeClr val="bg1"/>
                </a:solidFill>
              </a:rPr>
              <a:t>Sound cannot travel through empty space (a vacuum).</a:t>
            </a:r>
          </a:p>
          <a:p>
            <a:endParaRPr lang="en-GB" dirty="0"/>
          </a:p>
        </p:txBody>
      </p:sp>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59</a:t>
            </a:fld>
            <a:endParaRPr lang="en-GB"/>
          </a:p>
        </p:txBody>
      </p:sp>
    </p:spTree>
    <p:extLst>
      <p:ext uri="{BB962C8B-B14F-4D97-AF65-F5344CB8AC3E}">
        <p14:creationId xmlns:p14="http://schemas.microsoft.com/office/powerpoint/2010/main" val="1244349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AutoShape 5"/>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Forms of Energy</a:t>
            </a:r>
            <a:endParaRPr lang="en-GB" altLang="en-US"/>
          </a:p>
        </p:txBody>
      </p:sp>
      <p:sp>
        <p:nvSpPr>
          <p:cNvPr id="50183" name="Rectangle 7"/>
          <p:cNvSpPr>
            <a:spLocks noGrp="1" noChangeArrowheads="1"/>
          </p:cNvSpPr>
          <p:nvPr>
            <p:ph type="ctrTitle"/>
          </p:nvPr>
        </p:nvSpPr>
        <p:spPr bwMode="auto">
          <a:xfrm>
            <a:off x="3178175" y="6769100"/>
            <a:ext cx="1797050" cy="1746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Forms of Energy</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6</a:t>
            </a:fld>
            <a:endParaRPr lang="en-GB"/>
          </a:p>
        </p:txBody>
      </p:sp>
    </p:spTree>
    <p:controls>
      <mc:AlternateContent xmlns:mc="http://schemas.openxmlformats.org/markup-compatibility/2006">
        <mc:Choice xmlns:v="urn:schemas-microsoft-com:vml" Requires="v">
          <p:control spid="29722" name="ShockwaveFlash1" r:id="rId2" imgW="8081438" imgH="5219048"/>
        </mc:Choice>
        <mc:Fallback>
          <p:control name="ShockwaveFlash1" r:id="rId2" imgW="8081438" imgH="5219048">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11175" y="860425"/>
                  <a:ext cx="8081963" cy="52197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6811736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AutoShape 5"/>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Amplitude and Frequency</a:t>
            </a:r>
            <a:endParaRPr lang="en-GB" altLang="en-US"/>
          </a:p>
        </p:txBody>
      </p:sp>
      <p:sp>
        <p:nvSpPr>
          <p:cNvPr id="53255" name="Rectangle 7"/>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Amplitude &amp; Frequency</a:t>
            </a:r>
          </a:p>
        </p:txBody>
      </p:sp>
      <p:sp>
        <p:nvSpPr>
          <p:cNvPr id="4" name="Rectangle 2"/>
          <p:cNvSpPr txBox="1">
            <a:spLocks noChangeArrowheads="1"/>
          </p:cNvSpPr>
          <p:nvPr/>
        </p:nvSpPr>
        <p:spPr bwMode="auto">
          <a:xfrm>
            <a:off x="381000" y="38100"/>
            <a:ext cx="8229600" cy="993775"/>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pPr eaLnBrk="1" hangingPunct="1"/>
            <a:r>
              <a:rPr lang="en-GB" altLang="en-US" sz="3600" kern="0" smtClean="0"/>
              <a:t>Sound Energy</a:t>
            </a:r>
            <a:endParaRPr lang="en-GB" altLang="en-US" sz="3600" kern="0" dirty="0" smtClean="0"/>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60</a:t>
            </a:fld>
            <a:endParaRPr lang="en-GB"/>
          </a:p>
        </p:txBody>
      </p:sp>
    </p:spTree>
    <p:controls>
      <mc:AlternateContent xmlns:mc="http://schemas.openxmlformats.org/markup-compatibility/2006">
        <mc:Choice xmlns:v="urn:schemas-microsoft-com:vml" Requires="v">
          <p:control spid="62478" name="ShockwaveFlash1" r:id="rId2" imgW="7942857" imgH="5191850"/>
        </mc:Choice>
        <mc:Fallback>
          <p:control name="ShockwaveFlash1" r:id="rId2" imgW="7942857" imgH="5191850">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23875" y="917575"/>
                  <a:ext cx="7943850" cy="51911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2809643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457200" y="274638"/>
            <a:ext cx="6491288" cy="993775"/>
          </a:xfrm>
        </p:spPr>
        <p:txBody>
          <a:bodyPr/>
          <a:lstStyle/>
          <a:p>
            <a:pPr eaLnBrk="1" hangingPunct="1"/>
            <a:r>
              <a:rPr lang="en-GB" altLang="en-US" sz="3600" dirty="0" smtClean="0"/>
              <a:t>Describing Sound Waves</a:t>
            </a:r>
          </a:p>
        </p:txBody>
      </p:sp>
      <p:sp>
        <p:nvSpPr>
          <p:cNvPr id="11267" name="Rectangle 12"/>
          <p:cNvSpPr>
            <a:spLocks noChangeArrowheads="1"/>
          </p:cNvSpPr>
          <p:nvPr/>
        </p:nvSpPr>
        <p:spPr bwMode="auto">
          <a:xfrm>
            <a:off x="468313" y="3357563"/>
            <a:ext cx="8207375" cy="57626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800" dirty="0">
                <a:solidFill>
                  <a:schemeClr val="bg1"/>
                </a:solidFill>
                <a:latin typeface="Comic Sans MS" pitchFamily="66" charset="0"/>
              </a:rPr>
              <a:t>Collect a </a:t>
            </a:r>
            <a:r>
              <a:rPr lang="en-GB" altLang="en-US" sz="2800" dirty="0" smtClean="0">
                <a:solidFill>
                  <a:schemeClr val="bg1"/>
                </a:solidFill>
                <a:latin typeface="Comic Sans MS" pitchFamily="66" charset="0"/>
              </a:rPr>
              <a:t>‘</a:t>
            </a:r>
            <a:r>
              <a:rPr lang="en-GB" altLang="en-US" sz="2800" b="1" dirty="0" smtClean="0">
                <a:latin typeface="Comic Sans MS" pitchFamily="66" charset="0"/>
              </a:rPr>
              <a:t>Describing Sound </a:t>
            </a:r>
            <a:r>
              <a:rPr lang="en-GB" altLang="en-US" sz="2800" b="1" dirty="0">
                <a:latin typeface="Comic Sans MS" pitchFamily="66" charset="0"/>
              </a:rPr>
              <a:t>Waves</a:t>
            </a:r>
            <a:r>
              <a:rPr lang="en-GB" altLang="en-US" sz="2800" dirty="0">
                <a:solidFill>
                  <a:schemeClr val="bg1"/>
                </a:solidFill>
                <a:latin typeface="Comic Sans MS" pitchFamily="66" charset="0"/>
              </a:rPr>
              <a:t>’ worksheet.</a:t>
            </a:r>
          </a:p>
        </p:txBody>
      </p:sp>
      <p:sp>
        <p:nvSpPr>
          <p:cNvPr id="11268" name="Rectangle 12"/>
          <p:cNvSpPr>
            <a:spLocks noChangeArrowheads="1"/>
          </p:cNvSpPr>
          <p:nvPr/>
        </p:nvSpPr>
        <p:spPr bwMode="auto">
          <a:xfrm>
            <a:off x="468313" y="4149725"/>
            <a:ext cx="8353425" cy="1439863"/>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800" dirty="0">
                <a:solidFill>
                  <a:schemeClr val="accent1"/>
                </a:solidFill>
                <a:latin typeface="Comic Sans MS" pitchFamily="66" charset="0"/>
              </a:rPr>
              <a:t>Fill in the different oscilloscope screens to show what happens to sound waves as they are changed.</a:t>
            </a:r>
          </a:p>
        </p:txBody>
      </p:sp>
      <p:grpSp>
        <p:nvGrpSpPr>
          <p:cNvPr id="11269" name="Group 13"/>
          <p:cNvGrpSpPr>
            <a:grpSpLocks/>
          </p:cNvGrpSpPr>
          <p:nvPr/>
        </p:nvGrpSpPr>
        <p:grpSpPr bwMode="auto">
          <a:xfrm>
            <a:off x="1979613" y="1484313"/>
            <a:ext cx="4968875" cy="1657350"/>
            <a:chOff x="1020" y="935"/>
            <a:chExt cx="3130" cy="1044"/>
          </a:xfrm>
        </p:grpSpPr>
        <p:sp>
          <p:nvSpPr>
            <p:cNvPr id="11271" name="Rectangle 12"/>
            <p:cNvSpPr>
              <a:spLocks noChangeArrowheads="1"/>
            </p:cNvSpPr>
            <p:nvPr/>
          </p:nvSpPr>
          <p:spPr bwMode="auto">
            <a:xfrm>
              <a:off x="1020" y="935"/>
              <a:ext cx="3130" cy="104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11272" name="Group 7"/>
            <p:cNvGrpSpPr>
              <a:grpSpLocks/>
            </p:cNvGrpSpPr>
            <p:nvPr/>
          </p:nvGrpSpPr>
          <p:grpSpPr bwMode="auto">
            <a:xfrm>
              <a:off x="1202" y="1117"/>
              <a:ext cx="2788" cy="700"/>
              <a:chOff x="2505" y="12146"/>
              <a:chExt cx="6971" cy="1750"/>
            </a:xfrm>
          </p:grpSpPr>
          <p:pic>
            <p:nvPicPr>
              <p:cNvPr id="11273" name="il_fi" descr="http://www.doctronics.co.uk/images/osc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792" y="12231"/>
                <a:ext cx="2684" cy="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il_fi" descr="http://www.piclist.com/images/www/hobby_elec/picture/measure5.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505" y="12146"/>
                <a:ext cx="2466" cy="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Freeform 10"/>
              <p:cNvSpPr>
                <a:spLocks/>
              </p:cNvSpPr>
              <p:nvPr/>
            </p:nvSpPr>
            <p:spPr bwMode="auto">
              <a:xfrm>
                <a:off x="4680" y="12840"/>
                <a:ext cx="3150" cy="953"/>
              </a:xfrm>
              <a:custGeom>
                <a:avLst/>
                <a:gdLst>
                  <a:gd name="T0" fmla="*/ 0 w 3150"/>
                  <a:gd name="T1" fmla="*/ 0 h 953"/>
                  <a:gd name="T2" fmla="*/ 1665 w 3150"/>
                  <a:gd name="T3" fmla="*/ 855 h 953"/>
                  <a:gd name="T4" fmla="*/ 3150 w 3150"/>
                  <a:gd name="T5" fmla="*/ 587 h 953"/>
                  <a:gd name="T6" fmla="*/ 0 60000 65536"/>
                  <a:gd name="T7" fmla="*/ 0 60000 65536"/>
                  <a:gd name="T8" fmla="*/ 0 60000 65536"/>
                  <a:gd name="T9" fmla="*/ 0 w 3150"/>
                  <a:gd name="T10" fmla="*/ 0 h 953"/>
                  <a:gd name="T11" fmla="*/ 3150 w 3150"/>
                  <a:gd name="T12" fmla="*/ 953 h 953"/>
                </a:gdLst>
                <a:ahLst/>
                <a:cxnLst>
                  <a:cxn ang="T6">
                    <a:pos x="T0" y="T1"/>
                  </a:cxn>
                  <a:cxn ang="T7">
                    <a:pos x="T2" y="T3"/>
                  </a:cxn>
                  <a:cxn ang="T8">
                    <a:pos x="T4" y="T5"/>
                  </a:cxn>
                </a:cxnLst>
                <a:rect l="T9" t="T10" r="T11" b="T12"/>
                <a:pathLst>
                  <a:path w="3150" h="953">
                    <a:moveTo>
                      <a:pt x="0" y="0"/>
                    </a:moveTo>
                    <a:cubicBezTo>
                      <a:pt x="277" y="142"/>
                      <a:pt x="1140" y="757"/>
                      <a:pt x="1665" y="855"/>
                    </a:cubicBezTo>
                    <a:cubicBezTo>
                      <a:pt x="2190" y="953"/>
                      <a:pt x="2841" y="643"/>
                      <a:pt x="3150" y="587"/>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76" name="Freeform 11"/>
              <p:cNvSpPr>
                <a:spLocks/>
              </p:cNvSpPr>
              <p:nvPr/>
            </p:nvSpPr>
            <p:spPr bwMode="auto">
              <a:xfrm>
                <a:off x="4680" y="13155"/>
                <a:ext cx="3256" cy="741"/>
              </a:xfrm>
              <a:custGeom>
                <a:avLst/>
                <a:gdLst>
                  <a:gd name="T0" fmla="*/ 0 w 3256"/>
                  <a:gd name="T1" fmla="*/ 0 h 741"/>
                  <a:gd name="T2" fmla="*/ 1726 w 3256"/>
                  <a:gd name="T3" fmla="*/ 694 h 741"/>
                  <a:gd name="T4" fmla="*/ 3256 w 3256"/>
                  <a:gd name="T5" fmla="*/ 285 h 741"/>
                  <a:gd name="T6" fmla="*/ 0 60000 65536"/>
                  <a:gd name="T7" fmla="*/ 0 60000 65536"/>
                  <a:gd name="T8" fmla="*/ 0 60000 65536"/>
                  <a:gd name="T9" fmla="*/ 0 w 3256"/>
                  <a:gd name="T10" fmla="*/ 0 h 741"/>
                  <a:gd name="T11" fmla="*/ 3256 w 3256"/>
                  <a:gd name="T12" fmla="*/ 741 h 741"/>
                </a:gdLst>
                <a:ahLst/>
                <a:cxnLst>
                  <a:cxn ang="T6">
                    <a:pos x="T0" y="T1"/>
                  </a:cxn>
                  <a:cxn ang="T7">
                    <a:pos x="T2" y="T3"/>
                  </a:cxn>
                  <a:cxn ang="T8">
                    <a:pos x="T4" y="T5"/>
                  </a:cxn>
                </a:cxnLst>
                <a:rect l="T9" t="T10" r="T11" b="T12"/>
                <a:pathLst>
                  <a:path w="3256" h="741">
                    <a:moveTo>
                      <a:pt x="0" y="0"/>
                    </a:moveTo>
                    <a:cubicBezTo>
                      <a:pt x="591" y="323"/>
                      <a:pt x="1183" y="647"/>
                      <a:pt x="1726" y="694"/>
                    </a:cubicBezTo>
                    <a:cubicBezTo>
                      <a:pt x="2269" y="741"/>
                      <a:pt x="2762" y="513"/>
                      <a:pt x="3256" y="285"/>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11270" name="Rectangle 12"/>
          <p:cNvSpPr>
            <a:spLocks noChangeArrowheads="1"/>
          </p:cNvSpPr>
          <p:nvPr/>
        </p:nvSpPr>
        <p:spPr bwMode="auto">
          <a:xfrm>
            <a:off x="539750" y="5876925"/>
            <a:ext cx="8353425" cy="649288"/>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2400" b="1">
                <a:solidFill>
                  <a:schemeClr val="accent1"/>
                </a:solidFill>
                <a:latin typeface="Comic Sans MS" pitchFamily="66" charset="0"/>
                <a:hlinkClick r:id="rId6"/>
              </a:rPr>
              <a:t>http://www.youtube.com/watch?v=TLNSknAMsbI</a:t>
            </a:r>
            <a:endParaRPr lang="en-GB" altLang="en-US" sz="2400" b="1">
              <a:solidFill>
                <a:schemeClr val="accent1"/>
              </a:solidFill>
              <a:latin typeface="Comic Sans MS" pitchFamily="66" charset="0"/>
            </a:endParaRPr>
          </a:p>
          <a:p>
            <a:pPr algn="ctr" eaLnBrk="1" hangingPunct="1"/>
            <a:endParaRPr lang="en-GB" altLang="en-US" sz="2400" b="1">
              <a:solidFill>
                <a:schemeClr val="accent1"/>
              </a:solidFill>
              <a:latin typeface="Comic Sans MS" pitchFamily="66" charset="0"/>
            </a:endParaRP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61</a:t>
            </a:fld>
            <a:endParaRPr lang="en-GB"/>
          </a:p>
        </p:txBody>
      </p:sp>
      <p:grpSp>
        <p:nvGrpSpPr>
          <p:cNvPr id="14" name="Group 13"/>
          <p:cNvGrpSpPr/>
          <p:nvPr/>
        </p:nvGrpSpPr>
        <p:grpSpPr>
          <a:xfrm>
            <a:off x="7164288" y="86226"/>
            <a:ext cx="1979712" cy="1344185"/>
            <a:chOff x="7277990" y="190341"/>
            <a:chExt cx="1979712" cy="1344185"/>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16" name="TextBox 15"/>
            <p:cNvSpPr txBox="1"/>
            <p:nvPr/>
          </p:nvSpPr>
          <p:spPr>
            <a:xfrm>
              <a:off x="7277990" y="1165194"/>
              <a:ext cx="1979712" cy="369332"/>
            </a:xfrm>
            <a:prstGeom prst="rect">
              <a:avLst/>
            </a:prstGeom>
            <a:noFill/>
          </p:spPr>
          <p:txBody>
            <a:bodyPr wrap="square" rtlCol="0">
              <a:spAutoFit/>
            </a:bodyPr>
            <a:lstStyle/>
            <a:p>
              <a:r>
                <a:rPr lang="en-GB" b="1" dirty="0" smtClean="0">
                  <a:solidFill>
                    <a:schemeClr val="bg1"/>
                  </a:solidFill>
                </a:rPr>
                <a:t>Research</a:t>
              </a:r>
              <a:endParaRPr lang="en-GB" b="1" dirty="0">
                <a:solidFill>
                  <a:schemeClr val="bg1"/>
                </a:solidFill>
              </a:endParaRPr>
            </a:p>
          </p:txBody>
        </p:sp>
      </p:grpSp>
    </p:spTree>
    <p:extLst>
      <p:ext uri="{BB962C8B-B14F-4D97-AF65-F5344CB8AC3E}">
        <p14:creationId xmlns:p14="http://schemas.microsoft.com/office/powerpoint/2010/main" val="3447439149"/>
      </p:ext>
    </p:extLst>
  </p:cSld>
  <p:clrMapOvr>
    <a:masterClrMapping/>
  </p:clrMapOvr>
  <p:transition>
    <p:checke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457200" y="274638"/>
            <a:ext cx="5338936" cy="993775"/>
          </a:xfrm>
        </p:spPr>
        <p:txBody>
          <a:bodyPr/>
          <a:lstStyle/>
          <a:p>
            <a:pPr eaLnBrk="1" hangingPunct="1"/>
            <a:r>
              <a:rPr lang="en-GB" altLang="en-US" sz="3600" dirty="0" smtClean="0"/>
              <a:t>Describing Sound Waves</a:t>
            </a:r>
          </a:p>
        </p:txBody>
      </p:sp>
      <p:sp>
        <p:nvSpPr>
          <p:cNvPr id="9219" name="Rectangle 12"/>
          <p:cNvSpPr>
            <a:spLocks noChangeArrowheads="1"/>
          </p:cNvSpPr>
          <p:nvPr/>
        </p:nvSpPr>
        <p:spPr bwMode="auto">
          <a:xfrm>
            <a:off x="0" y="1557338"/>
            <a:ext cx="6157913" cy="1079500"/>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dirty="0">
                <a:solidFill>
                  <a:schemeClr val="bg1"/>
                </a:solidFill>
                <a:latin typeface="Comic Sans MS" pitchFamily="66" charset="0"/>
              </a:rPr>
              <a:t>We can use an oscilloscope to help </a:t>
            </a:r>
            <a:r>
              <a:rPr lang="en-GB" altLang="en-US" sz="2800" dirty="0" smtClean="0">
                <a:solidFill>
                  <a:schemeClr val="bg1"/>
                </a:solidFill>
                <a:latin typeface="Comic Sans MS" pitchFamily="66" charset="0"/>
              </a:rPr>
              <a:t>get an image of sound </a:t>
            </a:r>
            <a:r>
              <a:rPr lang="en-GB" altLang="en-US" sz="2800" dirty="0">
                <a:solidFill>
                  <a:schemeClr val="bg1"/>
                </a:solidFill>
                <a:latin typeface="Comic Sans MS" pitchFamily="66" charset="0"/>
              </a:rPr>
              <a:t>waves.</a:t>
            </a:r>
          </a:p>
        </p:txBody>
      </p:sp>
      <p:sp>
        <p:nvSpPr>
          <p:cNvPr id="9220" name="Rectangle 12"/>
          <p:cNvSpPr>
            <a:spLocks noChangeArrowheads="1"/>
          </p:cNvSpPr>
          <p:nvPr/>
        </p:nvSpPr>
        <p:spPr bwMode="auto">
          <a:xfrm>
            <a:off x="395288" y="3284538"/>
            <a:ext cx="8353425" cy="1944687"/>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a:solidFill>
                  <a:schemeClr val="accent1"/>
                </a:solidFill>
                <a:latin typeface="Comic Sans MS" pitchFamily="66" charset="0"/>
              </a:rPr>
              <a:t>The frequency of a sound wave is the number of waves that are produced every second. The closer together (or more bunched up) the waves are, the higher the frequency is. </a:t>
            </a:r>
          </a:p>
        </p:txBody>
      </p:sp>
      <p:pic>
        <p:nvPicPr>
          <p:cNvPr id="9221" name="il_fi" descr="http://www.doctronics.co.uk/images/osc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227763" y="1484313"/>
            <a:ext cx="258127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2"/>
          <p:cNvSpPr>
            <a:spLocks noChangeArrowheads="1"/>
          </p:cNvSpPr>
          <p:nvPr/>
        </p:nvSpPr>
        <p:spPr bwMode="auto">
          <a:xfrm>
            <a:off x="900113" y="5661025"/>
            <a:ext cx="7489825" cy="647700"/>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a:solidFill>
                  <a:schemeClr val="accent1"/>
                </a:solidFill>
                <a:latin typeface="Comic Sans MS" pitchFamily="66" charset="0"/>
              </a:rPr>
              <a:t>Frequency is measured in </a:t>
            </a:r>
            <a:r>
              <a:rPr lang="en-GB" altLang="en-US" sz="2800" b="1">
                <a:solidFill>
                  <a:schemeClr val="accent1"/>
                </a:solidFill>
                <a:latin typeface="Comic Sans MS" pitchFamily="66" charset="0"/>
              </a:rPr>
              <a:t>hertz (Hz)</a:t>
            </a:r>
            <a:r>
              <a:rPr lang="en-GB" altLang="en-US" sz="2800">
                <a:solidFill>
                  <a:schemeClr val="accent1"/>
                </a:solidFill>
                <a:latin typeface="Comic Sans MS" pitchFamily="66" charset="0"/>
              </a:rPr>
              <a:t>.</a:t>
            </a:r>
            <a:endParaRPr lang="en-GB" altLang="en-US" sz="2800">
              <a:solidFill>
                <a:schemeClr val="bg1"/>
              </a:solidFill>
              <a:latin typeface="Comic Sans MS" pitchFamily="66" charset="0"/>
            </a:endParaRP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62</a:t>
            </a:fld>
            <a:endParaRPr lang="en-GB"/>
          </a:p>
        </p:txBody>
      </p:sp>
      <p:grpSp>
        <p:nvGrpSpPr>
          <p:cNvPr id="8" name="Group 7"/>
          <p:cNvGrpSpPr/>
          <p:nvPr/>
        </p:nvGrpSpPr>
        <p:grpSpPr>
          <a:xfrm>
            <a:off x="7164288" y="86226"/>
            <a:ext cx="1979712" cy="1344185"/>
            <a:chOff x="7277990" y="190341"/>
            <a:chExt cx="1979712" cy="1344185"/>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10" name="TextBox 9"/>
            <p:cNvSpPr txBox="1"/>
            <p:nvPr/>
          </p:nvSpPr>
          <p:spPr>
            <a:xfrm>
              <a:off x="7277990" y="1165194"/>
              <a:ext cx="1979712" cy="369332"/>
            </a:xfrm>
            <a:prstGeom prst="rect">
              <a:avLst/>
            </a:prstGeom>
            <a:noFill/>
          </p:spPr>
          <p:txBody>
            <a:bodyPr wrap="square" rtlCol="0">
              <a:spAutoFit/>
            </a:bodyPr>
            <a:lstStyle/>
            <a:p>
              <a:r>
                <a:rPr lang="en-GB" b="1" dirty="0" smtClean="0">
                  <a:solidFill>
                    <a:schemeClr val="bg1"/>
                  </a:solidFill>
                </a:rPr>
                <a:t>Observing</a:t>
              </a:r>
              <a:endParaRPr lang="en-GB" b="1" dirty="0">
                <a:solidFill>
                  <a:schemeClr val="bg1"/>
                </a:solidFill>
              </a:endParaRPr>
            </a:p>
          </p:txBody>
        </p:sp>
      </p:grpSp>
    </p:spTree>
    <p:extLst>
      <p:ext uri="{BB962C8B-B14F-4D97-AF65-F5344CB8AC3E}">
        <p14:creationId xmlns:p14="http://schemas.microsoft.com/office/powerpoint/2010/main" val="965145113"/>
      </p:ext>
    </p:extLst>
  </p:cSld>
  <p:clrMapOvr>
    <a:masterClrMapping/>
  </p:clrMapOvr>
  <p:transition>
    <p:checke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457200" y="274638"/>
            <a:ext cx="8229600" cy="993775"/>
          </a:xfrm>
        </p:spPr>
        <p:txBody>
          <a:bodyPr/>
          <a:lstStyle/>
          <a:p>
            <a:pPr eaLnBrk="1" hangingPunct="1"/>
            <a:r>
              <a:rPr lang="en-GB" altLang="en-US" sz="3600" dirty="0" smtClean="0"/>
              <a:t>Describing Sound Waves</a:t>
            </a:r>
          </a:p>
        </p:txBody>
      </p:sp>
      <p:sp>
        <p:nvSpPr>
          <p:cNvPr id="10243" name="Rectangle 12"/>
          <p:cNvSpPr>
            <a:spLocks noChangeArrowheads="1"/>
          </p:cNvSpPr>
          <p:nvPr/>
        </p:nvSpPr>
        <p:spPr bwMode="auto">
          <a:xfrm>
            <a:off x="468313" y="1557338"/>
            <a:ext cx="5689600" cy="1079500"/>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dirty="0">
                <a:solidFill>
                  <a:schemeClr val="bg1"/>
                </a:solidFill>
                <a:latin typeface="Comic Sans MS" pitchFamily="66" charset="0"/>
              </a:rPr>
              <a:t>We can use an oscilloscope to help us </a:t>
            </a:r>
            <a:r>
              <a:rPr lang="en-GB" altLang="en-US" sz="2800" dirty="0" smtClean="0">
                <a:solidFill>
                  <a:schemeClr val="bg1"/>
                </a:solidFill>
                <a:latin typeface="Comic Sans MS" pitchFamily="66" charset="0"/>
              </a:rPr>
              <a:t>visualise </a:t>
            </a:r>
            <a:r>
              <a:rPr lang="en-GB" altLang="en-US" sz="2800" dirty="0">
                <a:solidFill>
                  <a:schemeClr val="bg1"/>
                </a:solidFill>
                <a:latin typeface="Comic Sans MS" pitchFamily="66" charset="0"/>
              </a:rPr>
              <a:t>sound waves.</a:t>
            </a:r>
          </a:p>
        </p:txBody>
      </p:sp>
      <p:sp>
        <p:nvSpPr>
          <p:cNvPr id="10244" name="Rectangle 12"/>
          <p:cNvSpPr>
            <a:spLocks noChangeArrowheads="1"/>
          </p:cNvSpPr>
          <p:nvPr/>
        </p:nvSpPr>
        <p:spPr bwMode="auto">
          <a:xfrm>
            <a:off x="323850" y="3716338"/>
            <a:ext cx="8424863" cy="649287"/>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a:solidFill>
                  <a:schemeClr val="accent1"/>
                </a:solidFill>
                <a:latin typeface="Comic Sans MS" pitchFamily="66" charset="0"/>
              </a:rPr>
              <a:t>Frequency is the scientific word for pitch. </a:t>
            </a:r>
          </a:p>
        </p:txBody>
      </p:sp>
      <p:pic>
        <p:nvPicPr>
          <p:cNvPr id="10245" name="il_fi" descr="http://www.doctronics.co.uk/images/osc1.gif"/>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227763" y="1484313"/>
            <a:ext cx="258127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2"/>
          <p:cNvSpPr>
            <a:spLocks noChangeArrowheads="1"/>
          </p:cNvSpPr>
          <p:nvPr/>
        </p:nvSpPr>
        <p:spPr bwMode="auto">
          <a:xfrm>
            <a:off x="322263" y="4724400"/>
            <a:ext cx="8424862" cy="1008063"/>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a:solidFill>
                  <a:schemeClr val="accent1"/>
                </a:solidFill>
                <a:latin typeface="Comic Sans MS" pitchFamily="66" charset="0"/>
              </a:rPr>
              <a:t>Wavelength is the distance from the top of one wave to the top of the next.</a:t>
            </a:r>
            <a:endParaRPr lang="en-GB" altLang="en-US" sz="2800">
              <a:solidFill>
                <a:schemeClr val="bg1"/>
              </a:solidFill>
              <a:latin typeface="Comic Sans MS" pitchFamily="66" charset="0"/>
            </a:endParaRP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63</a:t>
            </a:fld>
            <a:endParaRPr lang="en-GB"/>
          </a:p>
        </p:txBody>
      </p:sp>
    </p:spTree>
    <p:extLst>
      <p:ext uri="{BB962C8B-B14F-4D97-AF65-F5344CB8AC3E}">
        <p14:creationId xmlns:p14="http://schemas.microsoft.com/office/powerpoint/2010/main" val="3034544422"/>
      </p:ext>
    </p:extLst>
  </p:cSld>
  <p:clrMapOvr>
    <a:masterClrMapping/>
  </p:clrMapOvr>
  <p:transition>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64</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752"/>
            <a:ext cx="9144000" cy="3184214"/>
          </a:xfrm>
          <a:prstGeom prst="rect">
            <a:avLst/>
          </a:prstGeom>
        </p:spPr>
      </p:pic>
      <p:grpSp>
        <p:nvGrpSpPr>
          <p:cNvPr id="5" name="Group 4"/>
          <p:cNvGrpSpPr/>
          <p:nvPr/>
        </p:nvGrpSpPr>
        <p:grpSpPr>
          <a:xfrm>
            <a:off x="309410" y="4797152"/>
            <a:ext cx="1979712" cy="1344185"/>
            <a:chOff x="7277990" y="190341"/>
            <a:chExt cx="1979712" cy="134418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7" name="TextBox 6"/>
            <p:cNvSpPr txBox="1"/>
            <p:nvPr/>
          </p:nvSpPr>
          <p:spPr>
            <a:xfrm>
              <a:off x="7277990" y="1165194"/>
              <a:ext cx="1979712" cy="369332"/>
            </a:xfrm>
            <a:prstGeom prst="rect">
              <a:avLst/>
            </a:prstGeom>
            <a:noFill/>
          </p:spPr>
          <p:txBody>
            <a:bodyPr wrap="square" rtlCol="0">
              <a:spAutoFit/>
            </a:bodyPr>
            <a:lstStyle/>
            <a:p>
              <a:r>
                <a:rPr lang="en-GB" dirty="0" smtClean="0">
                  <a:solidFill>
                    <a:schemeClr val="bg1"/>
                  </a:solidFill>
                </a:rPr>
                <a:t>Observing. RA</a:t>
              </a:r>
              <a:endParaRPr lang="en-GB" dirty="0">
                <a:solidFill>
                  <a:schemeClr val="bg1"/>
                </a:solidFill>
              </a:endParaRPr>
            </a:p>
          </p:txBody>
        </p:sp>
      </p:grpSp>
    </p:spTree>
    <p:extLst>
      <p:ext uri="{BB962C8B-B14F-4D97-AF65-F5344CB8AC3E}">
        <p14:creationId xmlns:p14="http://schemas.microsoft.com/office/powerpoint/2010/main" val="19428401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65</a:t>
            </a:fld>
            <a:endParaRPr lang="en-GB"/>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7084" t="18719" r="18750" b="17917"/>
          <a:stretch/>
        </p:blipFill>
        <p:spPr>
          <a:xfrm>
            <a:off x="251520" y="1412776"/>
            <a:ext cx="8079081" cy="4144465"/>
          </a:xfrm>
          <a:prstGeom prst="rect">
            <a:avLst/>
          </a:prstGeom>
        </p:spPr>
      </p:pic>
      <p:sp>
        <p:nvSpPr>
          <p:cNvPr id="4" name="TextBox 3"/>
          <p:cNvSpPr txBox="1"/>
          <p:nvPr/>
        </p:nvSpPr>
        <p:spPr>
          <a:xfrm>
            <a:off x="4644009" y="49102"/>
            <a:ext cx="3384376" cy="1261884"/>
          </a:xfrm>
          <a:prstGeom prst="rect">
            <a:avLst/>
          </a:prstGeom>
          <a:solidFill>
            <a:schemeClr val="bg1"/>
          </a:solidFill>
        </p:spPr>
        <p:txBody>
          <a:bodyPr wrap="square" rtlCol="0">
            <a:spAutoFit/>
          </a:bodyPr>
          <a:lstStyle/>
          <a:p>
            <a:r>
              <a:rPr lang="en-GB" sz="2000" b="1" dirty="0" smtClean="0">
                <a:solidFill>
                  <a:srgbClr val="FF0000"/>
                </a:solidFill>
              </a:rPr>
              <a:t>This switch</a:t>
            </a:r>
          </a:p>
          <a:p>
            <a:r>
              <a:rPr lang="en-GB" sz="2800" b="1" dirty="0" smtClean="0"/>
              <a:t>Up</a:t>
            </a:r>
            <a:r>
              <a:rPr lang="en-GB" b="1" dirty="0" smtClean="0"/>
              <a:t> for signal generator</a:t>
            </a:r>
          </a:p>
          <a:p>
            <a:r>
              <a:rPr lang="en-GB" sz="2800" b="1" dirty="0" smtClean="0"/>
              <a:t>Down</a:t>
            </a:r>
            <a:r>
              <a:rPr lang="en-GB" b="1" dirty="0" smtClean="0"/>
              <a:t> for the microphone</a:t>
            </a:r>
            <a:endParaRPr lang="en-GB" b="1" dirty="0"/>
          </a:p>
        </p:txBody>
      </p:sp>
      <p:sp>
        <p:nvSpPr>
          <p:cNvPr id="5" name="Down Arrow 4"/>
          <p:cNvSpPr/>
          <p:nvPr/>
        </p:nvSpPr>
        <p:spPr>
          <a:xfrm>
            <a:off x="5212432" y="1434097"/>
            <a:ext cx="432048" cy="842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80121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66</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4806"/>
            <a:ext cx="9144000" cy="5588388"/>
          </a:xfrm>
          <a:prstGeom prst="rect">
            <a:avLst/>
          </a:prstGeom>
        </p:spPr>
      </p:pic>
    </p:spTree>
    <p:extLst>
      <p:ext uri="{BB962C8B-B14F-4D97-AF65-F5344CB8AC3E}">
        <p14:creationId xmlns:p14="http://schemas.microsoft.com/office/powerpoint/2010/main" val="28864223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67</a:t>
            </a:fld>
            <a:endParaRPr lang="en-GB"/>
          </a:p>
        </p:txBody>
      </p:sp>
      <p:sp>
        <p:nvSpPr>
          <p:cNvPr id="3" name="TextBox 2"/>
          <p:cNvSpPr txBox="1"/>
          <p:nvPr/>
        </p:nvSpPr>
        <p:spPr>
          <a:xfrm>
            <a:off x="1331640" y="436022"/>
            <a:ext cx="5609228" cy="369332"/>
          </a:xfrm>
          <a:prstGeom prst="rect">
            <a:avLst/>
          </a:prstGeom>
          <a:noFill/>
        </p:spPr>
        <p:txBody>
          <a:bodyPr wrap="none" rtlCol="0">
            <a:spAutoFit/>
          </a:bodyPr>
          <a:lstStyle/>
          <a:p>
            <a:r>
              <a:rPr lang="en-GB" b="1" dirty="0" smtClean="0">
                <a:solidFill>
                  <a:schemeClr val="bg1"/>
                </a:solidFill>
              </a:rPr>
              <a:t>Low frequency  vibrations and polystyrene beads</a:t>
            </a:r>
            <a:endParaRPr lang="en-GB" b="1" dirty="0">
              <a:solidFill>
                <a:schemeClr val="bg1"/>
              </a:solidFill>
            </a:endParaRPr>
          </a:p>
        </p:txBody>
      </p:sp>
      <p:sp>
        <p:nvSpPr>
          <p:cNvPr id="4" name="TextBox 3"/>
          <p:cNvSpPr txBox="1"/>
          <p:nvPr/>
        </p:nvSpPr>
        <p:spPr>
          <a:xfrm>
            <a:off x="1455616" y="1628800"/>
            <a:ext cx="5361276" cy="369332"/>
          </a:xfrm>
          <a:prstGeom prst="rect">
            <a:avLst/>
          </a:prstGeom>
          <a:noFill/>
        </p:spPr>
        <p:txBody>
          <a:bodyPr wrap="none" rtlCol="0">
            <a:spAutoFit/>
          </a:bodyPr>
          <a:lstStyle/>
          <a:p>
            <a:r>
              <a:rPr lang="en-GB" dirty="0" smtClean="0"/>
              <a:t>ADD IN DIAGRAM WITH POLYSTYRENE BEADS</a:t>
            </a:r>
            <a:endParaRPr lang="en-GB" dirty="0"/>
          </a:p>
        </p:txBody>
      </p:sp>
      <p:sp>
        <p:nvSpPr>
          <p:cNvPr id="5" name="Title 1"/>
          <p:cNvSpPr txBox="1">
            <a:spLocks/>
          </p:cNvSpPr>
          <p:nvPr/>
        </p:nvSpPr>
        <p:spPr bwMode="auto">
          <a:xfrm>
            <a:off x="251520" y="5301208"/>
            <a:ext cx="8064896" cy="10801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r>
              <a:rPr lang="en-GB" sz="2400" kern="0" dirty="0" smtClean="0"/>
              <a:t>Low frequency sounds are called INFRASOUNDS. Research uses of Infrasound or do the v=f</a:t>
            </a:r>
            <a:r>
              <a:rPr lang="en-GB" sz="2400" kern="0" dirty="0" smtClean="0">
                <a:sym typeface="Symbol"/>
              </a:rPr>
              <a:t> calculations</a:t>
            </a:r>
            <a:endParaRPr lang="en-GB" sz="2400" kern="0" dirty="0"/>
          </a:p>
        </p:txBody>
      </p:sp>
    </p:spTree>
    <p:extLst>
      <p:ext uri="{BB962C8B-B14F-4D97-AF65-F5344CB8AC3E}">
        <p14:creationId xmlns:p14="http://schemas.microsoft.com/office/powerpoint/2010/main" val="20441747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683568" y="1620838"/>
            <a:ext cx="756825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GB" altLang="en-US" sz="2400" b="1" dirty="0">
                <a:solidFill>
                  <a:srgbClr val="FFFF00"/>
                </a:solidFill>
              </a:rPr>
              <a:t>Sound is made whenever an object vibrates</a:t>
            </a:r>
          </a:p>
          <a:p>
            <a:pPr>
              <a:buFontTx/>
              <a:buAutoNum type="arabicPeriod"/>
            </a:pPr>
            <a:r>
              <a:rPr lang="en-GB" altLang="en-US" sz="2400" b="1" dirty="0">
                <a:solidFill>
                  <a:srgbClr val="FFFF00"/>
                </a:solidFill>
              </a:rPr>
              <a:t>Amplitude is </a:t>
            </a:r>
            <a:r>
              <a:rPr lang="en-GB" altLang="en-US" sz="2400" b="1" dirty="0" smtClean="0">
                <a:solidFill>
                  <a:srgbClr val="FFFF00"/>
                </a:solidFill>
              </a:rPr>
              <a:t>given by the height of </a:t>
            </a:r>
            <a:r>
              <a:rPr lang="en-GB" altLang="en-US" sz="2400" b="1" dirty="0">
                <a:solidFill>
                  <a:srgbClr val="FFFF00"/>
                </a:solidFill>
              </a:rPr>
              <a:t>the </a:t>
            </a:r>
            <a:r>
              <a:rPr lang="en-GB" altLang="en-US" sz="2400" b="1" dirty="0" smtClean="0">
                <a:solidFill>
                  <a:srgbClr val="FFFF00"/>
                </a:solidFill>
              </a:rPr>
              <a:t>vibrations</a:t>
            </a:r>
          </a:p>
          <a:p>
            <a:pPr>
              <a:buFontTx/>
              <a:buAutoNum type="arabicPeriod"/>
            </a:pPr>
            <a:r>
              <a:rPr lang="en-GB" altLang="en-US" sz="2400" b="1" dirty="0">
                <a:solidFill>
                  <a:srgbClr val="FFFF00"/>
                </a:solidFill>
              </a:rPr>
              <a:t>The greater the </a:t>
            </a:r>
            <a:r>
              <a:rPr lang="en-GB" altLang="en-US" sz="2400" b="1" dirty="0" smtClean="0">
                <a:solidFill>
                  <a:srgbClr val="FFFF00"/>
                </a:solidFill>
              </a:rPr>
              <a:t>amplitude, the more energy a wave has.</a:t>
            </a:r>
            <a:endParaRPr lang="en-GB" altLang="en-US" sz="2400" b="1" dirty="0">
              <a:solidFill>
                <a:srgbClr val="FFFF00"/>
              </a:solidFill>
            </a:endParaRPr>
          </a:p>
          <a:p>
            <a:pPr>
              <a:buFontTx/>
              <a:buAutoNum type="arabicPeriod"/>
            </a:pPr>
            <a:r>
              <a:rPr lang="en-GB" altLang="en-US" sz="2400" b="1" dirty="0">
                <a:solidFill>
                  <a:srgbClr val="FFFF00"/>
                </a:solidFill>
              </a:rPr>
              <a:t>The greater the amplitude, the louder the sound</a:t>
            </a:r>
          </a:p>
          <a:p>
            <a:pPr>
              <a:buFontTx/>
              <a:buAutoNum type="arabicPeriod"/>
            </a:pPr>
            <a:r>
              <a:rPr lang="en-GB" altLang="en-US" sz="2400" b="1" dirty="0">
                <a:solidFill>
                  <a:srgbClr val="FFFF00"/>
                </a:solidFill>
              </a:rPr>
              <a:t>Frequency is the number of complete vibrations per second</a:t>
            </a:r>
          </a:p>
          <a:p>
            <a:pPr>
              <a:buFontTx/>
              <a:buAutoNum type="arabicPeriod"/>
            </a:pPr>
            <a:r>
              <a:rPr lang="en-GB" altLang="en-US" sz="2400" b="1" dirty="0">
                <a:solidFill>
                  <a:srgbClr val="FFFF00"/>
                </a:solidFill>
              </a:rPr>
              <a:t>The greater the frequency, the higher the pitch of the sound</a:t>
            </a:r>
          </a:p>
          <a:p>
            <a:pPr>
              <a:buFontTx/>
              <a:buAutoNum type="arabicPeriod"/>
            </a:pPr>
            <a:r>
              <a:rPr lang="en-GB" altLang="en-US" sz="2400" b="1" dirty="0">
                <a:solidFill>
                  <a:srgbClr val="FFFF00"/>
                </a:solidFill>
              </a:rPr>
              <a:t>Frequency is measured in Hertz, </a:t>
            </a:r>
            <a:r>
              <a:rPr lang="en-GB" altLang="en-US" sz="2400" b="1" dirty="0" smtClean="0">
                <a:solidFill>
                  <a:srgbClr val="FFFF00"/>
                </a:solidFill>
              </a:rPr>
              <a:t>Hz</a:t>
            </a:r>
          </a:p>
          <a:p>
            <a:pPr>
              <a:buFontTx/>
              <a:buAutoNum type="arabicPeriod"/>
            </a:pPr>
            <a:r>
              <a:rPr lang="en-GB" altLang="en-US" sz="2400" b="1" dirty="0" smtClean="0">
                <a:solidFill>
                  <a:srgbClr val="FFFF00"/>
                </a:solidFill>
              </a:rPr>
              <a:t>Amplitude is measured in metres m</a:t>
            </a:r>
            <a:endParaRPr lang="en-GB" altLang="en-US" sz="2400" b="1" dirty="0">
              <a:solidFill>
                <a:srgbClr val="FFFF00"/>
              </a:solidFill>
            </a:endParaRPr>
          </a:p>
        </p:txBody>
      </p:sp>
      <p:sp>
        <p:nvSpPr>
          <p:cNvPr id="104451" name="AutoShape 3"/>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chemeClr val="bg1"/>
                </a:solidFill>
                <a:effectLst>
                  <a:outerShdw blurRad="38100" dist="38100" dir="2700000" algn="tl">
                    <a:srgbClr val="000000"/>
                  </a:outerShdw>
                </a:effectLst>
              </a:rPr>
              <a:t>Sound waves</a:t>
            </a:r>
            <a:endParaRPr lang="en-GB" altLang="en-US" sz="2400">
              <a:solidFill>
                <a:schemeClr val="bg1"/>
              </a:solidFill>
              <a:effectLst>
                <a:outerShdw blurRad="38100" dist="38100" dir="2700000" algn="tl">
                  <a:srgbClr val="000000"/>
                </a:outerShdw>
              </a:effectLst>
            </a:endParaRPr>
          </a:p>
        </p:txBody>
      </p:sp>
      <p:sp>
        <p:nvSpPr>
          <p:cNvPr id="104453" name="Rectangle 5"/>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Sound waves</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68</a:t>
            </a:fld>
            <a:endParaRPr lang="en-GB"/>
          </a:p>
        </p:txBody>
      </p:sp>
    </p:spTree>
    <p:extLst>
      <p:ext uri="{BB962C8B-B14F-4D97-AF65-F5344CB8AC3E}">
        <p14:creationId xmlns:p14="http://schemas.microsoft.com/office/powerpoint/2010/main" val="26983363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anim calcmode="lin" valueType="num">
                                      <p:cBhvr additive="base">
                                        <p:cTn id="7" dur="500" fill="hold"/>
                                        <p:tgtEl>
                                          <p:spTgt spid="1044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44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104450">
                                            <p:txEl>
                                              <p:pRg st="1" end="1"/>
                                            </p:txEl>
                                          </p:spTgt>
                                        </p:tgtEl>
                                        <p:attrNameLst>
                                          <p:attrName>style.visibility</p:attrName>
                                        </p:attrNameLst>
                                      </p:cBhvr>
                                      <p:to>
                                        <p:strVal val="visible"/>
                                      </p:to>
                                    </p:set>
                                    <p:anim calcmode="lin" valueType="num">
                                      <p:cBhvr additive="base">
                                        <p:cTn id="13" dur="500" fill="hold"/>
                                        <p:tgtEl>
                                          <p:spTgt spid="1044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44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104450">
                                            <p:txEl>
                                              <p:pRg st="2" end="2"/>
                                            </p:txEl>
                                          </p:spTgt>
                                        </p:tgtEl>
                                        <p:attrNameLst>
                                          <p:attrName>style.visibility</p:attrName>
                                        </p:attrNameLst>
                                      </p:cBhvr>
                                      <p:to>
                                        <p:strVal val="visible"/>
                                      </p:to>
                                    </p:set>
                                    <p:anim calcmode="lin" valueType="num">
                                      <p:cBhvr additive="base">
                                        <p:cTn id="19" dur="500" fill="hold"/>
                                        <p:tgtEl>
                                          <p:spTgt spid="1044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44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104450">
                                            <p:txEl>
                                              <p:pRg st="3" end="3"/>
                                            </p:txEl>
                                          </p:spTgt>
                                        </p:tgtEl>
                                        <p:attrNameLst>
                                          <p:attrName>style.visibility</p:attrName>
                                        </p:attrNameLst>
                                      </p:cBhvr>
                                      <p:to>
                                        <p:strVal val="visible"/>
                                      </p:to>
                                    </p:set>
                                    <p:anim calcmode="lin" valueType="num">
                                      <p:cBhvr additive="base">
                                        <p:cTn id="25" dur="500" fill="hold"/>
                                        <p:tgtEl>
                                          <p:spTgt spid="10445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44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104450">
                                            <p:txEl>
                                              <p:pRg st="4" end="4"/>
                                            </p:txEl>
                                          </p:spTgt>
                                        </p:tgtEl>
                                        <p:attrNameLst>
                                          <p:attrName>style.visibility</p:attrName>
                                        </p:attrNameLst>
                                      </p:cBhvr>
                                      <p:to>
                                        <p:strVal val="visible"/>
                                      </p:to>
                                    </p:set>
                                    <p:anim calcmode="lin" valueType="num">
                                      <p:cBhvr additive="base">
                                        <p:cTn id="31" dur="500" fill="hold"/>
                                        <p:tgtEl>
                                          <p:spTgt spid="10445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44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104450">
                                            <p:txEl>
                                              <p:pRg st="5" end="5"/>
                                            </p:txEl>
                                          </p:spTgt>
                                        </p:tgtEl>
                                        <p:attrNameLst>
                                          <p:attrName>style.visibility</p:attrName>
                                        </p:attrNameLst>
                                      </p:cBhvr>
                                      <p:to>
                                        <p:strVal val="visible"/>
                                      </p:to>
                                    </p:set>
                                    <p:anim calcmode="lin" valueType="num">
                                      <p:cBhvr additive="base">
                                        <p:cTn id="37" dur="500" fill="hold"/>
                                        <p:tgtEl>
                                          <p:spTgt spid="10445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445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104450">
                                            <p:txEl>
                                              <p:pRg st="6" end="6"/>
                                            </p:txEl>
                                          </p:spTgt>
                                        </p:tgtEl>
                                        <p:attrNameLst>
                                          <p:attrName>style.visibility</p:attrName>
                                        </p:attrNameLst>
                                      </p:cBhvr>
                                      <p:to>
                                        <p:strVal val="visible"/>
                                      </p:to>
                                    </p:set>
                                    <p:anim calcmode="lin" valueType="num">
                                      <p:cBhvr additive="base">
                                        <p:cTn id="43" dur="500" fill="hold"/>
                                        <p:tgtEl>
                                          <p:spTgt spid="10445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0445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accel="50000" decel="50000" fill="hold" grpId="0" nodeType="clickEffect">
                                  <p:stCondLst>
                                    <p:cond delay="0"/>
                                  </p:stCondLst>
                                  <p:childTnLst>
                                    <p:set>
                                      <p:cBhvr>
                                        <p:cTn id="48" dur="1" fill="hold">
                                          <p:stCondLst>
                                            <p:cond delay="0"/>
                                          </p:stCondLst>
                                        </p:cTn>
                                        <p:tgtEl>
                                          <p:spTgt spid="104450">
                                            <p:txEl>
                                              <p:pRg st="7" end="7"/>
                                            </p:txEl>
                                          </p:spTgt>
                                        </p:tgtEl>
                                        <p:attrNameLst>
                                          <p:attrName>style.visibility</p:attrName>
                                        </p:attrNameLst>
                                      </p:cBhvr>
                                      <p:to>
                                        <p:strVal val="visible"/>
                                      </p:to>
                                    </p:set>
                                    <p:anim calcmode="lin" valueType="num">
                                      <p:cBhvr additive="base">
                                        <p:cTn id="49" dur="500" fill="hold"/>
                                        <p:tgtEl>
                                          <p:spTgt spid="104450">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0445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68636" cy="1143000"/>
          </a:xfrm>
          <a:solidFill>
            <a:schemeClr val="accent1"/>
          </a:solidFill>
        </p:spPr>
        <p:txBody>
          <a:bodyPr/>
          <a:lstStyle/>
          <a:p>
            <a:r>
              <a:rPr lang="en-GB" dirty="0" smtClean="0"/>
              <a:t>Measuring sound levels</a:t>
            </a:r>
            <a:endParaRPr lang="en-GB" dirty="0"/>
          </a:p>
        </p:txBody>
      </p:sp>
      <p:sp>
        <p:nvSpPr>
          <p:cNvPr id="4" name="Slide Number Placeholder 3"/>
          <p:cNvSpPr>
            <a:spLocks noGrp="1"/>
          </p:cNvSpPr>
          <p:nvPr>
            <p:ph type="sldNum" sz="quarter" idx="12"/>
          </p:nvPr>
        </p:nvSpPr>
        <p:spPr/>
        <p:txBody>
          <a:bodyPr/>
          <a:lstStyle/>
          <a:p>
            <a:pPr>
              <a:defRPr/>
            </a:pPr>
            <a:fld id="{F1F2957F-11E8-4FFD-BFAC-6D10F3934DC3}" type="slidenum">
              <a:rPr lang="en-GB" smtClean="0"/>
              <a:pPr>
                <a:defRPr/>
              </a:pPr>
              <a:t>69</a:t>
            </a:fld>
            <a:endParaRPr lang="en-GB"/>
          </a:p>
        </p:txBody>
      </p:sp>
      <p:graphicFrame>
        <p:nvGraphicFramePr>
          <p:cNvPr id="6" name="Table 5"/>
          <p:cNvGraphicFramePr>
            <a:graphicFrameLocks noGrp="1"/>
          </p:cNvGraphicFramePr>
          <p:nvPr>
            <p:extLst>
              <p:ext uri="{D42A27DB-BD31-4B8C-83A1-F6EECF244321}">
                <p14:modId xmlns:p14="http://schemas.microsoft.com/office/powerpoint/2010/main" val="1118355798"/>
              </p:ext>
            </p:extLst>
          </p:nvPr>
        </p:nvGraphicFramePr>
        <p:xfrm>
          <a:off x="467544" y="1700808"/>
          <a:ext cx="6192687" cy="2808310"/>
        </p:xfrm>
        <a:graphic>
          <a:graphicData uri="http://schemas.openxmlformats.org/drawingml/2006/table">
            <a:tbl>
              <a:tblPr firstRow="1" bandRow="1">
                <a:tableStyleId>{073A0DAA-6AF3-43AB-8588-CEC1D06C72B9}</a:tableStyleId>
              </a:tblPr>
              <a:tblGrid>
                <a:gridCol w="2064229"/>
                <a:gridCol w="2064229"/>
                <a:gridCol w="2064229"/>
              </a:tblGrid>
              <a:tr h="561662">
                <a:tc>
                  <a:txBody>
                    <a:bodyPr/>
                    <a:lstStyle/>
                    <a:p>
                      <a:r>
                        <a:rPr lang="en-GB" dirty="0" smtClean="0"/>
                        <a:t>Task</a:t>
                      </a:r>
                      <a:endParaRPr lang="en-GB" dirty="0"/>
                    </a:p>
                  </a:txBody>
                  <a:tcPr/>
                </a:tc>
                <a:tc>
                  <a:txBody>
                    <a:bodyPr/>
                    <a:lstStyle/>
                    <a:p>
                      <a:r>
                        <a:rPr lang="en-GB" dirty="0" smtClean="0"/>
                        <a:t>Distance (m)</a:t>
                      </a:r>
                      <a:endParaRPr lang="en-GB" dirty="0"/>
                    </a:p>
                  </a:txBody>
                  <a:tcPr/>
                </a:tc>
                <a:tc>
                  <a:txBody>
                    <a:bodyPr/>
                    <a:lstStyle/>
                    <a:p>
                      <a:r>
                        <a:rPr lang="en-GB" dirty="0" smtClean="0"/>
                        <a:t>Sound Level dB</a:t>
                      </a:r>
                      <a:endParaRPr lang="en-GB" dirty="0"/>
                    </a:p>
                  </a:txBody>
                  <a:tcPr/>
                </a:tc>
              </a:tr>
              <a:tr h="561662">
                <a:tc>
                  <a:txBody>
                    <a:bodyPr/>
                    <a:lstStyle/>
                    <a:p>
                      <a:endParaRPr lang="en-GB"/>
                    </a:p>
                  </a:txBody>
                  <a:tcPr/>
                </a:tc>
                <a:tc>
                  <a:txBody>
                    <a:bodyPr/>
                    <a:lstStyle/>
                    <a:p>
                      <a:endParaRPr lang="en-GB"/>
                    </a:p>
                  </a:txBody>
                  <a:tcPr/>
                </a:tc>
                <a:tc>
                  <a:txBody>
                    <a:bodyPr/>
                    <a:lstStyle/>
                    <a:p>
                      <a:endParaRPr lang="en-GB"/>
                    </a:p>
                  </a:txBody>
                  <a:tcPr/>
                </a:tc>
              </a:tr>
              <a:tr h="561662">
                <a:tc>
                  <a:txBody>
                    <a:bodyPr/>
                    <a:lstStyle/>
                    <a:p>
                      <a:endParaRPr lang="en-GB"/>
                    </a:p>
                  </a:txBody>
                  <a:tcPr/>
                </a:tc>
                <a:tc>
                  <a:txBody>
                    <a:bodyPr/>
                    <a:lstStyle/>
                    <a:p>
                      <a:endParaRPr lang="en-GB"/>
                    </a:p>
                  </a:txBody>
                  <a:tcPr/>
                </a:tc>
                <a:tc>
                  <a:txBody>
                    <a:bodyPr/>
                    <a:lstStyle/>
                    <a:p>
                      <a:endParaRPr lang="en-GB"/>
                    </a:p>
                  </a:txBody>
                  <a:tcPr/>
                </a:tc>
              </a:tr>
              <a:tr h="561662">
                <a:tc>
                  <a:txBody>
                    <a:bodyPr/>
                    <a:lstStyle/>
                    <a:p>
                      <a:endParaRPr lang="en-GB"/>
                    </a:p>
                  </a:txBody>
                  <a:tcPr/>
                </a:tc>
                <a:tc>
                  <a:txBody>
                    <a:bodyPr/>
                    <a:lstStyle/>
                    <a:p>
                      <a:endParaRPr lang="en-GB"/>
                    </a:p>
                  </a:txBody>
                  <a:tcPr/>
                </a:tc>
                <a:tc>
                  <a:txBody>
                    <a:bodyPr/>
                    <a:lstStyle/>
                    <a:p>
                      <a:endParaRPr lang="en-GB"/>
                    </a:p>
                  </a:txBody>
                  <a:tcPr/>
                </a:tc>
              </a:tr>
              <a:tr h="561662">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
        <p:nvSpPr>
          <p:cNvPr id="7" name="Title 1"/>
          <p:cNvSpPr txBox="1">
            <a:spLocks/>
          </p:cNvSpPr>
          <p:nvPr/>
        </p:nvSpPr>
        <p:spPr bwMode="auto">
          <a:xfrm>
            <a:off x="33908" y="5805264"/>
            <a:ext cx="7418412" cy="5760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Comic Sans MS" pitchFamily="66" charset="0"/>
              </a:defRPr>
            </a:lvl2pPr>
            <a:lvl3pPr algn="ctr" rtl="0" eaLnBrk="0" fontAlgn="base" hangingPunct="0">
              <a:spcBef>
                <a:spcPct val="0"/>
              </a:spcBef>
              <a:spcAft>
                <a:spcPct val="0"/>
              </a:spcAft>
              <a:defRPr sz="4400">
                <a:solidFill>
                  <a:schemeClr val="bg1"/>
                </a:solidFill>
                <a:latin typeface="Comic Sans MS" pitchFamily="66" charset="0"/>
              </a:defRPr>
            </a:lvl3pPr>
            <a:lvl4pPr algn="ctr" rtl="0" eaLnBrk="0" fontAlgn="base" hangingPunct="0">
              <a:spcBef>
                <a:spcPct val="0"/>
              </a:spcBef>
              <a:spcAft>
                <a:spcPct val="0"/>
              </a:spcAft>
              <a:defRPr sz="4400">
                <a:solidFill>
                  <a:schemeClr val="bg1"/>
                </a:solidFill>
                <a:latin typeface="Comic Sans MS" pitchFamily="66" charset="0"/>
              </a:defRPr>
            </a:lvl4pPr>
            <a:lvl5pPr algn="ctr" rtl="0" eaLnBrk="0" fontAlgn="base" hangingPunct="0">
              <a:spcBef>
                <a:spcPct val="0"/>
              </a:spcBef>
              <a:spcAft>
                <a:spcPct val="0"/>
              </a:spcAft>
              <a:defRPr sz="4400">
                <a:solidFill>
                  <a:schemeClr val="bg1"/>
                </a:solidFill>
                <a:latin typeface="Comic Sans MS" pitchFamily="66" charset="0"/>
              </a:defRPr>
            </a:lvl5pPr>
            <a:lvl6pPr marL="457200" algn="ctr" rtl="0" fontAlgn="base">
              <a:spcBef>
                <a:spcPct val="0"/>
              </a:spcBef>
              <a:spcAft>
                <a:spcPct val="0"/>
              </a:spcAft>
              <a:defRPr sz="4400">
                <a:solidFill>
                  <a:schemeClr val="bg1"/>
                </a:solidFill>
                <a:latin typeface="Comic Sans MS" pitchFamily="66" charset="0"/>
              </a:defRPr>
            </a:lvl6pPr>
            <a:lvl7pPr marL="914400" algn="ctr" rtl="0" fontAlgn="base">
              <a:spcBef>
                <a:spcPct val="0"/>
              </a:spcBef>
              <a:spcAft>
                <a:spcPct val="0"/>
              </a:spcAft>
              <a:defRPr sz="4400">
                <a:solidFill>
                  <a:schemeClr val="bg1"/>
                </a:solidFill>
                <a:latin typeface="Comic Sans MS" pitchFamily="66" charset="0"/>
              </a:defRPr>
            </a:lvl7pPr>
            <a:lvl8pPr marL="1371600" algn="ctr" rtl="0" fontAlgn="base">
              <a:spcBef>
                <a:spcPct val="0"/>
              </a:spcBef>
              <a:spcAft>
                <a:spcPct val="0"/>
              </a:spcAft>
              <a:defRPr sz="4400">
                <a:solidFill>
                  <a:schemeClr val="bg1"/>
                </a:solidFill>
                <a:latin typeface="Comic Sans MS" pitchFamily="66" charset="0"/>
              </a:defRPr>
            </a:lvl8pPr>
            <a:lvl9pPr marL="1828800" algn="ctr" rtl="0" fontAlgn="base">
              <a:spcBef>
                <a:spcPct val="0"/>
              </a:spcBef>
              <a:spcAft>
                <a:spcPct val="0"/>
              </a:spcAft>
              <a:defRPr sz="4400">
                <a:solidFill>
                  <a:schemeClr val="bg1"/>
                </a:solidFill>
                <a:latin typeface="Comic Sans MS" pitchFamily="66" charset="0"/>
              </a:defRPr>
            </a:lvl9pPr>
          </a:lstStyle>
          <a:p>
            <a:r>
              <a:rPr lang="en-GB" sz="2400" kern="0" dirty="0" smtClean="0"/>
              <a:t>Loud sounds can permanently damage hearing</a:t>
            </a:r>
            <a:endParaRPr lang="en-GB" sz="2400" kern="0" dirty="0"/>
          </a:p>
        </p:txBody>
      </p:sp>
      <p:grpSp>
        <p:nvGrpSpPr>
          <p:cNvPr id="8" name="Group 7"/>
          <p:cNvGrpSpPr/>
          <p:nvPr/>
        </p:nvGrpSpPr>
        <p:grpSpPr>
          <a:xfrm>
            <a:off x="6944594" y="293688"/>
            <a:ext cx="2403876" cy="1652743"/>
            <a:chOff x="7277989" y="158782"/>
            <a:chExt cx="2403876" cy="1652743"/>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9394" y="158782"/>
              <a:ext cx="1222727" cy="1006412"/>
            </a:xfrm>
            <a:prstGeom prst="rect">
              <a:avLst/>
            </a:prstGeom>
          </p:spPr>
        </p:pic>
        <p:sp>
          <p:nvSpPr>
            <p:cNvPr id="10" name="TextBox 9"/>
            <p:cNvSpPr txBox="1"/>
            <p:nvPr/>
          </p:nvSpPr>
          <p:spPr>
            <a:xfrm>
              <a:off x="7277989" y="1165194"/>
              <a:ext cx="2403876" cy="646331"/>
            </a:xfrm>
            <a:prstGeom prst="rect">
              <a:avLst/>
            </a:prstGeom>
            <a:noFill/>
          </p:spPr>
          <p:txBody>
            <a:bodyPr wrap="square" rtlCol="0">
              <a:spAutoFit/>
            </a:bodyPr>
            <a:lstStyle/>
            <a:p>
              <a:r>
                <a:rPr lang="en-GB" b="1" dirty="0" smtClean="0">
                  <a:solidFill>
                    <a:schemeClr val="bg1"/>
                  </a:solidFill>
                </a:rPr>
                <a:t>Practical </a:t>
              </a:r>
              <a:r>
                <a:rPr lang="en-GB" b="1" dirty="0" smtClean="0">
                  <a:solidFill>
                    <a:schemeClr val="bg1"/>
                  </a:solidFill>
                </a:rPr>
                <a:t>Activities</a:t>
              </a:r>
            </a:p>
            <a:p>
              <a:r>
                <a:rPr lang="en-GB" b="1" dirty="0" smtClean="0">
                  <a:solidFill>
                    <a:schemeClr val="bg1"/>
                  </a:solidFill>
                </a:rPr>
                <a:t>Evaluating</a:t>
              </a:r>
              <a:endParaRPr lang="en-GB" b="1" dirty="0">
                <a:solidFill>
                  <a:schemeClr val="bg1"/>
                </a:solidFill>
              </a:endParaRPr>
            </a:p>
          </p:txBody>
        </p:sp>
      </p:grpSp>
    </p:spTree>
    <p:extLst>
      <p:ext uri="{BB962C8B-B14F-4D97-AF65-F5344CB8AC3E}">
        <p14:creationId xmlns:p14="http://schemas.microsoft.com/office/powerpoint/2010/main" val="1873091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5040560" cy="648072"/>
          </a:xfrm>
          <a:solidFill>
            <a:schemeClr val="accent1"/>
          </a:solidFill>
        </p:spPr>
        <p:txBody>
          <a:bodyPr/>
          <a:lstStyle/>
          <a:p>
            <a:r>
              <a:rPr lang="en-GB" u="dbl" dirty="0"/>
              <a:t>What is Energy</a:t>
            </a:r>
            <a:r>
              <a:rPr lang="en-GB" u="dbl" dirty="0" smtClean="0"/>
              <a:t>?</a:t>
            </a:r>
            <a:endParaRPr lang="en-GB" dirty="0"/>
          </a:p>
        </p:txBody>
      </p:sp>
      <p:sp>
        <p:nvSpPr>
          <p:cNvPr id="3" name="Content Placeholder 2"/>
          <p:cNvSpPr>
            <a:spLocks noGrp="1"/>
          </p:cNvSpPr>
          <p:nvPr>
            <p:ph idx="1"/>
          </p:nvPr>
        </p:nvSpPr>
        <p:spPr>
          <a:xfrm>
            <a:off x="457200" y="1600201"/>
            <a:ext cx="5194920" cy="3628999"/>
          </a:xfrm>
          <a:solidFill>
            <a:schemeClr val="accent1"/>
          </a:solidFill>
        </p:spPr>
        <p:txBody>
          <a:bodyPr/>
          <a:lstStyle/>
          <a:p>
            <a:r>
              <a:rPr lang="en-GB" dirty="0" smtClean="0"/>
              <a:t>Energy </a:t>
            </a:r>
            <a:r>
              <a:rPr lang="en-GB" dirty="0"/>
              <a:t>is needed to get jobs done, </a:t>
            </a:r>
            <a:r>
              <a:rPr lang="en-GB" dirty="0" smtClean="0"/>
              <a:t>or make </a:t>
            </a:r>
            <a:r>
              <a:rPr lang="en-GB" dirty="0"/>
              <a:t>things work.</a:t>
            </a:r>
          </a:p>
          <a:p>
            <a:r>
              <a:rPr lang="en-GB" dirty="0"/>
              <a:t> </a:t>
            </a:r>
            <a:r>
              <a:rPr lang="en-GB" dirty="0" smtClean="0"/>
              <a:t>To </a:t>
            </a:r>
            <a:r>
              <a:rPr lang="en-GB" dirty="0"/>
              <a:t>get a job done, energy must be transferred from one place to another</a:t>
            </a:r>
            <a:r>
              <a:rPr lang="en-GB" dirty="0" smtClean="0"/>
              <a:t>.</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692696"/>
            <a:ext cx="3072227" cy="4770851"/>
          </a:xfrm>
          <a:prstGeom prst="rect">
            <a:avLst/>
          </a:prstGeom>
        </p:spPr>
      </p:pic>
      <p:sp>
        <p:nvSpPr>
          <p:cNvPr id="5" name="Slide Number Placeholder 4"/>
          <p:cNvSpPr>
            <a:spLocks noGrp="1"/>
          </p:cNvSpPr>
          <p:nvPr>
            <p:ph type="sldNum" sz="quarter" idx="12"/>
          </p:nvPr>
        </p:nvSpPr>
        <p:spPr/>
        <p:txBody>
          <a:bodyPr/>
          <a:lstStyle/>
          <a:p>
            <a:pPr>
              <a:defRPr/>
            </a:pPr>
            <a:fld id="{F1F2957F-11E8-4FFD-BFAC-6D10F3934DC3}" type="slidenum">
              <a:rPr lang="en-GB" smtClean="0"/>
              <a:pPr>
                <a:defRPr/>
              </a:pPr>
              <a:t>7</a:t>
            </a:fld>
            <a:endParaRPr lang="en-GB"/>
          </a:p>
        </p:txBody>
      </p:sp>
    </p:spTree>
    <p:extLst>
      <p:ext uri="{BB962C8B-B14F-4D97-AF65-F5344CB8AC3E}">
        <p14:creationId xmlns:p14="http://schemas.microsoft.com/office/powerpoint/2010/main" val="15010520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827584" y="548680"/>
            <a:ext cx="1368152" cy="5853336"/>
          </a:xfrm>
          <a:prstGeom prst="rect">
            <a:avLst/>
          </a:prstGeom>
        </p:spPr>
      </p:pic>
      <p:pic>
        <p:nvPicPr>
          <p:cNvPr id="3" name="Picture 2"/>
          <p:cNvPicPr/>
          <p:nvPr/>
        </p:nvPicPr>
        <p:blipFill>
          <a:blip r:embed="rId3"/>
          <a:stretch>
            <a:fillRect/>
          </a:stretch>
        </p:blipFill>
        <p:spPr>
          <a:xfrm>
            <a:off x="2699792" y="836712"/>
            <a:ext cx="6163558" cy="4115430"/>
          </a:xfrm>
          <a:prstGeom prst="rect">
            <a:avLst/>
          </a:prstGeom>
        </p:spPr>
      </p:pic>
      <p:sp>
        <p:nvSpPr>
          <p:cNvPr id="4" name="Slide Number Placeholder 3"/>
          <p:cNvSpPr>
            <a:spLocks noGrp="1"/>
          </p:cNvSpPr>
          <p:nvPr>
            <p:ph type="sldNum" sz="quarter" idx="12"/>
          </p:nvPr>
        </p:nvSpPr>
        <p:spPr/>
        <p:txBody>
          <a:bodyPr/>
          <a:lstStyle/>
          <a:p>
            <a:pPr>
              <a:defRPr/>
            </a:pPr>
            <a:fld id="{DD07A5A1-4EB0-49DA-B4FC-8BCDE535E9D7}" type="slidenum">
              <a:rPr lang="en-GB" smtClean="0"/>
              <a:pPr>
                <a:defRPr/>
              </a:pPr>
              <a:t>70</a:t>
            </a:fld>
            <a:endParaRPr lang="en-GB"/>
          </a:p>
        </p:txBody>
      </p:sp>
      <p:grpSp>
        <p:nvGrpSpPr>
          <p:cNvPr id="6" name="Group 5"/>
          <p:cNvGrpSpPr/>
          <p:nvPr/>
        </p:nvGrpSpPr>
        <p:grpSpPr>
          <a:xfrm>
            <a:off x="5009270" y="5026272"/>
            <a:ext cx="2515058" cy="1375744"/>
            <a:chOff x="7277989" y="158782"/>
            <a:chExt cx="2515058" cy="1375744"/>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9394" y="158782"/>
              <a:ext cx="1222727" cy="1006412"/>
            </a:xfrm>
            <a:prstGeom prst="rect">
              <a:avLst/>
            </a:prstGeom>
          </p:spPr>
        </p:pic>
        <p:sp>
          <p:nvSpPr>
            <p:cNvPr id="8" name="TextBox 7"/>
            <p:cNvSpPr txBox="1"/>
            <p:nvPr/>
          </p:nvSpPr>
          <p:spPr>
            <a:xfrm>
              <a:off x="7277989" y="1165194"/>
              <a:ext cx="2515058" cy="369332"/>
            </a:xfrm>
            <a:prstGeom prst="rect">
              <a:avLst/>
            </a:prstGeom>
            <a:noFill/>
          </p:spPr>
          <p:txBody>
            <a:bodyPr wrap="square" rtlCol="0">
              <a:spAutoFit/>
            </a:bodyPr>
            <a:lstStyle/>
            <a:p>
              <a:r>
                <a:rPr lang="en-GB" dirty="0" smtClean="0">
                  <a:solidFill>
                    <a:schemeClr val="bg1"/>
                  </a:solidFill>
                </a:rPr>
                <a:t>Moral ethical reflection</a:t>
              </a:r>
              <a:endParaRPr lang="en-GB" dirty="0">
                <a:solidFill>
                  <a:schemeClr val="bg1"/>
                </a:solidFill>
              </a:endParaRPr>
            </a:p>
          </p:txBody>
        </p:sp>
      </p:grpSp>
    </p:spTree>
    <p:extLst>
      <p:ext uri="{BB962C8B-B14F-4D97-AF65-F5344CB8AC3E}">
        <p14:creationId xmlns:p14="http://schemas.microsoft.com/office/powerpoint/2010/main" val="26798950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457200" y="274638"/>
            <a:ext cx="8229600" cy="993775"/>
          </a:xfrm>
        </p:spPr>
        <p:txBody>
          <a:bodyPr/>
          <a:lstStyle/>
          <a:p>
            <a:pPr eaLnBrk="1" hangingPunct="1"/>
            <a:r>
              <a:rPr lang="en-GB" altLang="en-US" sz="4000" dirty="0" smtClean="0"/>
              <a:t>Describing Sound Waves</a:t>
            </a:r>
          </a:p>
        </p:txBody>
      </p:sp>
      <p:grpSp>
        <p:nvGrpSpPr>
          <p:cNvPr id="14339" name="Group 13"/>
          <p:cNvGrpSpPr>
            <a:grpSpLocks/>
          </p:cNvGrpSpPr>
          <p:nvPr/>
        </p:nvGrpSpPr>
        <p:grpSpPr bwMode="auto">
          <a:xfrm>
            <a:off x="6156325" y="1484313"/>
            <a:ext cx="2376488" cy="4924425"/>
            <a:chOff x="4067944" y="2132856"/>
            <a:chExt cx="2592288" cy="5328592"/>
          </a:xfrm>
        </p:grpSpPr>
        <p:sp>
          <p:nvSpPr>
            <p:cNvPr id="13" name="Rounded Rectangle 12"/>
            <p:cNvSpPr>
              <a:spLocks noChangeArrowheads="1"/>
            </p:cNvSpPr>
            <p:nvPr/>
          </p:nvSpPr>
          <p:spPr bwMode="auto">
            <a:xfrm>
              <a:off x="4067944" y="2132856"/>
              <a:ext cx="2592288" cy="5328592"/>
            </a:xfrm>
            <a:prstGeom prst="roundRect">
              <a:avLst>
                <a:gd name="adj" fmla="val 16667"/>
              </a:avLst>
            </a:prstGeom>
            <a:solidFill>
              <a:srgbClr val="000000"/>
            </a:solidFill>
            <a:ln w="25400" algn="ctr">
              <a:solidFill>
                <a:srgbClr val="FFFFFF"/>
              </a:solidFill>
              <a:round/>
              <a:headEnd/>
              <a:tailEnd/>
            </a:ln>
          </p:spPr>
          <p:txBody>
            <a:bodyPr anchor="ctr"/>
            <a:lstStyle/>
            <a:p>
              <a:pPr algn="ctr">
                <a:defRPr/>
              </a:pPr>
              <a:endParaRPr lang="en-GB">
                <a:solidFill>
                  <a:schemeClr val="lt1"/>
                </a:solidFill>
                <a:latin typeface="+mn-lt"/>
              </a:endParaRPr>
            </a:p>
          </p:txBody>
        </p:sp>
        <p:sp>
          <p:nvSpPr>
            <p:cNvPr id="8" name="Oval 7"/>
            <p:cNvSpPr>
              <a:spLocks noChangeArrowheads="1"/>
            </p:cNvSpPr>
            <p:nvPr/>
          </p:nvSpPr>
          <p:spPr bwMode="auto">
            <a:xfrm>
              <a:off x="4715583" y="2565740"/>
              <a:ext cx="1297010" cy="1223068"/>
            </a:xfrm>
            <a:prstGeom prst="ellipse">
              <a:avLst/>
            </a:prstGeom>
            <a:solidFill>
              <a:srgbClr val="FF000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sp>
          <p:nvSpPr>
            <p:cNvPr id="11" name="Oval 10"/>
            <p:cNvSpPr>
              <a:spLocks noChangeArrowheads="1"/>
            </p:cNvSpPr>
            <p:nvPr/>
          </p:nvSpPr>
          <p:spPr bwMode="auto">
            <a:xfrm>
              <a:off x="4715583" y="4221692"/>
              <a:ext cx="1297010" cy="1223068"/>
            </a:xfrm>
            <a:prstGeom prst="ellipse">
              <a:avLst/>
            </a:prstGeom>
            <a:solidFill>
              <a:srgbClr val="FFC00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sp>
          <p:nvSpPr>
            <p:cNvPr id="12" name="Oval 11"/>
            <p:cNvSpPr>
              <a:spLocks noChangeArrowheads="1"/>
            </p:cNvSpPr>
            <p:nvPr/>
          </p:nvSpPr>
          <p:spPr bwMode="auto">
            <a:xfrm>
              <a:off x="4715583" y="5877643"/>
              <a:ext cx="1297010" cy="1223068"/>
            </a:xfrm>
            <a:prstGeom prst="ellipse">
              <a:avLst/>
            </a:prstGeom>
            <a:solidFill>
              <a:srgbClr val="00B05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grpSp>
      <p:sp>
        <p:nvSpPr>
          <p:cNvPr id="14340" name="Rectangle 3"/>
          <p:cNvSpPr>
            <a:spLocks noChangeArrowheads="1"/>
          </p:cNvSpPr>
          <p:nvPr/>
        </p:nvSpPr>
        <p:spPr bwMode="auto">
          <a:xfrm>
            <a:off x="1146969" y="1546225"/>
            <a:ext cx="4114800" cy="67627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3200" b="1">
                <a:solidFill>
                  <a:schemeClr val="bg1"/>
                </a:solidFill>
                <a:latin typeface="Comic Sans MS" pitchFamily="66" charset="0"/>
              </a:rPr>
              <a:t>Learning Intention:</a:t>
            </a:r>
            <a:endParaRPr lang="en-GB" altLang="en-US" sz="3200">
              <a:solidFill>
                <a:schemeClr val="bg1"/>
              </a:solidFill>
              <a:latin typeface="Comic Sans MS" pitchFamily="66" charset="0"/>
            </a:endParaRPr>
          </a:p>
        </p:txBody>
      </p:sp>
      <p:sp>
        <p:nvSpPr>
          <p:cNvPr id="14341" name="Rectangle 12"/>
          <p:cNvSpPr>
            <a:spLocks noChangeArrowheads="1"/>
          </p:cNvSpPr>
          <p:nvPr/>
        </p:nvSpPr>
        <p:spPr bwMode="auto">
          <a:xfrm>
            <a:off x="468313" y="2244725"/>
            <a:ext cx="5472112" cy="1871663"/>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800" dirty="0">
                <a:solidFill>
                  <a:schemeClr val="bg1"/>
                </a:solidFill>
                <a:latin typeface="Comic Sans MS" pitchFamily="66" charset="0"/>
              </a:rPr>
              <a:t>I can draw the effect that volume and pitch have on oscilloscope traces of sound waves.</a:t>
            </a: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71</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13" y="3713192"/>
            <a:ext cx="1940793" cy="2695546"/>
          </a:xfrm>
          <a:prstGeom prst="rect">
            <a:avLst/>
          </a:prstGeom>
        </p:spPr>
      </p:pic>
    </p:spTree>
    <p:extLst>
      <p:ext uri="{BB962C8B-B14F-4D97-AF65-F5344CB8AC3E}">
        <p14:creationId xmlns:p14="http://schemas.microsoft.com/office/powerpoint/2010/main" val="771772828"/>
      </p:ext>
    </p:extLst>
  </p:cSld>
  <p:clrMapOvr>
    <a:masterClrMapping/>
  </p:clrMapOvr>
  <p:transition>
    <p:check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55576" y="290513"/>
            <a:ext cx="2376264" cy="838200"/>
          </a:xfrm>
        </p:spPr>
        <p:txBody>
          <a:bodyPr/>
          <a:lstStyle/>
          <a:p>
            <a:r>
              <a:rPr lang="en-GB" altLang="en-US" sz="3600" dirty="0">
                <a:solidFill>
                  <a:schemeClr val="bg1"/>
                </a:solidFill>
                <a:latin typeface="Tempus Sans ITC" pitchFamily="82" charset="0"/>
              </a:rPr>
              <a:t>OUR EARS</a:t>
            </a:r>
          </a:p>
        </p:txBody>
      </p:sp>
      <p:sp>
        <p:nvSpPr>
          <p:cNvPr id="5124" name="Text Box 4"/>
          <p:cNvSpPr txBox="1">
            <a:spLocks noChangeArrowheads="1"/>
          </p:cNvSpPr>
          <p:nvPr/>
        </p:nvSpPr>
        <p:spPr bwMode="auto">
          <a:xfrm>
            <a:off x="4860731" y="1934214"/>
            <a:ext cx="427818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GB"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Structure of </a:t>
            </a:r>
            <a:r>
              <a:rPr lang="en-GB" alt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ear</a:t>
            </a:r>
          </a:p>
          <a:p>
            <a:pPr>
              <a:buFontTx/>
              <a:buChar char="•"/>
            </a:pPr>
            <a:r>
              <a:rPr lang="en-GB" alt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Using </a:t>
            </a:r>
            <a:r>
              <a:rPr lang="en-GB" altLang="en-US" sz="28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Brainpop</a:t>
            </a:r>
            <a:endParaRPr lang="en-GB"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buFontTx/>
              <a:buChar char="•"/>
            </a:pPr>
            <a:r>
              <a:rPr lang="en-GB" alt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Stick </a:t>
            </a:r>
            <a:r>
              <a:rPr lang="en-GB"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in </a:t>
            </a:r>
            <a:r>
              <a:rPr lang="en-GB" alt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 diagram </a:t>
            </a:r>
            <a:r>
              <a:rPr lang="en-GB"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&amp; label it </a:t>
            </a:r>
            <a:endParaRPr lang="en-GB" alt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buFontTx/>
              <a:buChar char="•"/>
            </a:pPr>
            <a:r>
              <a:rPr lang="en-GB" altLang="en-US" sz="2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What </a:t>
            </a:r>
            <a:r>
              <a:rPr lang="en-GB"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some parts of the ear do (function)</a:t>
            </a:r>
          </a:p>
          <a:p>
            <a:pPr>
              <a:buFontTx/>
              <a:buChar char="•"/>
            </a:pPr>
            <a:r>
              <a:rPr lang="en-GB" alt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How good is our hearing?</a:t>
            </a:r>
          </a:p>
        </p:txBody>
      </p:sp>
      <p:sp>
        <p:nvSpPr>
          <p:cNvPr id="5125" name="Text Box 5"/>
          <p:cNvSpPr txBox="1">
            <a:spLocks noChangeArrowheads="1"/>
          </p:cNvSpPr>
          <p:nvPr/>
        </p:nvSpPr>
        <p:spPr bwMode="auto">
          <a:xfrm>
            <a:off x="114300" y="5473644"/>
            <a:ext cx="820630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GB"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If we’ve time, how do ears help us balance?</a:t>
            </a:r>
          </a:p>
          <a:p>
            <a:pPr>
              <a:buFontTx/>
              <a:buChar char="•"/>
            </a:pPr>
            <a:r>
              <a:rPr lang="en-GB" alt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Using devices to improve </a:t>
            </a:r>
            <a:r>
              <a:rPr lang="en-GB" altLang="en-US" sz="2800" dirty="0" smtClean="0">
                <a:solidFill>
                  <a:schemeClr val="bg1"/>
                </a:solidFill>
                <a:latin typeface="Tahoma" panose="020B0604030504040204" pitchFamily="34" charset="0"/>
                <a:ea typeface="Tahoma" panose="020B0604030504040204" pitchFamily="34" charset="0"/>
                <a:cs typeface="Tahoma" panose="020B0604030504040204" pitchFamily="34" charset="0"/>
              </a:rPr>
              <a:t>hearing</a:t>
            </a:r>
            <a:endParaRPr lang="en-GB" altLang="en-US" sz="2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2"/>
          </p:nvPr>
        </p:nvSpPr>
        <p:spPr/>
        <p:txBody>
          <a:bodyPr/>
          <a:lstStyle/>
          <a:p>
            <a:pPr>
              <a:defRPr/>
            </a:pPr>
            <a:fld id="{D73B9FDA-F9ED-4D19-B022-79467F549918}" type="slidenum">
              <a:rPr lang="en-GB" smtClean="0"/>
              <a:pPr>
                <a:defRPr/>
              </a:pPr>
              <a:t>72</a:t>
            </a:fld>
            <a:endParaRPr lang="en-GB"/>
          </a:p>
        </p:txBody>
      </p:sp>
      <p:pic>
        <p:nvPicPr>
          <p:cNvPr id="73730" name="Picture 2" descr="http://www.pkwy.k12.mo.us/homepage/acox/Image/science_human_ear_char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144885"/>
            <a:ext cx="4869854" cy="432875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064668" y="293688"/>
            <a:ext cx="2175955" cy="1375744"/>
            <a:chOff x="7277989" y="158782"/>
            <a:chExt cx="2175955" cy="137574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394" y="158782"/>
              <a:ext cx="1222727" cy="1006412"/>
            </a:xfrm>
            <a:prstGeom prst="rect">
              <a:avLst/>
            </a:prstGeom>
          </p:spPr>
        </p:pic>
        <p:sp>
          <p:nvSpPr>
            <p:cNvPr id="9" name="TextBox 8"/>
            <p:cNvSpPr txBox="1"/>
            <p:nvPr/>
          </p:nvSpPr>
          <p:spPr>
            <a:xfrm>
              <a:off x="7277989" y="1165194"/>
              <a:ext cx="2175955" cy="369332"/>
            </a:xfrm>
            <a:prstGeom prst="rect">
              <a:avLst/>
            </a:prstGeom>
            <a:noFill/>
          </p:spPr>
          <p:txBody>
            <a:bodyPr wrap="square" rtlCol="0">
              <a:spAutoFit/>
            </a:bodyPr>
            <a:lstStyle/>
            <a:p>
              <a:pPr algn="ctr"/>
              <a:r>
                <a:rPr lang="en-GB" b="1" dirty="0" smtClean="0">
                  <a:solidFill>
                    <a:schemeClr val="bg1"/>
                  </a:solidFill>
                </a:rPr>
                <a:t>Diagram</a:t>
              </a:r>
              <a:endParaRPr lang="en-GB" b="1" dirty="0">
                <a:solidFill>
                  <a:schemeClr val="bg1"/>
                </a:solidFill>
              </a:endParaRPr>
            </a:p>
          </p:txBody>
        </p:sp>
      </p:grpSp>
    </p:spTree>
    <p:extLst>
      <p:ext uri="{BB962C8B-B14F-4D97-AF65-F5344CB8AC3E}">
        <p14:creationId xmlns:p14="http://schemas.microsoft.com/office/powerpoint/2010/main" val="2327260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checkerboard(across)">
                                      <p:cBhvr>
                                        <p:cTn id="7" dur="5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25"/>
                                        </p:tgtEl>
                                        <p:attrNameLst>
                                          <p:attrName>style.visibility</p:attrName>
                                        </p:attrNameLst>
                                      </p:cBhvr>
                                      <p:to>
                                        <p:strVal val="visible"/>
                                      </p:to>
                                    </p:set>
                                    <p:anim to="" calcmode="lin" valueType="num">
                                      <p:cBhvr>
                                        <p:cTn id="12" dur="1" fill="hold"/>
                                        <p:tgtEl>
                                          <p:spTgt spid="51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utoUpdateAnimBg="0"/>
      <p:bldP spid="5125"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304800"/>
            <a:ext cx="2362200" cy="685800"/>
          </a:xfrm>
        </p:spPr>
        <p:txBody>
          <a:bodyPr/>
          <a:lstStyle/>
          <a:p>
            <a:r>
              <a:rPr lang="en-GB" altLang="en-US">
                <a:solidFill>
                  <a:schemeClr val="bg1"/>
                </a:solidFill>
                <a:latin typeface="Tempus Sans ITC" pitchFamily="82" charset="0"/>
              </a:rPr>
              <a:t>Our Ears</a:t>
            </a:r>
          </a:p>
        </p:txBody>
      </p:sp>
      <p:graphicFrame>
        <p:nvGraphicFramePr>
          <p:cNvPr id="2051" name="Object 3"/>
          <p:cNvGraphicFramePr>
            <a:graphicFrameLocks noChangeAspect="1"/>
          </p:cNvGraphicFramePr>
          <p:nvPr/>
        </p:nvGraphicFramePr>
        <p:xfrm>
          <a:off x="1752600" y="914400"/>
          <a:ext cx="5891213" cy="5556250"/>
        </p:xfrm>
        <a:graphic>
          <a:graphicData uri="http://schemas.openxmlformats.org/presentationml/2006/ole">
            <mc:AlternateContent xmlns:mc="http://schemas.openxmlformats.org/markup-compatibility/2006">
              <mc:Choice xmlns:v="urn:schemas-microsoft-com:vml" Requires="v">
                <p:oleObj spid="_x0000_s71731" r:id="rId3" imgW="6640068" imgH="6259068" progId="Word.Picture.8">
                  <p:embed/>
                </p:oleObj>
              </mc:Choice>
              <mc:Fallback>
                <p:oleObj r:id="rId3" imgW="6640068" imgH="6259068"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14400"/>
                        <a:ext cx="5891213" cy="555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5"/>
          <p:cNvSpPr>
            <a:spLocks noChangeArrowheads="1"/>
          </p:cNvSpPr>
          <p:nvPr/>
        </p:nvSpPr>
        <p:spPr bwMode="auto">
          <a:xfrm>
            <a:off x="1752600" y="914400"/>
            <a:ext cx="2743200" cy="5638800"/>
          </a:xfrm>
          <a:prstGeom prst="rect">
            <a:avLst/>
          </a:prstGeom>
          <a:solidFill>
            <a:srgbClr val="CCFF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058" name="Group 10"/>
          <p:cNvGrpSpPr>
            <a:grpSpLocks/>
          </p:cNvGrpSpPr>
          <p:nvPr/>
        </p:nvGrpSpPr>
        <p:grpSpPr bwMode="auto">
          <a:xfrm>
            <a:off x="5029200" y="2057400"/>
            <a:ext cx="3657600" cy="2971800"/>
            <a:chOff x="3168" y="1296"/>
            <a:chExt cx="2304" cy="1872"/>
          </a:xfrm>
        </p:grpSpPr>
        <p:sp>
          <p:nvSpPr>
            <p:cNvPr id="2056" name="Oval 8"/>
            <p:cNvSpPr>
              <a:spLocks noChangeArrowheads="1"/>
            </p:cNvSpPr>
            <p:nvPr/>
          </p:nvSpPr>
          <p:spPr bwMode="auto">
            <a:xfrm>
              <a:off x="3168" y="1296"/>
              <a:ext cx="2064" cy="1200"/>
            </a:xfrm>
            <a:prstGeom prst="ellipse">
              <a:avLst/>
            </a:prstGeom>
            <a:solidFill>
              <a:srgbClr val="FFFF99">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7" name="Oval 9"/>
            <p:cNvSpPr>
              <a:spLocks noChangeArrowheads="1"/>
            </p:cNvSpPr>
            <p:nvPr/>
          </p:nvSpPr>
          <p:spPr bwMode="auto">
            <a:xfrm>
              <a:off x="3408" y="1776"/>
              <a:ext cx="2064" cy="1392"/>
            </a:xfrm>
            <a:prstGeom prst="ellipse">
              <a:avLst/>
            </a:prstGeom>
            <a:solidFill>
              <a:srgbClr val="FFFF99">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059" name="Text Box 11"/>
          <p:cNvSpPr txBox="1">
            <a:spLocks noChangeArrowheads="1"/>
          </p:cNvSpPr>
          <p:nvPr/>
        </p:nvSpPr>
        <p:spPr bwMode="auto">
          <a:xfrm>
            <a:off x="1187624" y="5791200"/>
            <a:ext cx="2251075" cy="7016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4000" dirty="0">
                <a:latin typeface="Tempus Sans ITC" pitchFamily="82" charset="0"/>
              </a:rPr>
              <a:t>Outer Ear</a:t>
            </a:r>
          </a:p>
        </p:txBody>
      </p:sp>
      <p:sp>
        <p:nvSpPr>
          <p:cNvPr id="2060" name="Text Box 12"/>
          <p:cNvSpPr txBox="1">
            <a:spLocks noChangeArrowheads="1"/>
          </p:cNvSpPr>
          <p:nvPr/>
        </p:nvSpPr>
        <p:spPr bwMode="auto">
          <a:xfrm>
            <a:off x="4419600" y="5791200"/>
            <a:ext cx="246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4000">
                <a:latin typeface="Tempus Sans ITC" pitchFamily="82" charset="0"/>
              </a:rPr>
              <a:t>Middle Ear</a:t>
            </a:r>
          </a:p>
        </p:txBody>
      </p:sp>
      <p:sp>
        <p:nvSpPr>
          <p:cNvPr id="2061" name="Text Box 13"/>
          <p:cNvSpPr txBox="1">
            <a:spLocks noChangeArrowheads="1"/>
          </p:cNvSpPr>
          <p:nvPr/>
        </p:nvSpPr>
        <p:spPr bwMode="auto">
          <a:xfrm>
            <a:off x="6629400" y="4876800"/>
            <a:ext cx="1733550" cy="5794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200">
                <a:solidFill>
                  <a:schemeClr val="accent2"/>
                </a:solidFill>
                <a:latin typeface="Tempus Sans ITC" pitchFamily="82" charset="0"/>
              </a:rPr>
              <a:t>Inner Ear</a:t>
            </a:r>
          </a:p>
        </p:txBody>
      </p:sp>
      <p:sp>
        <p:nvSpPr>
          <p:cNvPr id="2" name="Slide Number Placeholder 1"/>
          <p:cNvSpPr>
            <a:spLocks noGrp="1"/>
          </p:cNvSpPr>
          <p:nvPr>
            <p:ph type="sldNum" sz="quarter" idx="12"/>
          </p:nvPr>
        </p:nvSpPr>
        <p:spPr/>
        <p:txBody>
          <a:bodyPr/>
          <a:lstStyle/>
          <a:p>
            <a:pPr>
              <a:defRPr/>
            </a:pPr>
            <a:fld id="{D73B9FDA-F9ED-4D19-B022-79467F549918}" type="slidenum">
              <a:rPr lang="en-GB" smtClean="0"/>
              <a:pPr>
                <a:defRPr/>
              </a:pPr>
              <a:t>73</a:t>
            </a:fld>
            <a:endParaRPr lang="en-GB"/>
          </a:p>
        </p:txBody>
      </p:sp>
    </p:spTree>
    <p:extLst>
      <p:ext uri="{BB962C8B-B14F-4D97-AF65-F5344CB8AC3E}">
        <p14:creationId xmlns:p14="http://schemas.microsoft.com/office/powerpoint/2010/main" val="2620981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ipe(up)">
                                      <p:cBhvr>
                                        <p:cTn id="7" dur="500"/>
                                        <p:tgtEl>
                                          <p:spTgt spid="2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059"/>
                                        </p:tgtEl>
                                        <p:attrNameLst>
                                          <p:attrName>style.visibility</p:attrName>
                                        </p:attrNameLst>
                                      </p:cBhvr>
                                      <p:to>
                                        <p:strVal val="visible"/>
                                      </p:to>
                                    </p:set>
                                    <p:animEffect transition="in" filter="blinds(vertical)">
                                      <p:cBhvr>
                                        <p:cTn id="12" dur="500"/>
                                        <p:tgtEl>
                                          <p:spTgt spid="20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58"/>
                                        </p:tgtEl>
                                        <p:attrNameLst>
                                          <p:attrName>style.visibility</p:attrName>
                                        </p:attrNameLst>
                                      </p:cBhvr>
                                      <p:to>
                                        <p:strVal val="visible"/>
                                      </p:to>
                                    </p:set>
                                    <p:animEffect transition="in" filter="wipe(up)">
                                      <p:cBhvr>
                                        <p:cTn id="17" dur="500"/>
                                        <p:tgtEl>
                                          <p:spTgt spid="2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blinds(vertical)">
                                      <p:cBhvr>
                                        <p:cTn id="22" dur="500"/>
                                        <p:tgtEl>
                                          <p:spTgt spid="20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2060"/>
                                        </p:tgtEl>
                                        <p:attrNameLst>
                                          <p:attrName>style.visibility</p:attrName>
                                        </p:attrNameLst>
                                      </p:cBhvr>
                                      <p:to>
                                        <p:strVal val="visible"/>
                                      </p:to>
                                    </p:set>
                                    <p:animEffect transition="in" filter="blinds(vertical)">
                                      <p:cBhvr>
                                        <p:cTn id="27"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P spid="2059" grpId="0" animBg="1" autoUpdateAnimBg="0"/>
      <p:bldP spid="2060" grpId="0" autoUpdateAnimBg="0"/>
      <p:bldP spid="2061"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extLst>
              <p:ext uri="{D42A27DB-BD31-4B8C-83A1-F6EECF244321}">
                <p14:modId xmlns:p14="http://schemas.microsoft.com/office/powerpoint/2010/main" val="4246678467"/>
              </p:ext>
            </p:extLst>
          </p:nvPr>
        </p:nvGraphicFramePr>
        <p:xfrm>
          <a:off x="1219200" y="381000"/>
          <a:ext cx="6424613" cy="6059488"/>
        </p:xfrm>
        <a:graphic>
          <a:graphicData uri="http://schemas.openxmlformats.org/presentationml/2006/ole">
            <mc:AlternateContent xmlns:mc="http://schemas.openxmlformats.org/markup-compatibility/2006">
              <mc:Choice xmlns:v="urn:schemas-microsoft-com:vml" Requires="v">
                <p:oleObj spid="_x0000_s72754" name="Picture" r:id="rId5" imgW="6640068" imgH="6259068" progId="Word.Picture.8">
                  <p:embed/>
                </p:oleObj>
              </mc:Choice>
              <mc:Fallback>
                <p:oleObj name="Picture" r:id="rId5" imgW="6640068" imgH="6259068"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81000"/>
                        <a:ext cx="6424613" cy="6059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81" name="Text Box 9"/>
          <p:cNvSpPr txBox="1">
            <a:spLocks noChangeArrowheads="1"/>
          </p:cNvSpPr>
          <p:nvPr/>
        </p:nvSpPr>
        <p:spPr bwMode="auto">
          <a:xfrm>
            <a:off x="2667000" y="5562600"/>
            <a:ext cx="1876425"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a:latin typeface="Tempus Sans ITC" pitchFamily="82" charset="0"/>
              </a:rPr>
              <a:t>Ear canal</a:t>
            </a:r>
          </a:p>
        </p:txBody>
      </p:sp>
      <p:sp>
        <p:nvSpPr>
          <p:cNvPr id="3082" name="Text Box 10"/>
          <p:cNvSpPr txBox="1">
            <a:spLocks noChangeArrowheads="1"/>
          </p:cNvSpPr>
          <p:nvPr/>
        </p:nvSpPr>
        <p:spPr bwMode="auto">
          <a:xfrm>
            <a:off x="5791200" y="0"/>
            <a:ext cx="2606675" cy="11906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dirty="0">
                <a:latin typeface="Tempus Sans ITC" pitchFamily="82" charset="0"/>
              </a:rPr>
              <a:t>Semi circular</a:t>
            </a:r>
          </a:p>
          <a:p>
            <a:r>
              <a:rPr lang="en-GB" altLang="en-US" sz="3600" dirty="0">
                <a:latin typeface="Tempus Sans ITC" pitchFamily="82" charset="0"/>
              </a:rPr>
              <a:t>canals</a:t>
            </a:r>
          </a:p>
        </p:txBody>
      </p:sp>
      <p:sp>
        <p:nvSpPr>
          <p:cNvPr id="3083" name="Text Box 11"/>
          <p:cNvSpPr txBox="1">
            <a:spLocks noChangeArrowheads="1"/>
          </p:cNvSpPr>
          <p:nvPr/>
        </p:nvSpPr>
        <p:spPr bwMode="auto">
          <a:xfrm>
            <a:off x="6934200" y="4800600"/>
            <a:ext cx="1704975"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dirty="0">
                <a:latin typeface="Tempus Sans ITC" pitchFamily="82" charset="0"/>
              </a:rPr>
              <a:t>Cochlea</a:t>
            </a:r>
          </a:p>
        </p:txBody>
      </p:sp>
      <p:sp>
        <p:nvSpPr>
          <p:cNvPr id="3084" name="Text Box 12"/>
          <p:cNvSpPr txBox="1">
            <a:spLocks noChangeArrowheads="1"/>
          </p:cNvSpPr>
          <p:nvPr/>
        </p:nvSpPr>
        <p:spPr bwMode="auto">
          <a:xfrm>
            <a:off x="4191000" y="457200"/>
            <a:ext cx="1193800"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200" dirty="0">
                <a:latin typeface="Tempus Sans ITC" pitchFamily="82" charset="0"/>
              </a:rPr>
              <a:t>Small</a:t>
            </a:r>
          </a:p>
          <a:p>
            <a:r>
              <a:rPr lang="en-GB" altLang="en-US" sz="3200" dirty="0">
                <a:latin typeface="Tempus Sans ITC" pitchFamily="82" charset="0"/>
              </a:rPr>
              <a:t>bones</a:t>
            </a:r>
          </a:p>
        </p:txBody>
      </p:sp>
      <p:sp>
        <p:nvSpPr>
          <p:cNvPr id="3085" name="Text Box 13"/>
          <p:cNvSpPr txBox="1">
            <a:spLocks noChangeArrowheads="1"/>
          </p:cNvSpPr>
          <p:nvPr/>
        </p:nvSpPr>
        <p:spPr bwMode="auto">
          <a:xfrm>
            <a:off x="3013364" y="100157"/>
            <a:ext cx="1143000"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3200" dirty="0">
                <a:latin typeface="Tempus Sans ITC" pitchFamily="82" charset="0"/>
              </a:rPr>
              <a:t>Ear </a:t>
            </a:r>
          </a:p>
          <a:p>
            <a:r>
              <a:rPr lang="en-GB" altLang="en-US" sz="3200" dirty="0">
                <a:latin typeface="Tempus Sans ITC" pitchFamily="82" charset="0"/>
              </a:rPr>
              <a:t>drum</a:t>
            </a:r>
          </a:p>
        </p:txBody>
      </p:sp>
      <p:sp>
        <p:nvSpPr>
          <p:cNvPr id="3086" name="Text Box 14"/>
          <p:cNvSpPr txBox="1">
            <a:spLocks noChangeArrowheads="1"/>
          </p:cNvSpPr>
          <p:nvPr/>
        </p:nvSpPr>
        <p:spPr bwMode="auto">
          <a:xfrm>
            <a:off x="381000" y="228600"/>
            <a:ext cx="12509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dirty="0">
                <a:latin typeface="Tempus Sans ITC" pitchFamily="82" charset="0"/>
              </a:rPr>
              <a:t>pinna</a:t>
            </a:r>
          </a:p>
        </p:txBody>
      </p:sp>
      <p:sp>
        <p:nvSpPr>
          <p:cNvPr id="3088" name="Text Box 16"/>
          <p:cNvSpPr txBox="1">
            <a:spLocks noChangeArrowheads="1"/>
          </p:cNvSpPr>
          <p:nvPr/>
        </p:nvSpPr>
        <p:spPr bwMode="auto">
          <a:xfrm>
            <a:off x="4876800" y="5486400"/>
            <a:ext cx="1798638" cy="11906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a:latin typeface="Tempus Sans ITC" pitchFamily="82" charset="0"/>
              </a:rPr>
              <a:t>Tube to </a:t>
            </a:r>
          </a:p>
          <a:p>
            <a:r>
              <a:rPr lang="en-GB" altLang="en-US" sz="3600">
                <a:latin typeface="Tempus Sans ITC" pitchFamily="82" charset="0"/>
              </a:rPr>
              <a:t>throat</a:t>
            </a:r>
          </a:p>
        </p:txBody>
      </p:sp>
      <p:sp>
        <p:nvSpPr>
          <p:cNvPr id="3089" name="Text Box 17"/>
          <p:cNvSpPr txBox="1">
            <a:spLocks noChangeArrowheads="1"/>
          </p:cNvSpPr>
          <p:nvPr/>
        </p:nvSpPr>
        <p:spPr bwMode="auto">
          <a:xfrm>
            <a:off x="6938963" y="2133600"/>
            <a:ext cx="2205037" cy="11906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dirty="0">
                <a:latin typeface="Tempus Sans ITC" pitchFamily="82" charset="0"/>
              </a:rPr>
              <a:t>(auditory)</a:t>
            </a:r>
          </a:p>
          <a:p>
            <a:r>
              <a:rPr lang="en-GB" altLang="en-US" sz="3600" dirty="0">
                <a:latin typeface="Tempus Sans ITC" pitchFamily="82" charset="0"/>
              </a:rPr>
              <a:t>nerves</a:t>
            </a:r>
          </a:p>
        </p:txBody>
      </p:sp>
      <p:pic>
        <p:nvPicPr>
          <p:cNvPr id="3090" name="17000.mp3">
            <a:hlinkHover r:id="" action="ppaction://ole?verb=0"/>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304800" y="57912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091" name="17400.mp3">
            <a:hlinkClick r:id="" action="ppaction://media"/>
          </p:cNvPr>
          <p:cNvPicPr>
            <a:picLocks noRot="1" noChangeAspect="1" noChangeArrowheads="1"/>
          </p:cNvPicPr>
          <p:nvPr>
            <a:audioFile r:link="rId3"/>
          </p:nvPr>
        </p:nvPicPr>
        <p:blipFill>
          <a:blip r:embed="rId8">
            <a:extLst>
              <a:ext uri="{28A0092B-C50C-407E-A947-70E740481C1C}">
                <a14:useLocalDpi xmlns:a14="http://schemas.microsoft.com/office/drawing/2010/main" val="0"/>
              </a:ext>
            </a:extLst>
          </a:blip>
          <a:srcRect/>
          <a:stretch>
            <a:fillRect/>
          </a:stretch>
        </p:blipFill>
        <p:spPr bwMode="auto">
          <a:xfrm>
            <a:off x="250825" y="6092825"/>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D73B9FDA-F9ED-4D19-B022-79467F549918}" type="slidenum">
              <a:rPr lang="en-GB" smtClean="0"/>
              <a:pPr>
                <a:defRPr/>
              </a:pPr>
              <a:t>74</a:t>
            </a:fld>
            <a:endParaRPr lang="en-GB"/>
          </a:p>
        </p:txBody>
      </p:sp>
    </p:spTree>
    <p:extLst>
      <p:ext uri="{BB962C8B-B14F-4D97-AF65-F5344CB8AC3E}">
        <p14:creationId xmlns:p14="http://schemas.microsoft.com/office/powerpoint/2010/main" val="366704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 calcmode="lin" valueType="num">
                                      <p:cBhvr additive="base">
                                        <p:cTn id="7" dur="500" fill="hold"/>
                                        <p:tgtEl>
                                          <p:spTgt spid="3086"/>
                                        </p:tgtEl>
                                        <p:attrNameLst>
                                          <p:attrName>ppt_x</p:attrName>
                                        </p:attrNameLst>
                                      </p:cBhvr>
                                      <p:tavLst>
                                        <p:tav tm="0">
                                          <p:val>
                                            <p:strVal val="0-#ppt_w/2"/>
                                          </p:val>
                                        </p:tav>
                                        <p:tav tm="100000">
                                          <p:val>
                                            <p:strVal val="#ppt_x"/>
                                          </p:val>
                                        </p:tav>
                                      </p:tavLst>
                                    </p:anim>
                                    <p:anim calcmode="lin" valueType="num">
                                      <p:cBhvr additive="base">
                                        <p:cTn id="8" dur="500" fill="hold"/>
                                        <p:tgtEl>
                                          <p:spTgt spid="30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081"/>
                                        </p:tgtEl>
                                        <p:attrNameLst>
                                          <p:attrName>style.visibility</p:attrName>
                                        </p:attrNameLst>
                                      </p:cBhvr>
                                      <p:to>
                                        <p:strVal val="visible"/>
                                      </p:to>
                                    </p:set>
                                    <p:animEffect transition="in" filter="blinds(horizontal)">
                                      <p:cBhvr>
                                        <p:cTn id="13" dur="500"/>
                                        <p:tgtEl>
                                          <p:spTgt spid="308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085"/>
                                        </p:tgtEl>
                                        <p:attrNameLst>
                                          <p:attrName>style.visibility</p:attrName>
                                        </p:attrNameLst>
                                      </p:cBhvr>
                                      <p:to>
                                        <p:strVal val="visible"/>
                                      </p:to>
                                    </p:set>
                                    <p:animEffect transition="in" filter="checkerboard(across)">
                                      <p:cBhvr>
                                        <p:cTn id="18" dur="500"/>
                                        <p:tgtEl>
                                          <p:spTgt spid="308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084"/>
                                        </p:tgtEl>
                                        <p:attrNameLst>
                                          <p:attrName>style.visibility</p:attrName>
                                        </p:attrNameLst>
                                      </p:cBhvr>
                                      <p:to>
                                        <p:strVal val="visible"/>
                                      </p:to>
                                    </p:set>
                                    <p:animEffect transition="in" filter="checkerboard(across)">
                                      <p:cBhvr>
                                        <p:cTn id="23" dur="500"/>
                                        <p:tgtEl>
                                          <p:spTgt spid="308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088"/>
                                        </p:tgtEl>
                                        <p:attrNameLst>
                                          <p:attrName>style.visibility</p:attrName>
                                        </p:attrNameLst>
                                      </p:cBhvr>
                                      <p:to>
                                        <p:strVal val="visible"/>
                                      </p:to>
                                    </p:set>
                                    <p:anim calcmode="lin" valueType="num">
                                      <p:cBhvr additive="base">
                                        <p:cTn id="28" dur="500" fill="hold"/>
                                        <p:tgtEl>
                                          <p:spTgt spid="3088"/>
                                        </p:tgtEl>
                                        <p:attrNameLst>
                                          <p:attrName>ppt_x</p:attrName>
                                        </p:attrNameLst>
                                      </p:cBhvr>
                                      <p:tavLst>
                                        <p:tav tm="0">
                                          <p:val>
                                            <p:strVal val="0-#ppt_w/2"/>
                                          </p:val>
                                        </p:tav>
                                        <p:tav tm="100000">
                                          <p:val>
                                            <p:strVal val="#ppt_x"/>
                                          </p:val>
                                        </p:tav>
                                      </p:tavLst>
                                    </p:anim>
                                    <p:anim calcmode="lin" valueType="num">
                                      <p:cBhvr additive="base">
                                        <p:cTn id="29" dur="500" fill="hold"/>
                                        <p:tgtEl>
                                          <p:spTgt spid="3088"/>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089"/>
                                        </p:tgtEl>
                                        <p:attrNameLst>
                                          <p:attrName>style.visibility</p:attrName>
                                        </p:attrNameLst>
                                      </p:cBhvr>
                                      <p:to>
                                        <p:strVal val="visible"/>
                                      </p:to>
                                    </p:set>
                                    <p:anim calcmode="lin" valueType="num">
                                      <p:cBhvr additive="base">
                                        <p:cTn id="34" dur="500" fill="hold"/>
                                        <p:tgtEl>
                                          <p:spTgt spid="3089"/>
                                        </p:tgtEl>
                                        <p:attrNameLst>
                                          <p:attrName>ppt_x</p:attrName>
                                        </p:attrNameLst>
                                      </p:cBhvr>
                                      <p:tavLst>
                                        <p:tav tm="0">
                                          <p:val>
                                            <p:strVal val="0-#ppt_w/2"/>
                                          </p:val>
                                        </p:tav>
                                        <p:tav tm="100000">
                                          <p:val>
                                            <p:strVal val="#ppt_x"/>
                                          </p:val>
                                        </p:tav>
                                      </p:tavLst>
                                    </p:anim>
                                    <p:anim calcmode="lin" valueType="num">
                                      <p:cBhvr additive="base">
                                        <p:cTn id="35" dur="500" fill="hold"/>
                                        <p:tgtEl>
                                          <p:spTgt spid="3089"/>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082"/>
                                        </p:tgtEl>
                                        <p:attrNameLst>
                                          <p:attrName>style.visibility</p:attrName>
                                        </p:attrNameLst>
                                      </p:cBhvr>
                                      <p:to>
                                        <p:strVal val="visible"/>
                                      </p:to>
                                    </p:set>
                                    <p:animEffect transition="in" filter="blinds(horizontal)">
                                      <p:cBhvr>
                                        <p:cTn id="40" dur="500"/>
                                        <p:tgtEl>
                                          <p:spTgt spid="308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083"/>
                                        </p:tgtEl>
                                        <p:attrNameLst>
                                          <p:attrName>style.visibility</p:attrName>
                                        </p:attrNameLst>
                                      </p:cBhvr>
                                      <p:to>
                                        <p:strVal val="visible"/>
                                      </p:to>
                                    </p:set>
                                    <p:animEffect transition="in" filter="checkerboard(across)">
                                      <p:cBhvr>
                                        <p:cTn id="45" dur="500"/>
                                        <p:tgtEl>
                                          <p:spTgt spid="308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309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mediacall" presetSubtype="0" fill="hold" nodeType="clickEffect">
                                  <p:stCondLst>
                                    <p:cond delay="0"/>
                                  </p:stCondLst>
                                  <p:childTnLst>
                                    <p:cmd type="call" cmd="playFrom(0.0)">
                                      <p:cBhvr>
                                        <p:cTn id="50" dur="1" fill="hold"/>
                                        <p:tgtEl>
                                          <p:spTgt spid="3090"/>
                                        </p:tgtEl>
                                      </p:cBhvr>
                                    </p:cmd>
                                  </p:childTnLst>
                                </p:cTn>
                              </p:par>
                            </p:childTnLst>
                          </p:cTn>
                        </p:par>
                      </p:childTnLst>
                    </p:cTn>
                  </p:par>
                </p:childTnLst>
              </p:cTn>
              <p:nextCondLst>
                <p:cond evt="onClick" delay="0">
                  <p:tgtEl>
                    <p:spTgt spid="3090"/>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3090"/>
                </p:tgtEl>
              </p:cMediaNode>
            </p:audio>
            <p:seq concurrent="1" nextAc="seek">
              <p:cTn id="52" restart="whenNotActive" fill="hold" evtFilter="cancelBubble" nodeType="interactiveSeq">
                <p:stCondLst>
                  <p:cond evt="onClick" delay="0">
                    <p:tgtEl>
                      <p:spTgt spid="3091"/>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mediacall" presetSubtype="0" fill="hold" nodeType="clickEffect">
                                  <p:stCondLst>
                                    <p:cond delay="0"/>
                                  </p:stCondLst>
                                  <p:childTnLst>
                                    <p:cmd type="call" cmd="playFrom(0.0)">
                                      <p:cBhvr>
                                        <p:cTn id="56" dur="2768" fill="hold"/>
                                        <p:tgtEl>
                                          <p:spTgt spid="3091"/>
                                        </p:tgtEl>
                                      </p:cBhvr>
                                    </p:cmd>
                                  </p:childTnLst>
                                </p:cTn>
                              </p:par>
                            </p:childTnLst>
                          </p:cTn>
                        </p:par>
                      </p:childTnLst>
                    </p:cTn>
                  </p:par>
                </p:childTnLst>
              </p:cTn>
              <p:nextCondLst>
                <p:cond evt="onClick" delay="0">
                  <p:tgtEl>
                    <p:spTgt spid="3091"/>
                  </p:tgtEl>
                </p:cond>
              </p:nextCondLst>
            </p:seq>
            <p:audio>
              <p:cMediaNode>
                <p:cTn id="57" fill="hold" display="0">
                  <p:stCondLst>
                    <p:cond delay="indefinite"/>
                  </p:stCondLst>
                  <p:endCondLst>
                    <p:cond evt="onNext" delay="0">
                      <p:tgtEl>
                        <p:sldTgt/>
                      </p:tgtEl>
                    </p:cond>
                    <p:cond evt="onPrev" delay="0">
                      <p:tgtEl>
                        <p:sldTgt/>
                      </p:tgtEl>
                    </p:cond>
                    <p:cond evt="onStopAudio" delay="0">
                      <p:tgtEl>
                        <p:sldTgt/>
                      </p:tgtEl>
                    </p:cond>
                  </p:endCondLst>
                </p:cTn>
                <p:tgtEl>
                  <p:spTgt spid="3091"/>
                </p:tgtEl>
              </p:cMediaNode>
            </p:audio>
          </p:childTnLst>
        </p:cTn>
      </p:par>
    </p:tnLst>
    <p:bldLst>
      <p:bldP spid="3081" grpId="0" animBg="1" autoUpdateAnimBg="0"/>
      <p:bldP spid="3082" grpId="0" animBg="1" autoUpdateAnimBg="0"/>
      <p:bldP spid="3083" grpId="0" animBg="1" autoUpdateAnimBg="0"/>
      <p:bldP spid="3084" grpId="0" animBg="1" autoUpdateAnimBg="0"/>
      <p:bldP spid="3085" grpId="0" animBg="1" autoUpdateAnimBg="0"/>
      <p:bldP spid="3086" grpId="0" animBg="1" autoUpdateAnimBg="0"/>
      <p:bldP spid="3088" grpId="0" animBg="1" autoUpdateAnimBg="0"/>
      <p:bldP spid="3089"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706090"/>
          </a:xfrm>
        </p:spPr>
        <p:txBody>
          <a:bodyPr/>
          <a:lstStyle/>
          <a:p>
            <a:r>
              <a:rPr lang="en-GB" sz="3200" dirty="0" smtClean="0"/>
              <a:t>View the ear model- which bits are missing?</a:t>
            </a:r>
            <a:endParaRPr lang="en-GB" sz="3200" dirty="0"/>
          </a:p>
        </p:txBody>
      </p:sp>
      <p:pic>
        <p:nvPicPr>
          <p:cNvPr id="61442" name="Picture 2" descr="Image result for ear 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96752"/>
            <a:ext cx="7186996" cy="508138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75</a:t>
            </a:fld>
            <a:endParaRPr lang="en-GB"/>
          </a:p>
        </p:txBody>
      </p:sp>
    </p:spTree>
    <p:extLst>
      <p:ext uri="{BB962C8B-B14F-4D97-AF65-F5344CB8AC3E}">
        <p14:creationId xmlns:p14="http://schemas.microsoft.com/office/powerpoint/2010/main" val="27514943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AutoShape 5"/>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rgbClr val="FFFFFF"/>
                </a:solidFill>
                <a:effectLst>
                  <a:outerShdw blurRad="38100" dist="38100" dir="2700000" algn="tl">
                    <a:srgbClr val="000000"/>
                  </a:outerShdw>
                </a:effectLst>
              </a:rPr>
              <a:t>The Ear</a:t>
            </a:r>
            <a:endParaRPr lang="en-GB" altLang="en-US"/>
          </a:p>
        </p:txBody>
      </p:sp>
      <p:sp>
        <p:nvSpPr>
          <p:cNvPr id="43015" name="Rectangle 7"/>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The Ear</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76</a:t>
            </a:fld>
            <a:endParaRPr lang="en-GB"/>
          </a:p>
        </p:txBody>
      </p:sp>
    </p:spTree>
    <p:controls>
      <mc:AlternateContent xmlns:mc="http://schemas.openxmlformats.org/markup-compatibility/2006">
        <mc:Choice xmlns:v="urn:schemas-microsoft-com:vml" Requires="v">
          <p:control spid="43034" name="ShockwaveFlash1" r:id="rId2" imgW="8028571" imgH="5179582"/>
        </mc:Choice>
        <mc:Fallback>
          <p:control name="ShockwaveFlash1" r:id="rId2" imgW="8028571" imgH="5179582">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23875" y="900113"/>
                  <a:ext cx="8027988" cy="5180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971781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p:txBody>
          <a:bodyPr/>
          <a:lstStyle/>
          <a:p>
            <a:pPr eaLnBrk="1" hangingPunct="1"/>
            <a:r>
              <a:rPr lang="en-GB" altLang="en-US" sz="3600" smtClean="0"/>
              <a:t>Human Ear Answers</a:t>
            </a:r>
          </a:p>
        </p:txBody>
      </p:sp>
      <p:graphicFrame>
        <p:nvGraphicFramePr>
          <p:cNvPr id="50267" name="Group 91"/>
          <p:cNvGraphicFramePr>
            <a:graphicFrameLocks noGrp="1"/>
          </p:cNvGraphicFramePr>
          <p:nvPr/>
        </p:nvGraphicFramePr>
        <p:xfrm>
          <a:off x="468313" y="1557338"/>
          <a:ext cx="8207375" cy="4997451"/>
        </p:xfrm>
        <a:graphic>
          <a:graphicData uri="http://schemas.openxmlformats.org/drawingml/2006/table">
            <a:tbl>
              <a:tblPr/>
              <a:tblGrid>
                <a:gridCol w="3195637"/>
                <a:gridCol w="5011738"/>
              </a:tblGrid>
              <a:tr h="6302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bg1"/>
                          </a:solidFill>
                          <a:effectLst/>
                          <a:latin typeface="Comic Sans MS" pitchFamily="66" charset="0"/>
                          <a:cs typeface="Times New Roman" pitchFamily="18" charset="0"/>
                        </a:rPr>
                        <a:t>Part of Human Ear</a:t>
                      </a:r>
                      <a:endParaRPr kumimoji="0" lang="en-GB" sz="2400" b="0" i="0" u="none" strike="noStrike" cap="none" normalizeH="0" baseline="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bg1"/>
                          </a:solidFill>
                          <a:effectLst/>
                          <a:latin typeface="Comic Sans MS" pitchFamily="66" charset="0"/>
                          <a:cs typeface="Times New Roman" pitchFamily="18" charset="0"/>
                        </a:rPr>
                        <a:t>What It Does</a:t>
                      </a:r>
                      <a:endParaRPr kumimoji="0" lang="en-GB" sz="2400" b="0" i="0" u="none" strike="noStrike" cap="none" normalizeH="0" baseline="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FF"/>
                    </a:solidFill>
                  </a:tcPr>
                </a:tc>
              </a:tr>
              <a:tr h="8229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Comic Sans MS" pitchFamily="66" charset="0"/>
                          <a:cs typeface="Times New Roman" pitchFamily="18" charset="0"/>
                        </a:rPr>
                        <a:t>Pinna</a:t>
                      </a:r>
                      <a:endParaRPr kumimoji="0" lang="en-GB"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Comic Sans MS" pitchFamily="66" charset="0"/>
                        </a:rPr>
                        <a:t>Collects as many sound waves as possible.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709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bg1"/>
                          </a:solidFill>
                          <a:effectLst/>
                          <a:latin typeface="Comic Sans MS" pitchFamily="66" charset="0"/>
                          <a:cs typeface="Times New Roman" pitchFamily="18" charset="0"/>
                        </a:rPr>
                        <a:t>Ear Drum</a:t>
                      </a:r>
                      <a:endParaRPr kumimoji="0" lang="en-GB" sz="2400" b="0" i="0" u="none" strike="noStrike" cap="none" normalizeH="0" baseline="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bg1"/>
                          </a:solidFill>
                          <a:effectLst/>
                          <a:latin typeface="Comic Sans MS" pitchFamily="66" charset="0"/>
                        </a:rPr>
                        <a:t>Detects sound waves by vibrating.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FF"/>
                    </a:solidFill>
                  </a:tcPr>
                </a:tc>
              </a:tr>
              <a:tr h="8229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Comic Sans MS" pitchFamily="66" charset="0"/>
                          <a:cs typeface="Times New Roman" pitchFamily="18" charset="0"/>
                        </a:rPr>
                        <a:t>Stirrup, Anvil and Hammer</a:t>
                      </a:r>
                      <a:endParaRPr kumimoji="0" lang="en-GB"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Comic Sans MS" pitchFamily="66" charset="0"/>
                        </a:rPr>
                        <a:t>Amplifies the vibrations.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bg1"/>
                          </a:solidFill>
                          <a:effectLst/>
                          <a:latin typeface="Comic Sans MS" pitchFamily="66" charset="0"/>
                          <a:cs typeface="Times New Roman" pitchFamily="18" charset="0"/>
                        </a:rPr>
                        <a:t>Cochlea</a:t>
                      </a:r>
                      <a:endParaRPr kumimoji="0" lang="en-GB" sz="2400" b="0" i="0" u="none" strike="noStrike" cap="none" normalizeH="0" baseline="0" smtClean="0">
                        <a:ln>
                          <a:noFill/>
                        </a:ln>
                        <a:solidFill>
                          <a:schemeClr val="bg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bg1"/>
                          </a:solidFill>
                          <a:effectLst/>
                          <a:latin typeface="Comic Sans MS" pitchFamily="66" charset="0"/>
                        </a:rPr>
                        <a:t>Has a liquid that vibrates which makes cilia create an electrical signal.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FF"/>
                    </a:solidFill>
                  </a:tcPr>
                </a:tc>
              </a:tr>
              <a:tr h="8229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smtClean="0">
                          <a:ln>
                            <a:noFill/>
                          </a:ln>
                          <a:solidFill>
                            <a:schemeClr val="tx1"/>
                          </a:solidFill>
                          <a:effectLst/>
                          <a:latin typeface="Comic Sans MS" pitchFamily="66" charset="0"/>
                          <a:cs typeface="Times New Roman" pitchFamily="18" charset="0"/>
                        </a:rPr>
                        <a:t>Auditory Nerve</a:t>
                      </a:r>
                      <a:endParaRPr kumimoji="0" lang="en-GB" sz="24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0" i="0" u="none" strike="noStrike" cap="none" normalizeH="0" baseline="0" smtClean="0">
                          <a:ln>
                            <a:noFill/>
                          </a:ln>
                          <a:solidFill>
                            <a:schemeClr val="tx1"/>
                          </a:solidFill>
                          <a:effectLst/>
                          <a:latin typeface="Comic Sans MS" pitchFamily="66" charset="0"/>
                        </a:rPr>
                        <a:t>Passes electrical signals to the brain.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bl>
          </a:graphicData>
        </a:graphic>
      </p:graphicFrame>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77</a:t>
            </a:fld>
            <a:endParaRPr lang="en-GB"/>
          </a:p>
        </p:txBody>
      </p:sp>
    </p:spTree>
    <p:extLst>
      <p:ext uri="{BB962C8B-B14F-4D97-AF65-F5344CB8AC3E}">
        <p14:creationId xmlns:p14="http://schemas.microsoft.com/office/powerpoint/2010/main" val="2422843360"/>
      </p:ext>
    </p:extLst>
  </p:cSld>
  <p:clrMapOvr>
    <a:masterClrMapping/>
  </p:clrMapOvr>
  <p:transition>
    <p:checke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GB" dirty="0" smtClean="0"/>
              <a:t>Physics of Hearing</a:t>
            </a:r>
            <a:endParaRPr lang="en-GB" dirty="0"/>
          </a:p>
        </p:txBody>
      </p:sp>
      <p:pic>
        <p:nvPicPr>
          <p:cNvPr id="4" name="Picture 3"/>
          <p:cNvPicPr/>
          <p:nvPr/>
        </p:nvPicPr>
        <p:blipFill>
          <a:blip r:embed="rId2"/>
          <a:srcRect l="8835" t="12173" r="6467" b="15974"/>
          <a:stretch>
            <a:fillRect/>
          </a:stretch>
        </p:blipFill>
        <p:spPr bwMode="auto">
          <a:xfrm>
            <a:off x="755576" y="1340768"/>
            <a:ext cx="7736324" cy="5184576"/>
          </a:xfrm>
          <a:prstGeom prst="rect">
            <a:avLst/>
          </a:prstGeom>
          <a:noFill/>
        </p:spPr>
      </p:pic>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78</a:t>
            </a:fld>
            <a:endParaRPr lang="en-GB"/>
          </a:p>
        </p:txBody>
      </p:sp>
    </p:spTree>
    <p:extLst>
      <p:ext uri="{BB962C8B-B14F-4D97-AF65-F5344CB8AC3E}">
        <p14:creationId xmlns:p14="http://schemas.microsoft.com/office/powerpoint/2010/main" val="8339882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035175" y="1423988"/>
            <a:ext cx="6232525"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en-GB" altLang="en-US" sz="2400">
                <a:solidFill>
                  <a:schemeClr val="bg1"/>
                </a:solidFill>
              </a:rPr>
              <a:t>Amplitude is the height of a wave (maximum disturbance)</a:t>
            </a:r>
          </a:p>
          <a:p>
            <a:pPr>
              <a:buFontTx/>
              <a:buAutoNum type="arabicPeriod"/>
            </a:pPr>
            <a:r>
              <a:rPr lang="en-GB" altLang="en-US" sz="2400">
                <a:solidFill>
                  <a:schemeClr val="bg1"/>
                </a:solidFill>
              </a:rPr>
              <a:t>Wavelength is the length of one complete wave</a:t>
            </a:r>
          </a:p>
          <a:p>
            <a:pPr>
              <a:buFontTx/>
              <a:buAutoNum type="arabicPeriod"/>
            </a:pPr>
            <a:r>
              <a:rPr lang="en-GB" altLang="en-US" sz="2400">
                <a:solidFill>
                  <a:schemeClr val="bg1"/>
                </a:solidFill>
              </a:rPr>
              <a:t>Frequency is the number of complete waves passing a single point per second. Frequency is measured in Hertz (Hz)</a:t>
            </a:r>
          </a:p>
          <a:p>
            <a:pPr>
              <a:buFontTx/>
              <a:buAutoNum type="arabicPeriod"/>
            </a:pPr>
            <a:r>
              <a:rPr lang="en-GB" altLang="en-US" sz="2400">
                <a:solidFill>
                  <a:schemeClr val="bg1"/>
                </a:solidFill>
              </a:rPr>
              <a:t>Wave speed = Frequency x Wavelength</a:t>
            </a:r>
          </a:p>
          <a:p>
            <a:pPr>
              <a:buFontTx/>
              <a:buAutoNum type="arabicPeriod"/>
            </a:pPr>
            <a:r>
              <a:rPr lang="en-GB" altLang="en-US" sz="2400">
                <a:solidFill>
                  <a:schemeClr val="bg1"/>
                </a:solidFill>
              </a:rPr>
              <a:t>Energy is transferred in a wave but never particles</a:t>
            </a:r>
          </a:p>
        </p:txBody>
      </p:sp>
      <p:sp>
        <p:nvSpPr>
          <p:cNvPr id="87043" name="AutoShape 3"/>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000" i="1">
                <a:solidFill>
                  <a:schemeClr val="bg1"/>
                </a:solidFill>
                <a:effectLst>
                  <a:outerShdw blurRad="38100" dist="38100" dir="2700000" algn="tl">
                    <a:srgbClr val="000000"/>
                  </a:outerShdw>
                </a:effectLst>
              </a:rPr>
              <a:t>Amplitude, Frequency &amp; Wavelength</a:t>
            </a:r>
            <a:endParaRPr lang="en-GB" altLang="en-US" sz="2000">
              <a:solidFill>
                <a:schemeClr val="bg1"/>
              </a:solidFill>
              <a:effectLst>
                <a:outerShdw blurRad="38100" dist="38100" dir="2700000" algn="tl">
                  <a:srgbClr val="000000"/>
                </a:outerShdw>
              </a:effectLst>
            </a:endParaRPr>
          </a:p>
        </p:txBody>
      </p:sp>
      <p:sp>
        <p:nvSpPr>
          <p:cNvPr id="87045" name="Rectangle 5"/>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Amplitude, Frequency &amp; Wavelength</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79</a:t>
            </a:fld>
            <a:endParaRPr lang="en-GB"/>
          </a:p>
        </p:txBody>
      </p:sp>
    </p:spTree>
    <p:extLst>
      <p:ext uri="{BB962C8B-B14F-4D97-AF65-F5344CB8AC3E}">
        <p14:creationId xmlns:p14="http://schemas.microsoft.com/office/powerpoint/2010/main" val="330822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 calcmode="lin" valueType="num">
                                      <p:cBhvr additive="base">
                                        <p:cTn id="7" dur="500" fill="hold"/>
                                        <p:tgtEl>
                                          <p:spTgt spid="870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70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87042">
                                            <p:txEl>
                                              <p:pRg st="1" end="1"/>
                                            </p:txEl>
                                          </p:spTgt>
                                        </p:tgtEl>
                                        <p:attrNameLst>
                                          <p:attrName>style.visibility</p:attrName>
                                        </p:attrNameLst>
                                      </p:cBhvr>
                                      <p:to>
                                        <p:strVal val="visible"/>
                                      </p:to>
                                    </p:set>
                                    <p:anim calcmode="lin" valueType="num">
                                      <p:cBhvr additive="base">
                                        <p:cTn id="13" dur="500" fill="hold"/>
                                        <p:tgtEl>
                                          <p:spTgt spid="8704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70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87042">
                                            <p:txEl>
                                              <p:pRg st="2" end="2"/>
                                            </p:txEl>
                                          </p:spTgt>
                                        </p:tgtEl>
                                        <p:attrNameLst>
                                          <p:attrName>style.visibility</p:attrName>
                                        </p:attrNameLst>
                                      </p:cBhvr>
                                      <p:to>
                                        <p:strVal val="visible"/>
                                      </p:to>
                                    </p:set>
                                    <p:anim calcmode="lin" valueType="num">
                                      <p:cBhvr additive="base">
                                        <p:cTn id="19" dur="500" fill="hold"/>
                                        <p:tgtEl>
                                          <p:spTgt spid="8704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70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87042">
                                            <p:txEl>
                                              <p:pRg st="3" end="3"/>
                                            </p:txEl>
                                          </p:spTgt>
                                        </p:tgtEl>
                                        <p:attrNameLst>
                                          <p:attrName>style.visibility</p:attrName>
                                        </p:attrNameLst>
                                      </p:cBhvr>
                                      <p:to>
                                        <p:strVal val="visible"/>
                                      </p:to>
                                    </p:set>
                                    <p:anim calcmode="lin" valueType="num">
                                      <p:cBhvr additive="base">
                                        <p:cTn id="25" dur="500" fill="hold"/>
                                        <p:tgtEl>
                                          <p:spTgt spid="8704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70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87042">
                                            <p:txEl>
                                              <p:pRg st="4" end="4"/>
                                            </p:txEl>
                                          </p:spTgt>
                                        </p:tgtEl>
                                        <p:attrNameLst>
                                          <p:attrName>style.visibility</p:attrName>
                                        </p:attrNameLst>
                                      </p:cBhvr>
                                      <p:to>
                                        <p:strVal val="visible"/>
                                      </p:to>
                                    </p:set>
                                    <p:anim calcmode="lin" valueType="num">
                                      <p:cBhvr additive="base">
                                        <p:cTn id="31" dur="500" fill="hold"/>
                                        <p:tgtEl>
                                          <p:spTgt spid="8704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704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a:ln>
            <a:solidFill>
              <a:schemeClr val="accent1"/>
            </a:solidFill>
          </a:ln>
        </p:spPr>
        <p:txBody>
          <a:bodyPr/>
          <a:lstStyle/>
          <a:p>
            <a:r>
              <a:rPr lang="en-GB" dirty="0" smtClean="0"/>
              <a:t>Joule- the unit of energy</a:t>
            </a:r>
            <a:endParaRPr lang="en-GB" dirty="0"/>
          </a:p>
        </p:txBody>
      </p:sp>
      <p:pic>
        <p:nvPicPr>
          <p:cNvPr id="56322" name="Picture 2" descr="C:\Users\jennie.hargreaves.EDU\AppData\Local\Microsoft\Windows\Temporary Internet Files\Content.IE5\1I3Q3L1T\Joule_James_sit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440274"/>
            <a:ext cx="3461257"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5445224"/>
            <a:ext cx="6408712" cy="1200329"/>
          </a:xfrm>
          <a:prstGeom prst="rect">
            <a:avLst/>
          </a:prstGeom>
          <a:noFill/>
        </p:spPr>
        <p:txBody>
          <a:bodyPr wrap="square" rtlCol="0">
            <a:spAutoFit/>
          </a:bodyPr>
          <a:lstStyle/>
          <a:p>
            <a:r>
              <a:rPr lang="en-GB" dirty="0">
                <a:solidFill>
                  <a:schemeClr val="bg1"/>
                </a:solidFill>
              </a:rPr>
              <a:t>By Henry Roscoe - The Life &amp; Experiences of Sir Henry Enfield Roscoe (Macmillan: London and New York), p. 120, Public Domain, https://commons.wikimedia.org/w/index.php?curid=3119134</a:t>
            </a:r>
          </a:p>
        </p:txBody>
      </p:sp>
      <p:sp>
        <p:nvSpPr>
          <p:cNvPr id="5" name="Rectangle 4"/>
          <p:cNvSpPr/>
          <p:nvPr/>
        </p:nvSpPr>
        <p:spPr>
          <a:xfrm>
            <a:off x="467544" y="2002035"/>
            <a:ext cx="4572000" cy="3046988"/>
          </a:xfrm>
          <a:prstGeom prst="rect">
            <a:avLst/>
          </a:prstGeom>
        </p:spPr>
        <p:txBody>
          <a:bodyPr>
            <a:spAutoFit/>
          </a:bodyPr>
          <a:lstStyle/>
          <a:p>
            <a:r>
              <a:rPr lang="en-GB" sz="3200" b="1" dirty="0">
                <a:solidFill>
                  <a:srgbClr val="FFFF00"/>
                </a:solidFill>
                <a:latin typeface="Segoe UI" panose="020B0502040204020203" pitchFamily="34" charset="0"/>
                <a:ea typeface="Segoe UI" panose="020B0502040204020203" pitchFamily="34" charset="0"/>
                <a:cs typeface="Segoe UI" panose="020B0502040204020203" pitchFamily="34" charset="0"/>
              </a:rPr>
              <a:t> Energy is measured in units called JOULES (J) </a:t>
            </a:r>
            <a:r>
              <a:rPr lang="en-GB" sz="3200" b="1" i="1" dirty="0">
                <a:solidFill>
                  <a:srgbClr val="FFFF00"/>
                </a:solidFill>
                <a:latin typeface="Segoe UI" panose="020B0502040204020203" pitchFamily="34" charset="0"/>
                <a:ea typeface="Segoe UI" panose="020B0502040204020203" pitchFamily="34" charset="0"/>
                <a:cs typeface="Segoe UI" panose="020B0502040204020203" pitchFamily="34" charset="0"/>
              </a:rPr>
              <a:t>named after the famous scientist called James Prescott </a:t>
            </a:r>
            <a:r>
              <a:rPr lang="en-GB" sz="3200" b="1" i="1" dirty="0" smtClean="0">
                <a:solidFill>
                  <a:srgbClr val="FFFF00"/>
                </a:solidFill>
                <a:latin typeface="Segoe UI" panose="020B0502040204020203" pitchFamily="34" charset="0"/>
                <a:ea typeface="Segoe UI" panose="020B0502040204020203" pitchFamily="34" charset="0"/>
                <a:cs typeface="Segoe UI" panose="020B0502040204020203" pitchFamily="34" charset="0"/>
              </a:rPr>
              <a:t>Joule, a Physicist and Brewer.</a:t>
            </a:r>
            <a:endParaRPr lang="en-GB" sz="3200" b="1" dirty="0">
              <a:solidFill>
                <a:srgbClr val="FFFF0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2"/>
          </p:nvPr>
        </p:nvSpPr>
        <p:spPr/>
        <p:txBody>
          <a:bodyPr/>
          <a:lstStyle/>
          <a:p>
            <a:pPr>
              <a:defRPr/>
            </a:pPr>
            <a:fld id="{F1F2957F-11E8-4FFD-BFAC-6D10F3934DC3}" type="slidenum">
              <a:rPr lang="en-GB" smtClean="0"/>
              <a:pPr>
                <a:defRPr/>
              </a:pPr>
              <a:t>8</a:t>
            </a:fld>
            <a:endParaRPr lang="en-GB"/>
          </a:p>
        </p:txBody>
      </p:sp>
    </p:spTree>
    <p:extLst>
      <p:ext uri="{BB962C8B-B14F-4D97-AF65-F5344CB8AC3E}">
        <p14:creationId xmlns:p14="http://schemas.microsoft.com/office/powerpoint/2010/main" val="3873328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66276" y="457200"/>
            <a:ext cx="6444323" cy="883568"/>
          </a:xfrm>
        </p:spPr>
        <p:txBody>
          <a:bodyPr/>
          <a:lstStyle/>
          <a:p>
            <a:r>
              <a:rPr lang="en-GB" altLang="en-US" sz="4000" dirty="0">
                <a:latin typeface="Tempus Sans ITC" pitchFamily="82" charset="0"/>
              </a:rPr>
              <a:t>LET’S TEST OUR EARS!</a:t>
            </a:r>
          </a:p>
        </p:txBody>
      </p:sp>
      <p:sp>
        <p:nvSpPr>
          <p:cNvPr id="7174" name="Text Box 6"/>
          <p:cNvSpPr txBox="1">
            <a:spLocks noChangeArrowheads="1"/>
          </p:cNvSpPr>
          <p:nvPr/>
        </p:nvSpPr>
        <p:spPr bwMode="auto">
          <a:xfrm>
            <a:off x="304800" y="2895600"/>
            <a:ext cx="996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dirty="0" smtClean="0">
                <a:solidFill>
                  <a:schemeClr val="bg1"/>
                </a:solidFill>
              </a:rPr>
              <a:t>8000Hz</a:t>
            </a:r>
            <a:endParaRPr lang="en-GB" altLang="en-US" dirty="0">
              <a:solidFill>
                <a:schemeClr val="bg1"/>
              </a:solidFill>
            </a:endParaRPr>
          </a:p>
        </p:txBody>
      </p:sp>
      <p:sp>
        <p:nvSpPr>
          <p:cNvPr id="7176" name="Text Box 8"/>
          <p:cNvSpPr txBox="1">
            <a:spLocks noChangeArrowheads="1"/>
          </p:cNvSpPr>
          <p:nvPr/>
        </p:nvSpPr>
        <p:spPr bwMode="auto">
          <a:xfrm>
            <a:off x="228600" y="4191000"/>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10000Hz</a:t>
            </a:r>
            <a:endParaRPr lang="en-GB" altLang="en-US" dirty="0">
              <a:solidFill>
                <a:schemeClr val="bg1"/>
              </a:solidFill>
            </a:endParaRPr>
          </a:p>
        </p:txBody>
      </p:sp>
      <p:sp>
        <p:nvSpPr>
          <p:cNvPr id="7178" name="Text Box 10"/>
          <p:cNvSpPr txBox="1">
            <a:spLocks noChangeArrowheads="1"/>
          </p:cNvSpPr>
          <p:nvPr/>
        </p:nvSpPr>
        <p:spPr bwMode="auto">
          <a:xfrm>
            <a:off x="533400" y="5257800"/>
            <a:ext cx="1149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dirty="0" smtClean="0">
                <a:solidFill>
                  <a:schemeClr val="bg1"/>
                </a:solidFill>
              </a:rPr>
              <a:t>12000Hz</a:t>
            </a:r>
            <a:endParaRPr lang="en-GB" altLang="en-US" dirty="0">
              <a:solidFill>
                <a:schemeClr val="bg1"/>
              </a:solidFill>
            </a:endParaRPr>
          </a:p>
        </p:txBody>
      </p:sp>
      <p:sp>
        <p:nvSpPr>
          <p:cNvPr id="7180" name="Text Box 12"/>
          <p:cNvSpPr txBox="1">
            <a:spLocks noChangeArrowheads="1"/>
          </p:cNvSpPr>
          <p:nvPr/>
        </p:nvSpPr>
        <p:spPr bwMode="auto">
          <a:xfrm>
            <a:off x="1371600" y="6096000"/>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14000Hz</a:t>
            </a:r>
            <a:endParaRPr lang="en-GB" altLang="en-US" dirty="0">
              <a:solidFill>
                <a:schemeClr val="bg1"/>
              </a:solidFill>
            </a:endParaRPr>
          </a:p>
        </p:txBody>
      </p:sp>
      <p:sp>
        <p:nvSpPr>
          <p:cNvPr id="7182" name="Text Box 14"/>
          <p:cNvSpPr txBox="1">
            <a:spLocks noChangeArrowheads="1"/>
          </p:cNvSpPr>
          <p:nvPr/>
        </p:nvSpPr>
        <p:spPr bwMode="auto">
          <a:xfrm>
            <a:off x="2987824" y="248816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15000Hz</a:t>
            </a:r>
            <a:endParaRPr lang="en-GB" altLang="en-US" dirty="0">
              <a:solidFill>
                <a:schemeClr val="bg1"/>
              </a:solidFill>
            </a:endParaRPr>
          </a:p>
        </p:txBody>
      </p:sp>
      <p:sp>
        <p:nvSpPr>
          <p:cNvPr id="7184" name="Text Box 16"/>
          <p:cNvSpPr txBox="1">
            <a:spLocks noChangeArrowheads="1"/>
          </p:cNvSpPr>
          <p:nvPr/>
        </p:nvSpPr>
        <p:spPr bwMode="auto">
          <a:xfrm>
            <a:off x="2623477" y="3867150"/>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16000Hz</a:t>
            </a:r>
            <a:endParaRPr lang="en-GB" altLang="en-US" dirty="0">
              <a:solidFill>
                <a:schemeClr val="bg1"/>
              </a:solidFill>
            </a:endParaRPr>
          </a:p>
        </p:txBody>
      </p:sp>
      <p:sp>
        <p:nvSpPr>
          <p:cNvPr id="7186" name="Text Box 18"/>
          <p:cNvSpPr txBox="1">
            <a:spLocks noChangeArrowheads="1"/>
          </p:cNvSpPr>
          <p:nvPr/>
        </p:nvSpPr>
        <p:spPr bwMode="auto">
          <a:xfrm>
            <a:off x="2819400" y="5638800"/>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17000Hz</a:t>
            </a:r>
            <a:endParaRPr lang="en-GB" altLang="en-US" dirty="0">
              <a:solidFill>
                <a:schemeClr val="bg1"/>
              </a:solidFill>
            </a:endParaRPr>
          </a:p>
        </p:txBody>
      </p:sp>
      <p:sp>
        <p:nvSpPr>
          <p:cNvPr id="7188" name="Text Box 20"/>
          <p:cNvSpPr txBox="1">
            <a:spLocks noChangeArrowheads="1"/>
          </p:cNvSpPr>
          <p:nvPr/>
        </p:nvSpPr>
        <p:spPr bwMode="auto">
          <a:xfrm>
            <a:off x="4343400" y="5486400"/>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17400Hz</a:t>
            </a:r>
            <a:endParaRPr lang="en-GB" altLang="en-US" dirty="0">
              <a:solidFill>
                <a:schemeClr val="bg1"/>
              </a:solidFill>
            </a:endParaRPr>
          </a:p>
        </p:txBody>
      </p:sp>
      <p:sp>
        <p:nvSpPr>
          <p:cNvPr id="7190" name="Text Box 22"/>
          <p:cNvSpPr txBox="1">
            <a:spLocks noChangeArrowheads="1"/>
          </p:cNvSpPr>
          <p:nvPr/>
        </p:nvSpPr>
        <p:spPr bwMode="auto">
          <a:xfrm>
            <a:off x="5529436" y="4051816"/>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mtClean="0">
                <a:solidFill>
                  <a:schemeClr val="bg1"/>
                </a:solidFill>
              </a:rPr>
              <a:t>18000Hz</a:t>
            </a:r>
            <a:endParaRPr lang="en-GB" altLang="en-US" dirty="0">
              <a:solidFill>
                <a:schemeClr val="bg1"/>
              </a:solidFill>
            </a:endParaRPr>
          </a:p>
        </p:txBody>
      </p:sp>
      <p:sp>
        <p:nvSpPr>
          <p:cNvPr id="7192" name="Text Box 24"/>
          <p:cNvSpPr txBox="1">
            <a:spLocks noChangeArrowheads="1"/>
          </p:cNvSpPr>
          <p:nvPr/>
        </p:nvSpPr>
        <p:spPr bwMode="auto">
          <a:xfrm>
            <a:off x="7040295" y="2450068"/>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dirty="0" smtClean="0">
                <a:solidFill>
                  <a:schemeClr val="bg1"/>
                </a:solidFill>
              </a:rPr>
              <a:t>19000Hz</a:t>
            </a:r>
            <a:endParaRPr lang="en-GB" altLang="en-US" dirty="0">
              <a:solidFill>
                <a:schemeClr val="bg1"/>
              </a:solidFill>
            </a:endParaRPr>
          </a:p>
        </p:txBody>
      </p:sp>
      <p:sp>
        <p:nvSpPr>
          <p:cNvPr id="7195" name="Text Box 27"/>
          <p:cNvSpPr txBox="1">
            <a:spLocks noChangeArrowheads="1"/>
          </p:cNvSpPr>
          <p:nvPr/>
        </p:nvSpPr>
        <p:spPr bwMode="auto">
          <a:xfrm>
            <a:off x="5562600" y="5943600"/>
            <a:ext cx="1219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dirty="0" smtClean="0">
                <a:solidFill>
                  <a:schemeClr val="bg1"/>
                </a:solidFill>
              </a:rPr>
              <a:t>20000Hz</a:t>
            </a:r>
            <a:endParaRPr lang="en-GB" altLang="en-US" dirty="0">
              <a:solidFill>
                <a:schemeClr val="bg1"/>
              </a:solidFill>
            </a:endParaRPr>
          </a:p>
        </p:txBody>
      </p:sp>
      <p:sp>
        <p:nvSpPr>
          <p:cNvPr id="7197" name="Text Box 29"/>
          <p:cNvSpPr txBox="1">
            <a:spLocks noChangeArrowheads="1"/>
          </p:cNvSpPr>
          <p:nvPr/>
        </p:nvSpPr>
        <p:spPr bwMode="auto">
          <a:xfrm>
            <a:off x="6553200" y="5029200"/>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dirty="0" smtClean="0">
                <a:solidFill>
                  <a:schemeClr val="bg1"/>
                </a:solidFill>
              </a:rPr>
              <a:t>21000Hz</a:t>
            </a:r>
            <a:endParaRPr lang="en-GB" altLang="en-US" dirty="0">
              <a:solidFill>
                <a:schemeClr val="bg1"/>
              </a:solidFill>
            </a:endParaRPr>
          </a:p>
        </p:txBody>
      </p:sp>
      <p:sp>
        <p:nvSpPr>
          <p:cNvPr id="7199" name="Text Box 31"/>
          <p:cNvSpPr txBox="1">
            <a:spLocks noChangeArrowheads="1"/>
          </p:cNvSpPr>
          <p:nvPr/>
        </p:nvSpPr>
        <p:spPr bwMode="auto">
          <a:xfrm>
            <a:off x="7696200" y="4267200"/>
            <a:ext cx="129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dirty="0" smtClean="0">
                <a:solidFill>
                  <a:schemeClr val="bg1"/>
                </a:solidFill>
              </a:rPr>
              <a:t>22000Hz</a:t>
            </a:r>
            <a:endParaRPr lang="en-GB" altLang="en-US" dirty="0">
              <a:solidFill>
                <a:schemeClr val="bg1"/>
              </a:solidFill>
            </a:endParaRPr>
          </a:p>
        </p:txBody>
      </p:sp>
      <p:sp>
        <p:nvSpPr>
          <p:cNvPr id="2" name="Slide Number Placeholder 1"/>
          <p:cNvSpPr>
            <a:spLocks noGrp="1"/>
          </p:cNvSpPr>
          <p:nvPr>
            <p:ph type="sldNum" sz="quarter" idx="12"/>
          </p:nvPr>
        </p:nvSpPr>
        <p:spPr/>
        <p:txBody>
          <a:bodyPr/>
          <a:lstStyle/>
          <a:p>
            <a:pPr>
              <a:defRPr/>
            </a:pPr>
            <a:fld id="{D73B9FDA-F9ED-4D19-B022-79467F549918}" type="slidenum">
              <a:rPr lang="en-GB" smtClean="0"/>
              <a:pPr>
                <a:defRPr/>
              </a:pPr>
              <a:t>80</a:t>
            </a:fld>
            <a:endParaRPr lang="en-GB"/>
          </a:p>
        </p:txBody>
      </p:sp>
      <p:pic>
        <p:nvPicPr>
          <p:cNvPr id="3" name="80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498475" y="2286000"/>
            <a:ext cx="609600" cy="609600"/>
          </a:xfrm>
          <a:prstGeom prst="rect">
            <a:avLst/>
          </a:prstGeom>
        </p:spPr>
      </p:pic>
      <p:pic>
        <p:nvPicPr>
          <p:cNvPr id="4" name="1000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0"/>
          <a:stretch>
            <a:fillRect/>
          </a:stretch>
        </p:blipFill>
        <p:spPr>
          <a:xfrm>
            <a:off x="533400" y="3581400"/>
            <a:ext cx="609600" cy="609600"/>
          </a:xfrm>
          <a:prstGeom prst="rect">
            <a:avLst/>
          </a:prstGeom>
        </p:spPr>
      </p:pic>
      <p:pic>
        <p:nvPicPr>
          <p:cNvPr id="5" name="12000.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762000" y="4661416"/>
            <a:ext cx="609600" cy="609600"/>
          </a:xfrm>
          <a:prstGeom prst="rect">
            <a:avLst/>
          </a:prstGeom>
        </p:spPr>
      </p:pic>
      <p:sp>
        <p:nvSpPr>
          <p:cNvPr id="6" name="TextBox 5">
            <a:hlinkClick r:id="rId31" action="ppaction://hlinkfile"/>
          </p:cNvPr>
          <p:cNvSpPr txBox="1"/>
          <p:nvPr/>
        </p:nvSpPr>
        <p:spPr>
          <a:xfrm>
            <a:off x="7258050" y="1052736"/>
            <a:ext cx="1402948" cy="369332"/>
          </a:xfrm>
          <a:prstGeom prst="rect">
            <a:avLst/>
          </a:prstGeom>
          <a:noFill/>
        </p:spPr>
        <p:txBody>
          <a:bodyPr wrap="none" rtlCol="0">
            <a:spAutoFit/>
          </a:bodyPr>
          <a:lstStyle/>
          <a:p>
            <a:r>
              <a:rPr lang="en-GB" dirty="0" smtClean="0">
                <a:hlinkClick r:id="rId32" action="ppaction://hlinkfile"/>
              </a:rPr>
              <a:t>Sound Files</a:t>
            </a:r>
            <a:endParaRPr lang="en-GB" dirty="0"/>
          </a:p>
        </p:txBody>
      </p:sp>
      <p:pic>
        <p:nvPicPr>
          <p:cNvPr id="7" name="14000.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556677" y="5486400"/>
            <a:ext cx="609600" cy="609600"/>
          </a:xfrm>
          <a:prstGeom prst="rect">
            <a:avLst/>
          </a:prstGeom>
        </p:spPr>
      </p:pic>
      <p:pic>
        <p:nvPicPr>
          <p:cNvPr id="8" name="15000.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0"/>
          <a:stretch>
            <a:fillRect/>
          </a:stretch>
        </p:blipFill>
        <p:spPr>
          <a:xfrm>
            <a:off x="3037154" y="1878568"/>
            <a:ext cx="609600" cy="609600"/>
          </a:xfrm>
          <a:prstGeom prst="rect">
            <a:avLst/>
          </a:prstGeom>
        </p:spPr>
      </p:pic>
      <p:pic>
        <p:nvPicPr>
          <p:cNvPr id="9" name="16000.mp3">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0"/>
          <a:stretch>
            <a:fillRect/>
          </a:stretch>
        </p:blipFill>
        <p:spPr>
          <a:xfrm>
            <a:off x="2732354" y="3257550"/>
            <a:ext cx="609600" cy="609600"/>
          </a:xfrm>
          <a:prstGeom prst="rect">
            <a:avLst/>
          </a:prstGeom>
        </p:spPr>
      </p:pic>
      <p:pic>
        <p:nvPicPr>
          <p:cNvPr id="10" name="17000.mp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0"/>
          <a:stretch>
            <a:fillRect/>
          </a:stretch>
        </p:blipFill>
        <p:spPr>
          <a:xfrm>
            <a:off x="3004477" y="4966216"/>
            <a:ext cx="609600" cy="609600"/>
          </a:xfrm>
          <a:prstGeom prst="rect">
            <a:avLst/>
          </a:prstGeom>
        </p:spPr>
      </p:pic>
      <p:pic>
        <p:nvPicPr>
          <p:cNvPr id="11" name="17400.mp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4528477" y="4876800"/>
            <a:ext cx="609600" cy="609600"/>
          </a:xfrm>
          <a:prstGeom prst="rect">
            <a:avLst/>
          </a:prstGeom>
        </p:spPr>
      </p:pic>
      <p:pic>
        <p:nvPicPr>
          <p:cNvPr id="12" name="18000.mp3">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5957227" y="3429000"/>
            <a:ext cx="609600" cy="609600"/>
          </a:xfrm>
          <a:prstGeom prst="rect">
            <a:avLst/>
          </a:prstGeom>
        </p:spPr>
      </p:pic>
      <p:pic>
        <p:nvPicPr>
          <p:cNvPr id="13" name="19000.mp3">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7225372" y="1878568"/>
            <a:ext cx="609600" cy="609600"/>
          </a:xfrm>
          <a:prstGeom prst="rect">
            <a:avLst/>
          </a:prstGeom>
        </p:spPr>
      </p:pic>
      <p:pic>
        <p:nvPicPr>
          <p:cNvPr id="14" name="20000.mp3">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9"/>
          <a:stretch>
            <a:fillRect/>
          </a:stretch>
        </p:blipFill>
        <p:spPr>
          <a:xfrm>
            <a:off x="5867400" y="5366266"/>
            <a:ext cx="609600" cy="609600"/>
          </a:xfrm>
          <a:prstGeom prst="rect">
            <a:avLst/>
          </a:prstGeom>
        </p:spPr>
      </p:pic>
      <p:pic>
        <p:nvPicPr>
          <p:cNvPr id="15" name="21000.mp3">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9"/>
          <a:stretch>
            <a:fillRect/>
          </a:stretch>
        </p:blipFill>
        <p:spPr>
          <a:xfrm>
            <a:off x="6735495" y="4356616"/>
            <a:ext cx="609600" cy="609600"/>
          </a:xfrm>
          <a:prstGeom prst="rect">
            <a:avLst/>
          </a:prstGeom>
        </p:spPr>
      </p:pic>
      <p:pic>
        <p:nvPicPr>
          <p:cNvPr id="16" name="22000.mp3">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29"/>
          <a:stretch>
            <a:fillRect/>
          </a:stretch>
        </p:blipFill>
        <p:spPr>
          <a:xfrm>
            <a:off x="7924800" y="3581400"/>
            <a:ext cx="609600" cy="609600"/>
          </a:xfrm>
          <a:prstGeom prst="rect">
            <a:avLst/>
          </a:prstGeom>
        </p:spPr>
      </p:pic>
      <p:grpSp>
        <p:nvGrpSpPr>
          <p:cNvPr id="31" name="Group 30"/>
          <p:cNvGrpSpPr/>
          <p:nvPr/>
        </p:nvGrpSpPr>
        <p:grpSpPr>
          <a:xfrm>
            <a:off x="120377" y="364864"/>
            <a:ext cx="2175955" cy="1375744"/>
            <a:chOff x="7277989" y="158782"/>
            <a:chExt cx="2175955" cy="1375744"/>
          </a:xfrm>
        </p:grpSpPr>
        <p:pic>
          <p:nvPicPr>
            <p:cNvPr id="32" name="Picture 31"/>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769394" y="158782"/>
              <a:ext cx="1222727" cy="1006412"/>
            </a:xfrm>
            <a:prstGeom prst="rect">
              <a:avLst/>
            </a:prstGeom>
          </p:spPr>
        </p:pic>
        <p:sp>
          <p:nvSpPr>
            <p:cNvPr id="33" name="TextBox 32"/>
            <p:cNvSpPr txBox="1"/>
            <p:nvPr/>
          </p:nvSpPr>
          <p:spPr>
            <a:xfrm>
              <a:off x="7277989" y="1165194"/>
              <a:ext cx="2175955" cy="369332"/>
            </a:xfrm>
            <a:prstGeom prst="rect">
              <a:avLst/>
            </a:prstGeom>
            <a:noFill/>
          </p:spPr>
          <p:txBody>
            <a:bodyPr wrap="square" rtlCol="0">
              <a:spAutoFit/>
            </a:bodyPr>
            <a:lstStyle/>
            <a:p>
              <a:r>
                <a:rPr lang="en-GB" dirty="0" smtClean="0">
                  <a:solidFill>
                    <a:schemeClr val="bg1"/>
                  </a:solidFill>
                </a:rPr>
                <a:t>Risk Assessment</a:t>
              </a:r>
              <a:endParaRPr lang="en-GB" dirty="0">
                <a:solidFill>
                  <a:schemeClr val="bg1"/>
                </a:solidFill>
              </a:endParaRPr>
            </a:p>
          </p:txBody>
        </p:sp>
      </p:grpSp>
    </p:spTree>
    <p:extLst>
      <p:ext uri="{BB962C8B-B14F-4D97-AF65-F5344CB8AC3E}">
        <p14:creationId xmlns:p14="http://schemas.microsoft.com/office/powerpoint/2010/main" val="1263742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06"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206"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206"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206" fill="hold"/>
                                        <p:tgtEl>
                                          <p:spTgt spid="7"/>
                                        </p:tgtEl>
                                      </p:cBhvr>
                                    </p:cmd>
                                  </p:childTnLst>
                                </p:cTn>
                              </p:par>
                            </p:childTnLst>
                          </p:cTn>
                        </p:par>
                      </p:childTnLst>
                    </p:cTn>
                  </p:par>
                </p:childTnLst>
              </p:cTn>
              <p:nextCondLst>
                <p:cond evt="onClick" delay="0">
                  <p:tgtEl>
                    <p:spTgt spid="7"/>
                  </p:tgtEl>
                </p:cond>
              </p:nextCondLst>
            </p:seq>
            <p:audio>
              <p:cMediaNode vol="80000">
                <p:cTn id="34" fill="hold" display="0">
                  <p:stCondLst>
                    <p:cond delay="indefinite"/>
                  </p:stCondLst>
                  <p:endCondLst>
                    <p:cond evt="onStopAudio" delay="0">
                      <p:tgtEl>
                        <p:sldTgt/>
                      </p:tgtEl>
                    </p:cond>
                  </p:endCondLst>
                </p:cTn>
                <p:tgtEl>
                  <p:spTgt spid="7"/>
                </p:tgtEl>
              </p:cMediaNode>
            </p:audio>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3206" fill="hold"/>
                                        <p:tgtEl>
                                          <p:spTgt spid="8"/>
                                        </p:tgtEl>
                                      </p:cBhvr>
                                    </p:cmd>
                                  </p:childTnLst>
                                </p:cTn>
                              </p:par>
                            </p:childTnLst>
                          </p:cTn>
                        </p:par>
                      </p:childTnLst>
                    </p:cTn>
                  </p:par>
                </p:childTnLst>
              </p:cTn>
              <p:nextCondLst>
                <p:cond evt="onClick" delay="0">
                  <p:tgtEl>
                    <p:spTgt spid="8"/>
                  </p:tgtEl>
                </p:cond>
              </p:nextCondLst>
            </p:seq>
            <p:audio>
              <p:cMediaNode vol="80000">
                <p:cTn id="40" fill="hold" display="0">
                  <p:stCondLst>
                    <p:cond delay="indefinite"/>
                  </p:stCondLst>
                  <p:endCondLst>
                    <p:cond evt="onStopAudio" delay="0">
                      <p:tgtEl>
                        <p:sldTgt/>
                      </p:tgtEl>
                    </p:cond>
                  </p:endCondLst>
                </p:cTn>
                <p:tgtEl>
                  <p:spTgt spid="8"/>
                </p:tgtEl>
              </p:cMediaNode>
            </p:audio>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2767" fill="hold"/>
                                        <p:tgtEl>
                                          <p:spTgt spid="9"/>
                                        </p:tgtEl>
                                      </p:cBhvr>
                                    </p:cmd>
                                  </p:childTnLst>
                                </p:cTn>
                              </p:par>
                            </p:childTnLst>
                          </p:cTn>
                        </p:par>
                      </p:childTnLst>
                    </p:cTn>
                  </p:par>
                </p:childTnLst>
              </p:cTn>
              <p:nextCondLst>
                <p:cond evt="onClick" delay="0">
                  <p:tgtEl>
                    <p:spTgt spid="9"/>
                  </p:tgtEl>
                </p:cond>
              </p:nextCondLst>
            </p:seq>
            <p:audio>
              <p:cMediaNode vol="80000">
                <p:cTn id="46" fill="hold" display="0">
                  <p:stCondLst>
                    <p:cond delay="indefinite"/>
                  </p:stCondLst>
                  <p:endCondLst>
                    <p:cond evt="onStopAudio" delay="0">
                      <p:tgtEl>
                        <p:sldTgt/>
                      </p:tgtEl>
                    </p:cond>
                  </p:endCondLst>
                </p:cTn>
                <p:tgtEl>
                  <p:spTgt spid="9"/>
                </p:tgtEl>
              </p:cMediaNode>
            </p:audio>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2767" fill="hold"/>
                                        <p:tgtEl>
                                          <p:spTgt spid="10"/>
                                        </p:tgtEl>
                                      </p:cBhvr>
                                    </p:cmd>
                                  </p:childTnLst>
                                </p:cTn>
                              </p:par>
                            </p:childTnLst>
                          </p:cTn>
                        </p:par>
                      </p:childTnLst>
                    </p:cTn>
                  </p:par>
                </p:childTnLst>
              </p:cTn>
              <p:nextCondLst>
                <p:cond evt="onClick" delay="0">
                  <p:tgtEl>
                    <p:spTgt spid="10"/>
                  </p:tgtEl>
                </p:cond>
              </p:nextCondLst>
            </p:seq>
            <p:audio>
              <p:cMediaNode vol="80000">
                <p:cTn id="52" fill="hold" display="0">
                  <p:stCondLst>
                    <p:cond delay="indefinite"/>
                  </p:stCondLst>
                  <p:endCondLst>
                    <p:cond evt="onStopAudio" delay="0">
                      <p:tgtEl>
                        <p:sldTgt/>
                      </p:tgtEl>
                    </p:cond>
                  </p:endCondLst>
                </p:cTn>
                <p:tgtEl>
                  <p:spTgt spid="10"/>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767" fill="hold"/>
                                        <p:tgtEl>
                                          <p:spTgt spid="11"/>
                                        </p:tgtEl>
                                      </p:cBhvr>
                                    </p:cmd>
                                  </p:childTnLst>
                                </p:cTn>
                              </p:par>
                            </p:childTnLst>
                          </p:cTn>
                        </p:par>
                      </p:childTnLst>
                    </p:cTn>
                  </p:par>
                </p:childTnLst>
              </p:cTn>
              <p:nextCondLst>
                <p:cond evt="onClick" delay="0">
                  <p:tgtEl>
                    <p:spTgt spid="11"/>
                  </p:tgtEl>
                </p:cond>
              </p:nextCondLst>
            </p:seq>
            <p:audio>
              <p:cMediaNode vol="80000">
                <p:cTn id="58" fill="hold" display="0">
                  <p:stCondLst>
                    <p:cond delay="indefinite"/>
                  </p:stCondLst>
                  <p:endCondLst>
                    <p:cond evt="onStopAudio" delay="0">
                      <p:tgtEl>
                        <p:sldTgt/>
                      </p:tgtEl>
                    </p:cond>
                  </p:endCondLst>
                </p:cTn>
                <p:tgtEl>
                  <p:spTgt spid="11"/>
                </p:tgtEl>
              </p:cMediaNode>
            </p:audio>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767" fill="hold"/>
                                        <p:tgtEl>
                                          <p:spTgt spid="12"/>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2"/>
                </p:tgtEl>
              </p:cMediaNode>
            </p:audio>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2767" fill="hold"/>
                                        <p:tgtEl>
                                          <p:spTgt spid="13"/>
                                        </p:tgtEl>
                                      </p:cBhvr>
                                    </p:cmd>
                                  </p:childTnLst>
                                </p:cTn>
                              </p:par>
                            </p:childTnLst>
                          </p:cTn>
                        </p:par>
                      </p:childTnLst>
                    </p:cTn>
                  </p:par>
                </p:childTnLst>
              </p:cTn>
              <p:nextCondLst>
                <p:cond evt="onClick" delay="0">
                  <p:tgtEl>
                    <p:spTgt spid="13"/>
                  </p:tgtEl>
                </p:cond>
              </p:nextCondLst>
            </p:seq>
            <p:audio>
              <p:cMediaNode vol="80000">
                <p:cTn id="70" fill="hold" display="0">
                  <p:stCondLst>
                    <p:cond delay="indefinite"/>
                  </p:stCondLst>
                  <p:endCondLst>
                    <p:cond evt="onStopAudio" delay="0">
                      <p:tgtEl>
                        <p:sldTgt/>
                      </p:tgtEl>
                    </p:cond>
                  </p:endCondLst>
                </p:cTn>
                <p:tgtEl>
                  <p:spTgt spid="13"/>
                </p:tgtEl>
              </p:cMediaNode>
            </p:audio>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2767" fill="hold"/>
                                        <p:tgtEl>
                                          <p:spTgt spid="14"/>
                                        </p:tgtEl>
                                      </p:cBhvr>
                                    </p:cmd>
                                  </p:childTnLst>
                                </p:cTn>
                              </p:par>
                            </p:childTnLst>
                          </p:cTn>
                        </p:par>
                      </p:childTnLst>
                    </p:cTn>
                  </p:par>
                </p:childTnLst>
              </p:cTn>
              <p:nextCondLst>
                <p:cond evt="onClick" delay="0">
                  <p:tgtEl>
                    <p:spTgt spid="14"/>
                  </p:tgtEl>
                </p:cond>
              </p:nextCondLst>
            </p:seq>
            <p:audio>
              <p:cMediaNode vol="80000">
                <p:cTn id="76" fill="hold" display="0">
                  <p:stCondLst>
                    <p:cond delay="indefinite"/>
                  </p:stCondLst>
                  <p:endCondLst>
                    <p:cond evt="onStopAudio" delay="0">
                      <p:tgtEl>
                        <p:sldTgt/>
                      </p:tgtEl>
                    </p:cond>
                  </p:endCondLst>
                </p:cTn>
                <p:tgtEl>
                  <p:spTgt spid="14"/>
                </p:tgtEl>
              </p:cMediaNode>
            </p:audio>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767" fill="hold"/>
                                        <p:tgtEl>
                                          <p:spTgt spid="15"/>
                                        </p:tgtEl>
                                      </p:cBhvr>
                                    </p:cmd>
                                  </p:childTnLst>
                                </p:cTn>
                              </p:par>
                            </p:childTnLst>
                          </p:cTn>
                        </p:par>
                      </p:childTnLst>
                    </p:cTn>
                  </p:par>
                </p:childTnLst>
              </p:cTn>
              <p:nextCondLst>
                <p:cond evt="onClick" delay="0">
                  <p:tgtEl>
                    <p:spTgt spid="15"/>
                  </p:tgtEl>
                </p:cond>
              </p:nextCondLst>
            </p:seq>
            <p:audio>
              <p:cMediaNode vol="80000">
                <p:cTn id="82" fill="hold" display="0">
                  <p:stCondLst>
                    <p:cond delay="indefinite"/>
                  </p:stCondLst>
                  <p:endCondLst>
                    <p:cond evt="onStopAudio" delay="0">
                      <p:tgtEl>
                        <p:sldTgt/>
                      </p:tgtEl>
                    </p:cond>
                  </p:endCondLst>
                </p:cTn>
                <p:tgtEl>
                  <p:spTgt spid="15"/>
                </p:tgtEl>
              </p:cMediaNode>
            </p:audio>
            <p:seq concurrent="1" nextAc="seek">
              <p:cTn id="83" restart="whenNotActive" fill="hold" evtFilter="cancelBubble" nodeType="interactiveSeq">
                <p:stCondLst>
                  <p:cond evt="onClick" delay="0">
                    <p:tgtEl>
                      <p:spTgt spid="16"/>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2767" fill="hold"/>
                                        <p:tgtEl>
                                          <p:spTgt spid="16"/>
                                        </p:tgtEl>
                                      </p:cBhvr>
                                    </p:cmd>
                                  </p:childTnLst>
                                </p:cTn>
                              </p:par>
                            </p:childTnLst>
                          </p:cTn>
                        </p:par>
                      </p:childTnLst>
                    </p:cTn>
                  </p:par>
                </p:childTnLst>
              </p:cTn>
              <p:nextCondLst>
                <p:cond evt="onClick" delay="0">
                  <p:tgtEl>
                    <p:spTgt spid="16"/>
                  </p:tgtEl>
                </p:cond>
              </p:nextCondLst>
            </p:seq>
            <p:audio>
              <p:cMediaNode vol="80000">
                <p:cTn id="88" fill="hold" display="0">
                  <p:stCondLst>
                    <p:cond delay="indefinite"/>
                  </p:stCondLst>
                  <p:endCondLst>
                    <p:cond evt="onStopAudio" delay="0">
                      <p:tgtEl>
                        <p:sldTgt/>
                      </p:tgtEl>
                    </p:cond>
                  </p:endCondLst>
                </p:cTn>
                <p:tgtEl>
                  <p:spTgt spid="16"/>
                </p:tgtEl>
              </p:cMediaNode>
            </p:audio>
          </p:childTnLst>
        </p:cTn>
      </p:par>
    </p:tnLst>
    <p:bldLst>
      <p:bldP spid="7170"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pPr eaLnBrk="1" hangingPunct="1"/>
            <a:r>
              <a:rPr lang="en-GB" altLang="en-US" sz="3600" dirty="0" smtClean="0"/>
              <a:t>Human Ear</a:t>
            </a:r>
          </a:p>
        </p:txBody>
      </p:sp>
      <p:sp>
        <p:nvSpPr>
          <p:cNvPr id="2" name="TextBox 1"/>
          <p:cNvSpPr txBox="1"/>
          <p:nvPr/>
        </p:nvSpPr>
        <p:spPr>
          <a:xfrm>
            <a:off x="2411760" y="1556792"/>
            <a:ext cx="4399538" cy="369332"/>
          </a:xfrm>
          <a:prstGeom prst="rect">
            <a:avLst/>
          </a:prstGeom>
          <a:noFill/>
        </p:spPr>
        <p:txBody>
          <a:bodyPr wrap="none" rtlCol="0">
            <a:spAutoFit/>
          </a:bodyPr>
          <a:lstStyle/>
          <a:p>
            <a:r>
              <a:rPr lang="en-GB" dirty="0" smtClean="0">
                <a:solidFill>
                  <a:srgbClr val="FFFF00"/>
                </a:solidFill>
                <a:hlinkClick r:id="rId2"/>
              </a:rPr>
              <a:t>childrensuniversity.manchester.ac.uk/ear</a:t>
            </a:r>
            <a:r>
              <a:rPr lang="en-GB" dirty="0" smtClean="0">
                <a:hlinkClick r:id="rId2"/>
              </a:rPr>
              <a:t>/</a:t>
            </a:r>
            <a:endParaRPr lang="en-GB" dirty="0"/>
          </a:p>
        </p:txBody>
      </p:sp>
      <p:sp>
        <p:nvSpPr>
          <p:cNvPr id="3" name="TextBox 2"/>
          <p:cNvSpPr txBox="1"/>
          <p:nvPr/>
        </p:nvSpPr>
        <p:spPr>
          <a:xfrm>
            <a:off x="755576" y="2420888"/>
            <a:ext cx="4433650" cy="369332"/>
          </a:xfrm>
          <a:prstGeom prst="rect">
            <a:avLst/>
          </a:prstGeom>
          <a:noFill/>
        </p:spPr>
        <p:txBody>
          <a:bodyPr wrap="none" rtlCol="0">
            <a:spAutoFit/>
          </a:bodyPr>
          <a:lstStyle/>
          <a:p>
            <a:r>
              <a:rPr lang="en-GB" b="1" dirty="0" smtClean="0">
                <a:solidFill>
                  <a:schemeClr val="bg1"/>
                </a:solidFill>
              </a:rPr>
              <a:t>Watch the video on how the ear works </a:t>
            </a:r>
            <a:endParaRPr lang="en-GB" b="1" dirty="0">
              <a:solidFill>
                <a:schemeClr val="bg1"/>
              </a:solidFill>
            </a:endParaRPr>
          </a:p>
        </p:txBody>
      </p:sp>
      <p:sp>
        <p:nvSpPr>
          <p:cNvPr id="4" name="Slide Number Placeholder 3"/>
          <p:cNvSpPr>
            <a:spLocks noGrp="1"/>
          </p:cNvSpPr>
          <p:nvPr>
            <p:ph type="sldNum" sz="quarter" idx="12"/>
          </p:nvPr>
        </p:nvSpPr>
        <p:spPr/>
        <p:txBody>
          <a:bodyPr/>
          <a:lstStyle/>
          <a:p>
            <a:pPr>
              <a:defRPr/>
            </a:pPr>
            <a:fld id="{DD07A5A1-4EB0-49DA-B4FC-8BCDE535E9D7}" type="slidenum">
              <a:rPr lang="en-GB" smtClean="0"/>
              <a:pPr>
                <a:defRPr/>
              </a:pPr>
              <a:t>81</a:t>
            </a:fld>
            <a:endParaRPr lang="en-GB"/>
          </a:p>
        </p:txBody>
      </p:sp>
    </p:spTree>
    <p:extLst>
      <p:ext uri="{BB962C8B-B14F-4D97-AF65-F5344CB8AC3E}">
        <p14:creationId xmlns:p14="http://schemas.microsoft.com/office/powerpoint/2010/main" val="2234880382"/>
      </p:ext>
    </p:extLst>
  </p:cSld>
  <p:clrMapOvr>
    <a:masterClrMapping/>
  </p:clrMapOvr>
  <p:transition>
    <p:checke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r>
              <a:rPr lang="en-GB" altLang="en-US" sz="3600" dirty="0" smtClean="0"/>
              <a:t>Hearing </a:t>
            </a:r>
            <a:r>
              <a:rPr lang="en-GB" altLang="en-US" sz="3600" dirty="0"/>
              <a:t>Sounds- Our ears are the detectors of SOME sound</a:t>
            </a:r>
            <a:endParaRPr lang="en-GB" altLang="en-US" sz="3600" dirty="0" smtClean="0"/>
          </a:p>
        </p:txBody>
      </p:sp>
      <p:sp>
        <p:nvSpPr>
          <p:cNvPr id="6147" name="Rectangle 12"/>
          <p:cNvSpPr>
            <a:spLocks noChangeArrowheads="1"/>
          </p:cNvSpPr>
          <p:nvPr/>
        </p:nvSpPr>
        <p:spPr bwMode="auto">
          <a:xfrm>
            <a:off x="1547813" y="1700213"/>
            <a:ext cx="7129462" cy="122396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400">
                <a:solidFill>
                  <a:schemeClr val="accent1"/>
                </a:solidFill>
                <a:latin typeface="Comic Sans MS" pitchFamily="66" charset="0"/>
              </a:rPr>
              <a:t>We have already found out that waves travel by vibrations through any medium that has particles in it – solids, liquids and gases.</a:t>
            </a:r>
          </a:p>
        </p:txBody>
      </p:sp>
      <p:grpSp>
        <p:nvGrpSpPr>
          <p:cNvPr id="6148" name="Group 12"/>
          <p:cNvGrpSpPr>
            <a:grpSpLocks/>
          </p:cNvGrpSpPr>
          <p:nvPr/>
        </p:nvGrpSpPr>
        <p:grpSpPr bwMode="auto">
          <a:xfrm>
            <a:off x="395288" y="1700213"/>
            <a:ext cx="1008062" cy="1141412"/>
            <a:chOff x="204" y="1260"/>
            <a:chExt cx="589" cy="634"/>
          </a:xfrm>
        </p:grpSpPr>
        <p:pic>
          <p:nvPicPr>
            <p:cNvPr id="6166" name="Picture 10" descr="j02176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 y="1260"/>
              <a:ext cx="589" cy="50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67" name="Text Box 11"/>
            <p:cNvSpPr txBox="1">
              <a:spLocks noChangeArrowheads="1"/>
            </p:cNvSpPr>
            <p:nvPr/>
          </p:nvSpPr>
          <p:spPr bwMode="auto">
            <a:xfrm>
              <a:off x="204" y="1769"/>
              <a:ext cx="582" cy="12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600" b="1">
                  <a:solidFill>
                    <a:schemeClr val="accent1"/>
                  </a:solidFill>
                  <a:latin typeface="Comic Sans MS" pitchFamily="66" charset="0"/>
                </a:rPr>
                <a:t>Read</a:t>
              </a:r>
              <a:endParaRPr lang="en-GB" altLang="en-US" sz="1600">
                <a:solidFill>
                  <a:schemeClr val="accent1"/>
                </a:solidFill>
              </a:endParaRPr>
            </a:p>
          </p:txBody>
        </p:sp>
      </p:grpSp>
      <p:sp>
        <p:nvSpPr>
          <p:cNvPr id="6149" name="Rectangle 12"/>
          <p:cNvSpPr>
            <a:spLocks noChangeArrowheads="1"/>
          </p:cNvSpPr>
          <p:nvPr/>
        </p:nvSpPr>
        <p:spPr bwMode="auto">
          <a:xfrm>
            <a:off x="250825" y="3068638"/>
            <a:ext cx="8496300" cy="122396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400">
                <a:solidFill>
                  <a:schemeClr val="accent1"/>
                </a:solidFill>
                <a:latin typeface="Comic Sans MS" pitchFamily="66" charset="0"/>
              </a:rPr>
              <a:t>When sound reaches the human ear, the pinna (outside of the ear) is specially shaped to ensure that as much sound as possible makes in to the ear itself.</a:t>
            </a:r>
          </a:p>
        </p:txBody>
      </p:sp>
      <p:grpSp>
        <p:nvGrpSpPr>
          <p:cNvPr id="6150" name="Group 30"/>
          <p:cNvGrpSpPr>
            <a:grpSpLocks/>
          </p:cNvGrpSpPr>
          <p:nvPr/>
        </p:nvGrpSpPr>
        <p:grpSpPr bwMode="auto">
          <a:xfrm>
            <a:off x="1476375" y="4365625"/>
            <a:ext cx="6911975" cy="2339975"/>
            <a:chOff x="975" y="2846"/>
            <a:chExt cx="4354" cy="1474"/>
          </a:xfrm>
        </p:grpSpPr>
        <p:pic>
          <p:nvPicPr>
            <p:cNvPr id="6151" name="Picture 15" descr="huma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 y="2846"/>
              <a:ext cx="1861" cy="1254"/>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52" name="Text Box 16"/>
            <p:cNvSpPr txBox="1">
              <a:spLocks noChangeArrowheads="1"/>
            </p:cNvSpPr>
            <p:nvPr/>
          </p:nvSpPr>
          <p:spPr bwMode="auto">
            <a:xfrm>
              <a:off x="975" y="3022"/>
              <a:ext cx="576"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pinna</a:t>
              </a:r>
              <a:endParaRPr lang="en-GB" altLang="en-US">
                <a:solidFill>
                  <a:schemeClr val="accent1"/>
                </a:solidFill>
              </a:endParaRPr>
            </a:p>
          </p:txBody>
        </p:sp>
        <p:cxnSp>
          <p:nvCxnSpPr>
            <p:cNvPr id="6153" name="AutoShape 17"/>
            <p:cNvCxnSpPr>
              <a:cxnSpLocks noChangeShapeType="1"/>
            </p:cNvCxnSpPr>
            <p:nvPr/>
          </p:nvCxnSpPr>
          <p:spPr bwMode="auto">
            <a:xfrm flipV="1">
              <a:off x="1516" y="3030"/>
              <a:ext cx="982" cy="10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154" name="Text Box 18"/>
            <p:cNvSpPr txBox="1">
              <a:spLocks noChangeArrowheads="1"/>
            </p:cNvSpPr>
            <p:nvPr/>
          </p:nvSpPr>
          <p:spPr bwMode="auto">
            <a:xfrm>
              <a:off x="4014" y="3067"/>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cochlea</a:t>
              </a:r>
              <a:endParaRPr lang="en-GB" altLang="en-US">
                <a:solidFill>
                  <a:schemeClr val="accent1"/>
                </a:solidFill>
              </a:endParaRPr>
            </a:p>
          </p:txBody>
        </p:sp>
        <p:cxnSp>
          <p:nvCxnSpPr>
            <p:cNvPr id="6155" name="AutoShape 19"/>
            <p:cNvCxnSpPr>
              <a:cxnSpLocks noChangeShapeType="1"/>
              <a:stCxn id="6154" idx="1"/>
            </p:cNvCxnSpPr>
            <p:nvPr/>
          </p:nvCxnSpPr>
          <p:spPr bwMode="auto">
            <a:xfrm flipH="1">
              <a:off x="3461" y="3196"/>
              <a:ext cx="553" cy="2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156" name="Text Box 20"/>
            <p:cNvSpPr txBox="1">
              <a:spLocks noChangeArrowheads="1"/>
            </p:cNvSpPr>
            <p:nvPr/>
          </p:nvSpPr>
          <p:spPr bwMode="auto">
            <a:xfrm>
              <a:off x="2109" y="4062"/>
              <a:ext cx="704"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hammer</a:t>
              </a:r>
              <a:endParaRPr lang="en-GB" altLang="en-US">
                <a:solidFill>
                  <a:schemeClr val="accent1"/>
                </a:solidFill>
              </a:endParaRPr>
            </a:p>
          </p:txBody>
        </p:sp>
        <p:sp>
          <p:nvSpPr>
            <p:cNvPr id="6157" name="Text Box 21"/>
            <p:cNvSpPr txBox="1">
              <a:spLocks noChangeArrowheads="1"/>
            </p:cNvSpPr>
            <p:nvPr/>
          </p:nvSpPr>
          <p:spPr bwMode="auto">
            <a:xfrm>
              <a:off x="2968" y="4062"/>
              <a:ext cx="577"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anvil</a:t>
              </a:r>
              <a:endParaRPr lang="en-GB" altLang="en-US">
                <a:solidFill>
                  <a:schemeClr val="accent1"/>
                </a:solidFill>
              </a:endParaRPr>
            </a:p>
          </p:txBody>
        </p:sp>
        <p:sp>
          <p:nvSpPr>
            <p:cNvPr id="6158" name="Text Box 22"/>
            <p:cNvSpPr txBox="1">
              <a:spLocks noChangeArrowheads="1"/>
            </p:cNvSpPr>
            <p:nvPr/>
          </p:nvSpPr>
          <p:spPr bwMode="auto">
            <a:xfrm>
              <a:off x="4014" y="3430"/>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stirrup</a:t>
              </a:r>
              <a:endParaRPr lang="en-GB" altLang="en-US">
                <a:solidFill>
                  <a:schemeClr val="accent1"/>
                </a:solidFill>
              </a:endParaRPr>
            </a:p>
          </p:txBody>
        </p:sp>
        <p:cxnSp>
          <p:nvCxnSpPr>
            <p:cNvPr id="6159" name="AutoShape 23"/>
            <p:cNvCxnSpPr>
              <a:cxnSpLocks noChangeShapeType="1"/>
              <a:stCxn id="6158" idx="1"/>
            </p:cNvCxnSpPr>
            <p:nvPr/>
          </p:nvCxnSpPr>
          <p:spPr bwMode="auto">
            <a:xfrm flipH="1" flipV="1">
              <a:off x="3256" y="3390"/>
              <a:ext cx="758" cy="16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160" name="AutoShape 24"/>
            <p:cNvCxnSpPr>
              <a:cxnSpLocks noChangeShapeType="1"/>
            </p:cNvCxnSpPr>
            <p:nvPr/>
          </p:nvCxnSpPr>
          <p:spPr bwMode="auto">
            <a:xfrm flipH="1" flipV="1">
              <a:off x="3202" y="3390"/>
              <a:ext cx="54" cy="7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6161" name="AutoShape 25"/>
            <p:cNvCxnSpPr>
              <a:cxnSpLocks noChangeShapeType="1"/>
            </p:cNvCxnSpPr>
            <p:nvPr/>
          </p:nvCxnSpPr>
          <p:spPr bwMode="auto">
            <a:xfrm flipV="1">
              <a:off x="2758" y="3342"/>
              <a:ext cx="408" cy="75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162" name="Text Box 26"/>
            <p:cNvSpPr txBox="1">
              <a:spLocks noChangeArrowheads="1"/>
            </p:cNvSpPr>
            <p:nvPr/>
          </p:nvSpPr>
          <p:spPr bwMode="auto">
            <a:xfrm>
              <a:off x="1564" y="3342"/>
              <a:ext cx="576" cy="451"/>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ear drum</a:t>
              </a:r>
              <a:endParaRPr lang="en-GB" altLang="en-US">
                <a:solidFill>
                  <a:schemeClr val="accent1"/>
                </a:solidFill>
              </a:endParaRPr>
            </a:p>
          </p:txBody>
        </p:sp>
        <p:cxnSp>
          <p:nvCxnSpPr>
            <p:cNvPr id="6163" name="AutoShape 27"/>
            <p:cNvCxnSpPr>
              <a:cxnSpLocks noChangeShapeType="1"/>
            </p:cNvCxnSpPr>
            <p:nvPr/>
          </p:nvCxnSpPr>
          <p:spPr bwMode="auto">
            <a:xfrm>
              <a:off x="2098" y="3450"/>
              <a:ext cx="1068" cy="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6164" name="Text Box 28"/>
            <p:cNvSpPr txBox="1">
              <a:spLocks noChangeArrowheads="1"/>
            </p:cNvSpPr>
            <p:nvPr/>
          </p:nvSpPr>
          <p:spPr bwMode="auto">
            <a:xfrm>
              <a:off x="4044" y="3768"/>
              <a:ext cx="1285" cy="332"/>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auditory nerve</a:t>
              </a:r>
              <a:endParaRPr lang="en-GB" altLang="en-US">
                <a:solidFill>
                  <a:schemeClr val="accent1"/>
                </a:solidFill>
              </a:endParaRPr>
            </a:p>
          </p:txBody>
        </p:sp>
        <p:cxnSp>
          <p:nvCxnSpPr>
            <p:cNvPr id="6165" name="AutoShape 29"/>
            <p:cNvCxnSpPr>
              <a:cxnSpLocks noChangeShapeType="1"/>
              <a:endCxn id="6164" idx="1"/>
            </p:cNvCxnSpPr>
            <p:nvPr/>
          </p:nvCxnSpPr>
          <p:spPr bwMode="auto">
            <a:xfrm>
              <a:off x="3708" y="3882"/>
              <a:ext cx="336" cy="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82</a:t>
            </a:fld>
            <a:endParaRPr lang="en-GB"/>
          </a:p>
        </p:txBody>
      </p:sp>
    </p:spTree>
    <p:extLst>
      <p:ext uri="{BB962C8B-B14F-4D97-AF65-F5344CB8AC3E}">
        <p14:creationId xmlns:p14="http://schemas.microsoft.com/office/powerpoint/2010/main" val="4260079596"/>
      </p:ext>
    </p:extLst>
  </p:cSld>
  <p:clrMapOvr>
    <a:masterClrMapping/>
  </p:clrMapOvr>
  <p:transition>
    <p:checke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r>
              <a:rPr lang="en-GB" altLang="en-US" sz="3600" smtClean="0"/>
              <a:t>Hearing Sounds</a:t>
            </a:r>
          </a:p>
        </p:txBody>
      </p:sp>
      <p:sp>
        <p:nvSpPr>
          <p:cNvPr id="7171" name="Rectangle 12"/>
          <p:cNvSpPr>
            <a:spLocks noChangeArrowheads="1"/>
          </p:cNvSpPr>
          <p:nvPr/>
        </p:nvSpPr>
        <p:spPr bwMode="auto">
          <a:xfrm>
            <a:off x="1547813" y="1700213"/>
            <a:ext cx="7272337" cy="122396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400">
                <a:solidFill>
                  <a:schemeClr val="accent1"/>
                </a:solidFill>
                <a:latin typeface="Comic Sans MS" pitchFamily="66" charset="0"/>
              </a:rPr>
              <a:t>The sound then passes in to the ear canal to the ear drum. The sound causes the ear drum to vibrate just like the skin of a drum.</a:t>
            </a:r>
          </a:p>
        </p:txBody>
      </p:sp>
      <p:grpSp>
        <p:nvGrpSpPr>
          <p:cNvPr id="7172" name="Group 4"/>
          <p:cNvGrpSpPr>
            <a:grpSpLocks/>
          </p:cNvGrpSpPr>
          <p:nvPr/>
        </p:nvGrpSpPr>
        <p:grpSpPr bwMode="auto">
          <a:xfrm>
            <a:off x="395288" y="1700213"/>
            <a:ext cx="1008062" cy="1141412"/>
            <a:chOff x="204" y="1260"/>
            <a:chExt cx="589" cy="634"/>
          </a:xfrm>
        </p:grpSpPr>
        <p:pic>
          <p:nvPicPr>
            <p:cNvPr id="7190" name="Picture 5" descr="j02176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 y="1260"/>
              <a:ext cx="589" cy="50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91" name="Text Box 6"/>
            <p:cNvSpPr txBox="1">
              <a:spLocks noChangeArrowheads="1"/>
            </p:cNvSpPr>
            <p:nvPr/>
          </p:nvSpPr>
          <p:spPr bwMode="auto">
            <a:xfrm>
              <a:off x="204" y="1769"/>
              <a:ext cx="582" cy="12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600" b="1">
                  <a:solidFill>
                    <a:schemeClr val="accent1"/>
                  </a:solidFill>
                  <a:latin typeface="Comic Sans MS" pitchFamily="66" charset="0"/>
                </a:rPr>
                <a:t>Read</a:t>
              </a:r>
              <a:endParaRPr lang="en-GB" altLang="en-US" sz="1600">
                <a:solidFill>
                  <a:schemeClr val="accent1"/>
                </a:solidFill>
              </a:endParaRPr>
            </a:p>
          </p:txBody>
        </p:sp>
      </p:grpSp>
      <p:sp>
        <p:nvSpPr>
          <p:cNvPr id="7173" name="Rectangle 12"/>
          <p:cNvSpPr>
            <a:spLocks noChangeArrowheads="1"/>
          </p:cNvSpPr>
          <p:nvPr/>
        </p:nvSpPr>
        <p:spPr bwMode="auto">
          <a:xfrm>
            <a:off x="323850" y="2997200"/>
            <a:ext cx="8496300" cy="1223963"/>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400">
                <a:solidFill>
                  <a:schemeClr val="accent1"/>
                </a:solidFill>
                <a:latin typeface="Comic Sans MS" pitchFamily="66" charset="0"/>
              </a:rPr>
              <a:t>These vibrations are then amplified (made stronger) by the three smallest bones in the human body – the hammer, the anvil and the stirrup.</a:t>
            </a:r>
            <a:r>
              <a:rPr lang="en-GB" altLang="en-US">
                <a:solidFill>
                  <a:schemeClr val="accent1"/>
                </a:solidFill>
              </a:rPr>
              <a:t> </a:t>
            </a:r>
          </a:p>
        </p:txBody>
      </p:sp>
      <p:grpSp>
        <p:nvGrpSpPr>
          <p:cNvPr id="7174" name="Group 8"/>
          <p:cNvGrpSpPr>
            <a:grpSpLocks/>
          </p:cNvGrpSpPr>
          <p:nvPr/>
        </p:nvGrpSpPr>
        <p:grpSpPr bwMode="auto">
          <a:xfrm>
            <a:off x="1476375" y="4365625"/>
            <a:ext cx="6911975" cy="2339975"/>
            <a:chOff x="975" y="2846"/>
            <a:chExt cx="4354" cy="1474"/>
          </a:xfrm>
        </p:grpSpPr>
        <p:pic>
          <p:nvPicPr>
            <p:cNvPr id="7175" name="Picture 9" descr="huma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 y="2846"/>
              <a:ext cx="1861" cy="1254"/>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6" name="Text Box 10"/>
            <p:cNvSpPr txBox="1">
              <a:spLocks noChangeArrowheads="1"/>
            </p:cNvSpPr>
            <p:nvPr/>
          </p:nvSpPr>
          <p:spPr bwMode="auto">
            <a:xfrm>
              <a:off x="975" y="3022"/>
              <a:ext cx="576"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pinna</a:t>
              </a:r>
              <a:endParaRPr lang="en-GB" altLang="en-US">
                <a:solidFill>
                  <a:schemeClr val="accent1"/>
                </a:solidFill>
              </a:endParaRPr>
            </a:p>
          </p:txBody>
        </p:sp>
        <p:cxnSp>
          <p:nvCxnSpPr>
            <p:cNvPr id="7177" name="AutoShape 11"/>
            <p:cNvCxnSpPr>
              <a:cxnSpLocks noChangeShapeType="1"/>
            </p:cNvCxnSpPr>
            <p:nvPr/>
          </p:nvCxnSpPr>
          <p:spPr bwMode="auto">
            <a:xfrm flipV="1">
              <a:off x="1516" y="3030"/>
              <a:ext cx="982" cy="10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7178" name="Text Box 12"/>
            <p:cNvSpPr txBox="1">
              <a:spLocks noChangeArrowheads="1"/>
            </p:cNvSpPr>
            <p:nvPr/>
          </p:nvSpPr>
          <p:spPr bwMode="auto">
            <a:xfrm>
              <a:off x="4014" y="3067"/>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cochlea</a:t>
              </a:r>
              <a:endParaRPr lang="en-GB" altLang="en-US">
                <a:solidFill>
                  <a:schemeClr val="accent1"/>
                </a:solidFill>
              </a:endParaRPr>
            </a:p>
          </p:txBody>
        </p:sp>
        <p:cxnSp>
          <p:nvCxnSpPr>
            <p:cNvPr id="7179" name="AutoShape 13"/>
            <p:cNvCxnSpPr>
              <a:cxnSpLocks noChangeShapeType="1"/>
              <a:stCxn id="7178" idx="1"/>
            </p:cNvCxnSpPr>
            <p:nvPr/>
          </p:nvCxnSpPr>
          <p:spPr bwMode="auto">
            <a:xfrm flipH="1">
              <a:off x="3461" y="3196"/>
              <a:ext cx="553" cy="2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7180" name="Text Box 14"/>
            <p:cNvSpPr txBox="1">
              <a:spLocks noChangeArrowheads="1"/>
            </p:cNvSpPr>
            <p:nvPr/>
          </p:nvSpPr>
          <p:spPr bwMode="auto">
            <a:xfrm>
              <a:off x="2109" y="4062"/>
              <a:ext cx="704"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hammer</a:t>
              </a:r>
              <a:endParaRPr lang="en-GB" altLang="en-US">
                <a:solidFill>
                  <a:schemeClr val="accent1"/>
                </a:solidFill>
              </a:endParaRPr>
            </a:p>
          </p:txBody>
        </p:sp>
        <p:sp>
          <p:nvSpPr>
            <p:cNvPr id="7181" name="Text Box 15"/>
            <p:cNvSpPr txBox="1">
              <a:spLocks noChangeArrowheads="1"/>
            </p:cNvSpPr>
            <p:nvPr/>
          </p:nvSpPr>
          <p:spPr bwMode="auto">
            <a:xfrm>
              <a:off x="2968" y="4062"/>
              <a:ext cx="577"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anvil</a:t>
              </a:r>
              <a:endParaRPr lang="en-GB" altLang="en-US">
                <a:solidFill>
                  <a:schemeClr val="accent1"/>
                </a:solidFill>
              </a:endParaRPr>
            </a:p>
          </p:txBody>
        </p:sp>
        <p:sp>
          <p:nvSpPr>
            <p:cNvPr id="7182" name="Text Box 16"/>
            <p:cNvSpPr txBox="1">
              <a:spLocks noChangeArrowheads="1"/>
            </p:cNvSpPr>
            <p:nvPr/>
          </p:nvSpPr>
          <p:spPr bwMode="auto">
            <a:xfrm>
              <a:off x="4014" y="3430"/>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stirrup</a:t>
              </a:r>
              <a:endParaRPr lang="en-GB" altLang="en-US">
                <a:solidFill>
                  <a:schemeClr val="accent1"/>
                </a:solidFill>
              </a:endParaRPr>
            </a:p>
          </p:txBody>
        </p:sp>
        <p:cxnSp>
          <p:nvCxnSpPr>
            <p:cNvPr id="7183" name="AutoShape 17"/>
            <p:cNvCxnSpPr>
              <a:cxnSpLocks noChangeShapeType="1"/>
              <a:stCxn id="7182" idx="1"/>
            </p:cNvCxnSpPr>
            <p:nvPr/>
          </p:nvCxnSpPr>
          <p:spPr bwMode="auto">
            <a:xfrm flipH="1" flipV="1">
              <a:off x="3256" y="3390"/>
              <a:ext cx="758" cy="16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184" name="AutoShape 18"/>
            <p:cNvCxnSpPr>
              <a:cxnSpLocks noChangeShapeType="1"/>
            </p:cNvCxnSpPr>
            <p:nvPr/>
          </p:nvCxnSpPr>
          <p:spPr bwMode="auto">
            <a:xfrm flipH="1" flipV="1">
              <a:off x="3202" y="3390"/>
              <a:ext cx="54" cy="7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7185" name="AutoShape 19"/>
            <p:cNvCxnSpPr>
              <a:cxnSpLocks noChangeShapeType="1"/>
            </p:cNvCxnSpPr>
            <p:nvPr/>
          </p:nvCxnSpPr>
          <p:spPr bwMode="auto">
            <a:xfrm flipV="1">
              <a:off x="2758" y="3342"/>
              <a:ext cx="408" cy="75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7186" name="Text Box 20"/>
            <p:cNvSpPr txBox="1">
              <a:spLocks noChangeArrowheads="1"/>
            </p:cNvSpPr>
            <p:nvPr/>
          </p:nvSpPr>
          <p:spPr bwMode="auto">
            <a:xfrm>
              <a:off x="1564" y="3342"/>
              <a:ext cx="576" cy="451"/>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ear drum</a:t>
              </a:r>
              <a:endParaRPr lang="en-GB" altLang="en-US">
                <a:solidFill>
                  <a:schemeClr val="accent1"/>
                </a:solidFill>
              </a:endParaRPr>
            </a:p>
          </p:txBody>
        </p:sp>
        <p:cxnSp>
          <p:nvCxnSpPr>
            <p:cNvPr id="7187" name="AutoShape 21"/>
            <p:cNvCxnSpPr>
              <a:cxnSpLocks noChangeShapeType="1"/>
            </p:cNvCxnSpPr>
            <p:nvPr/>
          </p:nvCxnSpPr>
          <p:spPr bwMode="auto">
            <a:xfrm>
              <a:off x="2098" y="3450"/>
              <a:ext cx="1068" cy="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7188" name="Text Box 22"/>
            <p:cNvSpPr txBox="1">
              <a:spLocks noChangeArrowheads="1"/>
            </p:cNvSpPr>
            <p:nvPr/>
          </p:nvSpPr>
          <p:spPr bwMode="auto">
            <a:xfrm>
              <a:off x="4044" y="3768"/>
              <a:ext cx="1285" cy="332"/>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auditory nerve</a:t>
              </a:r>
              <a:endParaRPr lang="en-GB" altLang="en-US">
                <a:solidFill>
                  <a:schemeClr val="accent1"/>
                </a:solidFill>
              </a:endParaRPr>
            </a:p>
          </p:txBody>
        </p:sp>
        <p:cxnSp>
          <p:nvCxnSpPr>
            <p:cNvPr id="7189" name="AutoShape 23"/>
            <p:cNvCxnSpPr>
              <a:cxnSpLocks noChangeShapeType="1"/>
              <a:endCxn id="7188" idx="1"/>
            </p:cNvCxnSpPr>
            <p:nvPr/>
          </p:nvCxnSpPr>
          <p:spPr bwMode="auto">
            <a:xfrm>
              <a:off x="3708" y="3882"/>
              <a:ext cx="336" cy="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83</a:t>
            </a:fld>
            <a:endParaRPr lang="en-GB"/>
          </a:p>
        </p:txBody>
      </p:sp>
    </p:spTree>
    <p:extLst>
      <p:ext uri="{BB962C8B-B14F-4D97-AF65-F5344CB8AC3E}">
        <p14:creationId xmlns:p14="http://schemas.microsoft.com/office/powerpoint/2010/main" val="1399045260"/>
      </p:ext>
    </p:extLst>
  </p:cSld>
  <p:clrMapOvr>
    <a:masterClrMapping/>
  </p:clrMapOvr>
  <p:transition>
    <p:checke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r>
              <a:rPr lang="en-GB" altLang="en-US" sz="3600" smtClean="0"/>
              <a:t>Hearing Sounds</a:t>
            </a:r>
          </a:p>
        </p:txBody>
      </p:sp>
      <p:sp>
        <p:nvSpPr>
          <p:cNvPr id="8195" name="Rectangle 12"/>
          <p:cNvSpPr>
            <a:spLocks noChangeArrowheads="1"/>
          </p:cNvSpPr>
          <p:nvPr/>
        </p:nvSpPr>
        <p:spPr bwMode="auto">
          <a:xfrm>
            <a:off x="1547813" y="1773238"/>
            <a:ext cx="7200900" cy="201612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400">
                <a:solidFill>
                  <a:schemeClr val="accent1"/>
                </a:solidFill>
                <a:latin typeface="Comic Sans MS" pitchFamily="66" charset="0"/>
              </a:rPr>
              <a:t>The larger vibrations then pass to the cochlea. The cochlea is shaped like a snail’s shell and is filled up partially with a liquid. The vibrations make the liquid vibrate which are picked up by special little hairs (cilia).</a:t>
            </a:r>
          </a:p>
        </p:txBody>
      </p:sp>
      <p:grpSp>
        <p:nvGrpSpPr>
          <p:cNvPr id="8196" name="Group 4"/>
          <p:cNvGrpSpPr>
            <a:grpSpLocks/>
          </p:cNvGrpSpPr>
          <p:nvPr/>
        </p:nvGrpSpPr>
        <p:grpSpPr bwMode="auto">
          <a:xfrm>
            <a:off x="395288" y="1700213"/>
            <a:ext cx="1008062" cy="1141412"/>
            <a:chOff x="204" y="1260"/>
            <a:chExt cx="589" cy="634"/>
          </a:xfrm>
        </p:grpSpPr>
        <p:pic>
          <p:nvPicPr>
            <p:cNvPr id="8213" name="Picture 5" descr="j02176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 y="1260"/>
              <a:ext cx="589" cy="50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14" name="Text Box 6"/>
            <p:cNvSpPr txBox="1">
              <a:spLocks noChangeArrowheads="1"/>
            </p:cNvSpPr>
            <p:nvPr/>
          </p:nvSpPr>
          <p:spPr bwMode="auto">
            <a:xfrm>
              <a:off x="204" y="1769"/>
              <a:ext cx="582" cy="12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600" b="1">
                  <a:latin typeface="Comic Sans MS" pitchFamily="66" charset="0"/>
                </a:rPr>
                <a:t>Read</a:t>
              </a:r>
              <a:endParaRPr lang="en-GB" altLang="en-US" sz="1600"/>
            </a:p>
          </p:txBody>
        </p:sp>
      </p:grpSp>
      <p:grpSp>
        <p:nvGrpSpPr>
          <p:cNvPr id="8197" name="Group 8"/>
          <p:cNvGrpSpPr>
            <a:grpSpLocks/>
          </p:cNvGrpSpPr>
          <p:nvPr/>
        </p:nvGrpSpPr>
        <p:grpSpPr bwMode="auto">
          <a:xfrm>
            <a:off x="1476375" y="4365625"/>
            <a:ext cx="6911975" cy="2339975"/>
            <a:chOff x="975" y="2846"/>
            <a:chExt cx="4354" cy="1474"/>
          </a:xfrm>
        </p:grpSpPr>
        <p:pic>
          <p:nvPicPr>
            <p:cNvPr id="8198" name="Picture 9" descr="huma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 y="2846"/>
              <a:ext cx="1861" cy="1254"/>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9" name="Text Box 10"/>
            <p:cNvSpPr txBox="1">
              <a:spLocks noChangeArrowheads="1"/>
            </p:cNvSpPr>
            <p:nvPr/>
          </p:nvSpPr>
          <p:spPr bwMode="auto">
            <a:xfrm>
              <a:off x="975" y="3022"/>
              <a:ext cx="576"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pinna</a:t>
              </a:r>
              <a:endParaRPr lang="en-GB" altLang="en-US">
                <a:solidFill>
                  <a:schemeClr val="accent1"/>
                </a:solidFill>
              </a:endParaRPr>
            </a:p>
          </p:txBody>
        </p:sp>
        <p:cxnSp>
          <p:nvCxnSpPr>
            <p:cNvPr id="8200" name="AutoShape 11"/>
            <p:cNvCxnSpPr>
              <a:cxnSpLocks noChangeShapeType="1"/>
            </p:cNvCxnSpPr>
            <p:nvPr/>
          </p:nvCxnSpPr>
          <p:spPr bwMode="auto">
            <a:xfrm flipV="1">
              <a:off x="1516" y="3030"/>
              <a:ext cx="982" cy="10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8201" name="Text Box 12"/>
            <p:cNvSpPr txBox="1">
              <a:spLocks noChangeArrowheads="1"/>
            </p:cNvSpPr>
            <p:nvPr/>
          </p:nvSpPr>
          <p:spPr bwMode="auto">
            <a:xfrm>
              <a:off x="4014" y="3067"/>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cochlea</a:t>
              </a:r>
              <a:endParaRPr lang="en-GB" altLang="en-US">
                <a:solidFill>
                  <a:schemeClr val="accent1"/>
                </a:solidFill>
              </a:endParaRPr>
            </a:p>
          </p:txBody>
        </p:sp>
        <p:cxnSp>
          <p:nvCxnSpPr>
            <p:cNvPr id="8202" name="AutoShape 13"/>
            <p:cNvCxnSpPr>
              <a:cxnSpLocks noChangeShapeType="1"/>
              <a:stCxn id="8201" idx="1"/>
            </p:cNvCxnSpPr>
            <p:nvPr/>
          </p:nvCxnSpPr>
          <p:spPr bwMode="auto">
            <a:xfrm flipH="1">
              <a:off x="3461" y="3196"/>
              <a:ext cx="553" cy="2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8203" name="Text Box 14"/>
            <p:cNvSpPr txBox="1">
              <a:spLocks noChangeArrowheads="1"/>
            </p:cNvSpPr>
            <p:nvPr/>
          </p:nvSpPr>
          <p:spPr bwMode="auto">
            <a:xfrm>
              <a:off x="2109" y="4062"/>
              <a:ext cx="704"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hammer</a:t>
              </a:r>
              <a:endParaRPr lang="en-GB" altLang="en-US">
                <a:solidFill>
                  <a:schemeClr val="accent1"/>
                </a:solidFill>
              </a:endParaRPr>
            </a:p>
          </p:txBody>
        </p:sp>
        <p:sp>
          <p:nvSpPr>
            <p:cNvPr id="8204" name="Text Box 15"/>
            <p:cNvSpPr txBox="1">
              <a:spLocks noChangeArrowheads="1"/>
            </p:cNvSpPr>
            <p:nvPr/>
          </p:nvSpPr>
          <p:spPr bwMode="auto">
            <a:xfrm>
              <a:off x="2968" y="4062"/>
              <a:ext cx="577"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anvil</a:t>
              </a:r>
              <a:endParaRPr lang="en-GB" altLang="en-US">
                <a:solidFill>
                  <a:schemeClr val="accent1"/>
                </a:solidFill>
              </a:endParaRPr>
            </a:p>
          </p:txBody>
        </p:sp>
        <p:sp>
          <p:nvSpPr>
            <p:cNvPr id="8205" name="Text Box 16"/>
            <p:cNvSpPr txBox="1">
              <a:spLocks noChangeArrowheads="1"/>
            </p:cNvSpPr>
            <p:nvPr/>
          </p:nvSpPr>
          <p:spPr bwMode="auto">
            <a:xfrm>
              <a:off x="4014" y="3430"/>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stirrup</a:t>
              </a:r>
              <a:endParaRPr lang="en-GB" altLang="en-US">
                <a:solidFill>
                  <a:schemeClr val="accent1"/>
                </a:solidFill>
              </a:endParaRPr>
            </a:p>
          </p:txBody>
        </p:sp>
        <p:cxnSp>
          <p:nvCxnSpPr>
            <p:cNvPr id="8206" name="AutoShape 17"/>
            <p:cNvCxnSpPr>
              <a:cxnSpLocks noChangeShapeType="1"/>
              <a:stCxn id="8205" idx="1"/>
            </p:cNvCxnSpPr>
            <p:nvPr/>
          </p:nvCxnSpPr>
          <p:spPr bwMode="auto">
            <a:xfrm flipH="1" flipV="1">
              <a:off x="3256" y="3390"/>
              <a:ext cx="758" cy="16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207" name="AutoShape 18"/>
            <p:cNvCxnSpPr>
              <a:cxnSpLocks noChangeShapeType="1"/>
            </p:cNvCxnSpPr>
            <p:nvPr/>
          </p:nvCxnSpPr>
          <p:spPr bwMode="auto">
            <a:xfrm flipH="1" flipV="1">
              <a:off x="3202" y="3390"/>
              <a:ext cx="54" cy="7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208" name="AutoShape 19"/>
            <p:cNvCxnSpPr>
              <a:cxnSpLocks noChangeShapeType="1"/>
            </p:cNvCxnSpPr>
            <p:nvPr/>
          </p:nvCxnSpPr>
          <p:spPr bwMode="auto">
            <a:xfrm flipV="1">
              <a:off x="2758" y="3342"/>
              <a:ext cx="408" cy="75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8209" name="Text Box 20"/>
            <p:cNvSpPr txBox="1">
              <a:spLocks noChangeArrowheads="1"/>
            </p:cNvSpPr>
            <p:nvPr/>
          </p:nvSpPr>
          <p:spPr bwMode="auto">
            <a:xfrm>
              <a:off x="1564" y="3342"/>
              <a:ext cx="576" cy="451"/>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ear drum</a:t>
              </a:r>
              <a:endParaRPr lang="en-GB" altLang="en-US">
                <a:solidFill>
                  <a:schemeClr val="accent1"/>
                </a:solidFill>
              </a:endParaRPr>
            </a:p>
          </p:txBody>
        </p:sp>
        <p:cxnSp>
          <p:nvCxnSpPr>
            <p:cNvPr id="8210" name="AutoShape 21"/>
            <p:cNvCxnSpPr>
              <a:cxnSpLocks noChangeShapeType="1"/>
            </p:cNvCxnSpPr>
            <p:nvPr/>
          </p:nvCxnSpPr>
          <p:spPr bwMode="auto">
            <a:xfrm>
              <a:off x="2098" y="3450"/>
              <a:ext cx="1068" cy="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8211" name="Text Box 22"/>
            <p:cNvSpPr txBox="1">
              <a:spLocks noChangeArrowheads="1"/>
            </p:cNvSpPr>
            <p:nvPr/>
          </p:nvSpPr>
          <p:spPr bwMode="auto">
            <a:xfrm>
              <a:off x="4044" y="3768"/>
              <a:ext cx="1285" cy="332"/>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auditory nerve</a:t>
              </a:r>
              <a:endParaRPr lang="en-GB" altLang="en-US">
                <a:solidFill>
                  <a:schemeClr val="accent1"/>
                </a:solidFill>
              </a:endParaRPr>
            </a:p>
          </p:txBody>
        </p:sp>
        <p:cxnSp>
          <p:nvCxnSpPr>
            <p:cNvPr id="8212" name="AutoShape 23"/>
            <p:cNvCxnSpPr>
              <a:cxnSpLocks noChangeShapeType="1"/>
              <a:endCxn id="8211" idx="1"/>
            </p:cNvCxnSpPr>
            <p:nvPr/>
          </p:nvCxnSpPr>
          <p:spPr bwMode="auto">
            <a:xfrm>
              <a:off x="3708" y="3882"/>
              <a:ext cx="336" cy="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84</a:t>
            </a:fld>
            <a:endParaRPr lang="en-GB"/>
          </a:p>
        </p:txBody>
      </p:sp>
    </p:spTree>
    <p:extLst>
      <p:ext uri="{BB962C8B-B14F-4D97-AF65-F5344CB8AC3E}">
        <p14:creationId xmlns:p14="http://schemas.microsoft.com/office/powerpoint/2010/main" val="2851339022"/>
      </p:ext>
    </p:extLst>
  </p:cSld>
  <p:clrMapOvr>
    <a:masterClrMapping/>
  </p:clrMapOvr>
  <p:transition>
    <p:checke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GB" altLang="en-US" sz="3600" smtClean="0"/>
              <a:t>Hearing Sounds</a:t>
            </a:r>
          </a:p>
        </p:txBody>
      </p:sp>
      <p:sp>
        <p:nvSpPr>
          <p:cNvPr id="9219" name="Rectangle 12"/>
          <p:cNvSpPr>
            <a:spLocks noChangeArrowheads="1"/>
          </p:cNvSpPr>
          <p:nvPr/>
        </p:nvSpPr>
        <p:spPr bwMode="auto">
          <a:xfrm>
            <a:off x="1547813" y="1773238"/>
            <a:ext cx="7200900" cy="1150937"/>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400">
                <a:solidFill>
                  <a:schemeClr val="accent1"/>
                </a:solidFill>
                <a:latin typeface="Comic Sans MS" pitchFamily="66" charset="0"/>
              </a:rPr>
              <a:t>The auditory nerve detects the movement of the cilia and creates an electrical signal to the brain.</a:t>
            </a:r>
          </a:p>
        </p:txBody>
      </p:sp>
      <p:grpSp>
        <p:nvGrpSpPr>
          <p:cNvPr id="9220" name="Group 4"/>
          <p:cNvGrpSpPr>
            <a:grpSpLocks/>
          </p:cNvGrpSpPr>
          <p:nvPr/>
        </p:nvGrpSpPr>
        <p:grpSpPr bwMode="auto">
          <a:xfrm>
            <a:off x="395288" y="1700213"/>
            <a:ext cx="1008062" cy="1141412"/>
            <a:chOff x="204" y="1260"/>
            <a:chExt cx="589" cy="634"/>
          </a:xfrm>
        </p:grpSpPr>
        <p:pic>
          <p:nvPicPr>
            <p:cNvPr id="9238" name="Picture 5" descr="j02176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 y="1260"/>
              <a:ext cx="589" cy="502"/>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39" name="Text Box 6"/>
            <p:cNvSpPr txBox="1">
              <a:spLocks noChangeArrowheads="1"/>
            </p:cNvSpPr>
            <p:nvPr/>
          </p:nvSpPr>
          <p:spPr bwMode="auto">
            <a:xfrm>
              <a:off x="204" y="1769"/>
              <a:ext cx="582" cy="12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600" b="1">
                  <a:latin typeface="Comic Sans MS" pitchFamily="66" charset="0"/>
                </a:rPr>
                <a:t>Read</a:t>
              </a:r>
              <a:endParaRPr lang="en-GB" altLang="en-US" sz="1600"/>
            </a:p>
          </p:txBody>
        </p:sp>
      </p:grpSp>
      <p:grpSp>
        <p:nvGrpSpPr>
          <p:cNvPr id="9221" name="Group 7"/>
          <p:cNvGrpSpPr>
            <a:grpSpLocks/>
          </p:cNvGrpSpPr>
          <p:nvPr/>
        </p:nvGrpSpPr>
        <p:grpSpPr bwMode="auto">
          <a:xfrm>
            <a:off x="1476375" y="4365625"/>
            <a:ext cx="6911975" cy="2339975"/>
            <a:chOff x="975" y="2846"/>
            <a:chExt cx="4354" cy="1474"/>
          </a:xfrm>
        </p:grpSpPr>
        <p:pic>
          <p:nvPicPr>
            <p:cNvPr id="9223" name="Picture 8" descr="huma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 y="2846"/>
              <a:ext cx="1861" cy="1254"/>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24" name="Text Box 9"/>
            <p:cNvSpPr txBox="1">
              <a:spLocks noChangeArrowheads="1"/>
            </p:cNvSpPr>
            <p:nvPr/>
          </p:nvSpPr>
          <p:spPr bwMode="auto">
            <a:xfrm>
              <a:off x="975" y="3022"/>
              <a:ext cx="576"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pinna</a:t>
              </a:r>
              <a:endParaRPr lang="en-GB" altLang="en-US">
                <a:solidFill>
                  <a:schemeClr val="accent1"/>
                </a:solidFill>
              </a:endParaRPr>
            </a:p>
          </p:txBody>
        </p:sp>
        <p:cxnSp>
          <p:nvCxnSpPr>
            <p:cNvPr id="9225" name="AutoShape 10"/>
            <p:cNvCxnSpPr>
              <a:cxnSpLocks noChangeShapeType="1"/>
            </p:cNvCxnSpPr>
            <p:nvPr/>
          </p:nvCxnSpPr>
          <p:spPr bwMode="auto">
            <a:xfrm flipV="1">
              <a:off x="1516" y="3030"/>
              <a:ext cx="982" cy="10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226" name="Text Box 11"/>
            <p:cNvSpPr txBox="1">
              <a:spLocks noChangeArrowheads="1"/>
            </p:cNvSpPr>
            <p:nvPr/>
          </p:nvSpPr>
          <p:spPr bwMode="auto">
            <a:xfrm>
              <a:off x="4014" y="3067"/>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cochlea</a:t>
              </a:r>
              <a:endParaRPr lang="en-GB" altLang="en-US">
                <a:solidFill>
                  <a:schemeClr val="accent1"/>
                </a:solidFill>
              </a:endParaRPr>
            </a:p>
          </p:txBody>
        </p:sp>
        <p:cxnSp>
          <p:nvCxnSpPr>
            <p:cNvPr id="9227" name="AutoShape 12"/>
            <p:cNvCxnSpPr>
              <a:cxnSpLocks noChangeShapeType="1"/>
              <a:stCxn id="9226" idx="1"/>
            </p:cNvCxnSpPr>
            <p:nvPr/>
          </p:nvCxnSpPr>
          <p:spPr bwMode="auto">
            <a:xfrm flipH="1">
              <a:off x="3461" y="3196"/>
              <a:ext cx="553" cy="2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228" name="Text Box 13"/>
            <p:cNvSpPr txBox="1">
              <a:spLocks noChangeArrowheads="1"/>
            </p:cNvSpPr>
            <p:nvPr/>
          </p:nvSpPr>
          <p:spPr bwMode="auto">
            <a:xfrm>
              <a:off x="2109" y="4062"/>
              <a:ext cx="704"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hammer</a:t>
              </a:r>
              <a:endParaRPr lang="en-GB" altLang="en-US">
                <a:solidFill>
                  <a:schemeClr val="accent1"/>
                </a:solidFill>
              </a:endParaRPr>
            </a:p>
          </p:txBody>
        </p:sp>
        <p:sp>
          <p:nvSpPr>
            <p:cNvPr id="9229" name="Text Box 14"/>
            <p:cNvSpPr txBox="1">
              <a:spLocks noChangeArrowheads="1"/>
            </p:cNvSpPr>
            <p:nvPr/>
          </p:nvSpPr>
          <p:spPr bwMode="auto">
            <a:xfrm>
              <a:off x="2968" y="4062"/>
              <a:ext cx="577"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anvil</a:t>
              </a:r>
              <a:endParaRPr lang="en-GB" altLang="en-US">
                <a:solidFill>
                  <a:schemeClr val="accent1"/>
                </a:solidFill>
              </a:endParaRPr>
            </a:p>
          </p:txBody>
        </p:sp>
        <p:sp>
          <p:nvSpPr>
            <p:cNvPr id="9230" name="Text Box 15"/>
            <p:cNvSpPr txBox="1">
              <a:spLocks noChangeArrowheads="1"/>
            </p:cNvSpPr>
            <p:nvPr/>
          </p:nvSpPr>
          <p:spPr bwMode="auto">
            <a:xfrm>
              <a:off x="4014" y="3430"/>
              <a:ext cx="735" cy="258"/>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stirrup</a:t>
              </a:r>
              <a:endParaRPr lang="en-GB" altLang="en-US">
                <a:solidFill>
                  <a:schemeClr val="accent1"/>
                </a:solidFill>
              </a:endParaRPr>
            </a:p>
          </p:txBody>
        </p:sp>
        <p:cxnSp>
          <p:nvCxnSpPr>
            <p:cNvPr id="9231" name="AutoShape 16"/>
            <p:cNvCxnSpPr>
              <a:cxnSpLocks noChangeShapeType="1"/>
              <a:stCxn id="9230" idx="1"/>
            </p:cNvCxnSpPr>
            <p:nvPr/>
          </p:nvCxnSpPr>
          <p:spPr bwMode="auto">
            <a:xfrm flipH="1" flipV="1">
              <a:off x="3256" y="3390"/>
              <a:ext cx="758" cy="16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232" name="AutoShape 17"/>
            <p:cNvCxnSpPr>
              <a:cxnSpLocks noChangeShapeType="1"/>
            </p:cNvCxnSpPr>
            <p:nvPr/>
          </p:nvCxnSpPr>
          <p:spPr bwMode="auto">
            <a:xfrm flipH="1" flipV="1">
              <a:off x="3202" y="3390"/>
              <a:ext cx="54" cy="71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233" name="AutoShape 18"/>
            <p:cNvCxnSpPr>
              <a:cxnSpLocks noChangeShapeType="1"/>
            </p:cNvCxnSpPr>
            <p:nvPr/>
          </p:nvCxnSpPr>
          <p:spPr bwMode="auto">
            <a:xfrm flipV="1">
              <a:off x="2758" y="3342"/>
              <a:ext cx="408" cy="75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234" name="Text Box 19"/>
            <p:cNvSpPr txBox="1">
              <a:spLocks noChangeArrowheads="1"/>
            </p:cNvSpPr>
            <p:nvPr/>
          </p:nvSpPr>
          <p:spPr bwMode="auto">
            <a:xfrm>
              <a:off x="1564" y="3342"/>
              <a:ext cx="576" cy="451"/>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ear drum</a:t>
              </a:r>
              <a:endParaRPr lang="en-GB" altLang="en-US">
                <a:solidFill>
                  <a:schemeClr val="accent1"/>
                </a:solidFill>
              </a:endParaRPr>
            </a:p>
          </p:txBody>
        </p:sp>
        <p:cxnSp>
          <p:nvCxnSpPr>
            <p:cNvPr id="9235" name="AutoShape 20"/>
            <p:cNvCxnSpPr>
              <a:cxnSpLocks noChangeShapeType="1"/>
            </p:cNvCxnSpPr>
            <p:nvPr/>
          </p:nvCxnSpPr>
          <p:spPr bwMode="auto">
            <a:xfrm>
              <a:off x="2098" y="3450"/>
              <a:ext cx="1068" cy="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236" name="Text Box 21"/>
            <p:cNvSpPr txBox="1">
              <a:spLocks noChangeArrowheads="1"/>
            </p:cNvSpPr>
            <p:nvPr/>
          </p:nvSpPr>
          <p:spPr bwMode="auto">
            <a:xfrm>
              <a:off x="4044" y="3768"/>
              <a:ext cx="1285" cy="332"/>
            </a:xfrm>
            <a:prstGeom prst="rect">
              <a:avLst/>
            </a:prstGeom>
            <a:solidFill>
              <a:srgbClr val="9933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a:solidFill>
                    <a:schemeClr val="accent1"/>
                  </a:solidFill>
                  <a:latin typeface="Comic Sans MS" pitchFamily="66" charset="0"/>
                </a:rPr>
                <a:t>auditory nerve</a:t>
              </a:r>
              <a:endParaRPr lang="en-GB" altLang="en-US">
                <a:solidFill>
                  <a:schemeClr val="accent1"/>
                </a:solidFill>
              </a:endParaRPr>
            </a:p>
          </p:txBody>
        </p:sp>
        <p:cxnSp>
          <p:nvCxnSpPr>
            <p:cNvPr id="9237" name="AutoShape 22"/>
            <p:cNvCxnSpPr>
              <a:cxnSpLocks noChangeShapeType="1"/>
              <a:endCxn id="9236" idx="1"/>
            </p:cNvCxnSpPr>
            <p:nvPr/>
          </p:nvCxnSpPr>
          <p:spPr bwMode="auto">
            <a:xfrm>
              <a:off x="3708" y="3882"/>
              <a:ext cx="336" cy="5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9222" name="Rectangle 12"/>
          <p:cNvSpPr>
            <a:spLocks noChangeArrowheads="1"/>
          </p:cNvSpPr>
          <p:nvPr/>
        </p:nvSpPr>
        <p:spPr bwMode="auto">
          <a:xfrm>
            <a:off x="395288" y="3141663"/>
            <a:ext cx="8353425" cy="863600"/>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400">
                <a:solidFill>
                  <a:schemeClr val="accent1"/>
                </a:solidFill>
                <a:latin typeface="Comic Sans MS" pitchFamily="66" charset="0"/>
              </a:rPr>
              <a:t>The brain then recognises the electrical signal as sound, and we can hear.</a:t>
            </a: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85</a:t>
            </a:fld>
            <a:endParaRPr lang="en-GB"/>
          </a:p>
        </p:txBody>
      </p:sp>
    </p:spTree>
    <p:extLst>
      <p:ext uri="{BB962C8B-B14F-4D97-AF65-F5344CB8AC3E}">
        <p14:creationId xmlns:p14="http://schemas.microsoft.com/office/powerpoint/2010/main" val="490877671"/>
      </p:ext>
    </p:extLst>
  </p:cSld>
  <p:clrMapOvr>
    <a:masterClrMapping/>
  </p:clrMapOvr>
  <p:transition>
    <p:checke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3332" y="2780928"/>
            <a:ext cx="7653057" cy="584775"/>
          </a:xfrm>
          <a:prstGeom prst="rect">
            <a:avLst/>
          </a:prstGeom>
          <a:noFill/>
        </p:spPr>
        <p:txBody>
          <a:bodyPr wrap="none" rtlCol="0">
            <a:spAutoFit/>
          </a:bodyPr>
          <a:lstStyle/>
          <a:p>
            <a:r>
              <a:rPr lang="en-GB" sz="3200" b="1" dirty="0" smtClean="0">
                <a:solidFill>
                  <a:srgbClr val="FFFF00"/>
                </a:solidFill>
              </a:rPr>
              <a:t>Do all sounds seem the equally loud?</a:t>
            </a:r>
            <a:r>
              <a:rPr lang="en-GB" b="1" dirty="0" smtClean="0">
                <a:solidFill>
                  <a:srgbClr val="FFFF00"/>
                </a:solidFill>
              </a:rPr>
              <a:t>?</a:t>
            </a:r>
            <a:endParaRPr lang="en-GB" b="1" dirty="0">
              <a:solidFill>
                <a:srgbClr val="FFFF00"/>
              </a:solidFill>
            </a:endParaRPr>
          </a:p>
        </p:txBody>
      </p:sp>
      <p:sp>
        <p:nvSpPr>
          <p:cNvPr id="3" name="TextBox 2"/>
          <p:cNvSpPr txBox="1"/>
          <p:nvPr/>
        </p:nvSpPr>
        <p:spPr>
          <a:xfrm>
            <a:off x="3256431" y="3645024"/>
            <a:ext cx="2376264" cy="369332"/>
          </a:xfrm>
          <a:prstGeom prst="rect">
            <a:avLst/>
          </a:prstGeom>
          <a:solidFill>
            <a:schemeClr val="accent1"/>
          </a:solidFill>
        </p:spPr>
        <p:txBody>
          <a:bodyPr wrap="square" rtlCol="0">
            <a:spAutoFit/>
          </a:bodyPr>
          <a:lstStyle/>
          <a:p>
            <a:r>
              <a:rPr lang="en-GB" dirty="0" smtClean="0"/>
              <a:t>Test it and see!</a:t>
            </a:r>
            <a:endParaRPr lang="en-GB" dirty="0"/>
          </a:p>
        </p:txBody>
      </p:sp>
      <p:sp>
        <p:nvSpPr>
          <p:cNvPr id="4" name="Slide Number Placeholder 3"/>
          <p:cNvSpPr>
            <a:spLocks noGrp="1"/>
          </p:cNvSpPr>
          <p:nvPr>
            <p:ph type="sldNum" sz="quarter" idx="12"/>
          </p:nvPr>
        </p:nvSpPr>
        <p:spPr/>
        <p:txBody>
          <a:bodyPr/>
          <a:lstStyle/>
          <a:p>
            <a:pPr>
              <a:defRPr/>
            </a:pPr>
            <a:fld id="{DD07A5A1-4EB0-49DA-B4FC-8BCDE535E9D7}" type="slidenum">
              <a:rPr lang="en-GB" smtClean="0"/>
              <a:pPr>
                <a:defRPr/>
              </a:pPr>
              <a:t>86</a:t>
            </a:fld>
            <a:endParaRPr lang="en-GB"/>
          </a:p>
        </p:txBody>
      </p:sp>
      <p:grpSp>
        <p:nvGrpSpPr>
          <p:cNvPr id="5" name="Group 4"/>
          <p:cNvGrpSpPr/>
          <p:nvPr/>
        </p:nvGrpSpPr>
        <p:grpSpPr>
          <a:xfrm>
            <a:off x="7164288" y="86226"/>
            <a:ext cx="1979712" cy="2452181"/>
            <a:chOff x="7277990" y="190341"/>
            <a:chExt cx="1979712" cy="2452181"/>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7" name="TextBox 6"/>
            <p:cNvSpPr txBox="1"/>
            <p:nvPr/>
          </p:nvSpPr>
          <p:spPr>
            <a:xfrm>
              <a:off x="7277990" y="1165194"/>
              <a:ext cx="1979712" cy="1477328"/>
            </a:xfrm>
            <a:prstGeom prst="rect">
              <a:avLst/>
            </a:prstGeom>
            <a:noFill/>
          </p:spPr>
          <p:txBody>
            <a:bodyPr wrap="square" rtlCol="0">
              <a:spAutoFit/>
            </a:bodyPr>
            <a:lstStyle/>
            <a:p>
              <a:r>
                <a:rPr lang="en-GB" b="1" dirty="0" smtClean="0">
                  <a:solidFill>
                    <a:schemeClr val="bg1"/>
                  </a:solidFill>
                </a:rPr>
                <a:t>Research</a:t>
              </a:r>
              <a:endParaRPr lang="en-GB" b="1" dirty="0">
                <a:solidFill>
                  <a:schemeClr val="bg1"/>
                </a:solidFill>
              </a:endParaRPr>
            </a:p>
            <a:p>
              <a:r>
                <a:rPr lang="en-GB" b="1" dirty="0" smtClean="0">
                  <a:solidFill>
                    <a:schemeClr val="bg1"/>
                  </a:solidFill>
                </a:rPr>
                <a:t>Hypothesizing</a:t>
              </a:r>
            </a:p>
            <a:p>
              <a:r>
                <a:rPr lang="en-GB" b="1" dirty="0" smtClean="0">
                  <a:solidFill>
                    <a:schemeClr val="bg1"/>
                  </a:solidFill>
                </a:rPr>
                <a:t>Planning</a:t>
              </a:r>
            </a:p>
            <a:p>
              <a:r>
                <a:rPr lang="en-GB" b="1" dirty="0" smtClean="0">
                  <a:solidFill>
                    <a:schemeClr val="bg1"/>
                  </a:solidFill>
                </a:rPr>
                <a:t>Measuring</a:t>
              </a:r>
            </a:p>
            <a:p>
              <a:r>
                <a:rPr lang="en-GB" b="1" dirty="0" smtClean="0">
                  <a:solidFill>
                    <a:schemeClr val="bg1"/>
                  </a:solidFill>
                </a:rPr>
                <a:t>Evaluating</a:t>
              </a:r>
              <a:endParaRPr lang="en-GB" b="1" dirty="0">
                <a:solidFill>
                  <a:schemeClr val="bg1"/>
                </a:solidFill>
              </a:endParaRPr>
            </a:p>
          </p:txBody>
        </p:sp>
      </p:grpSp>
    </p:spTree>
    <p:extLst>
      <p:ext uri="{BB962C8B-B14F-4D97-AF65-F5344CB8AC3E}">
        <p14:creationId xmlns:p14="http://schemas.microsoft.com/office/powerpoint/2010/main" val="27801333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6352" y="69850"/>
            <a:ext cx="8367464" cy="1066800"/>
          </a:xfrm>
        </p:spPr>
        <p:txBody>
          <a:bodyPr/>
          <a:lstStyle/>
          <a:p>
            <a:r>
              <a:rPr lang="en-GB" altLang="en-US" b="1" u="sng" dirty="0">
                <a:latin typeface="Tempus Sans ITC" pitchFamily="82" charset="0"/>
              </a:rPr>
              <a:t/>
            </a:r>
            <a:br>
              <a:rPr lang="en-GB" altLang="en-US" b="1" u="sng" dirty="0">
                <a:latin typeface="Tempus Sans ITC" pitchFamily="82" charset="0"/>
              </a:rPr>
            </a:br>
            <a:r>
              <a:rPr lang="en-GB" altLang="en-US" b="1" u="sng" dirty="0">
                <a:latin typeface="Tempus Sans ITC" pitchFamily="82" charset="0"/>
              </a:rPr>
              <a:t>CHECK KNOWLEDGE! </a:t>
            </a:r>
            <a:r>
              <a:rPr lang="en-GB" altLang="en-US" b="1" u="sng" dirty="0" smtClean="0">
                <a:latin typeface="Tempus Sans ITC" pitchFamily="82" charset="0"/>
              </a:rPr>
              <a:t/>
            </a:r>
            <a:br>
              <a:rPr lang="en-GB" altLang="en-US" b="1" u="sng" dirty="0" smtClean="0">
                <a:latin typeface="Tempus Sans ITC" pitchFamily="82" charset="0"/>
              </a:rPr>
            </a:br>
            <a:r>
              <a:rPr lang="en-GB" altLang="en-US" b="1" dirty="0" smtClean="0">
                <a:latin typeface="Tempus Sans ITC" pitchFamily="82" charset="0"/>
              </a:rPr>
              <a:t>1.The </a:t>
            </a:r>
            <a:r>
              <a:rPr lang="en-GB" altLang="en-US" b="1" dirty="0">
                <a:latin typeface="Tempus Sans ITC" pitchFamily="82" charset="0"/>
              </a:rPr>
              <a:t>names of the smallest bones</a:t>
            </a:r>
          </a:p>
        </p:txBody>
      </p:sp>
      <p:sp>
        <p:nvSpPr>
          <p:cNvPr id="9221" name="Text Box 5"/>
          <p:cNvSpPr txBox="1">
            <a:spLocks noChangeArrowheads="1"/>
          </p:cNvSpPr>
          <p:nvPr/>
        </p:nvSpPr>
        <p:spPr bwMode="auto">
          <a:xfrm>
            <a:off x="530002" y="2019300"/>
            <a:ext cx="817243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4400" b="1">
                <a:solidFill>
                  <a:schemeClr val="bg1"/>
                </a:solidFill>
                <a:latin typeface="Tempus Sans ITC" pitchFamily="82" charset="0"/>
              </a:rPr>
              <a:t>2. What collects the sound waves?</a:t>
            </a:r>
          </a:p>
        </p:txBody>
      </p:sp>
      <p:sp>
        <p:nvSpPr>
          <p:cNvPr id="9222" name="Text Box 6"/>
          <p:cNvSpPr txBox="1">
            <a:spLocks noChangeArrowheads="1"/>
          </p:cNvSpPr>
          <p:nvPr/>
        </p:nvSpPr>
        <p:spPr bwMode="auto">
          <a:xfrm>
            <a:off x="225202" y="5676900"/>
            <a:ext cx="761298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4400" b="1" dirty="0">
                <a:solidFill>
                  <a:schemeClr val="bg1"/>
                </a:solidFill>
                <a:latin typeface="Tempus Sans ITC" pitchFamily="82" charset="0"/>
              </a:rPr>
              <a:t>6. What part has the sense cells?</a:t>
            </a:r>
          </a:p>
        </p:txBody>
      </p:sp>
      <p:sp>
        <p:nvSpPr>
          <p:cNvPr id="9223" name="Text Box 7"/>
          <p:cNvSpPr txBox="1">
            <a:spLocks noChangeArrowheads="1"/>
          </p:cNvSpPr>
          <p:nvPr/>
        </p:nvSpPr>
        <p:spPr bwMode="auto">
          <a:xfrm>
            <a:off x="377602" y="4762500"/>
            <a:ext cx="775564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4400" b="1">
                <a:solidFill>
                  <a:schemeClr val="bg1"/>
                </a:solidFill>
                <a:latin typeface="Tempus Sans ITC" pitchFamily="82" charset="0"/>
              </a:rPr>
              <a:t>5.What part is for balance? (ext)</a:t>
            </a:r>
          </a:p>
        </p:txBody>
      </p:sp>
      <p:sp>
        <p:nvSpPr>
          <p:cNvPr id="9224" name="Text Box 8"/>
          <p:cNvSpPr txBox="1">
            <a:spLocks noChangeArrowheads="1"/>
          </p:cNvSpPr>
          <p:nvPr/>
        </p:nvSpPr>
        <p:spPr bwMode="auto">
          <a:xfrm>
            <a:off x="301402" y="3924300"/>
            <a:ext cx="778931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4400" b="1">
                <a:solidFill>
                  <a:schemeClr val="bg1"/>
                </a:solidFill>
                <a:latin typeface="Tempus Sans ITC" pitchFamily="82" charset="0"/>
              </a:rPr>
              <a:t>4. How are the waves translated?</a:t>
            </a:r>
          </a:p>
        </p:txBody>
      </p:sp>
      <p:sp>
        <p:nvSpPr>
          <p:cNvPr id="9226" name="Text Box 10"/>
          <p:cNvSpPr txBox="1">
            <a:spLocks noChangeArrowheads="1"/>
          </p:cNvSpPr>
          <p:nvPr/>
        </p:nvSpPr>
        <p:spPr bwMode="auto">
          <a:xfrm>
            <a:off x="453802" y="3009900"/>
            <a:ext cx="57406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4400" b="1">
                <a:solidFill>
                  <a:schemeClr val="bg1"/>
                </a:solidFill>
                <a:latin typeface="Tempus Sans ITC" pitchFamily="82" charset="0"/>
              </a:rPr>
              <a:t>3. What part(s) vibrate?</a:t>
            </a:r>
          </a:p>
        </p:txBody>
      </p:sp>
      <p:pic>
        <p:nvPicPr>
          <p:cNvPr id="9227" name="17000.mp3">
            <a:hlinkHover r:id="" action="ppaction://ole?verb=0"/>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25202" y="381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17400.mp3">
            <a:hlinkClick r:id="" action="ppaction://media"/>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536352" y="6985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6549802" y="6054725"/>
            <a:ext cx="2133600" cy="476250"/>
          </a:xfrm>
        </p:spPr>
        <p:txBody>
          <a:bodyPr/>
          <a:lstStyle/>
          <a:p>
            <a:pPr>
              <a:defRPr/>
            </a:pPr>
            <a:fld id="{D73B9FDA-F9ED-4D19-B022-79467F549918}" type="slidenum">
              <a:rPr lang="en-GB" b="1" smtClean="0">
                <a:solidFill>
                  <a:schemeClr val="bg1"/>
                </a:solidFill>
              </a:rPr>
              <a:pPr>
                <a:defRPr/>
              </a:pPr>
              <a:t>87</a:t>
            </a:fld>
            <a:endParaRPr lang="en-GB" b="1" dirty="0">
              <a:solidFill>
                <a:schemeClr val="bg1"/>
              </a:solidFill>
            </a:endParaRPr>
          </a:p>
        </p:txBody>
      </p:sp>
    </p:spTree>
    <p:extLst>
      <p:ext uri="{BB962C8B-B14F-4D97-AF65-F5344CB8AC3E}">
        <p14:creationId xmlns:p14="http://schemas.microsoft.com/office/powerpoint/2010/main" val="1184648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221"/>
                                        </p:tgtEl>
                                        <p:attrNameLst>
                                          <p:attrName>style.visibility</p:attrName>
                                        </p:attrNameLst>
                                      </p:cBhvr>
                                      <p:to>
                                        <p:strVal val="visible"/>
                                      </p:to>
                                    </p:set>
                                    <p:animEffect transition="in" filter="checkerboard(across)">
                                      <p:cBhvr>
                                        <p:cTn id="15" dur="500"/>
                                        <p:tgtEl>
                                          <p:spTgt spid="92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226"/>
                                        </p:tgtEl>
                                        <p:attrNameLst>
                                          <p:attrName>style.visibility</p:attrName>
                                        </p:attrNameLst>
                                      </p:cBhvr>
                                      <p:to>
                                        <p:strVal val="visible"/>
                                      </p:to>
                                    </p:set>
                                    <p:anim calcmode="lin" valueType="num">
                                      <p:cBhvr additive="base">
                                        <p:cTn id="20" dur="500" fill="hold"/>
                                        <p:tgtEl>
                                          <p:spTgt spid="9226"/>
                                        </p:tgtEl>
                                        <p:attrNameLst>
                                          <p:attrName>ppt_x</p:attrName>
                                        </p:attrNameLst>
                                      </p:cBhvr>
                                      <p:tavLst>
                                        <p:tav tm="0">
                                          <p:val>
                                            <p:strVal val="0-#ppt_w/2"/>
                                          </p:val>
                                        </p:tav>
                                        <p:tav tm="100000">
                                          <p:val>
                                            <p:strVal val="#ppt_x"/>
                                          </p:val>
                                        </p:tav>
                                      </p:tavLst>
                                    </p:anim>
                                    <p:anim calcmode="lin" valueType="num">
                                      <p:cBhvr additive="base">
                                        <p:cTn id="21" dur="500" fill="hold"/>
                                        <p:tgtEl>
                                          <p:spTgt spid="922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224"/>
                                        </p:tgtEl>
                                        <p:attrNameLst>
                                          <p:attrName>style.visibility</p:attrName>
                                        </p:attrNameLst>
                                      </p:cBhvr>
                                      <p:to>
                                        <p:strVal val="visible"/>
                                      </p:to>
                                    </p:set>
                                    <p:animEffect transition="in" filter="checkerboard(across)">
                                      <p:cBhvr>
                                        <p:cTn id="26" dur="500"/>
                                        <p:tgtEl>
                                          <p:spTgt spid="92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9223"/>
                                        </p:tgtEl>
                                        <p:attrNameLst>
                                          <p:attrName>style.visibility</p:attrName>
                                        </p:attrNameLst>
                                      </p:cBhvr>
                                      <p:to>
                                        <p:strVal val="visible"/>
                                      </p:to>
                                    </p:set>
                                    <p:animEffect transition="in" filter="checkerboard(across)">
                                      <p:cBhvr>
                                        <p:cTn id="31" dur="500"/>
                                        <p:tgtEl>
                                          <p:spTgt spid="922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9222"/>
                                        </p:tgtEl>
                                        <p:attrNameLst>
                                          <p:attrName>style.visibility</p:attrName>
                                        </p:attrNameLst>
                                      </p:cBhvr>
                                      <p:to>
                                        <p:strVal val="visible"/>
                                      </p:to>
                                    </p:set>
                                    <p:animEffect transition="in" filter="checkerboard(across)">
                                      <p:cBhvr>
                                        <p:cTn id="36"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22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mediacall" presetSubtype="0" fill="hold" nodeType="clickEffect">
                                  <p:stCondLst>
                                    <p:cond delay="0"/>
                                  </p:stCondLst>
                                  <p:childTnLst>
                                    <p:cmd type="call" cmd="playFrom(0.0)">
                                      <p:cBhvr>
                                        <p:cTn id="41" dur="1" fill="hold"/>
                                        <p:tgtEl>
                                          <p:spTgt spid="9227"/>
                                        </p:tgtEl>
                                      </p:cBhvr>
                                    </p:cmd>
                                  </p:childTnLst>
                                </p:cTn>
                              </p:par>
                            </p:childTnLst>
                          </p:cTn>
                        </p:par>
                      </p:childTnLst>
                    </p:cTn>
                  </p:par>
                </p:childTnLst>
              </p:cTn>
              <p:nextCondLst>
                <p:cond evt="onClick" delay="0">
                  <p:tgtEl>
                    <p:spTgt spid="9227"/>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9227"/>
                </p:tgtEl>
              </p:cMediaNode>
            </p:audio>
            <p:seq concurrent="1" nextAc="seek">
              <p:cTn id="43" restart="whenNotActive" fill="hold" evtFilter="cancelBubble" nodeType="interactiveSeq">
                <p:stCondLst>
                  <p:cond evt="onClick" delay="0">
                    <p:tgtEl>
                      <p:spTgt spid="9228"/>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mediacall" presetSubtype="0" fill="hold" nodeType="clickEffect">
                                  <p:stCondLst>
                                    <p:cond delay="0"/>
                                  </p:stCondLst>
                                  <p:childTnLst>
                                    <p:cmd type="call" cmd="playFrom(0.0)">
                                      <p:cBhvr>
                                        <p:cTn id="47" dur="2768" fill="hold"/>
                                        <p:tgtEl>
                                          <p:spTgt spid="9228"/>
                                        </p:tgtEl>
                                      </p:cBhvr>
                                    </p:cmd>
                                  </p:childTnLst>
                                </p:cTn>
                              </p:par>
                            </p:childTnLst>
                          </p:cTn>
                        </p:par>
                      </p:childTnLst>
                    </p:cTn>
                  </p:par>
                </p:childTnLst>
              </p:cTn>
              <p:nextCondLst>
                <p:cond evt="onClick" delay="0">
                  <p:tgtEl>
                    <p:spTgt spid="9228"/>
                  </p:tgtEl>
                </p:cond>
              </p:nextCondLst>
            </p:seq>
            <p:audio>
              <p:cMediaNode>
                <p:cTn id="48" fill="hold" display="0">
                  <p:stCondLst>
                    <p:cond delay="indefinite"/>
                  </p:stCondLst>
                  <p:endCondLst>
                    <p:cond evt="onNext" delay="0">
                      <p:tgtEl>
                        <p:sldTgt/>
                      </p:tgtEl>
                    </p:cond>
                    <p:cond evt="onPrev" delay="0">
                      <p:tgtEl>
                        <p:sldTgt/>
                      </p:tgtEl>
                    </p:cond>
                    <p:cond evt="onStopAudio" delay="0">
                      <p:tgtEl>
                        <p:sldTgt/>
                      </p:tgtEl>
                    </p:cond>
                  </p:endCondLst>
                </p:cTn>
                <p:tgtEl>
                  <p:spTgt spid="9228"/>
                </p:tgtEl>
              </p:cMediaNode>
            </p:audio>
          </p:childTnLst>
        </p:cTn>
      </p:par>
    </p:tnLst>
    <p:bldLst>
      <p:bldP spid="9218" grpId="0" animBg="1" autoUpdateAnimBg="0"/>
      <p:bldP spid="9221" grpId="0" autoUpdateAnimBg="0"/>
      <p:bldP spid="9222" grpId="0" autoUpdateAnimBg="0"/>
      <p:bldP spid="9223" grpId="0" autoUpdateAnimBg="0"/>
      <p:bldP spid="9224" grpId="0" autoUpdateAnimBg="0"/>
      <p:bldP spid="922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31024" cy="1143000"/>
          </a:xfrm>
        </p:spPr>
        <p:txBody>
          <a:bodyPr/>
          <a:lstStyle/>
          <a:p>
            <a:r>
              <a:rPr lang="en-GB" dirty="0" smtClean="0"/>
              <a:t>Investigate our ears</a:t>
            </a:r>
            <a:endParaRPr lang="en-GB" dirty="0"/>
          </a:p>
        </p:txBody>
      </p:sp>
      <p:sp>
        <p:nvSpPr>
          <p:cNvPr id="3" name="TextBox 2"/>
          <p:cNvSpPr txBox="1"/>
          <p:nvPr/>
        </p:nvSpPr>
        <p:spPr>
          <a:xfrm>
            <a:off x="591166" y="1658660"/>
            <a:ext cx="7848872" cy="1200329"/>
          </a:xfrm>
          <a:prstGeom prst="rect">
            <a:avLst/>
          </a:prstGeom>
          <a:solidFill>
            <a:schemeClr val="accent5">
              <a:lumMod val="25000"/>
            </a:schemeClr>
          </a:solidFill>
        </p:spPr>
        <p:txBody>
          <a:bodyPr wrap="square" rtlCol="0">
            <a:spAutoFit/>
          </a:bodyPr>
          <a:lstStyle/>
          <a:p>
            <a:r>
              <a:rPr lang="en-GB" sz="2400" dirty="0" smtClean="0">
                <a:solidFill>
                  <a:schemeClr val="accent1"/>
                </a:solidFill>
              </a:rPr>
              <a:t>What happens if we make our </a:t>
            </a:r>
            <a:r>
              <a:rPr lang="en-GB" sz="2400" dirty="0" err="1" smtClean="0">
                <a:solidFill>
                  <a:schemeClr val="accent1"/>
                </a:solidFill>
              </a:rPr>
              <a:t>pinnas</a:t>
            </a:r>
            <a:r>
              <a:rPr lang="en-GB" sz="2400" dirty="0" smtClean="0">
                <a:solidFill>
                  <a:schemeClr val="accent1"/>
                </a:solidFill>
              </a:rPr>
              <a:t> larger? Can we hear more or less or doesn’t it make a difference to what we can hear? </a:t>
            </a:r>
            <a:endParaRPr lang="en-GB" sz="2400" dirty="0">
              <a:solidFill>
                <a:schemeClr val="accent1"/>
              </a:solidFill>
            </a:endParaRPr>
          </a:p>
        </p:txBody>
      </p:sp>
      <p:sp>
        <p:nvSpPr>
          <p:cNvPr id="4" name="TextBox 3"/>
          <p:cNvSpPr txBox="1"/>
          <p:nvPr/>
        </p:nvSpPr>
        <p:spPr>
          <a:xfrm>
            <a:off x="591166" y="3482961"/>
            <a:ext cx="7848872" cy="1200329"/>
          </a:xfrm>
          <a:prstGeom prst="rect">
            <a:avLst/>
          </a:prstGeom>
          <a:solidFill>
            <a:schemeClr val="accent5">
              <a:lumMod val="25000"/>
            </a:schemeClr>
          </a:solidFill>
        </p:spPr>
        <p:txBody>
          <a:bodyPr wrap="square" rtlCol="0">
            <a:spAutoFit/>
          </a:bodyPr>
          <a:lstStyle/>
          <a:p>
            <a:r>
              <a:rPr lang="en-GB" sz="2400" dirty="0" smtClean="0">
                <a:solidFill>
                  <a:schemeClr val="accent1"/>
                </a:solidFill>
              </a:rPr>
              <a:t>What happens if we cup our hands in front of our </a:t>
            </a:r>
            <a:r>
              <a:rPr lang="en-GB" sz="2400" dirty="0" err="1" smtClean="0">
                <a:solidFill>
                  <a:schemeClr val="accent1"/>
                </a:solidFill>
              </a:rPr>
              <a:t>pinnas</a:t>
            </a:r>
            <a:r>
              <a:rPr lang="en-GB" sz="2400" dirty="0" smtClean="0">
                <a:solidFill>
                  <a:schemeClr val="accent1"/>
                </a:solidFill>
              </a:rPr>
              <a:t>? Can we hear more or less or doesn’t it make a difference to what we can hear?</a:t>
            </a:r>
            <a:endParaRPr lang="en-GB" sz="2400" dirty="0">
              <a:solidFill>
                <a:schemeClr val="accent1"/>
              </a:solidFill>
            </a:endParaRPr>
          </a:p>
        </p:txBody>
      </p:sp>
      <p:sp>
        <p:nvSpPr>
          <p:cNvPr id="5" name="Slide Number Placeholder 4"/>
          <p:cNvSpPr>
            <a:spLocks noGrp="1"/>
          </p:cNvSpPr>
          <p:nvPr>
            <p:ph type="sldNum" sz="quarter" idx="12"/>
          </p:nvPr>
        </p:nvSpPr>
        <p:spPr/>
        <p:txBody>
          <a:bodyPr/>
          <a:lstStyle/>
          <a:p>
            <a:pPr>
              <a:defRPr/>
            </a:pPr>
            <a:fld id="{D73B9FDA-F9ED-4D19-B022-79467F549918}" type="slidenum">
              <a:rPr lang="en-GB" smtClean="0"/>
              <a:pPr>
                <a:defRPr/>
              </a:pPr>
              <a:t>88</a:t>
            </a:fld>
            <a:endParaRPr lang="en-GB"/>
          </a:p>
        </p:txBody>
      </p:sp>
    </p:spTree>
    <p:extLst>
      <p:ext uri="{BB962C8B-B14F-4D97-AF65-F5344CB8AC3E}">
        <p14:creationId xmlns:p14="http://schemas.microsoft.com/office/powerpoint/2010/main" val="16428422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60216" cy="1143000"/>
          </a:xfrm>
        </p:spPr>
        <p:txBody>
          <a:bodyPr/>
          <a:lstStyle/>
          <a:p>
            <a:r>
              <a:rPr lang="en-GB" dirty="0" smtClean="0"/>
              <a:t>Making your ears more efficient</a:t>
            </a:r>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5417" b="30000"/>
          <a:stretch/>
        </p:blipFill>
        <p:spPr>
          <a:xfrm>
            <a:off x="467544" y="1743073"/>
            <a:ext cx="5397744" cy="4278213"/>
          </a:xfrm>
          <a:prstGeom prst="rect">
            <a:avLst/>
          </a:prstGeom>
        </p:spPr>
      </p:pic>
      <p:sp>
        <p:nvSpPr>
          <p:cNvPr id="4" name="Slide Number Placeholder 3"/>
          <p:cNvSpPr>
            <a:spLocks noGrp="1"/>
          </p:cNvSpPr>
          <p:nvPr>
            <p:ph type="sldNum" sz="quarter" idx="12"/>
          </p:nvPr>
        </p:nvSpPr>
        <p:spPr/>
        <p:txBody>
          <a:bodyPr/>
          <a:lstStyle/>
          <a:p>
            <a:pPr>
              <a:defRPr/>
            </a:pPr>
            <a:fld id="{D73B9FDA-F9ED-4D19-B022-79467F549918}" type="slidenum">
              <a:rPr lang="en-GB" smtClean="0"/>
              <a:pPr>
                <a:defRPr/>
              </a:pPr>
              <a:t>89</a:t>
            </a:fld>
            <a:endParaRPr lang="en-GB"/>
          </a:p>
        </p:txBody>
      </p:sp>
      <p:grpSp>
        <p:nvGrpSpPr>
          <p:cNvPr id="5" name="Group 4"/>
          <p:cNvGrpSpPr/>
          <p:nvPr/>
        </p:nvGrpSpPr>
        <p:grpSpPr>
          <a:xfrm>
            <a:off x="7164288" y="86226"/>
            <a:ext cx="1979712" cy="1621184"/>
            <a:chOff x="7277990" y="190341"/>
            <a:chExt cx="1979712" cy="162118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7" name="TextBox 6"/>
            <p:cNvSpPr txBox="1"/>
            <p:nvPr/>
          </p:nvSpPr>
          <p:spPr>
            <a:xfrm>
              <a:off x="7277990" y="1165194"/>
              <a:ext cx="1979712" cy="646331"/>
            </a:xfrm>
            <a:prstGeom prst="rect">
              <a:avLst/>
            </a:prstGeom>
            <a:noFill/>
          </p:spPr>
          <p:txBody>
            <a:bodyPr wrap="square" rtlCol="0">
              <a:spAutoFit/>
            </a:bodyPr>
            <a:lstStyle/>
            <a:p>
              <a:r>
                <a:rPr lang="en-GB" b="1" dirty="0" smtClean="0">
                  <a:solidFill>
                    <a:schemeClr val="bg1"/>
                  </a:solidFill>
                </a:rPr>
                <a:t>Observing</a:t>
              </a:r>
            </a:p>
            <a:p>
              <a:r>
                <a:rPr lang="en-GB" b="1" dirty="0" smtClean="0">
                  <a:solidFill>
                    <a:schemeClr val="bg1"/>
                  </a:solidFill>
                </a:rPr>
                <a:t>Evaluating</a:t>
              </a:r>
              <a:endParaRPr lang="en-GB" b="1" dirty="0">
                <a:solidFill>
                  <a:schemeClr val="bg1"/>
                </a:solidFill>
              </a:endParaRPr>
            </a:p>
          </p:txBody>
        </p:sp>
      </p:grpSp>
      <p:sp>
        <p:nvSpPr>
          <p:cNvPr id="8" name="TextBox 7"/>
          <p:cNvSpPr txBox="1"/>
          <p:nvPr/>
        </p:nvSpPr>
        <p:spPr>
          <a:xfrm>
            <a:off x="6392268" y="2708920"/>
            <a:ext cx="2053542" cy="1754326"/>
          </a:xfrm>
          <a:prstGeom prst="rect">
            <a:avLst/>
          </a:prstGeom>
          <a:noFill/>
        </p:spPr>
        <p:txBody>
          <a:bodyPr wrap="square" rtlCol="0">
            <a:spAutoFit/>
          </a:bodyPr>
          <a:lstStyle/>
          <a:p>
            <a:r>
              <a:rPr lang="en-GB" b="1" dirty="0" smtClean="0">
                <a:solidFill>
                  <a:srgbClr val="FFFF00"/>
                </a:solidFill>
              </a:rPr>
              <a:t>Describe how cupping your hand over your ears  works to make sounds appear louder</a:t>
            </a:r>
            <a:endParaRPr lang="en-GB" b="1" dirty="0">
              <a:solidFill>
                <a:srgbClr val="FFFF00"/>
              </a:solidFill>
            </a:endParaRPr>
          </a:p>
        </p:txBody>
      </p:sp>
    </p:spTree>
    <p:extLst>
      <p:ext uri="{BB962C8B-B14F-4D97-AF65-F5344CB8AC3E}">
        <p14:creationId xmlns:p14="http://schemas.microsoft.com/office/powerpoint/2010/main" val="14442319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6493691" cy="1143000"/>
          </a:xfrm>
          <a:solidFill>
            <a:srgbClr val="6600FF"/>
          </a:solidFill>
        </p:spPr>
        <p:txBody>
          <a:bodyPr/>
          <a:lstStyle/>
          <a:p>
            <a:pPr eaLnBrk="1" hangingPunct="1"/>
            <a:r>
              <a:rPr lang="en-GB" altLang="en-US" dirty="0" smtClean="0">
                <a:solidFill>
                  <a:schemeClr val="bg1"/>
                </a:solidFill>
              </a:rPr>
              <a:t>Energy Crisis? What Energy Crisis?</a:t>
            </a:r>
          </a:p>
        </p:txBody>
      </p:sp>
      <p:sp>
        <p:nvSpPr>
          <p:cNvPr id="12291" name="Rectangle 3"/>
          <p:cNvSpPr>
            <a:spLocks noGrp="1" noChangeArrowheads="1"/>
          </p:cNvSpPr>
          <p:nvPr>
            <p:ph type="body" idx="1"/>
          </p:nvPr>
        </p:nvSpPr>
        <p:spPr>
          <a:xfrm>
            <a:off x="468313" y="1600200"/>
            <a:ext cx="4031679" cy="4637112"/>
          </a:xfrm>
          <a:solidFill>
            <a:srgbClr val="6600FF"/>
          </a:solidFill>
        </p:spPr>
        <p:txBody>
          <a:bodyPr/>
          <a:lstStyle/>
          <a:p>
            <a:pPr algn="ctr" eaLnBrk="1" hangingPunct="1"/>
            <a:r>
              <a:rPr lang="en-GB" altLang="en-US" sz="2800" dirty="0" smtClean="0">
                <a:solidFill>
                  <a:schemeClr val="bg1"/>
                </a:solidFill>
              </a:rPr>
              <a:t>Have you heard people talking about the Energy Crisis? </a:t>
            </a:r>
          </a:p>
          <a:p>
            <a:pPr algn="ctr" eaLnBrk="1" hangingPunct="1"/>
            <a:r>
              <a:rPr lang="en-GB" altLang="en-US" sz="2800" dirty="0" smtClean="0">
                <a:solidFill>
                  <a:schemeClr val="bg1"/>
                </a:solidFill>
              </a:rPr>
              <a:t>It concerns us all.</a:t>
            </a:r>
          </a:p>
          <a:p>
            <a:pPr algn="ctr" eaLnBrk="1" hangingPunct="1"/>
            <a:r>
              <a:rPr lang="en-GB" altLang="en-US" sz="2800" dirty="0" smtClean="0">
                <a:solidFill>
                  <a:schemeClr val="bg1"/>
                </a:solidFill>
              </a:rPr>
              <a:t>But there is EXACTLY the same amount of energy now as there was at the beginning of life on Earth.</a:t>
            </a:r>
          </a:p>
        </p:txBody>
      </p:sp>
      <p:sp>
        <p:nvSpPr>
          <p:cNvPr id="12293" name="Rectangle 3"/>
          <p:cNvSpPr txBox="1">
            <a:spLocks noChangeArrowheads="1"/>
          </p:cNvSpPr>
          <p:nvPr/>
        </p:nvSpPr>
        <p:spPr bwMode="auto">
          <a:xfrm>
            <a:off x="5004048" y="4437112"/>
            <a:ext cx="3893686" cy="2160240"/>
          </a:xfrm>
          <a:prstGeom prst="rect">
            <a:avLst/>
          </a:prstGeom>
          <a:solidFill>
            <a:srgbClr val="66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altLang="en-US" sz="2800" dirty="0" smtClean="0">
                <a:solidFill>
                  <a:schemeClr val="bg1"/>
                </a:solidFill>
                <a:latin typeface="Comic Sans MS" pitchFamily="66" charset="0"/>
              </a:rPr>
              <a:t>Can you think of a reason these two statements seem to be in conflict?</a:t>
            </a:r>
            <a:endParaRPr lang="en-GB" altLang="en-US" sz="2800" dirty="0">
              <a:solidFill>
                <a:schemeClr val="bg1"/>
              </a:solidFill>
              <a:latin typeface="Comic Sans MS" pitchFamily="66" charset="0"/>
            </a:endParaRPr>
          </a:p>
          <a:p>
            <a:pPr eaLnBrk="1" hangingPunct="1">
              <a:spcBef>
                <a:spcPct val="20000"/>
              </a:spcBef>
            </a:pPr>
            <a:r>
              <a:rPr lang="en-GB" altLang="en-US" sz="1600" dirty="0">
                <a:solidFill>
                  <a:schemeClr val="bg1"/>
                </a:solidFill>
                <a:latin typeface="Comic Sans MS" pitchFamily="66" charset="0"/>
              </a:rPr>
              <a:t> </a:t>
            </a:r>
            <a:endParaRPr lang="en-GB" altLang="en-US" sz="1600" b="1" dirty="0">
              <a:solidFill>
                <a:schemeClr val="bg1"/>
              </a:solidFill>
              <a:latin typeface="Comic Sans MS"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4819" y="1628800"/>
            <a:ext cx="3332144" cy="2665715"/>
          </a:xfrm>
          <a:prstGeom prst="rect">
            <a:avLst/>
          </a:prstGeom>
        </p:spPr>
      </p:pic>
      <p:sp>
        <p:nvSpPr>
          <p:cNvPr id="2" name="Slide Number Placeholder 1"/>
          <p:cNvSpPr>
            <a:spLocks noGrp="1"/>
          </p:cNvSpPr>
          <p:nvPr>
            <p:ph type="sldNum" sz="quarter" idx="12"/>
          </p:nvPr>
        </p:nvSpPr>
        <p:spPr/>
        <p:txBody>
          <a:bodyPr/>
          <a:lstStyle/>
          <a:p>
            <a:pPr>
              <a:defRPr/>
            </a:pPr>
            <a:fld id="{F1F2957F-11E8-4FFD-BFAC-6D10F3934DC3}" type="slidenum">
              <a:rPr lang="en-GB" smtClean="0"/>
              <a:pPr>
                <a:defRPr/>
              </a:pPr>
              <a:t>9</a:t>
            </a:fld>
            <a:endParaRPr lang="en-GB"/>
          </a:p>
        </p:txBody>
      </p:sp>
      <p:grpSp>
        <p:nvGrpSpPr>
          <p:cNvPr id="6" name="Group 5"/>
          <p:cNvGrpSpPr/>
          <p:nvPr/>
        </p:nvGrpSpPr>
        <p:grpSpPr>
          <a:xfrm>
            <a:off x="7277990" y="190341"/>
            <a:ext cx="1804577" cy="1621184"/>
            <a:chOff x="7277990" y="190341"/>
            <a:chExt cx="1804577" cy="162118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5" name="TextBox 4"/>
            <p:cNvSpPr txBox="1"/>
            <p:nvPr/>
          </p:nvSpPr>
          <p:spPr>
            <a:xfrm>
              <a:off x="7277990" y="1165194"/>
              <a:ext cx="1804577" cy="646331"/>
            </a:xfrm>
            <a:prstGeom prst="rect">
              <a:avLst/>
            </a:prstGeom>
            <a:noFill/>
          </p:spPr>
          <p:txBody>
            <a:bodyPr wrap="square" rtlCol="0">
              <a:spAutoFit/>
            </a:bodyPr>
            <a:lstStyle/>
            <a:p>
              <a:r>
                <a:rPr lang="en-GB" dirty="0" smtClean="0">
                  <a:solidFill>
                    <a:schemeClr val="bg1"/>
                  </a:solidFill>
                </a:rPr>
                <a:t>Hypothesise/ Express view</a:t>
              </a:r>
              <a:endParaRPr lang="en-GB" dirty="0">
                <a:solidFill>
                  <a:schemeClr val="bg1"/>
                </a:solidFill>
              </a:endParaRPr>
            </a:p>
          </p:txBody>
        </p:sp>
      </p:grpSp>
    </p:spTree>
    <p:extLst>
      <p:ext uri="{BB962C8B-B14F-4D97-AF65-F5344CB8AC3E}">
        <p14:creationId xmlns:p14="http://schemas.microsoft.com/office/powerpoint/2010/main" val="2056486658"/>
      </p:ext>
    </p:extLst>
  </p:cSld>
  <p:clrMapOvr>
    <a:masterClrMapping/>
  </p:clrMapOvr>
  <p:transition>
    <p:checke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Reducing sounds in your ears</a:t>
            </a:r>
            <a:endParaRPr lang="en-GB"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237" t="19167" b="36250"/>
          <a:stretch/>
        </p:blipFill>
        <p:spPr>
          <a:xfrm>
            <a:off x="755576" y="1683055"/>
            <a:ext cx="4209888" cy="4346798"/>
          </a:xfrm>
          <a:prstGeom prst="rect">
            <a:avLst/>
          </a:prstGeom>
        </p:spPr>
      </p:pic>
      <p:sp>
        <p:nvSpPr>
          <p:cNvPr id="4" name="TextBox 3"/>
          <p:cNvSpPr txBox="1"/>
          <p:nvPr/>
        </p:nvSpPr>
        <p:spPr>
          <a:xfrm>
            <a:off x="5148064" y="2286794"/>
            <a:ext cx="3491880" cy="1569660"/>
          </a:xfrm>
          <a:prstGeom prst="rect">
            <a:avLst/>
          </a:prstGeom>
          <a:solidFill>
            <a:schemeClr val="accent1"/>
          </a:solidFill>
        </p:spPr>
        <p:txBody>
          <a:bodyPr wrap="square" rtlCol="0">
            <a:spAutoFit/>
          </a:bodyPr>
          <a:lstStyle/>
          <a:p>
            <a:r>
              <a:rPr lang="en-GB" sz="2400" dirty="0" smtClean="0"/>
              <a:t>Why is cupping your ear better than putting your fingers in your ears to reduce noise levels?</a:t>
            </a:r>
            <a:endParaRPr lang="en-GB" sz="2400" dirty="0"/>
          </a:p>
        </p:txBody>
      </p:sp>
      <p:sp>
        <p:nvSpPr>
          <p:cNvPr id="5" name="Slide Number Placeholder 4"/>
          <p:cNvSpPr>
            <a:spLocks noGrp="1"/>
          </p:cNvSpPr>
          <p:nvPr>
            <p:ph type="sldNum" sz="quarter" idx="12"/>
          </p:nvPr>
        </p:nvSpPr>
        <p:spPr/>
        <p:txBody>
          <a:bodyPr/>
          <a:lstStyle/>
          <a:p>
            <a:pPr>
              <a:defRPr/>
            </a:pPr>
            <a:fld id="{D73B9FDA-F9ED-4D19-B022-79467F549918}" type="slidenum">
              <a:rPr lang="en-GB" smtClean="0"/>
              <a:pPr>
                <a:defRPr/>
              </a:pPr>
              <a:t>90</a:t>
            </a:fld>
            <a:endParaRPr lang="en-GB"/>
          </a:p>
        </p:txBody>
      </p:sp>
      <p:sp>
        <p:nvSpPr>
          <p:cNvPr id="6" name="TextBox 5"/>
          <p:cNvSpPr txBox="1"/>
          <p:nvPr/>
        </p:nvSpPr>
        <p:spPr>
          <a:xfrm>
            <a:off x="5508104" y="4725144"/>
            <a:ext cx="3131840" cy="923330"/>
          </a:xfrm>
          <a:prstGeom prst="rect">
            <a:avLst/>
          </a:prstGeom>
          <a:noFill/>
        </p:spPr>
        <p:txBody>
          <a:bodyPr wrap="square" rtlCol="0">
            <a:spAutoFit/>
          </a:bodyPr>
          <a:lstStyle/>
          <a:p>
            <a:r>
              <a:rPr lang="en-GB" dirty="0" smtClean="0">
                <a:solidFill>
                  <a:srgbClr val="FFFF00"/>
                </a:solidFill>
              </a:rPr>
              <a:t>NB Your hands should “reflect” the sound away, not cover your ears.</a:t>
            </a:r>
            <a:endParaRPr lang="en-GB" dirty="0">
              <a:solidFill>
                <a:srgbClr val="FFFF00"/>
              </a:solidFill>
            </a:endParaRPr>
          </a:p>
        </p:txBody>
      </p:sp>
    </p:spTree>
    <p:extLst>
      <p:ext uri="{BB962C8B-B14F-4D97-AF65-F5344CB8AC3E}">
        <p14:creationId xmlns:p14="http://schemas.microsoft.com/office/powerpoint/2010/main" val="18718415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4429" t="33572" r="31143" b="9286"/>
          <a:stretch/>
        </p:blipFill>
        <p:spPr>
          <a:xfrm>
            <a:off x="4283968" y="1516658"/>
            <a:ext cx="4410790" cy="4392488"/>
          </a:xfrm>
          <a:prstGeom prst="rect">
            <a:avLst/>
          </a:prstGeom>
        </p:spPr>
      </p:pic>
      <p:pic>
        <p:nvPicPr>
          <p:cNvPr id="58370" name="Picture 2" descr="http://s.ecrater.com/stores/5747/4401a624e3998_5747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107939"/>
            <a:ext cx="2857500" cy="32099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D73B9FDA-F9ED-4D19-B022-79467F549918}" type="slidenum">
              <a:rPr lang="en-GB" smtClean="0"/>
              <a:pPr>
                <a:defRPr/>
              </a:pPr>
              <a:t>91</a:t>
            </a:fld>
            <a:endParaRPr lang="en-GB"/>
          </a:p>
        </p:txBody>
      </p:sp>
    </p:spTree>
    <p:extLst>
      <p:ext uri="{BB962C8B-B14F-4D97-AF65-F5344CB8AC3E}">
        <p14:creationId xmlns:p14="http://schemas.microsoft.com/office/powerpoint/2010/main" val="27674701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lstStyle/>
          <a:p>
            <a:r>
              <a:rPr lang="en-GB" dirty="0" smtClean="0"/>
              <a:t>Reflection and Curved Reflectors</a:t>
            </a:r>
            <a:endParaRPr lang="en-GB" dirty="0"/>
          </a:p>
        </p:txBody>
      </p:sp>
      <p:sp>
        <p:nvSpPr>
          <p:cNvPr id="3" name="Slide Number Placeholder 2"/>
          <p:cNvSpPr>
            <a:spLocks noGrp="1"/>
          </p:cNvSpPr>
          <p:nvPr>
            <p:ph type="sldNum" sz="quarter" idx="12"/>
          </p:nvPr>
        </p:nvSpPr>
        <p:spPr/>
        <p:txBody>
          <a:bodyPr/>
          <a:lstStyle/>
          <a:p>
            <a:pPr>
              <a:defRPr/>
            </a:pPr>
            <a:fld id="{D73B9FDA-F9ED-4D19-B022-79467F549918}" type="slidenum">
              <a:rPr lang="en-GB" smtClean="0"/>
              <a:pPr>
                <a:defRPr/>
              </a:pPr>
              <a:t>92</a:t>
            </a:fld>
            <a:endParaRPr lang="en-GB"/>
          </a:p>
        </p:txBody>
      </p:sp>
    </p:spTree>
    <p:extLst>
      <p:ext uri="{BB962C8B-B14F-4D97-AF65-F5344CB8AC3E}">
        <p14:creationId xmlns:p14="http://schemas.microsoft.com/office/powerpoint/2010/main" val="39290793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332656"/>
            <a:ext cx="5258171" cy="523220"/>
          </a:xfrm>
          <a:prstGeom prst="rect">
            <a:avLst/>
          </a:prstGeom>
          <a:noFill/>
        </p:spPr>
        <p:txBody>
          <a:bodyPr wrap="none" rtlCol="0">
            <a:spAutoFit/>
          </a:bodyPr>
          <a:lstStyle/>
          <a:p>
            <a:r>
              <a:rPr lang="en-GB" sz="2800" b="1" dirty="0" smtClean="0">
                <a:solidFill>
                  <a:schemeClr val="bg1"/>
                </a:solidFill>
              </a:rPr>
              <a:t>Are you damaging your ears?</a:t>
            </a:r>
            <a:endParaRPr lang="en-GB" sz="2800" b="1" dirty="0">
              <a:solidFill>
                <a:schemeClr val="bg1"/>
              </a:solidFill>
            </a:endParaRPr>
          </a:p>
        </p:txBody>
      </p:sp>
      <p:sp>
        <p:nvSpPr>
          <p:cNvPr id="3" name="TextBox 2"/>
          <p:cNvSpPr txBox="1"/>
          <p:nvPr/>
        </p:nvSpPr>
        <p:spPr>
          <a:xfrm>
            <a:off x="971600" y="1124744"/>
            <a:ext cx="2310248" cy="461665"/>
          </a:xfrm>
          <a:prstGeom prst="rect">
            <a:avLst/>
          </a:prstGeom>
          <a:noFill/>
        </p:spPr>
        <p:txBody>
          <a:bodyPr wrap="none" rtlCol="0">
            <a:spAutoFit/>
          </a:bodyPr>
          <a:lstStyle/>
          <a:p>
            <a:r>
              <a:rPr lang="en-GB" sz="2400" dirty="0" err="1" smtClean="0">
                <a:hlinkClick r:id="rId2"/>
              </a:rPr>
              <a:t>iphone</a:t>
            </a:r>
            <a:r>
              <a:rPr lang="en-GB" sz="2400" dirty="0" smtClean="0">
                <a:hlinkClick r:id="rId2"/>
              </a:rPr>
              <a:t> earbuds</a:t>
            </a:r>
            <a:endParaRPr lang="en-GB" sz="2400" dirty="0"/>
          </a:p>
        </p:txBody>
      </p:sp>
      <p:sp>
        <p:nvSpPr>
          <p:cNvPr id="4" name="TextBox 3"/>
          <p:cNvSpPr txBox="1"/>
          <p:nvPr/>
        </p:nvSpPr>
        <p:spPr>
          <a:xfrm>
            <a:off x="539553" y="2777668"/>
            <a:ext cx="7992888" cy="3693319"/>
          </a:xfrm>
          <a:prstGeom prst="rect">
            <a:avLst/>
          </a:prstGeom>
          <a:solidFill>
            <a:schemeClr val="accent1"/>
          </a:solidFill>
        </p:spPr>
        <p:txBody>
          <a:bodyPr wrap="square" rtlCol="0">
            <a:spAutoFit/>
          </a:bodyPr>
          <a:lstStyle/>
          <a:p>
            <a:r>
              <a:rPr lang="en-GB" dirty="0"/>
              <a:t>There are two levels of exposure at which specific action must be taken, the first action level of 85dB and the second action level of 90dB. When the first action level is reached, employers must give their employees information and training, and offer them ear protection (for example, earplugs) but the employees don’t have to wear the protection if they don’t want to. However when the second action level is reached, the employees are breaking the law if they don’t wear the ear protection; and the employer must also do what they can to reduce the noise level.</a:t>
            </a:r>
            <a:br>
              <a:rPr lang="en-GB" dirty="0"/>
            </a:br>
            <a:r>
              <a:rPr lang="en-GB" dirty="0"/>
              <a:t>Of course some sounds, such as close gunfire, can cause damage almost instantaneously, so the regulations also limit the instantaneous maximum sound that people can be exposed to. Luckily music on earphones is extremely unlikely to reach this level1, although it is not impossible under fault conditions which could apply a high voltage to the earphones.</a:t>
            </a:r>
          </a:p>
        </p:txBody>
      </p:sp>
      <p:sp>
        <p:nvSpPr>
          <p:cNvPr id="5" name="TextBox 4"/>
          <p:cNvSpPr txBox="1"/>
          <p:nvPr/>
        </p:nvSpPr>
        <p:spPr>
          <a:xfrm>
            <a:off x="1012349" y="1907540"/>
            <a:ext cx="3506088" cy="369332"/>
          </a:xfrm>
          <a:prstGeom prst="rect">
            <a:avLst/>
          </a:prstGeom>
          <a:noFill/>
        </p:spPr>
        <p:txBody>
          <a:bodyPr wrap="none" rtlCol="0">
            <a:spAutoFit/>
          </a:bodyPr>
          <a:lstStyle/>
          <a:p>
            <a:r>
              <a:rPr lang="en-GB" dirty="0" smtClean="0">
                <a:hlinkClick r:id="rId3"/>
              </a:rPr>
              <a:t>Sound level apps for your phone</a:t>
            </a:r>
            <a:endParaRPr lang="en-GB" dirty="0"/>
          </a:p>
        </p:txBody>
      </p:sp>
      <p:sp>
        <p:nvSpPr>
          <p:cNvPr id="6" name="Slide Number Placeholder 5"/>
          <p:cNvSpPr>
            <a:spLocks noGrp="1"/>
          </p:cNvSpPr>
          <p:nvPr>
            <p:ph type="sldNum" sz="quarter" idx="12"/>
          </p:nvPr>
        </p:nvSpPr>
        <p:spPr/>
        <p:txBody>
          <a:bodyPr/>
          <a:lstStyle/>
          <a:p>
            <a:pPr>
              <a:defRPr/>
            </a:pPr>
            <a:fld id="{DD07A5A1-4EB0-49DA-B4FC-8BCDE535E9D7}" type="slidenum">
              <a:rPr lang="en-GB" smtClean="0"/>
              <a:pPr>
                <a:defRPr/>
              </a:pPr>
              <a:t>93</a:t>
            </a:fld>
            <a:endParaRPr lang="en-GB"/>
          </a:p>
        </p:txBody>
      </p:sp>
      <p:grpSp>
        <p:nvGrpSpPr>
          <p:cNvPr id="7" name="Group 6"/>
          <p:cNvGrpSpPr/>
          <p:nvPr/>
        </p:nvGrpSpPr>
        <p:grpSpPr>
          <a:xfrm>
            <a:off x="6876256" y="452651"/>
            <a:ext cx="1979712" cy="1621184"/>
            <a:chOff x="7277990" y="190341"/>
            <a:chExt cx="1979712" cy="1621184"/>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9" name="TextBox 8"/>
            <p:cNvSpPr txBox="1"/>
            <p:nvPr/>
          </p:nvSpPr>
          <p:spPr>
            <a:xfrm>
              <a:off x="7277990" y="1165194"/>
              <a:ext cx="1979712" cy="646331"/>
            </a:xfrm>
            <a:prstGeom prst="rect">
              <a:avLst/>
            </a:prstGeom>
            <a:noFill/>
          </p:spPr>
          <p:txBody>
            <a:bodyPr wrap="square" rtlCol="0">
              <a:spAutoFit/>
            </a:bodyPr>
            <a:lstStyle/>
            <a:p>
              <a:r>
                <a:rPr lang="en-GB" b="1" dirty="0" smtClean="0">
                  <a:solidFill>
                    <a:schemeClr val="bg1"/>
                  </a:solidFill>
                </a:rPr>
                <a:t>Research</a:t>
              </a:r>
            </a:p>
            <a:p>
              <a:r>
                <a:rPr lang="en-GB" b="1" dirty="0" smtClean="0">
                  <a:solidFill>
                    <a:schemeClr val="bg1"/>
                  </a:solidFill>
                </a:rPr>
                <a:t>Literacy task</a:t>
              </a:r>
              <a:endParaRPr lang="en-GB" b="1" dirty="0">
                <a:solidFill>
                  <a:schemeClr val="bg1"/>
                </a:solidFill>
              </a:endParaRPr>
            </a:p>
          </p:txBody>
        </p:sp>
      </p:grpSp>
    </p:spTree>
    <p:extLst>
      <p:ext uri="{BB962C8B-B14F-4D97-AF65-F5344CB8AC3E}">
        <p14:creationId xmlns:p14="http://schemas.microsoft.com/office/powerpoint/2010/main" val="38492257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do we need two ears?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72" y="1585655"/>
            <a:ext cx="4134427" cy="3686690"/>
          </a:xfrm>
          <a:prstGeom prst="rect">
            <a:avLst/>
          </a:prstGeom>
        </p:spPr>
      </p:pic>
      <p:sp>
        <p:nvSpPr>
          <p:cNvPr id="5" name="TextBox 4"/>
          <p:cNvSpPr txBox="1"/>
          <p:nvPr/>
        </p:nvSpPr>
        <p:spPr>
          <a:xfrm>
            <a:off x="5076056" y="1772816"/>
            <a:ext cx="3528392" cy="3970318"/>
          </a:xfrm>
          <a:prstGeom prst="rect">
            <a:avLst/>
          </a:prstGeom>
          <a:solidFill>
            <a:schemeClr val="accent1"/>
          </a:solidFill>
        </p:spPr>
        <p:txBody>
          <a:bodyPr wrap="square" rtlCol="0">
            <a:spAutoFit/>
          </a:bodyPr>
          <a:lstStyle/>
          <a:p>
            <a:r>
              <a:rPr lang="en-GB" dirty="0"/>
              <a:t/>
            </a:r>
            <a:br>
              <a:rPr lang="en-GB" dirty="0"/>
            </a:br>
            <a:r>
              <a:rPr lang="en-GB" dirty="0"/>
              <a:t>Why do we need two ears? </a:t>
            </a:r>
            <a:endParaRPr lang="en-GB" dirty="0" smtClean="0"/>
          </a:p>
          <a:p>
            <a:r>
              <a:rPr lang="en-GB" dirty="0" smtClean="0"/>
              <a:t>We </a:t>
            </a:r>
            <a:r>
              <a:rPr lang="en-GB" dirty="0"/>
              <a:t>need two ears to be able to detect the direction the sound is coming from. When one ear is covered it is much harder to tell where the sound is coming from although you can still detect the sound. Some people are better at detecting direction than others. With two ears it is still hard to detect some directions especially around the sides.</a:t>
            </a:r>
          </a:p>
          <a:p>
            <a:endParaRPr lang="en-GB" dirty="0"/>
          </a:p>
        </p:txBody>
      </p:sp>
      <p:sp>
        <p:nvSpPr>
          <p:cNvPr id="3" name="Slide Number Placeholder 2"/>
          <p:cNvSpPr>
            <a:spLocks noGrp="1"/>
          </p:cNvSpPr>
          <p:nvPr>
            <p:ph type="sldNum" sz="quarter" idx="12"/>
          </p:nvPr>
        </p:nvSpPr>
        <p:spPr/>
        <p:txBody>
          <a:bodyPr/>
          <a:lstStyle/>
          <a:p>
            <a:pPr>
              <a:defRPr/>
            </a:pPr>
            <a:fld id="{D73B9FDA-F9ED-4D19-B022-79467F549918}" type="slidenum">
              <a:rPr lang="en-GB" smtClean="0"/>
              <a:pPr>
                <a:defRPr/>
              </a:pPr>
              <a:t>94</a:t>
            </a:fld>
            <a:endParaRPr lang="en-GB"/>
          </a:p>
        </p:txBody>
      </p:sp>
    </p:spTree>
    <p:extLst>
      <p:ext uri="{BB962C8B-B14F-4D97-AF65-F5344CB8AC3E}">
        <p14:creationId xmlns:p14="http://schemas.microsoft.com/office/powerpoint/2010/main" val="17978032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533400"/>
            <a:ext cx="7772400" cy="1143000"/>
          </a:xfrm>
        </p:spPr>
        <p:txBody>
          <a:bodyPr/>
          <a:lstStyle/>
          <a:p>
            <a:r>
              <a:rPr lang="en-GB" altLang="en-US" sz="8000" u="sng">
                <a:solidFill>
                  <a:srgbClr val="FFFF00"/>
                </a:solidFill>
                <a:latin typeface="Tempus Sans ITC" pitchFamily="82" charset="0"/>
              </a:rPr>
              <a:t>Conclusions</a:t>
            </a:r>
          </a:p>
        </p:txBody>
      </p:sp>
      <p:sp>
        <p:nvSpPr>
          <p:cNvPr id="10243" name="Text Box 3"/>
          <p:cNvSpPr txBox="1">
            <a:spLocks noChangeArrowheads="1"/>
          </p:cNvSpPr>
          <p:nvPr/>
        </p:nvSpPr>
        <p:spPr bwMode="auto">
          <a:xfrm>
            <a:off x="381000" y="1752600"/>
            <a:ext cx="6934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3200">
                <a:solidFill>
                  <a:schemeClr val="bg1"/>
                </a:solidFill>
                <a:latin typeface="Tempus Sans ITC" pitchFamily="82" charset="0"/>
              </a:rPr>
              <a:t>We use our __________ for hearing</a:t>
            </a:r>
          </a:p>
        </p:txBody>
      </p:sp>
      <p:sp>
        <p:nvSpPr>
          <p:cNvPr id="10244" name="Text Box 4"/>
          <p:cNvSpPr txBox="1">
            <a:spLocks noChangeArrowheads="1"/>
          </p:cNvSpPr>
          <p:nvPr/>
        </p:nvSpPr>
        <p:spPr bwMode="auto">
          <a:xfrm>
            <a:off x="457200" y="2219325"/>
            <a:ext cx="8556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200">
                <a:solidFill>
                  <a:schemeClr val="bg1"/>
                </a:solidFill>
                <a:latin typeface="Tempus Sans ITC" pitchFamily="82" charset="0"/>
              </a:rPr>
              <a:t>Our ears are divided into this number of sections.</a:t>
            </a:r>
          </a:p>
        </p:txBody>
      </p:sp>
      <p:sp>
        <p:nvSpPr>
          <p:cNvPr id="10245" name="Text Box 5"/>
          <p:cNvSpPr txBox="1">
            <a:spLocks noChangeArrowheads="1"/>
          </p:cNvSpPr>
          <p:nvPr/>
        </p:nvSpPr>
        <p:spPr bwMode="auto">
          <a:xfrm>
            <a:off x="457200" y="2819400"/>
            <a:ext cx="48498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200">
                <a:solidFill>
                  <a:schemeClr val="bg1"/>
                </a:solidFill>
                <a:latin typeface="Tempus Sans ITC" pitchFamily="82" charset="0"/>
              </a:rPr>
              <a:t>The sections are called…….</a:t>
            </a:r>
          </a:p>
        </p:txBody>
      </p:sp>
      <p:sp>
        <p:nvSpPr>
          <p:cNvPr id="10246" name="Text Box 6"/>
          <p:cNvSpPr txBox="1">
            <a:spLocks noChangeArrowheads="1"/>
          </p:cNvSpPr>
          <p:nvPr/>
        </p:nvSpPr>
        <p:spPr bwMode="auto">
          <a:xfrm>
            <a:off x="457200" y="3429000"/>
            <a:ext cx="65897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200">
                <a:solidFill>
                  <a:schemeClr val="bg1"/>
                </a:solidFill>
                <a:latin typeface="Tempus Sans ITC" pitchFamily="82" charset="0"/>
              </a:rPr>
              <a:t>Our ears contain the smallest WHAT!</a:t>
            </a:r>
          </a:p>
        </p:txBody>
      </p:sp>
      <p:sp>
        <p:nvSpPr>
          <p:cNvPr id="10247" name="Text Box 7"/>
          <p:cNvSpPr txBox="1">
            <a:spLocks noChangeArrowheads="1"/>
          </p:cNvSpPr>
          <p:nvPr/>
        </p:nvSpPr>
        <p:spPr bwMode="auto">
          <a:xfrm>
            <a:off x="228600" y="4114800"/>
            <a:ext cx="8702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200">
                <a:solidFill>
                  <a:schemeClr val="bg1"/>
                </a:solidFill>
                <a:latin typeface="Tempus Sans ITC" pitchFamily="82" charset="0"/>
              </a:rPr>
              <a:t>Humans can hear sounds that vibrate between…...</a:t>
            </a:r>
          </a:p>
        </p:txBody>
      </p:sp>
      <p:pic>
        <p:nvPicPr>
          <p:cNvPr id="10248" name="17000.mp3">
            <a:hlinkHover r:id="" action="ppaction://ole?verb=0"/>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17400.mp3">
            <a:hlinkClick r:id="" action="ppaction://media"/>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323850" y="47625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D73B9FDA-F9ED-4D19-B022-79467F549918}" type="slidenum">
              <a:rPr lang="en-GB" smtClean="0"/>
              <a:pPr>
                <a:defRPr/>
              </a:pPr>
              <a:t>95</a:t>
            </a:fld>
            <a:endParaRPr lang="en-GB"/>
          </a:p>
        </p:txBody>
      </p:sp>
    </p:spTree>
    <p:extLst>
      <p:ext uri="{BB962C8B-B14F-4D97-AF65-F5344CB8AC3E}">
        <p14:creationId xmlns:p14="http://schemas.microsoft.com/office/powerpoint/2010/main" val="617475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0243"/>
                                        </p:tgtEl>
                                        <p:attrNameLst>
                                          <p:attrName>style.visibility</p:attrName>
                                        </p:attrNameLst>
                                      </p:cBhvr>
                                      <p:to>
                                        <p:strVal val="visible"/>
                                      </p:to>
                                    </p:set>
                                    <p:anim calcmode="lin" valueType="num">
                                      <p:cBhvr additive="base">
                                        <p:cTn id="15" dur="500" fill="hold"/>
                                        <p:tgtEl>
                                          <p:spTgt spid="10243"/>
                                        </p:tgtEl>
                                        <p:attrNameLst>
                                          <p:attrName>ppt_x</p:attrName>
                                        </p:attrNameLst>
                                      </p:cBhvr>
                                      <p:tavLst>
                                        <p:tav tm="0">
                                          <p:val>
                                            <p:strVal val="0-#ppt_w/2"/>
                                          </p:val>
                                        </p:tav>
                                        <p:tav tm="100000">
                                          <p:val>
                                            <p:strVal val="#ppt_x"/>
                                          </p:val>
                                        </p:tav>
                                      </p:tavLst>
                                    </p:anim>
                                    <p:anim calcmode="lin" valueType="num">
                                      <p:cBhvr additive="base">
                                        <p:cTn id="16"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244"/>
                                        </p:tgtEl>
                                        <p:attrNameLst>
                                          <p:attrName>style.visibility</p:attrName>
                                        </p:attrNameLst>
                                      </p:cBhvr>
                                      <p:to>
                                        <p:strVal val="visible"/>
                                      </p:to>
                                    </p:set>
                                    <p:anim calcmode="lin" valueType="num">
                                      <p:cBhvr additive="base">
                                        <p:cTn id="21" dur="500" fill="hold"/>
                                        <p:tgtEl>
                                          <p:spTgt spid="10244"/>
                                        </p:tgtEl>
                                        <p:attrNameLst>
                                          <p:attrName>ppt_x</p:attrName>
                                        </p:attrNameLst>
                                      </p:cBhvr>
                                      <p:tavLst>
                                        <p:tav tm="0">
                                          <p:val>
                                            <p:strVal val="0-#ppt_w/2"/>
                                          </p:val>
                                        </p:tav>
                                        <p:tav tm="100000">
                                          <p:val>
                                            <p:strVal val="#ppt_x"/>
                                          </p:val>
                                        </p:tav>
                                      </p:tavLst>
                                    </p:anim>
                                    <p:anim calcmode="lin" valueType="num">
                                      <p:cBhvr additive="base">
                                        <p:cTn id="22"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245"/>
                                        </p:tgtEl>
                                        <p:attrNameLst>
                                          <p:attrName>style.visibility</p:attrName>
                                        </p:attrNameLst>
                                      </p:cBhvr>
                                      <p:to>
                                        <p:strVal val="visible"/>
                                      </p:to>
                                    </p:set>
                                    <p:anim calcmode="lin" valueType="num">
                                      <p:cBhvr additive="base">
                                        <p:cTn id="27" dur="500" fill="hold"/>
                                        <p:tgtEl>
                                          <p:spTgt spid="10245"/>
                                        </p:tgtEl>
                                        <p:attrNameLst>
                                          <p:attrName>ppt_x</p:attrName>
                                        </p:attrNameLst>
                                      </p:cBhvr>
                                      <p:tavLst>
                                        <p:tav tm="0">
                                          <p:val>
                                            <p:strVal val="0-#ppt_w/2"/>
                                          </p:val>
                                        </p:tav>
                                        <p:tav tm="100000">
                                          <p:val>
                                            <p:strVal val="#ppt_x"/>
                                          </p:val>
                                        </p:tav>
                                      </p:tavLst>
                                    </p:anim>
                                    <p:anim calcmode="lin" valueType="num">
                                      <p:cBhvr additive="base">
                                        <p:cTn id="28"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246"/>
                                        </p:tgtEl>
                                        <p:attrNameLst>
                                          <p:attrName>style.visibility</p:attrName>
                                        </p:attrNameLst>
                                      </p:cBhvr>
                                      <p:to>
                                        <p:strVal val="visible"/>
                                      </p:to>
                                    </p:set>
                                    <p:anim calcmode="lin" valueType="num">
                                      <p:cBhvr additive="base">
                                        <p:cTn id="33" dur="500" fill="hold"/>
                                        <p:tgtEl>
                                          <p:spTgt spid="10246"/>
                                        </p:tgtEl>
                                        <p:attrNameLst>
                                          <p:attrName>ppt_x</p:attrName>
                                        </p:attrNameLst>
                                      </p:cBhvr>
                                      <p:tavLst>
                                        <p:tav tm="0">
                                          <p:val>
                                            <p:strVal val="0-#ppt_w/2"/>
                                          </p:val>
                                        </p:tav>
                                        <p:tav tm="100000">
                                          <p:val>
                                            <p:strVal val="#ppt_x"/>
                                          </p:val>
                                        </p:tav>
                                      </p:tavLst>
                                    </p:anim>
                                    <p:anim calcmode="lin" valueType="num">
                                      <p:cBhvr additive="base">
                                        <p:cTn id="34" dur="500" fill="hold"/>
                                        <p:tgtEl>
                                          <p:spTgt spid="1024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247"/>
                                        </p:tgtEl>
                                        <p:attrNameLst>
                                          <p:attrName>style.visibility</p:attrName>
                                        </p:attrNameLst>
                                      </p:cBhvr>
                                      <p:to>
                                        <p:strVal val="visible"/>
                                      </p:to>
                                    </p:set>
                                    <p:anim calcmode="lin" valueType="num">
                                      <p:cBhvr additive="base">
                                        <p:cTn id="39" dur="500" fill="hold"/>
                                        <p:tgtEl>
                                          <p:spTgt spid="10247"/>
                                        </p:tgtEl>
                                        <p:attrNameLst>
                                          <p:attrName>ppt_x</p:attrName>
                                        </p:attrNameLst>
                                      </p:cBhvr>
                                      <p:tavLst>
                                        <p:tav tm="0">
                                          <p:val>
                                            <p:strVal val="0-#ppt_w/2"/>
                                          </p:val>
                                        </p:tav>
                                        <p:tav tm="100000">
                                          <p:val>
                                            <p:strVal val="#ppt_x"/>
                                          </p:val>
                                        </p:tav>
                                      </p:tavLst>
                                    </p:anim>
                                    <p:anim calcmode="lin" valueType="num">
                                      <p:cBhvr additive="base">
                                        <p:cTn id="40" dur="500" fill="hold"/>
                                        <p:tgtEl>
                                          <p:spTgt spid="102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0248"/>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 presetClass="mediacall" presetSubtype="0" fill="hold" nodeType="clickEffect">
                                  <p:stCondLst>
                                    <p:cond delay="0"/>
                                  </p:stCondLst>
                                  <p:childTnLst>
                                    <p:cmd type="call" cmd="playFrom(0.0)">
                                      <p:cBhvr>
                                        <p:cTn id="45" dur="1" fill="hold"/>
                                        <p:tgtEl>
                                          <p:spTgt spid="10248"/>
                                        </p:tgtEl>
                                      </p:cBhvr>
                                    </p:cmd>
                                  </p:childTnLst>
                                </p:cTn>
                              </p:par>
                            </p:childTnLst>
                          </p:cTn>
                        </p:par>
                      </p:childTnLst>
                    </p:cTn>
                  </p:par>
                </p:childTnLst>
              </p:cTn>
              <p:nextCondLst>
                <p:cond evt="onClick" delay="0">
                  <p:tgtEl>
                    <p:spTgt spid="10248"/>
                  </p:tgtEl>
                </p:cond>
              </p:nextCondLst>
            </p:seq>
            <p:audio>
              <p:cMediaNode>
                <p:cTn id="46" fill="hold" display="0">
                  <p:stCondLst>
                    <p:cond delay="indefinite"/>
                  </p:stCondLst>
                  <p:endCondLst>
                    <p:cond evt="onNext" delay="0">
                      <p:tgtEl>
                        <p:sldTgt/>
                      </p:tgtEl>
                    </p:cond>
                    <p:cond evt="onPrev" delay="0">
                      <p:tgtEl>
                        <p:sldTgt/>
                      </p:tgtEl>
                    </p:cond>
                    <p:cond evt="onStopAudio" delay="0">
                      <p:tgtEl>
                        <p:sldTgt/>
                      </p:tgtEl>
                    </p:cond>
                  </p:endCondLst>
                </p:cTn>
                <p:tgtEl>
                  <p:spTgt spid="10248"/>
                </p:tgtEl>
              </p:cMediaNode>
            </p:audio>
            <p:seq concurrent="1" nextAc="seek">
              <p:cTn id="47" restart="whenNotActive" fill="hold" evtFilter="cancelBubble" nodeType="interactiveSeq">
                <p:stCondLst>
                  <p:cond evt="onClick" delay="0">
                    <p:tgtEl>
                      <p:spTgt spid="1024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mediacall" presetSubtype="0" fill="hold" nodeType="clickEffect">
                                  <p:stCondLst>
                                    <p:cond delay="0"/>
                                  </p:stCondLst>
                                  <p:childTnLst>
                                    <p:cmd type="call" cmd="playFrom(0.0)">
                                      <p:cBhvr>
                                        <p:cTn id="51" dur="2768" fill="hold"/>
                                        <p:tgtEl>
                                          <p:spTgt spid="10249"/>
                                        </p:tgtEl>
                                      </p:cBhvr>
                                    </p:cmd>
                                  </p:childTnLst>
                                </p:cTn>
                              </p:par>
                            </p:childTnLst>
                          </p:cTn>
                        </p:par>
                      </p:childTnLst>
                    </p:cTn>
                  </p:par>
                </p:childTnLst>
              </p:cTn>
              <p:nextCondLst>
                <p:cond evt="onClick" delay="0">
                  <p:tgtEl>
                    <p:spTgt spid="10249"/>
                  </p:tgtEl>
                </p:cond>
              </p:nextCondLst>
            </p:seq>
            <p:audio>
              <p:cMediaNode>
                <p:cTn id="52" fill="hold" display="0">
                  <p:stCondLst>
                    <p:cond delay="indefinite"/>
                  </p:stCondLst>
                  <p:endCondLst>
                    <p:cond evt="onNext" delay="0">
                      <p:tgtEl>
                        <p:sldTgt/>
                      </p:tgtEl>
                    </p:cond>
                    <p:cond evt="onPrev" delay="0">
                      <p:tgtEl>
                        <p:sldTgt/>
                      </p:tgtEl>
                    </p:cond>
                    <p:cond evt="onStopAudio" delay="0">
                      <p:tgtEl>
                        <p:sldTgt/>
                      </p:tgtEl>
                    </p:cond>
                  </p:endCondLst>
                </p:cTn>
                <p:tgtEl>
                  <p:spTgt spid="10249"/>
                </p:tgtEl>
              </p:cMediaNode>
            </p:audio>
          </p:childTnLst>
        </p:cTn>
      </p:par>
    </p:tnLst>
    <p:bldLst>
      <p:bldP spid="10242" grpId="0" animBg="1" autoUpdateAnimBg="0"/>
      <p:bldP spid="10243" grpId="0" autoUpdateAnimBg="0"/>
      <p:bldP spid="10244" grpId="0" autoUpdateAnimBg="0"/>
      <p:bldP spid="10245" grpId="0" autoUpdateAnimBg="0"/>
      <p:bldP spid="10246" grpId="0" autoUpdateAnimBg="0"/>
      <p:bldP spid="10247"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p:txBody>
          <a:bodyPr/>
          <a:lstStyle/>
          <a:p>
            <a:pPr eaLnBrk="1" hangingPunct="1"/>
            <a:r>
              <a:rPr lang="en-GB" altLang="en-US" sz="3600" smtClean="0"/>
              <a:t>Hearing Sounds</a:t>
            </a: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96</a:t>
            </a:fld>
            <a:endParaRPr lang="en-GB"/>
          </a:p>
        </p:txBody>
      </p:sp>
    </p:spTree>
    <p:controls>
      <mc:AlternateContent xmlns:mc="http://schemas.openxmlformats.org/markup-compatibility/2006">
        <mc:Choice xmlns:v="urn:schemas-microsoft-com:vml" Requires="v">
          <p:control spid="52249" name="ShockwaveFlash1" r:id="rId2" imgW="8081438" imgH="5176907"/>
        </mc:Choice>
        <mc:Fallback>
          <p:control name="ShockwaveFlash1" r:id="rId2" imgW="8081438" imgH="5176907">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84313"/>
                  <a:ext cx="8081963" cy="51768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346036314"/>
      </p:ext>
    </p:extLst>
  </p:cSld>
  <p:clrMapOvr>
    <a:masterClrMapping/>
  </p:clrMapOvr>
  <p:transition>
    <p:checke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pPr eaLnBrk="1" hangingPunct="1"/>
            <a:r>
              <a:rPr lang="en-GB" altLang="en-US" sz="3600" smtClean="0"/>
              <a:t>Hearing Sounds</a:t>
            </a:r>
          </a:p>
        </p:txBody>
      </p:sp>
      <p:grpSp>
        <p:nvGrpSpPr>
          <p:cNvPr id="12291" name="Group 13"/>
          <p:cNvGrpSpPr>
            <a:grpSpLocks/>
          </p:cNvGrpSpPr>
          <p:nvPr/>
        </p:nvGrpSpPr>
        <p:grpSpPr bwMode="auto">
          <a:xfrm>
            <a:off x="6516688" y="1627188"/>
            <a:ext cx="2376487" cy="4924425"/>
            <a:chOff x="4067944" y="2132856"/>
            <a:chExt cx="2592288" cy="5328592"/>
          </a:xfrm>
        </p:grpSpPr>
        <p:sp>
          <p:nvSpPr>
            <p:cNvPr id="13" name="Rounded Rectangle 12"/>
            <p:cNvSpPr>
              <a:spLocks noChangeArrowheads="1"/>
            </p:cNvSpPr>
            <p:nvPr/>
          </p:nvSpPr>
          <p:spPr bwMode="auto">
            <a:xfrm>
              <a:off x="4067944" y="2132856"/>
              <a:ext cx="2592288" cy="5328592"/>
            </a:xfrm>
            <a:prstGeom prst="roundRect">
              <a:avLst>
                <a:gd name="adj" fmla="val 16667"/>
              </a:avLst>
            </a:prstGeom>
            <a:solidFill>
              <a:srgbClr val="000000"/>
            </a:solidFill>
            <a:ln w="25400" algn="ctr">
              <a:solidFill>
                <a:srgbClr val="FFFFFF"/>
              </a:solidFill>
              <a:round/>
              <a:headEnd/>
              <a:tailEnd/>
            </a:ln>
          </p:spPr>
          <p:txBody>
            <a:bodyPr anchor="ctr"/>
            <a:lstStyle/>
            <a:p>
              <a:pPr algn="ctr">
                <a:defRPr/>
              </a:pPr>
              <a:endParaRPr lang="en-GB">
                <a:solidFill>
                  <a:schemeClr val="lt1"/>
                </a:solidFill>
                <a:latin typeface="+mn-lt"/>
              </a:endParaRPr>
            </a:p>
          </p:txBody>
        </p:sp>
        <p:sp>
          <p:nvSpPr>
            <p:cNvPr id="8" name="Oval 7"/>
            <p:cNvSpPr>
              <a:spLocks noChangeArrowheads="1"/>
            </p:cNvSpPr>
            <p:nvPr/>
          </p:nvSpPr>
          <p:spPr bwMode="auto">
            <a:xfrm>
              <a:off x="4715583" y="2565740"/>
              <a:ext cx="1297010" cy="1223068"/>
            </a:xfrm>
            <a:prstGeom prst="ellipse">
              <a:avLst/>
            </a:prstGeom>
            <a:solidFill>
              <a:srgbClr val="FF000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sp>
          <p:nvSpPr>
            <p:cNvPr id="11" name="Oval 10"/>
            <p:cNvSpPr>
              <a:spLocks noChangeArrowheads="1"/>
            </p:cNvSpPr>
            <p:nvPr/>
          </p:nvSpPr>
          <p:spPr bwMode="auto">
            <a:xfrm>
              <a:off x="4715583" y="4221692"/>
              <a:ext cx="1297010" cy="1223068"/>
            </a:xfrm>
            <a:prstGeom prst="ellipse">
              <a:avLst/>
            </a:prstGeom>
            <a:solidFill>
              <a:srgbClr val="FFC00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sp>
          <p:nvSpPr>
            <p:cNvPr id="12" name="Oval 11"/>
            <p:cNvSpPr>
              <a:spLocks noChangeArrowheads="1"/>
            </p:cNvSpPr>
            <p:nvPr/>
          </p:nvSpPr>
          <p:spPr bwMode="auto">
            <a:xfrm>
              <a:off x="4715583" y="5877643"/>
              <a:ext cx="1297010" cy="1223068"/>
            </a:xfrm>
            <a:prstGeom prst="ellipse">
              <a:avLst/>
            </a:prstGeom>
            <a:solidFill>
              <a:srgbClr val="00B050"/>
            </a:solidFill>
            <a:ln w="25400" algn="ctr">
              <a:solidFill>
                <a:srgbClr val="000000"/>
              </a:solidFill>
              <a:round/>
              <a:headEnd/>
              <a:tailEnd/>
            </a:ln>
          </p:spPr>
          <p:txBody>
            <a:bodyPr anchor="ctr"/>
            <a:lstStyle/>
            <a:p>
              <a:pPr algn="ctr">
                <a:defRPr/>
              </a:pPr>
              <a:endParaRPr lang="en-GB">
                <a:solidFill>
                  <a:schemeClr val="lt1"/>
                </a:solidFill>
                <a:latin typeface="+mn-lt"/>
              </a:endParaRPr>
            </a:p>
          </p:txBody>
        </p:sp>
      </p:grpSp>
      <p:sp>
        <p:nvSpPr>
          <p:cNvPr id="12292" name="Rectangle 3"/>
          <p:cNvSpPr>
            <a:spLocks noChangeArrowheads="1"/>
          </p:cNvSpPr>
          <p:nvPr/>
        </p:nvSpPr>
        <p:spPr bwMode="auto">
          <a:xfrm>
            <a:off x="1331913" y="2708275"/>
            <a:ext cx="4114800" cy="676275"/>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3200" b="1">
                <a:solidFill>
                  <a:schemeClr val="bg1"/>
                </a:solidFill>
                <a:latin typeface="Comic Sans MS" pitchFamily="66" charset="0"/>
              </a:rPr>
              <a:t>Learning Intention:</a:t>
            </a:r>
            <a:endParaRPr lang="en-GB" altLang="en-US" sz="3200">
              <a:solidFill>
                <a:schemeClr val="bg1"/>
              </a:solidFill>
              <a:latin typeface="Comic Sans MS" pitchFamily="66" charset="0"/>
            </a:endParaRPr>
          </a:p>
        </p:txBody>
      </p:sp>
      <p:sp>
        <p:nvSpPr>
          <p:cNvPr id="12293" name="Rectangle 12"/>
          <p:cNvSpPr>
            <a:spLocks noChangeArrowheads="1"/>
          </p:cNvSpPr>
          <p:nvPr/>
        </p:nvSpPr>
        <p:spPr bwMode="auto">
          <a:xfrm>
            <a:off x="611188" y="3789363"/>
            <a:ext cx="5473700" cy="1079500"/>
          </a:xfrm>
          <a:prstGeom prst="rect">
            <a:avLst/>
          </a:prstGeom>
          <a:solidFill>
            <a:srgbClr val="993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n-US" sz="2800">
                <a:solidFill>
                  <a:schemeClr val="bg1"/>
                </a:solidFill>
                <a:latin typeface="Comic Sans MS" pitchFamily="66" charset="0"/>
              </a:rPr>
              <a:t>I know how the human ear picks up sound.</a:t>
            </a:r>
            <a:endParaRPr lang="en-GB" altLang="en-US" sz="3200">
              <a:solidFill>
                <a:schemeClr val="bg1"/>
              </a:solidFill>
              <a:latin typeface="Comic Sans MS" pitchFamily="66" charset="0"/>
            </a:endParaRPr>
          </a:p>
        </p:txBody>
      </p:sp>
      <p:sp>
        <p:nvSpPr>
          <p:cNvPr id="2" name="Slide Number Placeholder 1"/>
          <p:cNvSpPr>
            <a:spLocks noGrp="1"/>
          </p:cNvSpPr>
          <p:nvPr>
            <p:ph type="sldNum" sz="quarter" idx="12"/>
          </p:nvPr>
        </p:nvSpPr>
        <p:spPr/>
        <p:txBody>
          <a:bodyPr/>
          <a:lstStyle/>
          <a:p>
            <a:pPr>
              <a:defRPr/>
            </a:pPr>
            <a:fld id="{DD07A5A1-4EB0-49DA-B4FC-8BCDE535E9D7}" type="slidenum">
              <a:rPr lang="en-GB" smtClean="0"/>
              <a:pPr>
                <a:defRPr/>
              </a:pPr>
              <a:t>97</a:t>
            </a:fld>
            <a:endParaRPr lang="en-GB"/>
          </a:p>
        </p:txBody>
      </p:sp>
    </p:spTree>
    <p:extLst>
      <p:ext uri="{BB962C8B-B14F-4D97-AF65-F5344CB8AC3E}">
        <p14:creationId xmlns:p14="http://schemas.microsoft.com/office/powerpoint/2010/main" val="4179231161"/>
      </p:ext>
    </p:extLst>
  </p:cSld>
  <p:clrMapOvr>
    <a:masterClrMapping/>
  </p:clrMapOvr>
  <p:transition>
    <p:checke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827584" y="1576388"/>
            <a:ext cx="742424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514350" indent="-514350">
              <a:buFont typeface="+mj-lt"/>
              <a:buAutoNum type="arabicPeriod"/>
            </a:pPr>
            <a:r>
              <a:rPr lang="en-GB" altLang="en-US" sz="2800" b="1" dirty="0">
                <a:solidFill>
                  <a:schemeClr val="bg1"/>
                </a:solidFill>
              </a:rPr>
              <a:t>A signal generator can produce electrical signals which can be converted to sound waves by a speaker. The sound waves can be greater than the hearing range for humans (ultrasonic waves</a:t>
            </a:r>
            <a:r>
              <a:rPr lang="en-GB" altLang="en-US" sz="2800" b="1" dirty="0" smtClean="0">
                <a:solidFill>
                  <a:schemeClr val="bg1"/>
                </a:solidFill>
              </a:rPr>
              <a:t>).</a:t>
            </a:r>
          </a:p>
          <a:p>
            <a:pPr marL="0" indent="0"/>
            <a:endParaRPr lang="en-GB" altLang="en-US" sz="2800" b="1" dirty="0" smtClean="0">
              <a:solidFill>
                <a:schemeClr val="bg1"/>
              </a:solidFill>
            </a:endParaRPr>
          </a:p>
          <a:p>
            <a:pPr marL="0" indent="0"/>
            <a:r>
              <a:rPr lang="en-GB" altLang="en-US" sz="2800" b="1" dirty="0" smtClean="0">
                <a:solidFill>
                  <a:schemeClr val="bg1"/>
                </a:solidFill>
              </a:rPr>
              <a:t>2.	Ultrasonic </a:t>
            </a:r>
            <a:r>
              <a:rPr lang="en-GB" altLang="en-US" sz="2800" b="1" dirty="0">
                <a:solidFill>
                  <a:schemeClr val="bg1"/>
                </a:solidFill>
              </a:rPr>
              <a:t>waves can be used in industry for cleaning, quality control, and for pre-natal scanning</a:t>
            </a:r>
          </a:p>
        </p:txBody>
      </p:sp>
      <p:sp>
        <p:nvSpPr>
          <p:cNvPr id="102403" name="AutoShape 3"/>
          <p:cNvSpPr>
            <a:spLocks noChangeArrowheads="1"/>
          </p:cNvSpPr>
          <p:nvPr/>
        </p:nvSpPr>
        <p:spPr bwMode="auto">
          <a:xfrm>
            <a:off x="2171700" y="38100"/>
            <a:ext cx="4611688" cy="466725"/>
          </a:xfrm>
          <a:prstGeom prst="flowChartAlternateProcess">
            <a:avLst/>
          </a:prstGeom>
          <a:gradFill rotWithShape="1">
            <a:gsLst>
              <a:gs pos="0">
                <a:srgbClr val="6C92F2"/>
              </a:gs>
              <a:gs pos="100000">
                <a:srgbClr val="819BDD">
                  <a:alpha val="33000"/>
                </a:srgbClr>
              </a:gs>
            </a:gsLst>
            <a:lin ang="5400000" scaled="1"/>
          </a:gradFill>
          <a:ln>
            <a:noFill/>
          </a:ln>
          <a:effectLst>
            <a:prstShdw prst="shdw18" dist="17961" dir="13500000">
              <a:srgbClr val="6C92F2">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GB" altLang="en-US" sz="2400" i="1">
                <a:solidFill>
                  <a:schemeClr val="bg1"/>
                </a:solidFill>
                <a:effectLst>
                  <a:outerShdw blurRad="38100" dist="38100" dir="2700000" algn="tl">
                    <a:srgbClr val="000000"/>
                  </a:outerShdw>
                </a:effectLst>
              </a:rPr>
              <a:t>Ultrasonic waves</a:t>
            </a:r>
            <a:endParaRPr lang="en-GB" altLang="en-US" sz="2400">
              <a:solidFill>
                <a:schemeClr val="bg1"/>
              </a:solidFill>
              <a:effectLst>
                <a:outerShdw blurRad="38100" dist="38100" dir="2700000" algn="tl">
                  <a:srgbClr val="000000"/>
                </a:outerShdw>
              </a:effectLst>
            </a:endParaRPr>
          </a:p>
        </p:txBody>
      </p:sp>
      <p:sp>
        <p:nvSpPr>
          <p:cNvPr id="102405" name="Rectangle 5"/>
          <p:cNvSpPr>
            <a:spLocks noGrp="1" noChangeArrowheads="1"/>
          </p:cNvSpPr>
          <p:nvPr>
            <p:ph type="ctrTitle"/>
          </p:nvPr>
        </p:nvSpPr>
        <p:spPr bwMode="auto">
          <a:xfrm>
            <a:off x="3106738" y="6796088"/>
            <a:ext cx="2087562" cy="190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GB" altLang="en-US" sz="700">
                <a:solidFill>
                  <a:srgbClr val="3333CC"/>
                </a:solidFill>
              </a:rPr>
              <a:t>Ultrasonic waves</a:t>
            </a:r>
          </a:p>
        </p:txBody>
      </p:sp>
      <p:sp>
        <p:nvSpPr>
          <p:cNvPr id="2" name="Slide Number Placeholder 1"/>
          <p:cNvSpPr>
            <a:spLocks noGrp="1"/>
          </p:cNvSpPr>
          <p:nvPr>
            <p:ph type="sldNum" sz="quarter" idx="12"/>
          </p:nvPr>
        </p:nvSpPr>
        <p:spPr/>
        <p:txBody>
          <a:bodyPr/>
          <a:lstStyle/>
          <a:p>
            <a:pPr>
              <a:defRPr/>
            </a:pPr>
            <a:fld id="{48ADF300-E84E-42EB-B7BE-FD8167F6E385}" type="slidenum">
              <a:rPr lang="en-GB" smtClean="0"/>
              <a:pPr>
                <a:defRPr/>
              </a:pPr>
              <a:t>98</a:t>
            </a:fld>
            <a:endParaRPr lang="en-GB"/>
          </a:p>
        </p:txBody>
      </p:sp>
    </p:spTree>
    <p:extLst>
      <p:ext uri="{BB962C8B-B14F-4D97-AF65-F5344CB8AC3E}">
        <p14:creationId xmlns:p14="http://schemas.microsoft.com/office/powerpoint/2010/main" val="4294465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anim calcmode="lin" valueType="num">
                                      <p:cBhvr additive="base">
                                        <p:cTn id="7" dur="500" fill="hold"/>
                                        <p:tgtEl>
                                          <p:spTgt spid="10240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102402">
                                            <p:txEl>
                                              <p:pRg st="2" end="2"/>
                                            </p:txEl>
                                          </p:spTgt>
                                        </p:tgtEl>
                                        <p:attrNameLst>
                                          <p:attrName>style.visibility</p:attrName>
                                        </p:attrNameLst>
                                      </p:cBhvr>
                                      <p:to>
                                        <p:strVal val="visible"/>
                                      </p:to>
                                    </p:set>
                                    <p:anim calcmode="lin" valueType="num">
                                      <p:cBhvr additive="base">
                                        <p:cTn id="13" dur="500" fill="hold"/>
                                        <p:tgtEl>
                                          <p:spTgt spid="10240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0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12058"/>
            <a:ext cx="5262979" cy="646331"/>
          </a:xfrm>
          <a:prstGeom prst="rect">
            <a:avLst/>
          </a:prstGeom>
          <a:solidFill>
            <a:schemeClr val="accent1"/>
          </a:solidFill>
        </p:spPr>
        <p:txBody>
          <a:bodyPr wrap="none" rtlCol="0">
            <a:spAutoFit/>
          </a:bodyPr>
          <a:lstStyle/>
          <a:p>
            <a:r>
              <a:rPr lang="en-GB" sz="3600" dirty="0" smtClean="0"/>
              <a:t>Ultrasound- RESEARCH</a:t>
            </a:r>
            <a:endParaRPr lang="en-GB" dirty="0"/>
          </a:p>
        </p:txBody>
      </p:sp>
      <p:sp>
        <p:nvSpPr>
          <p:cNvPr id="3" name="TextBox 2"/>
          <p:cNvSpPr txBox="1"/>
          <p:nvPr/>
        </p:nvSpPr>
        <p:spPr>
          <a:xfrm>
            <a:off x="626418" y="2492896"/>
            <a:ext cx="5816400" cy="1323439"/>
          </a:xfrm>
          <a:prstGeom prst="rect">
            <a:avLst/>
          </a:prstGeom>
          <a:solidFill>
            <a:schemeClr val="accent1"/>
          </a:solidFill>
        </p:spPr>
        <p:txBody>
          <a:bodyPr wrap="none" rtlCol="0">
            <a:spAutoFit/>
          </a:bodyPr>
          <a:lstStyle/>
          <a:p>
            <a:r>
              <a:rPr lang="en-GB" sz="4000" dirty="0" smtClean="0"/>
              <a:t>What is ULTRASOUND?</a:t>
            </a:r>
          </a:p>
          <a:p>
            <a:r>
              <a:rPr lang="en-GB" sz="4000" dirty="0" smtClean="0"/>
              <a:t>Uses for ultrasound</a:t>
            </a:r>
            <a:endParaRPr lang="en-GB" sz="4000" dirty="0"/>
          </a:p>
        </p:txBody>
      </p:sp>
      <p:sp>
        <p:nvSpPr>
          <p:cNvPr id="4" name="Slide Number Placeholder 3"/>
          <p:cNvSpPr>
            <a:spLocks noGrp="1"/>
          </p:cNvSpPr>
          <p:nvPr>
            <p:ph type="sldNum" sz="quarter" idx="12"/>
          </p:nvPr>
        </p:nvSpPr>
        <p:spPr/>
        <p:txBody>
          <a:bodyPr/>
          <a:lstStyle/>
          <a:p>
            <a:pPr>
              <a:defRPr/>
            </a:pPr>
            <a:fld id="{DD07A5A1-4EB0-49DA-B4FC-8BCDE535E9D7}" type="slidenum">
              <a:rPr lang="en-GB" smtClean="0"/>
              <a:pPr>
                <a:defRPr/>
              </a:pPr>
              <a:t>99</a:t>
            </a:fld>
            <a:endParaRPr lang="en-GB"/>
          </a:p>
        </p:txBody>
      </p:sp>
      <p:grpSp>
        <p:nvGrpSpPr>
          <p:cNvPr id="5" name="Group 4"/>
          <p:cNvGrpSpPr/>
          <p:nvPr/>
        </p:nvGrpSpPr>
        <p:grpSpPr>
          <a:xfrm>
            <a:off x="7164288" y="86226"/>
            <a:ext cx="1979712" cy="1621184"/>
            <a:chOff x="7277990" y="190341"/>
            <a:chExt cx="1979712" cy="162118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2741" y="190341"/>
              <a:ext cx="1222727" cy="1006412"/>
            </a:xfrm>
            <a:prstGeom prst="rect">
              <a:avLst/>
            </a:prstGeom>
          </p:spPr>
        </p:pic>
        <p:sp>
          <p:nvSpPr>
            <p:cNvPr id="7" name="TextBox 6"/>
            <p:cNvSpPr txBox="1"/>
            <p:nvPr/>
          </p:nvSpPr>
          <p:spPr>
            <a:xfrm>
              <a:off x="7277990" y="1165194"/>
              <a:ext cx="1979712" cy="646331"/>
            </a:xfrm>
            <a:prstGeom prst="rect">
              <a:avLst/>
            </a:prstGeom>
            <a:noFill/>
          </p:spPr>
          <p:txBody>
            <a:bodyPr wrap="square" rtlCol="0">
              <a:spAutoFit/>
            </a:bodyPr>
            <a:lstStyle/>
            <a:p>
              <a:r>
                <a:rPr lang="en-GB" b="1" dirty="0" smtClean="0">
                  <a:solidFill>
                    <a:schemeClr val="bg1"/>
                  </a:solidFill>
                </a:rPr>
                <a:t>Research</a:t>
              </a:r>
            </a:p>
            <a:p>
              <a:r>
                <a:rPr lang="en-GB" b="1" dirty="0" smtClean="0">
                  <a:solidFill>
                    <a:schemeClr val="bg1"/>
                  </a:solidFill>
                </a:rPr>
                <a:t>Literacy Task</a:t>
              </a:r>
              <a:endParaRPr lang="en-GB" b="1" dirty="0">
                <a:solidFill>
                  <a:schemeClr val="bg1"/>
                </a:solidFill>
              </a:endParaRPr>
            </a:p>
          </p:txBody>
        </p:sp>
      </p:grpSp>
    </p:spTree>
    <p:extLst>
      <p:ext uri="{BB962C8B-B14F-4D97-AF65-F5344CB8AC3E}">
        <p14:creationId xmlns:p14="http://schemas.microsoft.com/office/powerpoint/2010/main" val="1528874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3313</TotalTime>
  <Words>2802</Words>
  <Application>Microsoft Office PowerPoint</Application>
  <PresentationFormat>On-screen Show (4:3)</PresentationFormat>
  <Paragraphs>592</Paragraphs>
  <Slides>101</Slides>
  <Notes>2</Notes>
  <HiddenSlides>0</HiddenSlides>
  <MMClips>19</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101</vt:i4>
      </vt:variant>
    </vt:vector>
  </HeadingPairs>
  <TitlesOfParts>
    <vt:vector size="104" baseType="lpstr">
      <vt:lpstr>Default Design</vt:lpstr>
      <vt:lpstr>Picture</vt:lpstr>
      <vt:lpstr>Microsoft Word Picture</vt:lpstr>
      <vt:lpstr>Before you start this…</vt:lpstr>
      <vt:lpstr>Energy &amp; Sound</vt:lpstr>
      <vt:lpstr>Energy &amp; Sound</vt:lpstr>
      <vt:lpstr>Forms of Energy</vt:lpstr>
      <vt:lpstr>Forms of Energy</vt:lpstr>
      <vt:lpstr>Forms of Energy</vt:lpstr>
      <vt:lpstr>What is Energy?</vt:lpstr>
      <vt:lpstr>Joule- the unit of energy</vt:lpstr>
      <vt:lpstr>Energy Crisis? What Energy Crisis?</vt:lpstr>
      <vt:lpstr>Forms of Energy</vt:lpstr>
      <vt:lpstr>Forms of Energy</vt:lpstr>
      <vt:lpstr>Forms of Energy</vt:lpstr>
      <vt:lpstr>ENERGY LAW!</vt:lpstr>
      <vt:lpstr>Forms of Energy</vt:lpstr>
      <vt:lpstr>Energy transfers</vt:lpstr>
      <vt:lpstr>Energy Circus</vt:lpstr>
      <vt:lpstr>Steam Engine &amp; workshop</vt:lpstr>
      <vt:lpstr>Energy Transfer Unit</vt:lpstr>
      <vt:lpstr>PowerPoint Presentation</vt:lpstr>
      <vt:lpstr>Energy Transfers (continued)</vt:lpstr>
      <vt:lpstr>Energy Transfers (continued)</vt:lpstr>
      <vt:lpstr>Energy Transfers (continued)</vt:lpstr>
      <vt:lpstr>Energy Transfers (continued)</vt:lpstr>
      <vt:lpstr>Energy efficiency</vt:lpstr>
      <vt:lpstr>Energy efficiency</vt:lpstr>
      <vt:lpstr>Energy efficency</vt:lpstr>
      <vt:lpstr>Sankey diagram</vt:lpstr>
      <vt:lpstr>Electrical energy</vt:lpstr>
      <vt:lpstr>Forms of Energy</vt:lpstr>
      <vt:lpstr>Forms of Energy</vt:lpstr>
      <vt:lpstr>Forms of Energy</vt:lpstr>
      <vt:lpstr>Forms of Energy</vt:lpstr>
      <vt:lpstr>WAVES</vt:lpstr>
      <vt:lpstr>waves</vt:lpstr>
      <vt:lpstr>Waves</vt:lpstr>
      <vt:lpstr>Slinky demonstration</vt:lpstr>
      <vt:lpstr>Find out about Transverse and Longitudinal waves</vt:lpstr>
      <vt:lpstr>Transverse &amp; Longitudinal</vt:lpstr>
      <vt:lpstr>Transverse &amp; Longitudinal</vt:lpstr>
      <vt:lpstr>Describing waves</vt:lpstr>
      <vt:lpstr>PowerPoint Presentation</vt:lpstr>
      <vt:lpstr>Properties of Waves</vt:lpstr>
      <vt:lpstr>PowerPoint Presentation</vt:lpstr>
      <vt:lpstr>Describing Sound Waves</vt:lpstr>
      <vt:lpstr>PowerPoint Presentation</vt:lpstr>
      <vt:lpstr>Waves</vt:lpstr>
      <vt:lpstr>Sound</vt:lpstr>
      <vt:lpstr>What is Sound?</vt:lpstr>
      <vt:lpstr>Describing Sound Waves</vt:lpstr>
      <vt:lpstr>Find out about sound</vt:lpstr>
      <vt:lpstr>Sound is a wave</vt:lpstr>
      <vt:lpstr>Vibrations to the Ear</vt:lpstr>
      <vt:lpstr>Measuring the speed of sound</vt:lpstr>
      <vt:lpstr>Measuring the speed of sound</vt:lpstr>
      <vt:lpstr>Calculations</vt:lpstr>
      <vt:lpstr>PowerPoint Presentation</vt:lpstr>
      <vt:lpstr> Does sound travel through a gas? </vt:lpstr>
      <vt:lpstr>Does sound travel through a vacuum?</vt:lpstr>
      <vt:lpstr>PowerPoint Presentation</vt:lpstr>
      <vt:lpstr>Amplitude &amp; Frequency</vt:lpstr>
      <vt:lpstr>Describing Sound Waves</vt:lpstr>
      <vt:lpstr>Describing Sound Waves</vt:lpstr>
      <vt:lpstr>Describing Sound Waves</vt:lpstr>
      <vt:lpstr>PowerPoint Presentation</vt:lpstr>
      <vt:lpstr>PowerPoint Presentation</vt:lpstr>
      <vt:lpstr>PowerPoint Presentation</vt:lpstr>
      <vt:lpstr>PowerPoint Presentation</vt:lpstr>
      <vt:lpstr>Sound waves</vt:lpstr>
      <vt:lpstr>Measuring sound levels</vt:lpstr>
      <vt:lpstr>PowerPoint Presentation</vt:lpstr>
      <vt:lpstr>Describing Sound Waves</vt:lpstr>
      <vt:lpstr>OUR EARS</vt:lpstr>
      <vt:lpstr>Our Ears</vt:lpstr>
      <vt:lpstr>PowerPoint Presentation</vt:lpstr>
      <vt:lpstr>View the ear model- which bits are missing?</vt:lpstr>
      <vt:lpstr>The Ear</vt:lpstr>
      <vt:lpstr>Human Ear Answers</vt:lpstr>
      <vt:lpstr>Physics of Hearing</vt:lpstr>
      <vt:lpstr>Amplitude, Frequency &amp; Wavelength</vt:lpstr>
      <vt:lpstr>LET’S TEST OUR EARS!</vt:lpstr>
      <vt:lpstr>Human Ear</vt:lpstr>
      <vt:lpstr>Hearing Sounds- Our ears are the detectors of SOME sound</vt:lpstr>
      <vt:lpstr>Hearing Sounds</vt:lpstr>
      <vt:lpstr>Hearing Sounds</vt:lpstr>
      <vt:lpstr>Hearing Sounds</vt:lpstr>
      <vt:lpstr>PowerPoint Presentation</vt:lpstr>
      <vt:lpstr> CHECK KNOWLEDGE!  1.The names of the smallest bones</vt:lpstr>
      <vt:lpstr>Investigate our ears</vt:lpstr>
      <vt:lpstr>Making your ears more efficient</vt:lpstr>
      <vt:lpstr>Reducing sounds in your ears</vt:lpstr>
      <vt:lpstr>PowerPoint Presentation</vt:lpstr>
      <vt:lpstr>Reflection and Curved Reflectors</vt:lpstr>
      <vt:lpstr>PowerPoint Presentation</vt:lpstr>
      <vt:lpstr>Why do we need two ears?</vt:lpstr>
      <vt:lpstr>Conclusions</vt:lpstr>
      <vt:lpstr>Hearing Sounds</vt:lpstr>
      <vt:lpstr>Hearing Sounds</vt:lpstr>
      <vt:lpstr>Ultrasonic waves</vt:lpstr>
      <vt:lpstr>PowerPoint Presentation</vt:lpstr>
      <vt:lpstr>Ultrasound Energy</vt:lpstr>
      <vt:lpstr>Sound Energy</vt:lpstr>
    </vt:vector>
  </TitlesOfParts>
  <Company>Dumfries and Galloway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Exciting Energies and Fantastic Forces</dc:title>
  <dc:creator>Authorised User</dc:creator>
  <cp:lastModifiedBy>Jennie Hargreaves</cp:lastModifiedBy>
  <cp:revision>164</cp:revision>
  <cp:lastPrinted>2016-10-06T14:35:19Z</cp:lastPrinted>
  <dcterms:created xsi:type="dcterms:W3CDTF">2011-05-16T09:36:20Z</dcterms:created>
  <dcterms:modified xsi:type="dcterms:W3CDTF">2016-11-25T12:16:17Z</dcterms:modified>
</cp:coreProperties>
</file>