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5" r:id="rId7"/>
    <p:sldId id="264" r:id="rId8"/>
    <p:sldId id="267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020"/>
    <a:srgbClr val="594207"/>
    <a:srgbClr val="271D03"/>
    <a:srgbClr val="1C0359"/>
    <a:srgbClr val="370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34" autoAdjust="0"/>
    <p:restoredTop sz="90922" autoAdjust="0"/>
  </p:normalViewPr>
  <p:slideViewPr>
    <p:cSldViewPr>
      <p:cViewPr>
        <p:scale>
          <a:sx n="80" d="100"/>
          <a:sy n="80" d="100"/>
        </p:scale>
        <p:origin x="516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304BE5-CAEB-47B6-AD81-EAD3B61F1DAA}" type="datetimeFigureOut">
              <a:rPr lang="en-GB"/>
              <a:pPr>
                <a:defRPr/>
              </a:pPr>
              <a:t>23/01/2017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332817-FBBC-49C4-871A-4A29A5C2AF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87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841834-D84C-44A9-AAAD-4EF5E92CA0E1}" type="slidenum">
              <a:rPr lang="en-GB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BA2AC-E8E5-4331-B4F8-25A295724EF7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E801BCEC-0C9C-413B-A30F-5A6DFA6F28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8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59427-7D4C-4989-A7B4-E7198DCF76D2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FC1266D8-59D6-4DE3-A716-7CA0C36B86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3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BED3-3C35-4454-B3FB-002CB120A051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6C8354BF-9067-40C1-90D1-6CB605E282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46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FFFF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0724-190C-48CD-B125-ABAF62CDEA62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50" y="115888"/>
            <a:ext cx="862013" cy="457200"/>
          </a:xfrm>
        </p:spPr>
        <p:txBody>
          <a:bodyPr/>
          <a:lstStyle>
            <a:lvl1pPr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F90F690B-35B7-4A6B-8710-A4535D0065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75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9298-47AC-43E8-AA7E-19194D8DFB2D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FEB2A2D-A4F8-47CE-AF3B-5F4CC7651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1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03FD-1485-452F-A460-A01D33FE9251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636C11B-B833-43A6-BE3E-65DA5173E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97A2B-8606-4557-AD27-42B6ACCF4267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AD393345-F525-4CCF-BCE1-EC3A874DC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0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3CCD-E17E-4548-9BB4-521EE5FCB877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6623D65B-7FB1-452D-BD4B-9EAEAE32A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68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3D25-7048-4F8E-959E-CF4C5095133C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01013" y="115888"/>
            <a:ext cx="896937" cy="649287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0E82C13C-7FE1-4B0C-9D84-CE9DC5A10A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43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B46E-DC15-4840-9988-1D2E67D09EC1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7CB5D5AC-74EC-4193-AE3A-5FA206C553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0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93F29-2A95-4E7F-9DEE-4D1FB30ECABA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669EAB87-320E-4D7D-8486-6E9580ADA5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70E4E"/>
                </a:solidFill>
                <a:latin typeface="+mn-lt"/>
              </a:defRPr>
            </a:lvl1pPr>
          </a:lstStyle>
          <a:p>
            <a:pPr>
              <a:defRPr/>
            </a:pPr>
            <a:fld id="{9366FB5C-6D16-43A7-A35A-CB0A5951FD10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370E4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370E4E"/>
                </a:solidFill>
                <a:latin typeface="+mn-lt"/>
              </a:defRPr>
            </a:lvl1pPr>
          </a:lstStyle>
          <a:p>
            <a:pPr>
              <a:defRPr/>
            </a:pPr>
            <a:fld id="{A4F32F79-C8EF-439D-9248-E3FB8918C8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7162800" y="152400"/>
            <a:ext cx="1787525" cy="1752600"/>
            <a:chOff x="3600" y="3420"/>
            <a:chExt cx="4500" cy="5220"/>
          </a:xfrm>
        </p:grpSpPr>
        <p:sp>
          <p:nvSpPr>
            <p:cNvPr id="1032" name="WordArt 8" descr="Purple mesh"/>
            <p:cNvSpPr>
              <a:spLocks noChangeArrowheads="1" noChangeShapeType="1" noTextEdit="1"/>
            </p:cNvSpPr>
            <p:nvPr/>
          </p:nvSpPr>
          <p:spPr bwMode="auto">
            <a:xfrm rot="-5332213">
              <a:off x="3547" y="4553"/>
              <a:ext cx="4823" cy="2557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28569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pattFill prst="plaid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  <a:round/>
                    <a:headEnd/>
                    <a:tailEnd/>
                  </a:ln>
                  <a:blipFill dpi="0" rotWithShape="0">
                    <a:blip r:embed="rId13"/>
                    <a:srcRect/>
                    <a:tile tx="0" ty="0" sx="100000" sy="100000" flip="none" algn="tl"/>
                  </a:blipFill>
                  <a:latin typeface="Impact"/>
                </a:rPr>
                <a:t>Espace</a:t>
              </a:r>
            </a:p>
          </p:txBody>
        </p:sp>
        <p:sp>
          <p:nvSpPr>
            <p:cNvPr id="1033" name="AutoShape 9" descr="Purple mesh"/>
            <p:cNvSpPr>
              <a:spLocks noChangeArrowheads="1"/>
            </p:cNvSpPr>
            <p:nvPr/>
          </p:nvSpPr>
          <p:spPr bwMode="auto">
            <a:xfrm rot="-501137">
              <a:off x="6841" y="6120"/>
              <a:ext cx="1259" cy="1981"/>
            </a:xfrm>
            <a:prstGeom prst="rtTriangl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 descr="90%"/>
            <p:cNvSpPr>
              <a:spLocks noChangeArrowheads="1"/>
            </p:cNvSpPr>
            <p:nvPr/>
          </p:nvSpPr>
          <p:spPr bwMode="auto">
            <a:xfrm>
              <a:off x="5227" y="8460"/>
              <a:ext cx="719" cy="180"/>
            </a:xfrm>
            <a:prstGeom prst="ellipse">
              <a:avLst/>
            </a:prstGeom>
            <a:pattFill prst="pct9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 descr="90%"/>
            <p:cNvSpPr>
              <a:spLocks noChangeArrowheads="1"/>
            </p:cNvSpPr>
            <p:nvPr/>
          </p:nvSpPr>
          <p:spPr bwMode="auto">
            <a:xfrm rot="193535">
              <a:off x="6122" y="8460"/>
              <a:ext cx="719" cy="180"/>
            </a:xfrm>
            <a:prstGeom prst="ellipse">
              <a:avLst/>
            </a:prstGeom>
            <a:pattFill prst="pct9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AutoShape 12" descr="Purple mesh"/>
            <p:cNvSpPr>
              <a:spLocks noChangeArrowheads="1"/>
            </p:cNvSpPr>
            <p:nvPr/>
          </p:nvSpPr>
          <p:spPr bwMode="auto">
            <a:xfrm rot="21411530" flipH="1">
              <a:off x="3600" y="6479"/>
              <a:ext cx="1259" cy="1981"/>
            </a:xfrm>
            <a:prstGeom prst="rtTriangl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70E4E"/>
          </a:solidFill>
          <a:latin typeface="Comic Sans MS" pitchFamily="66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ù"/>
        <a:defRPr sz="3200">
          <a:solidFill>
            <a:srgbClr val="370E4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ù"/>
        <a:defRPr sz="2800">
          <a:solidFill>
            <a:srgbClr val="594207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m"/>
        <a:defRPr sz="2400">
          <a:solidFill>
            <a:srgbClr val="370E4E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"/>
        <a:defRPr sz="2000">
          <a:solidFill>
            <a:srgbClr val="8A202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"/>
        <a:defRPr sz="2000">
          <a:solidFill>
            <a:srgbClr val="370E4E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 2" pitchFamily="18" charset="2"/>
        <a:buChar char=""/>
        <a:defRPr sz="2000">
          <a:solidFill>
            <a:srgbClr val="370E4E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 2" pitchFamily="18" charset="2"/>
        <a:buChar char=""/>
        <a:defRPr sz="2000">
          <a:solidFill>
            <a:srgbClr val="370E4E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 2" pitchFamily="18" charset="2"/>
        <a:buChar char=""/>
        <a:defRPr sz="2000">
          <a:solidFill>
            <a:srgbClr val="370E4E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 2" pitchFamily="18" charset="2"/>
        <a:buChar char=""/>
        <a:defRPr sz="2000">
          <a:solidFill>
            <a:srgbClr val="370E4E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kns8GfV-I" TargetMode="External"/><Relationship Id="rId2" Type="http://schemas.openxmlformats.org/officeDocument/2006/relationships/hyperlink" Target="http://www.google.co.uk/mo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2198688"/>
            <a:ext cx="4524375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FF4BD4-4BF3-4C10-A7CF-ADB6FC76A457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grpSp>
        <p:nvGrpSpPr>
          <p:cNvPr id="13317" name="Group 2"/>
          <p:cNvGrpSpPr>
            <a:grpSpLocks/>
          </p:cNvGrpSpPr>
          <p:nvPr/>
        </p:nvGrpSpPr>
        <p:grpSpPr bwMode="auto">
          <a:xfrm>
            <a:off x="336550" y="490538"/>
            <a:ext cx="5105400" cy="6172200"/>
            <a:chOff x="3600" y="3420"/>
            <a:chExt cx="4500" cy="5220"/>
          </a:xfrm>
        </p:grpSpPr>
        <p:sp>
          <p:nvSpPr>
            <p:cNvPr id="13320" name="WordArt 3" descr="Purple mesh"/>
            <p:cNvSpPr>
              <a:spLocks noChangeArrowheads="1" noChangeShapeType="1" noTextEdit="1"/>
            </p:cNvSpPr>
            <p:nvPr/>
          </p:nvSpPr>
          <p:spPr bwMode="auto">
            <a:xfrm rot="-5332213">
              <a:off x="3547" y="4553"/>
              <a:ext cx="4823" cy="2557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28569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pattFill prst="plaid">
                      <a:fgClr>
                        <a:srgbClr val="FFFF00"/>
                      </a:fgClr>
                      <a:bgClr>
                        <a:srgbClr val="FFFFFF"/>
                      </a:bgClr>
                    </a:pattFill>
                    <a:round/>
                    <a:headEnd/>
                    <a:tailEnd/>
                  </a:ln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atin typeface="Impact"/>
                </a:rPr>
                <a:t>Espace</a:t>
              </a:r>
            </a:p>
          </p:txBody>
        </p:sp>
        <p:sp>
          <p:nvSpPr>
            <p:cNvPr id="13321" name="AutoShape 4" descr="Purple mesh"/>
            <p:cNvSpPr>
              <a:spLocks noChangeArrowheads="1"/>
            </p:cNvSpPr>
            <p:nvPr/>
          </p:nvSpPr>
          <p:spPr bwMode="auto">
            <a:xfrm rot="-501137">
              <a:off x="6840" y="6120"/>
              <a:ext cx="1260" cy="1980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ebdings" pitchFamily="18" charset="2"/>
                <a:buChar char="ù"/>
                <a:defRPr sz="32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ebdings" pitchFamily="18" charset="2"/>
                <a:buChar char="ù"/>
                <a:defRPr sz="2800">
                  <a:solidFill>
                    <a:srgbClr val="594207"/>
                  </a:solidFill>
                  <a:latin typeface="Comic Sans MS" pitchFamily="66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m"/>
                <a:defRPr sz="24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 2" pitchFamily="18" charset="2"/>
                <a:buChar char=""/>
                <a:defRPr sz="2000">
                  <a:solidFill>
                    <a:srgbClr val="8A2020"/>
                  </a:solidFill>
                  <a:latin typeface="Comic Sans MS" pitchFamily="66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3322" name="Oval 5" descr="90%"/>
            <p:cNvSpPr>
              <a:spLocks noChangeArrowheads="1"/>
            </p:cNvSpPr>
            <p:nvPr/>
          </p:nvSpPr>
          <p:spPr bwMode="auto">
            <a:xfrm>
              <a:off x="5225" y="8460"/>
              <a:ext cx="720" cy="180"/>
            </a:xfrm>
            <a:prstGeom prst="ellipse">
              <a:avLst/>
            </a:prstGeom>
            <a:pattFill prst="pct9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ebdings" pitchFamily="18" charset="2"/>
                <a:buChar char="ù"/>
                <a:defRPr sz="32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ebdings" pitchFamily="18" charset="2"/>
                <a:buChar char="ù"/>
                <a:defRPr sz="2800">
                  <a:solidFill>
                    <a:srgbClr val="594207"/>
                  </a:solidFill>
                  <a:latin typeface="Comic Sans MS" pitchFamily="66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m"/>
                <a:defRPr sz="24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 2" pitchFamily="18" charset="2"/>
                <a:buChar char=""/>
                <a:defRPr sz="2000">
                  <a:solidFill>
                    <a:srgbClr val="8A2020"/>
                  </a:solidFill>
                  <a:latin typeface="Comic Sans MS" pitchFamily="66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3323" name="Oval 6" descr="90%"/>
            <p:cNvSpPr>
              <a:spLocks noChangeArrowheads="1"/>
            </p:cNvSpPr>
            <p:nvPr/>
          </p:nvSpPr>
          <p:spPr bwMode="auto">
            <a:xfrm rot="193535">
              <a:off x="6120" y="8460"/>
              <a:ext cx="720" cy="180"/>
            </a:xfrm>
            <a:prstGeom prst="ellipse">
              <a:avLst/>
            </a:prstGeom>
            <a:pattFill prst="pct9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ebdings" pitchFamily="18" charset="2"/>
                <a:buChar char="ù"/>
                <a:defRPr sz="32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ebdings" pitchFamily="18" charset="2"/>
                <a:buChar char="ù"/>
                <a:defRPr sz="2800">
                  <a:solidFill>
                    <a:srgbClr val="594207"/>
                  </a:solidFill>
                  <a:latin typeface="Comic Sans MS" pitchFamily="66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m"/>
                <a:defRPr sz="24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 2" pitchFamily="18" charset="2"/>
                <a:buChar char=""/>
                <a:defRPr sz="2000">
                  <a:solidFill>
                    <a:srgbClr val="8A2020"/>
                  </a:solidFill>
                  <a:latin typeface="Comic Sans MS" pitchFamily="66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3324" name="AutoShape 7" descr="Purple mesh"/>
            <p:cNvSpPr>
              <a:spLocks noChangeArrowheads="1"/>
            </p:cNvSpPr>
            <p:nvPr/>
          </p:nvSpPr>
          <p:spPr bwMode="auto">
            <a:xfrm rot="21411530" flipH="1">
              <a:off x="3600" y="6480"/>
              <a:ext cx="1260" cy="1980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ebdings" pitchFamily="18" charset="2"/>
                <a:buChar char="ù"/>
                <a:defRPr sz="32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ebdings" pitchFamily="18" charset="2"/>
                <a:buChar char="ù"/>
                <a:defRPr sz="2800">
                  <a:solidFill>
                    <a:srgbClr val="594207"/>
                  </a:solidFill>
                  <a:latin typeface="Comic Sans MS" pitchFamily="66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m"/>
                <a:defRPr sz="24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 2" pitchFamily="18" charset="2"/>
                <a:buChar char=""/>
                <a:defRPr sz="2000">
                  <a:solidFill>
                    <a:srgbClr val="8A2020"/>
                  </a:solidFill>
                  <a:latin typeface="Comic Sans MS" pitchFamily="66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 2" pitchFamily="18" charset="2"/>
                <a:buChar char=""/>
                <a:defRPr sz="2000">
                  <a:solidFill>
                    <a:srgbClr val="370E4E"/>
                  </a:solidFill>
                  <a:latin typeface="Comic Sans MS" pitchFamily="66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13318" name="Rectangle 2"/>
          <p:cNvSpPr txBox="1">
            <a:spLocks noChangeArrowheads="1"/>
          </p:cNvSpPr>
          <p:nvPr/>
        </p:nvSpPr>
        <p:spPr bwMode="auto">
          <a:xfrm>
            <a:off x="4422775" y="2636838"/>
            <a:ext cx="461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ebdings" pitchFamily="18" charset="2"/>
              <a:buChar char="ù"/>
              <a:defRPr sz="32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ebdings" pitchFamily="18" charset="2"/>
              <a:buChar char="ù"/>
              <a:defRPr sz="2800">
                <a:solidFill>
                  <a:srgbClr val="594207"/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m"/>
              <a:defRPr sz="24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 2" pitchFamily="18" charset="2"/>
              <a:buChar char=""/>
              <a:defRPr sz="2000">
                <a:solidFill>
                  <a:srgbClr val="8A2020"/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MOON </a:t>
            </a:r>
            <a:br>
              <a:rPr lang="en-US" altLang="en-US" sz="3600" b="1">
                <a:solidFill>
                  <a:schemeClr val="bg1"/>
                </a:solidFill>
              </a:rPr>
            </a:br>
            <a:r>
              <a:rPr lang="en-US" altLang="en-US" sz="3600" b="1">
                <a:solidFill>
                  <a:schemeClr val="bg1"/>
                </a:solidFill>
              </a:rPr>
              <a:t>TASK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16623-F921-43F3-AD7A-3C14725F40BA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Scoring:</a:t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For each item, mark the number of points that your score differs from the NASA ranking, then add up all the points. Disregard plus or minus</a:t>
            </a:r>
          </a:p>
          <a:p>
            <a:pPr eaLnBrk="1" hangingPunct="1"/>
            <a:r>
              <a:rPr lang="en-GB" altLang="en-US" smtClean="0"/>
              <a:t>differences. The lower the total, the better your score.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67B3C0-451E-49D1-A6E5-B88DF121F149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940C0A07-45A6-4FA1-9067-40CAC9521ECA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765175"/>
            <a:ext cx="8712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</a:rPr>
              <a:t>0 - 25 </a:t>
            </a:r>
            <a:r>
              <a:rPr lang="en-GB" b="1" dirty="0" smtClean="0"/>
              <a:t>excellent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</a:rPr>
              <a:t>26 - 32 </a:t>
            </a:r>
            <a:r>
              <a:rPr lang="en-GB" b="1" dirty="0" smtClean="0"/>
              <a:t>good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</a:rPr>
              <a:t>33 - 45 </a:t>
            </a:r>
            <a:r>
              <a:rPr lang="en-GB" b="1" dirty="0" smtClean="0"/>
              <a:t>average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</a:rPr>
              <a:t>46 - 55 </a:t>
            </a:r>
            <a:r>
              <a:rPr lang="en-GB" b="1" dirty="0" smtClean="0"/>
              <a:t>fair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</a:rPr>
              <a:t>56 - 70 </a:t>
            </a:r>
            <a:r>
              <a:rPr lang="en-GB" b="1" dirty="0" smtClean="0"/>
              <a:t>poor –</a:t>
            </a:r>
          </a:p>
          <a:p>
            <a:pPr marL="0" indent="0" eaLnBrk="1" hangingPunct="1">
              <a:buFont typeface="Webdings" pitchFamily="18" charset="2"/>
              <a:buNone/>
              <a:defRPr/>
            </a:pPr>
            <a:r>
              <a:rPr lang="en-GB" b="1" dirty="0" smtClean="0"/>
              <a:t>- suggests use of Earth-bound logic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</a:rPr>
              <a:t>71 - 112 </a:t>
            </a:r>
            <a:r>
              <a:rPr lang="en-GB" b="1" dirty="0" smtClean="0"/>
              <a:t>very poor</a:t>
            </a:r>
          </a:p>
          <a:p>
            <a:pPr marL="0" indent="0" eaLnBrk="1" hangingPunct="1">
              <a:buFont typeface="Webdings" pitchFamily="18" charset="2"/>
              <a:buNone/>
              <a:defRPr/>
            </a:pPr>
            <a:r>
              <a:rPr lang="en-GB" b="1" dirty="0" smtClean="0"/>
              <a:t>– you’re one of the casualties of the space program!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A735E3-BE4B-44EA-A9DF-33915FB65C70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8E4D8790-7794-4CAA-BC08-7196B44A1DC0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Scoring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well did you translate the words? </a:t>
            </a:r>
          </a:p>
          <a:p>
            <a:pPr eaLnBrk="1" hangingPunct="1"/>
            <a:r>
              <a:rPr lang="en-GB" altLang="en-US" smtClean="0"/>
              <a:t>Score 10 points for every word or phrase correctly translated.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5E4A49-270D-4017-98AB-AB26DF1756CD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EC84417-72D4-4147-97E5-473CCDAC28DC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4524375" cy="226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843732-10F2-47CC-91AB-B42A19C0AA73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188913"/>
            <a:ext cx="4619625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MOON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TASK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290763"/>
            <a:ext cx="8785225" cy="4114800"/>
          </a:xfrm>
        </p:spPr>
        <p:txBody>
          <a:bodyPr/>
          <a:lstStyle/>
          <a:p>
            <a:pPr eaLnBrk="1" hangingPunct="1"/>
            <a:r>
              <a:rPr lang="en-GB" altLang="en-US" smtClean="0"/>
              <a:t>You are a member of a space crew originally scheduled to rendezvous with a mother ship on the lighted surface of the moon. However, due to mechanical difficulties, your ship was forced to land at a spot some 200 miles from the rendezvous point. 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F61BFC9C-757D-4E07-86A0-95C607F5FA66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Where am I?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26CBBD-A877-470D-A7A5-51F78A150682}" type="datetime5">
              <a:rPr lang="en-US" smtClean="0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Espace Skills Course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A32A4-0647-4C5B-A18A-523425211F4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520950" y="3198813"/>
            <a:ext cx="4102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altLang="en-US" dirty="0">
                <a:hlinkClick r:id="rId2"/>
              </a:rPr>
              <a:t>http://www.google.co.uk/moon/</a:t>
            </a:r>
            <a:endParaRPr lang="en-GB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ebdings" pitchFamily="18" charset="2"/>
              <a:buChar char="ù"/>
              <a:defRPr sz="32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Webdings" pitchFamily="18" charset="2"/>
              <a:buChar char="ù"/>
              <a:defRPr sz="2800">
                <a:solidFill>
                  <a:srgbClr val="594207"/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m"/>
              <a:defRPr sz="24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 2" pitchFamily="18" charset="2"/>
              <a:buChar char=""/>
              <a:defRPr sz="2000">
                <a:solidFill>
                  <a:srgbClr val="8A2020"/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Comic Sans MS" pitchFamily="66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  <a:latin typeface="Times New Roman" pitchFamily="18" charset="0"/>
                <a:hlinkClick r:id="rId3"/>
              </a:rPr>
              <a:t>https://www.youtube.com/watch?v=nzkns8GfV-I</a:t>
            </a:r>
            <a:endParaRPr lang="en-GB" alt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D8AF99-3B4D-4154-AB1B-E657B5BA8116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838" y="228600"/>
            <a:ext cx="3611562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MOON TASK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77225" cy="4251325"/>
          </a:xfrm>
        </p:spPr>
        <p:txBody>
          <a:bodyPr/>
          <a:lstStyle/>
          <a:p>
            <a:pPr eaLnBrk="1" hangingPunct="1"/>
            <a:r>
              <a:rPr lang="en-GB" altLang="en-US" smtClean="0"/>
              <a:t>During re-entry and landing, much of the equipment aboard was damaged and, since survival depends on reaching the mother ship, the most critical items available must be chosen for the 200-mile trip. </a:t>
            </a:r>
            <a:endParaRPr lang="en-US" altLang="en-US" smtClean="0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717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99D5E65-96FF-4484-97B9-17B7EAE1C947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30791E-6F0A-4558-84E1-DA2A647EC7B3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MOON TASK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712200" cy="4611687"/>
          </a:xfrm>
        </p:spPr>
        <p:txBody>
          <a:bodyPr/>
          <a:lstStyle/>
          <a:p>
            <a:pPr eaLnBrk="1" hangingPunct="1"/>
            <a:r>
              <a:rPr lang="en-GB" altLang="en-US" smtClean="0"/>
              <a:t>Below are listed the 15 items left </a:t>
            </a:r>
            <a:r>
              <a:rPr lang="en-GB" altLang="en-US" smtClean="0">
                <a:solidFill>
                  <a:schemeClr val="bg1"/>
                </a:solidFill>
              </a:rPr>
              <a:t>intact </a:t>
            </a:r>
            <a:r>
              <a:rPr lang="en-GB" altLang="en-US" smtClean="0"/>
              <a:t>and undamaged after landing. Your task is to rank order them in terms of their importance for your crew in allowing them to reach the rendezvous point. </a:t>
            </a:r>
          </a:p>
          <a:p>
            <a:pPr eaLnBrk="1" hangingPunct="1"/>
            <a:r>
              <a:rPr lang="en-GB" altLang="en-US" smtClean="0"/>
              <a:t>Place the number </a:t>
            </a:r>
            <a:r>
              <a:rPr lang="en-GB" altLang="en-US" b="1" smtClean="0"/>
              <a:t>1 </a:t>
            </a:r>
            <a:r>
              <a:rPr lang="en-GB" altLang="en-US" smtClean="0"/>
              <a:t>by the most important item, the number </a:t>
            </a:r>
            <a:r>
              <a:rPr lang="en-GB" altLang="en-US" b="1" smtClean="0"/>
              <a:t>2 </a:t>
            </a:r>
            <a:r>
              <a:rPr lang="en-GB" altLang="en-US" smtClean="0"/>
              <a:t>by the second most important, and so on through number </a:t>
            </a:r>
            <a:r>
              <a:rPr lang="en-GB" altLang="en-US" b="1" smtClean="0"/>
              <a:t>15 </a:t>
            </a:r>
            <a:r>
              <a:rPr lang="en-GB" altLang="en-US" smtClean="0"/>
              <a:t>for the least important.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F2A24B9-686A-45E5-B59E-21297A77035C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Translation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Use a dictionary to find out the what you have available.</a:t>
            </a:r>
          </a:p>
          <a:p>
            <a:r>
              <a:rPr lang="en-GB" altLang="en-US" smtClean="0"/>
              <a:t>Now choose which items you would take and what to leave, ranking your items 1-15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4A5D89-85DF-4F01-8B9A-58F7A1CA0FCB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Espace Skills Course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6741BB07-05CB-4264-BB31-DE7980A753CE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AC4887C-68F3-418E-B285-692390F066DF}" type="datetime5">
              <a:rPr lang="en-US"/>
              <a:pPr>
                <a:defRPr/>
              </a:pPr>
              <a:t>23-Jan-17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Espace Skills Course</a:t>
            </a: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82588"/>
            <a:ext cx="4643438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1. </a:t>
            </a:r>
            <a:r>
              <a:rPr lang="en-GB" dirty="0" err="1">
                <a:latin typeface="+mj-lt"/>
              </a:rPr>
              <a:t>Une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boîte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d’allumettes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en-GB" dirty="0">
                <a:latin typeface="+mj-lt"/>
              </a:rPr>
              <a:t>2. Des aliments </a:t>
            </a:r>
            <a:r>
              <a:rPr lang="en-GB" dirty="0" err="1">
                <a:latin typeface="+mj-lt"/>
              </a:rPr>
              <a:t>concentrés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fr-FR" dirty="0">
                <a:latin typeface="+mj-lt"/>
              </a:rPr>
              <a:t>3. 50 mètres de corde en nylon</a:t>
            </a:r>
          </a:p>
          <a:p>
            <a:pPr>
              <a:defRPr/>
            </a:pPr>
            <a:r>
              <a:rPr lang="en-GB" dirty="0">
                <a:latin typeface="+mj-lt"/>
              </a:rPr>
              <a:t>4. Un parachute en </a:t>
            </a:r>
            <a:r>
              <a:rPr lang="en-GB" dirty="0" err="1">
                <a:latin typeface="+mj-lt"/>
              </a:rPr>
              <a:t>soie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fr-FR" dirty="0">
                <a:latin typeface="+mj-lt"/>
              </a:rPr>
              <a:t>5. Un appareil de chauffage fonctionnant sur l’énergie</a:t>
            </a:r>
          </a:p>
          <a:p>
            <a:pPr>
              <a:defRPr/>
            </a:pPr>
            <a:r>
              <a:rPr lang="en-GB" dirty="0" err="1">
                <a:latin typeface="+mj-lt"/>
              </a:rPr>
              <a:t>solaire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en-GB" dirty="0">
                <a:latin typeface="+mj-lt"/>
              </a:rPr>
              <a:t>6. </a:t>
            </a:r>
            <a:r>
              <a:rPr lang="en-GB" dirty="0" err="1">
                <a:latin typeface="+mj-lt"/>
              </a:rPr>
              <a:t>Deux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pistolets</a:t>
            </a:r>
            <a:r>
              <a:rPr lang="en-GB" dirty="0">
                <a:latin typeface="+mj-lt"/>
              </a:rPr>
              <a:t> calibre 45</a:t>
            </a:r>
          </a:p>
          <a:p>
            <a:pPr>
              <a:defRPr/>
            </a:pPr>
            <a:r>
              <a:rPr lang="fr-FR" dirty="0">
                <a:latin typeface="+mj-lt"/>
              </a:rPr>
              <a:t>7. Une caisse de lait en poudre</a:t>
            </a:r>
          </a:p>
          <a:p>
            <a:pPr>
              <a:defRPr/>
            </a:pPr>
            <a:r>
              <a:rPr lang="fr-FR" dirty="0">
                <a:latin typeface="+mj-lt"/>
              </a:rPr>
              <a:t>8. Deux réservoirs de 50 kg d’oxygène chacun</a:t>
            </a:r>
          </a:p>
          <a:p>
            <a:pPr>
              <a:defRPr/>
            </a:pPr>
            <a:r>
              <a:rPr lang="fr-FR" dirty="0">
                <a:latin typeface="+mj-lt"/>
              </a:rPr>
              <a:t>9. Une carte céleste des constellations lunaires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32313" y="2205038"/>
            <a:ext cx="4611687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10. Un </a:t>
            </a:r>
            <a:r>
              <a:rPr lang="en-GB" dirty="0" err="1">
                <a:latin typeface="+mj-lt"/>
              </a:rPr>
              <a:t>canot</a:t>
            </a:r>
            <a:r>
              <a:rPr lang="en-GB" dirty="0">
                <a:latin typeface="+mj-lt"/>
              </a:rPr>
              <a:t> de </a:t>
            </a:r>
            <a:r>
              <a:rPr lang="en-GB" dirty="0" err="1">
                <a:latin typeface="+mj-lt"/>
              </a:rPr>
              <a:t>sauvetage</a:t>
            </a:r>
            <a:r>
              <a:rPr lang="en-GB" dirty="0">
                <a:latin typeface="+mj-lt"/>
              </a:rPr>
              <a:t> auto-</a:t>
            </a:r>
            <a:r>
              <a:rPr lang="en-GB" dirty="0" err="1">
                <a:latin typeface="+mj-lt"/>
              </a:rPr>
              <a:t>gonflable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en-GB" dirty="0">
                <a:latin typeface="+mj-lt"/>
              </a:rPr>
              <a:t>11.Un </a:t>
            </a:r>
            <a:r>
              <a:rPr lang="en-GB" dirty="0" err="1">
                <a:latin typeface="+mj-lt"/>
              </a:rPr>
              <a:t>compas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magnétique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en-GB" dirty="0">
                <a:latin typeface="+mj-lt"/>
              </a:rPr>
              <a:t>12. 25 litres </a:t>
            </a:r>
            <a:r>
              <a:rPr lang="en-GB" dirty="0" err="1">
                <a:latin typeface="+mj-lt"/>
              </a:rPr>
              <a:t>d’eau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fr-FR" dirty="0">
                <a:latin typeface="+mj-lt"/>
              </a:rPr>
              <a:t>13. Une trousse médicale avec seringues hypodermiques</a:t>
            </a:r>
          </a:p>
          <a:p>
            <a:pPr>
              <a:defRPr/>
            </a:pPr>
            <a:r>
              <a:rPr lang="en-GB" dirty="0">
                <a:latin typeface="+mj-lt"/>
              </a:rPr>
              <a:t>14. Des </a:t>
            </a:r>
            <a:r>
              <a:rPr lang="en-GB" dirty="0" err="1">
                <a:latin typeface="+mj-lt"/>
              </a:rPr>
              <a:t>signaux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lumineux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fr-FR" dirty="0">
                <a:latin typeface="+mj-lt"/>
              </a:rPr>
              <a:t>15. Un émetteur-récepteur fonctionnant sur l’énergie</a:t>
            </a:r>
          </a:p>
          <a:p>
            <a:pPr>
              <a:defRPr/>
            </a:pPr>
            <a:r>
              <a:rPr lang="en-GB" dirty="0" err="1">
                <a:latin typeface="+mj-lt"/>
              </a:rPr>
              <a:t>solaire</a:t>
            </a:r>
            <a:r>
              <a:rPr lang="en-GB" dirty="0">
                <a:latin typeface="+mj-lt"/>
              </a:rPr>
              <a:t> (</a:t>
            </a:r>
            <a:r>
              <a:rPr lang="en-GB" dirty="0" err="1">
                <a:latin typeface="+mj-lt"/>
              </a:rPr>
              <a:t>fréquence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moyenne</a:t>
            </a:r>
            <a:r>
              <a:rPr lang="en-GB" dirty="0">
                <a:latin typeface="+mj-lt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8A1D43EA-F795-41CA-A23B-F6C46ECF4C59}" type="slidenum">
              <a:rPr lang="en-GB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496138"/>
              </p:ext>
            </p:extLst>
          </p:nvPr>
        </p:nvGraphicFramePr>
        <p:xfrm>
          <a:off x="179512" y="476672"/>
          <a:ext cx="8748464" cy="568930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527714"/>
                <a:gridCol w="4220750"/>
              </a:tblGrid>
              <a:tr h="80985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GB" sz="2200" dirty="0" err="1" smtClean="0">
                          <a:effectLst/>
                        </a:rPr>
                        <a:t>Caja</a:t>
                      </a:r>
                      <a:r>
                        <a:rPr lang="en-GB" sz="2200" dirty="0" smtClean="0">
                          <a:effectLst/>
                        </a:rPr>
                        <a:t> de </a:t>
                      </a:r>
                      <a:r>
                        <a:rPr lang="en-GB" sz="2200" dirty="0" err="1" smtClean="0">
                          <a:effectLst/>
                        </a:rPr>
                        <a:t>cerillas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effectLst/>
                        </a:rPr>
                        <a:t>9) Mapa </a:t>
                      </a:r>
                      <a:r>
                        <a:rPr lang="es-ES" sz="2200" dirty="0" smtClean="0">
                          <a:effectLst/>
                        </a:rPr>
                        <a:t>de estrellas (constelación lunar)</a:t>
                      </a:r>
                      <a:endParaRPr lang="es-ES" sz="2200" dirty="0"/>
                    </a:p>
                  </a:txBody>
                  <a:tcPr marL="17289" marR="17289" marT="8646" marB="8646" anchor="ctr"/>
                </a:tc>
              </a:tr>
              <a:tr h="4151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200" dirty="0" smtClean="0">
                          <a:effectLst/>
                        </a:rPr>
                        <a:t>2)Comida </a:t>
                      </a:r>
                      <a:r>
                        <a:rPr lang="en-GB" sz="2200" dirty="0" err="1" smtClean="0">
                          <a:effectLst/>
                        </a:rPr>
                        <a:t>concentrada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effectLst/>
                        </a:rPr>
                        <a:t>10) Balsa </a:t>
                      </a:r>
                      <a:r>
                        <a:rPr lang="en-GB" sz="2200" dirty="0" err="1" smtClean="0">
                          <a:effectLst/>
                        </a:rPr>
                        <a:t>salvavidas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</a:tr>
              <a:tr h="4151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2200" dirty="0" smtClean="0">
                          <a:effectLst/>
                        </a:rPr>
                        <a:t>3) 25 </a:t>
                      </a:r>
                      <a:r>
                        <a:rPr lang="es-ES" sz="2200" dirty="0" err="1" smtClean="0">
                          <a:effectLst/>
                        </a:rPr>
                        <a:t>mtr</a:t>
                      </a:r>
                      <a:r>
                        <a:rPr lang="es-ES" sz="2200" dirty="0" smtClean="0">
                          <a:effectLst/>
                        </a:rPr>
                        <a:t> de cuerda de nylon</a:t>
                      </a:r>
                      <a:endParaRPr lang="es-ES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effectLst/>
                        </a:rPr>
                        <a:t>11) </a:t>
                      </a:r>
                      <a:r>
                        <a:rPr lang="en-GB" sz="2200" dirty="0" err="1" smtClean="0">
                          <a:effectLst/>
                        </a:rPr>
                        <a:t>Compas</a:t>
                      </a:r>
                      <a:r>
                        <a:rPr lang="en-GB" sz="2200" dirty="0" smtClean="0">
                          <a:effectLst/>
                        </a:rPr>
                        <a:t> </a:t>
                      </a:r>
                      <a:r>
                        <a:rPr lang="en-GB" sz="2200" dirty="0" err="1" smtClean="0">
                          <a:effectLst/>
                        </a:rPr>
                        <a:t>magnético</a:t>
                      </a:r>
                      <a:r>
                        <a:rPr lang="en-GB" sz="2200" dirty="0" smtClean="0">
                          <a:effectLst/>
                        </a:rPr>
                        <a:t> (</a:t>
                      </a:r>
                      <a:r>
                        <a:rPr lang="en-GB" sz="2200" dirty="0" err="1" smtClean="0">
                          <a:effectLst/>
                        </a:rPr>
                        <a:t>brújula</a:t>
                      </a:r>
                      <a:r>
                        <a:rPr lang="en-GB" sz="2200" dirty="0" smtClean="0">
                          <a:effectLst/>
                        </a:rPr>
                        <a:t>)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</a:tr>
              <a:tr h="4151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200" dirty="0" smtClean="0">
                          <a:effectLst/>
                        </a:rPr>
                        <a:t>4)</a:t>
                      </a:r>
                      <a:r>
                        <a:rPr lang="en-GB" sz="2200" dirty="0" err="1" smtClean="0">
                          <a:effectLst/>
                        </a:rPr>
                        <a:t>Seda</a:t>
                      </a:r>
                      <a:r>
                        <a:rPr lang="en-GB" sz="2200" dirty="0" smtClean="0">
                          <a:effectLst/>
                        </a:rPr>
                        <a:t> </a:t>
                      </a:r>
                      <a:r>
                        <a:rPr lang="en-GB" sz="2200" dirty="0" smtClean="0">
                          <a:effectLst/>
                        </a:rPr>
                        <a:t>de </a:t>
                      </a:r>
                      <a:r>
                        <a:rPr lang="en-GB" sz="2200" dirty="0" err="1" smtClean="0">
                          <a:effectLst/>
                        </a:rPr>
                        <a:t>paracaídas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effectLst/>
                        </a:rPr>
                        <a:t>12) 10 </a:t>
                      </a:r>
                      <a:r>
                        <a:rPr lang="en-GB" sz="2200" dirty="0" smtClean="0">
                          <a:effectLst/>
                        </a:rPr>
                        <a:t>l. de </a:t>
                      </a:r>
                      <a:r>
                        <a:rPr lang="en-GB" sz="2200" dirty="0" err="1" smtClean="0">
                          <a:effectLst/>
                        </a:rPr>
                        <a:t>agua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</a:tr>
              <a:tr h="80985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200" dirty="0" smtClean="0">
                          <a:effectLst/>
                        </a:rPr>
                        <a:t>5)</a:t>
                      </a:r>
                      <a:r>
                        <a:rPr lang="en-GB" sz="2200" dirty="0" err="1" smtClean="0">
                          <a:effectLst/>
                        </a:rPr>
                        <a:t>Unidad</a:t>
                      </a:r>
                      <a:r>
                        <a:rPr lang="en-GB" sz="2200" dirty="0" smtClean="0">
                          <a:effectLst/>
                        </a:rPr>
                        <a:t> </a:t>
                      </a:r>
                      <a:r>
                        <a:rPr lang="en-GB" sz="2200" dirty="0" err="1" smtClean="0">
                          <a:effectLst/>
                        </a:rPr>
                        <a:t>calentamiento</a:t>
                      </a:r>
                      <a:r>
                        <a:rPr lang="en-GB" sz="2200" dirty="0" smtClean="0">
                          <a:effectLst/>
                        </a:rPr>
                        <a:t> </a:t>
                      </a:r>
                      <a:r>
                        <a:rPr lang="en-GB" sz="2200" dirty="0" err="1" smtClean="0">
                          <a:effectLst/>
                        </a:rPr>
                        <a:t>portátil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effectLst/>
                        </a:rPr>
                        <a:t>13) Luces </a:t>
                      </a:r>
                      <a:r>
                        <a:rPr lang="es-ES" sz="2200" dirty="0" smtClean="0">
                          <a:effectLst/>
                        </a:rPr>
                        <a:t>de llama para señalar</a:t>
                      </a:r>
                      <a:endParaRPr lang="es-ES" sz="2200" dirty="0"/>
                    </a:p>
                  </a:txBody>
                  <a:tcPr marL="17289" marR="17289" marT="8646" marB="8646" anchor="ctr"/>
                </a:tc>
              </a:tr>
              <a:tr h="80985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2200" dirty="0" smtClean="0">
                          <a:effectLst/>
                        </a:rPr>
                        <a:t>6) Dos </a:t>
                      </a:r>
                      <a:r>
                        <a:rPr lang="es-ES" sz="2200" dirty="0" smtClean="0">
                          <a:effectLst/>
                        </a:rPr>
                        <a:t>pistolas del calibre 45</a:t>
                      </a:r>
                      <a:endParaRPr lang="es-ES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effectLst/>
                        </a:rPr>
                        <a:t>14) Botiquín </a:t>
                      </a:r>
                      <a:r>
                        <a:rPr lang="es-ES" sz="2200" dirty="0" smtClean="0">
                          <a:effectLst/>
                        </a:rPr>
                        <a:t>de urgencias con agujas para inyecciones</a:t>
                      </a:r>
                      <a:endParaRPr lang="es-ES" sz="2200" dirty="0"/>
                    </a:p>
                  </a:txBody>
                  <a:tcPr marL="17289" marR="17289" marT="8646" marB="8646" anchor="ctr"/>
                </a:tc>
              </a:tr>
              <a:tr h="120459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2200" dirty="0" smtClean="0">
                          <a:effectLst/>
                        </a:rPr>
                        <a:t>7) Una </a:t>
                      </a:r>
                      <a:r>
                        <a:rPr lang="es-ES" sz="2200" dirty="0" smtClean="0">
                          <a:effectLst/>
                        </a:rPr>
                        <a:t>caja de leche deshidratada</a:t>
                      </a:r>
                      <a:endParaRPr lang="es-ES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r>
                        <a:rPr lang="es-ES" sz="2200" dirty="0" smtClean="0">
                          <a:effectLst/>
                        </a:rPr>
                        <a:t>15) Transmisor-receptor </a:t>
                      </a:r>
                      <a:r>
                        <a:rPr lang="es-ES" sz="2200" dirty="0" smtClean="0">
                          <a:effectLst/>
                        </a:rPr>
                        <a:t>de </a:t>
                      </a:r>
                      <a:r>
                        <a:rPr lang="es-ES" sz="2200" dirty="0" err="1" smtClean="0">
                          <a:effectLst/>
                        </a:rPr>
                        <a:t>fm</a:t>
                      </a:r>
                      <a:r>
                        <a:rPr lang="es-ES" sz="2200" dirty="0" smtClean="0">
                          <a:effectLst/>
                        </a:rPr>
                        <a:t>, que funciona con energía solar</a:t>
                      </a:r>
                      <a:endParaRPr lang="es-ES" sz="2200" dirty="0"/>
                    </a:p>
                  </a:txBody>
                  <a:tcPr marL="17289" marR="17289" marT="8646" marB="8646" anchor="ctr"/>
                </a:tc>
              </a:tr>
              <a:tr h="80985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200" dirty="0" smtClean="0">
                          <a:effectLst/>
                        </a:rPr>
                        <a:t>8) Dos </a:t>
                      </a:r>
                      <a:r>
                        <a:rPr lang="en-GB" sz="2200" dirty="0" err="1" smtClean="0">
                          <a:effectLst/>
                        </a:rPr>
                        <a:t>tanques</a:t>
                      </a:r>
                      <a:r>
                        <a:rPr lang="en-GB" sz="2200" dirty="0" smtClean="0">
                          <a:effectLst/>
                        </a:rPr>
                        <a:t> de </a:t>
                      </a:r>
                      <a:r>
                        <a:rPr lang="en-GB" sz="2200" dirty="0" err="1" smtClean="0">
                          <a:effectLst/>
                        </a:rPr>
                        <a:t>oxígeno</a:t>
                      </a:r>
                      <a:r>
                        <a:rPr lang="en-GB" sz="2200" dirty="0" smtClean="0">
                          <a:effectLst/>
                        </a:rPr>
                        <a:t> 100 l. </a:t>
                      </a:r>
                      <a:r>
                        <a:rPr lang="en-GB" sz="2200" dirty="0" err="1" smtClean="0">
                          <a:effectLst/>
                        </a:rPr>
                        <a:t>Cada</a:t>
                      </a:r>
                      <a:r>
                        <a:rPr lang="en-GB" sz="2200" dirty="0" smtClean="0">
                          <a:effectLst/>
                        </a:rPr>
                        <a:t> </a:t>
                      </a:r>
                      <a:r>
                        <a:rPr lang="en-GB" sz="2200" dirty="0" err="1" smtClean="0">
                          <a:effectLst/>
                        </a:rPr>
                        <a:t>uno</a:t>
                      </a:r>
                      <a:endParaRPr lang="en-GB" sz="2200" dirty="0"/>
                    </a:p>
                  </a:txBody>
                  <a:tcPr marL="17289" marR="17289" marT="8646" marB="8646" anchor="ctr"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17289" marR="17289" marT="8646" marB="8646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857D97-DE2E-4A3C-AFB7-E6D29DD7F6FD}" type="datetime5">
              <a:rPr lang="en-US" smtClean="0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Espace Skills Course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0340D-BC9F-4DA4-8730-CFBB1DB46171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4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88913"/>
            <a:ext cx="4751388" cy="63357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Box of matches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Food concentrate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50 feet of nylon rope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Parachute silk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Portable heating unit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Two .45 </a:t>
            </a:r>
            <a:r>
              <a:rPr lang="en-GB" sz="2800" dirty="0" err="1" smtClean="0"/>
              <a:t>caliber</a:t>
            </a:r>
            <a:r>
              <a:rPr lang="en-GB" sz="2800" dirty="0" smtClean="0"/>
              <a:t> pistols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One case of dehydrated milk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800" dirty="0" smtClean="0"/>
              <a:t>Two 100 lb. tanks of oxygen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sz="2800" dirty="0" smtClean="0"/>
              <a:t>Stellar map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sz="2800" dirty="0" smtClean="0"/>
              <a:t>Self-inflating life raft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58673F-20E2-468A-AA8F-25BFEDE94DC0}" type="datetime5">
              <a:rPr lang="en-US"/>
              <a:pPr>
                <a:defRPr/>
              </a:pPr>
              <a:t>23-Jan-17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Espace Skills Course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716463" y="1989138"/>
            <a:ext cx="4751387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ù"/>
              <a:defRPr sz="3200">
                <a:solidFill>
                  <a:srgbClr val="370E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ù"/>
              <a:defRPr sz="2800">
                <a:solidFill>
                  <a:srgbClr val="594207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m"/>
              <a:defRPr sz="2400">
                <a:solidFill>
                  <a:srgbClr val="370E4E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"/>
              <a:defRPr sz="2000">
                <a:solidFill>
                  <a:srgbClr val="8A2020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"/>
              <a:defRPr sz="2000">
                <a:solidFill>
                  <a:srgbClr val="370E4E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1"/>
              <a:defRPr/>
            </a:pPr>
            <a:r>
              <a:rPr lang="en-GB" sz="2800" dirty="0" smtClean="0"/>
              <a:t>Magnetic compass 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en-GB" sz="2800" dirty="0" smtClean="0"/>
              <a:t> 25 litres of water 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en-GB" sz="2800" dirty="0" smtClean="0"/>
              <a:t> Signal flares 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en-GB" sz="2800" dirty="0" smtClean="0"/>
              <a:t> First aid kit, including injection needle 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en-GB" sz="2800" dirty="0" smtClean="0"/>
              <a:t> Solar-powered FM receiver-transmitter</a:t>
            </a:r>
          </a:p>
          <a:p>
            <a:pPr marL="514350" indent="-514350">
              <a:buFont typeface="+mj-lt"/>
              <a:buAutoNum type="arabicPeriod" startAt="11"/>
              <a:defRPr/>
            </a:pPr>
            <a:endParaRPr lang="en-GB" sz="2800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F7D3ABF8-548F-4D5C-A2B2-5EDE1EC62622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Times New Roman"/>
      </a:majorFont>
      <a:minorFont>
        <a:latin typeface="Comic Sans MS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636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Comic Sans MS</vt:lpstr>
      <vt:lpstr>Webdings</vt:lpstr>
      <vt:lpstr>Wingdings</vt:lpstr>
      <vt:lpstr>Wingdings 2</vt:lpstr>
      <vt:lpstr>Calibri</vt:lpstr>
      <vt:lpstr>Default Design</vt:lpstr>
      <vt:lpstr>PowerPoint Presentation</vt:lpstr>
      <vt:lpstr>MOON  TASK</vt:lpstr>
      <vt:lpstr>Where am I?</vt:lpstr>
      <vt:lpstr>MOON TASK</vt:lpstr>
      <vt:lpstr>MOON TASK</vt:lpstr>
      <vt:lpstr>Translation</vt:lpstr>
      <vt:lpstr>PowerPoint Presentation</vt:lpstr>
      <vt:lpstr>PowerPoint Presentation</vt:lpstr>
      <vt:lpstr>PowerPoint Presentation</vt:lpstr>
      <vt:lpstr>Scoring: </vt:lpstr>
      <vt:lpstr>PowerPoint Presentation</vt:lpstr>
      <vt:lpstr>Scoring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Hargreaves</dc:creator>
  <cp:lastModifiedBy>Jennie Hargreaves</cp:lastModifiedBy>
  <cp:revision>20</cp:revision>
  <dcterms:created xsi:type="dcterms:W3CDTF">2011-12-02T11:44:06Z</dcterms:created>
  <dcterms:modified xsi:type="dcterms:W3CDTF">2017-01-23T16:00:21Z</dcterms:modified>
</cp:coreProperties>
</file>