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handoutMasterIdLst>
    <p:handoutMasterId r:id="rId91"/>
  </p:handoutMasterIdLst>
  <p:sldIdLst>
    <p:sldId id="256" r:id="rId2"/>
    <p:sldId id="531" r:id="rId3"/>
    <p:sldId id="508" r:id="rId4"/>
    <p:sldId id="509" r:id="rId5"/>
    <p:sldId id="512" r:id="rId6"/>
    <p:sldId id="532" r:id="rId7"/>
    <p:sldId id="726" r:id="rId8"/>
    <p:sldId id="523" r:id="rId9"/>
    <p:sldId id="410" r:id="rId10"/>
    <p:sldId id="564" r:id="rId11"/>
    <p:sldId id="536" r:id="rId12"/>
    <p:sldId id="537" r:id="rId13"/>
    <p:sldId id="547" r:id="rId14"/>
    <p:sldId id="605" r:id="rId15"/>
    <p:sldId id="641" r:id="rId16"/>
    <p:sldId id="606" r:id="rId17"/>
    <p:sldId id="607" r:id="rId18"/>
    <p:sldId id="609" r:id="rId19"/>
    <p:sldId id="579" r:id="rId20"/>
    <p:sldId id="656" r:id="rId21"/>
    <p:sldId id="610" r:id="rId22"/>
    <p:sldId id="611" r:id="rId23"/>
    <p:sldId id="580" r:id="rId24"/>
    <p:sldId id="640" r:id="rId25"/>
    <p:sldId id="549" r:id="rId26"/>
    <p:sldId id="615" r:id="rId27"/>
    <p:sldId id="608" r:id="rId28"/>
    <p:sldId id="727" r:id="rId29"/>
    <p:sldId id="728" r:id="rId30"/>
    <p:sldId id="729" r:id="rId31"/>
    <p:sldId id="730" r:id="rId32"/>
    <p:sldId id="731" r:id="rId33"/>
    <p:sldId id="732" r:id="rId34"/>
    <p:sldId id="733" r:id="rId35"/>
    <p:sldId id="734" r:id="rId36"/>
    <p:sldId id="735" r:id="rId37"/>
    <p:sldId id="736" r:id="rId38"/>
    <p:sldId id="737" r:id="rId39"/>
    <p:sldId id="738" r:id="rId40"/>
    <p:sldId id="739" r:id="rId41"/>
    <p:sldId id="759" r:id="rId42"/>
    <p:sldId id="740" r:id="rId43"/>
    <p:sldId id="741" r:id="rId44"/>
    <p:sldId id="742" r:id="rId45"/>
    <p:sldId id="743" r:id="rId46"/>
    <p:sldId id="744" r:id="rId47"/>
    <p:sldId id="745" r:id="rId48"/>
    <p:sldId id="746" r:id="rId49"/>
    <p:sldId id="747" r:id="rId50"/>
    <p:sldId id="748" r:id="rId51"/>
    <p:sldId id="749" r:id="rId52"/>
    <p:sldId id="750" r:id="rId53"/>
    <p:sldId id="751" r:id="rId54"/>
    <p:sldId id="752" r:id="rId55"/>
    <p:sldId id="753" r:id="rId56"/>
    <p:sldId id="754" r:id="rId57"/>
    <p:sldId id="755" r:id="rId58"/>
    <p:sldId id="756" r:id="rId59"/>
    <p:sldId id="757" r:id="rId60"/>
    <p:sldId id="758" r:id="rId61"/>
    <p:sldId id="552" r:id="rId62"/>
    <p:sldId id="511" r:id="rId63"/>
    <p:sldId id="616" r:id="rId64"/>
    <p:sldId id="525" r:id="rId65"/>
    <p:sldId id="596" r:id="rId66"/>
    <p:sldId id="630" r:id="rId67"/>
    <p:sldId id="527" r:id="rId68"/>
    <p:sldId id="622" r:id="rId69"/>
    <p:sldId id="623" r:id="rId70"/>
    <p:sldId id="624" r:id="rId71"/>
    <p:sldId id="625" r:id="rId72"/>
    <p:sldId id="626" r:id="rId73"/>
    <p:sldId id="627" r:id="rId74"/>
    <p:sldId id="628" r:id="rId75"/>
    <p:sldId id="629" r:id="rId76"/>
    <p:sldId id="591" r:id="rId77"/>
    <p:sldId id="592" r:id="rId78"/>
    <p:sldId id="593" r:id="rId79"/>
    <p:sldId id="594" r:id="rId80"/>
    <p:sldId id="595" r:id="rId81"/>
    <p:sldId id="621" r:id="rId82"/>
    <p:sldId id="590" r:id="rId83"/>
    <p:sldId id="597" r:id="rId84"/>
    <p:sldId id="668" r:id="rId85"/>
    <p:sldId id="666" r:id="rId86"/>
    <p:sldId id="667" r:id="rId87"/>
    <p:sldId id="599" r:id="rId88"/>
    <p:sldId id="601" r:id="rId89"/>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0000"/>
    <a:srgbClr val="66FFFF"/>
    <a:srgbClr val="FF0066"/>
    <a:srgbClr val="003300"/>
    <a:srgbClr val="00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07" autoAdjust="0"/>
    <p:restoredTop sz="94737" autoAdjust="0"/>
  </p:normalViewPr>
  <p:slideViewPr>
    <p:cSldViewPr>
      <p:cViewPr>
        <p:scale>
          <a:sx n="75" d="100"/>
          <a:sy n="75" d="100"/>
        </p:scale>
        <p:origin x="-5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3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file:///L:\Jennies%20Stuff\Hookes%20Law%20exampl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L:\Jennies%20Stuff\Hookes%20Law%20example.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6788876575572"/>
          <c:y val="3.0834621151304333E-2"/>
          <c:w val="0.84670816034747054"/>
          <c:h val="0.8340138844262438"/>
        </c:manualLayout>
      </c:layout>
      <c:scatterChart>
        <c:scatterStyle val="lineMarker"/>
        <c:varyColors val="0"/>
        <c:ser>
          <c:idx val="0"/>
          <c:order val="0"/>
          <c:tx>
            <c:strRef>
              <c:f>Sheet1!$B$1:$B$2</c:f>
              <c:strCache>
                <c:ptCount val="1"/>
                <c:pt idx="0">
                  <c:v>Extension (cm) Spring 1</c:v>
                </c:pt>
              </c:strCache>
            </c:strRef>
          </c:tx>
          <c:spPr>
            <a:ln w="28575">
              <a:noFill/>
            </a:ln>
          </c:spPr>
          <c:trendline>
            <c:trendlineType val="linear"/>
            <c:dispRSqr val="0"/>
            <c:dispEq val="0"/>
          </c:trendline>
          <c:xVal>
            <c:numRef>
              <c:f>Sheet1!$A$3:$A$13</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Sheet1!$B$3:$B$13</c:f>
              <c:numCache>
                <c:formatCode>0.0</c:formatCode>
                <c:ptCount val="11"/>
                <c:pt idx="0">
                  <c:v>0</c:v>
                </c:pt>
                <c:pt idx="1">
                  <c:v>2.4</c:v>
                </c:pt>
                <c:pt idx="2">
                  <c:v>4.8</c:v>
                </c:pt>
                <c:pt idx="3">
                  <c:v>7.2</c:v>
                </c:pt>
                <c:pt idx="4">
                  <c:v>9.6</c:v>
                </c:pt>
                <c:pt idx="5">
                  <c:v>12</c:v>
                </c:pt>
                <c:pt idx="6">
                  <c:v>14.4</c:v>
                </c:pt>
                <c:pt idx="7">
                  <c:v>16.8</c:v>
                </c:pt>
                <c:pt idx="8">
                  <c:v>19.2</c:v>
                </c:pt>
                <c:pt idx="9">
                  <c:v>21.6</c:v>
                </c:pt>
                <c:pt idx="10">
                  <c:v>24</c:v>
                </c:pt>
              </c:numCache>
            </c:numRef>
          </c:yVal>
          <c:smooth val="0"/>
        </c:ser>
        <c:ser>
          <c:idx val="1"/>
          <c:order val="1"/>
          <c:tx>
            <c:strRef>
              <c:f>Sheet1!$C$1:$C$2</c:f>
              <c:strCache>
                <c:ptCount val="1"/>
                <c:pt idx="0">
                  <c:v>Extension (cm) Spring 2</c:v>
                </c:pt>
              </c:strCache>
            </c:strRef>
          </c:tx>
          <c:spPr>
            <a:ln w="28575">
              <a:noFill/>
            </a:ln>
          </c:spPr>
          <c:trendline>
            <c:trendlineType val="linear"/>
            <c:dispRSqr val="0"/>
            <c:dispEq val="0"/>
          </c:trendline>
          <c:xVal>
            <c:numRef>
              <c:f>Sheet1!$A$3:$A$13</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Sheet1!$C$3:$C$13</c:f>
              <c:numCache>
                <c:formatCode>0.0</c:formatCode>
                <c:ptCount val="11"/>
                <c:pt idx="0">
                  <c:v>0</c:v>
                </c:pt>
                <c:pt idx="1">
                  <c:v>1.7</c:v>
                </c:pt>
                <c:pt idx="2">
                  <c:v>3.4</c:v>
                </c:pt>
                <c:pt idx="3">
                  <c:v>5.0999999999999996</c:v>
                </c:pt>
                <c:pt idx="4">
                  <c:v>6.8</c:v>
                </c:pt>
                <c:pt idx="5">
                  <c:v>8.5</c:v>
                </c:pt>
                <c:pt idx="6">
                  <c:v>10.199999999999999</c:v>
                </c:pt>
                <c:pt idx="7">
                  <c:v>11.9</c:v>
                </c:pt>
                <c:pt idx="8">
                  <c:v>13.6</c:v>
                </c:pt>
                <c:pt idx="9">
                  <c:v>15.3</c:v>
                </c:pt>
                <c:pt idx="10">
                  <c:v>17</c:v>
                </c:pt>
              </c:numCache>
            </c:numRef>
          </c:yVal>
          <c:smooth val="0"/>
        </c:ser>
        <c:dLbls>
          <c:showLegendKey val="0"/>
          <c:showVal val="0"/>
          <c:showCatName val="0"/>
          <c:showSerName val="0"/>
          <c:showPercent val="0"/>
          <c:showBubbleSize val="0"/>
        </c:dLbls>
        <c:axId val="168398848"/>
        <c:axId val="168400768"/>
      </c:scatterChart>
      <c:valAx>
        <c:axId val="168398848"/>
        <c:scaling>
          <c:orientation val="minMax"/>
          <c:max val="11"/>
        </c:scaling>
        <c:delete val="0"/>
        <c:axPos val="b"/>
        <c:majorGridlines/>
        <c:minorGridlines/>
        <c:title>
          <c:tx>
            <c:rich>
              <a:bodyPr/>
              <a:lstStyle/>
              <a:p>
                <a:pPr>
                  <a:defRPr/>
                </a:pPr>
                <a:r>
                  <a:rPr lang="en-GB"/>
                  <a:t>Weight (N)</a:t>
                </a:r>
              </a:p>
            </c:rich>
          </c:tx>
          <c:layout/>
          <c:overlay val="0"/>
        </c:title>
        <c:numFmt formatCode="General" sourceLinked="1"/>
        <c:majorTickMark val="out"/>
        <c:minorTickMark val="none"/>
        <c:tickLblPos val="nextTo"/>
        <c:crossAx val="168400768"/>
        <c:crosses val="autoZero"/>
        <c:crossBetween val="midCat"/>
        <c:majorUnit val="1"/>
        <c:minorUnit val="0.2"/>
      </c:valAx>
      <c:valAx>
        <c:axId val="168400768"/>
        <c:scaling>
          <c:orientation val="minMax"/>
        </c:scaling>
        <c:delete val="0"/>
        <c:axPos val="l"/>
        <c:majorGridlines/>
        <c:minorGridlines/>
        <c:title>
          <c:tx>
            <c:rich>
              <a:bodyPr/>
              <a:lstStyle/>
              <a:p>
                <a:pPr>
                  <a:defRPr/>
                </a:pPr>
                <a:r>
                  <a:rPr lang="en-GB"/>
                  <a:t>Extension (cm)</a:t>
                </a:r>
              </a:p>
            </c:rich>
          </c:tx>
          <c:layout/>
          <c:overlay val="0"/>
        </c:title>
        <c:numFmt formatCode="0.0" sourceLinked="1"/>
        <c:majorTickMark val="out"/>
        <c:minorTickMark val="none"/>
        <c:tickLblPos val="nextTo"/>
        <c:crossAx val="168398848"/>
        <c:crosses val="autoZero"/>
        <c:crossBetween val="midCat"/>
      </c:valAx>
    </c:plotArea>
    <c:legend>
      <c:legendPos val="r"/>
      <c:legendEntry>
        <c:idx val="2"/>
        <c:delete val="1"/>
      </c:legendEntry>
      <c:legendEntry>
        <c:idx val="3"/>
        <c:delete val="1"/>
      </c:legendEntry>
      <c:layout>
        <c:manualLayout>
          <c:xMode val="edge"/>
          <c:yMode val="edge"/>
          <c:x val="0.16341092155863093"/>
          <c:y val="5.4481853194999895E-2"/>
          <c:w val="0.31522423180521153"/>
          <c:h val="0.10581539021131177"/>
        </c:manualLayout>
      </c:layout>
      <c:overlay val="0"/>
      <c:spPr>
        <a:solidFill>
          <a:srgbClr val="FFFF00"/>
        </a:solidFill>
      </c:spPr>
      <c:txPr>
        <a:bodyPr/>
        <a:lstStyle/>
        <a:p>
          <a:pPr>
            <a:defRPr>
              <a:solidFill>
                <a:sysClr val="windowText" lastClr="000000"/>
              </a:solidFill>
            </a:defRPr>
          </a:pPr>
          <a:endParaRPr lang="en-US"/>
        </a:p>
      </c:txPr>
    </c:legend>
    <c:plotVisOnly val="1"/>
    <c:dispBlanksAs val="gap"/>
    <c:showDLblsOverMax val="0"/>
  </c:chart>
  <c:txPr>
    <a:bodyPr/>
    <a:lstStyle/>
    <a:p>
      <a:pPr>
        <a:defRPr sz="16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67787875843937E-2"/>
          <c:y val="2.3185985470979616E-2"/>
          <c:w val="0.89645973989574856"/>
          <c:h val="0.88021368953517853"/>
        </c:manualLayout>
      </c:layout>
      <c:scatterChart>
        <c:scatterStyle val="lineMarker"/>
        <c:varyColors val="0"/>
        <c:ser>
          <c:idx val="0"/>
          <c:order val="0"/>
          <c:tx>
            <c:strRef>
              <c:f>Sheet2!$C$1</c:f>
              <c:strCache>
                <c:ptCount val="1"/>
                <c:pt idx="0">
                  <c:v>Extension (mm)</c:v>
                </c:pt>
              </c:strCache>
            </c:strRef>
          </c:tx>
          <c:spPr>
            <a:ln w="28575">
              <a:noFill/>
            </a:ln>
          </c:spPr>
          <c:trendline>
            <c:trendlineType val="linear"/>
            <c:dispRSqr val="0"/>
            <c:dispEq val="0"/>
          </c:trendline>
          <c:xVal>
            <c:numRef>
              <c:f>Sheet2!$A$2:$A$12</c:f>
              <c:numCache>
                <c:formatCode>0.0</c:formatCode>
                <c:ptCount val="11"/>
                <c:pt idx="0">
                  <c:v>0</c:v>
                </c:pt>
                <c:pt idx="1">
                  <c:v>0.19884199999999999</c:v>
                </c:pt>
                <c:pt idx="2">
                  <c:v>0.29566600000000004</c:v>
                </c:pt>
                <c:pt idx="3">
                  <c:v>0.39307800000000004</c:v>
                </c:pt>
                <c:pt idx="4">
                  <c:v>0.48892200000000008</c:v>
                </c:pt>
                <c:pt idx="5">
                  <c:v>0.58525600000000011</c:v>
                </c:pt>
                <c:pt idx="6">
                  <c:v>0.68208000000000002</c:v>
                </c:pt>
                <c:pt idx="7">
                  <c:v>0.77968800000000016</c:v>
                </c:pt>
                <c:pt idx="8">
                  <c:v>0.87700200000000006</c:v>
                </c:pt>
                <c:pt idx="9">
                  <c:v>0.97470800000000002</c:v>
                </c:pt>
                <c:pt idx="10">
                  <c:v>1.0710420000000003</c:v>
                </c:pt>
              </c:numCache>
            </c:numRef>
          </c:xVal>
          <c:yVal>
            <c:numRef>
              <c:f>Sheet2!$C$2:$C$12</c:f>
              <c:numCache>
                <c:formatCode>0.0</c:formatCode>
                <c:ptCount val="11"/>
                <c:pt idx="0">
                  <c:v>0</c:v>
                </c:pt>
                <c:pt idx="1">
                  <c:v>7</c:v>
                </c:pt>
                <c:pt idx="2">
                  <c:v>11</c:v>
                </c:pt>
                <c:pt idx="3">
                  <c:v>15</c:v>
                </c:pt>
                <c:pt idx="4">
                  <c:v>18</c:v>
                </c:pt>
                <c:pt idx="5">
                  <c:v>21.5</c:v>
                </c:pt>
                <c:pt idx="6">
                  <c:v>25</c:v>
                </c:pt>
                <c:pt idx="7">
                  <c:v>29</c:v>
                </c:pt>
                <c:pt idx="8">
                  <c:v>33</c:v>
                </c:pt>
                <c:pt idx="9">
                  <c:v>36</c:v>
                </c:pt>
                <c:pt idx="10">
                  <c:v>40</c:v>
                </c:pt>
              </c:numCache>
            </c:numRef>
          </c:yVal>
          <c:smooth val="0"/>
        </c:ser>
        <c:dLbls>
          <c:showLegendKey val="0"/>
          <c:showVal val="0"/>
          <c:showCatName val="0"/>
          <c:showSerName val="0"/>
          <c:showPercent val="0"/>
          <c:showBubbleSize val="0"/>
        </c:dLbls>
        <c:axId val="167942016"/>
        <c:axId val="167944192"/>
      </c:scatterChart>
      <c:valAx>
        <c:axId val="167942016"/>
        <c:scaling>
          <c:orientation val="minMax"/>
        </c:scaling>
        <c:delete val="0"/>
        <c:axPos val="b"/>
        <c:majorGridlines/>
        <c:minorGridlines/>
        <c:title>
          <c:tx>
            <c:rich>
              <a:bodyPr/>
              <a:lstStyle/>
              <a:p>
                <a:pPr>
                  <a:defRPr/>
                </a:pPr>
                <a:r>
                  <a:rPr lang="en-GB"/>
                  <a:t>Extension (mm)</a:t>
                </a:r>
              </a:p>
            </c:rich>
          </c:tx>
          <c:layout>
            <c:manualLayout>
              <c:xMode val="edge"/>
              <c:yMode val="edge"/>
              <c:x val="0.78718311239574634"/>
              <c:y val="0.84041838763984156"/>
            </c:manualLayout>
          </c:layout>
          <c:overlay val="0"/>
        </c:title>
        <c:numFmt formatCode="0.0" sourceLinked="1"/>
        <c:majorTickMark val="out"/>
        <c:minorTickMark val="none"/>
        <c:tickLblPos val="nextTo"/>
        <c:crossAx val="167944192"/>
        <c:crosses val="autoZero"/>
        <c:crossBetween val="midCat"/>
        <c:majorUnit val="0.1"/>
        <c:minorUnit val="2.0000000000000004E-2"/>
      </c:valAx>
      <c:valAx>
        <c:axId val="167944192"/>
        <c:scaling>
          <c:orientation val="minMax"/>
          <c:max val="42"/>
          <c:min val="0"/>
        </c:scaling>
        <c:delete val="0"/>
        <c:axPos val="l"/>
        <c:majorGridlines/>
        <c:minorGridlines/>
        <c:title>
          <c:tx>
            <c:rich>
              <a:bodyPr/>
              <a:lstStyle/>
              <a:p>
                <a:pPr>
                  <a:defRPr/>
                </a:pPr>
                <a:r>
                  <a:rPr lang="en-GB"/>
                  <a:t>FORCE APPLIED (N)</a:t>
                </a:r>
              </a:p>
            </c:rich>
          </c:tx>
          <c:layout>
            <c:manualLayout>
              <c:xMode val="edge"/>
              <c:yMode val="edge"/>
              <c:x val="7.5065619280075033E-2"/>
              <c:y val="2.7557715019010585E-2"/>
            </c:manualLayout>
          </c:layout>
          <c:overlay val="0"/>
        </c:title>
        <c:numFmt formatCode="0.0" sourceLinked="1"/>
        <c:majorTickMark val="out"/>
        <c:minorTickMark val="none"/>
        <c:tickLblPos val="nextTo"/>
        <c:crossAx val="167942016"/>
        <c:crosses val="autoZero"/>
        <c:crossBetween val="midCat"/>
        <c:majorUnit val="4"/>
        <c:minorUnit val="0.2"/>
      </c:valAx>
    </c:plotArea>
    <c:plotVisOnly val="1"/>
    <c:dispBlanksAs val="gap"/>
    <c:showDLblsOverMax val="0"/>
  </c:chart>
  <c:txPr>
    <a:bodyPr/>
    <a:lstStyle/>
    <a:p>
      <a:pPr>
        <a:defRPr sz="20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1954" name="Rectangle 2050"/>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81955" name="Rectangle 2051"/>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BA1F9ACE-A568-4268-9616-96459367CE6A}" type="datetimeFigureOut">
              <a:rPr lang="en-GB"/>
              <a:pPr>
                <a:defRPr/>
              </a:pPr>
              <a:t>11/12/2012</a:t>
            </a:fld>
            <a:endParaRPr lang="en-GB"/>
          </a:p>
        </p:txBody>
      </p:sp>
      <p:sp>
        <p:nvSpPr>
          <p:cNvPr id="381956" name="Rectangle 2052"/>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81957" name="Rectangle 2053"/>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10411FE-870F-4216-8B95-F2B2BBC7BABA}" type="slidenum">
              <a:rPr lang="en-GB"/>
              <a:pPr>
                <a:defRPr/>
              </a:pPr>
              <a:t>‹#›</a:t>
            </a:fld>
            <a:endParaRPr lang="en-GB"/>
          </a:p>
        </p:txBody>
      </p:sp>
    </p:spTree>
    <p:extLst>
      <p:ext uri="{BB962C8B-B14F-4D97-AF65-F5344CB8AC3E}">
        <p14:creationId xmlns:p14="http://schemas.microsoft.com/office/powerpoint/2010/main" val="2626803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96150322-6650-448A-A571-421E11915DBB}" type="datetimeFigureOut">
              <a:rPr lang="en-GB"/>
              <a:pPr>
                <a:defRPr/>
              </a:pPr>
              <a:t>11/12/2012</a:t>
            </a:fld>
            <a:endParaRPr lang="en-GB"/>
          </a:p>
        </p:txBody>
      </p:sp>
      <p:sp>
        <p:nvSpPr>
          <p:cNvPr id="23142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07D8251C-F141-49D2-9872-36E6E15B6FFB}" type="slidenum">
              <a:rPr lang="en-GB"/>
              <a:pPr>
                <a:defRPr/>
              </a:pPr>
              <a:t>‹#›</a:t>
            </a:fld>
            <a:endParaRPr lang="en-GB"/>
          </a:p>
        </p:txBody>
      </p:sp>
    </p:spTree>
    <p:extLst>
      <p:ext uri="{BB962C8B-B14F-4D97-AF65-F5344CB8AC3E}">
        <p14:creationId xmlns:p14="http://schemas.microsoft.com/office/powerpoint/2010/main" val="19633446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C860F27-05A5-46E1-8246-A49873B63B18}" type="slidenum">
              <a:rPr lang="en-GB" sz="1200" smtClean="0"/>
              <a:pPr eaLnBrk="1" hangingPunct="1"/>
              <a:t>8</a:t>
            </a:fld>
            <a:endParaRPr lang="en-GB" sz="1200" smtClean="0"/>
          </a:p>
        </p:txBody>
      </p:sp>
      <p:sp>
        <p:nvSpPr>
          <p:cNvPr id="233475" name="Rectangle 7"/>
          <p:cNvSpPr txBox="1">
            <a:spLocks noGrp="1" noChangeArrowheads="1"/>
          </p:cNvSpPr>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C8D08CA5-3A76-47A1-B1BD-1091BA1CE321}" type="slidenum">
              <a:rPr lang="en-GB" sz="1200"/>
              <a:pPr algn="r" eaLnBrk="1" hangingPunct="1"/>
              <a:t>8</a:t>
            </a:fld>
            <a:endParaRPr lang="en-GB" sz="1200"/>
          </a:p>
        </p:txBody>
      </p:sp>
      <p:sp>
        <p:nvSpPr>
          <p:cNvPr id="233476" name="Rectangle 2"/>
          <p:cNvSpPr>
            <a:spLocks noGrp="1" noRot="1" noChangeAspect="1" noChangeArrowheads="1" noTextEdit="1"/>
          </p:cNvSpPr>
          <p:nvPr>
            <p:ph type="sldImg"/>
          </p:nvPr>
        </p:nvSpPr>
        <p:spPr>
          <a:xfrm>
            <a:off x="917575" y="744538"/>
            <a:ext cx="4962525" cy="3722687"/>
          </a:xfrm>
          <a:ln/>
        </p:spPr>
      </p:sp>
      <p:sp>
        <p:nvSpPr>
          <p:cNvPr id="233477" name="Rectangle 3"/>
          <p:cNvSpPr>
            <a:spLocks noGrp="1" noChangeArrowheads="1"/>
          </p:cNvSpPr>
          <p:nvPr>
            <p:ph type="body" idx="1"/>
          </p:nvPr>
        </p:nvSpPr>
        <p:spPr>
          <a:noFill/>
        </p:spPr>
        <p:txBody>
          <a:bodyPr/>
          <a:lstStyle/>
          <a:p>
            <a:pPr eaLnBrk="1" hangingPunct="1"/>
            <a:r>
              <a:rPr lang="en-GB" smtClean="0"/>
              <a:t>http://www.dailymail.co.uk/sciencetech/article-1284051/Incredible-slow-motion-picture-golf-ball-flattens-hits-steel-plate-150mph.html</a:t>
            </a:r>
          </a:p>
          <a:p>
            <a:pPr eaLnBrk="1" hangingPunct="1"/>
            <a:r>
              <a:rPr lang="en-GB" smtClean="0"/>
              <a:t>t looks like a rubber ball that has been squashed after being flung at a wall.</a:t>
            </a:r>
          </a:p>
          <a:p>
            <a:pPr eaLnBrk="1" hangingPunct="1"/>
            <a:endParaRPr lang="en-GB" smtClean="0"/>
          </a:p>
          <a:p>
            <a:pPr eaLnBrk="1" hangingPunct="1"/>
            <a:r>
              <a:rPr lang="en-GB" smtClean="0"/>
              <a:t>But these images actually show what happens during a high speed impact - to a golf ball. The slow motion close-up of the smash reveals the incredible forces at play when a golf ball is fired at a piece of steel at 150mph.   Internet picture of a golf ball hitting a piece of steel at 150mph in slow motion The video stills show what happens when a golf ball slams into a steel plate at high speed The clip reveals the unbelievable distortion it undergoes and its flexibility - even under the extreme stress of going from 150mph to zero in a split second.</a:t>
            </a:r>
          </a:p>
          <a:p>
            <a:pPr eaLnBrk="1" hangingPunct="1"/>
            <a:r>
              <a:rPr lang="en-GB" smtClean="0"/>
              <a:t>The whole ball is flattened like a pancake against the steel before bouncing off and instantly reforming into its original shape as the energy from the impact is transferred across the ball to the opposite end in a wave.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ACB3087-6612-4E48-8033-BF7BDBDDB96B}" type="slidenum">
              <a:rPr lang="en-GB" sz="1200" smtClean="0"/>
              <a:pPr eaLnBrk="1" hangingPunct="1"/>
              <a:t>24</a:t>
            </a:fld>
            <a:endParaRPr lang="en-GB" sz="1200" smtClean="0"/>
          </a:p>
        </p:txBody>
      </p:sp>
      <p:sp>
        <p:nvSpPr>
          <p:cNvPr id="234499" name="Rectangle 2"/>
          <p:cNvSpPr>
            <a:spLocks noGrp="1" noRot="1" noChangeAspect="1" noChangeArrowheads="1" noTextEdit="1"/>
          </p:cNvSpPr>
          <p:nvPr>
            <p:ph type="sldImg"/>
          </p:nvPr>
        </p:nvSpPr>
        <p:spPr>
          <a:xfrm>
            <a:off x="917575" y="744538"/>
            <a:ext cx="4962525" cy="3722687"/>
          </a:xfrm>
          <a:ln/>
        </p:spPr>
      </p:sp>
      <p:sp>
        <p:nvSpPr>
          <p:cNvPr id="23450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F3E0789-6D82-45D7-A386-88BF590A8EBA}" type="datetime1">
              <a:rPr lang="en-GB"/>
              <a:pPr>
                <a:defRPr/>
              </a:pPr>
              <a:t>11/12/2012</a:t>
            </a:fld>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E52DA296-F17F-4CB3-A403-D05D451C6505}" type="slidenum">
              <a:rPr lang="en-GB"/>
              <a:pPr>
                <a:defRPr/>
              </a:pPr>
              <a:t>‹#›</a:t>
            </a:fld>
            <a:endParaRPr lang="en-GB"/>
          </a:p>
        </p:txBody>
      </p:sp>
    </p:spTree>
    <p:extLst>
      <p:ext uri="{BB962C8B-B14F-4D97-AF65-F5344CB8AC3E}">
        <p14:creationId xmlns:p14="http://schemas.microsoft.com/office/powerpoint/2010/main" val="207808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447FE57-4400-4135-8B7F-4319EB79B701}" type="datetime1">
              <a:rPr lang="en-GB"/>
              <a:pPr>
                <a:defRPr/>
              </a:pPr>
              <a:t>11/12/2012</a:t>
            </a:fld>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2C724AD7-2F4C-47E3-A896-C5A84D25479A}" type="slidenum">
              <a:rPr lang="en-GB"/>
              <a:pPr>
                <a:defRPr/>
              </a:pPr>
              <a:t>‹#›</a:t>
            </a:fld>
            <a:endParaRPr lang="en-GB"/>
          </a:p>
        </p:txBody>
      </p:sp>
    </p:spTree>
    <p:extLst>
      <p:ext uri="{BB962C8B-B14F-4D97-AF65-F5344CB8AC3E}">
        <p14:creationId xmlns:p14="http://schemas.microsoft.com/office/powerpoint/2010/main" val="853032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152400"/>
            <a:ext cx="2076450" cy="5943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2400" y="152400"/>
            <a:ext cx="6076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16B3E30-AAB3-458A-86F3-C8B845667146}" type="datetime1">
              <a:rPr lang="en-GB"/>
              <a:pPr>
                <a:defRPr/>
              </a:pPr>
              <a:t>11/12/2012</a:t>
            </a:fld>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C259FC2A-B1A3-4EC0-83DB-0AFDC94BEDB2}" type="slidenum">
              <a:rPr lang="en-GB"/>
              <a:pPr>
                <a:defRPr/>
              </a:pPr>
              <a:t>‹#›</a:t>
            </a:fld>
            <a:endParaRPr lang="en-GB"/>
          </a:p>
        </p:txBody>
      </p:sp>
    </p:spTree>
    <p:extLst>
      <p:ext uri="{BB962C8B-B14F-4D97-AF65-F5344CB8AC3E}">
        <p14:creationId xmlns:p14="http://schemas.microsoft.com/office/powerpoint/2010/main" val="1917361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295400"/>
            <a:ext cx="3810000" cy="4800600"/>
          </a:xfrm>
        </p:spPr>
        <p:txBody>
          <a:bodyPr/>
          <a:lstStyle/>
          <a:p>
            <a:pPr lvl="0"/>
            <a:endParaRPr lang="en-GB" noProof="0" smtClean="0"/>
          </a:p>
        </p:txBody>
      </p:sp>
      <p:sp>
        <p:nvSpPr>
          <p:cNvPr id="4" name="Text Placeholder 3"/>
          <p:cNvSpPr>
            <a:spLocks noGrp="1"/>
          </p:cNvSpPr>
          <p:nvPr>
            <p:ph type="body"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2E2C14C2-B83B-40FD-B190-8BCC676EE013}" type="datetime1">
              <a:rPr lang="en-GB"/>
              <a:pPr>
                <a:defRPr/>
              </a:pPr>
              <a:t>11/12/2012</a:t>
            </a:fld>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909B2349-CE44-4C5C-A243-46989B27AC0D}" type="slidenum">
              <a:rPr lang="en-GB"/>
              <a:pPr>
                <a:defRPr/>
              </a:pPr>
              <a:t>‹#›</a:t>
            </a:fld>
            <a:endParaRPr lang="en-GB"/>
          </a:p>
        </p:txBody>
      </p:sp>
    </p:spTree>
    <p:extLst>
      <p:ext uri="{BB962C8B-B14F-4D97-AF65-F5344CB8AC3E}">
        <p14:creationId xmlns:p14="http://schemas.microsoft.com/office/powerpoint/2010/main" val="121872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2954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7719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fld id="{26414CEE-3B1A-4F45-86F7-63037A55EB18}" type="datetime1">
              <a:rPr lang="en-GB"/>
              <a:pPr>
                <a:defRPr/>
              </a:pPr>
              <a:t>11/12/2012</a:t>
            </a:fld>
            <a:r>
              <a:rPr lang="en-GB"/>
              <a:t>02/10/2011</a:t>
            </a:r>
          </a:p>
        </p:txBody>
      </p:sp>
      <p:sp>
        <p:nvSpPr>
          <p:cNvPr id="7"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8" name="Rectangle 6"/>
          <p:cNvSpPr>
            <a:spLocks noGrp="1" noChangeArrowheads="1"/>
          </p:cNvSpPr>
          <p:nvPr>
            <p:ph type="sldNum" sz="quarter" idx="12"/>
          </p:nvPr>
        </p:nvSpPr>
        <p:spPr>
          <a:ln/>
        </p:spPr>
        <p:txBody>
          <a:bodyPr/>
          <a:lstStyle>
            <a:lvl1pPr>
              <a:defRPr/>
            </a:lvl1pPr>
          </a:lstStyle>
          <a:p>
            <a:pPr>
              <a:defRPr/>
            </a:pPr>
            <a:fld id="{548B6313-4094-41FC-9913-5E48CACA8298}" type="slidenum">
              <a:rPr lang="en-GB"/>
              <a:pPr>
                <a:defRPr/>
              </a:pPr>
              <a:t>‹#›</a:t>
            </a:fld>
            <a:endParaRPr lang="en-GB"/>
          </a:p>
        </p:txBody>
      </p:sp>
    </p:spTree>
    <p:extLst>
      <p:ext uri="{BB962C8B-B14F-4D97-AF65-F5344CB8AC3E}">
        <p14:creationId xmlns:p14="http://schemas.microsoft.com/office/powerpoint/2010/main" val="1113037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152400"/>
            <a:ext cx="8305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B95E3722-D3AF-41B4-8551-47A5ADF2EBEA}" type="datetime1">
              <a:rPr lang="en-GB"/>
              <a:pPr>
                <a:defRPr/>
              </a:pPr>
              <a:t>11/12/2012</a:t>
            </a:fld>
            <a:r>
              <a:rPr lang="en-GB"/>
              <a:t>02/10/2011</a:t>
            </a:r>
          </a:p>
        </p:txBody>
      </p:sp>
      <p:sp>
        <p:nvSpPr>
          <p:cNvPr id="4"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5" name="Rectangle 6"/>
          <p:cNvSpPr>
            <a:spLocks noGrp="1" noChangeArrowheads="1"/>
          </p:cNvSpPr>
          <p:nvPr>
            <p:ph type="sldNum" sz="quarter" idx="12"/>
          </p:nvPr>
        </p:nvSpPr>
        <p:spPr>
          <a:ln/>
        </p:spPr>
        <p:txBody>
          <a:bodyPr/>
          <a:lstStyle>
            <a:lvl1pPr>
              <a:defRPr/>
            </a:lvl1pPr>
          </a:lstStyle>
          <a:p>
            <a:pPr>
              <a:defRPr/>
            </a:pPr>
            <a:fld id="{14380539-BDD1-45B4-B31B-63FA444D4BA6}" type="slidenum">
              <a:rPr lang="en-GB"/>
              <a:pPr>
                <a:defRPr/>
              </a:pPr>
              <a:t>‹#›</a:t>
            </a:fld>
            <a:endParaRPr lang="en-GB"/>
          </a:p>
        </p:txBody>
      </p:sp>
    </p:spTree>
    <p:extLst>
      <p:ext uri="{BB962C8B-B14F-4D97-AF65-F5344CB8AC3E}">
        <p14:creationId xmlns:p14="http://schemas.microsoft.com/office/powerpoint/2010/main" val="3705167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295400"/>
            <a:ext cx="3810000" cy="480060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fld id="{F7B98894-E8D5-4585-8BE5-448176E25805}" type="datetime1">
              <a:rPr lang="en-GB"/>
              <a:pPr>
                <a:defRPr/>
              </a:pPr>
              <a:t>11/12/2012</a:t>
            </a:fld>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BFB27D46-B4E3-4B21-8E6B-6ACB59647FEC}" type="slidenum">
              <a:rPr lang="en-GB"/>
              <a:pPr>
                <a:defRPr/>
              </a:pPr>
              <a:t>‹#›</a:t>
            </a:fld>
            <a:endParaRPr lang="en-GB"/>
          </a:p>
        </p:txBody>
      </p:sp>
    </p:spTree>
    <p:extLst>
      <p:ext uri="{BB962C8B-B14F-4D97-AF65-F5344CB8AC3E}">
        <p14:creationId xmlns:p14="http://schemas.microsoft.com/office/powerpoint/2010/main" val="1139680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295400"/>
            <a:ext cx="7772400" cy="48006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52333F3A-E116-4073-985A-404CDEA349CB}" type="datetime1">
              <a:rPr lang="en-GB"/>
              <a:pPr>
                <a:defRPr/>
              </a:pPr>
              <a:t>11/12/2012</a:t>
            </a:fld>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145A4DEC-E4B7-47AC-9F1A-FAAAC1709481}" type="slidenum">
              <a:rPr lang="en-GB"/>
              <a:pPr>
                <a:defRPr/>
              </a:pPr>
              <a:t>‹#›</a:t>
            </a:fld>
            <a:endParaRPr lang="en-GB"/>
          </a:p>
        </p:txBody>
      </p:sp>
    </p:spTree>
    <p:extLst>
      <p:ext uri="{BB962C8B-B14F-4D97-AF65-F5344CB8AC3E}">
        <p14:creationId xmlns:p14="http://schemas.microsoft.com/office/powerpoint/2010/main" val="2563931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20DD8E6-1F14-44E9-A097-F690FF3805BD}" type="datetime1">
              <a:rPr lang="en-GB"/>
              <a:pPr>
                <a:defRPr/>
              </a:pPr>
              <a:t>11/12/2012</a:t>
            </a:fld>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4466C7CB-186D-4467-852B-2DAF04D7038D}" type="slidenum">
              <a:rPr lang="en-GB"/>
              <a:pPr>
                <a:defRPr/>
              </a:pPr>
              <a:t>‹#›</a:t>
            </a:fld>
            <a:endParaRPr lang="en-GB"/>
          </a:p>
        </p:txBody>
      </p:sp>
    </p:spTree>
    <p:extLst>
      <p:ext uri="{BB962C8B-B14F-4D97-AF65-F5344CB8AC3E}">
        <p14:creationId xmlns:p14="http://schemas.microsoft.com/office/powerpoint/2010/main" val="614417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685800" y="1295400"/>
            <a:ext cx="3810000" cy="4800600"/>
          </a:xfrm>
        </p:spPr>
        <p:txBody>
          <a:bodyPr/>
          <a:lstStyle/>
          <a:p>
            <a:pPr lvl="0"/>
            <a:endParaRPr lang="en-GB" noProof="0" smtClean="0"/>
          </a:p>
        </p:txBody>
      </p:sp>
      <p:sp>
        <p:nvSpPr>
          <p:cNvPr id="4" name="Text Placeholder 3"/>
          <p:cNvSpPr>
            <a:spLocks noGrp="1"/>
          </p:cNvSpPr>
          <p:nvPr>
            <p:ph type="body"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D3A0FAA0-54B5-4CC0-BB42-4EFBC0E32634}" type="datetime1">
              <a:rPr lang="en-GB"/>
              <a:pPr>
                <a:defRPr/>
              </a:pPr>
              <a:t>11/12/2012</a:t>
            </a:fld>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2BEAE0F1-4ED7-4E64-A641-F80A9381337B}" type="slidenum">
              <a:rPr lang="en-GB"/>
              <a:pPr>
                <a:defRPr/>
              </a:pPr>
              <a:t>‹#›</a:t>
            </a:fld>
            <a:endParaRPr lang="en-GB"/>
          </a:p>
        </p:txBody>
      </p:sp>
    </p:spTree>
    <p:extLst>
      <p:ext uri="{BB962C8B-B14F-4D97-AF65-F5344CB8AC3E}">
        <p14:creationId xmlns:p14="http://schemas.microsoft.com/office/powerpoint/2010/main" val="3762412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295400"/>
            <a:ext cx="77724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5800" y="3771900"/>
            <a:ext cx="77724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77B07CC1-00AB-4F66-A0E3-9E669FCEDB26}" type="datetime1">
              <a:rPr lang="en-GB"/>
              <a:pPr>
                <a:defRPr/>
              </a:pPr>
              <a:t>11/12/2012</a:t>
            </a:fld>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7FD4E0A0-1864-4F25-A37D-D82C5F3C4121}" type="slidenum">
              <a:rPr lang="en-GB"/>
              <a:pPr>
                <a:defRPr/>
              </a:pPr>
              <a:t>‹#›</a:t>
            </a:fld>
            <a:endParaRPr lang="en-GB"/>
          </a:p>
        </p:txBody>
      </p:sp>
    </p:spTree>
    <p:extLst>
      <p:ext uri="{BB962C8B-B14F-4D97-AF65-F5344CB8AC3E}">
        <p14:creationId xmlns:p14="http://schemas.microsoft.com/office/powerpoint/2010/main" val="196364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DC06E60-1139-418A-8E88-57B17A2E0A24}" type="datetime1">
              <a:rPr lang="en-GB"/>
              <a:pPr>
                <a:defRPr/>
              </a:pPr>
              <a:t>11/12/2012</a:t>
            </a:fld>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D1008960-D204-42E7-A070-718BE675E09E}" type="slidenum">
              <a:rPr lang="en-GB"/>
              <a:pPr>
                <a:defRPr/>
              </a:pPr>
              <a:t>‹#›</a:t>
            </a:fld>
            <a:endParaRPr lang="en-GB"/>
          </a:p>
        </p:txBody>
      </p:sp>
    </p:spTree>
    <p:extLst>
      <p:ext uri="{BB962C8B-B14F-4D97-AF65-F5344CB8AC3E}">
        <p14:creationId xmlns:p14="http://schemas.microsoft.com/office/powerpoint/2010/main" val="2941301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295400"/>
            <a:ext cx="7772400" cy="48006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fld id="{BAA4A77B-AB50-4325-964D-17D07DEFBF86}" type="datetime1">
              <a:rPr lang="en-GB"/>
              <a:pPr>
                <a:defRPr/>
              </a:pPr>
              <a:t>11/12/2012</a:t>
            </a:fld>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ADF6723A-2365-4C6C-B414-BF27615549D2}" type="slidenum">
              <a:rPr lang="en-GB"/>
              <a:pPr>
                <a:defRPr/>
              </a:pPr>
              <a:t>‹#›</a:t>
            </a:fld>
            <a:endParaRPr lang="en-GB"/>
          </a:p>
        </p:txBody>
      </p:sp>
    </p:spTree>
    <p:extLst>
      <p:ext uri="{BB962C8B-B14F-4D97-AF65-F5344CB8AC3E}">
        <p14:creationId xmlns:p14="http://schemas.microsoft.com/office/powerpoint/2010/main" val="103660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4836108-473A-417D-80DC-0232C7B4E2CB}" type="datetime1">
              <a:rPr lang="en-GB"/>
              <a:pPr>
                <a:defRPr/>
              </a:pPr>
              <a:t>11/12/2012</a:t>
            </a:fld>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BF8862D3-58AE-4A7A-AF56-7004CEA9FD6E}" type="slidenum">
              <a:rPr lang="en-GB"/>
              <a:pPr>
                <a:defRPr/>
              </a:pPr>
              <a:t>‹#›</a:t>
            </a:fld>
            <a:endParaRPr lang="en-GB"/>
          </a:p>
        </p:txBody>
      </p:sp>
    </p:spTree>
    <p:extLst>
      <p:ext uri="{BB962C8B-B14F-4D97-AF65-F5344CB8AC3E}">
        <p14:creationId xmlns:p14="http://schemas.microsoft.com/office/powerpoint/2010/main" val="339135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22B24A93-BF10-4319-953E-2F792CC2C560}" type="datetime1">
              <a:rPr lang="en-GB"/>
              <a:pPr>
                <a:defRPr/>
              </a:pPr>
              <a:t>11/12/2012</a:t>
            </a:fld>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FD29AAF1-0482-46F8-B414-39B871F8B3F1}" type="slidenum">
              <a:rPr lang="en-GB"/>
              <a:pPr>
                <a:defRPr/>
              </a:pPr>
              <a:t>‹#›</a:t>
            </a:fld>
            <a:endParaRPr lang="en-GB"/>
          </a:p>
        </p:txBody>
      </p:sp>
    </p:spTree>
    <p:extLst>
      <p:ext uri="{BB962C8B-B14F-4D97-AF65-F5344CB8AC3E}">
        <p14:creationId xmlns:p14="http://schemas.microsoft.com/office/powerpoint/2010/main" val="328544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0C97263E-E762-4841-B8D3-1E5182523740}" type="datetime1">
              <a:rPr lang="en-GB"/>
              <a:pPr>
                <a:defRPr/>
              </a:pPr>
              <a:t>11/12/2012</a:t>
            </a:fld>
            <a:r>
              <a:rPr lang="en-GB"/>
              <a:t>02/10/2011</a:t>
            </a:r>
          </a:p>
        </p:txBody>
      </p:sp>
      <p:sp>
        <p:nvSpPr>
          <p:cNvPr id="8"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9" name="Rectangle 6"/>
          <p:cNvSpPr>
            <a:spLocks noGrp="1" noChangeArrowheads="1"/>
          </p:cNvSpPr>
          <p:nvPr>
            <p:ph type="sldNum" sz="quarter" idx="12"/>
          </p:nvPr>
        </p:nvSpPr>
        <p:spPr>
          <a:ln/>
        </p:spPr>
        <p:txBody>
          <a:bodyPr/>
          <a:lstStyle>
            <a:lvl1pPr>
              <a:defRPr/>
            </a:lvl1pPr>
          </a:lstStyle>
          <a:p>
            <a:pPr>
              <a:defRPr/>
            </a:pPr>
            <a:fld id="{0050E205-44DC-4183-95FF-0537A954D44E}" type="slidenum">
              <a:rPr lang="en-GB"/>
              <a:pPr>
                <a:defRPr/>
              </a:pPr>
              <a:t>‹#›</a:t>
            </a:fld>
            <a:endParaRPr lang="en-GB"/>
          </a:p>
        </p:txBody>
      </p:sp>
    </p:spTree>
    <p:extLst>
      <p:ext uri="{BB962C8B-B14F-4D97-AF65-F5344CB8AC3E}">
        <p14:creationId xmlns:p14="http://schemas.microsoft.com/office/powerpoint/2010/main" val="171028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DEC1CF4F-88E5-46AD-B97C-4DA2183A1494}" type="datetime1">
              <a:rPr lang="en-GB"/>
              <a:pPr>
                <a:defRPr/>
              </a:pPr>
              <a:t>11/12/2012</a:t>
            </a:fld>
            <a:r>
              <a:rPr lang="en-GB"/>
              <a:t>02/10/2011</a:t>
            </a:r>
          </a:p>
        </p:txBody>
      </p:sp>
      <p:sp>
        <p:nvSpPr>
          <p:cNvPr id="4"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5" name="Rectangle 6"/>
          <p:cNvSpPr>
            <a:spLocks noGrp="1" noChangeArrowheads="1"/>
          </p:cNvSpPr>
          <p:nvPr>
            <p:ph type="sldNum" sz="quarter" idx="12"/>
          </p:nvPr>
        </p:nvSpPr>
        <p:spPr>
          <a:ln/>
        </p:spPr>
        <p:txBody>
          <a:bodyPr/>
          <a:lstStyle>
            <a:lvl1pPr>
              <a:defRPr/>
            </a:lvl1pPr>
          </a:lstStyle>
          <a:p>
            <a:pPr>
              <a:defRPr/>
            </a:pPr>
            <a:fld id="{04CAEFE3-6E40-4F34-BCF8-676E4A1FDCB5}" type="slidenum">
              <a:rPr lang="en-GB"/>
              <a:pPr>
                <a:defRPr/>
              </a:pPr>
              <a:t>‹#›</a:t>
            </a:fld>
            <a:endParaRPr lang="en-GB"/>
          </a:p>
        </p:txBody>
      </p:sp>
    </p:spTree>
    <p:extLst>
      <p:ext uri="{BB962C8B-B14F-4D97-AF65-F5344CB8AC3E}">
        <p14:creationId xmlns:p14="http://schemas.microsoft.com/office/powerpoint/2010/main" val="287649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8DA59AE-EF42-48CA-93EF-D6CADA56AD69}" type="datetime1">
              <a:rPr lang="en-GB"/>
              <a:pPr>
                <a:defRPr/>
              </a:pPr>
              <a:t>11/12/2012</a:t>
            </a:fld>
            <a:r>
              <a:rPr lang="en-GB"/>
              <a:t>02/10/2011</a:t>
            </a:r>
          </a:p>
        </p:txBody>
      </p:sp>
      <p:sp>
        <p:nvSpPr>
          <p:cNvPr id="3"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4" name="Rectangle 6"/>
          <p:cNvSpPr>
            <a:spLocks noGrp="1" noChangeArrowheads="1"/>
          </p:cNvSpPr>
          <p:nvPr>
            <p:ph type="sldNum" sz="quarter" idx="12"/>
          </p:nvPr>
        </p:nvSpPr>
        <p:spPr>
          <a:ln/>
        </p:spPr>
        <p:txBody>
          <a:bodyPr/>
          <a:lstStyle>
            <a:lvl1pPr>
              <a:defRPr/>
            </a:lvl1pPr>
          </a:lstStyle>
          <a:p>
            <a:pPr>
              <a:defRPr/>
            </a:pPr>
            <a:fld id="{69997509-E8BD-499B-B1ED-2BB312F99CE2}" type="slidenum">
              <a:rPr lang="en-GB"/>
              <a:pPr>
                <a:defRPr/>
              </a:pPr>
              <a:t>‹#›</a:t>
            </a:fld>
            <a:endParaRPr lang="en-GB"/>
          </a:p>
        </p:txBody>
      </p:sp>
    </p:spTree>
    <p:extLst>
      <p:ext uri="{BB962C8B-B14F-4D97-AF65-F5344CB8AC3E}">
        <p14:creationId xmlns:p14="http://schemas.microsoft.com/office/powerpoint/2010/main" val="328896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50B7525-357C-463F-8E37-FCE46F641319}" type="datetime1">
              <a:rPr lang="en-GB"/>
              <a:pPr>
                <a:defRPr/>
              </a:pPr>
              <a:t>11/12/2012</a:t>
            </a:fld>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077537C1-E5AF-4B26-BE87-A44F15AAFD61}" type="slidenum">
              <a:rPr lang="en-GB"/>
              <a:pPr>
                <a:defRPr/>
              </a:pPr>
              <a:t>‹#›</a:t>
            </a:fld>
            <a:endParaRPr lang="en-GB"/>
          </a:p>
        </p:txBody>
      </p:sp>
    </p:spTree>
    <p:extLst>
      <p:ext uri="{BB962C8B-B14F-4D97-AF65-F5344CB8AC3E}">
        <p14:creationId xmlns:p14="http://schemas.microsoft.com/office/powerpoint/2010/main" val="286985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CD9A04-6B27-4823-AABD-B989B991177E}" type="datetime1">
              <a:rPr lang="en-GB"/>
              <a:pPr>
                <a:defRPr/>
              </a:pPr>
              <a:t>11/12/2012</a:t>
            </a:fld>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BC9A57B5-4579-49C0-BEBF-07089A737F32}" type="slidenum">
              <a:rPr lang="en-GB"/>
              <a:pPr>
                <a:defRPr/>
              </a:pPr>
              <a:t>‹#›</a:t>
            </a:fld>
            <a:endParaRPr lang="en-GB"/>
          </a:p>
        </p:txBody>
      </p:sp>
    </p:spTree>
    <p:extLst>
      <p:ext uri="{BB962C8B-B14F-4D97-AF65-F5344CB8AC3E}">
        <p14:creationId xmlns:p14="http://schemas.microsoft.com/office/powerpoint/2010/main" val="334514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LOCKERBIE ACADEMY 											TRANSPORT UNIT </a:t>
            </a:r>
          </a:p>
        </p:txBody>
      </p:sp>
      <p:sp>
        <p:nvSpPr>
          <p:cNvPr id="1027" name="Rectangle 3"/>
          <p:cNvSpPr>
            <a:spLocks noGrp="1" noChangeArrowheads="1"/>
          </p:cNvSpPr>
          <p:nvPr>
            <p:ph type="body" idx="1"/>
          </p:nvPr>
        </p:nvSpPr>
        <p:spPr bwMode="auto">
          <a:xfrm>
            <a:off x="685800" y="129540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fld id="{85168211-7C21-440C-9372-C5857C964C5B}" type="datetime1">
              <a:rPr lang="en-GB"/>
              <a:pPr>
                <a:defRPr/>
              </a:pPr>
              <a:t>11/12/2012</a:t>
            </a:fld>
            <a:r>
              <a:rPr lang="en-GB"/>
              <a:t>02/10/2011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GB"/>
              <a:t>JAH</a:t>
            </a:r>
          </a:p>
        </p:txBody>
      </p:sp>
      <p:sp>
        <p:nvSpPr>
          <p:cNvPr id="1030" name="Rectangle 6"/>
          <p:cNvSpPr>
            <a:spLocks noGrp="1" noChangeArrowheads="1"/>
          </p:cNvSpPr>
          <p:nvPr>
            <p:ph type="sldNum" sz="quarter" idx="4"/>
          </p:nvPr>
        </p:nvSpPr>
        <p:spPr bwMode="auto">
          <a:xfrm>
            <a:off x="7239000" y="0"/>
            <a:ext cx="1905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57200" indent="-457200" algn="r">
              <a:defRPr sz="2000">
                <a:solidFill>
                  <a:schemeClr val="accent1"/>
                </a:solidFill>
              </a:defRPr>
            </a:lvl1pPr>
          </a:lstStyle>
          <a:p>
            <a:pPr>
              <a:defRPr/>
            </a:pPr>
            <a:fld id="{85BDB40A-A13E-4578-A5D0-B4A6927D5999}" type="slidenum">
              <a:rPr lang="en-GB"/>
              <a:pPr>
                <a:defRPr/>
              </a:pPr>
              <a:t>‹#›</a:t>
            </a:fld>
            <a:endParaRPr lang="en-GB"/>
          </a:p>
        </p:txBody>
      </p:sp>
      <p:pic>
        <p:nvPicPr>
          <p:cNvPr id="1031" name="Picture 7" descr="LA Transport Logo"/>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7667625" y="188913"/>
            <a:ext cx="11461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8" r:id="rId1"/>
    <p:sldLayoutId id="2147483667" r:id="rId2"/>
    <p:sldLayoutId id="2147483666"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 id="2147483657" r:id="rId12"/>
    <p:sldLayoutId id="2147483656" r:id="rId13"/>
    <p:sldLayoutId id="2147483655" r:id="rId14"/>
    <p:sldLayoutId id="2147483654" r:id="rId15"/>
    <p:sldLayoutId id="2147483653" r:id="rId16"/>
    <p:sldLayoutId id="2147483652" r:id="rId17"/>
    <p:sldLayoutId id="2147483651" r:id="rId18"/>
    <p:sldLayoutId id="2147483650" r:id="rId19"/>
    <p:sldLayoutId id="2147483649" r:id="rId20"/>
  </p:sldLayoutIdLst>
  <p:timing>
    <p:tnLst>
      <p:par>
        <p:cTn id="1" dur="indefinite" restart="never" nodeType="tmRoot"/>
      </p:par>
    </p:tnLst>
  </p:timing>
  <p:hf hdr="0"/>
  <p:txStyles>
    <p:titleStyle>
      <a:lvl1pPr algn="l" defTabSz="192088" rtl="0" eaLnBrk="0" fontAlgn="base" hangingPunct="0">
        <a:spcBef>
          <a:spcPct val="0"/>
        </a:spcBef>
        <a:spcAft>
          <a:spcPct val="0"/>
        </a:spcAft>
        <a:defRPr sz="2000">
          <a:solidFill>
            <a:schemeClr val="bg1"/>
          </a:solidFill>
          <a:latin typeface="+mj-lt"/>
          <a:ea typeface="+mj-ea"/>
          <a:cs typeface="+mj-cs"/>
        </a:defRPr>
      </a:lvl1pPr>
      <a:lvl2pPr algn="l" defTabSz="192088" rtl="0" eaLnBrk="0" fontAlgn="base" hangingPunct="0">
        <a:spcBef>
          <a:spcPct val="0"/>
        </a:spcBef>
        <a:spcAft>
          <a:spcPct val="0"/>
        </a:spcAft>
        <a:defRPr sz="2000">
          <a:solidFill>
            <a:schemeClr val="bg1"/>
          </a:solidFill>
          <a:latin typeface="Alien Encounters" pitchFamily="2" charset="0"/>
        </a:defRPr>
      </a:lvl2pPr>
      <a:lvl3pPr algn="l" defTabSz="192088" rtl="0" eaLnBrk="0" fontAlgn="base" hangingPunct="0">
        <a:spcBef>
          <a:spcPct val="0"/>
        </a:spcBef>
        <a:spcAft>
          <a:spcPct val="0"/>
        </a:spcAft>
        <a:defRPr sz="2000">
          <a:solidFill>
            <a:schemeClr val="bg1"/>
          </a:solidFill>
          <a:latin typeface="Alien Encounters" pitchFamily="2" charset="0"/>
        </a:defRPr>
      </a:lvl3pPr>
      <a:lvl4pPr algn="l" defTabSz="192088" rtl="0" eaLnBrk="0" fontAlgn="base" hangingPunct="0">
        <a:spcBef>
          <a:spcPct val="0"/>
        </a:spcBef>
        <a:spcAft>
          <a:spcPct val="0"/>
        </a:spcAft>
        <a:defRPr sz="2000">
          <a:solidFill>
            <a:schemeClr val="bg1"/>
          </a:solidFill>
          <a:latin typeface="Alien Encounters" pitchFamily="2" charset="0"/>
        </a:defRPr>
      </a:lvl4pPr>
      <a:lvl5pPr algn="l" defTabSz="192088" rtl="0" eaLnBrk="0" fontAlgn="base" hangingPunct="0">
        <a:spcBef>
          <a:spcPct val="0"/>
        </a:spcBef>
        <a:spcAft>
          <a:spcPct val="0"/>
        </a:spcAft>
        <a:defRPr sz="2000">
          <a:solidFill>
            <a:schemeClr val="bg1"/>
          </a:solidFill>
          <a:latin typeface="Alien Encounters" pitchFamily="2" charset="0"/>
        </a:defRPr>
      </a:lvl5pPr>
      <a:lvl6pPr marL="457200" algn="l" defTabSz="192088" rtl="0" fontAlgn="base">
        <a:spcBef>
          <a:spcPct val="0"/>
        </a:spcBef>
        <a:spcAft>
          <a:spcPct val="0"/>
        </a:spcAft>
        <a:defRPr sz="2000">
          <a:solidFill>
            <a:schemeClr val="bg1"/>
          </a:solidFill>
          <a:latin typeface="Alien Encounters" pitchFamily="2" charset="0"/>
        </a:defRPr>
      </a:lvl6pPr>
      <a:lvl7pPr marL="914400" algn="l" defTabSz="192088" rtl="0" fontAlgn="base">
        <a:spcBef>
          <a:spcPct val="0"/>
        </a:spcBef>
        <a:spcAft>
          <a:spcPct val="0"/>
        </a:spcAft>
        <a:defRPr sz="2000">
          <a:solidFill>
            <a:schemeClr val="bg1"/>
          </a:solidFill>
          <a:latin typeface="Alien Encounters" pitchFamily="2" charset="0"/>
        </a:defRPr>
      </a:lvl7pPr>
      <a:lvl8pPr marL="1371600" algn="l" defTabSz="192088" rtl="0" fontAlgn="base">
        <a:spcBef>
          <a:spcPct val="0"/>
        </a:spcBef>
        <a:spcAft>
          <a:spcPct val="0"/>
        </a:spcAft>
        <a:defRPr sz="2000">
          <a:solidFill>
            <a:schemeClr val="bg1"/>
          </a:solidFill>
          <a:latin typeface="Alien Encounters" pitchFamily="2" charset="0"/>
        </a:defRPr>
      </a:lvl8pPr>
      <a:lvl9pPr marL="1828800" algn="l" defTabSz="192088" rtl="0" fontAlgn="base">
        <a:spcBef>
          <a:spcPct val="0"/>
        </a:spcBef>
        <a:spcAft>
          <a:spcPct val="0"/>
        </a:spcAft>
        <a:defRPr sz="2000">
          <a:solidFill>
            <a:schemeClr val="bg1"/>
          </a:solidFill>
          <a:latin typeface="Alien Encounters" pitchFamily="2"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classtools.net/education-games-php/timer/"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brainpop.co.uk/"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athsisfun.com/measure/weight-mass.html"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mathsisfun.com/measure/weight-mass.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hyperlink" Target="http://www.youtube.com/watch?v=jwPc0kK9VHU&amp;feature=endscreen&amp;NR=1"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ideo" Target="file:///I:\safety%20and%20forces\Newton%201.wmv" TargetMode="External"/><Relationship Id="rId4" Type="http://schemas.openxmlformats.org/officeDocument/2006/relationships/hyperlink" Target="Newton%201.wmv"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video" Target="file:///I:\safety%20and%20forces\seat%20belt.wmv" TargetMode="External"/><Relationship Id="rId4" Type="http://schemas.openxmlformats.org/officeDocument/2006/relationships/hyperlink" Target="seat%20belt.wmv"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2.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E70383D-529D-48E2-A8DE-F3BEAE84087B}" type="slidenum">
              <a:rPr lang="en-GB" sz="2000" smtClean="0">
                <a:solidFill>
                  <a:schemeClr val="accent1"/>
                </a:solidFill>
              </a:rPr>
              <a:pPr eaLnBrk="1" hangingPunct="1"/>
              <a:t>1</a:t>
            </a:fld>
            <a:endParaRPr lang="en-GB" sz="2000" smtClean="0">
              <a:solidFill>
                <a:schemeClr val="accent1"/>
              </a:solidFill>
            </a:endParaRPr>
          </a:p>
        </p:txBody>
      </p:sp>
      <p:sp>
        <p:nvSpPr>
          <p:cNvPr id="205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05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053" name="Rectangle 2"/>
          <p:cNvSpPr>
            <a:spLocks noGrp="1" noChangeArrowheads="1"/>
          </p:cNvSpPr>
          <p:nvPr>
            <p:ph type="ctrTitle"/>
          </p:nvPr>
        </p:nvSpPr>
        <p:spPr>
          <a:xfrm>
            <a:off x="381000" y="2286000"/>
            <a:ext cx="8305800" cy="2819400"/>
          </a:xfrm>
        </p:spPr>
        <p:txBody>
          <a:bodyPr/>
          <a:lstStyle/>
          <a:p>
            <a:pPr algn="ctr" eaLnBrk="1" hangingPunct="1"/>
            <a:r>
              <a:rPr lang="en-GB" sz="6000" smtClean="0">
                <a:cs typeface="Times New Roman" pitchFamily="18" charset="0"/>
              </a:rPr>
              <a:t>TRANSPORT UNIT</a:t>
            </a:r>
            <a:br>
              <a:rPr lang="en-GB" sz="6000" smtClean="0">
                <a:cs typeface="Times New Roman" pitchFamily="18" charset="0"/>
              </a:rPr>
            </a:br>
            <a:r>
              <a:rPr lang="en-GB" sz="3200" smtClean="0">
                <a:cs typeface="Times New Roman" pitchFamily="18" charset="0"/>
              </a:rPr>
              <a:t/>
            </a:r>
            <a:br>
              <a:rPr lang="en-GB" sz="3200" smtClean="0">
                <a:cs typeface="Times New Roman" pitchFamily="18" charset="0"/>
              </a:rPr>
            </a:br>
            <a:r>
              <a:rPr lang="en-GB" sz="6600" smtClean="0">
                <a:solidFill>
                  <a:srgbClr val="FFFF00"/>
                </a:solidFill>
                <a:cs typeface="Times New Roman" pitchFamily="18" charset="0"/>
              </a:rPr>
              <a:t>FORCES</a:t>
            </a:r>
            <a:r>
              <a:rPr lang="en-GB" sz="6600" smtClean="0">
                <a:solidFill>
                  <a:srgbClr val="FFFF00"/>
                </a:solidFill>
                <a:latin typeface="Arial" pitchFamily="34" charset="0"/>
                <a:cs typeface="Arial" pitchFamily="34" charset="0"/>
              </a:rPr>
              <a:t>/</a:t>
            </a:r>
            <a:r>
              <a:rPr lang="en-GB" sz="6600" smtClean="0">
                <a:solidFill>
                  <a:srgbClr val="FFFF00"/>
                </a:solidFill>
                <a:cs typeface="Times New Roman" pitchFamily="18" charset="0"/>
              </a:rPr>
              <a:t>dyanmics</a:t>
            </a:r>
            <a:r>
              <a:rPr lang="en-GB" smtClean="0"/>
              <a:t> </a:t>
            </a:r>
          </a:p>
        </p:txBody>
      </p:sp>
      <p:sp>
        <p:nvSpPr>
          <p:cNvPr id="2054" name="Rectangle 3"/>
          <p:cNvSpPr>
            <a:spLocks noGrp="1" noChangeArrowheads="1"/>
          </p:cNvSpPr>
          <p:nvPr>
            <p:ph type="subTitle" idx="1"/>
          </p:nvPr>
        </p:nvSpPr>
        <p:spPr>
          <a:xfrm>
            <a:off x="1447800" y="5638800"/>
            <a:ext cx="6400800" cy="685800"/>
          </a:xfrm>
        </p:spPr>
        <p:txBody>
          <a:bodyPr/>
          <a:lstStyle/>
          <a:p>
            <a:pPr eaLnBrk="1" hangingPunct="1"/>
            <a:r>
              <a:rPr lang="en-GB" smtClean="0"/>
              <a:t>S1-S3 Road Safety &amp; PHYSICS</a:t>
            </a:r>
          </a:p>
        </p:txBody>
      </p:sp>
      <p:sp>
        <p:nvSpPr>
          <p:cNvPr id="2055" name="Rectangle 4"/>
          <p:cNvSpPr>
            <a:spLocks noChangeArrowheads="1"/>
          </p:cNvSpPr>
          <p:nvPr/>
        </p:nvSpPr>
        <p:spPr bwMode="auto">
          <a:xfrm>
            <a:off x="0" y="255588"/>
            <a:ext cx="7959725"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5800">
                <a:solidFill>
                  <a:schemeClr val="accent1"/>
                </a:solidFill>
                <a:latin typeface="Alien Encounters" pitchFamily="2" charset="0"/>
                <a:cs typeface="Times New Roman" pitchFamily="18" charset="0"/>
              </a:rPr>
              <a:t>LOCKERBIE ACADEMY</a:t>
            </a:r>
            <a:endParaRPr lang="en-GB" sz="5800">
              <a:solidFill>
                <a:srgbClr val="FFFF00"/>
              </a:solidFill>
              <a:latin typeface="Alien Encounters" pitchFamily="2"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8F0C4EE-45D4-422B-BCFA-E16258F6932D}" type="slidenum">
              <a:rPr lang="en-GB" sz="2000" smtClean="0">
                <a:solidFill>
                  <a:schemeClr val="accent1"/>
                </a:solidFill>
              </a:rPr>
              <a:pPr eaLnBrk="1" hangingPunct="1"/>
              <a:t>10</a:t>
            </a:fld>
            <a:endParaRPr lang="en-GB" sz="2000" smtClean="0">
              <a:solidFill>
                <a:schemeClr val="accent1"/>
              </a:solidFill>
            </a:endParaRPr>
          </a:p>
        </p:txBody>
      </p:sp>
      <p:sp>
        <p:nvSpPr>
          <p:cNvPr id="2867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867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8677" name="Rectangle 3074"/>
          <p:cNvSpPr>
            <a:spLocks noGrp="1" noChangeArrowheads="1"/>
          </p:cNvSpPr>
          <p:nvPr>
            <p:ph type="title"/>
          </p:nvPr>
        </p:nvSpPr>
        <p:spPr>
          <a:xfrm>
            <a:off x="1524000" y="609600"/>
            <a:ext cx="5791200" cy="2514600"/>
          </a:xfrm>
        </p:spPr>
        <p:txBody>
          <a:bodyPr/>
          <a:lstStyle/>
          <a:p>
            <a:pPr algn="ctr" eaLnBrk="1" hangingPunct="1"/>
            <a:r>
              <a:rPr lang="en-GB" sz="7200" smtClean="0"/>
              <a:t>Examples of forces</a:t>
            </a:r>
          </a:p>
        </p:txBody>
      </p:sp>
      <p:sp>
        <p:nvSpPr>
          <p:cNvPr id="28678" name="Rectangle 3075"/>
          <p:cNvSpPr>
            <a:spLocks noChangeArrowheads="1"/>
          </p:cNvSpPr>
          <p:nvPr/>
        </p:nvSpPr>
        <p:spPr bwMode="auto">
          <a:xfrm>
            <a:off x="1600200" y="3581400"/>
            <a:ext cx="5791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92088"/>
            <a:r>
              <a:rPr lang="en-GB" sz="4400">
                <a:solidFill>
                  <a:srgbClr val="FF0066"/>
                </a:solidFill>
                <a:latin typeface="Alien Encounters" pitchFamily="2" charset="0"/>
              </a:rPr>
              <a:t>Weight, friction, upthrust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0E8B4C-C7A5-4323-9068-C3F7676D69D1}" type="slidenum">
              <a:rPr lang="en-GB" sz="2000" smtClean="0">
                <a:solidFill>
                  <a:schemeClr val="accent1"/>
                </a:solidFill>
              </a:rPr>
              <a:pPr eaLnBrk="1" hangingPunct="1"/>
              <a:t>11</a:t>
            </a:fld>
            <a:endParaRPr lang="en-GB" sz="2000" smtClean="0">
              <a:solidFill>
                <a:schemeClr val="accent1"/>
              </a:solidFill>
            </a:endParaRPr>
          </a:p>
        </p:txBody>
      </p:sp>
      <p:sp>
        <p:nvSpPr>
          <p:cNvPr id="52227"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52228"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2229" name="Rectangle 1026"/>
          <p:cNvSpPr>
            <a:spLocks noGrp="1" noChangeArrowheads="1"/>
          </p:cNvSpPr>
          <p:nvPr>
            <p:ph type="title"/>
          </p:nvPr>
        </p:nvSpPr>
        <p:spPr>
          <a:xfrm>
            <a:off x="2057400" y="1524000"/>
            <a:ext cx="5791200" cy="3733800"/>
          </a:xfrm>
        </p:spPr>
        <p:txBody>
          <a:bodyPr/>
          <a:lstStyle/>
          <a:p>
            <a:pPr algn="ctr" eaLnBrk="1" hangingPunct="1"/>
            <a:r>
              <a:rPr lang="en-GB" sz="7200" smtClean="0"/>
              <a:t>Measuring FORCES?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2660B58-1F02-4C3D-BF06-A947FC2B26D0}" type="slidenum">
              <a:rPr lang="en-GB" sz="2000" smtClean="0">
                <a:solidFill>
                  <a:schemeClr val="accent1"/>
                </a:solidFill>
              </a:rPr>
              <a:pPr eaLnBrk="1" hangingPunct="1"/>
              <a:t>12</a:t>
            </a:fld>
            <a:endParaRPr lang="en-GB" sz="2000" smtClean="0">
              <a:solidFill>
                <a:schemeClr val="accent1"/>
              </a:solidFill>
            </a:endParaRPr>
          </a:p>
        </p:txBody>
      </p:sp>
      <p:sp>
        <p:nvSpPr>
          <p:cNvPr id="53251"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53252"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3253" name="Rectangle 1026"/>
          <p:cNvSpPr>
            <a:spLocks noGrp="1" noChangeArrowheads="1"/>
          </p:cNvSpPr>
          <p:nvPr>
            <p:ph type="title"/>
          </p:nvPr>
        </p:nvSpPr>
        <p:spPr/>
        <p:txBody>
          <a:bodyPr/>
          <a:lstStyle/>
          <a:p>
            <a:pPr eaLnBrk="1" hangingPunct="1"/>
            <a:r>
              <a:rPr lang="en-GB" smtClean="0"/>
              <a:t>Measuring forces</a:t>
            </a:r>
          </a:p>
        </p:txBody>
      </p:sp>
      <p:sp>
        <p:nvSpPr>
          <p:cNvPr id="53254" name="Rectangle 1027"/>
          <p:cNvSpPr>
            <a:spLocks noGrp="1" noChangeArrowheads="1"/>
          </p:cNvSpPr>
          <p:nvPr>
            <p:ph type="body" sz="half" idx="1"/>
          </p:nvPr>
        </p:nvSpPr>
        <p:spPr>
          <a:xfrm>
            <a:off x="381000" y="1066800"/>
            <a:ext cx="2971800" cy="4800600"/>
          </a:xfrm>
        </p:spPr>
        <p:txBody>
          <a:bodyPr/>
          <a:lstStyle/>
          <a:p>
            <a:pPr eaLnBrk="1" hangingPunct="1"/>
            <a:r>
              <a:rPr lang="en-GB" sz="2800" smtClean="0"/>
              <a:t>We can use one of the effects of a force to measure forces. </a:t>
            </a:r>
          </a:p>
          <a:p>
            <a:pPr eaLnBrk="1" hangingPunct="1"/>
            <a:r>
              <a:rPr lang="en-GB" sz="2800" smtClean="0"/>
              <a:t>This is called HOOKES LAW</a:t>
            </a:r>
          </a:p>
        </p:txBody>
      </p:sp>
      <p:pic>
        <p:nvPicPr>
          <p:cNvPr id="53255" name="Picture 1028"/>
          <p:cNvPicPr>
            <a:picLocks noGrp="1" noChangeAspect="1" noChangeArrowheads="1"/>
          </p:cNvPicPr>
          <p:nvPr>
            <p:ph type="chart" sz="half" idx="2"/>
          </p:nvPr>
        </p:nvPicPr>
        <p:blipFill>
          <a:blip r:embed="rId2">
            <a:extLst>
              <a:ext uri="{28A0092B-C50C-407E-A947-70E740481C1C}">
                <a14:useLocalDpi xmlns:a14="http://schemas.microsoft.com/office/drawing/2010/main" val="0"/>
              </a:ext>
            </a:extLst>
          </a:blip>
          <a:srcRect l="17714" t="11075"/>
          <a:stretch>
            <a:fillRect/>
          </a:stretch>
        </p:blipFill>
        <p:spPr>
          <a:xfrm>
            <a:off x="3429000" y="838200"/>
            <a:ext cx="5454650" cy="552132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8ED8CFA-6379-48C6-89C3-1539554262BB}" type="slidenum">
              <a:rPr lang="en-GB" sz="2000" smtClean="0">
                <a:solidFill>
                  <a:schemeClr val="accent1"/>
                </a:solidFill>
              </a:rPr>
              <a:pPr eaLnBrk="1" hangingPunct="1"/>
              <a:t>13</a:t>
            </a:fld>
            <a:endParaRPr lang="en-GB" sz="2000" smtClean="0">
              <a:solidFill>
                <a:schemeClr val="accent1"/>
              </a:solidFill>
            </a:endParaRPr>
          </a:p>
        </p:txBody>
      </p:sp>
      <p:sp>
        <p:nvSpPr>
          <p:cNvPr id="5427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5427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4277" name="Rectangle 1026"/>
          <p:cNvSpPr>
            <a:spLocks noGrp="1" noChangeArrowheads="1"/>
          </p:cNvSpPr>
          <p:nvPr>
            <p:ph type="title"/>
          </p:nvPr>
        </p:nvSpPr>
        <p:spPr>
          <a:xfrm>
            <a:off x="2057400" y="1524000"/>
            <a:ext cx="5791200" cy="3733800"/>
          </a:xfrm>
        </p:spPr>
        <p:txBody>
          <a:bodyPr/>
          <a:lstStyle/>
          <a:p>
            <a:pPr algn="ctr" eaLnBrk="1" hangingPunct="1"/>
            <a:r>
              <a:rPr lang="en-GB" sz="7200" smtClean="0"/>
              <a:t>Hookes</a:t>
            </a:r>
            <a:br>
              <a:rPr lang="en-GB" sz="7200" smtClean="0"/>
            </a:br>
            <a:r>
              <a:rPr lang="en-GB" sz="7200" smtClean="0"/>
              <a:t>law</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15E61D1-7660-4BA5-9D00-3AEBADE6CF83}" type="slidenum">
              <a:rPr lang="en-GB" sz="2000" smtClean="0">
                <a:solidFill>
                  <a:schemeClr val="accent1"/>
                </a:solidFill>
              </a:rPr>
              <a:pPr eaLnBrk="1" hangingPunct="1"/>
              <a:t>14</a:t>
            </a:fld>
            <a:endParaRPr lang="en-GB" sz="2000" smtClean="0">
              <a:solidFill>
                <a:schemeClr val="accent1"/>
              </a:solidFill>
            </a:endParaRPr>
          </a:p>
        </p:txBody>
      </p:sp>
      <p:sp>
        <p:nvSpPr>
          <p:cNvPr id="55299"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55300"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5301" name="Rectangle 1026"/>
          <p:cNvSpPr>
            <a:spLocks noGrp="1" noChangeArrowheads="1"/>
          </p:cNvSpPr>
          <p:nvPr>
            <p:ph type="title"/>
          </p:nvPr>
        </p:nvSpPr>
        <p:spPr/>
        <p:txBody>
          <a:bodyPr/>
          <a:lstStyle/>
          <a:p>
            <a:pPr eaLnBrk="1" hangingPunct="1"/>
            <a:endParaRPr lang="en-US" smtClean="0"/>
          </a:p>
        </p:txBody>
      </p:sp>
      <p:pic>
        <p:nvPicPr>
          <p:cNvPr id="55302"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24098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3"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219200"/>
            <a:ext cx="24098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4" name="Picture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219200"/>
            <a:ext cx="24098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CE22BC5-E3B1-4B07-8B7A-54A1571C8664}" type="slidenum">
              <a:rPr lang="en-GB" sz="2000" smtClean="0">
                <a:solidFill>
                  <a:schemeClr val="accent1"/>
                </a:solidFill>
              </a:rPr>
              <a:pPr eaLnBrk="1" hangingPunct="1"/>
              <a:t>15</a:t>
            </a:fld>
            <a:endParaRPr lang="en-GB" sz="2000" smtClean="0">
              <a:solidFill>
                <a:schemeClr val="accent1"/>
              </a:solidFill>
            </a:endParaRPr>
          </a:p>
        </p:txBody>
      </p:sp>
      <p:sp>
        <p:nvSpPr>
          <p:cNvPr id="59395"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59396"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9397" name="AutoShape 2"/>
          <p:cNvSpPr>
            <a:spLocks noChangeAspect="1" noChangeArrowheads="1"/>
          </p:cNvSpPr>
          <p:nvPr/>
        </p:nvSpPr>
        <p:spPr bwMode="auto">
          <a:xfrm>
            <a:off x="6588125" y="2565400"/>
            <a:ext cx="18161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9398" name="Rectangle 3"/>
          <p:cNvSpPr>
            <a:spLocks noChangeArrowheads="1"/>
          </p:cNvSpPr>
          <p:nvPr/>
        </p:nvSpPr>
        <p:spPr bwMode="auto">
          <a:xfrm>
            <a:off x="6372225" y="1150938"/>
            <a:ext cx="428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Arial" pitchFamily="34" charset="0"/>
                <a:cs typeface="Arial" pitchFamily="34" charset="0"/>
              </a:rPr>
              <a:t> </a:t>
            </a:r>
            <a:endParaRPr lang="en-US" sz="1800">
              <a:latin typeface="Arial" pitchFamily="34" charset="0"/>
              <a:cs typeface="Arial" pitchFamily="34" charset="0"/>
            </a:endParaRPr>
          </a:p>
        </p:txBody>
      </p:sp>
      <p:pic>
        <p:nvPicPr>
          <p:cNvPr id="593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268413"/>
            <a:ext cx="21780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5" descr="sheila jpegged 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 y="836613"/>
            <a:ext cx="36718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Text Box 6"/>
          <p:cNvSpPr txBox="1">
            <a:spLocks noChangeArrowheads="1"/>
          </p:cNvSpPr>
          <p:nvPr/>
        </p:nvSpPr>
        <p:spPr bwMode="auto">
          <a:xfrm>
            <a:off x="6553200" y="1600200"/>
            <a:ext cx="2374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solidFill>
                  <a:schemeClr val="bg1"/>
                </a:solidFill>
                <a:latin typeface="Arial" pitchFamily="34" charset="0"/>
                <a:cs typeface="Arial" pitchFamily="34" charset="0"/>
              </a:rPr>
              <a:t>The spring exerts a force upwards on the mass.</a:t>
            </a:r>
            <a:endParaRPr lang="en-US">
              <a:solidFill>
                <a:schemeClr val="bg1"/>
              </a:solidFill>
              <a:latin typeface="Arial" pitchFamily="34" charset="0"/>
              <a:cs typeface="Arial" pitchFamily="34" charset="0"/>
            </a:endParaRPr>
          </a:p>
        </p:txBody>
      </p:sp>
      <p:sp>
        <p:nvSpPr>
          <p:cNvPr id="59402" name="Text Box 7"/>
          <p:cNvSpPr txBox="1">
            <a:spLocks noChangeArrowheads="1"/>
          </p:cNvSpPr>
          <p:nvPr/>
        </p:nvSpPr>
        <p:spPr bwMode="auto">
          <a:xfrm>
            <a:off x="6629400" y="3733800"/>
            <a:ext cx="2159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solidFill>
                  <a:schemeClr val="bg1"/>
                </a:solidFill>
                <a:latin typeface="Arial" pitchFamily="34" charset="0"/>
                <a:cs typeface="Arial" pitchFamily="34" charset="0"/>
              </a:rPr>
              <a:t>The Force of gravity exerts a force downwards on the mass.</a:t>
            </a:r>
            <a:endParaRPr lang="en-US">
              <a:solidFill>
                <a:schemeClr val="bg1"/>
              </a:solidFill>
              <a:latin typeface="Arial" pitchFamily="34" charset="0"/>
              <a:cs typeface="Arial" pitchFamily="34" charset="0"/>
            </a:endParaRPr>
          </a:p>
        </p:txBody>
      </p:sp>
      <p:sp>
        <p:nvSpPr>
          <p:cNvPr id="59403" name="AutoShape 8"/>
          <p:cNvSpPr>
            <a:spLocks noChangeArrowheads="1"/>
          </p:cNvSpPr>
          <p:nvPr/>
        </p:nvSpPr>
        <p:spPr bwMode="auto">
          <a:xfrm>
            <a:off x="5795963" y="2636838"/>
            <a:ext cx="360362" cy="1079500"/>
          </a:xfrm>
          <a:prstGeom prst="upArrow">
            <a:avLst>
              <a:gd name="adj1" fmla="val 50000"/>
              <a:gd name="adj2" fmla="val 7489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4" name="AutoShape 9"/>
          <p:cNvSpPr>
            <a:spLocks noChangeArrowheads="1"/>
          </p:cNvSpPr>
          <p:nvPr/>
        </p:nvSpPr>
        <p:spPr bwMode="auto">
          <a:xfrm>
            <a:off x="5795963" y="3860800"/>
            <a:ext cx="360362" cy="1008063"/>
          </a:xfrm>
          <a:prstGeom prst="downArrow">
            <a:avLst>
              <a:gd name="adj1" fmla="val 50000"/>
              <a:gd name="adj2" fmla="val 699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5" name="Text Box 10"/>
          <p:cNvSpPr txBox="1">
            <a:spLocks noChangeArrowheads="1"/>
          </p:cNvSpPr>
          <p:nvPr/>
        </p:nvSpPr>
        <p:spPr bwMode="auto">
          <a:xfrm>
            <a:off x="7308850" y="573405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latin typeface="Arial" pitchFamily="34" charset="0"/>
                <a:cs typeface="Arial" pitchFamily="34" charset="0"/>
              </a:rPr>
              <a:t>1.9</a:t>
            </a:r>
            <a:endParaRPr lang="en-US" sz="1800">
              <a:latin typeface="Arial" pitchFamily="34" charset="0"/>
              <a:cs typeface="Arial" pitchFamily="34" charset="0"/>
            </a:endParaRPr>
          </a:p>
        </p:txBody>
      </p:sp>
      <p:sp>
        <p:nvSpPr>
          <p:cNvPr id="59406" name="Rectangle 11"/>
          <p:cNvSpPr>
            <a:spLocks noChangeArrowheads="1"/>
          </p:cNvSpPr>
          <p:nvPr/>
        </p:nvSpPr>
        <p:spPr bwMode="auto">
          <a:xfrm>
            <a:off x="7235825" y="5661025"/>
            <a:ext cx="7207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7E69AF-299C-483F-BC94-4BDA9562CCCB}" type="slidenum">
              <a:rPr lang="en-GB" sz="2000" smtClean="0">
                <a:solidFill>
                  <a:schemeClr val="accent1"/>
                </a:solidFill>
              </a:rPr>
              <a:pPr eaLnBrk="1" hangingPunct="1"/>
              <a:t>16</a:t>
            </a:fld>
            <a:endParaRPr lang="en-GB" sz="2000" smtClean="0">
              <a:solidFill>
                <a:schemeClr val="accent1"/>
              </a:solidFill>
            </a:endParaRPr>
          </a:p>
        </p:txBody>
      </p:sp>
      <p:sp>
        <p:nvSpPr>
          <p:cNvPr id="56323"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5632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6325" name="Rectangle 1026"/>
          <p:cNvSpPr>
            <a:spLocks noGrp="1" noChangeArrowheads="1"/>
          </p:cNvSpPr>
          <p:nvPr>
            <p:ph type="title"/>
          </p:nvPr>
        </p:nvSpPr>
        <p:spPr/>
        <p:txBody>
          <a:bodyPr/>
          <a:lstStyle/>
          <a:p>
            <a:pPr eaLnBrk="1" hangingPunct="1"/>
            <a:r>
              <a:rPr lang="en-GB" sz="2400" b="1" smtClean="0">
                <a:cs typeface="Times New Roman" pitchFamily="18" charset="0"/>
              </a:rPr>
              <a:t>Procedure</a:t>
            </a:r>
            <a:br>
              <a:rPr lang="en-GB" sz="2400" b="1" smtClean="0">
                <a:cs typeface="Times New Roman" pitchFamily="18" charset="0"/>
              </a:rPr>
            </a:br>
            <a:endParaRPr lang="en-GB" sz="2400" b="1" smtClean="0">
              <a:cs typeface="Times New Roman" pitchFamily="18" charset="0"/>
            </a:endParaRPr>
          </a:p>
        </p:txBody>
      </p:sp>
      <p:sp>
        <p:nvSpPr>
          <p:cNvPr id="56326" name="Rectangle 1027"/>
          <p:cNvSpPr>
            <a:spLocks noGrp="1" noChangeArrowheads="1"/>
          </p:cNvSpPr>
          <p:nvPr>
            <p:ph type="body" idx="1"/>
          </p:nvPr>
        </p:nvSpPr>
        <p:spPr>
          <a:xfrm>
            <a:off x="0" y="609600"/>
            <a:ext cx="8229600" cy="6096000"/>
          </a:xfrm>
        </p:spPr>
        <p:txBody>
          <a:bodyPr/>
          <a:lstStyle/>
          <a:p>
            <a:pPr eaLnBrk="1" hangingPunct="1">
              <a:lnSpc>
                <a:spcPct val="90000"/>
              </a:lnSpc>
            </a:pPr>
            <a:r>
              <a:rPr lang="en-GB" smtClean="0">
                <a:cs typeface="Times New Roman" pitchFamily="18" charset="0"/>
              </a:rPr>
              <a:t>Hang a spring from a clamp stand make sure it cannot fly off. </a:t>
            </a:r>
          </a:p>
          <a:p>
            <a:pPr eaLnBrk="1" hangingPunct="1">
              <a:lnSpc>
                <a:spcPct val="90000"/>
              </a:lnSpc>
            </a:pPr>
            <a:r>
              <a:rPr lang="en-GB" smtClean="0">
                <a:cs typeface="Times New Roman" pitchFamily="18" charset="0"/>
              </a:rPr>
              <a:t>Clamp the metre stick vertically in the clamp, alongside the spring. </a:t>
            </a:r>
          </a:p>
          <a:p>
            <a:pPr eaLnBrk="1" hangingPunct="1">
              <a:lnSpc>
                <a:spcPct val="90000"/>
              </a:lnSpc>
            </a:pPr>
            <a:r>
              <a:rPr lang="en-GB" smtClean="0">
                <a:cs typeface="Times New Roman" pitchFamily="18" charset="0"/>
              </a:rPr>
              <a:t>Record the metre rule reading level with the bottom of the spring. The number of masses hanging from the spring is 0 and the extension of the spring is 0 cm. </a:t>
            </a:r>
          </a:p>
          <a:p>
            <a:pPr eaLnBrk="1" hangingPunct="1">
              <a:lnSpc>
                <a:spcPct val="90000"/>
              </a:lnSpc>
            </a:pPr>
            <a:r>
              <a:rPr lang="en-GB" smtClean="0">
                <a:cs typeface="Times New Roman" pitchFamily="18" charset="0"/>
              </a:rPr>
              <a:t>Hang a mass hanger from the bottom of the spring. Record the new metrestick reading, the number of masses (1) and the extension of the spring.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F30DC39-D1A4-439A-AC9D-0FDC3D90BD8B}" type="slidenum">
              <a:rPr lang="en-GB" sz="2000" smtClean="0">
                <a:solidFill>
                  <a:schemeClr val="accent1"/>
                </a:solidFill>
              </a:rPr>
              <a:pPr eaLnBrk="1" hangingPunct="1"/>
              <a:t>17</a:t>
            </a:fld>
            <a:endParaRPr lang="en-GB" sz="2000" smtClean="0">
              <a:solidFill>
                <a:schemeClr val="accent1"/>
              </a:solidFill>
            </a:endParaRPr>
          </a:p>
        </p:txBody>
      </p:sp>
      <p:sp>
        <p:nvSpPr>
          <p:cNvPr id="57347"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5734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7349" name="Rectangle 2050"/>
          <p:cNvSpPr>
            <a:spLocks noGrp="1" noChangeArrowheads="1"/>
          </p:cNvSpPr>
          <p:nvPr>
            <p:ph type="title"/>
          </p:nvPr>
        </p:nvSpPr>
        <p:spPr/>
        <p:txBody>
          <a:bodyPr/>
          <a:lstStyle/>
          <a:p>
            <a:pPr eaLnBrk="1" hangingPunct="1"/>
            <a:r>
              <a:rPr lang="en-GB" sz="2400" b="1" smtClean="0">
                <a:cs typeface="Times New Roman" pitchFamily="18" charset="0"/>
              </a:rPr>
              <a:t>Procedure</a:t>
            </a:r>
            <a:br>
              <a:rPr lang="en-GB" sz="2400" b="1" smtClean="0">
                <a:cs typeface="Times New Roman" pitchFamily="18" charset="0"/>
              </a:rPr>
            </a:br>
            <a:endParaRPr lang="en-GB" sz="2400" b="1" smtClean="0">
              <a:cs typeface="Times New Roman" pitchFamily="18" charset="0"/>
            </a:endParaRPr>
          </a:p>
        </p:txBody>
      </p:sp>
      <p:sp>
        <p:nvSpPr>
          <p:cNvPr id="57350" name="Rectangle 2051"/>
          <p:cNvSpPr>
            <a:spLocks noGrp="1" noChangeArrowheads="1"/>
          </p:cNvSpPr>
          <p:nvPr>
            <p:ph type="body" idx="1"/>
          </p:nvPr>
        </p:nvSpPr>
        <p:spPr>
          <a:xfrm>
            <a:off x="152400" y="838200"/>
            <a:ext cx="8229600" cy="5638800"/>
          </a:xfrm>
        </p:spPr>
        <p:txBody>
          <a:bodyPr/>
          <a:lstStyle/>
          <a:p>
            <a:pPr eaLnBrk="1" hangingPunct="1"/>
            <a:r>
              <a:rPr lang="en-GB" sz="3600" smtClean="0">
                <a:cs typeface="Times New Roman" pitchFamily="18" charset="0"/>
              </a:rPr>
              <a:t>Repeat this for 5 masses  </a:t>
            </a:r>
            <a:br>
              <a:rPr lang="en-GB" sz="3600" smtClean="0">
                <a:cs typeface="Times New Roman" pitchFamily="18" charset="0"/>
              </a:rPr>
            </a:br>
            <a:r>
              <a:rPr lang="en-GB" sz="3600" smtClean="0">
                <a:cs typeface="Times New Roman" pitchFamily="18" charset="0"/>
              </a:rPr>
              <a:t>Plot the number of masses on the horizontal axis, since it is the input (or independent) variable. The extension of the spring is the output (or dependent) variable and you should plot it on the vertical axis.</a:t>
            </a:r>
            <a:r>
              <a:rPr lang="en-GB" smtClean="0">
                <a:cs typeface="Times New Roman" pitchFamily="18" charset="0"/>
              </a:rPr>
              <a:t> </a:t>
            </a:r>
          </a:p>
          <a:p>
            <a:pPr eaLnBrk="1" hangingPunct="1"/>
            <a:endParaRPr lang="en-GB"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F6467D-97F7-4CD5-A6B2-AD036CFBF0B0}" type="slidenum">
              <a:rPr lang="en-GB" sz="2000" smtClean="0">
                <a:solidFill>
                  <a:schemeClr val="accent1"/>
                </a:solidFill>
              </a:rPr>
              <a:pPr eaLnBrk="1" hangingPunct="1"/>
              <a:t>18</a:t>
            </a:fld>
            <a:endParaRPr lang="en-GB" sz="2000" smtClean="0">
              <a:solidFill>
                <a:schemeClr val="accent1"/>
              </a:solidFill>
            </a:endParaRPr>
          </a:p>
        </p:txBody>
      </p:sp>
      <p:sp>
        <p:nvSpPr>
          <p:cNvPr id="5837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5837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8373" name="Rectangle 2050"/>
          <p:cNvSpPr>
            <a:spLocks noGrp="1" noChangeArrowheads="1"/>
          </p:cNvSpPr>
          <p:nvPr>
            <p:ph type="title"/>
          </p:nvPr>
        </p:nvSpPr>
        <p:spPr/>
        <p:txBody>
          <a:bodyPr/>
          <a:lstStyle/>
          <a:p>
            <a:pPr eaLnBrk="1" hangingPunct="1"/>
            <a:r>
              <a:rPr lang="en-GB" sz="2800" smtClean="0"/>
              <a:t>extension</a:t>
            </a:r>
          </a:p>
        </p:txBody>
      </p:sp>
      <p:sp>
        <p:nvSpPr>
          <p:cNvPr id="58374" name="Rectangle 2051"/>
          <p:cNvSpPr>
            <a:spLocks noGrp="1" noChangeArrowheads="1"/>
          </p:cNvSpPr>
          <p:nvPr>
            <p:ph type="body" idx="1"/>
          </p:nvPr>
        </p:nvSpPr>
        <p:spPr/>
        <p:txBody>
          <a:bodyPr/>
          <a:lstStyle/>
          <a:p>
            <a:pPr eaLnBrk="1" hangingPunct="1"/>
            <a:r>
              <a:rPr lang="en-GB" smtClean="0"/>
              <a:t>Repeat the experiment with sweet laces and see if the experiment gives the same results.</a:t>
            </a:r>
          </a:p>
          <a:p>
            <a:pPr eaLnBrk="1" hangingPunct="1"/>
            <a:r>
              <a:rPr lang="en-GB" smtClean="0"/>
              <a:t>DO NOT EAT THE LACES!</a:t>
            </a:r>
          </a:p>
          <a:p>
            <a:pPr eaLnBrk="1" hangingPunct="1"/>
            <a:r>
              <a:rPr lang="en-GB" smtClean="0"/>
              <a:t>AVOID SUGAR COATED LACES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797F06-E090-4D74-A3B5-CE0A80F86B2D}" type="slidenum">
              <a:rPr lang="en-GB" sz="2000" smtClean="0">
                <a:solidFill>
                  <a:schemeClr val="accent1"/>
                </a:solidFill>
              </a:rPr>
              <a:pPr eaLnBrk="1" hangingPunct="1"/>
              <a:t>19</a:t>
            </a:fld>
            <a:endParaRPr lang="en-GB" sz="2000" smtClean="0">
              <a:solidFill>
                <a:schemeClr val="accent1"/>
              </a:solidFill>
            </a:endParaRPr>
          </a:p>
        </p:txBody>
      </p:sp>
      <p:sp>
        <p:nvSpPr>
          <p:cNvPr id="6041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6042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60421" name="Rectangle 2"/>
          <p:cNvSpPr>
            <a:spLocks noGrp="1" noChangeArrowheads="1"/>
          </p:cNvSpPr>
          <p:nvPr>
            <p:ph type="title"/>
          </p:nvPr>
        </p:nvSpPr>
        <p:spPr>
          <a:xfrm>
            <a:off x="468313" y="0"/>
            <a:ext cx="8229600" cy="838200"/>
          </a:xfrm>
        </p:spPr>
        <p:txBody>
          <a:bodyPr/>
          <a:lstStyle/>
          <a:p>
            <a:pPr eaLnBrk="1" hangingPunct="1"/>
            <a:r>
              <a:rPr lang="en-GB" sz="2800" smtClean="0"/>
              <a:t>Homework: Spring experiment</a:t>
            </a:r>
          </a:p>
        </p:txBody>
      </p:sp>
      <p:sp>
        <p:nvSpPr>
          <p:cNvPr id="60422" name="Text Box 4"/>
          <p:cNvSpPr txBox="1">
            <a:spLocks noChangeArrowheads="1"/>
          </p:cNvSpPr>
          <p:nvPr/>
        </p:nvSpPr>
        <p:spPr bwMode="auto">
          <a:xfrm>
            <a:off x="115888" y="1052513"/>
            <a:ext cx="373538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3600">
                <a:solidFill>
                  <a:srgbClr val="FF0066"/>
                </a:solidFill>
                <a:latin typeface="Arial" pitchFamily="34" charset="0"/>
                <a:cs typeface="Arial" pitchFamily="34" charset="0"/>
              </a:rPr>
              <a:t>This data is in the homework sheets. </a:t>
            </a:r>
            <a:r>
              <a:rPr lang="en-GB" sz="3600">
                <a:solidFill>
                  <a:srgbClr val="FFFF00"/>
                </a:solidFill>
                <a:latin typeface="Arial" pitchFamily="34" charset="0"/>
                <a:cs typeface="Arial" pitchFamily="34" charset="0"/>
              </a:rPr>
              <a:t>Draw a graph using the data</a:t>
            </a:r>
            <a:r>
              <a:rPr lang="en-GB" sz="3600">
                <a:solidFill>
                  <a:srgbClr val="FF0066"/>
                </a:solidFill>
                <a:latin typeface="Arial" pitchFamily="34" charset="0"/>
                <a:cs typeface="Arial" pitchFamily="34" charset="0"/>
              </a:rPr>
              <a:t> in this table so you will be able to compare the two springs.</a:t>
            </a:r>
          </a:p>
        </p:txBody>
      </p:sp>
      <p:graphicFrame>
        <p:nvGraphicFramePr>
          <p:cNvPr id="2" name="Table 1"/>
          <p:cNvGraphicFramePr>
            <a:graphicFrameLocks noGrp="1"/>
          </p:cNvGraphicFramePr>
          <p:nvPr/>
        </p:nvGraphicFramePr>
        <p:xfrm>
          <a:off x="3995738" y="692150"/>
          <a:ext cx="4657725" cy="5672134"/>
        </p:xfrm>
        <a:graphic>
          <a:graphicData uri="http://schemas.openxmlformats.org/drawingml/2006/table">
            <a:tbl>
              <a:tblPr>
                <a:tableStyleId>{5C22544A-7EE6-4342-B048-85BDC9FD1C3A}</a:tableStyleId>
              </a:tblPr>
              <a:tblGrid>
                <a:gridCol w="1387407"/>
                <a:gridCol w="1513535"/>
                <a:gridCol w="1756783"/>
              </a:tblGrid>
              <a:tr h="436318">
                <a:tc>
                  <a:txBody>
                    <a:bodyPr/>
                    <a:lstStyle/>
                    <a:p>
                      <a:pPr algn="ctr" fontAlgn="b"/>
                      <a:r>
                        <a:rPr lang="en-GB" sz="2800" u="none" strike="noStrike" dirty="0">
                          <a:effectLst/>
                        </a:rPr>
                        <a:t>Weight</a:t>
                      </a:r>
                      <a:endParaRPr lang="en-GB" sz="2800" b="0" i="0" u="none" strike="noStrike" dirty="0">
                        <a:solidFill>
                          <a:srgbClr val="FF0000"/>
                        </a:solidFill>
                        <a:effectLst/>
                        <a:latin typeface="Calibri"/>
                      </a:endParaRPr>
                    </a:p>
                  </a:txBody>
                  <a:tcPr marL="9526" marR="9526" marT="9527" marB="0" anchor="b"/>
                </a:tc>
                <a:tc gridSpan="2">
                  <a:txBody>
                    <a:bodyPr/>
                    <a:lstStyle/>
                    <a:p>
                      <a:pPr algn="ctr" fontAlgn="b"/>
                      <a:r>
                        <a:rPr lang="en-GB" sz="2800" u="none" strike="noStrike">
                          <a:effectLst/>
                        </a:rPr>
                        <a:t>Extension (cm)</a:t>
                      </a:r>
                      <a:endParaRPr lang="en-GB" sz="2800" b="0" i="0" u="none" strike="noStrike">
                        <a:solidFill>
                          <a:srgbClr val="FF0000"/>
                        </a:solidFill>
                        <a:effectLst/>
                        <a:latin typeface="Calibri"/>
                      </a:endParaRPr>
                    </a:p>
                  </a:txBody>
                  <a:tcPr marL="9526" marR="9526" marT="9527" marB="0" anchor="b"/>
                </a:tc>
                <a:tc hMerge="1">
                  <a:txBody>
                    <a:bodyPr/>
                    <a:lstStyle/>
                    <a:p>
                      <a:endParaRPr lang="en-GB"/>
                    </a:p>
                  </a:txBody>
                  <a:tcPr/>
                </a:tc>
              </a:tr>
              <a:tr h="436318">
                <a:tc>
                  <a:txBody>
                    <a:bodyPr/>
                    <a:lstStyle/>
                    <a:p>
                      <a:pPr algn="ctr" fontAlgn="b"/>
                      <a:r>
                        <a:rPr lang="en-GB" sz="2800" u="none" strike="noStrike">
                          <a:effectLst/>
                        </a:rPr>
                        <a:t>(N)</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Spring 1</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Spring 2</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dirty="0">
                          <a:effectLst/>
                        </a:rPr>
                        <a:t>0</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a:effectLst/>
                        </a:rPr>
                        <a:t>0.0</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0.0</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a:effectLst/>
                        </a:rPr>
                        <a:t>1</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2.4</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1.7</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a:effectLst/>
                        </a:rPr>
                        <a:t>2</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dirty="0">
                          <a:effectLst/>
                        </a:rPr>
                        <a:t>4.8</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a:effectLst/>
                        </a:rPr>
                        <a:t>3.4</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a:effectLst/>
                        </a:rPr>
                        <a:t>3</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7.2</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5.1</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a:effectLst/>
                        </a:rPr>
                        <a:t>4</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9.6</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6.8</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a:effectLst/>
                        </a:rPr>
                        <a:t>5</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12.0</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8.5</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a:effectLst/>
                        </a:rPr>
                        <a:t>6</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14.4</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10.2</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a:effectLst/>
                        </a:rPr>
                        <a:t>7</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16.8</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11.9</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a:effectLst/>
                        </a:rPr>
                        <a:t>8</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19.2</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13.6</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a:effectLst/>
                        </a:rPr>
                        <a:t>9</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21.6</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15.3</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a:effectLst/>
                        </a:rPr>
                        <a:t>10</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24.0</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dirty="0">
                          <a:effectLst/>
                        </a:rPr>
                        <a:t>17.0</a:t>
                      </a:r>
                      <a:endParaRPr lang="en-GB" sz="2800" b="0" i="0" u="none" strike="noStrike" dirty="0">
                        <a:solidFill>
                          <a:srgbClr val="FF0000"/>
                        </a:solidFill>
                        <a:effectLst/>
                        <a:latin typeface="Calibri"/>
                      </a:endParaRPr>
                    </a:p>
                  </a:txBody>
                  <a:tcPr marL="9526" marR="9526" marT="9527" marB="0" anchor="b"/>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A0E583-4F1C-4482-95D9-15885D976AE9}" type="slidenum">
              <a:rPr lang="en-GB" sz="2000" smtClean="0">
                <a:solidFill>
                  <a:schemeClr val="accent1"/>
                </a:solidFill>
              </a:rPr>
              <a:pPr eaLnBrk="1" hangingPunct="1"/>
              <a:t>2</a:t>
            </a:fld>
            <a:endParaRPr lang="en-GB" sz="2000" smtClean="0">
              <a:solidFill>
                <a:schemeClr val="accent1"/>
              </a:solidFill>
            </a:endParaRPr>
          </a:p>
        </p:txBody>
      </p:sp>
      <p:sp>
        <p:nvSpPr>
          <p:cNvPr id="11267"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1268"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1269" name="Rectangle 2050"/>
          <p:cNvSpPr>
            <a:spLocks noGrp="1" noChangeArrowheads="1"/>
          </p:cNvSpPr>
          <p:nvPr>
            <p:ph type="title"/>
          </p:nvPr>
        </p:nvSpPr>
        <p:spPr>
          <a:xfrm>
            <a:off x="2057400" y="1524000"/>
            <a:ext cx="4724400" cy="3733800"/>
          </a:xfrm>
        </p:spPr>
        <p:txBody>
          <a:bodyPr/>
          <a:lstStyle/>
          <a:p>
            <a:pPr algn="ctr" eaLnBrk="1" hangingPunct="1"/>
            <a:r>
              <a:rPr lang="en-GB" sz="7200" smtClean="0"/>
              <a:t>WHAT IS A FORCE?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EF3546-D206-46FC-8A60-BFAC16CD61CA}" type="slidenum">
              <a:rPr lang="en-GB" sz="2000" smtClean="0">
                <a:solidFill>
                  <a:schemeClr val="accent1"/>
                </a:solidFill>
              </a:rPr>
              <a:pPr eaLnBrk="1" hangingPunct="1"/>
              <a:t>20</a:t>
            </a:fld>
            <a:endParaRPr lang="en-GB" sz="2000" smtClean="0">
              <a:solidFill>
                <a:schemeClr val="accent1"/>
              </a:solidFill>
            </a:endParaRPr>
          </a:p>
        </p:txBody>
      </p:sp>
      <p:sp>
        <p:nvSpPr>
          <p:cNvPr id="61443"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6144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7" name="Rectangle 6"/>
          <p:cNvSpPr/>
          <p:nvPr/>
        </p:nvSpPr>
        <p:spPr>
          <a:xfrm>
            <a:off x="0" y="188913"/>
            <a:ext cx="9144000" cy="6669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9" name="Chart 8"/>
          <p:cNvGraphicFramePr>
            <a:graphicFrameLocks noGrp="1"/>
          </p:cNvGraphicFramePr>
          <p:nvPr/>
        </p:nvGraphicFramePr>
        <p:xfrm>
          <a:off x="107504" y="482647"/>
          <a:ext cx="9305192" cy="60813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F579E5C-AFDC-4C21-BD1A-07FD48200A62}" type="slidenum">
              <a:rPr lang="en-GB" sz="2000" smtClean="0">
                <a:solidFill>
                  <a:schemeClr val="accent1"/>
                </a:solidFill>
              </a:rPr>
              <a:pPr eaLnBrk="1" hangingPunct="1"/>
              <a:t>21</a:t>
            </a:fld>
            <a:endParaRPr lang="en-GB" sz="2000" smtClean="0">
              <a:solidFill>
                <a:schemeClr val="accent1"/>
              </a:solidFill>
            </a:endParaRPr>
          </a:p>
        </p:txBody>
      </p:sp>
      <p:sp>
        <p:nvSpPr>
          <p:cNvPr id="62467"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6246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62469" name="Rectangle 2050"/>
          <p:cNvSpPr>
            <a:spLocks noGrp="1" noChangeArrowheads="1"/>
          </p:cNvSpPr>
          <p:nvPr>
            <p:ph type="title"/>
          </p:nvPr>
        </p:nvSpPr>
        <p:spPr/>
        <p:txBody>
          <a:bodyPr/>
          <a:lstStyle/>
          <a:p>
            <a:pPr eaLnBrk="1" hangingPunct="1"/>
            <a:r>
              <a:rPr lang="en-US" smtClean="0"/>
              <a:t>HOOKE’S LAW CONCLUSION</a:t>
            </a:r>
          </a:p>
        </p:txBody>
      </p:sp>
      <p:sp>
        <p:nvSpPr>
          <p:cNvPr id="62470" name="Rectangle 2051"/>
          <p:cNvSpPr>
            <a:spLocks noGrp="1" noChangeArrowheads="1"/>
          </p:cNvSpPr>
          <p:nvPr>
            <p:ph type="body" idx="1"/>
          </p:nvPr>
        </p:nvSpPr>
        <p:spPr>
          <a:xfrm>
            <a:off x="5867400" y="1447800"/>
            <a:ext cx="2590800" cy="4114800"/>
          </a:xfrm>
        </p:spPr>
        <p:txBody>
          <a:bodyPr/>
          <a:lstStyle/>
          <a:p>
            <a:pPr eaLnBrk="1" hangingPunct="1"/>
            <a:r>
              <a:rPr lang="en-GB" smtClean="0"/>
              <a:t>Double the force and you double the stretch.</a:t>
            </a:r>
          </a:p>
          <a:p>
            <a:pPr eaLnBrk="1" hangingPunct="1"/>
            <a:r>
              <a:rPr lang="en-GB" smtClean="0"/>
              <a:t>Hmm- we can use this!</a:t>
            </a:r>
          </a:p>
        </p:txBody>
      </p:sp>
      <p:sp>
        <p:nvSpPr>
          <p:cNvPr id="62471" name="Rectangle 2053"/>
          <p:cNvSpPr>
            <a:spLocks noChangeArrowheads="1"/>
          </p:cNvSpPr>
          <p:nvPr/>
        </p:nvSpPr>
        <p:spPr bwMode="auto">
          <a:xfrm>
            <a:off x="2719388" y="1814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62472" name="Picture 20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295400"/>
            <a:ext cx="5053013" cy="4403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BAF75F-439B-409C-A4A7-A149FF7D0FD1}" type="slidenum">
              <a:rPr lang="en-GB" sz="2000" smtClean="0">
                <a:solidFill>
                  <a:schemeClr val="accent1"/>
                </a:solidFill>
              </a:rPr>
              <a:pPr eaLnBrk="1" hangingPunct="1"/>
              <a:t>22</a:t>
            </a:fld>
            <a:endParaRPr lang="en-GB" sz="2000" smtClean="0">
              <a:solidFill>
                <a:schemeClr val="accent1"/>
              </a:solidFill>
            </a:endParaRPr>
          </a:p>
        </p:txBody>
      </p:sp>
      <p:sp>
        <p:nvSpPr>
          <p:cNvPr id="63491"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63492"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graphicFrame>
        <p:nvGraphicFramePr>
          <p:cNvPr id="63493" name="Object 6"/>
          <p:cNvGraphicFramePr>
            <a:graphicFrameLocks noChangeAspect="1"/>
          </p:cNvGraphicFramePr>
          <p:nvPr/>
        </p:nvGraphicFramePr>
        <p:xfrm>
          <a:off x="2987675" y="115888"/>
          <a:ext cx="4945063" cy="6611937"/>
        </p:xfrm>
        <a:graphic>
          <a:graphicData uri="http://schemas.openxmlformats.org/presentationml/2006/ole">
            <mc:AlternateContent xmlns:mc="http://schemas.openxmlformats.org/markup-compatibility/2006">
              <mc:Choice xmlns:v="urn:schemas-microsoft-com:vml" Requires="v">
                <p:oleObj spid="_x0000_s63506" name="Worksheet" r:id="rId3" imgW="4495770" imgH="6010185" progId="Excel.Sheet.8">
                  <p:embed/>
                </p:oleObj>
              </mc:Choice>
              <mc:Fallback>
                <p:oleObj name="Worksheet" r:id="rId3" imgW="4495770" imgH="6010185" progId="Excel.Shee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15888"/>
                        <a:ext cx="4945063" cy="661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6CB4C5B-6C6F-4F9A-B01A-2D4E2ED0965B}" type="slidenum">
              <a:rPr lang="en-GB" sz="2000" smtClean="0">
                <a:solidFill>
                  <a:schemeClr val="accent1"/>
                </a:solidFill>
              </a:rPr>
              <a:pPr eaLnBrk="1" hangingPunct="1"/>
              <a:t>23</a:t>
            </a:fld>
            <a:endParaRPr lang="en-GB" sz="2000" smtClean="0">
              <a:solidFill>
                <a:schemeClr val="accent1"/>
              </a:solidFill>
            </a:endParaRPr>
          </a:p>
        </p:txBody>
      </p:sp>
      <p:sp>
        <p:nvSpPr>
          <p:cNvPr id="6451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6451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64517" name="Rectangle 2"/>
          <p:cNvSpPr>
            <a:spLocks noGrp="1" noChangeArrowheads="1"/>
          </p:cNvSpPr>
          <p:nvPr>
            <p:ph type="title"/>
          </p:nvPr>
        </p:nvSpPr>
        <p:spPr>
          <a:xfrm>
            <a:off x="468313" y="0"/>
            <a:ext cx="8229600" cy="1143000"/>
          </a:xfrm>
        </p:spPr>
        <p:txBody>
          <a:bodyPr/>
          <a:lstStyle/>
          <a:p>
            <a:pPr eaLnBrk="1" hangingPunct="1"/>
            <a:r>
              <a:rPr lang="en-GB" smtClean="0"/>
              <a:t>Chart wizard</a:t>
            </a:r>
          </a:p>
        </p:txBody>
      </p:sp>
      <p:sp>
        <p:nvSpPr>
          <p:cNvPr id="64518" name="Text Box 6"/>
          <p:cNvSpPr txBox="1">
            <a:spLocks noChangeArrowheads="1"/>
          </p:cNvSpPr>
          <p:nvPr/>
        </p:nvSpPr>
        <p:spPr bwMode="auto">
          <a:xfrm>
            <a:off x="684213" y="2781300"/>
            <a:ext cx="18002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b="1">
                <a:latin typeface="Arial" pitchFamily="34" charset="0"/>
                <a:cs typeface="Arial" pitchFamily="34" charset="0"/>
              </a:rPr>
              <a:t>Key:</a:t>
            </a:r>
          </a:p>
          <a:p>
            <a:pPr eaLnBrk="1" hangingPunct="1">
              <a:spcBef>
                <a:spcPct val="50000"/>
              </a:spcBef>
              <a:buFontTx/>
              <a:buChar char="-"/>
            </a:pPr>
            <a:r>
              <a:rPr lang="en-GB">
                <a:latin typeface="Arial" pitchFamily="34" charset="0"/>
                <a:cs typeface="Arial" pitchFamily="34" charset="0"/>
              </a:rPr>
              <a:t>object 1</a:t>
            </a:r>
          </a:p>
          <a:p>
            <a:pPr eaLnBrk="1" hangingPunct="1">
              <a:spcBef>
                <a:spcPct val="50000"/>
              </a:spcBef>
              <a:buFontTx/>
              <a:buChar char="-"/>
            </a:pPr>
            <a:r>
              <a:rPr lang="en-GB">
                <a:latin typeface="Arial" pitchFamily="34" charset="0"/>
                <a:cs typeface="Arial" pitchFamily="34" charset="0"/>
              </a:rPr>
              <a:t> object 2</a:t>
            </a:r>
          </a:p>
          <a:p>
            <a:pPr eaLnBrk="1" hangingPunct="1">
              <a:spcBef>
                <a:spcPct val="50000"/>
              </a:spcBef>
              <a:buFontTx/>
              <a:buChar char="-"/>
            </a:pPr>
            <a:r>
              <a:rPr lang="en-GB">
                <a:latin typeface="Arial" pitchFamily="34" charset="0"/>
                <a:cs typeface="Arial" pitchFamily="34" charset="0"/>
              </a:rPr>
              <a:t> object 3</a:t>
            </a:r>
          </a:p>
          <a:p>
            <a:pPr eaLnBrk="1" hangingPunct="1">
              <a:spcBef>
                <a:spcPct val="50000"/>
              </a:spcBef>
              <a:buFontTx/>
              <a:buChar char="-"/>
            </a:pPr>
            <a:endParaRPr lang="en-GB">
              <a:latin typeface="Arial" pitchFamily="34" charset="0"/>
              <a:cs typeface="Arial" pitchFamily="34" charset="0"/>
            </a:endParaRPr>
          </a:p>
        </p:txBody>
      </p:sp>
      <p:sp>
        <p:nvSpPr>
          <p:cNvPr id="64519" name="Text Box 7"/>
          <p:cNvSpPr txBox="1">
            <a:spLocks noChangeArrowheads="1"/>
          </p:cNvSpPr>
          <p:nvPr/>
        </p:nvSpPr>
        <p:spPr bwMode="auto">
          <a:xfrm>
            <a:off x="3203575" y="1268413"/>
            <a:ext cx="3024188" cy="5286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2800" b="1">
                <a:latin typeface="Arial" pitchFamily="34" charset="0"/>
                <a:cs typeface="Arial" pitchFamily="34" charset="0"/>
              </a:rPr>
              <a:t>Title</a:t>
            </a:r>
          </a:p>
        </p:txBody>
      </p:sp>
      <p:sp>
        <p:nvSpPr>
          <p:cNvPr id="2" name="Rectangle 1"/>
          <p:cNvSpPr/>
          <p:nvPr/>
        </p:nvSpPr>
        <p:spPr>
          <a:xfrm>
            <a:off x="0" y="188913"/>
            <a:ext cx="9144000" cy="6669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18" name="Chart 17"/>
          <p:cNvGraphicFramePr>
            <a:graphicFrameLocks noGrp="1"/>
          </p:cNvGraphicFramePr>
          <p:nvPr/>
        </p:nvGraphicFramePr>
        <p:xfrm>
          <a:off x="121466" y="332656"/>
          <a:ext cx="8901068" cy="59930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86B34B4-3BB0-4368-AF6F-1BD10AC90ED3}" type="slidenum">
              <a:rPr lang="en-GB" sz="2000" smtClean="0">
                <a:solidFill>
                  <a:schemeClr val="accent1"/>
                </a:solidFill>
              </a:rPr>
              <a:pPr eaLnBrk="1" hangingPunct="1"/>
              <a:t>24</a:t>
            </a:fld>
            <a:endParaRPr lang="en-GB" sz="2000" smtClean="0">
              <a:solidFill>
                <a:schemeClr val="accent1"/>
              </a:solidFill>
            </a:endParaRPr>
          </a:p>
        </p:txBody>
      </p:sp>
      <p:sp>
        <p:nvSpPr>
          <p:cNvPr id="65539"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65540"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65541" name="Picture 1026" descr="spectacles 4j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4300" y="4149725"/>
            <a:ext cx="187166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AutoShape 1027"/>
          <p:cNvSpPr>
            <a:spLocks noChangeArrowheads="1"/>
          </p:cNvSpPr>
          <p:nvPr/>
        </p:nvSpPr>
        <p:spPr bwMode="auto">
          <a:xfrm>
            <a:off x="4859338" y="1916113"/>
            <a:ext cx="2520950" cy="1728787"/>
          </a:xfrm>
          <a:prstGeom prst="wedgeRoundRectCallout">
            <a:avLst>
              <a:gd name="adj1" fmla="val -44773"/>
              <a:gd name="adj2" fmla="val 84528"/>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800">
              <a:latin typeface="Arial" pitchFamily="34" charset="0"/>
              <a:cs typeface="Arial" pitchFamily="34" charset="0"/>
            </a:endParaRPr>
          </a:p>
        </p:txBody>
      </p:sp>
      <p:sp>
        <p:nvSpPr>
          <p:cNvPr id="65543" name="Rectangle 1028"/>
          <p:cNvSpPr>
            <a:spLocks noChangeArrowheads="1"/>
          </p:cNvSpPr>
          <p:nvPr/>
        </p:nvSpPr>
        <p:spPr bwMode="auto">
          <a:xfrm>
            <a:off x="6372225" y="1150938"/>
            <a:ext cx="428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Arial" pitchFamily="34" charset="0"/>
                <a:cs typeface="Arial" pitchFamily="34" charset="0"/>
              </a:rPr>
              <a:t> </a:t>
            </a:r>
            <a:endParaRPr lang="en-US" sz="1800">
              <a:latin typeface="Arial" pitchFamily="34" charset="0"/>
              <a:cs typeface="Arial" pitchFamily="34" charset="0"/>
            </a:endParaRPr>
          </a:p>
        </p:txBody>
      </p:sp>
      <p:pic>
        <p:nvPicPr>
          <p:cNvPr id="65544" name="Picture 1029" descr="sheila jpegged 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5" y="836613"/>
            <a:ext cx="36718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Text Box 1032"/>
          <p:cNvSpPr txBox="1">
            <a:spLocks noChangeArrowheads="1"/>
          </p:cNvSpPr>
          <p:nvPr/>
        </p:nvSpPr>
        <p:spPr bwMode="auto">
          <a:xfrm>
            <a:off x="4932363" y="2060575"/>
            <a:ext cx="2592387"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Arial" pitchFamily="34" charset="0"/>
                <a:cs typeface="Arial" pitchFamily="34" charset="0"/>
              </a:rPr>
              <a:t>OK, let’s consider the forces acting on the mass. Look through forces spectacles and simplify this situation.</a:t>
            </a:r>
            <a:endParaRPr lang="en-US" sz="180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09CF418-E6DC-47A7-A7B4-38AA9FEABE07}" type="slidenum">
              <a:rPr lang="en-GB" sz="2000" smtClean="0">
                <a:solidFill>
                  <a:schemeClr val="accent1"/>
                </a:solidFill>
              </a:rPr>
              <a:pPr eaLnBrk="1" hangingPunct="1"/>
              <a:t>25</a:t>
            </a:fld>
            <a:endParaRPr lang="en-GB" sz="2000" smtClean="0">
              <a:solidFill>
                <a:schemeClr val="accent1"/>
              </a:solidFill>
            </a:endParaRPr>
          </a:p>
        </p:txBody>
      </p:sp>
      <p:sp>
        <p:nvSpPr>
          <p:cNvPr id="67587"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67588"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67589" name="Rectangle 2"/>
          <p:cNvSpPr>
            <a:spLocks noGrp="1" noChangeArrowheads="1"/>
          </p:cNvSpPr>
          <p:nvPr>
            <p:ph type="title"/>
          </p:nvPr>
        </p:nvSpPr>
        <p:spPr>
          <a:xfrm>
            <a:off x="2057400" y="1524000"/>
            <a:ext cx="5791200" cy="3733800"/>
          </a:xfrm>
        </p:spPr>
        <p:txBody>
          <a:bodyPr/>
          <a:lstStyle/>
          <a:p>
            <a:pPr algn="ctr" eaLnBrk="1" hangingPunct="1"/>
            <a:r>
              <a:rPr lang="en-GB" sz="7200" smtClean="0"/>
              <a:t>Spring balance </a:t>
            </a:r>
            <a:r>
              <a:rPr lang="en-GB" sz="7200" smtClean="0">
                <a:latin typeface="Comic Sans MS" pitchFamily="66" charset="0"/>
              </a:rPr>
              <a:t>/</a:t>
            </a:r>
            <a:r>
              <a:rPr lang="en-GB" sz="7200" smtClean="0"/>
              <a:t/>
            </a:r>
            <a:br>
              <a:rPr lang="en-GB" sz="7200" smtClean="0"/>
            </a:br>
            <a:r>
              <a:rPr lang="en-GB" sz="7200" smtClean="0"/>
              <a:t>newton meter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4EFE8A-9438-4FEA-A73F-0BD2869D3330}" type="slidenum">
              <a:rPr lang="en-GB" sz="2000" smtClean="0">
                <a:solidFill>
                  <a:schemeClr val="accent1"/>
                </a:solidFill>
              </a:rPr>
              <a:pPr eaLnBrk="1" hangingPunct="1"/>
              <a:t>26</a:t>
            </a:fld>
            <a:endParaRPr lang="en-GB" sz="2000" smtClean="0">
              <a:solidFill>
                <a:schemeClr val="accent1"/>
              </a:solidFill>
            </a:endParaRPr>
          </a:p>
        </p:txBody>
      </p:sp>
      <p:sp>
        <p:nvSpPr>
          <p:cNvPr id="6861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6861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68613" name="Rectangle 2"/>
          <p:cNvSpPr>
            <a:spLocks noGrp="1" noChangeArrowheads="1"/>
          </p:cNvSpPr>
          <p:nvPr>
            <p:ph type="title"/>
          </p:nvPr>
        </p:nvSpPr>
        <p:spPr/>
        <p:txBody>
          <a:bodyPr/>
          <a:lstStyle/>
          <a:p>
            <a:pPr eaLnBrk="1" hangingPunct="1"/>
            <a:endParaRPr lang="en-US" smtClean="0"/>
          </a:p>
        </p:txBody>
      </p:sp>
      <p:sp>
        <p:nvSpPr>
          <p:cNvPr id="68614" name="Rectangle 3"/>
          <p:cNvSpPr>
            <a:spLocks noGrp="1" noChangeArrowheads="1"/>
          </p:cNvSpPr>
          <p:nvPr>
            <p:ph type="body" idx="1"/>
          </p:nvPr>
        </p:nvSpPr>
        <p:spPr/>
        <p:txBody>
          <a:bodyPr/>
          <a:lstStyle/>
          <a:p>
            <a:pPr eaLnBrk="1" hangingPunct="1"/>
            <a:r>
              <a:rPr lang="en-GB" sz="4000" smtClean="0">
                <a:cs typeface="Times New Roman" pitchFamily="18" charset="0"/>
              </a:rPr>
              <a:t>The instrument for measuring forces is the </a:t>
            </a:r>
            <a:r>
              <a:rPr lang="en-GB" sz="4000" smtClean="0">
                <a:solidFill>
                  <a:srgbClr val="FF0000"/>
                </a:solidFill>
                <a:cs typeface="Times New Roman" pitchFamily="18" charset="0"/>
              </a:rPr>
              <a:t>Newton Balance</a:t>
            </a:r>
            <a:r>
              <a:rPr lang="en-GB" sz="4000" smtClean="0">
                <a:cs typeface="Times New Roman" pitchFamily="18" charset="0"/>
              </a:rPr>
              <a:t>, </a:t>
            </a:r>
            <a:r>
              <a:rPr lang="en-GB" sz="4000" smtClean="0">
                <a:solidFill>
                  <a:srgbClr val="FF0000"/>
                </a:solidFill>
                <a:cs typeface="Times New Roman" pitchFamily="18" charset="0"/>
              </a:rPr>
              <a:t>spring balance </a:t>
            </a:r>
            <a:r>
              <a:rPr lang="en-GB" sz="4000" smtClean="0">
                <a:cs typeface="Times New Roman" pitchFamily="18" charset="0"/>
              </a:rPr>
              <a:t>or </a:t>
            </a:r>
            <a:r>
              <a:rPr lang="en-GB" sz="4000" smtClean="0">
                <a:solidFill>
                  <a:srgbClr val="FF0000"/>
                </a:solidFill>
                <a:cs typeface="Times New Roman" pitchFamily="18" charset="0"/>
              </a:rPr>
              <a:t>Forcemeter</a:t>
            </a:r>
            <a:r>
              <a:rPr lang="en-GB" sz="4000" smtClean="0">
                <a:cs typeface="Times New Roman" pitchFamily="18" charset="0"/>
              </a:rPr>
              <a:t>. </a:t>
            </a:r>
          </a:p>
          <a:p>
            <a:pPr eaLnBrk="1" hangingPunct="1"/>
            <a:endParaRPr lang="en-GB" sz="4000" smtClean="0">
              <a:solidFill>
                <a:schemeClr val="bg1"/>
              </a:solidFill>
              <a:cs typeface="Times New Roman" pitchFamily="18" charset="0"/>
            </a:endParaRPr>
          </a:p>
          <a:p>
            <a:pPr eaLnBrk="1" hangingPunct="1"/>
            <a:r>
              <a:rPr lang="en-GB" sz="4000" smtClean="0">
                <a:solidFill>
                  <a:schemeClr val="bg1"/>
                </a:solidFill>
                <a:cs typeface="Times New Roman" pitchFamily="18" charset="0"/>
              </a:rPr>
              <a:t>Forces are measured in units of NEWTONS (N)</a:t>
            </a:r>
            <a:r>
              <a:rPr lang="en-GB" sz="4000" smtClean="0">
                <a:solidFill>
                  <a:schemeClr val="bg1"/>
                </a:solidFill>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1464FE-F2EA-4042-8D91-57C328058F9D}" type="slidenum">
              <a:rPr lang="en-GB" sz="2000" smtClean="0">
                <a:solidFill>
                  <a:schemeClr val="accent1"/>
                </a:solidFill>
              </a:rPr>
              <a:pPr eaLnBrk="1" hangingPunct="1"/>
              <a:t>27</a:t>
            </a:fld>
            <a:endParaRPr lang="en-GB" sz="2000" smtClean="0">
              <a:solidFill>
                <a:schemeClr val="accent1"/>
              </a:solidFill>
            </a:endParaRPr>
          </a:p>
        </p:txBody>
      </p:sp>
      <p:sp>
        <p:nvSpPr>
          <p:cNvPr id="6963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6963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6963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815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1000"/>
            <a:ext cx="28384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4230688"/>
            <a:ext cx="23812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3603625"/>
            <a:ext cx="23812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81000"/>
            <a:ext cx="16002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0500" y="4208463"/>
            <a:ext cx="4572000" cy="1739900"/>
          </a:xfrm>
          <a:prstGeom prst="rect">
            <a:avLst/>
          </a:prstGeom>
        </p:spPr>
        <p:txBody>
          <a:bodyPr>
            <a:spAutoFit/>
          </a:bodyPr>
          <a:lstStyle/>
          <a:p>
            <a:pPr>
              <a:defRPr/>
            </a:pPr>
            <a:r>
              <a:rPr lang="en-GB" sz="3600" dirty="0">
                <a:solidFill>
                  <a:schemeClr val="bg1"/>
                </a:solidFill>
                <a:latin typeface="+mn-lt"/>
                <a:cs typeface="Times New Roman" pitchFamily="18" charset="0"/>
              </a:rPr>
              <a:t>Newton Balance, spring balance or </a:t>
            </a:r>
            <a:r>
              <a:rPr lang="en-GB" sz="3600" dirty="0" err="1">
                <a:solidFill>
                  <a:schemeClr val="bg1"/>
                </a:solidFill>
                <a:latin typeface="+mn-lt"/>
                <a:cs typeface="Times New Roman" pitchFamily="18" charset="0"/>
              </a:rPr>
              <a:t>Forcemeter</a:t>
            </a:r>
            <a:endParaRPr lang="en-GB" sz="3600" dirty="0">
              <a:solidFill>
                <a:schemeClr val="bg1"/>
              </a:solidFill>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F5A3FCB-20EB-4060-B036-3414C554CD6A}" type="slidenum">
              <a:rPr lang="en-GB" sz="2000" smtClean="0">
                <a:solidFill>
                  <a:schemeClr val="accent1"/>
                </a:solidFill>
              </a:rPr>
              <a:pPr eaLnBrk="1" hangingPunct="1"/>
              <a:t>28</a:t>
            </a:fld>
            <a:endParaRPr lang="en-GB" sz="2000" smtClean="0">
              <a:solidFill>
                <a:schemeClr val="accent1"/>
              </a:solidFill>
            </a:endParaRPr>
          </a:p>
        </p:txBody>
      </p:sp>
      <p:sp>
        <p:nvSpPr>
          <p:cNvPr id="122883"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22884"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22885" name="Rectangle 2"/>
          <p:cNvSpPr>
            <a:spLocks noGrp="1" noChangeArrowheads="1"/>
          </p:cNvSpPr>
          <p:nvPr>
            <p:ph type="title"/>
          </p:nvPr>
        </p:nvSpPr>
        <p:spPr>
          <a:xfrm>
            <a:off x="2057400" y="1524000"/>
            <a:ext cx="5791200" cy="3733800"/>
          </a:xfrm>
        </p:spPr>
        <p:txBody>
          <a:bodyPr/>
          <a:lstStyle/>
          <a:p>
            <a:pPr algn="ctr" eaLnBrk="1" hangingPunct="1"/>
            <a:r>
              <a:rPr lang="en-GB" sz="7200" smtClean="0"/>
              <a:t>Mass &amp; weight</a:t>
            </a:r>
          </a:p>
        </p:txBody>
      </p:sp>
    </p:spTree>
    <p:extLst>
      <p:ext uri="{BB962C8B-B14F-4D97-AF65-F5344CB8AC3E}">
        <p14:creationId xmlns:p14="http://schemas.microsoft.com/office/powerpoint/2010/main" val="4271036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A816DC-8A74-46B5-946E-0DFA8C456E48}" type="slidenum">
              <a:rPr lang="en-GB" sz="2000" smtClean="0">
                <a:solidFill>
                  <a:schemeClr val="accent1"/>
                </a:solidFill>
              </a:rPr>
              <a:pPr eaLnBrk="1" hangingPunct="1"/>
              <a:t>29</a:t>
            </a:fld>
            <a:endParaRPr lang="en-GB" sz="2000" smtClean="0">
              <a:solidFill>
                <a:schemeClr val="accent1"/>
              </a:solidFill>
            </a:endParaRPr>
          </a:p>
        </p:txBody>
      </p:sp>
      <p:sp>
        <p:nvSpPr>
          <p:cNvPr id="12390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2390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23909" name="Rectangle 2"/>
          <p:cNvSpPr>
            <a:spLocks noGrp="1"/>
          </p:cNvSpPr>
          <p:nvPr>
            <p:ph type="title" idx="4294967295"/>
          </p:nvPr>
        </p:nvSpPr>
        <p:spPr/>
        <p:txBody>
          <a:bodyPr/>
          <a:lstStyle/>
          <a:p>
            <a:pPr eaLnBrk="1" hangingPunct="1"/>
            <a:r>
              <a:rPr lang="en-GB" smtClean="0"/>
              <a:t>Mass and Weight- LEVEL 3</a:t>
            </a:r>
          </a:p>
        </p:txBody>
      </p:sp>
      <p:sp>
        <p:nvSpPr>
          <p:cNvPr id="123910" name="Rectangle 3"/>
          <p:cNvSpPr>
            <a:spLocks noGrp="1"/>
          </p:cNvSpPr>
          <p:nvPr>
            <p:ph type="body" idx="4294967295"/>
          </p:nvPr>
        </p:nvSpPr>
        <p:spPr>
          <a:xfrm>
            <a:off x="395288" y="1268413"/>
            <a:ext cx="8229600" cy="4525962"/>
          </a:xfrm>
        </p:spPr>
        <p:txBody>
          <a:bodyPr/>
          <a:lstStyle/>
          <a:p>
            <a:pPr eaLnBrk="1" hangingPunct="1"/>
            <a:r>
              <a:rPr lang="en-GB" smtClean="0"/>
              <a:t>The </a:t>
            </a:r>
            <a:r>
              <a:rPr lang="en-GB" b="1" smtClean="0">
                <a:solidFill>
                  <a:schemeClr val="bg1"/>
                </a:solidFill>
              </a:rPr>
              <a:t>mass</a:t>
            </a:r>
            <a:r>
              <a:rPr lang="en-GB" smtClean="0"/>
              <a:t> of an object is the </a:t>
            </a:r>
            <a:r>
              <a:rPr lang="en-GB" smtClean="0">
                <a:solidFill>
                  <a:schemeClr val="bg1"/>
                </a:solidFill>
              </a:rPr>
              <a:t>amount of matter</a:t>
            </a:r>
            <a:r>
              <a:rPr lang="en-GB" smtClean="0"/>
              <a:t> that is in the object</a:t>
            </a:r>
          </a:p>
          <a:p>
            <a:pPr eaLnBrk="1" hangingPunct="1"/>
            <a:r>
              <a:rPr lang="en-GB" smtClean="0"/>
              <a:t>the </a:t>
            </a:r>
            <a:r>
              <a:rPr lang="en-GB" b="1" smtClean="0">
                <a:solidFill>
                  <a:srgbClr val="FF0000"/>
                </a:solidFill>
              </a:rPr>
              <a:t>weight</a:t>
            </a:r>
            <a:r>
              <a:rPr lang="en-GB" smtClean="0"/>
              <a:t> of an object is the </a:t>
            </a:r>
            <a:r>
              <a:rPr lang="en-GB" smtClean="0">
                <a:solidFill>
                  <a:srgbClr val="FF0000"/>
                </a:solidFill>
              </a:rPr>
              <a:t>force of gravity</a:t>
            </a:r>
            <a:r>
              <a:rPr lang="en-GB" smtClean="0"/>
              <a:t> that acts on that object</a:t>
            </a:r>
          </a:p>
          <a:p>
            <a:pPr eaLnBrk="1" hangingPunct="1"/>
            <a:endParaRPr lang="en-GB" smtClean="0"/>
          </a:p>
          <a:p>
            <a:pPr eaLnBrk="1" hangingPunct="1">
              <a:buFontTx/>
              <a:buNone/>
            </a:pPr>
            <a:r>
              <a:rPr lang="en-GB" smtClean="0">
                <a:sym typeface="Wingdings" pitchFamily="2" charset="2"/>
              </a:rPr>
              <a:t></a:t>
            </a:r>
            <a:r>
              <a:rPr lang="en-GB" smtClean="0">
                <a:solidFill>
                  <a:schemeClr val="bg1"/>
                </a:solidFill>
              </a:rPr>
              <a:t>Mass is related to how much </a:t>
            </a:r>
            <a:r>
              <a:rPr lang="en-GB" i="1" smtClean="0">
                <a:solidFill>
                  <a:schemeClr val="bg1"/>
                </a:solidFill>
              </a:rPr>
              <a:t>stuff</a:t>
            </a:r>
            <a:r>
              <a:rPr lang="en-GB" smtClean="0">
                <a:solidFill>
                  <a:schemeClr val="bg1"/>
                </a:solidFill>
              </a:rPr>
              <a:t> in an object</a:t>
            </a:r>
            <a:r>
              <a:rPr lang="en-GB" smtClean="0"/>
              <a:t> and </a:t>
            </a:r>
            <a:r>
              <a:rPr lang="en-GB" smtClean="0">
                <a:solidFill>
                  <a:srgbClr val="FF0000"/>
                </a:solidFill>
              </a:rPr>
              <a:t>weight is related to the pull of the Earth</a:t>
            </a:r>
          </a:p>
        </p:txBody>
      </p:sp>
    </p:spTree>
    <p:extLst>
      <p:ext uri="{BB962C8B-B14F-4D97-AF65-F5344CB8AC3E}">
        <p14:creationId xmlns:p14="http://schemas.microsoft.com/office/powerpoint/2010/main" val="998159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6DE696F-109F-4060-A7E6-A9ACB1FD059B}" type="slidenum">
              <a:rPr lang="en-GB" sz="2000" smtClean="0">
                <a:solidFill>
                  <a:schemeClr val="accent1"/>
                </a:solidFill>
              </a:rPr>
              <a:pPr eaLnBrk="1" hangingPunct="1"/>
              <a:t>3</a:t>
            </a:fld>
            <a:endParaRPr lang="en-GB" sz="2000" smtClean="0">
              <a:solidFill>
                <a:schemeClr val="accent1"/>
              </a:solidFill>
            </a:endParaRPr>
          </a:p>
        </p:txBody>
      </p:sp>
      <p:sp>
        <p:nvSpPr>
          <p:cNvPr id="12291"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2292"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2293" name="Title 1"/>
          <p:cNvSpPr>
            <a:spLocks noGrp="1"/>
          </p:cNvSpPr>
          <p:nvPr>
            <p:ph type="title" idx="4294967295"/>
          </p:nvPr>
        </p:nvSpPr>
        <p:spPr/>
        <p:txBody>
          <a:bodyPr/>
          <a:lstStyle/>
          <a:p>
            <a:pPr eaLnBrk="1" hangingPunct="1"/>
            <a:r>
              <a:rPr lang="en-GB" smtClean="0"/>
              <a:t>ASK A STUDENT!</a:t>
            </a:r>
          </a:p>
        </p:txBody>
      </p:sp>
      <p:sp>
        <p:nvSpPr>
          <p:cNvPr id="12294" name="Content Placeholder 2"/>
          <p:cNvSpPr>
            <a:spLocks noGrp="1"/>
          </p:cNvSpPr>
          <p:nvPr>
            <p:ph idx="4294967295"/>
          </p:nvPr>
        </p:nvSpPr>
        <p:spPr>
          <a:xfrm>
            <a:off x="685800" y="1295400"/>
            <a:ext cx="7772400" cy="914400"/>
          </a:xfrm>
        </p:spPr>
        <p:txBody>
          <a:bodyPr/>
          <a:lstStyle/>
          <a:p>
            <a:pPr algn="ctr" eaLnBrk="1" hangingPunct="1"/>
            <a:r>
              <a:rPr lang="en-GB" sz="4000" smtClean="0"/>
              <a:t>WHAT IS A FORCE?</a:t>
            </a:r>
          </a:p>
        </p:txBody>
      </p:sp>
      <p:sp>
        <p:nvSpPr>
          <p:cNvPr id="12295" name="Rectangle 4"/>
          <p:cNvSpPr>
            <a:spLocks noChangeArrowheads="1"/>
          </p:cNvSpPr>
          <p:nvPr/>
        </p:nvSpPr>
        <p:spPr bwMode="auto">
          <a:xfrm>
            <a:off x="2667000" y="3124200"/>
            <a:ext cx="358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200">
                <a:solidFill>
                  <a:srgbClr val="FFFF00"/>
                </a:solidFill>
                <a:latin typeface="Comic Sans MS" pitchFamily="66" charset="0"/>
                <a:hlinkClick r:id="rId2"/>
              </a:rPr>
              <a:t>Timer- Dr WHO</a:t>
            </a:r>
            <a:endParaRPr lang="en-GB" sz="3200">
              <a:solidFill>
                <a:srgbClr val="FFFF00"/>
              </a:solidFill>
              <a:latin typeface="Comic Sans MS" pitchFamily="66" charset="0"/>
            </a:endParaRPr>
          </a:p>
        </p:txBody>
      </p:sp>
      <p:grpSp>
        <p:nvGrpSpPr>
          <p:cNvPr id="384005" name="Group 5"/>
          <p:cNvGrpSpPr>
            <a:grpSpLocks/>
          </p:cNvGrpSpPr>
          <p:nvPr/>
        </p:nvGrpSpPr>
        <p:grpSpPr bwMode="auto">
          <a:xfrm>
            <a:off x="5867400" y="2209800"/>
            <a:ext cx="2916238" cy="2808288"/>
            <a:chOff x="3923" y="1661"/>
            <a:chExt cx="1837" cy="1769"/>
          </a:xfrm>
        </p:grpSpPr>
        <p:sp>
          <p:nvSpPr>
            <p:cNvPr id="12297" name="AutoShape 6"/>
            <p:cNvSpPr>
              <a:spLocks noChangeArrowheads="1"/>
            </p:cNvSpPr>
            <p:nvPr/>
          </p:nvSpPr>
          <p:spPr bwMode="auto">
            <a:xfrm>
              <a:off x="3923" y="1661"/>
              <a:ext cx="1837" cy="1769"/>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WordArt 7"/>
            <p:cNvSpPr>
              <a:spLocks noChangeArrowheads="1" noChangeShapeType="1" noTextEdit="1"/>
            </p:cNvSpPr>
            <p:nvPr/>
          </p:nvSpPr>
          <p:spPr bwMode="auto">
            <a:xfrm>
              <a:off x="4468" y="2115"/>
              <a:ext cx="771" cy="816"/>
            </a:xfrm>
            <a:prstGeom prst="rect">
              <a:avLst/>
            </a:prstGeom>
          </p:spPr>
          <p:txBody>
            <a:bodyPr wrap="none" fromWordArt="1">
              <a:prstTxWarp prst="textInflate">
                <a:avLst>
                  <a:gd name="adj" fmla="val 13634"/>
                </a:avLst>
              </a:prstTxWarp>
            </a:bodyPr>
            <a:lstStyle/>
            <a:p>
              <a:pPr algn="ctr"/>
              <a:r>
                <a:rPr lang="en-GB" sz="3600" kern="10">
                  <a:ln w="9525">
                    <a:solidFill>
                      <a:srgbClr val="000000"/>
                    </a:solidFill>
                    <a:round/>
                    <a:headEnd/>
                    <a:tailEnd/>
                  </a:ln>
                  <a:solidFill>
                    <a:srgbClr val="000000"/>
                  </a:solidFill>
                  <a:latin typeface="Arial Black"/>
                </a:rPr>
                <a:t>Think</a:t>
              </a:r>
            </a:p>
            <a:p>
              <a:pPr algn="ctr"/>
              <a:r>
                <a:rPr lang="en-GB" sz="3600" kern="10">
                  <a:ln w="9525">
                    <a:solidFill>
                      <a:srgbClr val="000000"/>
                    </a:solidFill>
                    <a:round/>
                    <a:headEnd/>
                    <a:tailEnd/>
                  </a:ln>
                  <a:solidFill>
                    <a:srgbClr val="000000"/>
                  </a:solidFill>
                  <a:latin typeface="Arial Black"/>
                </a:rPr>
                <a:t>Pair</a:t>
              </a:r>
            </a:p>
            <a:p>
              <a:pPr algn="ctr"/>
              <a:r>
                <a:rPr lang="en-GB" sz="3600" kern="10">
                  <a:ln w="9525">
                    <a:solidFill>
                      <a:srgbClr val="000000"/>
                    </a:solidFill>
                    <a:round/>
                    <a:headEnd/>
                    <a:tailEnd/>
                  </a:ln>
                  <a:solidFill>
                    <a:srgbClr val="000000"/>
                  </a:solidFill>
                  <a:latin typeface="Arial Black"/>
                </a:rPr>
                <a:t>Share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384005"/>
                                        </p:tgtEl>
                                        <p:attrNameLst>
                                          <p:attrName>style.visibility</p:attrName>
                                        </p:attrNameLst>
                                      </p:cBhvr>
                                      <p:to>
                                        <p:strVal val="visible"/>
                                      </p:to>
                                    </p:set>
                                    <p:animEffect transition="in" filter="diamond(out)">
                                      <p:cBhvr>
                                        <p:cTn id="7" dur="500"/>
                                        <p:tgtEl>
                                          <p:spTgt spid="384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4CE05EF-4E68-4208-9805-CF5C6EC79DBA}" type="slidenum">
              <a:rPr lang="en-GB" sz="2000" smtClean="0">
                <a:solidFill>
                  <a:schemeClr val="accent1"/>
                </a:solidFill>
              </a:rPr>
              <a:pPr eaLnBrk="1" hangingPunct="1"/>
              <a:t>30</a:t>
            </a:fld>
            <a:endParaRPr lang="en-GB" sz="2000" smtClean="0">
              <a:solidFill>
                <a:schemeClr val="accent1"/>
              </a:solidFill>
            </a:endParaRPr>
          </a:p>
        </p:txBody>
      </p:sp>
      <p:sp>
        <p:nvSpPr>
          <p:cNvPr id="124931" name="Date Placeholder 3"/>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a:t>02/10/2011</a:t>
            </a:r>
          </a:p>
        </p:txBody>
      </p:sp>
      <p:sp>
        <p:nvSpPr>
          <p:cNvPr id="124932" name="Footer Placeholder 4"/>
          <p:cNvSpPr txBox="1">
            <a:spLocks noGrp="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400"/>
              <a:t>JAH</a:t>
            </a:r>
          </a:p>
        </p:txBody>
      </p:sp>
      <p:sp>
        <p:nvSpPr>
          <p:cNvPr id="124933" name="Rectangle 1027"/>
          <p:cNvSpPr>
            <a:spLocks noGrp="1" noChangeArrowheads="1"/>
          </p:cNvSpPr>
          <p:nvPr>
            <p:ph type="body" idx="4294967295"/>
          </p:nvPr>
        </p:nvSpPr>
        <p:spPr>
          <a:xfrm>
            <a:off x="395288" y="692150"/>
            <a:ext cx="7772400" cy="5715000"/>
          </a:xfrm>
        </p:spPr>
        <p:txBody>
          <a:bodyPr/>
          <a:lstStyle/>
          <a:p>
            <a:pPr eaLnBrk="1" hangingPunct="1"/>
            <a:r>
              <a:rPr lang="en-GB" i="1" smtClean="0">
                <a:latin typeface="Arial" pitchFamily="34" charset="0"/>
              </a:rPr>
              <a:t>Mass is a measure of the amount of matter in an object.</a:t>
            </a:r>
            <a:r>
              <a:rPr lang="en-GB" smtClean="0">
                <a:latin typeface="Arial" pitchFamily="34" charset="0"/>
              </a:rPr>
              <a:t> </a:t>
            </a:r>
          </a:p>
          <a:p>
            <a:pPr eaLnBrk="1" hangingPunct="1"/>
            <a:r>
              <a:rPr lang="en-GB" smtClean="0">
                <a:latin typeface="Arial" pitchFamily="34" charset="0"/>
              </a:rPr>
              <a:t>Mass is caused by the number of particles in an object. Particles are too small to be seen so we deal with larger bundles called kilograms. </a:t>
            </a:r>
          </a:p>
          <a:p>
            <a:pPr eaLnBrk="1" hangingPunct="1"/>
            <a:r>
              <a:rPr lang="en-GB" smtClean="0">
                <a:solidFill>
                  <a:srgbClr val="00FFFF"/>
                </a:solidFill>
                <a:latin typeface="Arial" pitchFamily="34" charset="0"/>
              </a:rPr>
              <a:t>To be honest mass isn’t really understood by scientists. Maybe it could be something you could win a NOBEL PRIZE for!</a:t>
            </a:r>
          </a:p>
        </p:txBody>
      </p:sp>
      <p:sp>
        <p:nvSpPr>
          <p:cNvPr id="124934" name="Text Box 5"/>
          <p:cNvSpPr txBox="1">
            <a:spLocks noChangeArrowheads="1"/>
          </p:cNvSpPr>
          <p:nvPr/>
        </p:nvSpPr>
        <p:spPr bwMode="auto">
          <a:xfrm>
            <a:off x="6400800" y="6019800"/>
            <a:ext cx="2192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solidFill>
                  <a:srgbClr val="00FFFF"/>
                </a:solidFill>
              </a:rPr>
              <a:t>ADD PICTURE</a:t>
            </a:r>
          </a:p>
        </p:txBody>
      </p:sp>
      <p:sp>
        <p:nvSpPr>
          <p:cNvPr id="124935" name="Rectangle 2"/>
          <p:cNvSpPr>
            <a:spLocks/>
          </p:cNvSpPr>
          <p:nvPr/>
        </p:nvSpPr>
        <p:spPr bwMode="auto">
          <a:xfrm>
            <a:off x="152400" y="1524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192088"/>
            <a:r>
              <a:rPr lang="en-GB" sz="2000">
                <a:solidFill>
                  <a:schemeClr val="bg1"/>
                </a:solidFill>
                <a:latin typeface="Alien Encounters" pitchFamily="2" charset="0"/>
              </a:rPr>
              <a:t>Mass and Weight- LEVEL 4</a:t>
            </a:r>
          </a:p>
        </p:txBody>
      </p:sp>
    </p:spTree>
    <p:extLst>
      <p:ext uri="{BB962C8B-B14F-4D97-AF65-F5344CB8AC3E}">
        <p14:creationId xmlns:p14="http://schemas.microsoft.com/office/powerpoint/2010/main" val="1257845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DA02D4-82A8-4F46-BE37-E4218F917589}" type="slidenum">
              <a:rPr lang="en-GB" sz="2000" smtClean="0">
                <a:solidFill>
                  <a:schemeClr val="accent1"/>
                </a:solidFill>
              </a:rPr>
              <a:pPr eaLnBrk="1" hangingPunct="1"/>
              <a:t>31</a:t>
            </a:fld>
            <a:endParaRPr lang="en-GB" sz="2000" smtClean="0">
              <a:solidFill>
                <a:schemeClr val="accent1"/>
              </a:solidFill>
            </a:endParaRPr>
          </a:p>
        </p:txBody>
      </p:sp>
      <p:sp>
        <p:nvSpPr>
          <p:cNvPr id="12595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2595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25957" name="Rectangle 2"/>
          <p:cNvSpPr>
            <a:spLocks noGrp="1" noChangeArrowheads="1"/>
          </p:cNvSpPr>
          <p:nvPr>
            <p:ph type="title"/>
          </p:nvPr>
        </p:nvSpPr>
        <p:spPr/>
        <p:txBody>
          <a:bodyPr/>
          <a:lstStyle/>
          <a:p>
            <a:pPr eaLnBrk="1" hangingPunct="1"/>
            <a:r>
              <a:rPr lang="en-US" smtClean="0"/>
              <a:t>Level 3</a:t>
            </a:r>
          </a:p>
        </p:txBody>
      </p:sp>
      <p:sp>
        <p:nvSpPr>
          <p:cNvPr id="125958" name="Rectangle 3"/>
          <p:cNvSpPr>
            <a:spLocks noGrp="1" noChangeArrowheads="1"/>
          </p:cNvSpPr>
          <p:nvPr>
            <p:ph type="body" idx="1"/>
          </p:nvPr>
        </p:nvSpPr>
        <p:spPr/>
        <p:txBody>
          <a:bodyPr/>
          <a:lstStyle/>
          <a:p>
            <a:pPr eaLnBrk="1" hangingPunct="1"/>
            <a:r>
              <a:rPr lang="en-GB" b="1" i="1" smtClean="0">
                <a:latin typeface="Arial" pitchFamily="34" charset="0"/>
              </a:rPr>
              <a:t>Mass is measured in kilograms (kg).</a:t>
            </a:r>
          </a:p>
          <a:p>
            <a:pPr eaLnBrk="1" hangingPunct="1"/>
            <a:r>
              <a:rPr lang="en-GB" b="1" i="1" smtClean="0">
                <a:latin typeface="Arial" pitchFamily="34" charset="0"/>
              </a:rPr>
              <a:t>Wherever you go your mass remains the same.</a:t>
            </a:r>
            <a:endParaRPr lang="en-GB" smtClean="0">
              <a:latin typeface="Arial" pitchFamily="34" charset="0"/>
            </a:endParaRPr>
          </a:p>
          <a:p>
            <a:pPr eaLnBrk="1" hangingPunct="1"/>
            <a:endParaRPr lang="en-GB" smtClean="0"/>
          </a:p>
        </p:txBody>
      </p:sp>
    </p:spTree>
    <p:extLst>
      <p:ext uri="{BB962C8B-B14F-4D97-AF65-F5344CB8AC3E}">
        <p14:creationId xmlns:p14="http://schemas.microsoft.com/office/powerpoint/2010/main" val="4029279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C8C54DF-5C30-45EF-A87F-48054253A382}" type="slidenum">
              <a:rPr lang="en-GB" sz="2000" smtClean="0">
                <a:solidFill>
                  <a:schemeClr val="accent1"/>
                </a:solidFill>
              </a:rPr>
              <a:pPr eaLnBrk="1" hangingPunct="1"/>
              <a:t>32</a:t>
            </a:fld>
            <a:endParaRPr lang="en-GB" sz="2000" smtClean="0">
              <a:solidFill>
                <a:schemeClr val="accent1"/>
              </a:solidFill>
            </a:endParaRPr>
          </a:p>
        </p:txBody>
      </p:sp>
      <p:sp>
        <p:nvSpPr>
          <p:cNvPr id="12697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2698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26981" name="Rectangle 3"/>
          <p:cNvSpPr>
            <a:spLocks noGrp="1" noChangeArrowheads="1"/>
          </p:cNvSpPr>
          <p:nvPr>
            <p:ph type="body" idx="1"/>
          </p:nvPr>
        </p:nvSpPr>
        <p:spPr>
          <a:xfrm>
            <a:off x="304800" y="685800"/>
            <a:ext cx="8305800" cy="2819400"/>
          </a:xfrm>
        </p:spPr>
        <p:txBody>
          <a:bodyPr/>
          <a:lstStyle/>
          <a:p>
            <a:pPr eaLnBrk="1" hangingPunct="1"/>
            <a:r>
              <a:rPr lang="en-GB" smtClean="0">
                <a:latin typeface="Arial" pitchFamily="34" charset="0"/>
              </a:rPr>
              <a:t>E.g if you had a big (1 kg) box of Roses chocolates on the Earth the </a:t>
            </a:r>
            <a:r>
              <a:rPr lang="en-GB" i="1" smtClean="0">
                <a:latin typeface="Arial" pitchFamily="34" charset="0"/>
              </a:rPr>
              <a:t>amount</a:t>
            </a:r>
            <a:r>
              <a:rPr lang="en-GB" smtClean="0">
                <a:latin typeface="Arial" pitchFamily="34" charset="0"/>
              </a:rPr>
              <a:t> and </a:t>
            </a:r>
            <a:r>
              <a:rPr lang="en-GB" i="1" smtClean="0">
                <a:latin typeface="Arial" pitchFamily="34" charset="0"/>
              </a:rPr>
              <a:t>number</a:t>
            </a:r>
            <a:r>
              <a:rPr lang="en-GB" smtClean="0">
                <a:latin typeface="Arial" pitchFamily="34" charset="0"/>
              </a:rPr>
              <a:t> of chocolates would be the same wherever you took those chocolates. </a:t>
            </a:r>
            <a:endParaRPr lang="en-GB" smtClean="0"/>
          </a:p>
        </p:txBody>
      </p:sp>
      <p:pic>
        <p:nvPicPr>
          <p:cNvPr id="1269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52800"/>
            <a:ext cx="30861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983" name="Rectangle 5"/>
          <p:cNvSpPr>
            <a:spLocks noChangeArrowheads="1"/>
          </p:cNvSpPr>
          <p:nvPr/>
        </p:nvSpPr>
        <p:spPr bwMode="auto">
          <a:xfrm>
            <a:off x="4191000" y="2895600"/>
            <a:ext cx="434340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pPr>
            <a:r>
              <a:rPr lang="en-GB" sz="3200">
                <a:solidFill>
                  <a:srgbClr val="FFFF00"/>
                </a:solidFill>
                <a:latin typeface="Arial" pitchFamily="34" charset="0"/>
              </a:rPr>
              <a:t>There would still be a 1 kg box of chocolates with the same number of mini dairy milks etc., providing that you don't eat the chocolates!</a:t>
            </a:r>
          </a:p>
        </p:txBody>
      </p:sp>
      <p:sp>
        <p:nvSpPr>
          <p:cNvPr id="126984" name="Rectangle 2"/>
          <p:cNvSpPr>
            <a:spLocks/>
          </p:cNvSpPr>
          <p:nvPr/>
        </p:nvSpPr>
        <p:spPr bwMode="auto">
          <a:xfrm>
            <a:off x="152400" y="1524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192088"/>
            <a:r>
              <a:rPr lang="en-GB" sz="2000">
                <a:solidFill>
                  <a:schemeClr val="bg1"/>
                </a:solidFill>
                <a:latin typeface="Alien Encounters" pitchFamily="2" charset="0"/>
              </a:rPr>
              <a:t>Mass and Weight- LEVEL 3</a:t>
            </a:r>
          </a:p>
        </p:txBody>
      </p:sp>
    </p:spTree>
    <p:extLst>
      <p:ext uri="{BB962C8B-B14F-4D97-AF65-F5344CB8AC3E}">
        <p14:creationId xmlns:p14="http://schemas.microsoft.com/office/powerpoint/2010/main" val="14567827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70071D-2A5A-4F26-8735-BE10ECB388E0}" type="slidenum">
              <a:rPr lang="en-GB" sz="2000" smtClean="0">
                <a:solidFill>
                  <a:schemeClr val="accent1"/>
                </a:solidFill>
              </a:rPr>
              <a:pPr eaLnBrk="1" hangingPunct="1"/>
              <a:t>33</a:t>
            </a:fld>
            <a:endParaRPr lang="en-GB" sz="2000" smtClean="0">
              <a:solidFill>
                <a:schemeClr val="accent1"/>
              </a:solidFill>
            </a:endParaRPr>
          </a:p>
        </p:txBody>
      </p:sp>
      <p:sp>
        <p:nvSpPr>
          <p:cNvPr id="128003"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28004"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28005" name="Rectangle 1026"/>
          <p:cNvSpPr>
            <a:spLocks noGrp="1" noChangeArrowheads="1"/>
          </p:cNvSpPr>
          <p:nvPr>
            <p:ph type="title"/>
          </p:nvPr>
        </p:nvSpPr>
        <p:spPr/>
        <p:txBody>
          <a:bodyPr/>
          <a:lstStyle/>
          <a:p>
            <a:pPr eaLnBrk="1" hangingPunct="1"/>
            <a:r>
              <a:rPr lang="en-GB" smtClean="0"/>
              <a:t>Mass and Weight- LEVEL 3</a:t>
            </a:r>
            <a:endParaRPr lang="en-US" smtClean="0"/>
          </a:p>
        </p:txBody>
      </p:sp>
      <p:pic>
        <p:nvPicPr>
          <p:cNvPr id="128006" name="Picture 10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685800"/>
            <a:ext cx="6529388"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07" name="Text Box 1036"/>
          <p:cNvSpPr>
            <a:spLocks noGrp="1" noChangeArrowheads="1"/>
          </p:cNvSpPr>
          <p:nvPr>
            <p:ph type="body" sz="half" idx="2"/>
          </p:nvPr>
        </p:nvSpPr>
        <p:spPr>
          <a:xfrm>
            <a:off x="609600" y="4648200"/>
            <a:ext cx="7924800" cy="1752600"/>
          </a:xfrm>
          <a:noFill/>
        </p:spPr>
        <p:txBody>
          <a:bodyPr/>
          <a:lstStyle/>
          <a:p>
            <a:pPr eaLnBrk="1" hangingPunct="1">
              <a:spcBef>
                <a:spcPct val="0"/>
              </a:spcBef>
              <a:buFontTx/>
              <a:buNone/>
            </a:pPr>
            <a:r>
              <a:rPr lang="en-GB" sz="2400" smtClean="0">
                <a:latin typeface="Arial" pitchFamily="34" charset="0"/>
              </a:rPr>
              <a:t>In the same way if a girl has a mass of 40 kg (about 6 stone 4 pounds) on the Earth, her mass is still 40 kg up in a plane, on the moon or out in space. </a:t>
            </a:r>
            <a:r>
              <a:rPr lang="en-GB" sz="2400" u="sng" smtClean="0">
                <a:latin typeface="Arial" pitchFamily="34" charset="0"/>
              </a:rPr>
              <a:t>Her mass stays the same.</a:t>
            </a:r>
          </a:p>
        </p:txBody>
      </p:sp>
      <p:pic>
        <p:nvPicPr>
          <p:cNvPr id="128008" name="Picture 10" descr="Transparent 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20713"/>
            <a:ext cx="360045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642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CF74273-FEFD-4E83-91E1-7528C8F3ACA7}" type="slidenum">
              <a:rPr lang="en-GB" sz="2000" smtClean="0">
                <a:solidFill>
                  <a:schemeClr val="accent1"/>
                </a:solidFill>
              </a:rPr>
              <a:pPr eaLnBrk="1" hangingPunct="1"/>
              <a:t>34</a:t>
            </a:fld>
            <a:endParaRPr lang="en-GB" sz="2000" smtClean="0">
              <a:solidFill>
                <a:schemeClr val="accent1"/>
              </a:solidFill>
            </a:endParaRPr>
          </a:p>
        </p:txBody>
      </p:sp>
      <p:sp>
        <p:nvSpPr>
          <p:cNvPr id="129027"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29028"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29029" name="Rectangle 2"/>
          <p:cNvSpPr>
            <a:spLocks noGrp="1" noChangeArrowheads="1"/>
          </p:cNvSpPr>
          <p:nvPr>
            <p:ph type="title"/>
          </p:nvPr>
        </p:nvSpPr>
        <p:spPr>
          <a:xfrm>
            <a:off x="1692275" y="1268413"/>
            <a:ext cx="5594350" cy="4352925"/>
          </a:xfrm>
        </p:spPr>
        <p:txBody>
          <a:bodyPr/>
          <a:lstStyle/>
          <a:p>
            <a:pPr algn="ctr" eaLnBrk="1" hangingPunct="1"/>
            <a:r>
              <a:rPr lang="en-GB" sz="7200" smtClean="0"/>
              <a:t>Weight not gravity</a:t>
            </a:r>
          </a:p>
        </p:txBody>
      </p:sp>
      <p:sp>
        <p:nvSpPr>
          <p:cNvPr id="129030" name="Rectangle 2"/>
          <p:cNvSpPr>
            <a:spLocks/>
          </p:cNvSpPr>
          <p:nvPr/>
        </p:nvSpPr>
        <p:spPr bwMode="auto">
          <a:xfrm>
            <a:off x="152400" y="1524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192088"/>
            <a:r>
              <a:rPr lang="en-GB" sz="2000">
                <a:solidFill>
                  <a:schemeClr val="bg1"/>
                </a:solidFill>
                <a:latin typeface="Alien Encounters" pitchFamily="2" charset="0"/>
              </a:rPr>
              <a:t>Mass and Weight- LEVEL 3/4</a:t>
            </a:r>
          </a:p>
        </p:txBody>
      </p:sp>
    </p:spTree>
    <p:extLst>
      <p:ext uri="{BB962C8B-B14F-4D97-AF65-F5344CB8AC3E}">
        <p14:creationId xmlns:p14="http://schemas.microsoft.com/office/powerpoint/2010/main" val="35526807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992034-B671-4BCB-A930-F844043D72C4}" type="slidenum">
              <a:rPr lang="en-GB" sz="2000" smtClean="0">
                <a:solidFill>
                  <a:schemeClr val="accent1"/>
                </a:solidFill>
              </a:rPr>
              <a:pPr eaLnBrk="1" hangingPunct="1"/>
              <a:t>35</a:t>
            </a:fld>
            <a:endParaRPr lang="en-GB" sz="2000" smtClean="0">
              <a:solidFill>
                <a:schemeClr val="accent1"/>
              </a:solidFill>
            </a:endParaRPr>
          </a:p>
        </p:txBody>
      </p:sp>
      <p:sp>
        <p:nvSpPr>
          <p:cNvPr id="130051" name="Rectangle 2"/>
          <p:cNvSpPr>
            <a:spLocks noGrp="1" noChangeArrowheads="1"/>
          </p:cNvSpPr>
          <p:nvPr>
            <p:ph type="title"/>
          </p:nvPr>
        </p:nvSpPr>
        <p:spPr/>
        <p:txBody>
          <a:bodyPr/>
          <a:lstStyle/>
          <a:p>
            <a:r>
              <a:rPr lang="en-GB" b="1" smtClean="0">
                <a:cs typeface="Times New Roman" pitchFamily="18" charset="0"/>
              </a:rPr>
              <a:t>What’s the difference? </a:t>
            </a:r>
            <a:r>
              <a:rPr lang="en-GB" smtClean="0"/>
              <a:t>Mass and Weight- LEVEL 3/4</a:t>
            </a:r>
          </a:p>
        </p:txBody>
      </p:sp>
      <p:sp>
        <p:nvSpPr>
          <p:cNvPr id="130052" name="Rectangle 3"/>
          <p:cNvSpPr>
            <a:spLocks noGrp="1" noChangeArrowheads="1"/>
          </p:cNvSpPr>
          <p:nvPr>
            <p:ph type="body" idx="1"/>
          </p:nvPr>
        </p:nvSpPr>
        <p:spPr>
          <a:xfrm>
            <a:off x="228600" y="838200"/>
            <a:ext cx="8686800" cy="3095625"/>
          </a:xfrm>
        </p:spPr>
        <p:txBody>
          <a:bodyPr/>
          <a:lstStyle/>
          <a:p>
            <a:r>
              <a:rPr lang="en-GB" smtClean="0">
                <a:cs typeface="Times New Roman" pitchFamily="18" charset="0"/>
              </a:rPr>
              <a:t>What’s the difference?</a:t>
            </a:r>
          </a:p>
          <a:p>
            <a:r>
              <a:rPr lang="en-GB" smtClean="0">
                <a:cs typeface="Times New Roman" pitchFamily="18" charset="0"/>
              </a:rPr>
              <a:t>We often say things like:</a:t>
            </a:r>
          </a:p>
          <a:p>
            <a:r>
              <a:rPr lang="en-GB" smtClean="0">
                <a:cs typeface="Times New Roman" pitchFamily="18" charset="0"/>
              </a:rPr>
              <a:t>“My weight is 55 kilograms” 		</a:t>
            </a:r>
          </a:p>
          <a:p>
            <a:r>
              <a:rPr lang="en-GB" smtClean="0">
                <a:cs typeface="Times New Roman" pitchFamily="18" charset="0"/>
              </a:rPr>
              <a:t>“This bag weighs 2 kilograms”</a:t>
            </a:r>
            <a:endParaRPr lang="en-GB" smtClean="0">
              <a:solidFill>
                <a:srgbClr val="FF0066"/>
              </a:solidFill>
              <a:cs typeface="Times New Roman" pitchFamily="18" charset="0"/>
            </a:endParaRPr>
          </a:p>
        </p:txBody>
      </p:sp>
      <p:sp>
        <p:nvSpPr>
          <p:cNvPr id="266245" name="Rectangle 5"/>
          <p:cNvSpPr>
            <a:spLocks noChangeArrowheads="1"/>
          </p:cNvSpPr>
          <p:nvPr/>
        </p:nvSpPr>
        <p:spPr bwMode="auto">
          <a:xfrm>
            <a:off x="179388" y="4221163"/>
            <a:ext cx="868680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20000"/>
              </a:spcBef>
              <a:buFontTx/>
              <a:buChar char="•"/>
            </a:pPr>
            <a:r>
              <a:rPr lang="en-GB" sz="3200">
                <a:solidFill>
                  <a:srgbClr val="FF0066"/>
                </a:solidFill>
                <a:latin typeface="Comic Sans MS" pitchFamily="66" charset="0"/>
                <a:cs typeface="Times New Roman" pitchFamily="18" charset="0"/>
              </a:rPr>
              <a:t>The problem is, we’re using the </a:t>
            </a:r>
            <a:r>
              <a:rPr lang="en-GB" sz="3200">
                <a:solidFill>
                  <a:schemeClr val="bg1"/>
                </a:solidFill>
                <a:latin typeface="Comic Sans MS" pitchFamily="66" charset="0"/>
                <a:cs typeface="Times New Roman" pitchFamily="18" charset="0"/>
              </a:rPr>
              <a:t>wrong word</a:t>
            </a:r>
            <a:r>
              <a:rPr lang="en-GB" sz="3200">
                <a:solidFill>
                  <a:srgbClr val="FF0066"/>
                </a:solidFill>
                <a:latin typeface="Comic Sans MS" pitchFamily="66" charset="0"/>
                <a:cs typeface="Times New Roman" pitchFamily="18" charset="0"/>
              </a:rPr>
              <a:t> – at least as far as Physics is concerned.</a:t>
            </a:r>
          </a:p>
          <a:p>
            <a:pPr marL="342900" indent="-342900" eaLnBrk="0" hangingPunct="0">
              <a:spcBef>
                <a:spcPct val="20000"/>
              </a:spcBef>
              <a:buFontTx/>
              <a:buChar char="•"/>
            </a:pPr>
            <a:endParaRPr lang="en-GB" sz="3200">
              <a:solidFill>
                <a:srgbClr val="FF0066"/>
              </a:solidFill>
              <a:latin typeface="Comic Sans MS" pitchFamily="66" charset="0"/>
              <a:cs typeface="Times New Roman" pitchFamily="18" charset="0"/>
            </a:endParaRPr>
          </a:p>
        </p:txBody>
      </p:sp>
      <p:sp>
        <p:nvSpPr>
          <p:cNvPr id="130054" name="Rectangle 2"/>
          <p:cNvSpPr>
            <a:spLocks/>
          </p:cNvSpPr>
          <p:nvPr/>
        </p:nvSpPr>
        <p:spPr bwMode="auto">
          <a:xfrm>
            <a:off x="611188" y="21336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192088"/>
            <a:endParaRPr lang="en-US" sz="2000">
              <a:solidFill>
                <a:schemeClr val="bg1"/>
              </a:solidFill>
              <a:latin typeface="Alien Encounters" pitchFamily="2" charset="0"/>
            </a:endParaRPr>
          </a:p>
        </p:txBody>
      </p:sp>
    </p:spTree>
    <p:extLst>
      <p:ext uri="{BB962C8B-B14F-4D97-AF65-F5344CB8AC3E}">
        <p14:creationId xmlns:p14="http://schemas.microsoft.com/office/powerpoint/2010/main" val="3102766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6624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1" nodeType="clickEffect">
                                  <p:stCondLst>
                                    <p:cond delay="0"/>
                                  </p:stCondLst>
                                  <p:childTnLst>
                                    <p:set>
                                      <p:cBhvr>
                                        <p:cTn id="10" dur="1" fill="hold">
                                          <p:stCondLst>
                                            <p:cond delay="0"/>
                                          </p:stCondLst>
                                        </p:cTn>
                                        <p:tgtEl>
                                          <p:spTgt spid="266245"/>
                                        </p:tgtEl>
                                        <p:attrNameLst>
                                          <p:attrName>style.visibility</p:attrName>
                                        </p:attrNameLst>
                                      </p:cBhvr>
                                      <p:to>
                                        <p:strVal val="visible"/>
                                      </p:to>
                                    </p:set>
                                    <p:animEffect transition="in" filter="checkerboard(across)">
                                      <p:cBhvr>
                                        <p:cTn id="11" dur="500"/>
                                        <p:tgtEl>
                                          <p:spTgt spid="266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5" grpId="0"/>
      <p:bldP spid="266245"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C6139C-0A01-4151-94D1-DC2E78C32140}" type="slidenum">
              <a:rPr lang="en-GB" sz="2000" smtClean="0">
                <a:solidFill>
                  <a:schemeClr val="accent1"/>
                </a:solidFill>
              </a:rPr>
              <a:pPr eaLnBrk="1" hangingPunct="1"/>
              <a:t>36</a:t>
            </a:fld>
            <a:endParaRPr lang="en-GB" sz="2000" smtClean="0">
              <a:solidFill>
                <a:schemeClr val="accent1"/>
              </a:solidFill>
            </a:endParaRPr>
          </a:p>
        </p:txBody>
      </p:sp>
      <p:sp>
        <p:nvSpPr>
          <p:cNvPr id="13107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3107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31077" name="Rectangle 1026"/>
          <p:cNvSpPr>
            <a:spLocks noGrp="1" noChangeArrowheads="1"/>
          </p:cNvSpPr>
          <p:nvPr>
            <p:ph type="title"/>
          </p:nvPr>
        </p:nvSpPr>
        <p:spPr/>
        <p:txBody>
          <a:bodyPr/>
          <a:lstStyle/>
          <a:p>
            <a:pPr eaLnBrk="1" hangingPunct="1"/>
            <a:r>
              <a:rPr lang="en-GB" smtClean="0"/>
              <a:t>CONFUSING NOTES- Level 3/4</a:t>
            </a:r>
          </a:p>
        </p:txBody>
      </p:sp>
      <p:sp>
        <p:nvSpPr>
          <p:cNvPr id="131078" name="Rectangle 1027"/>
          <p:cNvSpPr>
            <a:spLocks noGrp="1" noChangeArrowheads="1"/>
          </p:cNvSpPr>
          <p:nvPr>
            <p:ph type="body" idx="1"/>
          </p:nvPr>
        </p:nvSpPr>
        <p:spPr>
          <a:xfrm>
            <a:off x="323850" y="990600"/>
            <a:ext cx="8820150" cy="5105400"/>
          </a:xfrm>
        </p:spPr>
        <p:txBody>
          <a:bodyPr/>
          <a:lstStyle/>
          <a:p>
            <a:pPr eaLnBrk="1" hangingPunct="1">
              <a:lnSpc>
                <a:spcPct val="90000"/>
              </a:lnSpc>
              <a:buFontTx/>
              <a:buNone/>
            </a:pPr>
            <a:r>
              <a:rPr lang="en-GB" sz="2800" b="1" smtClean="0">
                <a:solidFill>
                  <a:schemeClr val="bg1"/>
                </a:solidFill>
                <a:latin typeface="Arial" pitchFamily="34" charset="0"/>
                <a:cs typeface="Arial" pitchFamily="34" charset="0"/>
              </a:rPr>
              <a:t>WEIGHT &amp; MASS</a:t>
            </a:r>
            <a:r>
              <a:rPr lang="en-GB" sz="2800" b="1" smtClean="0">
                <a:latin typeface="Arial" pitchFamily="34" charset="0"/>
                <a:cs typeface="Arial" pitchFamily="34" charset="0"/>
              </a:rPr>
              <a:t> causes problems in the lab. </a:t>
            </a:r>
            <a:endParaRPr lang="en-US" sz="2800" b="1" smtClean="0">
              <a:cs typeface="Times New Roman" pitchFamily="18" charset="0"/>
            </a:endParaRPr>
          </a:p>
          <a:p>
            <a:pPr eaLnBrk="1" hangingPunct="1">
              <a:lnSpc>
                <a:spcPct val="90000"/>
              </a:lnSpc>
            </a:pPr>
            <a:r>
              <a:rPr lang="en-GB" sz="2800" b="1" smtClean="0">
                <a:latin typeface="Arial" pitchFamily="34" charset="0"/>
                <a:cs typeface="Arial" pitchFamily="34" charset="0"/>
              </a:rPr>
              <a:t>What you call your </a:t>
            </a:r>
            <a:r>
              <a:rPr lang="en-GB" sz="2800" b="1" smtClean="0">
                <a:solidFill>
                  <a:srgbClr val="FF0000"/>
                </a:solidFill>
                <a:latin typeface="Arial" pitchFamily="34" charset="0"/>
                <a:cs typeface="Arial" pitchFamily="34" charset="0"/>
              </a:rPr>
              <a:t>weight</a:t>
            </a:r>
            <a:r>
              <a:rPr lang="en-GB" sz="2800" b="1" smtClean="0">
                <a:latin typeface="Arial" pitchFamily="34" charset="0"/>
                <a:cs typeface="Arial" pitchFamily="34" charset="0"/>
              </a:rPr>
              <a:t>, measured in </a:t>
            </a:r>
            <a:r>
              <a:rPr lang="en-GB" sz="2800" b="1" i="1" smtClean="0">
                <a:solidFill>
                  <a:schemeClr val="bg1"/>
                </a:solidFill>
                <a:latin typeface="Arial" pitchFamily="34" charset="0"/>
                <a:cs typeface="Arial" pitchFamily="34" charset="0"/>
              </a:rPr>
              <a:t>kilograms</a:t>
            </a:r>
            <a:r>
              <a:rPr lang="en-GB" sz="2800" b="1" smtClean="0">
                <a:latin typeface="Arial" pitchFamily="34" charset="0"/>
                <a:cs typeface="Arial" pitchFamily="34" charset="0"/>
              </a:rPr>
              <a:t> should really be called </a:t>
            </a:r>
            <a:r>
              <a:rPr lang="en-GB" sz="2800" b="1" i="1" smtClean="0">
                <a:solidFill>
                  <a:schemeClr val="bg1"/>
                </a:solidFill>
                <a:latin typeface="Arial" pitchFamily="34" charset="0"/>
                <a:cs typeface="Arial" pitchFamily="34" charset="0"/>
              </a:rPr>
              <a:t>mass</a:t>
            </a:r>
            <a:r>
              <a:rPr lang="en-GB" sz="2800" b="1" smtClean="0">
                <a:latin typeface="Arial" pitchFamily="34" charset="0"/>
                <a:cs typeface="Arial" pitchFamily="34" charset="0"/>
              </a:rPr>
              <a:t>. This can be confusing. </a:t>
            </a:r>
            <a:endParaRPr lang="en-US" sz="2800" b="1" smtClean="0">
              <a:cs typeface="Times New Roman" pitchFamily="18" charset="0"/>
            </a:endParaRPr>
          </a:p>
          <a:p>
            <a:pPr eaLnBrk="1" hangingPunct="1">
              <a:lnSpc>
                <a:spcPct val="90000"/>
              </a:lnSpc>
            </a:pPr>
            <a:r>
              <a:rPr lang="en-GB" sz="2800" b="1" smtClean="0">
                <a:latin typeface="Arial" pitchFamily="34" charset="0"/>
                <a:cs typeface="Arial" pitchFamily="34" charset="0"/>
              </a:rPr>
              <a:t> </a:t>
            </a:r>
            <a:endParaRPr lang="en-US" sz="2800" b="1" smtClean="0">
              <a:cs typeface="Times New Roman" pitchFamily="18" charset="0"/>
            </a:endParaRPr>
          </a:p>
          <a:p>
            <a:pPr eaLnBrk="1" hangingPunct="1">
              <a:lnSpc>
                <a:spcPct val="90000"/>
              </a:lnSpc>
            </a:pPr>
            <a:r>
              <a:rPr lang="en-GB" sz="2800" b="1" smtClean="0">
                <a:latin typeface="Arial" pitchFamily="34" charset="0"/>
                <a:cs typeface="Arial" pitchFamily="34" charset="0"/>
              </a:rPr>
              <a:t>All we ask is that when you are being scientific try to remember that it is </a:t>
            </a:r>
            <a:r>
              <a:rPr lang="en-GB" sz="2800" b="1" smtClean="0">
                <a:solidFill>
                  <a:schemeClr val="bg1"/>
                </a:solidFill>
                <a:latin typeface="Arial" pitchFamily="34" charset="0"/>
                <a:cs typeface="Arial" pitchFamily="34" charset="0"/>
              </a:rPr>
              <a:t>mass that is measured in kilograms. </a:t>
            </a:r>
            <a:endParaRPr lang="en-US" sz="2800" b="1" smtClean="0">
              <a:solidFill>
                <a:schemeClr val="bg1"/>
              </a:solidFill>
              <a:cs typeface="Times New Roman" pitchFamily="18" charset="0"/>
            </a:endParaRPr>
          </a:p>
          <a:p>
            <a:pPr eaLnBrk="1" hangingPunct="1">
              <a:lnSpc>
                <a:spcPct val="90000"/>
              </a:lnSpc>
            </a:pPr>
            <a:r>
              <a:rPr lang="en-GB" sz="2800" b="1" smtClean="0">
                <a:latin typeface="Arial" pitchFamily="34" charset="0"/>
                <a:cs typeface="Arial" pitchFamily="34" charset="0"/>
              </a:rPr>
              <a:t> </a:t>
            </a:r>
            <a:endParaRPr lang="en-US" sz="2800" b="1" smtClean="0">
              <a:cs typeface="Times New Roman" pitchFamily="18" charset="0"/>
            </a:endParaRPr>
          </a:p>
          <a:p>
            <a:pPr eaLnBrk="1" hangingPunct="1">
              <a:lnSpc>
                <a:spcPct val="90000"/>
              </a:lnSpc>
            </a:pPr>
            <a:r>
              <a:rPr lang="en-GB" sz="2800" b="1" smtClean="0">
                <a:latin typeface="Arial" pitchFamily="34" charset="0"/>
                <a:cs typeface="Arial" pitchFamily="34" charset="0"/>
              </a:rPr>
              <a:t>This is like the confusion that happens when you use the word battery to mean cell. </a:t>
            </a:r>
            <a:endParaRPr lang="en-US" sz="2800" b="1" smtClean="0">
              <a:cs typeface="Times New Roman" pitchFamily="18" charset="0"/>
            </a:endParaRPr>
          </a:p>
          <a:p>
            <a:pPr eaLnBrk="1" hangingPunct="1">
              <a:lnSpc>
                <a:spcPct val="90000"/>
              </a:lnSpc>
            </a:pPr>
            <a:endParaRPr lang="en-GB" sz="2800" b="1" smtClean="0"/>
          </a:p>
        </p:txBody>
      </p:sp>
    </p:spTree>
    <p:extLst>
      <p:ext uri="{BB962C8B-B14F-4D97-AF65-F5344CB8AC3E}">
        <p14:creationId xmlns:p14="http://schemas.microsoft.com/office/powerpoint/2010/main" val="3361065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A77E7A-CE42-489B-9DFC-96EBFBC307BE}" type="slidenum">
              <a:rPr lang="en-GB" sz="2000" smtClean="0">
                <a:solidFill>
                  <a:schemeClr val="accent1"/>
                </a:solidFill>
              </a:rPr>
              <a:pPr eaLnBrk="1" hangingPunct="1"/>
              <a:t>37</a:t>
            </a:fld>
            <a:endParaRPr lang="en-GB" sz="2000" smtClean="0">
              <a:solidFill>
                <a:schemeClr val="accent1"/>
              </a:solidFill>
            </a:endParaRPr>
          </a:p>
        </p:txBody>
      </p:sp>
      <p:sp>
        <p:nvSpPr>
          <p:cNvPr id="132099"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32100"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32101" name="Rectangle 2"/>
          <p:cNvSpPr>
            <a:spLocks noGrp="1" noChangeArrowheads="1"/>
          </p:cNvSpPr>
          <p:nvPr>
            <p:ph type="title"/>
          </p:nvPr>
        </p:nvSpPr>
        <p:spPr>
          <a:xfrm>
            <a:off x="2057400" y="1524000"/>
            <a:ext cx="5791200" cy="3733800"/>
          </a:xfrm>
        </p:spPr>
        <p:txBody>
          <a:bodyPr/>
          <a:lstStyle/>
          <a:p>
            <a:pPr algn="ctr" eaLnBrk="1" hangingPunct="1"/>
            <a:r>
              <a:rPr lang="en-GB" sz="7200" smtClean="0"/>
              <a:t>Measuring WEIGHT/ FORCE</a:t>
            </a:r>
          </a:p>
        </p:txBody>
      </p:sp>
    </p:spTree>
    <p:extLst>
      <p:ext uri="{BB962C8B-B14F-4D97-AF65-F5344CB8AC3E}">
        <p14:creationId xmlns:p14="http://schemas.microsoft.com/office/powerpoint/2010/main" val="3578929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5463D2E-3510-4D40-B149-D0CB54132DBB}" type="slidenum">
              <a:rPr lang="en-GB" sz="2000" smtClean="0">
                <a:solidFill>
                  <a:schemeClr val="accent1"/>
                </a:solidFill>
              </a:rPr>
              <a:pPr eaLnBrk="1" hangingPunct="1"/>
              <a:t>38</a:t>
            </a:fld>
            <a:endParaRPr lang="en-GB" sz="2000" smtClean="0">
              <a:solidFill>
                <a:schemeClr val="accent1"/>
              </a:solidFill>
            </a:endParaRPr>
          </a:p>
        </p:txBody>
      </p:sp>
      <p:sp>
        <p:nvSpPr>
          <p:cNvPr id="133123" name="Rectangle 2"/>
          <p:cNvSpPr>
            <a:spLocks noGrp="1" noChangeArrowheads="1"/>
          </p:cNvSpPr>
          <p:nvPr>
            <p:ph type="title"/>
          </p:nvPr>
        </p:nvSpPr>
        <p:spPr/>
        <p:txBody>
          <a:bodyPr/>
          <a:lstStyle/>
          <a:p>
            <a:r>
              <a:rPr lang="en-GB" smtClean="0"/>
              <a:t>WEIGHING really is FINDING YOUR WEIGHT!</a:t>
            </a:r>
          </a:p>
        </p:txBody>
      </p:sp>
      <p:sp>
        <p:nvSpPr>
          <p:cNvPr id="133124" name="Rectangle 3"/>
          <p:cNvSpPr>
            <a:spLocks noGrp="1" noChangeArrowheads="1"/>
          </p:cNvSpPr>
          <p:nvPr>
            <p:ph type="body" idx="1"/>
          </p:nvPr>
        </p:nvSpPr>
        <p:spPr/>
        <p:txBody>
          <a:bodyPr/>
          <a:lstStyle/>
          <a:p>
            <a:pPr>
              <a:lnSpc>
                <a:spcPct val="90000"/>
              </a:lnSpc>
            </a:pPr>
            <a:r>
              <a:rPr lang="en-GB" smtClean="0"/>
              <a:t>When we “weigh” something, either hanging an object from the scales or placing the object on a scale, we are actually measuring the force of gravity on that object. The object is pulled down by the Earth and we measure that force. HOWEVER we record the answer in units of MASS.</a:t>
            </a:r>
          </a:p>
          <a:p>
            <a:pPr>
              <a:lnSpc>
                <a:spcPct val="90000"/>
              </a:lnSpc>
            </a:pPr>
            <a:r>
              <a:rPr lang="en-GB" smtClean="0"/>
              <a:t>The following experiment shows you how!</a:t>
            </a:r>
          </a:p>
        </p:txBody>
      </p:sp>
    </p:spTree>
    <p:extLst>
      <p:ext uri="{BB962C8B-B14F-4D97-AF65-F5344CB8AC3E}">
        <p14:creationId xmlns:p14="http://schemas.microsoft.com/office/powerpoint/2010/main" val="8830747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8BCA4FA-F198-4ACA-A5B3-B5BC43764DF7}" type="slidenum">
              <a:rPr lang="en-GB" sz="2000" smtClean="0">
                <a:solidFill>
                  <a:schemeClr val="accent1"/>
                </a:solidFill>
              </a:rPr>
              <a:pPr eaLnBrk="1" hangingPunct="1"/>
              <a:t>39</a:t>
            </a:fld>
            <a:endParaRPr lang="en-GB" sz="2000" smtClean="0">
              <a:solidFill>
                <a:schemeClr val="accent1"/>
              </a:solidFill>
            </a:endParaRPr>
          </a:p>
        </p:txBody>
      </p:sp>
      <p:sp>
        <p:nvSpPr>
          <p:cNvPr id="134147" name="Rectangle 2"/>
          <p:cNvSpPr>
            <a:spLocks noGrp="1" noChangeArrowheads="1"/>
          </p:cNvSpPr>
          <p:nvPr>
            <p:ph type="title"/>
          </p:nvPr>
        </p:nvSpPr>
        <p:spPr/>
        <p:txBody>
          <a:bodyPr/>
          <a:lstStyle/>
          <a:p>
            <a:r>
              <a:rPr lang="en-GB" b="1" smtClean="0">
                <a:cs typeface="Times New Roman" pitchFamily="18" charset="0"/>
              </a:rPr>
              <a:t>Weight and mass – what’s the link?</a:t>
            </a:r>
          </a:p>
        </p:txBody>
      </p:sp>
      <p:sp>
        <p:nvSpPr>
          <p:cNvPr id="134148" name="Rectangle 3"/>
          <p:cNvSpPr>
            <a:spLocks noGrp="1" noChangeArrowheads="1"/>
          </p:cNvSpPr>
          <p:nvPr>
            <p:ph type="body" idx="1"/>
          </p:nvPr>
        </p:nvSpPr>
        <p:spPr>
          <a:xfrm>
            <a:off x="228600" y="685800"/>
            <a:ext cx="4876800" cy="5791200"/>
          </a:xfrm>
        </p:spPr>
        <p:txBody>
          <a:bodyPr/>
          <a:lstStyle/>
          <a:p>
            <a:r>
              <a:rPr lang="en-GB" sz="2800" smtClean="0">
                <a:cs typeface="Times New Roman" pitchFamily="18" charset="0"/>
              </a:rPr>
              <a:t>In this experiment, you’ll find out the link between weight and mass</a:t>
            </a:r>
          </a:p>
          <a:p>
            <a:pPr>
              <a:buFontTx/>
              <a:buNone/>
            </a:pPr>
            <a:endParaRPr lang="en-GB" sz="1200" smtClean="0">
              <a:cs typeface="Times New Roman" pitchFamily="18" charset="0"/>
            </a:endParaRPr>
          </a:p>
          <a:p>
            <a:r>
              <a:rPr lang="en-GB" sz="2800" smtClean="0">
                <a:cs typeface="Times New Roman" pitchFamily="18" charset="0"/>
              </a:rPr>
              <a:t>Copy the table below to record your readings. </a:t>
            </a:r>
          </a:p>
          <a:p>
            <a:endParaRPr lang="en-GB" sz="900" smtClean="0">
              <a:cs typeface="Times New Roman" pitchFamily="18" charset="0"/>
            </a:endParaRPr>
          </a:p>
          <a:p>
            <a:r>
              <a:rPr lang="en-GB" sz="2800" smtClean="0">
                <a:cs typeface="Times New Roman" pitchFamily="18" charset="0"/>
              </a:rPr>
              <a:t>Hang different masses from newton balances. </a:t>
            </a:r>
          </a:p>
          <a:p>
            <a:endParaRPr lang="en-GB" sz="900" smtClean="0">
              <a:cs typeface="Times New Roman" pitchFamily="18" charset="0"/>
            </a:endParaRPr>
          </a:p>
          <a:p>
            <a:r>
              <a:rPr lang="en-GB" sz="2800" smtClean="0">
                <a:cs typeface="Times New Roman" pitchFamily="18" charset="0"/>
              </a:rPr>
              <a:t>Record the weight from the newton balance.</a:t>
            </a:r>
          </a:p>
          <a:p>
            <a:pPr>
              <a:buFontTx/>
              <a:buNone/>
            </a:pPr>
            <a:endParaRPr lang="en-GB" sz="2800" smtClean="0">
              <a:cs typeface="Times New Roman" pitchFamily="18" charset="0"/>
            </a:endParaRPr>
          </a:p>
          <a:p>
            <a:pPr>
              <a:buFontTx/>
              <a:buNone/>
            </a:pPr>
            <a:endParaRPr lang="en-GB" sz="2800" smtClean="0"/>
          </a:p>
        </p:txBody>
      </p:sp>
      <p:graphicFrame>
        <p:nvGraphicFramePr>
          <p:cNvPr id="269466" name="Group 154"/>
          <p:cNvGraphicFramePr>
            <a:graphicFrameLocks noGrp="1"/>
          </p:cNvGraphicFramePr>
          <p:nvPr/>
        </p:nvGraphicFramePr>
        <p:xfrm>
          <a:off x="4876800" y="762000"/>
          <a:ext cx="4114800" cy="4610110"/>
        </p:xfrm>
        <a:graphic>
          <a:graphicData uri="http://schemas.openxmlformats.org/drawingml/2006/table">
            <a:tbl>
              <a:tblPr/>
              <a:tblGrid>
                <a:gridCol w="2057400"/>
                <a:gridCol w="2057400"/>
              </a:tblGrid>
              <a:tr h="11277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omic Sans MS" pitchFamily="66" charset="0"/>
                          <a:cs typeface="Times New Roman" pitchFamily="18" charset="0"/>
                        </a:rPr>
                        <a:t>Mass hung on newton balance (kg)</a:t>
                      </a:r>
                      <a:r>
                        <a:rPr kumimoji="0" lang="en-GB" sz="2800" b="0" i="0" u="none" strike="noStrike" cap="none" normalizeH="0" baseline="0" smtClean="0">
                          <a:ln>
                            <a:noFill/>
                          </a:ln>
                          <a:solidFill>
                            <a:srgbClr val="FF0000"/>
                          </a:solidFill>
                          <a:effectLst/>
                          <a:latin typeface="Comic Sans MS" pitchFamily="66" charset="0"/>
                        </a:rPr>
                        <a:t>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omic Sans MS" pitchFamily="66" charset="0"/>
                          <a:cs typeface="Times New Roman" pitchFamily="18" charset="0"/>
                        </a:rPr>
                        <a:t>Weight on newton balance (N)</a:t>
                      </a:r>
                      <a:r>
                        <a:rPr kumimoji="0" lang="en-GB" sz="2800" b="0" i="0" u="none" strike="noStrike" cap="none" normalizeH="0" baseline="0" smtClean="0">
                          <a:ln>
                            <a:noFill/>
                          </a:ln>
                          <a:solidFill>
                            <a:srgbClr val="FF0000"/>
                          </a:solidFill>
                          <a:effectLst/>
                          <a:latin typeface="Comic Sans MS" pitchFamily="66" charset="0"/>
                        </a:rPr>
                        <a:t>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33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66"/>
                          </a:solidFill>
                          <a:effectLst/>
                          <a:latin typeface="Comic Sans MS" pitchFamily="66" charset="0"/>
                        </a:rPr>
                        <a:t>0.1</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09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66"/>
                          </a:solidFill>
                          <a:effectLst/>
                          <a:latin typeface="Comic Sans MS" pitchFamily="66" charset="0"/>
                        </a:rPr>
                        <a:t>0.2</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09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66"/>
                          </a:solidFill>
                          <a:effectLst/>
                          <a:latin typeface="Comic Sans MS" pitchFamily="66" charset="0"/>
                        </a:rPr>
                        <a:t>0.3</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09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66"/>
                          </a:solidFill>
                          <a:effectLst/>
                          <a:latin typeface="Comic Sans MS" pitchFamily="66" charset="0"/>
                        </a:rPr>
                        <a:t>0.4</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33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66"/>
                          </a:solidFill>
                          <a:effectLst/>
                          <a:latin typeface="Comic Sans MS" pitchFamily="66" charset="0"/>
                        </a:rPr>
                        <a:t>0.5</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09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66"/>
                          </a:solidFill>
                          <a:effectLst/>
                          <a:latin typeface="Comic Sans MS" pitchFamily="66" charset="0"/>
                        </a:rPr>
                        <a:t>0.6</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4047755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68EEBE-82CF-4208-8369-3C5101F42339}" type="slidenum">
              <a:rPr lang="en-GB" sz="2000" smtClean="0">
                <a:solidFill>
                  <a:schemeClr val="accent1"/>
                </a:solidFill>
              </a:rPr>
              <a:pPr eaLnBrk="1" hangingPunct="1"/>
              <a:t>4</a:t>
            </a:fld>
            <a:endParaRPr lang="en-GB" sz="2000" smtClean="0">
              <a:solidFill>
                <a:schemeClr val="accent1"/>
              </a:solidFill>
            </a:endParaRPr>
          </a:p>
        </p:txBody>
      </p:sp>
      <p:sp>
        <p:nvSpPr>
          <p:cNvPr id="1331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331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3317" name="Rectangle 2"/>
          <p:cNvSpPr>
            <a:spLocks noGrp="1" noChangeArrowheads="1"/>
          </p:cNvSpPr>
          <p:nvPr>
            <p:ph type="title"/>
          </p:nvPr>
        </p:nvSpPr>
        <p:spPr>
          <a:xfrm>
            <a:off x="2057400" y="1524000"/>
            <a:ext cx="4724400" cy="3733800"/>
          </a:xfrm>
        </p:spPr>
        <p:txBody>
          <a:bodyPr/>
          <a:lstStyle/>
          <a:p>
            <a:pPr algn="ctr" eaLnBrk="1" hangingPunct="1"/>
            <a:r>
              <a:rPr lang="en-GB" sz="7200" smtClean="0"/>
              <a:t>WHAT YOU THOUGHT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E9D0C8-DF59-40CB-8642-E9176689917F}" type="slidenum">
              <a:rPr lang="en-GB" sz="2000" smtClean="0">
                <a:solidFill>
                  <a:schemeClr val="accent1"/>
                </a:solidFill>
              </a:rPr>
              <a:pPr eaLnBrk="1" hangingPunct="1"/>
              <a:t>40</a:t>
            </a:fld>
            <a:endParaRPr lang="en-GB" sz="2000" smtClean="0">
              <a:solidFill>
                <a:schemeClr val="accent1"/>
              </a:solidFill>
            </a:endParaRPr>
          </a:p>
        </p:txBody>
      </p:sp>
      <p:sp>
        <p:nvSpPr>
          <p:cNvPr id="135171" name="Rectangle 3"/>
          <p:cNvSpPr>
            <a:spLocks noGrp="1" noChangeArrowheads="1"/>
          </p:cNvSpPr>
          <p:nvPr>
            <p:ph type="body" idx="1"/>
          </p:nvPr>
        </p:nvSpPr>
        <p:spPr>
          <a:xfrm>
            <a:off x="179388" y="0"/>
            <a:ext cx="6908800" cy="4729163"/>
          </a:xfrm>
        </p:spPr>
        <p:txBody>
          <a:bodyPr/>
          <a:lstStyle/>
          <a:p>
            <a:r>
              <a:rPr lang="en-GB" sz="2800" smtClean="0"/>
              <a:t>Weight is a force which is caused by the pull of gravity.</a:t>
            </a:r>
          </a:p>
          <a:p>
            <a:r>
              <a:rPr lang="en-GB" sz="2800" smtClean="0"/>
              <a:t>You have found that on Earth the </a:t>
            </a:r>
            <a:r>
              <a:rPr lang="en-GB" sz="2800" smtClean="0">
                <a:solidFill>
                  <a:schemeClr val="bg1"/>
                </a:solidFill>
              </a:rPr>
              <a:t>pull of gravity on a kilogram is about 10 newtons.</a:t>
            </a:r>
          </a:p>
          <a:p>
            <a:r>
              <a:rPr lang="en-GB" sz="2800" smtClean="0">
                <a:solidFill>
                  <a:srgbClr val="FF0000"/>
                </a:solidFill>
              </a:rPr>
              <a:t>The weight of 1kg is 10 N</a:t>
            </a:r>
          </a:p>
          <a:p>
            <a:endParaRPr lang="en-GB" sz="2800" smtClean="0">
              <a:solidFill>
                <a:srgbClr val="FF0000"/>
              </a:solidFill>
            </a:endParaRPr>
          </a:p>
          <a:p>
            <a:r>
              <a:rPr lang="en-GB" sz="2800" smtClean="0"/>
              <a:t>The ratio of weight to mass is given the symbol </a:t>
            </a:r>
            <a:r>
              <a:rPr lang="en-GB" sz="2800" smtClean="0">
                <a:solidFill>
                  <a:schemeClr val="bg1"/>
                </a:solidFill>
              </a:rPr>
              <a:t>g</a:t>
            </a:r>
          </a:p>
          <a:p>
            <a:pPr lvl="1"/>
            <a:r>
              <a:rPr lang="en-GB" sz="2400" smtClean="0">
                <a:solidFill>
                  <a:schemeClr val="bg1"/>
                </a:solidFill>
              </a:rPr>
              <a:t>g = 10 N/kg</a:t>
            </a:r>
          </a:p>
        </p:txBody>
      </p:sp>
      <p:pic>
        <p:nvPicPr>
          <p:cNvPr id="1351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125538"/>
            <a:ext cx="123825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0011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mtClean="0">
                <a:hlinkClick r:id="rId2"/>
              </a:rPr>
              <a:t>www.brainpop.co.uk</a:t>
            </a:r>
            <a:endParaRPr lang="en-GB" smtClean="0"/>
          </a:p>
          <a:p>
            <a:endParaRPr lang="en-GB"/>
          </a:p>
        </p:txBody>
      </p:sp>
      <p:sp>
        <p:nvSpPr>
          <p:cNvPr id="4" name="Date Placeholder 3"/>
          <p:cNvSpPr>
            <a:spLocks noGrp="1"/>
          </p:cNvSpPr>
          <p:nvPr>
            <p:ph type="dt" sz="half" idx="10"/>
          </p:nvPr>
        </p:nvSpPr>
        <p:spPr/>
        <p:txBody>
          <a:bodyPr/>
          <a:lstStyle/>
          <a:p>
            <a:pPr>
              <a:defRPr/>
            </a:pPr>
            <a:fld id="{8DC06E60-1139-418A-8E88-57B17A2E0A24}" type="datetime1">
              <a:rPr lang="en-GB" smtClean="0"/>
              <a:pPr>
                <a:defRPr/>
              </a:pPr>
              <a:t>11/12/2012</a:t>
            </a:fld>
            <a:r>
              <a:rPr lang="en-GB" smtClean="0"/>
              <a:t>02/10/2011</a:t>
            </a:r>
            <a:endParaRPr lang="en-GB"/>
          </a:p>
        </p:txBody>
      </p:sp>
      <p:sp>
        <p:nvSpPr>
          <p:cNvPr id="5" name="Footer Placeholder 4"/>
          <p:cNvSpPr>
            <a:spLocks noGrp="1"/>
          </p:cNvSpPr>
          <p:nvPr>
            <p:ph type="ftr" sz="quarter" idx="11"/>
          </p:nvPr>
        </p:nvSpPr>
        <p:spPr/>
        <p:txBody>
          <a:bodyPr/>
          <a:lstStyle/>
          <a:p>
            <a:pPr>
              <a:defRPr/>
            </a:pPr>
            <a:r>
              <a:rPr lang="en-GB" smtClean="0"/>
              <a:t>JAH</a:t>
            </a:r>
            <a:endParaRPr lang="en-GB"/>
          </a:p>
        </p:txBody>
      </p:sp>
      <p:sp>
        <p:nvSpPr>
          <p:cNvPr id="6" name="Slide Number Placeholder 5"/>
          <p:cNvSpPr>
            <a:spLocks noGrp="1"/>
          </p:cNvSpPr>
          <p:nvPr>
            <p:ph type="sldNum" sz="quarter" idx="12"/>
          </p:nvPr>
        </p:nvSpPr>
        <p:spPr/>
        <p:txBody>
          <a:bodyPr/>
          <a:lstStyle/>
          <a:p>
            <a:pPr>
              <a:defRPr/>
            </a:pPr>
            <a:fld id="{D1008960-D204-42E7-A070-718BE675E09E}" type="slidenum">
              <a:rPr lang="en-GB" smtClean="0"/>
              <a:pPr>
                <a:defRPr/>
              </a:pPr>
              <a:t>41</a:t>
            </a:fld>
            <a:endParaRPr lang="en-GB"/>
          </a:p>
        </p:txBody>
      </p:sp>
    </p:spTree>
    <p:extLst>
      <p:ext uri="{BB962C8B-B14F-4D97-AF65-F5344CB8AC3E}">
        <p14:creationId xmlns:p14="http://schemas.microsoft.com/office/powerpoint/2010/main" val="29216557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A3C870-1AD6-43AB-8D39-4A4121FEE4FB}" type="slidenum">
              <a:rPr lang="en-GB" sz="2000" smtClean="0">
                <a:solidFill>
                  <a:schemeClr val="accent1"/>
                </a:solidFill>
              </a:rPr>
              <a:pPr eaLnBrk="1" hangingPunct="1"/>
              <a:t>42</a:t>
            </a:fld>
            <a:endParaRPr lang="en-GB" sz="2000" smtClean="0">
              <a:solidFill>
                <a:schemeClr val="accent1"/>
              </a:solidFill>
            </a:endParaRPr>
          </a:p>
        </p:txBody>
      </p:sp>
      <p:pic>
        <p:nvPicPr>
          <p:cNvPr id="136195" name="Picture 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9388" y="188913"/>
            <a:ext cx="5835650" cy="297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6196" name="Picture 7"/>
          <p:cNvPicPr>
            <a:picLocks noChangeAspect="1" noChangeArrowheads="1"/>
          </p:cNvPicPr>
          <p:nvPr/>
        </p:nvPicPr>
        <p:blipFill>
          <a:blip r:embed="rId3">
            <a:extLst>
              <a:ext uri="{28A0092B-C50C-407E-A947-70E740481C1C}">
                <a14:useLocalDpi xmlns:a14="http://schemas.microsoft.com/office/drawing/2010/main" val="0"/>
              </a:ext>
            </a:extLst>
          </a:blip>
          <a:srcRect l="18130" b="19516"/>
          <a:stretch>
            <a:fillRect/>
          </a:stretch>
        </p:blipFill>
        <p:spPr bwMode="auto">
          <a:xfrm>
            <a:off x="2268538" y="3284538"/>
            <a:ext cx="5903912"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3084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B9332CC-0F88-4430-8B38-28296E19DF37}" type="slidenum">
              <a:rPr lang="en-GB" sz="2000" smtClean="0">
                <a:solidFill>
                  <a:schemeClr val="accent1"/>
                </a:solidFill>
              </a:rPr>
              <a:pPr eaLnBrk="1" hangingPunct="1"/>
              <a:t>43</a:t>
            </a:fld>
            <a:endParaRPr lang="en-GB" sz="2000" smtClean="0">
              <a:solidFill>
                <a:schemeClr val="accent1"/>
              </a:solidFill>
            </a:endParaRPr>
          </a:p>
        </p:txBody>
      </p:sp>
      <p:pic>
        <p:nvPicPr>
          <p:cNvPr id="137219" name="Picture 6"/>
          <p:cNvPicPr>
            <a:picLocks noChangeAspect="1" noChangeArrowheads="1"/>
          </p:cNvPicPr>
          <p:nvPr/>
        </p:nvPicPr>
        <p:blipFill>
          <a:blip r:embed="rId2">
            <a:extLst>
              <a:ext uri="{28A0092B-C50C-407E-A947-70E740481C1C}">
                <a14:useLocalDpi xmlns:a14="http://schemas.microsoft.com/office/drawing/2010/main" val="0"/>
              </a:ext>
            </a:extLst>
          </a:blip>
          <a:srcRect r="55371"/>
          <a:stretch>
            <a:fillRect/>
          </a:stretch>
        </p:blipFill>
        <p:spPr bwMode="auto">
          <a:xfrm>
            <a:off x="0" y="0"/>
            <a:ext cx="87058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220" name="Rectangle 2"/>
          <p:cNvSpPr>
            <a:spLocks noGrp="1" noChangeArrowheads="1"/>
          </p:cNvSpPr>
          <p:nvPr>
            <p:ph type="title"/>
          </p:nvPr>
        </p:nvSpPr>
        <p:spPr/>
        <p:txBody>
          <a:bodyPr/>
          <a:lstStyle/>
          <a:p>
            <a:r>
              <a:rPr lang="en-GB" b="1" smtClean="0">
                <a:cs typeface="Times New Roman" pitchFamily="18" charset="0"/>
              </a:rPr>
              <a:t>Losing – and gaining – weight</a:t>
            </a:r>
          </a:p>
        </p:txBody>
      </p:sp>
      <p:sp>
        <p:nvSpPr>
          <p:cNvPr id="137221" name="Rectangle 4"/>
          <p:cNvSpPr>
            <a:spLocks noChangeArrowheads="1"/>
          </p:cNvSpPr>
          <p:nvPr/>
        </p:nvSpPr>
        <p:spPr bwMode="auto">
          <a:xfrm>
            <a:off x="539750" y="188913"/>
            <a:ext cx="7443788"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atin typeface="Comic Sans MS" pitchFamily="66" charset="0"/>
                <a:hlinkClick r:id="rId3"/>
              </a:rPr>
              <a:t>://www.mathsisfun.com/measure/weight-mass.html</a:t>
            </a:r>
            <a:endParaRPr lang="en-GB">
              <a:latin typeface="Comic Sans MS" pitchFamily="66" charset="0"/>
            </a:endParaRPr>
          </a:p>
        </p:txBody>
      </p:sp>
    </p:spTree>
    <p:extLst>
      <p:ext uri="{BB962C8B-B14F-4D97-AF65-F5344CB8AC3E}">
        <p14:creationId xmlns:p14="http://schemas.microsoft.com/office/powerpoint/2010/main" val="40490707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85BCFF-78D9-46AF-979F-31906B91CCF8}" type="slidenum">
              <a:rPr lang="en-GB" sz="2000" smtClean="0">
                <a:solidFill>
                  <a:schemeClr val="accent1"/>
                </a:solidFill>
              </a:rPr>
              <a:pPr eaLnBrk="1" hangingPunct="1"/>
              <a:t>44</a:t>
            </a:fld>
            <a:endParaRPr lang="en-GB" sz="2000" smtClean="0">
              <a:solidFill>
                <a:schemeClr val="accent1"/>
              </a:solidFill>
            </a:endParaRPr>
          </a:p>
        </p:txBody>
      </p:sp>
      <p:sp>
        <p:nvSpPr>
          <p:cNvPr id="138243"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3824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38245" name="Rectangle 1026"/>
          <p:cNvSpPr>
            <a:spLocks noChangeArrowheads="1"/>
          </p:cNvSpPr>
          <p:nvPr/>
        </p:nvSpPr>
        <p:spPr bwMode="auto">
          <a:xfrm>
            <a:off x="0" y="2544763"/>
            <a:ext cx="9144000" cy="434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4851" name="Group 1027"/>
          <p:cNvGrpSpPr>
            <a:grpSpLocks/>
          </p:cNvGrpSpPr>
          <p:nvPr/>
        </p:nvGrpSpPr>
        <p:grpSpPr bwMode="auto">
          <a:xfrm>
            <a:off x="611188" y="3130550"/>
            <a:ext cx="3722687" cy="2614613"/>
            <a:chOff x="385" y="1972"/>
            <a:chExt cx="2345" cy="1647"/>
          </a:xfrm>
        </p:grpSpPr>
        <p:pic>
          <p:nvPicPr>
            <p:cNvPr id="138370" name="Picture 1028" descr="ESC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 y="2508"/>
              <a:ext cx="2345" cy="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371" name="AutoShape 1029"/>
            <p:cNvSpPr>
              <a:spLocks noChangeArrowheads="1"/>
            </p:cNvSpPr>
            <p:nvPr/>
          </p:nvSpPr>
          <p:spPr bwMode="auto">
            <a:xfrm rot="10294243" flipH="1">
              <a:off x="1259" y="3166"/>
              <a:ext cx="1061" cy="261"/>
            </a:xfrm>
            <a:prstGeom prst="parallelogram">
              <a:avLst>
                <a:gd name="adj" fmla="val 5649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72" name="Oval 1030"/>
            <p:cNvSpPr>
              <a:spLocks noChangeArrowheads="1"/>
            </p:cNvSpPr>
            <p:nvPr/>
          </p:nvSpPr>
          <p:spPr bwMode="auto">
            <a:xfrm>
              <a:off x="1356" y="1972"/>
              <a:ext cx="182" cy="182"/>
            </a:xfrm>
            <a:prstGeom prst="ellipse">
              <a:avLst/>
            </a:prstGeom>
            <a:solidFill>
              <a:schemeClr val="bg1"/>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55" name="AutoShape 1031"/>
            <p:cNvSpPr>
              <a:spLocks noChangeArrowheads="1"/>
            </p:cNvSpPr>
            <p:nvPr/>
          </p:nvSpPr>
          <p:spPr bwMode="auto">
            <a:xfrm rot="10800000">
              <a:off x="1039" y="2108"/>
              <a:ext cx="816" cy="63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grpSp>
      <p:sp>
        <p:nvSpPr>
          <p:cNvPr id="138247" name="Rectangle 1032"/>
          <p:cNvSpPr>
            <a:spLocks noGrp="1" noChangeArrowheads="1"/>
          </p:cNvSpPr>
          <p:nvPr>
            <p:ph type="title"/>
          </p:nvPr>
        </p:nvSpPr>
        <p:spPr>
          <a:xfrm>
            <a:off x="395288" y="0"/>
            <a:ext cx="8229600" cy="981075"/>
          </a:xfrm>
        </p:spPr>
        <p:txBody>
          <a:bodyPr/>
          <a:lstStyle/>
          <a:p>
            <a:pPr eaLnBrk="1" hangingPunct="1"/>
            <a:r>
              <a:rPr lang="en-GB" dirty="0" smtClean="0"/>
              <a:t>Weight and Mass – </a:t>
            </a:r>
            <a:endParaRPr lang="en-US" dirty="0" smtClean="0"/>
          </a:p>
        </p:txBody>
      </p:sp>
      <p:sp>
        <p:nvSpPr>
          <p:cNvPr id="334858" name="Text Box 1034"/>
          <p:cNvSpPr txBox="1">
            <a:spLocks noChangeArrowheads="1"/>
          </p:cNvSpPr>
          <p:nvPr/>
        </p:nvSpPr>
        <p:spPr bwMode="auto">
          <a:xfrm rot="-461203">
            <a:off x="2297113" y="4959350"/>
            <a:ext cx="960437"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800">
                <a:latin typeface="LcdD" pitchFamily="82" charset="0"/>
                <a:cs typeface="Arial" pitchFamily="34" charset="0"/>
              </a:rPr>
              <a:t>1  K</a:t>
            </a:r>
            <a:r>
              <a:rPr lang="en-GB" sz="2000">
                <a:latin typeface="LcdD" pitchFamily="82" charset="0"/>
                <a:cs typeface="Arial" pitchFamily="34" charset="0"/>
              </a:rPr>
              <a:t>g</a:t>
            </a:r>
            <a:endParaRPr lang="en-US" sz="2000">
              <a:latin typeface="LcdD" pitchFamily="82" charset="0"/>
              <a:cs typeface="Arial" pitchFamily="34" charset="0"/>
            </a:endParaRPr>
          </a:p>
        </p:txBody>
      </p:sp>
      <p:grpSp>
        <p:nvGrpSpPr>
          <p:cNvPr id="334859" name="Group 1035"/>
          <p:cNvGrpSpPr>
            <a:grpSpLocks/>
          </p:cNvGrpSpPr>
          <p:nvPr/>
        </p:nvGrpSpPr>
        <p:grpSpPr bwMode="auto">
          <a:xfrm>
            <a:off x="6554788" y="2517775"/>
            <a:ext cx="1295400" cy="3792538"/>
            <a:chOff x="4129" y="1586"/>
            <a:chExt cx="816" cy="2389"/>
          </a:xfrm>
        </p:grpSpPr>
        <p:grpSp>
          <p:nvGrpSpPr>
            <p:cNvPr id="138255" name="Group 1036"/>
            <p:cNvGrpSpPr>
              <a:grpSpLocks/>
            </p:cNvGrpSpPr>
            <p:nvPr/>
          </p:nvGrpSpPr>
          <p:grpSpPr bwMode="auto">
            <a:xfrm>
              <a:off x="4419" y="1586"/>
              <a:ext cx="251" cy="1750"/>
              <a:chOff x="1323" y="756"/>
              <a:chExt cx="251" cy="1750"/>
            </a:xfrm>
          </p:grpSpPr>
          <p:sp>
            <p:nvSpPr>
              <p:cNvPr id="138258" name="Line 1037"/>
              <p:cNvSpPr>
                <a:spLocks noChangeShapeType="1"/>
              </p:cNvSpPr>
              <p:nvPr/>
            </p:nvSpPr>
            <p:spPr bwMode="auto">
              <a:xfrm flipH="1" flipV="1">
                <a:off x="1421" y="1645"/>
                <a:ext cx="81" cy="1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59" name="Line 1038"/>
              <p:cNvSpPr>
                <a:spLocks noChangeShapeType="1"/>
              </p:cNvSpPr>
              <p:nvPr/>
            </p:nvSpPr>
            <p:spPr bwMode="auto">
              <a:xfrm flipH="1" flipV="1">
                <a:off x="1421" y="1359"/>
                <a:ext cx="81" cy="1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60" name="Line 1039"/>
              <p:cNvSpPr>
                <a:spLocks noChangeShapeType="1"/>
              </p:cNvSpPr>
              <p:nvPr/>
            </p:nvSpPr>
            <p:spPr bwMode="auto">
              <a:xfrm flipH="1" flipV="1">
                <a:off x="1421" y="1385"/>
                <a:ext cx="81" cy="1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61" name="Line 1040"/>
              <p:cNvSpPr>
                <a:spLocks noChangeShapeType="1"/>
              </p:cNvSpPr>
              <p:nvPr/>
            </p:nvSpPr>
            <p:spPr bwMode="auto">
              <a:xfrm flipH="1" flipV="1">
                <a:off x="1421" y="1411"/>
                <a:ext cx="81" cy="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62" name="Line 1041"/>
              <p:cNvSpPr>
                <a:spLocks noChangeShapeType="1"/>
              </p:cNvSpPr>
              <p:nvPr/>
            </p:nvSpPr>
            <p:spPr bwMode="auto">
              <a:xfrm flipH="1" flipV="1">
                <a:off x="1421" y="1437"/>
                <a:ext cx="81" cy="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63" name="Line 1042"/>
              <p:cNvSpPr>
                <a:spLocks noChangeShapeType="1"/>
              </p:cNvSpPr>
              <p:nvPr/>
            </p:nvSpPr>
            <p:spPr bwMode="auto">
              <a:xfrm flipH="1" flipV="1">
                <a:off x="1421" y="1463"/>
                <a:ext cx="81" cy="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64" name="Line 1043"/>
              <p:cNvSpPr>
                <a:spLocks noChangeShapeType="1"/>
              </p:cNvSpPr>
              <p:nvPr/>
            </p:nvSpPr>
            <p:spPr bwMode="auto">
              <a:xfrm flipH="1" flipV="1">
                <a:off x="1421" y="1489"/>
                <a:ext cx="81"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65" name="Line 1044"/>
              <p:cNvSpPr>
                <a:spLocks noChangeShapeType="1"/>
              </p:cNvSpPr>
              <p:nvPr/>
            </p:nvSpPr>
            <p:spPr bwMode="auto">
              <a:xfrm flipH="1" flipV="1">
                <a:off x="1421" y="1515"/>
                <a:ext cx="81"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66" name="Line 1045"/>
              <p:cNvSpPr>
                <a:spLocks noChangeShapeType="1"/>
              </p:cNvSpPr>
              <p:nvPr/>
            </p:nvSpPr>
            <p:spPr bwMode="auto">
              <a:xfrm flipH="1" flipV="1">
                <a:off x="1421" y="1541"/>
                <a:ext cx="81"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67" name="Line 1046"/>
              <p:cNvSpPr>
                <a:spLocks noChangeShapeType="1"/>
              </p:cNvSpPr>
              <p:nvPr/>
            </p:nvSpPr>
            <p:spPr bwMode="auto">
              <a:xfrm flipH="1" flipV="1">
                <a:off x="1421" y="1567"/>
                <a:ext cx="81"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68" name="Line 1047"/>
              <p:cNvSpPr>
                <a:spLocks noChangeShapeType="1"/>
              </p:cNvSpPr>
              <p:nvPr/>
            </p:nvSpPr>
            <p:spPr bwMode="auto">
              <a:xfrm flipH="1" flipV="1">
                <a:off x="1421" y="1593"/>
                <a:ext cx="81" cy="1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69" name="Line 1048"/>
              <p:cNvSpPr>
                <a:spLocks noChangeShapeType="1"/>
              </p:cNvSpPr>
              <p:nvPr/>
            </p:nvSpPr>
            <p:spPr bwMode="auto">
              <a:xfrm flipH="1" flipV="1">
                <a:off x="1421" y="1619"/>
                <a:ext cx="81" cy="1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70" name="Line 1049"/>
              <p:cNvSpPr>
                <a:spLocks noChangeShapeType="1"/>
              </p:cNvSpPr>
              <p:nvPr/>
            </p:nvSpPr>
            <p:spPr bwMode="auto">
              <a:xfrm flipV="1">
                <a:off x="1421" y="1658"/>
                <a:ext cx="81" cy="10"/>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71" name="Line 1050"/>
              <p:cNvSpPr>
                <a:spLocks noChangeShapeType="1"/>
              </p:cNvSpPr>
              <p:nvPr/>
            </p:nvSpPr>
            <p:spPr bwMode="auto">
              <a:xfrm flipV="1">
                <a:off x="1421" y="1372"/>
                <a:ext cx="81" cy="14"/>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72" name="Line 1051"/>
              <p:cNvSpPr>
                <a:spLocks noChangeShapeType="1"/>
              </p:cNvSpPr>
              <p:nvPr/>
            </p:nvSpPr>
            <p:spPr bwMode="auto">
              <a:xfrm flipV="1">
                <a:off x="1421" y="1398"/>
                <a:ext cx="81" cy="13"/>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73" name="Line 1052"/>
              <p:cNvSpPr>
                <a:spLocks noChangeShapeType="1"/>
              </p:cNvSpPr>
              <p:nvPr/>
            </p:nvSpPr>
            <p:spPr bwMode="auto">
              <a:xfrm flipV="1">
                <a:off x="1421" y="1424"/>
                <a:ext cx="81" cy="13"/>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74" name="Line 1053"/>
              <p:cNvSpPr>
                <a:spLocks noChangeShapeType="1"/>
              </p:cNvSpPr>
              <p:nvPr/>
            </p:nvSpPr>
            <p:spPr bwMode="auto">
              <a:xfrm flipV="1">
                <a:off x="1421" y="1450"/>
                <a:ext cx="81" cy="13"/>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75" name="Line 1054"/>
              <p:cNvSpPr>
                <a:spLocks noChangeShapeType="1"/>
              </p:cNvSpPr>
              <p:nvPr/>
            </p:nvSpPr>
            <p:spPr bwMode="auto">
              <a:xfrm flipV="1">
                <a:off x="1421" y="1476"/>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76" name="Line 1055"/>
              <p:cNvSpPr>
                <a:spLocks noChangeShapeType="1"/>
              </p:cNvSpPr>
              <p:nvPr/>
            </p:nvSpPr>
            <p:spPr bwMode="auto">
              <a:xfrm flipV="1">
                <a:off x="1421" y="1502"/>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77" name="Line 1056"/>
              <p:cNvSpPr>
                <a:spLocks noChangeShapeType="1"/>
              </p:cNvSpPr>
              <p:nvPr/>
            </p:nvSpPr>
            <p:spPr bwMode="auto">
              <a:xfrm flipV="1">
                <a:off x="1421" y="1528"/>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78" name="Line 1057"/>
              <p:cNvSpPr>
                <a:spLocks noChangeShapeType="1"/>
              </p:cNvSpPr>
              <p:nvPr/>
            </p:nvSpPr>
            <p:spPr bwMode="auto">
              <a:xfrm flipV="1">
                <a:off x="1421" y="1554"/>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79" name="Line 1058"/>
              <p:cNvSpPr>
                <a:spLocks noChangeShapeType="1"/>
              </p:cNvSpPr>
              <p:nvPr/>
            </p:nvSpPr>
            <p:spPr bwMode="auto">
              <a:xfrm flipV="1">
                <a:off x="1421" y="1580"/>
                <a:ext cx="81" cy="11"/>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80" name="Line 1059"/>
              <p:cNvSpPr>
                <a:spLocks noChangeShapeType="1"/>
              </p:cNvSpPr>
              <p:nvPr/>
            </p:nvSpPr>
            <p:spPr bwMode="auto">
              <a:xfrm flipV="1">
                <a:off x="1421" y="1606"/>
                <a:ext cx="81" cy="11"/>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81" name="Line 1060"/>
              <p:cNvSpPr>
                <a:spLocks noChangeShapeType="1"/>
              </p:cNvSpPr>
              <p:nvPr/>
            </p:nvSpPr>
            <p:spPr bwMode="auto">
              <a:xfrm flipV="1">
                <a:off x="1421" y="1632"/>
                <a:ext cx="81" cy="11"/>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82" name="Line 1061"/>
              <p:cNvSpPr>
                <a:spLocks noChangeShapeType="1"/>
              </p:cNvSpPr>
              <p:nvPr/>
            </p:nvSpPr>
            <p:spPr bwMode="auto">
              <a:xfrm flipH="1" flipV="1">
                <a:off x="1421" y="1334"/>
                <a:ext cx="81" cy="1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83" name="Line 1062"/>
              <p:cNvSpPr>
                <a:spLocks noChangeShapeType="1"/>
              </p:cNvSpPr>
              <p:nvPr/>
            </p:nvSpPr>
            <p:spPr bwMode="auto">
              <a:xfrm flipH="1" flipV="1">
                <a:off x="1421" y="1048"/>
                <a:ext cx="81" cy="1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84" name="Line 1063"/>
              <p:cNvSpPr>
                <a:spLocks noChangeShapeType="1"/>
              </p:cNvSpPr>
              <p:nvPr/>
            </p:nvSpPr>
            <p:spPr bwMode="auto">
              <a:xfrm flipH="1" flipV="1">
                <a:off x="1421" y="1074"/>
                <a:ext cx="81" cy="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85" name="Line 1064"/>
              <p:cNvSpPr>
                <a:spLocks noChangeShapeType="1"/>
              </p:cNvSpPr>
              <p:nvPr/>
            </p:nvSpPr>
            <p:spPr bwMode="auto">
              <a:xfrm flipH="1" flipV="1">
                <a:off x="1421" y="1100"/>
                <a:ext cx="81" cy="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86" name="Line 1065"/>
              <p:cNvSpPr>
                <a:spLocks noChangeShapeType="1"/>
              </p:cNvSpPr>
              <p:nvPr/>
            </p:nvSpPr>
            <p:spPr bwMode="auto">
              <a:xfrm flipH="1" flipV="1">
                <a:off x="1421" y="1126"/>
                <a:ext cx="81" cy="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87" name="Line 1066"/>
              <p:cNvSpPr>
                <a:spLocks noChangeShapeType="1"/>
              </p:cNvSpPr>
              <p:nvPr/>
            </p:nvSpPr>
            <p:spPr bwMode="auto">
              <a:xfrm flipH="1" flipV="1">
                <a:off x="1421" y="1152"/>
                <a:ext cx="81"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88" name="Line 1067"/>
              <p:cNvSpPr>
                <a:spLocks noChangeShapeType="1"/>
              </p:cNvSpPr>
              <p:nvPr/>
            </p:nvSpPr>
            <p:spPr bwMode="auto">
              <a:xfrm flipH="1" flipV="1">
                <a:off x="1421" y="1178"/>
                <a:ext cx="81"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89" name="Line 1068"/>
              <p:cNvSpPr>
                <a:spLocks noChangeShapeType="1"/>
              </p:cNvSpPr>
              <p:nvPr/>
            </p:nvSpPr>
            <p:spPr bwMode="auto">
              <a:xfrm flipH="1" flipV="1">
                <a:off x="1421" y="1204"/>
                <a:ext cx="81"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90" name="Line 1069"/>
              <p:cNvSpPr>
                <a:spLocks noChangeShapeType="1"/>
              </p:cNvSpPr>
              <p:nvPr/>
            </p:nvSpPr>
            <p:spPr bwMode="auto">
              <a:xfrm flipH="1" flipV="1">
                <a:off x="1421" y="1230"/>
                <a:ext cx="81" cy="1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91" name="Line 1070"/>
              <p:cNvSpPr>
                <a:spLocks noChangeShapeType="1"/>
              </p:cNvSpPr>
              <p:nvPr/>
            </p:nvSpPr>
            <p:spPr bwMode="auto">
              <a:xfrm flipH="1" flipV="1">
                <a:off x="1421" y="1256"/>
                <a:ext cx="81" cy="1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92" name="Line 1071"/>
              <p:cNvSpPr>
                <a:spLocks noChangeShapeType="1"/>
              </p:cNvSpPr>
              <p:nvPr/>
            </p:nvSpPr>
            <p:spPr bwMode="auto">
              <a:xfrm flipH="1" flipV="1">
                <a:off x="1421" y="1282"/>
                <a:ext cx="81" cy="1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93" name="Line 1072"/>
              <p:cNvSpPr>
                <a:spLocks noChangeShapeType="1"/>
              </p:cNvSpPr>
              <p:nvPr/>
            </p:nvSpPr>
            <p:spPr bwMode="auto">
              <a:xfrm flipH="1" flipV="1">
                <a:off x="1421" y="1308"/>
                <a:ext cx="81" cy="1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94" name="Line 1073"/>
              <p:cNvSpPr>
                <a:spLocks noChangeShapeType="1"/>
              </p:cNvSpPr>
              <p:nvPr/>
            </p:nvSpPr>
            <p:spPr bwMode="auto">
              <a:xfrm flipV="1">
                <a:off x="1421" y="1346"/>
                <a:ext cx="81" cy="11"/>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95" name="Line 1074"/>
              <p:cNvSpPr>
                <a:spLocks noChangeShapeType="1"/>
              </p:cNvSpPr>
              <p:nvPr/>
            </p:nvSpPr>
            <p:spPr bwMode="auto">
              <a:xfrm flipV="1">
                <a:off x="1421" y="1061"/>
                <a:ext cx="81" cy="13"/>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96" name="Line 1075"/>
              <p:cNvSpPr>
                <a:spLocks noChangeShapeType="1"/>
              </p:cNvSpPr>
              <p:nvPr/>
            </p:nvSpPr>
            <p:spPr bwMode="auto">
              <a:xfrm flipV="1">
                <a:off x="1421" y="1087"/>
                <a:ext cx="81" cy="13"/>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97" name="Line 1076"/>
              <p:cNvSpPr>
                <a:spLocks noChangeShapeType="1"/>
              </p:cNvSpPr>
              <p:nvPr/>
            </p:nvSpPr>
            <p:spPr bwMode="auto">
              <a:xfrm flipV="1">
                <a:off x="1421" y="1113"/>
                <a:ext cx="81" cy="13"/>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98" name="Line 1077"/>
              <p:cNvSpPr>
                <a:spLocks noChangeShapeType="1"/>
              </p:cNvSpPr>
              <p:nvPr/>
            </p:nvSpPr>
            <p:spPr bwMode="auto">
              <a:xfrm flipV="1">
                <a:off x="1421" y="1139"/>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99" name="Line 1078"/>
              <p:cNvSpPr>
                <a:spLocks noChangeShapeType="1"/>
              </p:cNvSpPr>
              <p:nvPr/>
            </p:nvSpPr>
            <p:spPr bwMode="auto">
              <a:xfrm flipV="1">
                <a:off x="1421" y="1165"/>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00" name="Line 1079"/>
              <p:cNvSpPr>
                <a:spLocks noChangeShapeType="1"/>
              </p:cNvSpPr>
              <p:nvPr/>
            </p:nvSpPr>
            <p:spPr bwMode="auto">
              <a:xfrm flipV="1">
                <a:off x="1421" y="1191"/>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01" name="Line 1080"/>
              <p:cNvSpPr>
                <a:spLocks noChangeShapeType="1"/>
              </p:cNvSpPr>
              <p:nvPr/>
            </p:nvSpPr>
            <p:spPr bwMode="auto">
              <a:xfrm flipV="1">
                <a:off x="1421" y="1217"/>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02" name="Line 1081"/>
              <p:cNvSpPr>
                <a:spLocks noChangeShapeType="1"/>
              </p:cNvSpPr>
              <p:nvPr/>
            </p:nvSpPr>
            <p:spPr bwMode="auto">
              <a:xfrm flipV="1">
                <a:off x="1421" y="1243"/>
                <a:ext cx="81" cy="11"/>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03" name="Line 1082"/>
              <p:cNvSpPr>
                <a:spLocks noChangeShapeType="1"/>
              </p:cNvSpPr>
              <p:nvPr/>
            </p:nvSpPr>
            <p:spPr bwMode="auto">
              <a:xfrm flipV="1">
                <a:off x="1421" y="1269"/>
                <a:ext cx="81" cy="11"/>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04" name="Line 1083"/>
              <p:cNvSpPr>
                <a:spLocks noChangeShapeType="1"/>
              </p:cNvSpPr>
              <p:nvPr/>
            </p:nvSpPr>
            <p:spPr bwMode="auto">
              <a:xfrm flipV="1">
                <a:off x="1421" y="1295"/>
                <a:ext cx="81" cy="11"/>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05" name="Line 1084"/>
              <p:cNvSpPr>
                <a:spLocks noChangeShapeType="1"/>
              </p:cNvSpPr>
              <p:nvPr/>
            </p:nvSpPr>
            <p:spPr bwMode="auto">
              <a:xfrm flipV="1">
                <a:off x="1421" y="1321"/>
                <a:ext cx="81" cy="10"/>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06" name="Line 1085"/>
              <p:cNvSpPr>
                <a:spLocks noChangeShapeType="1"/>
              </p:cNvSpPr>
              <p:nvPr/>
            </p:nvSpPr>
            <p:spPr bwMode="auto">
              <a:xfrm>
                <a:off x="1458" y="1669"/>
                <a:ext cx="1" cy="4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07" name="Freeform 1086"/>
              <p:cNvSpPr>
                <a:spLocks noEditPoints="1"/>
              </p:cNvSpPr>
              <p:nvPr/>
            </p:nvSpPr>
            <p:spPr bwMode="auto">
              <a:xfrm>
                <a:off x="1360" y="937"/>
                <a:ext cx="214" cy="947"/>
              </a:xfrm>
              <a:custGeom>
                <a:avLst/>
                <a:gdLst>
                  <a:gd name="T0" fmla="*/ 0 w 1923"/>
                  <a:gd name="T1" fmla="*/ 0 h 8520"/>
                  <a:gd name="T2" fmla="*/ 0 w 1923"/>
                  <a:gd name="T3" fmla="*/ 0 h 8520"/>
                  <a:gd name="T4" fmla="*/ 0 w 1923"/>
                  <a:gd name="T5" fmla="*/ 0 h 8520"/>
                  <a:gd name="T6" fmla="*/ 0 w 1923"/>
                  <a:gd name="T7" fmla="*/ 0 h 8520"/>
                  <a:gd name="T8" fmla="*/ 0 w 1923"/>
                  <a:gd name="T9" fmla="*/ 0 h 8520"/>
                  <a:gd name="T10" fmla="*/ 0 w 1923"/>
                  <a:gd name="T11" fmla="*/ 0 h 8520"/>
                  <a:gd name="T12" fmla="*/ 0 w 1923"/>
                  <a:gd name="T13" fmla="*/ 0 h 8520"/>
                  <a:gd name="T14" fmla="*/ 0 w 1923"/>
                  <a:gd name="T15" fmla="*/ 0 h 8520"/>
                  <a:gd name="T16" fmla="*/ 0 w 1923"/>
                  <a:gd name="T17" fmla="*/ 0 h 8520"/>
                  <a:gd name="T18" fmla="*/ 0 w 1923"/>
                  <a:gd name="T19" fmla="*/ 0 h 8520"/>
                  <a:gd name="T20" fmla="*/ 0 w 1923"/>
                  <a:gd name="T21" fmla="*/ 0 h 8520"/>
                  <a:gd name="T22" fmla="*/ 0 w 1923"/>
                  <a:gd name="T23" fmla="*/ 0 h 8520"/>
                  <a:gd name="T24" fmla="*/ 0 w 1923"/>
                  <a:gd name="T25" fmla="*/ 0 h 8520"/>
                  <a:gd name="T26" fmla="*/ 0 w 1923"/>
                  <a:gd name="T27" fmla="*/ 0 h 8520"/>
                  <a:gd name="T28" fmla="*/ 0 w 1923"/>
                  <a:gd name="T29" fmla="*/ 0 h 8520"/>
                  <a:gd name="T30" fmla="*/ 0 w 1923"/>
                  <a:gd name="T31" fmla="*/ 0 h 8520"/>
                  <a:gd name="T32" fmla="*/ 0 w 1923"/>
                  <a:gd name="T33" fmla="*/ 0 h 8520"/>
                  <a:gd name="T34" fmla="*/ 0 w 1923"/>
                  <a:gd name="T35" fmla="*/ 0 h 8520"/>
                  <a:gd name="T36" fmla="*/ 0 w 1923"/>
                  <a:gd name="T37" fmla="*/ 0 h 8520"/>
                  <a:gd name="T38" fmla="*/ 0 w 1923"/>
                  <a:gd name="T39" fmla="*/ 0 h 8520"/>
                  <a:gd name="T40" fmla="*/ 0 w 1923"/>
                  <a:gd name="T41" fmla="*/ 0 h 8520"/>
                  <a:gd name="T42" fmla="*/ 0 w 1923"/>
                  <a:gd name="T43" fmla="*/ 0 h 8520"/>
                  <a:gd name="T44" fmla="*/ 0 w 1923"/>
                  <a:gd name="T45" fmla="*/ 0 h 8520"/>
                  <a:gd name="T46" fmla="*/ 0 w 1923"/>
                  <a:gd name="T47" fmla="*/ 0 h 8520"/>
                  <a:gd name="T48" fmla="*/ 0 w 1923"/>
                  <a:gd name="T49" fmla="*/ 0 h 8520"/>
                  <a:gd name="T50" fmla="*/ 0 w 1923"/>
                  <a:gd name="T51" fmla="*/ 0 h 8520"/>
                  <a:gd name="T52" fmla="*/ 0 w 1923"/>
                  <a:gd name="T53" fmla="*/ 0 h 8520"/>
                  <a:gd name="T54" fmla="*/ 0 w 1923"/>
                  <a:gd name="T55" fmla="*/ 0 h 8520"/>
                  <a:gd name="T56" fmla="*/ 0 w 1923"/>
                  <a:gd name="T57" fmla="*/ 0 h 8520"/>
                  <a:gd name="T58" fmla="*/ 0 w 1923"/>
                  <a:gd name="T59" fmla="*/ 0 h 8520"/>
                  <a:gd name="T60" fmla="*/ 0 w 1923"/>
                  <a:gd name="T61" fmla="*/ 0 h 8520"/>
                  <a:gd name="T62" fmla="*/ 0 w 1923"/>
                  <a:gd name="T63" fmla="*/ 0 h 8520"/>
                  <a:gd name="T64" fmla="*/ 0 w 1923"/>
                  <a:gd name="T65" fmla="*/ 0 h 8520"/>
                  <a:gd name="T66" fmla="*/ 0 w 1923"/>
                  <a:gd name="T67" fmla="*/ 0 h 85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23" h="8520">
                    <a:moveTo>
                      <a:pt x="244" y="1553"/>
                    </a:moveTo>
                    <a:lnTo>
                      <a:pt x="1690" y="1366"/>
                    </a:lnTo>
                    <a:lnTo>
                      <a:pt x="1707" y="6347"/>
                    </a:lnTo>
                    <a:lnTo>
                      <a:pt x="1379" y="6378"/>
                    </a:lnTo>
                    <a:lnTo>
                      <a:pt x="570" y="6394"/>
                    </a:lnTo>
                    <a:lnTo>
                      <a:pt x="259" y="6472"/>
                    </a:lnTo>
                    <a:lnTo>
                      <a:pt x="244" y="1553"/>
                    </a:lnTo>
                    <a:close/>
                    <a:moveTo>
                      <a:pt x="1" y="8174"/>
                    </a:moveTo>
                    <a:lnTo>
                      <a:pt x="0" y="355"/>
                    </a:lnTo>
                    <a:lnTo>
                      <a:pt x="57" y="353"/>
                    </a:lnTo>
                    <a:lnTo>
                      <a:pt x="106" y="347"/>
                    </a:lnTo>
                    <a:lnTo>
                      <a:pt x="189" y="322"/>
                    </a:lnTo>
                    <a:lnTo>
                      <a:pt x="254" y="291"/>
                    </a:lnTo>
                    <a:lnTo>
                      <a:pt x="309" y="256"/>
                    </a:lnTo>
                    <a:lnTo>
                      <a:pt x="361" y="225"/>
                    </a:lnTo>
                    <a:lnTo>
                      <a:pt x="418" y="203"/>
                    </a:lnTo>
                    <a:lnTo>
                      <a:pt x="488" y="197"/>
                    </a:lnTo>
                    <a:lnTo>
                      <a:pt x="528" y="202"/>
                    </a:lnTo>
                    <a:lnTo>
                      <a:pt x="575" y="212"/>
                    </a:lnTo>
                    <a:lnTo>
                      <a:pt x="657" y="120"/>
                    </a:lnTo>
                    <a:lnTo>
                      <a:pt x="749" y="54"/>
                    </a:lnTo>
                    <a:lnTo>
                      <a:pt x="848" y="14"/>
                    </a:lnTo>
                    <a:lnTo>
                      <a:pt x="949" y="0"/>
                    </a:lnTo>
                    <a:lnTo>
                      <a:pt x="1049" y="13"/>
                    </a:lnTo>
                    <a:lnTo>
                      <a:pt x="1147" y="52"/>
                    </a:lnTo>
                    <a:lnTo>
                      <a:pt x="1237" y="118"/>
                    </a:lnTo>
                    <a:lnTo>
                      <a:pt x="1318" y="212"/>
                    </a:lnTo>
                    <a:lnTo>
                      <a:pt x="1368" y="195"/>
                    </a:lnTo>
                    <a:lnTo>
                      <a:pt x="1413" y="184"/>
                    </a:lnTo>
                    <a:lnTo>
                      <a:pt x="1487" y="184"/>
                    </a:lnTo>
                    <a:lnTo>
                      <a:pt x="1548" y="204"/>
                    </a:lnTo>
                    <a:lnTo>
                      <a:pt x="1606" y="237"/>
                    </a:lnTo>
                    <a:lnTo>
                      <a:pt x="1663" y="275"/>
                    </a:lnTo>
                    <a:lnTo>
                      <a:pt x="1731" y="313"/>
                    </a:lnTo>
                    <a:lnTo>
                      <a:pt x="1815" y="343"/>
                    </a:lnTo>
                    <a:lnTo>
                      <a:pt x="1865" y="351"/>
                    </a:lnTo>
                    <a:lnTo>
                      <a:pt x="1923" y="355"/>
                    </a:lnTo>
                    <a:lnTo>
                      <a:pt x="1923" y="8165"/>
                    </a:lnTo>
                    <a:lnTo>
                      <a:pt x="1865" y="8170"/>
                    </a:lnTo>
                    <a:lnTo>
                      <a:pt x="1815" y="8178"/>
                    </a:lnTo>
                    <a:lnTo>
                      <a:pt x="1731" y="8207"/>
                    </a:lnTo>
                    <a:lnTo>
                      <a:pt x="1663" y="8244"/>
                    </a:lnTo>
                    <a:lnTo>
                      <a:pt x="1606" y="8283"/>
                    </a:lnTo>
                    <a:lnTo>
                      <a:pt x="1548" y="8317"/>
                    </a:lnTo>
                    <a:lnTo>
                      <a:pt x="1487" y="8336"/>
                    </a:lnTo>
                    <a:lnTo>
                      <a:pt x="1413" y="8336"/>
                    </a:lnTo>
                    <a:lnTo>
                      <a:pt x="1368" y="8326"/>
                    </a:lnTo>
                    <a:lnTo>
                      <a:pt x="1318" y="8308"/>
                    </a:lnTo>
                    <a:lnTo>
                      <a:pt x="1237" y="8402"/>
                    </a:lnTo>
                    <a:lnTo>
                      <a:pt x="1147" y="8469"/>
                    </a:lnTo>
                    <a:lnTo>
                      <a:pt x="1049" y="8507"/>
                    </a:lnTo>
                    <a:lnTo>
                      <a:pt x="949" y="8520"/>
                    </a:lnTo>
                    <a:lnTo>
                      <a:pt x="848" y="8506"/>
                    </a:lnTo>
                    <a:lnTo>
                      <a:pt x="749" y="8466"/>
                    </a:lnTo>
                    <a:lnTo>
                      <a:pt x="657" y="8400"/>
                    </a:lnTo>
                    <a:lnTo>
                      <a:pt x="575" y="8308"/>
                    </a:lnTo>
                    <a:lnTo>
                      <a:pt x="528" y="8319"/>
                    </a:lnTo>
                    <a:lnTo>
                      <a:pt x="488" y="8324"/>
                    </a:lnTo>
                    <a:lnTo>
                      <a:pt x="418" y="8319"/>
                    </a:lnTo>
                    <a:lnTo>
                      <a:pt x="362" y="8298"/>
                    </a:lnTo>
                    <a:lnTo>
                      <a:pt x="309" y="8269"/>
                    </a:lnTo>
                    <a:lnTo>
                      <a:pt x="254" y="8236"/>
                    </a:lnTo>
                    <a:lnTo>
                      <a:pt x="190" y="8204"/>
                    </a:lnTo>
                    <a:lnTo>
                      <a:pt x="107" y="8182"/>
                    </a:lnTo>
                    <a:lnTo>
                      <a:pt x="57" y="8176"/>
                    </a:lnTo>
                    <a:lnTo>
                      <a:pt x="1" y="817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08" name="Freeform 1087"/>
              <p:cNvSpPr>
                <a:spLocks/>
              </p:cNvSpPr>
              <p:nvPr/>
            </p:nvSpPr>
            <p:spPr bwMode="auto">
              <a:xfrm>
                <a:off x="1387" y="1089"/>
                <a:ext cx="163" cy="567"/>
              </a:xfrm>
              <a:custGeom>
                <a:avLst/>
                <a:gdLst>
                  <a:gd name="T0" fmla="*/ 0 w 1463"/>
                  <a:gd name="T1" fmla="*/ 0 h 5106"/>
                  <a:gd name="T2" fmla="*/ 0 w 1463"/>
                  <a:gd name="T3" fmla="*/ 0 h 5106"/>
                  <a:gd name="T4" fmla="*/ 0 w 1463"/>
                  <a:gd name="T5" fmla="*/ 0 h 5106"/>
                  <a:gd name="T6" fmla="*/ 0 w 1463"/>
                  <a:gd name="T7" fmla="*/ 0 h 5106"/>
                  <a:gd name="T8" fmla="*/ 0 w 1463"/>
                  <a:gd name="T9" fmla="*/ 0 h 5106"/>
                  <a:gd name="T10" fmla="*/ 0 w 1463"/>
                  <a:gd name="T11" fmla="*/ 0 h 5106"/>
                  <a:gd name="T12" fmla="*/ 0 w 1463"/>
                  <a:gd name="T13" fmla="*/ 0 h 5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3" h="5106">
                    <a:moveTo>
                      <a:pt x="0" y="187"/>
                    </a:moveTo>
                    <a:lnTo>
                      <a:pt x="1446" y="0"/>
                    </a:lnTo>
                    <a:lnTo>
                      <a:pt x="1463" y="4981"/>
                    </a:lnTo>
                    <a:lnTo>
                      <a:pt x="1135" y="5012"/>
                    </a:lnTo>
                    <a:lnTo>
                      <a:pt x="326" y="5028"/>
                    </a:lnTo>
                    <a:lnTo>
                      <a:pt x="15" y="5106"/>
                    </a:lnTo>
                    <a:lnTo>
                      <a:pt x="0" y="18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09" name="Freeform 1088"/>
              <p:cNvSpPr>
                <a:spLocks/>
              </p:cNvSpPr>
              <p:nvPr/>
            </p:nvSpPr>
            <p:spPr bwMode="auto">
              <a:xfrm>
                <a:off x="1360" y="937"/>
                <a:ext cx="214" cy="947"/>
              </a:xfrm>
              <a:custGeom>
                <a:avLst/>
                <a:gdLst>
                  <a:gd name="T0" fmla="*/ 0 w 1923"/>
                  <a:gd name="T1" fmla="*/ 0 h 8520"/>
                  <a:gd name="T2" fmla="*/ 0 w 1923"/>
                  <a:gd name="T3" fmla="*/ 0 h 8520"/>
                  <a:gd name="T4" fmla="*/ 0 w 1923"/>
                  <a:gd name="T5" fmla="*/ 0 h 8520"/>
                  <a:gd name="T6" fmla="*/ 0 w 1923"/>
                  <a:gd name="T7" fmla="*/ 0 h 8520"/>
                  <a:gd name="T8" fmla="*/ 0 w 1923"/>
                  <a:gd name="T9" fmla="*/ 0 h 8520"/>
                  <a:gd name="T10" fmla="*/ 0 w 1923"/>
                  <a:gd name="T11" fmla="*/ 0 h 8520"/>
                  <a:gd name="T12" fmla="*/ 0 w 1923"/>
                  <a:gd name="T13" fmla="*/ 0 h 8520"/>
                  <a:gd name="T14" fmla="*/ 0 w 1923"/>
                  <a:gd name="T15" fmla="*/ 0 h 8520"/>
                  <a:gd name="T16" fmla="*/ 0 w 1923"/>
                  <a:gd name="T17" fmla="*/ 0 h 8520"/>
                  <a:gd name="T18" fmla="*/ 0 w 1923"/>
                  <a:gd name="T19" fmla="*/ 0 h 8520"/>
                  <a:gd name="T20" fmla="*/ 0 w 1923"/>
                  <a:gd name="T21" fmla="*/ 0 h 8520"/>
                  <a:gd name="T22" fmla="*/ 0 w 1923"/>
                  <a:gd name="T23" fmla="*/ 0 h 8520"/>
                  <a:gd name="T24" fmla="*/ 0 w 1923"/>
                  <a:gd name="T25" fmla="*/ 0 h 8520"/>
                  <a:gd name="T26" fmla="*/ 0 w 1923"/>
                  <a:gd name="T27" fmla="*/ 0 h 8520"/>
                  <a:gd name="T28" fmla="*/ 0 w 1923"/>
                  <a:gd name="T29" fmla="*/ 0 h 8520"/>
                  <a:gd name="T30" fmla="*/ 0 w 1923"/>
                  <a:gd name="T31" fmla="*/ 0 h 8520"/>
                  <a:gd name="T32" fmla="*/ 0 w 1923"/>
                  <a:gd name="T33" fmla="*/ 0 h 8520"/>
                  <a:gd name="T34" fmla="*/ 0 w 1923"/>
                  <a:gd name="T35" fmla="*/ 0 h 8520"/>
                  <a:gd name="T36" fmla="*/ 0 w 1923"/>
                  <a:gd name="T37" fmla="*/ 0 h 8520"/>
                  <a:gd name="T38" fmla="*/ 0 w 1923"/>
                  <a:gd name="T39" fmla="*/ 0 h 8520"/>
                  <a:gd name="T40" fmla="*/ 0 w 1923"/>
                  <a:gd name="T41" fmla="*/ 0 h 8520"/>
                  <a:gd name="T42" fmla="*/ 0 w 1923"/>
                  <a:gd name="T43" fmla="*/ 0 h 8520"/>
                  <a:gd name="T44" fmla="*/ 0 w 1923"/>
                  <a:gd name="T45" fmla="*/ 0 h 8520"/>
                  <a:gd name="T46" fmla="*/ 0 w 1923"/>
                  <a:gd name="T47" fmla="*/ 0 h 8520"/>
                  <a:gd name="T48" fmla="*/ 0 w 1923"/>
                  <a:gd name="T49" fmla="*/ 0 h 8520"/>
                  <a:gd name="T50" fmla="*/ 0 w 1923"/>
                  <a:gd name="T51" fmla="*/ 0 h 8520"/>
                  <a:gd name="T52" fmla="*/ 0 w 1923"/>
                  <a:gd name="T53" fmla="*/ 0 h 8520"/>
                  <a:gd name="T54" fmla="*/ 0 w 1923"/>
                  <a:gd name="T55" fmla="*/ 0 h 8520"/>
                  <a:gd name="T56" fmla="*/ 0 w 1923"/>
                  <a:gd name="T57" fmla="*/ 0 h 8520"/>
                  <a:gd name="T58" fmla="*/ 0 w 1923"/>
                  <a:gd name="T59" fmla="*/ 0 h 8520"/>
                  <a:gd name="T60" fmla="*/ 0 w 1923"/>
                  <a:gd name="T61" fmla="*/ 0 h 8520"/>
                  <a:gd name="T62" fmla="*/ 0 w 1923"/>
                  <a:gd name="T63" fmla="*/ 0 h 8520"/>
                  <a:gd name="T64" fmla="*/ 0 w 1923"/>
                  <a:gd name="T65" fmla="*/ 0 h 8520"/>
                  <a:gd name="T66" fmla="*/ 0 w 1923"/>
                  <a:gd name="T67" fmla="*/ 0 h 8520"/>
                  <a:gd name="T68" fmla="*/ 0 w 1923"/>
                  <a:gd name="T69" fmla="*/ 0 h 8520"/>
                  <a:gd name="T70" fmla="*/ 0 w 1923"/>
                  <a:gd name="T71" fmla="*/ 0 h 8520"/>
                  <a:gd name="T72" fmla="*/ 0 w 1923"/>
                  <a:gd name="T73" fmla="*/ 0 h 8520"/>
                  <a:gd name="T74" fmla="*/ 0 w 1923"/>
                  <a:gd name="T75" fmla="*/ 0 h 8520"/>
                  <a:gd name="T76" fmla="*/ 0 w 1923"/>
                  <a:gd name="T77" fmla="*/ 0 h 8520"/>
                  <a:gd name="T78" fmla="*/ 0 w 1923"/>
                  <a:gd name="T79" fmla="*/ 0 h 8520"/>
                  <a:gd name="T80" fmla="*/ 0 w 1923"/>
                  <a:gd name="T81" fmla="*/ 0 h 8520"/>
                  <a:gd name="T82" fmla="*/ 0 w 1923"/>
                  <a:gd name="T83" fmla="*/ 0 h 8520"/>
                  <a:gd name="T84" fmla="*/ 0 w 1923"/>
                  <a:gd name="T85" fmla="*/ 0 h 8520"/>
                  <a:gd name="T86" fmla="*/ 0 w 1923"/>
                  <a:gd name="T87" fmla="*/ 0 h 8520"/>
                  <a:gd name="T88" fmla="*/ 0 w 1923"/>
                  <a:gd name="T89" fmla="*/ 0 h 8520"/>
                  <a:gd name="T90" fmla="*/ 0 w 1923"/>
                  <a:gd name="T91" fmla="*/ 0 h 8520"/>
                  <a:gd name="T92" fmla="*/ 0 w 1923"/>
                  <a:gd name="T93" fmla="*/ 0 h 8520"/>
                  <a:gd name="T94" fmla="*/ 0 w 1923"/>
                  <a:gd name="T95" fmla="*/ 0 h 8520"/>
                  <a:gd name="T96" fmla="*/ 0 w 1923"/>
                  <a:gd name="T97" fmla="*/ 0 h 8520"/>
                  <a:gd name="T98" fmla="*/ 0 w 1923"/>
                  <a:gd name="T99" fmla="*/ 0 h 8520"/>
                  <a:gd name="T100" fmla="*/ 0 w 1923"/>
                  <a:gd name="T101" fmla="*/ 0 h 8520"/>
                  <a:gd name="T102" fmla="*/ 0 w 1923"/>
                  <a:gd name="T103" fmla="*/ 0 h 8520"/>
                  <a:gd name="T104" fmla="*/ 0 w 1923"/>
                  <a:gd name="T105" fmla="*/ 0 h 8520"/>
                  <a:gd name="T106" fmla="*/ 0 w 1923"/>
                  <a:gd name="T107" fmla="*/ 0 h 8520"/>
                  <a:gd name="T108" fmla="*/ 0 w 1923"/>
                  <a:gd name="T109" fmla="*/ 0 h 8520"/>
                  <a:gd name="T110" fmla="*/ 0 w 1923"/>
                  <a:gd name="T111" fmla="*/ 0 h 8520"/>
                  <a:gd name="T112" fmla="*/ 0 w 1923"/>
                  <a:gd name="T113" fmla="*/ 0 h 8520"/>
                  <a:gd name="T114" fmla="*/ 0 w 1923"/>
                  <a:gd name="T115" fmla="*/ 0 h 8520"/>
                  <a:gd name="T116" fmla="*/ 0 w 1923"/>
                  <a:gd name="T117" fmla="*/ 0 h 85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23" h="8520">
                    <a:moveTo>
                      <a:pt x="1" y="8174"/>
                    </a:moveTo>
                    <a:lnTo>
                      <a:pt x="0" y="355"/>
                    </a:lnTo>
                    <a:lnTo>
                      <a:pt x="57" y="353"/>
                    </a:lnTo>
                    <a:lnTo>
                      <a:pt x="106" y="347"/>
                    </a:lnTo>
                    <a:lnTo>
                      <a:pt x="189" y="322"/>
                    </a:lnTo>
                    <a:lnTo>
                      <a:pt x="254" y="291"/>
                    </a:lnTo>
                    <a:lnTo>
                      <a:pt x="309" y="256"/>
                    </a:lnTo>
                    <a:lnTo>
                      <a:pt x="361" y="225"/>
                    </a:lnTo>
                    <a:lnTo>
                      <a:pt x="418" y="203"/>
                    </a:lnTo>
                    <a:lnTo>
                      <a:pt x="488" y="197"/>
                    </a:lnTo>
                    <a:lnTo>
                      <a:pt x="528" y="202"/>
                    </a:lnTo>
                    <a:lnTo>
                      <a:pt x="575" y="212"/>
                    </a:lnTo>
                    <a:lnTo>
                      <a:pt x="657" y="120"/>
                    </a:lnTo>
                    <a:lnTo>
                      <a:pt x="749" y="54"/>
                    </a:lnTo>
                    <a:lnTo>
                      <a:pt x="848" y="14"/>
                    </a:lnTo>
                    <a:lnTo>
                      <a:pt x="949" y="0"/>
                    </a:lnTo>
                    <a:lnTo>
                      <a:pt x="1049" y="13"/>
                    </a:lnTo>
                    <a:lnTo>
                      <a:pt x="1147" y="52"/>
                    </a:lnTo>
                    <a:lnTo>
                      <a:pt x="1237" y="118"/>
                    </a:lnTo>
                    <a:lnTo>
                      <a:pt x="1318" y="212"/>
                    </a:lnTo>
                    <a:lnTo>
                      <a:pt x="1368" y="195"/>
                    </a:lnTo>
                    <a:lnTo>
                      <a:pt x="1413" y="184"/>
                    </a:lnTo>
                    <a:lnTo>
                      <a:pt x="1487" y="184"/>
                    </a:lnTo>
                    <a:lnTo>
                      <a:pt x="1548" y="204"/>
                    </a:lnTo>
                    <a:lnTo>
                      <a:pt x="1606" y="237"/>
                    </a:lnTo>
                    <a:lnTo>
                      <a:pt x="1663" y="275"/>
                    </a:lnTo>
                    <a:lnTo>
                      <a:pt x="1731" y="313"/>
                    </a:lnTo>
                    <a:lnTo>
                      <a:pt x="1815" y="343"/>
                    </a:lnTo>
                    <a:lnTo>
                      <a:pt x="1865" y="351"/>
                    </a:lnTo>
                    <a:lnTo>
                      <a:pt x="1923" y="355"/>
                    </a:lnTo>
                    <a:lnTo>
                      <a:pt x="1923" y="8165"/>
                    </a:lnTo>
                    <a:lnTo>
                      <a:pt x="1865" y="8170"/>
                    </a:lnTo>
                    <a:lnTo>
                      <a:pt x="1815" y="8178"/>
                    </a:lnTo>
                    <a:lnTo>
                      <a:pt x="1731" y="8207"/>
                    </a:lnTo>
                    <a:lnTo>
                      <a:pt x="1663" y="8244"/>
                    </a:lnTo>
                    <a:lnTo>
                      <a:pt x="1606" y="8283"/>
                    </a:lnTo>
                    <a:lnTo>
                      <a:pt x="1548" y="8317"/>
                    </a:lnTo>
                    <a:lnTo>
                      <a:pt x="1487" y="8336"/>
                    </a:lnTo>
                    <a:lnTo>
                      <a:pt x="1413" y="8336"/>
                    </a:lnTo>
                    <a:lnTo>
                      <a:pt x="1368" y="8326"/>
                    </a:lnTo>
                    <a:lnTo>
                      <a:pt x="1318" y="8308"/>
                    </a:lnTo>
                    <a:lnTo>
                      <a:pt x="1237" y="8402"/>
                    </a:lnTo>
                    <a:lnTo>
                      <a:pt x="1147" y="8469"/>
                    </a:lnTo>
                    <a:lnTo>
                      <a:pt x="1049" y="8507"/>
                    </a:lnTo>
                    <a:lnTo>
                      <a:pt x="949" y="8520"/>
                    </a:lnTo>
                    <a:lnTo>
                      <a:pt x="848" y="8506"/>
                    </a:lnTo>
                    <a:lnTo>
                      <a:pt x="749" y="8466"/>
                    </a:lnTo>
                    <a:lnTo>
                      <a:pt x="657" y="8400"/>
                    </a:lnTo>
                    <a:lnTo>
                      <a:pt x="575" y="8308"/>
                    </a:lnTo>
                    <a:lnTo>
                      <a:pt x="528" y="8319"/>
                    </a:lnTo>
                    <a:lnTo>
                      <a:pt x="488" y="8324"/>
                    </a:lnTo>
                    <a:lnTo>
                      <a:pt x="418" y="8319"/>
                    </a:lnTo>
                    <a:lnTo>
                      <a:pt x="362" y="8298"/>
                    </a:lnTo>
                    <a:lnTo>
                      <a:pt x="309" y="8269"/>
                    </a:lnTo>
                    <a:lnTo>
                      <a:pt x="254" y="8236"/>
                    </a:lnTo>
                    <a:lnTo>
                      <a:pt x="190" y="8204"/>
                    </a:lnTo>
                    <a:lnTo>
                      <a:pt x="107" y="8182"/>
                    </a:lnTo>
                    <a:lnTo>
                      <a:pt x="57" y="8176"/>
                    </a:lnTo>
                    <a:lnTo>
                      <a:pt x="1" y="817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10" name="Freeform 1089"/>
              <p:cNvSpPr>
                <a:spLocks/>
              </p:cNvSpPr>
              <p:nvPr/>
            </p:nvSpPr>
            <p:spPr bwMode="auto">
              <a:xfrm>
                <a:off x="1438" y="2182"/>
                <a:ext cx="14" cy="52"/>
              </a:xfrm>
              <a:custGeom>
                <a:avLst/>
                <a:gdLst>
                  <a:gd name="T0" fmla="*/ 0 w 125"/>
                  <a:gd name="T1" fmla="*/ 0 h 466"/>
                  <a:gd name="T2" fmla="*/ 0 w 125"/>
                  <a:gd name="T3" fmla="*/ 0 h 466"/>
                  <a:gd name="T4" fmla="*/ 0 w 125"/>
                  <a:gd name="T5" fmla="*/ 0 h 466"/>
                  <a:gd name="T6" fmla="*/ 0 w 125"/>
                  <a:gd name="T7" fmla="*/ 0 h 466"/>
                  <a:gd name="T8" fmla="*/ 0 w 125"/>
                  <a:gd name="T9" fmla="*/ 0 h 4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466">
                    <a:moveTo>
                      <a:pt x="125" y="466"/>
                    </a:moveTo>
                    <a:lnTo>
                      <a:pt x="125" y="59"/>
                    </a:lnTo>
                    <a:lnTo>
                      <a:pt x="0" y="0"/>
                    </a:lnTo>
                    <a:lnTo>
                      <a:pt x="0" y="386"/>
                    </a:lnTo>
                    <a:lnTo>
                      <a:pt x="125" y="466"/>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11" name="Freeform 1090"/>
              <p:cNvSpPr>
                <a:spLocks/>
              </p:cNvSpPr>
              <p:nvPr/>
            </p:nvSpPr>
            <p:spPr bwMode="auto">
              <a:xfrm>
                <a:off x="1438" y="2182"/>
                <a:ext cx="14" cy="52"/>
              </a:xfrm>
              <a:custGeom>
                <a:avLst/>
                <a:gdLst>
                  <a:gd name="T0" fmla="*/ 0 w 125"/>
                  <a:gd name="T1" fmla="*/ 0 h 466"/>
                  <a:gd name="T2" fmla="*/ 0 w 125"/>
                  <a:gd name="T3" fmla="*/ 0 h 466"/>
                  <a:gd name="T4" fmla="*/ 0 w 125"/>
                  <a:gd name="T5" fmla="*/ 0 h 466"/>
                  <a:gd name="T6" fmla="*/ 0 w 125"/>
                  <a:gd name="T7" fmla="*/ 0 h 466"/>
                  <a:gd name="T8" fmla="*/ 0 w 125"/>
                  <a:gd name="T9" fmla="*/ 0 h 4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466">
                    <a:moveTo>
                      <a:pt x="125" y="466"/>
                    </a:moveTo>
                    <a:lnTo>
                      <a:pt x="125" y="59"/>
                    </a:lnTo>
                    <a:lnTo>
                      <a:pt x="0" y="0"/>
                    </a:lnTo>
                    <a:lnTo>
                      <a:pt x="0" y="386"/>
                    </a:lnTo>
                    <a:lnTo>
                      <a:pt x="125" y="46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12" name="Freeform 1091"/>
              <p:cNvSpPr>
                <a:spLocks/>
              </p:cNvSpPr>
              <p:nvPr/>
            </p:nvSpPr>
            <p:spPr bwMode="auto">
              <a:xfrm>
                <a:off x="1467" y="2304"/>
                <a:ext cx="20" cy="22"/>
              </a:xfrm>
              <a:custGeom>
                <a:avLst/>
                <a:gdLst>
                  <a:gd name="T0" fmla="*/ 0 w 185"/>
                  <a:gd name="T1" fmla="*/ 0 h 201"/>
                  <a:gd name="T2" fmla="*/ 0 w 185"/>
                  <a:gd name="T3" fmla="*/ 0 h 201"/>
                  <a:gd name="T4" fmla="*/ 0 w 185"/>
                  <a:gd name="T5" fmla="*/ 0 h 201"/>
                  <a:gd name="T6" fmla="*/ 0 w 185"/>
                  <a:gd name="T7" fmla="*/ 0 h 201"/>
                  <a:gd name="T8" fmla="*/ 0 w 185"/>
                  <a:gd name="T9" fmla="*/ 0 h 201"/>
                  <a:gd name="T10" fmla="*/ 0 w 185"/>
                  <a:gd name="T11" fmla="*/ 0 h 201"/>
                  <a:gd name="T12" fmla="*/ 0 w 185"/>
                  <a:gd name="T13" fmla="*/ 0 h 201"/>
                  <a:gd name="T14" fmla="*/ 0 w 185"/>
                  <a:gd name="T15" fmla="*/ 0 h 201"/>
                  <a:gd name="T16" fmla="*/ 0 w 185"/>
                  <a:gd name="T17" fmla="*/ 0 h 201"/>
                  <a:gd name="T18" fmla="*/ 0 w 185"/>
                  <a:gd name="T19" fmla="*/ 0 h 201"/>
                  <a:gd name="T20" fmla="*/ 0 w 185"/>
                  <a:gd name="T21" fmla="*/ 0 h 201"/>
                  <a:gd name="T22" fmla="*/ 0 w 185"/>
                  <a:gd name="T23" fmla="*/ 0 h 201"/>
                  <a:gd name="T24" fmla="*/ 0 w 185"/>
                  <a:gd name="T25" fmla="*/ 0 h 201"/>
                  <a:gd name="T26" fmla="*/ 0 w 185"/>
                  <a:gd name="T27" fmla="*/ 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5" h="201">
                    <a:moveTo>
                      <a:pt x="185" y="0"/>
                    </a:moveTo>
                    <a:lnTo>
                      <a:pt x="178" y="45"/>
                    </a:lnTo>
                    <a:lnTo>
                      <a:pt x="166" y="80"/>
                    </a:lnTo>
                    <a:lnTo>
                      <a:pt x="127" y="128"/>
                    </a:lnTo>
                    <a:lnTo>
                      <a:pt x="75" y="161"/>
                    </a:lnTo>
                    <a:lnTo>
                      <a:pt x="14" y="201"/>
                    </a:lnTo>
                    <a:lnTo>
                      <a:pt x="1" y="150"/>
                    </a:lnTo>
                    <a:lnTo>
                      <a:pt x="0" y="111"/>
                    </a:lnTo>
                    <a:lnTo>
                      <a:pt x="7" y="85"/>
                    </a:lnTo>
                    <a:lnTo>
                      <a:pt x="19" y="65"/>
                    </a:lnTo>
                    <a:lnTo>
                      <a:pt x="54" y="42"/>
                    </a:lnTo>
                    <a:lnTo>
                      <a:pt x="96" y="31"/>
                    </a:lnTo>
                    <a:lnTo>
                      <a:pt x="141" y="20"/>
                    </a:lnTo>
                    <a:lnTo>
                      <a:pt x="185" y="0"/>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13" name="Freeform 1092"/>
              <p:cNvSpPr>
                <a:spLocks/>
              </p:cNvSpPr>
              <p:nvPr/>
            </p:nvSpPr>
            <p:spPr bwMode="auto">
              <a:xfrm>
                <a:off x="1467" y="2304"/>
                <a:ext cx="20" cy="22"/>
              </a:xfrm>
              <a:custGeom>
                <a:avLst/>
                <a:gdLst>
                  <a:gd name="T0" fmla="*/ 0 w 185"/>
                  <a:gd name="T1" fmla="*/ 0 h 201"/>
                  <a:gd name="T2" fmla="*/ 0 w 185"/>
                  <a:gd name="T3" fmla="*/ 0 h 201"/>
                  <a:gd name="T4" fmla="*/ 0 w 185"/>
                  <a:gd name="T5" fmla="*/ 0 h 201"/>
                  <a:gd name="T6" fmla="*/ 0 w 185"/>
                  <a:gd name="T7" fmla="*/ 0 h 201"/>
                  <a:gd name="T8" fmla="*/ 0 w 185"/>
                  <a:gd name="T9" fmla="*/ 0 h 201"/>
                  <a:gd name="T10" fmla="*/ 0 w 185"/>
                  <a:gd name="T11" fmla="*/ 0 h 201"/>
                  <a:gd name="T12" fmla="*/ 0 w 185"/>
                  <a:gd name="T13" fmla="*/ 0 h 201"/>
                  <a:gd name="T14" fmla="*/ 0 w 185"/>
                  <a:gd name="T15" fmla="*/ 0 h 201"/>
                  <a:gd name="T16" fmla="*/ 0 w 185"/>
                  <a:gd name="T17" fmla="*/ 0 h 201"/>
                  <a:gd name="T18" fmla="*/ 0 w 185"/>
                  <a:gd name="T19" fmla="*/ 0 h 201"/>
                  <a:gd name="T20" fmla="*/ 0 w 185"/>
                  <a:gd name="T21" fmla="*/ 0 h 201"/>
                  <a:gd name="T22" fmla="*/ 0 w 185"/>
                  <a:gd name="T23" fmla="*/ 0 h 201"/>
                  <a:gd name="T24" fmla="*/ 0 w 185"/>
                  <a:gd name="T25" fmla="*/ 0 h 201"/>
                  <a:gd name="T26" fmla="*/ 0 w 185"/>
                  <a:gd name="T27" fmla="*/ 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5" h="201">
                    <a:moveTo>
                      <a:pt x="185" y="0"/>
                    </a:moveTo>
                    <a:lnTo>
                      <a:pt x="178" y="45"/>
                    </a:lnTo>
                    <a:lnTo>
                      <a:pt x="166" y="80"/>
                    </a:lnTo>
                    <a:lnTo>
                      <a:pt x="127" y="128"/>
                    </a:lnTo>
                    <a:lnTo>
                      <a:pt x="75" y="161"/>
                    </a:lnTo>
                    <a:lnTo>
                      <a:pt x="14" y="201"/>
                    </a:lnTo>
                    <a:lnTo>
                      <a:pt x="1" y="150"/>
                    </a:lnTo>
                    <a:lnTo>
                      <a:pt x="0" y="111"/>
                    </a:lnTo>
                    <a:lnTo>
                      <a:pt x="7" y="85"/>
                    </a:lnTo>
                    <a:lnTo>
                      <a:pt x="19" y="65"/>
                    </a:lnTo>
                    <a:lnTo>
                      <a:pt x="54" y="42"/>
                    </a:lnTo>
                    <a:lnTo>
                      <a:pt x="96" y="31"/>
                    </a:lnTo>
                    <a:lnTo>
                      <a:pt x="141" y="20"/>
                    </a:lnTo>
                    <a:lnTo>
                      <a:pt x="18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14" name="Freeform 1093"/>
              <p:cNvSpPr>
                <a:spLocks/>
              </p:cNvSpPr>
              <p:nvPr/>
            </p:nvSpPr>
            <p:spPr bwMode="auto">
              <a:xfrm>
                <a:off x="1402" y="2202"/>
                <a:ext cx="110" cy="111"/>
              </a:xfrm>
              <a:custGeom>
                <a:avLst/>
                <a:gdLst>
                  <a:gd name="T0" fmla="*/ 0 w 996"/>
                  <a:gd name="T1" fmla="*/ 0 h 996"/>
                  <a:gd name="T2" fmla="*/ 0 w 996"/>
                  <a:gd name="T3" fmla="*/ 0 h 996"/>
                  <a:gd name="T4" fmla="*/ 0 w 996"/>
                  <a:gd name="T5" fmla="*/ 0 h 996"/>
                  <a:gd name="T6" fmla="*/ 0 w 996"/>
                  <a:gd name="T7" fmla="*/ 0 h 996"/>
                  <a:gd name="T8" fmla="*/ 0 w 996"/>
                  <a:gd name="T9" fmla="*/ 0 h 996"/>
                  <a:gd name="T10" fmla="*/ 0 w 996"/>
                  <a:gd name="T11" fmla="*/ 0 h 996"/>
                  <a:gd name="T12" fmla="*/ 0 w 996"/>
                  <a:gd name="T13" fmla="*/ 0 h 996"/>
                  <a:gd name="T14" fmla="*/ 0 w 996"/>
                  <a:gd name="T15" fmla="*/ 0 h 996"/>
                  <a:gd name="T16" fmla="*/ 0 w 996"/>
                  <a:gd name="T17" fmla="*/ 0 h 996"/>
                  <a:gd name="T18" fmla="*/ 0 w 996"/>
                  <a:gd name="T19" fmla="*/ 0 h 996"/>
                  <a:gd name="T20" fmla="*/ 0 w 996"/>
                  <a:gd name="T21" fmla="*/ 0 h 996"/>
                  <a:gd name="T22" fmla="*/ 0 w 996"/>
                  <a:gd name="T23" fmla="*/ 0 h 996"/>
                  <a:gd name="T24" fmla="*/ 0 w 996"/>
                  <a:gd name="T25" fmla="*/ 0 h 996"/>
                  <a:gd name="T26" fmla="*/ 0 w 996"/>
                  <a:gd name="T27" fmla="*/ 0 h 996"/>
                  <a:gd name="T28" fmla="*/ 0 w 996"/>
                  <a:gd name="T29" fmla="*/ 0 h 996"/>
                  <a:gd name="T30" fmla="*/ 0 w 996"/>
                  <a:gd name="T31" fmla="*/ 0 h 996"/>
                  <a:gd name="T32" fmla="*/ 0 w 996"/>
                  <a:gd name="T33" fmla="*/ 0 h 996"/>
                  <a:gd name="T34" fmla="*/ 0 w 996"/>
                  <a:gd name="T35" fmla="*/ 0 h 996"/>
                  <a:gd name="T36" fmla="*/ 0 w 996"/>
                  <a:gd name="T37" fmla="*/ 0 h 996"/>
                  <a:gd name="T38" fmla="*/ 0 w 996"/>
                  <a:gd name="T39" fmla="*/ 0 h 996"/>
                  <a:gd name="T40" fmla="*/ 0 w 996"/>
                  <a:gd name="T41" fmla="*/ 0 h 996"/>
                  <a:gd name="T42" fmla="*/ 0 w 996"/>
                  <a:gd name="T43" fmla="*/ 0 h 996"/>
                  <a:gd name="T44" fmla="*/ 0 w 996"/>
                  <a:gd name="T45" fmla="*/ 0 h 996"/>
                  <a:gd name="T46" fmla="*/ 0 w 996"/>
                  <a:gd name="T47" fmla="*/ 0 h 996"/>
                  <a:gd name="T48" fmla="*/ 0 w 996"/>
                  <a:gd name="T49" fmla="*/ 0 h 996"/>
                  <a:gd name="T50" fmla="*/ 0 w 996"/>
                  <a:gd name="T51" fmla="*/ 0 h 996"/>
                  <a:gd name="T52" fmla="*/ 0 w 996"/>
                  <a:gd name="T53" fmla="*/ 0 h 996"/>
                  <a:gd name="T54" fmla="*/ 0 w 996"/>
                  <a:gd name="T55" fmla="*/ 0 h 996"/>
                  <a:gd name="T56" fmla="*/ 0 w 996"/>
                  <a:gd name="T57" fmla="*/ 0 h 996"/>
                  <a:gd name="T58" fmla="*/ 0 w 996"/>
                  <a:gd name="T59" fmla="*/ 0 h 996"/>
                  <a:gd name="T60" fmla="*/ 0 w 996"/>
                  <a:gd name="T61" fmla="*/ 0 h 996"/>
                  <a:gd name="T62" fmla="*/ 0 w 996"/>
                  <a:gd name="T63" fmla="*/ 0 h 996"/>
                  <a:gd name="T64" fmla="*/ 0 w 996"/>
                  <a:gd name="T65" fmla="*/ 0 h 996"/>
                  <a:gd name="T66" fmla="*/ 0 w 996"/>
                  <a:gd name="T67" fmla="*/ 0 h 996"/>
                  <a:gd name="T68" fmla="*/ 0 w 996"/>
                  <a:gd name="T69" fmla="*/ 0 h 9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96" h="996">
                    <a:moveTo>
                      <a:pt x="499" y="0"/>
                    </a:moveTo>
                    <a:lnTo>
                      <a:pt x="599" y="10"/>
                    </a:lnTo>
                    <a:lnTo>
                      <a:pt x="692" y="40"/>
                    </a:lnTo>
                    <a:lnTo>
                      <a:pt x="777" y="85"/>
                    </a:lnTo>
                    <a:lnTo>
                      <a:pt x="850" y="146"/>
                    </a:lnTo>
                    <a:lnTo>
                      <a:pt x="911" y="219"/>
                    </a:lnTo>
                    <a:lnTo>
                      <a:pt x="957" y="304"/>
                    </a:lnTo>
                    <a:lnTo>
                      <a:pt x="986" y="398"/>
                    </a:lnTo>
                    <a:lnTo>
                      <a:pt x="996" y="498"/>
                    </a:lnTo>
                    <a:lnTo>
                      <a:pt x="986" y="599"/>
                    </a:lnTo>
                    <a:lnTo>
                      <a:pt x="957" y="692"/>
                    </a:lnTo>
                    <a:lnTo>
                      <a:pt x="911" y="776"/>
                    </a:lnTo>
                    <a:lnTo>
                      <a:pt x="850" y="850"/>
                    </a:lnTo>
                    <a:lnTo>
                      <a:pt x="777" y="911"/>
                    </a:lnTo>
                    <a:lnTo>
                      <a:pt x="692" y="957"/>
                    </a:lnTo>
                    <a:lnTo>
                      <a:pt x="599" y="985"/>
                    </a:lnTo>
                    <a:lnTo>
                      <a:pt x="499" y="996"/>
                    </a:lnTo>
                    <a:lnTo>
                      <a:pt x="398" y="985"/>
                    </a:lnTo>
                    <a:lnTo>
                      <a:pt x="304" y="957"/>
                    </a:lnTo>
                    <a:lnTo>
                      <a:pt x="221" y="911"/>
                    </a:lnTo>
                    <a:lnTo>
                      <a:pt x="146" y="850"/>
                    </a:lnTo>
                    <a:lnTo>
                      <a:pt x="86" y="776"/>
                    </a:lnTo>
                    <a:lnTo>
                      <a:pt x="40" y="692"/>
                    </a:lnTo>
                    <a:lnTo>
                      <a:pt x="11" y="599"/>
                    </a:lnTo>
                    <a:lnTo>
                      <a:pt x="0" y="498"/>
                    </a:lnTo>
                    <a:lnTo>
                      <a:pt x="9" y="413"/>
                    </a:lnTo>
                    <a:lnTo>
                      <a:pt x="29" y="332"/>
                    </a:lnTo>
                    <a:lnTo>
                      <a:pt x="63" y="257"/>
                    </a:lnTo>
                    <a:lnTo>
                      <a:pt x="108" y="190"/>
                    </a:lnTo>
                    <a:lnTo>
                      <a:pt x="163" y="130"/>
                    </a:lnTo>
                    <a:lnTo>
                      <a:pt x="227" y="81"/>
                    </a:lnTo>
                    <a:lnTo>
                      <a:pt x="298" y="43"/>
                    </a:lnTo>
                    <a:lnTo>
                      <a:pt x="376" y="15"/>
                    </a:lnTo>
                    <a:lnTo>
                      <a:pt x="394" y="24"/>
                    </a:lnTo>
                    <a:lnTo>
                      <a:pt x="409" y="44"/>
                    </a:lnTo>
                    <a:lnTo>
                      <a:pt x="424" y="102"/>
                    </a:lnTo>
                    <a:lnTo>
                      <a:pt x="420" y="163"/>
                    </a:lnTo>
                    <a:lnTo>
                      <a:pt x="409" y="185"/>
                    </a:lnTo>
                    <a:lnTo>
                      <a:pt x="394" y="199"/>
                    </a:lnTo>
                    <a:lnTo>
                      <a:pt x="308" y="244"/>
                    </a:lnTo>
                    <a:lnTo>
                      <a:pt x="241" y="312"/>
                    </a:lnTo>
                    <a:lnTo>
                      <a:pt x="197" y="399"/>
                    </a:lnTo>
                    <a:lnTo>
                      <a:pt x="182" y="498"/>
                    </a:lnTo>
                    <a:lnTo>
                      <a:pt x="188" y="562"/>
                    </a:lnTo>
                    <a:lnTo>
                      <a:pt x="206" y="621"/>
                    </a:lnTo>
                    <a:lnTo>
                      <a:pt x="236" y="675"/>
                    </a:lnTo>
                    <a:lnTo>
                      <a:pt x="275" y="722"/>
                    </a:lnTo>
                    <a:lnTo>
                      <a:pt x="322" y="761"/>
                    </a:lnTo>
                    <a:lnTo>
                      <a:pt x="376" y="791"/>
                    </a:lnTo>
                    <a:lnTo>
                      <a:pt x="435" y="809"/>
                    </a:lnTo>
                    <a:lnTo>
                      <a:pt x="499" y="815"/>
                    </a:lnTo>
                    <a:lnTo>
                      <a:pt x="562" y="809"/>
                    </a:lnTo>
                    <a:lnTo>
                      <a:pt x="623" y="791"/>
                    </a:lnTo>
                    <a:lnTo>
                      <a:pt x="676" y="761"/>
                    </a:lnTo>
                    <a:lnTo>
                      <a:pt x="723" y="722"/>
                    </a:lnTo>
                    <a:lnTo>
                      <a:pt x="761" y="675"/>
                    </a:lnTo>
                    <a:lnTo>
                      <a:pt x="791" y="621"/>
                    </a:lnTo>
                    <a:lnTo>
                      <a:pt x="809" y="562"/>
                    </a:lnTo>
                    <a:lnTo>
                      <a:pt x="815" y="498"/>
                    </a:lnTo>
                    <a:lnTo>
                      <a:pt x="809" y="434"/>
                    </a:lnTo>
                    <a:lnTo>
                      <a:pt x="791" y="374"/>
                    </a:lnTo>
                    <a:lnTo>
                      <a:pt x="761" y="320"/>
                    </a:lnTo>
                    <a:lnTo>
                      <a:pt x="723" y="273"/>
                    </a:lnTo>
                    <a:lnTo>
                      <a:pt x="676" y="234"/>
                    </a:lnTo>
                    <a:lnTo>
                      <a:pt x="623" y="206"/>
                    </a:lnTo>
                    <a:lnTo>
                      <a:pt x="562" y="187"/>
                    </a:lnTo>
                    <a:lnTo>
                      <a:pt x="499" y="180"/>
                    </a:lnTo>
                    <a:lnTo>
                      <a:pt x="500" y="146"/>
                    </a:lnTo>
                    <a:lnTo>
                      <a:pt x="498" y="91"/>
                    </a:lnTo>
                    <a:lnTo>
                      <a:pt x="497" y="34"/>
                    </a:lnTo>
                    <a:lnTo>
                      <a:pt x="499" y="0"/>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15" name="Freeform 1094"/>
              <p:cNvSpPr>
                <a:spLocks/>
              </p:cNvSpPr>
              <p:nvPr/>
            </p:nvSpPr>
            <p:spPr bwMode="auto">
              <a:xfrm>
                <a:off x="1402" y="2202"/>
                <a:ext cx="110" cy="111"/>
              </a:xfrm>
              <a:custGeom>
                <a:avLst/>
                <a:gdLst>
                  <a:gd name="T0" fmla="*/ 0 w 996"/>
                  <a:gd name="T1" fmla="*/ 0 h 996"/>
                  <a:gd name="T2" fmla="*/ 0 w 996"/>
                  <a:gd name="T3" fmla="*/ 0 h 996"/>
                  <a:gd name="T4" fmla="*/ 0 w 996"/>
                  <a:gd name="T5" fmla="*/ 0 h 996"/>
                  <a:gd name="T6" fmla="*/ 0 w 996"/>
                  <a:gd name="T7" fmla="*/ 0 h 996"/>
                  <a:gd name="T8" fmla="*/ 0 w 996"/>
                  <a:gd name="T9" fmla="*/ 0 h 996"/>
                  <a:gd name="T10" fmla="*/ 0 w 996"/>
                  <a:gd name="T11" fmla="*/ 0 h 996"/>
                  <a:gd name="T12" fmla="*/ 0 w 996"/>
                  <a:gd name="T13" fmla="*/ 0 h 996"/>
                  <a:gd name="T14" fmla="*/ 0 w 996"/>
                  <a:gd name="T15" fmla="*/ 0 h 996"/>
                  <a:gd name="T16" fmla="*/ 0 w 996"/>
                  <a:gd name="T17" fmla="*/ 0 h 996"/>
                  <a:gd name="T18" fmla="*/ 0 w 996"/>
                  <a:gd name="T19" fmla="*/ 0 h 996"/>
                  <a:gd name="T20" fmla="*/ 0 w 996"/>
                  <a:gd name="T21" fmla="*/ 0 h 996"/>
                  <a:gd name="T22" fmla="*/ 0 w 996"/>
                  <a:gd name="T23" fmla="*/ 0 h 996"/>
                  <a:gd name="T24" fmla="*/ 0 w 996"/>
                  <a:gd name="T25" fmla="*/ 0 h 996"/>
                  <a:gd name="T26" fmla="*/ 0 w 996"/>
                  <a:gd name="T27" fmla="*/ 0 h 996"/>
                  <a:gd name="T28" fmla="*/ 0 w 996"/>
                  <a:gd name="T29" fmla="*/ 0 h 996"/>
                  <a:gd name="T30" fmla="*/ 0 w 996"/>
                  <a:gd name="T31" fmla="*/ 0 h 996"/>
                  <a:gd name="T32" fmla="*/ 0 w 996"/>
                  <a:gd name="T33" fmla="*/ 0 h 996"/>
                  <a:gd name="T34" fmla="*/ 0 w 996"/>
                  <a:gd name="T35" fmla="*/ 0 h 996"/>
                  <a:gd name="T36" fmla="*/ 0 w 996"/>
                  <a:gd name="T37" fmla="*/ 0 h 996"/>
                  <a:gd name="T38" fmla="*/ 0 w 996"/>
                  <a:gd name="T39" fmla="*/ 0 h 996"/>
                  <a:gd name="T40" fmla="*/ 0 w 996"/>
                  <a:gd name="T41" fmla="*/ 0 h 996"/>
                  <a:gd name="T42" fmla="*/ 0 w 996"/>
                  <a:gd name="T43" fmla="*/ 0 h 996"/>
                  <a:gd name="T44" fmla="*/ 0 w 996"/>
                  <a:gd name="T45" fmla="*/ 0 h 996"/>
                  <a:gd name="T46" fmla="*/ 0 w 996"/>
                  <a:gd name="T47" fmla="*/ 0 h 996"/>
                  <a:gd name="T48" fmla="*/ 0 w 996"/>
                  <a:gd name="T49" fmla="*/ 0 h 996"/>
                  <a:gd name="T50" fmla="*/ 0 w 996"/>
                  <a:gd name="T51" fmla="*/ 0 h 996"/>
                  <a:gd name="T52" fmla="*/ 0 w 996"/>
                  <a:gd name="T53" fmla="*/ 0 h 996"/>
                  <a:gd name="T54" fmla="*/ 0 w 996"/>
                  <a:gd name="T55" fmla="*/ 0 h 996"/>
                  <a:gd name="T56" fmla="*/ 0 w 996"/>
                  <a:gd name="T57" fmla="*/ 0 h 996"/>
                  <a:gd name="T58" fmla="*/ 0 w 996"/>
                  <a:gd name="T59" fmla="*/ 0 h 996"/>
                  <a:gd name="T60" fmla="*/ 0 w 996"/>
                  <a:gd name="T61" fmla="*/ 0 h 996"/>
                  <a:gd name="T62" fmla="*/ 0 w 996"/>
                  <a:gd name="T63" fmla="*/ 0 h 996"/>
                  <a:gd name="T64" fmla="*/ 0 w 996"/>
                  <a:gd name="T65" fmla="*/ 0 h 996"/>
                  <a:gd name="T66" fmla="*/ 0 w 996"/>
                  <a:gd name="T67" fmla="*/ 0 h 996"/>
                  <a:gd name="T68" fmla="*/ 0 w 996"/>
                  <a:gd name="T69" fmla="*/ 0 h 9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96" h="996">
                    <a:moveTo>
                      <a:pt x="499" y="0"/>
                    </a:moveTo>
                    <a:lnTo>
                      <a:pt x="599" y="10"/>
                    </a:lnTo>
                    <a:lnTo>
                      <a:pt x="692" y="40"/>
                    </a:lnTo>
                    <a:lnTo>
                      <a:pt x="777" y="85"/>
                    </a:lnTo>
                    <a:lnTo>
                      <a:pt x="850" y="146"/>
                    </a:lnTo>
                    <a:lnTo>
                      <a:pt x="911" y="219"/>
                    </a:lnTo>
                    <a:lnTo>
                      <a:pt x="957" y="304"/>
                    </a:lnTo>
                    <a:lnTo>
                      <a:pt x="986" y="398"/>
                    </a:lnTo>
                    <a:lnTo>
                      <a:pt x="996" y="498"/>
                    </a:lnTo>
                    <a:lnTo>
                      <a:pt x="986" y="599"/>
                    </a:lnTo>
                    <a:lnTo>
                      <a:pt x="957" y="692"/>
                    </a:lnTo>
                    <a:lnTo>
                      <a:pt x="911" y="776"/>
                    </a:lnTo>
                    <a:lnTo>
                      <a:pt x="850" y="850"/>
                    </a:lnTo>
                    <a:lnTo>
                      <a:pt x="777" y="911"/>
                    </a:lnTo>
                    <a:lnTo>
                      <a:pt x="692" y="957"/>
                    </a:lnTo>
                    <a:lnTo>
                      <a:pt x="599" y="985"/>
                    </a:lnTo>
                    <a:lnTo>
                      <a:pt x="499" y="996"/>
                    </a:lnTo>
                    <a:lnTo>
                      <a:pt x="398" y="985"/>
                    </a:lnTo>
                    <a:lnTo>
                      <a:pt x="304" y="957"/>
                    </a:lnTo>
                    <a:lnTo>
                      <a:pt x="221" y="911"/>
                    </a:lnTo>
                    <a:lnTo>
                      <a:pt x="146" y="850"/>
                    </a:lnTo>
                    <a:lnTo>
                      <a:pt x="86" y="776"/>
                    </a:lnTo>
                    <a:lnTo>
                      <a:pt x="40" y="692"/>
                    </a:lnTo>
                    <a:lnTo>
                      <a:pt x="11" y="599"/>
                    </a:lnTo>
                    <a:lnTo>
                      <a:pt x="0" y="498"/>
                    </a:lnTo>
                    <a:lnTo>
                      <a:pt x="9" y="413"/>
                    </a:lnTo>
                    <a:lnTo>
                      <a:pt x="29" y="332"/>
                    </a:lnTo>
                    <a:lnTo>
                      <a:pt x="63" y="257"/>
                    </a:lnTo>
                    <a:lnTo>
                      <a:pt x="108" y="190"/>
                    </a:lnTo>
                    <a:lnTo>
                      <a:pt x="163" y="130"/>
                    </a:lnTo>
                    <a:lnTo>
                      <a:pt x="227" y="81"/>
                    </a:lnTo>
                    <a:lnTo>
                      <a:pt x="298" y="43"/>
                    </a:lnTo>
                    <a:lnTo>
                      <a:pt x="376" y="15"/>
                    </a:lnTo>
                    <a:lnTo>
                      <a:pt x="394" y="24"/>
                    </a:lnTo>
                    <a:lnTo>
                      <a:pt x="409" y="44"/>
                    </a:lnTo>
                    <a:lnTo>
                      <a:pt x="424" y="102"/>
                    </a:lnTo>
                    <a:lnTo>
                      <a:pt x="420" y="163"/>
                    </a:lnTo>
                    <a:lnTo>
                      <a:pt x="409" y="185"/>
                    </a:lnTo>
                    <a:lnTo>
                      <a:pt x="394" y="199"/>
                    </a:lnTo>
                    <a:lnTo>
                      <a:pt x="308" y="244"/>
                    </a:lnTo>
                    <a:lnTo>
                      <a:pt x="241" y="312"/>
                    </a:lnTo>
                    <a:lnTo>
                      <a:pt x="197" y="399"/>
                    </a:lnTo>
                    <a:lnTo>
                      <a:pt x="182" y="498"/>
                    </a:lnTo>
                    <a:lnTo>
                      <a:pt x="188" y="562"/>
                    </a:lnTo>
                    <a:lnTo>
                      <a:pt x="206" y="621"/>
                    </a:lnTo>
                    <a:lnTo>
                      <a:pt x="236" y="675"/>
                    </a:lnTo>
                    <a:lnTo>
                      <a:pt x="275" y="722"/>
                    </a:lnTo>
                    <a:lnTo>
                      <a:pt x="322" y="761"/>
                    </a:lnTo>
                    <a:lnTo>
                      <a:pt x="376" y="791"/>
                    </a:lnTo>
                    <a:lnTo>
                      <a:pt x="435" y="809"/>
                    </a:lnTo>
                    <a:lnTo>
                      <a:pt x="499" y="815"/>
                    </a:lnTo>
                    <a:lnTo>
                      <a:pt x="562" y="809"/>
                    </a:lnTo>
                    <a:lnTo>
                      <a:pt x="623" y="791"/>
                    </a:lnTo>
                    <a:lnTo>
                      <a:pt x="676" y="761"/>
                    </a:lnTo>
                    <a:lnTo>
                      <a:pt x="723" y="722"/>
                    </a:lnTo>
                    <a:lnTo>
                      <a:pt x="761" y="675"/>
                    </a:lnTo>
                    <a:lnTo>
                      <a:pt x="791" y="621"/>
                    </a:lnTo>
                    <a:lnTo>
                      <a:pt x="809" y="562"/>
                    </a:lnTo>
                    <a:lnTo>
                      <a:pt x="815" y="498"/>
                    </a:lnTo>
                    <a:lnTo>
                      <a:pt x="809" y="434"/>
                    </a:lnTo>
                    <a:lnTo>
                      <a:pt x="791" y="374"/>
                    </a:lnTo>
                    <a:lnTo>
                      <a:pt x="761" y="320"/>
                    </a:lnTo>
                    <a:lnTo>
                      <a:pt x="723" y="273"/>
                    </a:lnTo>
                    <a:lnTo>
                      <a:pt x="676" y="234"/>
                    </a:lnTo>
                    <a:lnTo>
                      <a:pt x="623" y="206"/>
                    </a:lnTo>
                    <a:lnTo>
                      <a:pt x="562" y="187"/>
                    </a:lnTo>
                    <a:lnTo>
                      <a:pt x="499" y="180"/>
                    </a:lnTo>
                    <a:lnTo>
                      <a:pt x="500" y="146"/>
                    </a:lnTo>
                    <a:lnTo>
                      <a:pt x="498" y="91"/>
                    </a:lnTo>
                    <a:lnTo>
                      <a:pt x="497" y="34"/>
                    </a:lnTo>
                    <a:lnTo>
                      <a:pt x="49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16" name="Freeform 1095"/>
              <p:cNvSpPr>
                <a:spLocks/>
              </p:cNvSpPr>
              <p:nvPr/>
            </p:nvSpPr>
            <p:spPr bwMode="auto">
              <a:xfrm>
                <a:off x="1412" y="2266"/>
                <a:ext cx="79" cy="158"/>
              </a:xfrm>
              <a:custGeom>
                <a:avLst/>
                <a:gdLst>
                  <a:gd name="T0" fmla="*/ 0 w 719"/>
                  <a:gd name="T1" fmla="*/ 0 h 1421"/>
                  <a:gd name="T2" fmla="*/ 0 w 719"/>
                  <a:gd name="T3" fmla="*/ 0 h 1421"/>
                  <a:gd name="T4" fmla="*/ 0 w 719"/>
                  <a:gd name="T5" fmla="*/ 0 h 1421"/>
                  <a:gd name="T6" fmla="*/ 0 w 719"/>
                  <a:gd name="T7" fmla="*/ 0 h 1421"/>
                  <a:gd name="T8" fmla="*/ 0 w 719"/>
                  <a:gd name="T9" fmla="*/ 0 h 1421"/>
                  <a:gd name="T10" fmla="*/ 0 w 719"/>
                  <a:gd name="T11" fmla="*/ 0 h 1421"/>
                  <a:gd name="T12" fmla="*/ 0 w 719"/>
                  <a:gd name="T13" fmla="*/ 0 h 1421"/>
                  <a:gd name="T14" fmla="*/ 0 w 719"/>
                  <a:gd name="T15" fmla="*/ 0 h 1421"/>
                  <a:gd name="T16" fmla="*/ 0 w 719"/>
                  <a:gd name="T17" fmla="*/ 0 h 1421"/>
                  <a:gd name="T18" fmla="*/ 0 w 719"/>
                  <a:gd name="T19" fmla="*/ 0 h 1421"/>
                  <a:gd name="T20" fmla="*/ 0 w 719"/>
                  <a:gd name="T21" fmla="*/ 0 h 1421"/>
                  <a:gd name="T22" fmla="*/ 0 w 719"/>
                  <a:gd name="T23" fmla="*/ 0 h 1421"/>
                  <a:gd name="T24" fmla="*/ 0 w 719"/>
                  <a:gd name="T25" fmla="*/ 0 h 1421"/>
                  <a:gd name="T26" fmla="*/ 0 w 719"/>
                  <a:gd name="T27" fmla="*/ 0 h 1421"/>
                  <a:gd name="T28" fmla="*/ 0 w 719"/>
                  <a:gd name="T29" fmla="*/ 0 h 1421"/>
                  <a:gd name="T30" fmla="*/ 0 w 719"/>
                  <a:gd name="T31" fmla="*/ 0 h 1421"/>
                  <a:gd name="T32" fmla="*/ 0 w 719"/>
                  <a:gd name="T33" fmla="*/ 0 h 1421"/>
                  <a:gd name="T34" fmla="*/ 0 w 719"/>
                  <a:gd name="T35" fmla="*/ 0 h 1421"/>
                  <a:gd name="T36" fmla="*/ 0 w 719"/>
                  <a:gd name="T37" fmla="*/ 0 h 1421"/>
                  <a:gd name="T38" fmla="*/ 0 w 719"/>
                  <a:gd name="T39" fmla="*/ 0 h 1421"/>
                  <a:gd name="T40" fmla="*/ 0 w 719"/>
                  <a:gd name="T41" fmla="*/ 0 h 1421"/>
                  <a:gd name="T42" fmla="*/ 0 w 719"/>
                  <a:gd name="T43" fmla="*/ 0 h 1421"/>
                  <a:gd name="T44" fmla="*/ 0 w 719"/>
                  <a:gd name="T45" fmla="*/ 0 h 1421"/>
                  <a:gd name="T46" fmla="*/ 0 w 719"/>
                  <a:gd name="T47" fmla="*/ 0 h 1421"/>
                  <a:gd name="T48" fmla="*/ 0 w 719"/>
                  <a:gd name="T49" fmla="*/ 0 h 1421"/>
                  <a:gd name="T50" fmla="*/ 0 w 719"/>
                  <a:gd name="T51" fmla="*/ 0 h 1421"/>
                  <a:gd name="T52" fmla="*/ 0 w 719"/>
                  <a:gd name="T53" fmla="*/ 0 h 1421"/>
                  <a:gd name="T54" fmla="*/ 0 w 719"/>
                  <a:gd name="T55" fmla="*/ 0 h 1421"/>
                  <a:gd name="T56" fmla="*/ 0 w 719"/>
                  <a:gd name="T57" fmla="*/ 0 h 1421"/>
                  <a:gd name="T58" fmla="*/ 0 w 719"/>
                  <a:gd name="T59" fmla="*/ 0 h 1421"/>
                  <a:gd name="T60" fmla="*/ 0 w 719"/>
                  <a:gd name="T61" fmla="*/ 0 h 1421"/>
                  <a:gd name="T62" fmla="*/ 0 w 719"/>
                  <a:gd name="T63" fmla="*/ 0 h 1421"/>
                  <a:gd name="T64" fmla="*/ 0 w 719"/>
                  <a:gd name="T65" fmla="*/ 0 h 14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9" h="1421">
                    <a:moveTo>
                      <a:pt x="623" y="135"/>
                    </a:moveTo>
                    <a:lnTo>
                      <a:pt x="586" y="75"/>
                    </a:lnTo>
                    <a:lnTo>
                      <a:pt x="532" y="31"/>
                    </a:lnTo>
                    <a:lnTo>
                      <a:pt x="466" y="5"/>
                    </a:lnTo>
                    <a:lnTo>
                      <a:pt x="397" y="0"/>
                    </a:lnTo>
                    <a:lnTo>
                      <a:pt x="328" y="20"/>
                    </a:lnTo>
                    <a:lnTo>
                      <a:pt x="265" y="66"/>
                    </a:lnTo>
                    <a:lnTo>
                      <a:pt x="238" y="99"/>
                    </a:lnTo>
                    <a:lnTo>
                      <a:pt x="214" y="139"/>
                    </a:lnTo>
                    <a:lnTo>
                      <a:pt x="195" y="188"/>
                    </a:lnTo>
                    <a:lnTo>
                      <a:pt x="181" y="245"/>
                    </a:lnTo>
                    <a:lnTo>
                      <a:pt x="178" y="305"/>
                    </a:lnTo>
                    <a:lnTo>
                      <a:pt x="190" y="366"/>
                    </a:lnTo>
                    <a:lnTo>
                      <a:pt x="248" y="486"/>
                    </a:lnTo>
                    <a:lnTo>
                      <a:pt x="333" y="607"/>
                    </a:lnTo>
                    <a:lnTo>
                      <a:pt x="422" y="728"/>
                    </a:lnTo>
                    <a:lnTo>
                      <a:pt x="496" y="847"/>
                    </a:lnTo>
                    <a:lnTo>
                      <a:pt x="519" y="907"/>
                    </a:lnTo>
                    <a:lnTo>
                      <a:pt x="531" y="968"/>
                    </a:lnTo>
                    <a:lnTo>
                      <a:pt x="526" y="1027"/>
                    </a:lnTo>
                    <a:lnTo>
                      <a:pt x="504" y="1086"/>
                    </a:lnTo>
                    <a:lnTo>
                      <a:pt x="461" y="1146"/>
                    </a:lnTo>
                    <a:lnTo>
                      <a:pt x="396" y="1205"/>
                    </a:lnTo>
                    <a:lnTo>
                      <a:pt x="354" y="1225"/>
                    </a:lnTo>
                    <a:lnTo>
                      <a:pt x="308" y="1227"/>
                    </a:lnTo>
                    <a:lnTo>
                      <a:pt x="261" y="1213"/>
                    </a:lnTo>
                    <a:lnTo>
                      <a:pt x="216" y="1183"/>
                    </a:lnTo>
                    <a:lnTo>
                      <a:pt x="175" y="1141"/>
                    </a:lnTo>
                    <a:lnTo>
                      <a:pt x="140" y="1088"/>
                    </a:lnTo>
                    <a:lnTo>
                      <a:pt x="114" y="1026"/>
                    </a:lnTo>
                    <a:lnTo>
                      <a:pt x="101" y="955"/>
                    </a:lnTo>
                    <a:lnTo>
                      <a:pt x="52" y="1006"/>
                    </a:lnTo>
                    <a:lnTo>
                      <a:pt x="20" y="1058"/>
                    </a:lnTo>
                    <a:lnTo>
                      <a:pt x="3" y="1110"/>
                    </a:lnTo>
                    <a:lnTo>
                      <a:pt x="0" y="1162"/>
                    </a:lnTo>
                    <a:lnTo>
                      <a:pt x="10" y="1210"/>
                    </a:lnTo>
                    <a:lnTo>
                      <a:pt x="31" y="1256"/>
                    </a:lnTo>
                    <a:lnTo>
                      <a:pt x="61" y="1299"/>
                    </a:lnTo>
                    <a:lnTo>
                      <a:pt x="100" y="1337"/>
                    </a:lnTo>
                    <a:lnTo>
                      <a:pt x="146" y="1369"/>
                    </a:lnTo>
                    <a:lnTo>
                      <a:pt x="197" y="1394"/>
                    </a:lnTo>
                    <a:lnTo>
                      <a:pt x="309" y="1421"/>
                    </a:lnTo>
                    <a:lnTo>
                      <a:pt x="366" y="1420"/>
                    </a:lnTo>
                    <a:lnTo>
                      <a:pt x="424" y="1408"/>
                    </a:lnTo>
                    <a:lnTo>
                      <a:pt x="480" y="1385"/>
                    </a:lnTo>
                    <a:lnTo>
                      <a:pt x="532" y="1350"/>
                    </a:lnTo>
                    <a:lnTo>
                      <a:pt x="618" y="1265"/>
                    </a:lnTo>
                    <a:lnTo>
                      <a:pt x="675" y="1180"/>
                    </a:lnTo>
                    <a:lnTo>
                      <a:pt x="708" y="1097"/>
                    </a:lnTo>
                    <a:lnTo>
                      <a:pt x="719" y="1017"/>
                    </a:lnTo>
                    <a:lnTo>
                      <a:pt x="711" y="937"/>
                    </a:lnTo>
                    <a:lnTo>
                      <a:pt x="688" y="859"/>
                    </a:lnTo>
                    <a:lnTo>
                      <a:pt x="653" y="784"/>
                    </a:lnTo>
                    <a:lnTo>
                      <a:pt x="609" y="712"/>
                    </a:lnTo>
                    <a:lnTo>
                      <a:pt x="509" y="572"/>
                    </a:lnTo>
                    <a:lnTo>
                      <a:pt x="415" y="441"/>
                    </a:lnTo>
                    <a:lnTo>
                      <a:pt x="379" y="380"/>
                    </a:lnTo>
                    <a:lnTo>
                      <a:pt x="354" y="322"/>
                    </a:lnTo>
                    <a:lnTo>
                      <a:pt x="344" y="267"/>
                    </a:lnTo>
                    <a:lnTo>
                      <a:pt x="351" y="214"/>
                    </a:lnTo>
                    <a:lnTo>
                      <a:pt x="418" y="218"/>
                    </a:lnTo>
                    <a:lnTo>
                      <a:pt x="479" y="214"/>
                    </a:lnTo>
                    <a:lnTo>
                      <a:pt x="524" y="204"/>
                    </a:lnTo>
                    <a:lnTo>
                      <a:pt x="564" y="188"/>
                    </a:lnTo>
                    <a:lnTo>
                      <a:pt x="597" y="165"/>
                    </a:lnTo>
                    <a:lnTo>
                      <a:pt x="623" y="135"/>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17" name="Freeform 1096"/>
              <p:cNvSpPr>
                <a:spLocks/>
              </p:cNvSpPr>
              <p:nvPr/>
            </p:nvSpPr>
            <p:spPr bwMode="auto">
              <a:xfrm>
                <a:off x="1412" y="2266"/>
                <a:ext cx="79" cy="158"/>
              </a:xfrm>
              <a:custGeom>
                <a:avLst/>
                <a:gdLst>
                  <a:gd name="T0" fmla="*/ 0 w 719"/>
                  <a:gd name="T1" fmla="*/ 0 h 1421"/>
                  <a:gd name="T2" fmla="*/ 0 w 719"/>
                  <a:gd name="T3" fmla="*/ 0 h 1421"/>
                  <a:gd name="T4" fmla="*/ 0 w 719"/>
                  <a:gd name="T5" fmla="*/ 0 h 1421"/>
                  <a:gd name="T6" fmla="*/ 0 w 719"/>
                  <a:gd name="T7" fmla="*/ 0 h 1421"/>
                  <a:gd name="T8" fmla="*/ 0 w 719"/>
                  <a:gd name="T9" fmla="*/ 0 h 1421"/>
                  <a:gd name="T10" fmla="*/ 0 w 719"/>
                  <a:gd name="T11" fmla="*/ 0 h 1421"/>
                  <a:gd name="T12" fmla="*/ 0 w 719"/>
                  <a:gd name="T13" fmla="*/ 0 h 1421"/>
                  <a:gd name="T14" fmla="*/ 0 w 719"/>
                  <a:gd name="T15" fmla="*/ 0 h 1421"/>
                  <a:gd name="T16" fmla="*/ 0 w 719"/>
                  <a:gd name="T17" fmla="*/ 0 h 1421"/>
                  <a:gd name="T18" fmla="*/ 0 w 719"/>
                  <a:gd name="T19" fmla="*/ 0 h 1421"/>
                  <a:gd name="T20" fmla="*/ 0 w 719"/>
                  <a:gd name="T21" fmla="*/ 0 h 1421"/>
                  <a:gd name="T22" fmla="*/ 0 w 719"/>
                  <a:gd name="T23" fmla="*/ 0 h 1421"/>
                  <a:gd name="T24" fmla="*/ 0 w 719"/>
                  <a:gd name="T25" fmla="*/ 0 h 1421"/>
                  <a:gd name="T26" fmla="*/ 0 w 719"/>
                  <a:gd name="T27" fmla="*/ 0 h 1421"/>
                  <a:gd name="T28" fmla="*/ 0 w 719"/>
                  <a:gd name="T29" fmla="*/ 0 h 1421"/>
                  <a:gd name="T30" fmla="*/ 0 w 719"/>
                  <a:gd name="T31" fmla="*/ 0 h 1421"/>
                  <a:gd name="T32" fmla="*/ 0 w 719"/>
                  <a:gd name="T33" fmla="*/ 0 h 1421"/>
                  <a:gd name="T34" fmla="*/ 0 w 719"/>
                  <a:gd name="T35" fmla="*/ 0 h 1421"/>
                  <a:gd name="T36" fmla="*/ 0 w 719"/>
                  <a:gd name="T37" fmla="*/ 0 h 1421"/>
                  <a:gd name="T38" fmla="*/ 0 w 719"/>
                  <a:gd name="T39" fmla="*/ 0 h 1421"/>
                  <a:gd name="T40" fmla="*/ 0 w 719"/>
                  <a:gd name="T41" fmla="*/ 0 h 1421"/>
                  <a:gd name="T42" fmla="*/ 0 w 719"/>
                  <a:gd name="T43" fmla="*/ 0 h 1421"/>
                  <a:gd name="T44" fmla="*/ 0 w 719"/>
                  <a:gd name="T45" fmla="*/ 0 h 1421"/>
                  <a:gd name="T46" fmla="*/ 0 w 719"/>
                  <a:gd name="T47" fmla="*/ 0 h 1421"/>
                  <a:gd name="T48" fmla="*/ 0 w 719"/>
                  <a:gd name="T49" fmla="*/ 0 h 1421"/>
                  <a:gd name="T50" fmla="*/ 0 w 719"/>
                  <a:gd name="T51" fmla="*/ 0 h 1421"/>
                  <a:gd name="T52" fmla="*/ 0 w 719"/>
                  <a:gd name="T53" fmla="*/ 0 h 1421"/>
                  <a:gd name="T54" fmla="*/ 0 w 719"/>
                  <a:gd name="T55" fmla="*/ 0 h 1421"/>
                  <a:gd name="T56" fmla="*/ 0 w 719"/>
                  <a:gd name="T57" fmla="*/ 0 h 1421"/>
                  <a:gd name="T58" fmla="*/ 0 w 719"/>
                  <a:gd name="T59" fmla="*/ 0 h 1421"/>
                  <a:gd name="T60" fmla="*/ 0 w 719"/>
                  <a:gd name="T61" fmla="*/ 0 h 1421"/>
                  <a:gd name="T62" fmla="*/ 0 w 719"/>
                  <a:gd name="T63" fmla="*/ 0 h 1421"/>
                  <a:gd name="T64" fmla="*/ 0 w 719"/>
                  <a:gd name="T65" fmla="*/ 0 h 14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9" h="1421">
                    <a:moveTo>
                      <a:pt x="623" y="135"/>
                    </a:moveTo>
                    <a:lnTo>
                      <a:pt x="586" y="75"/>
                    </a:lnTo>
                    <a:lnTo>
                      <a:pt x="532" y="31"/>
                    </a:lnTo>
                    <a:lnTo>
                      <a:pt x="466" y="5"/>
                    </a:lnTo>
                    <a:lnTo>
                      <a:pt x="397" y="0"/>
                    </a:lnTo>
                    <a:lnTo>
                      <a:pt x="328" y="20"/>
                    </a:lnTo>
                    <a:lnTo>
                      <a:pt x="265" y="66"/>
                    </a:lnTo>
                    <a:lnTo>
                      <a:pt x="238" y="99"/>
                    </a:lnTo>
                    <a:lnTo>
                      <a:pt x="214" y="139"/>
                    </a:lnTo>
                    <a:lnTo>
                      <a:pt x="195" y="188"/>
                    </a:lnTo>
                    <a:lnTo>
                      <a:pt x="181" y="245"/>
                    </a:lnTo>
                    <a:lnTo>
                      <a:pt x="178" y="305"/>
                    </a:lnTo>
                    <a:lnTo>
                      <a:pt x="190" y="366"/>
                    </a:lnTo>
                    <a:lnTo>
                      <a:pt x="248" y="486"/>
                    </a:lnTo>
                    <a:lnTo>
                      <a:pt x="333" y="607"/>
                    </a:lnTo>
                    <a:lnTo>
                      <a:pt x="422" y="728"/>
                    </a:lnTo>
                    <a:lnTo>
                      <a:pt x="496" y="847"/>
                    </a:lnTo>
                    <a:lnTo>
                      <a:pt x="519" y="907"/>
                    </a:lnTo>
                    <a:lnTo>
                      <a:pt x="531" y="968"/>
                    </a:lnTo>
                    <a:lnTo>
                      <a:pt x="526" y="1027"/>
                    </a:lnTo>
                    <a:lnTo>
                      <a:pt x="504" y="1086"/>
                    </a:lnTo>
                    <a:lnTo>
                      <a:pt x="461" y="1146"/>
                    </a:lnTo>
                    <a:lnTo>
                      <a:pt x="396" y="1205"/>
                    </a:lnTo>
                    <a:lnTo>
                      <a:pt x="354" y="1225"/>
                    </a:lnTo>
                    <a:lnTo>
                      <a:pt x="308" y="1227"/>
                    </a:lnTo>
                    <a:lnTo>
                      <a:pt x="261" y="1213"/>
                    </a:lnTo>
                    <a:lnTo>
                      <a:pt x="216" y="1183"/>
                    </a:lnTo>
                    <a:lnTo>
                      <a:pt x="175" y="1141"/>
                    </a:lnTo>
                    <a:lnTo>
                      <a:pt x="140" y="1088"/>
                    </a:lnTo>
                    <a:lnTo>
                      <a:pt x="114" y="1026"/>
                    </a:lnTo>
                    <a:lnTo>
                      <a:pt x="101" y="955"/>
                    </a:lnTo>
                    <a:lnTo>
                      <a:pt x="52" y="1006"/>
                    </a:lnTo>
                    <a:lnTo>
                      <a:pt x="20" y="1058"/>
                    </a:lnTo>
                    <a:lnTo>
                      <a:pt x="3" y="1110"/>
                    </a:lnTo>
                    <a:lnTo>
                      <a:pt x="0" y="1162"/>
                    </a:lnTo>
                    <a:lnTo>
                      <a:pt x="10" y="1210"/>
                    </a:lnTo>
                    <a:lnTo>
                      <a:pt x="31" y="1256"/>
                    </a:lnTo>
                    <a:lnTo>
                      <a:pt x="61" y="1299"/>
                    </a:lnTo>
                    <a:lnTo>
                      <a:pt x="100" y="1337"/>
                    </a:lnTo>
                    <a:lnTo>
                      <a:pt x="146" y="1369"/>
                    </a:lnTo>
                    <a:lnTo>
                      <a:pt x="197" y="1394"/>
                    </a:lnTo>
                    <a:lnTo>
                      <a:pt x="309" y="1421"/>
                    </a:lnTo>
                    <a:lnTo>
                      <a:pt x="366" y="1420"/>
                    </a:lnTo>
                    <a:lnTo>
                      <a:pt x="424" y="1408"/>
                    </a:lnTo>
                    <a:lnTo>
                      <a:pt x="480" y="1385"/>
                    </a:lnTo>
                    <a:lnTo>
                      <a:pt x="532" y="1350"/>
                    </a:lnTo>
                    <a:lnTo>
                      <a:pt x="618" y="1265"/>
                    </a:lnTo>
                    <a:lnTo>
                      <a:pt x="675" y="1180"/>
                    </a:lnTo>
                    <a:lnTo>
                      <a:pt x="708" y="1097"/>
                    </a:lnTo>
                    <a:lnTo>
                      <a:pt x="719" y="1017"/>
                    </a:lnTo>
                    <a:lnTo>
                      <a:pt x="711" y="937"/>
                    </a:lnTo>
                    <a:lnTo>
                      <a:pt x="688" y="859"/>
                    </a:lnTo>
                    <a:lnTo>
                      <a:pt x="653" y="784"/>
                    </a:lnTo>
                    <a:lnTo>
                      <a:pt x="609" y="712"/>
                    </a:lnTo>
                    <a:lnTo>
                      <a:pt x="509" y="572"/>
                    </a:lnTo>
                    <a:lnTo>
                      <a:pt x="415" y="441"/>
                    </a:lnTo>
                    <a:lnTo>
                      <a:pt x="379" y="380"/>
                    </a:lnTo>
                    <a:lnTo>
                      <a:pt x="354" y="322"/>
                    </a:lnTo>
                    <a:lnTo>
                      <a:pt x="344" y="267"/>
                    </a:lnTo>
                    <a:lnTo>
                      <a:pt x="351" y="214"/>
                    </a:lnTo>
                    <a:lnTo>
                      <a:pt x="418" y="218"/>
                    </a:lnTo>
                    <a:lnTo>
                      <a:pt x="479" y="214"/>
                    </a:lnTo>
                    <a:lnTo>
                      <a:pt x="524" y="204"/>
                    </a:lnTo>
                    <a:lnTo>
                      <a:pt x="564" y="188"/>
                    </a:lnTo>
                    <a:lnTo>
                      <a:pt x="597" y="165"/>
                    </a:lnTo>
                    <a:lnTo>
                      <a:pt x="623" y="13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18" name="Rectangle 1097"/>
              <p:cNvSpPr>
                <a:spLocks noChangeArrowheads="1"/>
              </p:cNvSpPr>
              <p:nvPr/>
            </p:nvSpPr>
            <p:spPr bwMode="auto">
              <a:xfrm>
                <a:off x="1452" y="2188"/>
                <a:ext cx="17" cy="46"/>
              </a:xfrm>
              <a:prstGeom prst="rect">
                <a:avLst/>
              </a:prstGeom>
              <a:solidFill>
                <a:srgbClr val="D89F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8319" name="Rectangle 1098"/>
              <p:cNvSpPr>
                <a:spLocks noChangeArrowheads="1"/>
              </p:cNvSpPr>
              <p:nvPr/>
            </p:nvSpPr>
            <p:spPr bwMode="auto">
              <a:xfrm>
                <a:off x="1452" y="2188"/>
                <a:ext cx="17" cy="4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320" name="Freeform 1099"/>
              <p:cNvSpPr>
                <a:spLocks/>
              </p:cNvSpPr>
              <p:nvPr/>
            </p:nvSpPr>
            <p:spPr bwMode="auto">
              <a:xfrm>
                <a:off x="1434" y="2162"/>
                <a:ext cx="52" cy="26"/>
              </a:xfrm>
              <a:custGeom>
                <a:avLst/>
                <a:gdLst>
                  <a:gd name="T0" fmla="*/ 0 w 471"/>
                  <a:gd name="T1" fmla="*/ 0 h 232"/>
                  <a:gd name="T2" fmla="*/ 0 w 471"/>
                  <a:gd name="T3" fmla="*/ 0 h 232"/>
                  <a:gd name="T4" fmla="*/ 0 w 471"/>
                  <a:gd name="T5" fmla="*/ 0 h 232"/>
                  <a:gd name="T6" fmla="*/ 0 w 471"/>
                  <a:gd name="T7" fmla="*/ 0 h 232"/>
                  <a:gd name="T8" fmla="*/ 0 w 471"/>
                  <a:gd name="T9" fmla="*/ 0 h 232"/>
                  <a:gd name="T10" fmla="*/ 0 w 471"/>
                  <a:gd name="T11" fmla="*/ 0 h 232"/>
                  <a:gd name="T12" fmla="*/ 0 w 471"/>
                  <a:gd name="T13" fmla="*/ 0 h 232"/>
                  <a:gd name="T14" fmla="*/ 0 w 471"/>
                  <a:gd name="T15" fmla="*/ 0 h 232"/>
                  <a:gd name="T16" fmla="*/ 0 w 471"/>
                  <a:gd name="T17" fmla="*/ 0 h 232"/>
                  <a:gd name="T18" fmla="*/ 0 w 471"/>
                  <a:gd name="T19" fmla="*/ 0 h 232"/>
                  <a:gd name="T20" fmla="*/ 0 w 471"/>
                  <a:gd name="T21" fmla="*/ 0 h 232"/>
                  <a:gd name="T22" fmla="*/ 0 w 471"/>
                  <a:gd name="T23" fmla="*/ 0 h 232"/>
                  <a:gd name="T24" fmla="*/ 0 w 471"/>
                  <a:gd name="T25" fmla="*/ 0 h 232"/>
                  <a:gd name="T26" fmla="*/ 0 w 471"/>
                  <a:gd name="T27" fmla="*/ 0 h 232"/>
                  <a:gd name="T28" fmla="*/ 0 w 471"/>
                  <a:gd name="T29" fmla="*/ 0 h 232"/>
                  <a:gd name="T30" fmla="*/ 0 w 471"/>
                  <a:gd name="T31" fmla="*/ 0 h 232"/>
                  <a:gd name="T32" fmla="*/ 0 w 471"/>
                  <a:gd name="T33" fmla="*/ 0 h 232"/>
                  <a:gd name="T34" fmla="*/ 0 w 471"/>
                  <a:gd name="T35" fmla="*/ 0 h 232"/>
                  <a:gd name="T36" fmla="*/ 0 w 471"/>
                  <a:gd name="T37" fmla="*/ 0 h 2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71" h="232">
                    <a:moveTo>
                      <a:pt x="0" y="157"/>
                    </a:moveTo>
                    <a:lnTo>
                      <a:pt x="18" y="105"/>
                    </a:lnTo>
                    <a:lnTo>
                      <a:pt x="69" y="54"/>
                    </a:lnTo>
                    <a:lnTo>
                      <a:pt x="144" y="15"/>
                    </a:lnTo>
                    <a:lnTo>
                      <a:pt x="236" y="0"/>
                    </a:lnTo>
                    <a:lnTo>
                      <a:pt x="327" y="9"/>
                    </a:lnTo>
                    <a:lnTo>
                      <a:pt x="402" y="34"/>
                    </a:lnTo>
                    <a:lnTo>
                      <a:pt x="453" y="71"/>
                    </a:lnTo>
                    <a:lnTo>
                      <a:pt x="471" y="116"/>
                    </a:lnTo>
                    <a:lnTo>
                      <a:pt x="464" y="139"/>
                    </a:lnTo>
                    <a:lnTo>
                      <a:pt x="447" y="160"/>
                    </a:lnTo>
                    <a:lnTo>
                      <a:pt x="386" y="196"/>
                    </a:lnTo>
                    <a:lnTo>
                      <a:pt x="309" y="220"/>
                    </a:lnTo>
                    <a:lnTo>
                      <a:pt x="236" y="232"/>
                    </a:lnTo>
                    <a:lnTo>
                      <a:pt x="164" y="231"/>
                    </a:lnTo>
                    <a:lnTo>
                      <a:pt x="87" y="220"/>
                    </a:lnTo>
                    <a:lnTo>
                      <a:pt x="26" y="196"/>
                    </a:lnTo>
                    <a:lnTo>
                      <a:pt x="6" y="178"/>
                    </a:lnTo>
                    <a:lnTo>
                      <a:pt x="0" y="157"/>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21" name="Freeform 1100"/>
              <p:cNvSpPr>
                <a:spLocks/>
              </p:cNvSpPr>
              <p:nvPr/>
            </p:nvSpPr>
            <p:spPr bwMode="auto">
              <a:xfrm>
                <a:off x="1434" y="2162"/>
                <a:ext cx="52" cy="26"/>
              </a:xfrm>
              <a:custGeom>
                <a:avLst/>
                <a:gdLst>
                  <a:gd name="T0" fmla="*/ 0 w 471"/>
                  <a:gd name="T1" fmla="*/ 0 h 232"/>
                  <a:gd name="T2" fmla="*/ 0 w 471"/>
                  <a:gd name="T3" fmla="*/ 0 h 232"/>
                  <a:gd name="T4" fmla="*/ 0 w 471"/>
                  <a:gd name="T5" fmla="*/ 0 h 232"/>
                  <a:gd name="T6" fmla="*/ 0 w 471"/>
                  <a:gd name="T7" fmla="*/ 0 h 232"/>
                  <a:gd name="T8" fmla="*/ 0 w 471"/>
                  <a:gd name="T9" fmla="*/ 0 h 232"/>
                  <a:gd name="T10" fmla="*/ 0 w 471"/>
                  <a:gd name="T11" fmla="*/ 0 h 232"/>
                  <a:gd name="T12" fmla="*/ 0 w 471"/>
                  <a:gd name="T13" fmla="*/ 0 h 232"/>
                  <a:gd name="T14" fmla="*/ 0 w 471"/>
                  <a:gd name="T15" fmla="*/ 0 h 232"/>
                  <a:gd name="T16" fmla="*/ 0 w 471"/>
                  <a:gd name="T17" fmla="*/ 0 h 232"/>
                  <a:gd name="T18" fmla="*/ 0 w 471"/>
                  <a:gd name="T19" fmla="*/ 0 h 232"/>
                  <a:gd name="T20" fmla="*/ 0 w 471"/>
                  <a:gd name="T21" fmla="*/ 0 h 232"/>
                  <a:gd name="T22" fmla="*/ 0 w 471"/>
                  <a:gd name="T23" fmla="*/ 0 h 232"/>
                  <a:gd name="T24" fmla="*/ 0 w 471"/>
                  <a:gd name="T25" fmla="*/ 0 h 232"/>
                  <a:gd name="T26" fmla="*/ 0 w 471"/>
                  <a:gd name="T27" fmla="*/ 0 h 232"/>
                  <a:gd name="T28" fmla="*/ 0 w 471"/>
                  <a:gd name="T29" fmla="*/ 0 h 232"/>
                  <a:gd name="T30" fmla="*/ 0 w 471"/>
                  <a:gd name="T31" fmla="*/ 0 h 232"/>
                  <a:gd name="T32" fmla="*/ 0 w 471"/>
                  <a:gd name="T33" fmla="*/ 0 h 232"/>
                  <a:gd name="T34" fmla="*/ 0 w 471"/>
                  <a:gd name="T35" fmla="*/ 0 h 232"/>
                  <a:gd name="T36" fmla="*/ 0 w 471"/>
                  <a:gd name="T37" fmla="*/ 0 h 2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71" h="232">
                    <a:moveTo>
                      <a:pt x="0" y="157"/>
                    </a:moveTo>
                    <a:lnTo>
                      <a:pt x="18" y="105"/>
                    </a:lnTo>
                    <a:lnTo>
                      <a:pt x="69" y="54"/>
                    </a:lnTo>
                    <a:lnTo>
                      <a:pt x="144" y="15"/>
                    </a:lnTo>
                    <a:lnTo>
                      <a:pt x="236" y="0"/>
                    </a:lnTo>
                    <a:lnTo>
                      <a:pt x="327" y="9"/>
                    </a:lnTo>
                    <a:lnTo>
                      <a:pt x="402" y="34"/>
                    </a:lnTo>
                    <a:lnTo>
                      <a:pt x="453" y="71"/>
                    </a:lnTo>
                    <a:lnTo>
                      <a:pt x="471" y="116"/>
                    </a:lnTo>
                    <a:lnTo>
                      <a:pt x="464" y="139"/>
                    </a:lnTo>
                    <a:lnTo>
                      <a:pt x="447" y="160"/>
                    </a:lnTo>
                    <a:lnTo>
                      <a:pt x="386" y="196"/>
                    </a:lnTo>
                    <a:lnTo>
                      <a:pt x="309" y="220"/>
                    </a:lnTo>
                    <a:lnTo>
                      <a:pt x="236" y="232"/>
                    </a:lnTo>
                    <a:lnTo>
                      <a:pt x="164" y="231"/>
                    </a:lnTo>
                    <a:lnTo>
                      <a:pt x="87" y="220"/>
                    </a:lnTo>
                    <a:lnTo>
                      <a:pt x="26" y="196"/>
                    </a:lnTo>
                    <a:lnTo>
                      <a:pt x="6" y="178"/>
                    </a:lnTo>
                    <a:lnTo>
                      <a:pt x="0" y="15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22" name="Freeform 1101"/>
              <p:cNvSpPr>
                <a:spLocks/>
              </p:cNvSpPr>
              <p:nvPr/>
            </p:nvSpPr>
            <p:spPr bwMode="auto">
              <a:xfrm>
                <a:off x="1434" y="2152"/>
                <a:ext cx="52" cy="27"/>
              </a:xfrm>
              <a:custGeom>
                <a:avLst/>
                <a:gdLst>
                  <a:gd name="T0" fmla="*/ 0 w 469"/>
                  <a:gd name="T1" fmla="*/ 0 h 245"/>
                  <a:gd name="T2" fmla="*/ 0 w 469"/>
                  <a:gd name="T3" fmla="*/ 0 h 245"/>
                  <a:gd name="T4" fmla="*/ 0 w 469"/>
                  <a:gd name="T5" fmla="*/ 0 h 245"/>
                  <a:gd name="T6" fmla="*/ 0 w 469"/>
                  <a:gd name="T7" fmla="*/ 0 h 245"/>
                  <a:gd name="T8" fmla="*/ 0 w 469"/>
                  <a:gd name="T9" fmla="*/ 0 h 245"/>
                  <a:gd name="T10" fmla="*/ 0 w 469"/>
                  <a:gd name="T11" fmla="*/ 0 h 245"/>
                  <a:gd name="T12" fmla="*/ 0 w 469"/>
                  <a:gd name="T13" fmla="*/ 0 h 245"/>
                  <a:gd name="T14" fmla="*/ 0 w 469"/>
                  <a:gd name="T15" fmla="*/ 0 h 245"/>
                  <a:gd name="T16" fmla="*/ 0 w 469"/>
                  <a:gd name="T17" fmla="*/ 0 h 245"/>
                  <a:gd name="T18" fmla="*/ 0 w 469"/>
                  <a:gd name="T19" fmla="*/ 0 h 245"/>
                  <a:gd name="T20" fmla="*/ 0 w 469"/>
                  <a:gd name="T21" fmla="*/ 0 h 245"/>
                  <a:gd name="T22" fmla="*/ 0 w 469"/>
                  <a:gd name="T23" fmla="*/ 0 h 245"/>
                  <a:gd name="T24" fmla="*/ 0 w 469"/>
                  <a:gd name="T25" fmla="*/ 0 h 245"/>
                  <a:gd name="T26" fmla="*/ 0 w 469"/>
                  <a:gd name="T27" fmla="*/ 0 h 245"/>
                  <a:gd name="T28" fmla="*/ 0 w 469"/>
                  <a:gd name="T29" fmla="*/ 0 h 245"/>
                  <a:gd name="T30" fmla="*/ 0 w 469"/>
                  <a:gd name="T31" fmla="*/ 0 h 245"/>
                  <a:gd name="T32" fmla="*/ 0 w 469"/>
                  <a:gd name="T33" fmla="*/ 0 h 245"/>
                  <a:gd name="T34" fmla="*/ 0 w 469"/>
                  <a:gd name="T35" fmla="*/ 0 h 245"/>
                  <a:gd name="T36" fmla="*/ 0 w 469"/>
                  <a:gd name="T37" fmla="*/ 0 h 245"/>
                  <a:gd name="T38" fmla="*/ 0 w 469"/>
                  <a:gd name="T39" fmla="*/ 0 h 245"/>
                  <a:gd name="T40" fmla="*/ 0 w 469"/>
                  <a:gd name="T41" fmla="*/ 0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9" h="245">
                    <a:moveTo>
                      <a:pt x="0" y="168"/>
                    </a:moveTo>
                    <a:lnTo>
                      <a:pt x="4" y="143"/>
                    </a:lnTo>
                    <a:lnTo>
                      <a:pt x="18" y="115"/>
                    </a:lnTo>
                    <a:lnTo>
                      <a:pt x="67" y="60"/>
                    </a:lnTo>
                    <a:lnTo>
                      <a:pt x="142" y="17"/>
                    </a:lnTo>
                    <a:lnTo>
                      <a:pt x="186" y="4"/>
                    </a:lnTo>
                    <a:lnTo>
                      <a:pt x="234" y="0"/>
                    </a:lnTo>
                    <a:lnTo>
                      <a:pt x="325" y="9"/>
                    </a:lnTo>
                    <a:lnTo>
                      <a:pt x="400" y="34"/>
                    </a:lnTo>
                    <a:lnTo>
                      <a:pt x="451" y="70"/>
                    </a:lnTo>
                    <a:lnTo>
                      <a:pt x="469" y="115"/>
                    </a:lnTo>
                    <a:lnTo>
                      <a:pt x="462" y="139"/>
                    </a:lnTo>
                    <a:lnTo>
                      <a:pt x="445" y="161"/>
                    </a:lnTo>
                    <a:lnTo>
                      <a:pt x="387" y="200"/>
                    </a:lnTo>
                    <a:lnTo>
                      <a:pt x="312" y="228"/>
                    </a:lnTo>
                    <a:lnTo>
                      <a:pt x="240" y="244"/>
                    </a:lnTo>
                    <a:lnTo>
                      <a:pt x="166" y="245"/>
                    </a:lnTo>
                    <a:lnTo>
                      <a:pt x="89" y="233"/>
                    </a:lnTo>
                    <a:lnTo>
                      <a:pt x="26" y="208"/>
                    </a:lnTo>
                    <a:lnTo>
                      <a:pt x="7" y="191"/>
                    </a:lnTo>
                    <a:lnTo>
                      <a:pt x="0" y="168"/>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23" name="Freeform 1102"/>
              <p:cNvSpPr>
                <a:spLocks/>
              </p:cNvSpPr>
              <p:nvPr/>
            </p:nvSpPr>
            <p:spPr bwMode="auto">
              <a:xfrm>
                <a:off x="1434" y="2152"/>
                <a:ext cx="52" cy="27"/>
              </a:xfrm>
              <a:custGeom>
                <a:avLst/>
                <a:gdLst>
                  <a:gd name="T0" fmla="*/ 0 w 469"/>
                  <a:gd name="T1" fmla="*/ 0 h 245"/>
                  <a:gd name="T2" fmla="*/ 0 w 469"/>
                  <a:gd name="T3" fmla="*/ 0 h 245"/>
                  <a:gd name="T4" fmla="*/ 0 w 469"/>
                  <a:gd name="T5" fmla="*/ 0 h 245"/>
                  <a:gd name="T6" fmla="*/ 0 w 469"/>
                  <a:gd name="T7" fmla="*/ 0 h 245"/>
                  <a:gd name="T8" fmla="*/ 0 w 469"/>
                  <a:gd name="T9" fmla="*/ 0 h 245"/>
                  <a:gd name="T10" fmla="*/ 0 w 469"/>
                  <a:gd name="T11" fmla="*/ 0 h 245"/>
                  <a:gd name="T12" fmla="*/ 0 w 469"/>
                  <a:gd name="T13" fmla="*/ 0 h 245"/>
                  <a:gd name="T14" fmla="*/ 0 w 469"/>
                  <a:gd name="T15" fmla="*/ 0 h 245"/>
                  <a:gd name="T16" fmla="*/ 0 w 469"/>
                  <a:gd name="T17" fmla="*/ 0 h 245"/>
                  <a:gd name="T18" fmla="*/ 0 w 469"/>
                  <a:gd name="T19" fmla="*/ 0 h 245"/>
                  <a:gd name="T20" fmla="*/ 0 w 469"/>
                  <a:gd name="T21" fmla="*/ 0 h 245"/>
                  <a:gd name="T22" fmla="*/ 0 w 469"/>
                  <a:gd name="T23" fmla="*/ 0 h 245"/>
                  <a:gd name="T24" fmla="*/ 0 w 469"/>
                  <a:gd name="T25" fmla="*/ 0 h 245"/>
                  <a:gd name="T26" fmla="*/ 0 w 469"/>
                  <a:gd name="T27" fmla="*/ 0 h 245"/>
                  <a:gd name="T28" fmla="*/ 0 w 469"/>
                  <a:gd name="T29" fmla="*/ 0 h 245"/>
                  <a:gd name="T30" fmla="*/ 0 w 469"/>
                  <a:gd name="T31" fmla="*/ 0 h 245"/>
                  <a:gd name="T32" fmla="*/ 0 w 469"/>
                  <a:gd name="T33" fmla="*/ 0 h 245"/>
                  <a:gd name="T34" fmla="*/ 0 w 469"/>
                  <a:gd name="T35" fmla="*/ 0 h 245"/>
                  <a:gd name="T36" fmla="*/ 0 w 469"/>
                  <a:gd name="T37" fmla="*/ 0 h 245"/>
                  <a:gd name="T38" fmla="*/ 0 w 469"/>
                  <a:gd name="T39" fmla="*/ 0 h 245"/>
                  <a:gd name="T40" fmla="*/ 0 w 469"/>
                  <a:gd name="T41" fmla="*/ 0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9" h="245">
                    <a:moveTo>
                      <a:pt x="0" y="168"/>
                    </a:moveTo>
                    <a:lnTo>
                      <a:pt x="4" y="143"/>
                    </a:lnTo>
                    <a:lnTo>
                      <a:pt x="18" y="115"/>
                    </a:lnTo>
                    <a:lnTo>
                      <a:pt x="67" y="60"/>
                    </a:lnTo>
                    <a:lnTo>
                      <a:pt x="142" y="17"/>
                    </a:lnTo>
                    <a:lnTo>
                      <a:pt x="186" y="4"/>
                    </a:lnTo>
                    <a:lnTo>
                      <a:pt x="234" y="0"/>
                    </a:lnTo>
                    <a:lnTo>
                      <a:pt x="325" y="9"/>
                    </a:lnTo>
                    <a:lnTo>
                      <a:pt x="400" y="34"/>
                    </a:lnTo>
                    <a:lnTo>
                      <a:pt x="451" y="70"/>
                    </a:lnTo>
                    <a:lnTo>
                      <a:pt x="469" y="115"/>
                    </a:lnTo>
                    <a:lnTo>
                      <a:pt x="462" y="139"/>
                    </a:lnTo>
                    <a:lnTo>
                      <a:pt x="445" y="161"/>
                    </a:lnTo>
                    <a:lnTo>
                      <a:pt x="387" y="200"/>
                    </a:lnTo>
                    <a:lnTo>
                      <a:pt x="312" y="228"/>
                    </a:lnTo>
                    <a:lnTo>
                      <a:pt x="240" y="244"/>
                    </a:lnTo>
                    <a:lnTo>
                      <a:pt x="166" y="245"/>
                    </a:lnTo>
                    <a:lnTo>
                      <a:pt x="89" y="233"/>
                    </a:lnTo>
                    <a:lnTo>
                      <a:pt x="26" y="208"/>
                    </a:lnTo>
                    <a:lnTo>
                      <a:pt x="7" y="191"/>
                    </a:lnTo>
                    <a:lnTo>
                      <a:pt x="0" y="16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24" name="Freeform 1103"/>
              <p:cNvSpPr>
                <a:spLocks/>
              </p:cNvSpPr>
              <p:nvPr/>
            </p:nvSpPr>
            <p:spPr bwMode="auto">
              <a:xfrm>
                <a:off x="1434" y="2141"/>
                <a:ext cx="51" cy="31"/>
              </a:xfrm>
              <a:custGeom>
                <a:avLst/>
                <a:gdLst>
                  <a:gd name="T0" fmla="*/ 0 w 465"/>
                  <a:gd name="T1" fmla="*/ 0 h 271"/>
                  <a:gd name="T2" fmla="*/ 0 w 465"/>
                  <a:gd name="T3" fmla="*/ 0 h 271"/>
                  <a:gd name="T4" fmla="*/ 0 w 465"/>
                  <a:gd name="T5" fmla="*/ 0 h 271"/>
                  <a:gd name="T6" fmla="*/ 0 w 465"/>
                  <a:gd name="T7" fmla="*/ 0 h 271"/>
                  <a:gd name="T8" fmla="*/ 0 w 465"/>
                  <a:gd name="T9" fmla="*/ 0 h 271"/>
                  <a:gd name="T10" fmla="*/ 0 w 465"/>
                  <a:gd name="T11" fmla="*/ 0 h 271"/>
                  <a:gd name="T12" fmla="*/ 0 w 465"/>
                  <a:gd name="T13" fmla="*/ 0 h 271"/>
                  <a:gd name="T14" fmla="*/ 0 w 465"/>
                  <a:gd name="T15" fmla="*/ 0 h 271"/>
                  <a:gd name="T16" fmla="*/ 0 w 465"/>
                  <a:gd name="T17" fmla="*/ 0 h 271"/>
                  <a:gd name="T18" fmla="*/ 0 w 465"/>
                  <a:gd name="T19" fmla="*/ 0 h 271"/>
                  <a:gd name="T20" fmla="*/ 0 w 465"/>
                  <a:gd name="T21" fmla="*/ 0 h 271"/>
                  <a:gd name="T22" fmla="*/ 0 w 465"/>
                  <a:gd name="T23" fmla="*/ 0 h 271"/>
                  <a:gd name="T24" fmla="*/ 0 w 465"/>
                  <a:gd name="T25" fmla="*/ 0 h 271"/>
                  <a:gd name="T26" fmla="*/ 0 w 465"/>
                  <a:gd name="T27" fmla="*/ 0 h 271"/>
                  <a:gd name="T28" fmla="*/ 0 w 465"/>
                  <a:gd name="T29" fmla="*/ 0 h 271"/>
                  <a:gd name="T30" fmla="*/ 0 w 465"/>
                  <a:gd name="T31" fmla="*/ 0 h 271"/>
                  <a:gd name="T32" fmla="*/ 0 w 465"/>
                  <a:gd name="T33" fmla="*/ 0 h 271"/>
                  <a:gd name="T34" fmla="*/ 0 w 465"/>
                  <a:gd name="T35" fmla="*/ 0 h 271"/>
                  <a:gd name="T36" fmla="*/ 0 w 465"/>
                  <a:gd name="T37" fmla="*/ 0 h 271"/>
                  <a:gd name="T38" fmla="*/ 0 w 465"/>
                  <a:gd name="T39" fmla="*/ 0 h 271"/>
                  <a:gd name="T40" fmla="*/ 0 w 465"/>
                  <a:gd name="T41" fmla="*/ 0 h 271"/>
                  <a:gd name="T42" fmla="*/ 0 w 465"/>
                  <a:gd name="T43" fmla="*/ 0 h 271"/>
                  <a:gd name="T44" fmla="*/ 0 w 465"/>
                  <a:gd name="T45" fmla="*/ 0 h 2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5" h="271">
                    <a:moveTo>
                      <a:pt x="0" y="207"/>
                    </a:moveTo>
                    <a:lnTo>
                      <a:pt x="4" y="181"/>
                    </a:lnTo>
                    <a:lnTo>
                      <a:pt x="17" y="148"/>
                    </a:lnTo>
                    <a:lnTo>
                      <a:pt x="65" y="80"/>
                    </a:lnTo>
                    <a:lnTo>
                      <a:pt x="99" y="49"/>
                    </a:lnTo>
                    <a:lnTo>
                      <a:pt x="139" y="23"/>
                    </a:lnTo>
                    <a:lnTo>
                      <a:pt x="182" y="6"/>
                    </a:lnTo>
                    <a:lnTo>
                      <a:pt x="230" y="0"/>
                    </a:lnTo>
                    <a:lnTo>
                      <a:pt x="320" y="9"/>
                    </a:lnTo>
                    <a:lnTo>
                      <a:pt x="396" y="34"/>
                    </a:lnTo>
                    <a:lnTo>
                      <a:pt x="446" y="71"/>
                    </a:lnTo>
                    <a:lnTo>
                      <a:pt x="465" y="115"/>
                    </a:lnTo>
                    <a:lnTo>
                      <a:pt x="458" y="140"/>
                    </a:lnTo>
                    <a:lnTo>
                      <a:pt x="442" y="164"/>
                    </a:lnTo>
                    <a:lnTo>
                      <a:pt x="383" y="209"/>
                    </a:lnTo>
                    <a:lnTo>
                      <a:pt x="306" y="246"/>
                    </a:lnTo>
                    <a:lnTo>
                      <a:pt x="232" y="266"/>
                    </a:lnTo>
                    <a:lnTo>
                      <a:pt x="162" y="271"/>
                    </a:lnTo>
                    <a:lnTo>
                      <a:pt x="86" y="266"/>
                    </a:lnTo>
                    <a:lnTo>
                      <a:pt x="52" y="258"/>
                    </a:lnTo>
                    <a:lnTo>
                      <a:pt x="25" y="246"/>
                    </a:lnTo>
                    <a:lnTo>
                      <a:pt x="6" y="230"/>
                    </a:lnTo>
                    <a:lnTo>
                      <a:pt x="0" y="207"/>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25" name="Freeform 1104"/>
              <p:cNvSpPr>
                <a:spLocks/>
              </p:cNvSpPr>
              <p:nvPr/>
            </p:nvSpPr>
            <p:spPr bwMode="auto">
              <a:xfrm>
                <a:off x="1434" y="2141"/>
                <a:ext cx="51" cy="31"/>
              </a:xfrm>
              <a:custGeom>
                <a:avLst/>
                <a:gdLst>
                  <a:gd name="T0" fmla="*/ 0 w 465"/>
                  <a:gd name="T1" fmla="*/ 0 h 271"/>
                  <a:gd name="T2" fmla="*/ 0 w 465"/>
                  <a:gd name="T3" fmla="*/ 0 h 271"/>
                  <a:gd name="T4" fmla="*/ 0 w 465"/>
                  <a:gd name="T5" fmla="*/ 0 h 271"/>
                  <a:gd name="T6" fmla="*/ 0 w 465"/>
                  <a:gd name="T7" fmla="*/ 0 h 271"/>
                  <a:gd name="T8" fmla="*/ 0 w 465"/>
                  <a:gd name="T9" fmla="*/ 0 h 271"/>
                  <a:gd name="T10" fmla="*/ 0 w 465"/>
                  <a:gd name="T11" fmla="*/ 0 h 271"/>
                  <a:gd name="T12" fmla="*/ 0 w 465"/>
                  <a:gd name="T13" fmla="*/ 0 h 271"/>
                  <a:gd name="T14" fmla="*/ 0 w 465"/>
                  <a:gd name="T15" fmla="*/ 0 h 271"/>
                  <a:gd name="T16" fmla="*/ 0 w 465"/>
                  <a:gd name="T17" fmla="*/ 0 h 271"/>
                  <a:gd name="T18" fmla="*/ 0 w 465"/>
                  <a:gd name="T19" fmla="*/ 0 h 271"/>
                  <a:gd name="T20" fmla="*/ 0 w 465"/>
                  <a:gd name="T21" fmla="*/ 0 h 271"/>
                  <a:gd name="T22" fmla="*/ 0 w 465"/>
                  <a:gd name="T23" fmla="*/ 0 h 271"/>
                  <a:gd name="T24" fmla="*/ 0 w 465"/>
                  <a:gd name="T25" fmla="*/ 0 h 271"/>
                  <a:gd name="T26" fmla="*/ 0 w 465"/>
                  <a:gd name="T27" fmla="*/ 0 h 271"/>
                  <a:gd name="T28" fmla="*/ 0 w 465"/>
                  <a:gd name="T29" fmla="*/ 0 h 271"/>
                  <a:gd name="T30" fmla="*/ 0 w 465"/>
                  <a:gd name="T31" fmla="*/ 0 h 271"/>
                  <a:gd name="T32" fmla="*/ 0 w 465"/>
                  <a:gd name="T33" fmla="*/ 0 h 271"/>
                  <a:gd name="T34" fmla="*/ 0 w 465"/>
                  <a:gd name="T35" fmla="*/ 0 h 271"/>
                  <a:gd name="T36" fmla="*/ 0 w 465"/>
                  <a:gd name="T37" fmla="*/ 0 h 271"/>
                  <a:gd name="T38" fmla="*/ 0 w 465"/>
                  <a:gd name="T39" fmla="*/ 0 h 271"/>
                  <a:gd name="T40" fmla="*/ 0 w 465"/>
                  <a:gd name="T41" fmla="*/ 0 h 271"/>
                  <a:gd name="T42" fmla="*/ 0 w 465"/>
                  <a:gd name="T43" fmla="*/ 0 h 271"/>
                  <a:gd name="T44" fmla="*/ 0 w 465"/>
                  <a:gd name="T45" fmla="*/ 0 h 2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5" h="271">
                    <a:moveTo>
                      <a:pt x="0" y="207"/>
                    </a:moveTo>
                    <a:lnTo>
                      <a:pt x="4" y="181"/>
                    </a:lnTo>
                    <a:lnTo>
                      <a:pt x="17" y="148"/>
                    </a:lnTo>
                    <a:lnTo>
                      <a:pt x="65" y="80"/>
                    </a:lnTo>
                    <a:lnTo>
                      <a:pt x="99" y="49"/>
                    </a:lnTo>
                    <a:lnTo>
                      <a:pt x="139" y="23"/>
                    </a:lnTo>
                    <a:lnTo>
                      <a:pt x="182" y="6"/>
                    </a:lnTo>
                    <a:lnTo>
                      <a:pt x="230" y="0"/>
                    </a:lnTo>
                    <a:lnTo>
                      <a:pt x="320" y="9"/>
                    </a:lnTo>
                    <a:lnTo>
                      <a:pt x="396" y="34"/>
                    </a:lnTo>
                    <a:lnTo>
                      <a:pt x="446" y="71"/>
                    </a:lnTo>
                    <a:lnTo>
                      <a:pt x="465" y="115"/>
                    </a:lnTo>
                    <a:lnTo>
                      <a:pt x="458" y="140"/>
                    </a:lnTo>
                    <a:lnTo>
                      <a:pt x="442" y="164"/>
                    </a:lnTo>
                    <a:lnTo>
                      <a:pt x="383" y="209"/>
                    </a:lnTo>
                    <a:lnTo>
                      <a:pt x="306" y="246"/>
                    </a:lnTo>
                    <a:lnTo>
                      <a:pt x="232" y="266"/>
                    </a:lnTo>
                    <a:lnTo>
                      <a:pt x="162" y="271"/>
                    </a:lnTo>
                    <a:lnTo>
                      <a:pt x="86" y="266"/>
                    </a:lnTo>
                    <a:lnTo>
                      <a:pt x="52" y="258"/>
                    </a:lnTo>
                    <a:lnTo>
                      <a:pt x="25" y="246"/>
                    </a:lnTo>
                    <a:lnTo>
                      <a:pt x="6" y="230"/>
                    </a:lnTo>
                    <a:lnTo>
                      <a:pt x="0" y="20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26" name="Freeform 1105"/>
              <p:cNvSpPr>
                <a:spLocks/>
              </p:cNvSpPr>
              <p:nvPr/>
            </p:nvSpPr>
            <p:spPr bwMode="auto">
              <a:xfrm>
                <a:off x="1432" y="852"/>
                <a:ext cx="18" cy="39"/>
              </a:xfrm>
              <a:custGeom>
                <a:avLst/>
                <a:gdLst>
                  <a:gd name="T0" fmla="*/ 0 w 163"/>
                  <a:gd name="T1" fmla="*/ 0 h 351"/>
                  <a:gd name="T2" fmla="*/ 0 w 163"/>
                  <a:gd name="T3" fmla="*/ 0 h 351"/>
                  <a:gd name="T4" fmla="*/ 0 w 163"/>
                  <a:gd name="T5" fmla="*/ 0 h 351"/>
                  <a:gd name="T6" fmla="*/ 0 w 163"/>
                  <a:gd name="T7" fmla="*/ 0 h 351"/>
                  <a:gd name="T8" fmla="*/ 0 w 163"/>
                  <a:gd name="T9" fmla="*/ 0 h 351"/>
                  <a:gd name="T10" fmla="*/ 0 w 163"/>
                  <a:gd name="T11" fmla="*/ 0 h 351"/>
                  <a:gd name="T12" fmla="*/ 0 w 163"/>
                  <a:gd name="T13" fmla="*/ 0 h 351"/>
                  <a:gd name="T14" fmla="*/ 0 w 163"/>
                  <a:gd name="T15" fmla="*/ 0 h 351"/>
                  <a:gd name="T16" fmla="*/ 0 w 163"/>
                  <a:gd name="T17" fmla="*/ 0 h 351"/>
                  <a:gd name="T18" fmla="*/ 0 w 163"/>
                  <a:gd name="T19" fmla="*/ 0 h 351"/>
                  <a:gd name="T20" fmla="*/ 0 w 163"/>
                  <a:gd name="T21" fmla="*/ 0 h 351"/>
                  <a:gd name="T22" fmla="*/ 0 w 163"/>
                  <a:gd name="T23" fmla="*/ 0 h 351"/>
                  <a:gd name="T24" fmla="*/ 0 w 163"/>
                  <a:gd name="T25" fmla="*/ 0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3" h="351">
                    <a:moveTo>
                      <a:pt x="163" y="264"/>
                    </a:moveTo>
                    <a:lnTo>
                      <a:pt x="115" y="291"/>
                    </a:lnTo>
                    <a:lnTo>
                      <a:pt x="71" y="313"/>
                    </a:lnTo>
                    <a:lnTo>
                      <a:pt x="0" y="351"/>
                    </a:lnTo>
                    <a:lnTo>
                      <a:pt x="3" y="264"/>
                    </a:lnTo>
                    <a:lnTo>
                      <a:pt x="22" y="172"/>
                    </a:lnTo>
                    <a:lnTo>
                      <a:pt x="49" y="82"/>
                    </a:lnTo>
                    <a:lnTo>
                      <a:pt x="73" y="0"/>
                    </a:lnTo>
                    <a:lnTo>
                      <a:pt x="99" y="87"/>
                    </a:lnTo>
                    <a:lnTo>
                      <a:pt x="114" y="169"/>
                    </a:lnTo>
                    <a:lnTo>
                      <a:pt x="131" y="232"/>
                    </a:lnTo>
                    <a:lnTo>
                      <a:pt x="145" y="253"/>
                    </a:lnTo>
                    <a:lnTo>
                      <a:pt x="163" y="264"/>
                    </a:lnTo>
                    <a:close/>
                  </a:path>
                </a:pathLst>
              </a:custGeom>
              <a:solidFill>
                <a:srgbClr val="DAA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27" name="Freeform 1106"/>
              <p:cNvSpPr>
                <a:spLocks/>
              </p:cNvSpPr>
              <p:nvPr/>
            </p:nvSpPr>
            <p:spPr bwMode="auto">
              <a:xfrm>
                <a:off x="1432" y="852"/>
                <a:ext cx="18" cy="39"/>
              </a:xfrm>
              <a:custGeom>
                <a:avLst/>
                <a:gdLst>
                  <a:gd name="T0" fmla="*/ 0 w 163"/>
                  <a:gd name="T1" fmla="*/ 0 h 351"/>
                  <a:gd name="T2" fmla="*/ 0 w 163"/>
                  <a:gd name="T3" fmla="*/ 0 h 351"/>
                  <a:gd name="T4" fmla="*/ 0 w 163"/>
                  <a:gd name="T5" fmla="*/ 0 h 351"/>
                  <a:gd name="T6" fmla="*/ 0 w 163"/>
                  <a:gd name="T7" fmla="*/ 0 h 351"/>
                  <a:gd name="T8" fmla="*/ 0 w 163"/>
                  <a:gd name="T9" fmla="*/ 0 h 351"/>
                  <a:gd name="T10" fmla="*/ 0 w 163"/>
                  <a:gd name="T11" fmla="*/ 0 h 351"/>
                  <a:gd name="T12" fmla="*/ 0 w 163"/>
                  <a:gd name="T13" fmla="*/ 0 h 351"/>
                  <a:gd name="T14" fmla="*/ 0 w 163"/>
                  <a:gd name="T15" fmla="*/ 0 h 351"/>
                  <a:gd name="T16" fmla="*/ 0 w 163"/>
                  <a:gd name="T17" fmla="*/ 0 h 351"/>
                  <a:gd name="T18" fmla="*/ 0 w 163"/>
                  <a:gd name="T19" fmla="*/ 0 h 351"/>
                  <a:gd name="T20" fmla="*/ 0 w 163"/>
                  <a:gd name="T21" fmla="*/ 0 h 351"/>
                  <a:gd name="T22" fmla="*/ 0 w 163"/>
                  <a:gd name="T23" fmla="*/ 0 h 351"/>
                  <a:gd name="T24" fmla="*/ 0 w 163"/>
                  <a:gd name="T25" fmla="*/ 0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3" h="351">
                    <a:moveTo>
                      <a:pt x="163" y="264"/>
                    </a:moveTo>
                    <a:lnTo>
                      <a:pt x="115" y="291"/>
                    </a:lnTo>
                    <a:lnTo>
                      <a:pt x="71" y="313"/>
                    </a:lnTo>
                    <a:lnTo>
                      <a:pt x="0" y="351"/>
                    </a:lnTo>
                    <a:lnTo>
                      <a:pt x="3" y="264"/>
                    </a:lnTo>
                    <a:lnTo>
                      <a:pt x="22" y="172"/>
                    </a:lnTo>
                    <a:lnTo>
                      <a:pt x="49" y="82"/>
                    </a:lnTo>
                    <a:lnTo>
                      <a:pt x="73" y="0"/>
                    </a:lnTo>
                    <a:lnTo>
                      <a:pt x="99" y="87"/>
                    </a:lnTo>
                    <a:lnTo>
                      <a:pt x="114" y="169"/>
                    </a:lnTo>
                    <a:lnTo>
                      <a:pt x="131" y="232"/>
                    </a:lnTo>
                    <a:lnTo>
                      <a:pt x="145" y="253"/>
                    </a:lnTo>
                    <a:lnTo>
                      <a:pt x="163" y="26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28" name="Freeform 1107"/>
              <p:cNvSpPr>
                <a:spLocks noEditPoints="1"/>
              </p:cNvSpPr>
              <p:nvPr/>
            </p:nvSpPr>
            <p:spPr bwMode="auto">
              <a:xfrm>
                <a:off x="1410" y="881"/>
                <a:ext cx="115" cy="86"/>
              </a:xfrm>
              <a:custGeom>
                <a:avLst/>
                <a:gdLst>
                  <a:gd name="T0" fmla="*/ 0 w 1037"/>
                  <a:gd name="T1" fmla="*/ 0 h 773"/>
                  <a:gd name="T2" fmla="*/ 0 w 1037"/>
                  <a:gd name="T3" fmla="*/ 0 h 773"/>
                  <a:gd name="T4" fmla="*/ 0 w 1037"/>
                  <a:gd name="T5" fmla="*/ 0 h 773"/>
                  <a:gd name="T6" fmla="*/ 0 w 1037"/>
                  <a:gd name="T7" fmla="*/ 0 h 773"/>
                  <a:gd name="T8" fmla="*/ 0 w 1037"/>
                  <a:gd name="T9" fmla="*/ 0 h 773"/>
                  <a:gd name="T10" fmla="*/ 0 w 1037"/>
                  <a:gd name="T11" fmla="*/ 0 h 773"/>
                  <a:gd name="T12" fmla="*/ 0 w 1037"/>
                  <a:gd name="T13" fmla="*/ 0 h 773"/>
                  <a:gd name="T14" fmla="*/ 0 w 1037"/>
                  <a:gd name="T15" fmla="*/ 0 h 773"/>
                  <a:gd name="T16" fmla="*/ 0 w 1037"/>
                  <a:gd name="T17" fmla="*/ 0 h 773"/>
                  <a:gd name="T18" fmla="*/ 0 w 1037"/>
                  <a:gd name="T19" fmla="*/ 0 h 773"/>
                  <a:gd name="T20" fmla="*/ 0 w 1037"/>
                  <a:gd name="T21" fmla="*/ 0 h 773"/>
                  <a:gd name="T22" fmla="*/ 0 w 1037"/>
                  <a:gd name="T23" fmla="*/ 0 h 773"/>
                  <a:gd name="T24" fmla="*/ 0 w 1037"/>
                  <a:gd name="T25" fmla="*/ 0 h 773"/>
                  <a:gd name="T26" fmla="*/ 0 w 1037"/>
                  <a:gd name="T27" fmla="*/ 0 h 773"/>
                  <a:gd name="T28" fmla="*/ 0 w 1037"/>
                  <a:gd name="T29" fmla="*/ 0 h 773"/>
                  <a:gd name="T30" fmla="*/ 0 w 1037"/>
                  <a:gd name="T31" fmla="*/ 0 h 773"/>
                  <a:gd name="T32" fmla="*/ 0 w 1037"/>
                  <a:gd name="T33" fmla="*/ 0 h 773"/>
                  <a:gd name="T34" fmla="*/ 0 w 1037"/>
                  <a:gd name="T35" fmla="*/ 0 h 773"/>
                  <a:gd name="T36" fmla="*/ 0 w 1037"/>
                  <a:gd name="T37" fmla="*/ 0 h 773"/>
                  <a:gd name="T38" fmla="*/ 0 w 1037"/>
                  <a:gd name="T39" fmla="*/ 0 h 773"/>
                  <a:gd name="T40" fmla="*/ 0 w 1037"/>
                  <a:gd name="T41" fmla="*/ 0 h 773"/>
                  <a:gd name="T42" fmla="*/ 0 w 1037"/>
                  <a:gd name="T43" fmla="*/ 0 h 773"/>
                  <a:gd name="T44" fmla="*/ 0 w 1037"/>
                  <a:gd name="T45" fmla="*/ 0 h 773"/>
                  <a:gd name="T46" fmla="*/ 0 w 1037"/>
                  <a:gd name="T47" fmla="*/ 0 h 773"/>
                  <a:gd name="T48" fmla="*/ 0 w 1037"/>
                  <a:gd name="T49" fmla="*/ 0 h 773"/>
                  <a:gd name="T50" fmla="*/ 0 w 1037"/>
                  <a:gd name="T51" fmla="*/ 0 h 773"/>
                  <a:gd name="T52" fmla="*/ 0 w 1037"/>
                  <a:gd name="T53" fmla="*/ 0 h 773"/>
                  <a:gd name="T54" fmla="*/ 0 w 1037"/>
                  <a:gd name="T55" fmla="*/ 0 h 773"/>
                  <a:gd name="T56" fmla="*/ 0 w 1037"/>
                  <a:gd name="T57" fmla="*/ 0 h 773"/>
                  <a:gd name="T58" fmla="*/ 0 w 1037"/>
                  <a:gd name="T59" fmla="*/ 0 h 773"/>
                  <a:gd name="T60" fmla="*/ 0 w 1037"/>
                  <a:gd name="T61" fmla="*/ 0 h 773"/>
                  <a:gd name="T62" fmla="*/ 0 w 1037"/>
                  <a:gd name="T63" fmla="*/ 0 h 773"/>
                  <a:gd name="T64" fmla="*/ 0 w 1037"/>
                  <a:gd name="T65" fmla="*/ 0 h 773"/>
                  <a:gd name="T66" fmla="*/ 0 w 1037"/>
                  <a:gd name="T67" fmla="*/ 0 h 7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7" h="773">
                    <a:moveTo>
                      <a:pt x="157" y="386"/>
                    </a:moveTo>
                    <a:lnTo>
                      <a:pt x="165" y="332"/>
                    </a:lnTo>
                    <a:lnTo>
                      <a:pt x="185" y="281"/>
                    </a:lnTo>
                    <a:lnTo>
                      <a:pt x="219" y="236"/>
                    </a:lnTo>
                    <a:lnTo>
                      <a:pt x="263" y="196"/>
                    </a:lnTo>
                    <a:lnTo>
                      <a:pt x="317" y="163"/>
                    </a:lnTo>
                    <a:lnTo>
                      <a:pt x="378" y="139"/>
                    </a:lnTo>
                    <a:lnTo>
                      <a:pt x="446" y="122"/>
                    </a:lnTo>
                    <a:lnTo>
                      <a:pt x="519" y="117"/>
                    </a:lnTo>
                    <a:lnTo>
                      <a:pt x="591" y="122"/>
                    </a:lnTo>
                    <a:lnTo>
                      <a:pt x="660" y="139"/>
                    </a:lnTo>
                    <a:lnTo>
                      <a:pt x="721" y="163"/>
                    </a:lnTo>
                    <a:lnTo>
                      <a:pt x="774" y="196"/>
                    </a:lnTo>
                    <a:lnTo>
                      <a:pt x="818" y="236"/>
                    </a:lnTo>
                    <a:lnTo>
                      <a:pt x="852" y="281"/>
                    </a:lnTo>
                    <a:lnTo>
                      <a:pt x="873" y="332"/>
                    </a:lnTo>
                    <a:lnTo>
                      <a:pt x="880" y="386"/>
                    </a:lnTo>
                    <a:lnTo>
                      <a:pt x="873" y="441"/>
                    </a:lnTo>
                    <a:lnTo>
                      <a:pt x="852" y="492"/>
                    </a:lnTo>
                    <a:lnTo>
                      <a:pt x="818" y="537"/>
                    </a:lnTo>
                    <a:lnTo>
                      <a:pt x="774" y="577"/>
                    </a:lnTo>
                    <a:lnTo>
                      <a:pt x="721" y="610"/>
                    </a:lnTo>
                    <a:lnTo>
                      <a:pt x="660" y="634"/>
                    </a:lnTo>
                    <a:lnTo>
                      <a:pt x="591" y="651"/>
                    </a:lnTo>
                    <a:lnTo>
                      <a:pt x="519" y="656"/>
                    </a:lnTo>
                    <a:lnTo>
                      <a:pt x="446" y="651"/>
                    </a:lnTo>
                    <a:lnTo>
                      <a:pt x="378" y="634"/>
                    </a:lnTo>
                    <a:lnTo>
                      <a:pt x="317" y="610"/>
                    </a:lnTo>
                    <a:lnTo>
                      <a:pt x="263" y="577"/>
                    </a:lnTo>
                    <a:lnTo>
                      <a:pt x="219" y="537"/>
                    </a:lnTo>
                    <a:lnTo>
                      <a:pt x="185" y="492"/>
                    </a:lnTo>
                    <a:lnTo>
                      <a:pt x="165" y="441"/>
                    </a:lnTo>
                    <a:lnTo>
                      <a:pt x="157" y="386"/>
                    </a:lnTo>
                    <a:close/>
                    <a:moveTo>
                      <a:pt x="0" y="386"/>
                    </a:moveTo>
                    <a:lnTo>
                      <a:pt x="11" y="309"/>
                    </a:lnTo>
                    <a:lnTo>
                      <a:pt x="41" y="236"/>
                    </a:lnTo>
                    <a:lnTo>
                      <a:pt x="89" y="170"/>
                    </a:lnTo>
                    <a:lnTo>
                      <a:pt x="152" y="113"/>
                    </a:lnTo>
                    <a:lnTo>
                      <a:pt x="228" y="66"/>
                    </a:lnTo>
                    <a:lnTo>
                      <a:pt x="317" y="30"/>
                    </a:lnTo>
                    <a:lnTo>
                      <a:pt x="414" y="8"/>
                    </a:lnTo>
                    <a:lnTo>
                      <a:pt x="519" y="0"/>
                    </a:lnTo>
                    <a:lnTo>
                      <a:pt x="623" y="8"/>
                    </a:lnTo>
                    <a:lnTo>
                      <a:pt x="721" y="30"/>
                    </a:lnTo>
                    <a:lnTo>
                      <a:pt x="809" y="66"/>
                    </a:lnTo>
                    <a:lnTo>
                      <a:pt x="885" y="113"/>
                    </a:lnTo>
                    <a:lnTo>
                      <a:pt x="948" y="170"/>
                    </a:lnTo>
                    <a:lnTo>
                      <a:pt x="996" y="236"/>
                    </a:lnTo>
                    <a:lnTo>
                      <a:pt x="1027" y="309"/>
                    </a:lnTo>
                    <a:lnTo>
                      <a:pt x="1037" y="386"/>
                    </a:lnTo>
                    <a:lnTo>
                      <a:pt x="1027" y="465"/>
                    </a:lnTo>
                    <a:lnTo>
                      <a:pt x="996" y="537"/>
                    </a:lnTo>
                    <a:lnTo>
                      <a:pt x="948" y="603"/>
                    </a:lnTo>
                    <a:lnTo>
                      <a:pt x="885" y="660"/>
                    </a:lnTo>
                    <a:lnTo>
                      <a:pt x="809" y="708"/>
                    </a:lnTo>
                    <a:lnTo>
                      <a:pt x="721" y="743"/>
                    </a:lnTo>
                    <a:lnTo>
                      <a:pt x="623" y="765"/>
                    </a:lnTo>
                    <a:lnTo>
                      <a:pt x="519" y="773"/>
                    </a:lnTo>
                    <a:lnTo>
                      <a:pt x="414" y="765"/>
                    </a:lnTo>
                    <a:lnTo>
                      <a:pt x="317" y="743"/>
                    </a:lnTo>
                    <a:lnTo>
                      <a:pt x="228" y="708"/>
                    </a:lnTo>
                    <a:lnTo>
                      <a:pt x="152" y="660"/>
                    </a:lnTo>
                    <a:lnTo>
                      <a:pt x="89" y="603"/>
                    </a:lnTo>
                    <a:lnTo>
                      <a:pt x="41" y="537"/>
                    </a:lnTo>
                    <a:lnTo>
                      <a:pt x="11" y="465"/>
                    </a:lnTo>
                    <a:lnTo>
                      <a:pt x="0" y="386"/>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29" name="Freeform 1108"/>
              <p:cNvSpPr>
                <a:spLocks/>
              </p:cNvSpPr>
              <p:nvPr/>
            </p:nvSpPr>
            <p:spPr bwMode="auto">
              <a:xfrm>
                <a:off x="1427" y="894"/>
                <a:ext cx="81" cy="60"/>
              </a:xfrm>
              <a:custGeom>
                <a:avLst/>
                <a:gdLst>
                  <a:gd name="T0" fmla="*/ 0 w 723"/>
                  <a:gd name="T1" fmla="*/ 0 h 539"/>
                  <a:gd name="T2" fmla="*/ 0 w 723"/>
                  <a:gd name="T3" fmla="*/ 0 h 539"/>
                  <a:gd name="T4" fmla="*/ 0 w 723"/>
                  <a:gd name="T5" fmla="*/ 0 h 539"/>
                  <a:gd name="T6" fmla="*/ 0 w 723"/>
                  <a:gd name="T7" fmla="*/ 0 h 539"/>
                  <a:gd name="T8" fmla="*/ 0 w 723"/>
                  <a:gd name="T9" fmla="*/ 0 h 539"/>
                  <a:gd name="T10" fmla="*/ 0 w 723"/>
                  <a:gd name="T11" fmla="*/ 0 h 539"/>
                  <a:gd name="T12" fmla="*/ 0 w 723"/>
                  <a:gd name="T13" fmla="*/ 0 h 539"/>
                  <a:gd name="T14" fmla="*/ 0 w 723"/>
                  <a:gd name="T15" fmla="*/ 0 h 539"/>
                  <a:gd name="T16" fmla="*/ 0 w 723"/>
                  <a:gd name="T17" fmla="*/ 0 h 539"/>
                  <a:gd name="T18" fmla="*/ 0 w 723"/>
                  <a:gd name="T19" fmla="*/ 0 h 539"/>
                  <a:gd name="T20" fmla="*/ 0 w 723"/>
                  <a:gd name="T21" fmla="*/ 0 h 539"/>
                  <a:gd name="T22" fmla="*/ 0 w 723"/>
                  <a:gd name="T23" fmla="*/ 0 h 539"/>
                  <a:gd name="T24" fmla="*/ 0 w 723"/>
                  <a:gd name="T25" fmla="*/ 0 h 539"/>
                  <a:gd name="T26" fmla="*/ 0 w 723"/>
                  <a:gd name="T27" fmla="*/ 0 h 539"/>
                  <a:gd name="T28" fmla="*/ 0 w 723"/>
                  <a:gd name="T29" fmla="*/ 0 h 539"/>
                  <a:gd name="T30" fmla="*/ 0 w 723"/>
                  <a:gd name="T31" fmla="*/ 0 h 539"/>
                  <a:gd name="T32" fmla="*/ 0 w 723"/>
                  <a:gd name="T33" fmla="*/ 0 h 539"/>
                  <a:gd name="T34" fmla="*/ 0 w 723"/>
                  <a:gd name="T35" fmla="*/ 0 h 539"/>
                  <a:gd name="T36" fmla="*/ 0 w 723"/>
                  <a:gd name="T37" fmla="*/ 0 h 539"/>
                  <a:gd name="T38" fmla="*/ 0 w 723"/>
                  <a:gd name="T39" fmla="*/ 0 h 539"/>
                  <a:gd name="T40" fmla="*/ 0 w 723"/>
                  <a:gd name="T41" fmla="*/ 0 h 539"/>
                  <a:gd name="T42" fmla="*/ 0 w 723"/>
                  <a:gd name="T43" fmla="*/ 0 h 539"/>
                  <a:gd name="T44" fmla="*/ 0 w 723"/>
                  <a:gd name="T45" fmla="*/ 0 h 539"/>
                  <a:gd name="T46" fmla="*/ 0 w 723"/>
                  <a:gd name="T47" fmla="*/ 0 h 539"/>
                  <a:gd name="T48" fmla="*/ 0 w 723"/>
                  <a:gd name="T49" fmla="*/ 0 h 539"/>
                  <a:gd name="T50" fmla="*/ 0 w 723"/>
                  <a:gd name="T51" fmla="*/ 0 h 539"/>
                  <a:gd name="T52" fmla="*/ 0 w 723"/>
                  <a:gd name="T53" fmla="*/ 0 h 539"/>
                  <a:gd name="T54" fmla="*/ 0 w 723"/>
                  <a:gd name="T55" fmla="*/ 0 h 539"/>
                  <a:gd name="T56" fmla="*/ 0 w 723"/>
                  <a:gd name="T57" fmla="*/ 0 h 539"/>
                  <a:gd name="T58" fmla="*/ 0 w 723"/>
                  <a:gd name="T59" fmla="*/ 0 h 539"/>
                  <a:gd name="T60" fmla="*/ 0 w 723"/>
                  <a:gd name="T61" fmla="*/ 0 h 539"/>
                  <a:gd name="T62" fmla="*/ 0 w 723"/>
                  <a:gd name="T63" fmla="*/ 0 h 539"/>
                  <a:gd name="T64" fmla="*/ 0 w 723"/>
                  <a:gd name="T65" fmla="*/ 0 h 5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3" h="539">
                    <a:moveTo>
                      <a:pt x="0" y="269"/>
                    </a:moveTo>
                    <a:lnTo>
                      <a:pt x="8" y="215"/>
                    </a:lnTo>
                    <a:lnTo>
                      <a:pt x="28" y="164"/>
                    </a:lnTo>
                    <a:lnTo>
                      <a:pt x="62" y="119"/>
                    </a:lnTo>
                    <a:lnTo>
                      <a:pt x="106" y="79"/>
                    </a:lnTo>
                    <a:lnTo>
                      <a:pt x="160" y="46"/>
                    </a:lnTo>
                    <a:lnTo>
                      <a:pt x="221" y="22"/>
                    </a:lnTo>
                    <a:lnTo>
                      <a:pt x="289" y="5"/>
                    </a:lnTo>
                    <a:lnTo>
                      <a:pt x="362" y="0"/>
                    </a:lnTo>
                    <a:lnTo>
                      <a:pt x="434" y="5"/>
                    </a:lnTo>
                    <a:lnTo>
                      <a:pt x="503" y="22"/>
                    </a:lnTo>
                    <a:lnTo>
                      <a:pt x="564" y="46"/>
                    </a:lnTo>
                    <a:lnTo>
                      <a:pt x="617" y="79"/>
                    </a:lnTo>
                    <a:lnTo>
                      <a:pt x="661" y="119"/>
                    </a:lnTo>
                    <a:lnTo>
                      <a:pt x="695" y="164"/>
                    </a:lnTo>
                    <a:lnTo>
                      <a:pt x="716" y="215"/>
                    </a:lnTo>
                    <a:lnTo>
                      <a:pt x="723" y="269"/>
                    </a:lnTo>
                    <a:lnTo>
                      <a:pt x="716" y="324"/>
                    </a:lnTo>
                    <a:lnTo>
                      <a:pt x="695" y="375"/>
                    </a:lnTo>
                    <a:lnTo>
                      <a:pt x="661" y="420"/>
                    </a:lnTo>
                    <a:lnTo>
                      <a:pt x="617" y="460"/>
                    </a:lnTo>
                    <a:lnTo>
                      <a:pt x="564" y="493"/>
                    </a:lnTo>
                    <a:lnTo>
                      <a:pt x="503" y="517"/>
                    </a:lnTo>
                    <a:lnTo>
                      <a:pt x="434" y="534"/>
                    </a:lnTo>
                    <a:lnTo>
                      <a:pt x="362" y="539"/>
                    </a:lnTo>
                    <a:lnTo>
                      <a:pt x="289" y="534"/>
                    </a:lnTo>
                    <a:lnTo>
                      <a:pt x="221" y="517"/>
                    </a:lnTo>
                    <a:lnTo>
                      <a:pt x="160" y="493"/>
                    </a:lnTo>
                    <a:lnTo>
                      <a:pt x="106" y="460"/>
                    </a:lnTo>
                    <a:lnTo>
                      <a:pt x="62" y="420"/>
                    </a:lnTo>
                    <a:lnTo>
                      <a:pt x="28" y="375"/>
                    </a:lnTo>
                    <a:lnTo>
                      <a:pt x="8" y="324"/>
                    </a:lnTo>
                    <a:lnTo>
                      <a:pt x="0" y="26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30" name="Freeform 1109"/>
              <p:cNvSpPr>
                <a:spLocks/>
              </p:cNvSpPr>
              <p:nvPr/>
            </p:nvSpPr>
            <p:spPr bwMode="auto">
              <a:xfrm>
                <a:off x="1410" y="881"/>
                <a:ext cx="115" cy="86"/>
              </a:xfrm>
              <a:custGeom>
                <a:avLst/>
                <a:gdLst>
                  <a:gd name="T0" fmla="*/ 0 w 1037"/>
                  <a:gd name="T1" fmla="*/ 0 h 773"/>
                  <a:gd name="T2" fmla="*/ 0 w 1037"/>
                  <a:gd name="T3" fmla="*/ 0 h 773"/>
                  <a:gd name="T4" fmla="*/ 0 w 1037"/>
                  <a:gd name="T5" fmla="*/ 0 h 773"/>
                  <a:gd name="T6" fmla="*/ 0 w 1037"/>
                  <a:gd name="T7" fmla="*/ 0 h 773"/>
                  <a:gd name="T8" fmla="*/ 0 w 1037"/>
                  <a:gd name="T9" fmla="*/ 0 h 773"/>
                  <a:gd name="T10" fmla="*/ 0 w 1037"/>
                  <a:gd name="T11" fmla="*/ 0 h 773"/>
                  <a:gd name="T12" fmla="*/ 0 w 1037"/>
                  <a:gd name="T13" fmla="*/ 0 h 773"/>
                  <a:gd name="T14" fmla="*/ 0 w 1037"/>
                  <a:gd name="T15" fmla="*/ 0 h 773"/>
                  <a:gd name="T16" fmla="*/ 0 w 1037"/>
                  <a:gd name="T17" fmla="*/ 0 h 773"/>
                  <a:gd name="T18" fmla="*/ 0 w 1037"/>
                  <a:gd name="T19" fmla="*/ 0 h 773"/>
                  <a:gd name="T20" fmla="*/ 0 w 1037"/>
                  <a:gd name="T21" fmla="*/ 0 h 773"/>
                  <a:gd name="T22" fmla="*/ 0 w 1037"/>
                  <a:gd name="T23" fmla="*/ 0 h 773"/>
                  <a:gd name="T24" fmla="*/ 0 w 1037"/>
                  <a:gd name="T25" fmla="*/ 0 h 773"/>
                  <a:gd name="T26" fmla="*/ 0 w 1037"/>
                  <a:gd name="T27" fmla="*/ 0 h 773"/>
                  <a:gd name="T28" fmla="*/ 0 w 1037"/>
                  <a:gd name="T29" fmla="*/ 0 h 773"/>
                  <a:gd name="T30" fmla="*/ 0 w 1037"/>
                  <a:gd name="T31" fmla="*/ 0 h 773"/>
                  <a:gd name="T32" fmla="*/ 0 w 1037"/>
                  <a:gd name="T33" fmla="*/ 0 h 773"/>
                  <a:gd name="T34" fmla="*/ 0 w 1037"/>
                  <a:gd name="T35" fmla="*/ 0 h 773"/>
                  <a:gd name="T36" fmla="*/ 0 w 1037"/>
                  <a:gd name="T37" fmla="*/ 0 h 773"/>
                  <a:gd name="T38" fmla="*/ 0 w 1037"/>
                  <a:gd name="T39" fmla="*/ 0 h 773"/>
                  <a:gd name="T40" fmla="*/ 0 w 1037"/>
                  <a:gd name="T41" fmla="*/ 0 h 773"/>
                  <a:gd name="T42" fmla="*/ 0 w 1037"/>
                  <a:gd name="T43" fmla="*/ 0 h 773"/>
                  <a:gd name="T44" fmla="*/ 0 w 1037"/>
                  <a:gd name="T45" fmla="*/ 0 h 773"/>
                  <a:gd name="T46" fmla="*/ 0 w 1037"/>
                  <a:gd name="T47" fmla="*/ 0 h 773"/>
                  <a:gd name="T48" fmla="*/ 0 w 1037"/>
                  <a:gd name="T49" fmla="*/ 0 h 773"/>
                  <a:gd name="T50" fmla="*/ 0 w 1037"/>
                  <a:gd name="T51" fmla="*/ 0 h 773"/>
                  <a:gd name="T52" fmla="*/ 0 w 1037"/>
                  <a:gd name="T53" fmla="*/ 0 h 773"/>
                  <a:gd name="T54" fmla="*/ 0 w 1037"/>
                  <a:gd name="T55" fmla="*/ 0 h 773"/>
                  <a:gd name="T56" fmla="*/ 0 w 1037"/>
                  <a:gd name="T57" fmla="*/ 0 h 773"/>
                  <a:gd name="T58" fmla="*/ 0 w 1037"/>
                  <a:gd name="T59" fmla="*/ 0 h 773"/>
                  <a:gd name="T60" fmla="*/ 0 w 1037"/>
                  <a:gd name="T61" fmla="*/ 0 h 773"/>
                  <a:gd name="T62" fmla="*/ 0 w 1037"/>
                  <a:gd name="T63" fmla="*/ 0 h 773"/>
                  <a:gd name="T64" fmla="*/ 0 w 1037"/>
                  <a:gd name="T65" fmla="*/ 0 h 7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37" h="773">
                    <a:moveTo>
                      <a:pt x="0" y="386"/>
                    </a:moveTo>
                    <a:lnTo>
                      <a:pt x="11" y="309"/>
                    </a:lnTo>
                    <a:lnTo>
                      <a:pt x="41" y="236"/>
                    </a:lnTo>
                    <a:lnTo>
                      <a:pt x="89" y="170"/>
                    </a:lnTo>
                    <a:lnTo>
                      <a:pt x="152" y="113"/>
                    </a:lnTo>
                    <a:lnTo>
                      <a:pt x="228" y="66"/>
                    </a:lnTo>
                    <a:lnTo>
                      <a:pt x="317" y="30"/>
                    </a:lnTo>
                    <a:lnTo>
                      <a:pt x="414" y="8"/>
                    </a:lnTo>
                    <a:lnTo>
                      <a:pt x="519" y="0"/>
                    </a:lnTo>
                    <a:lnTo>
                      <a:pt x="623" y="8"/>
                    </a:lnTo>
                    <a:lnTo>
                      <a:pt x="721" y="30"/>
                    </a:lnTo>
                    <a:lnTo>
                      <a:pt x="809" y="66"/>
                    </a:lnTo>
                    <a:lnTo>
                      <a:pt x="885" y="113"/>
                    </a:lnTo>
                    <a:lnTo>
                      <a:pt x="948" y="170"/>
                    </a:lnTo>
                    <a:lnTo>
                      <a:pt x="996" y="236"/>
                    </a:lnTo>
                    <a:lnTo>
                      <a:pt x="1027" y="309"/>
                    </a:lnTo>
                    <a:lnTo>
                      <a:pt x="1037" y="386"/>
                    </a:lnTo>
                    <a:lnTo>
                      <a:pt x="1027" y="465"/>
                    </a:lnTo>
                    <a:lnTo>
                      <a:pt x="996" y="537"/>
                    </a:lnTo>
                    <a:lnTo>
                      <a:pt x="948" y="603"/>
                    </a:lnTo>
                    <a:lnTo>
                      <a:pt x="885" y="660"/>
                    </a:lnTo>
                    <a:lnTo>
                      <a:pt x="809" y="708"/>
                    </a:lnTo>
                    <a:lnTo>
                      <a:pt x="721" y="743"/>
                    </a:lnTo>
                    <a:lnTo>
                      <a:pt x="623" y="765"/>
                    </a:lnTo>
                    <a:lnTo>
                      <a:pt x="519" y="773"/>
                    </a:lnTo>
                    <a:lnTo>
                      <a:pt x="414" y="765"/>
                    </a:lnTo>
                    <a:lnTo>
                      <a:pt x="317" y="743"/>
                    </a:lnTo>
                    <a:lnTo>
                      <a:pt x="228" y="708"/>
                    </a:lnTo>
                    <a:lnTo>
                      <a:pt x="152" y="660"/>
                    </a:lnTo>
                    <a:lnTo>
                      <a:pt x="89" y="603"/>
                    </a:lnTo>
                    <a:lnTo>
                      <a:pt x="41" y="537"/>
                    </a:lnTo>
                    <a:lnTo>
                      <a:pt x="11" y="465"/>
                    </a:lnTo>
                    <a:lnTo>
                      <a:pt x="0" y="38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31" name="Freeform 1110"/>
              <p:cNvSpPr>
                <a:spLocks/>
              </p:cNvSpPr>
              <p:nvPr/>
            </p:nvSpPr>
            <p:spPr bwMode="auto">
              <a:xfrm>
                <a:off x="1358" y="937"/>
                <a:ext cx="209" cy="42"/>
              </a:xfrm>
              <a:custGeom>
                <a:avLst/>
                <a:gdLst>
                  <a:gd name="T0" fmla="*/ 0 w 1876"/>
                  <a:gd name="T1" fmla="*/ 0 h 375"/>
                  <a:gd name="T2" fmla="*/ 0 w 1876"/>
                  <a:gd name="T3" fmla="*/ 0 h 375"/>
                  <a:gd name="T4" fmla="*/ 0 w 1876"/>
                  <a:gd name="T5" fmla="*/ 0 h 375"/>
                  <a:gd name="T6" fmla="*/ 0 w 1876"/>
                  <a:gd name="T7" fmla="*/ 0 h 375"/>
                  <a:gd name="T8" fmla="*/ 0 w 1876"/>
                  <a:gd name="T9" fmla="*/ 0 h 375"/>
                  <a:gd name="T10" fmla="*/ 0 w 1876"/>
                  <a:gd name="T11" fmla="*/ 0 h 375"/>
                  <a:gd name="T12" fmla="*/ 0 w 1876"/>
                  <a:gd name="T13" fmla="*/ 0 h 375"/>
                  <a:gd name="T14" fmla="*/ 0 w 1876"/>
                  <a:gd name="T15" fmla="*/ 0 h 375"/>
                  <a:gd name="T16" fmla="*/ 0 w 1876"/>
                  <a:gd name="T17" fmla="*/ 0 h 375"/>
                  <a:gd name="T18" fmla="*/ 0 w 1876"/>
                  <a:gd name="T19" fmla="*/ 0 h 375"/>
                  <a:gd name="T20" fmla="*/ 0 w 1876"/>
                  <a:gd name="T21" fmla="*/ 0 h 375"/>
                  <a:gd name="T22" fmla="*/ 0 w 1876"/>
                  <a:gd name="T23" fmla="*/ 0 h 375"/>
                  <a:gd name="T24" fmla="*/ 0 w 1876"/>
                  <a:gd name="T25" fmla="*/ 0 h 375"/>
                  <a:gd name="T26" fmla="*/ 0 w 1876"/>
                  <a:gd name="T27" fmla="*/ 0 h 375"/>
                  <a:gd name="T28" fmla="*/ 0 w 1876"/>
                  <a:gd name="T29" fmla="*/ 0 h 375"/>
                  <a:gd name="T30" fmla="*/ 0 w 1876"/>
                  <a:gd name="T31" fmla="*/ 0 h 375"/>
                  <a:gd name="T32" fmla="*/ 0 w 1876"/>
                  <a:gd name="T33" fmla="*/ 0 h 375"/>
                  <a:gd name="T34" fmla="*/ 0 w 1876"/>
                  <a:gd name="T35" fmla="*/ 0 h 375"/>
                  <a:gd name="T36" fmla="*/ 0 w 1876"/>
                  <a:gd name="T37" fmla="*/ 0 h 375"/>
                  <a:gd name="T38" fmla="*/ 0 w 1876"/>
                  <a:gd name="T39" fmla="*/ 0 h 375"/>
                  <a:gd name="T40" fmla="*/ 0 w 1876"/>
                  <a:gd name="T41" fmla="*/ 0 h 375"/>
                  <a:gd name="T42" fmla="*/ 0 w 1876"/>
                  <a:gd name="T43" fmla="*/ 0 h 375"/>
                  <a:gd name="T44" fmla="*/ 0 w 1876"/>
                  <a:gd name="T45" fmla="*/ 0 h 375"/>
                  <a:gd name="T46" fmla="*/ 0 w 1876"/>
                  <a:gd name="T47" fmla="*/ 0 h 375"/>
                  <a:gd name="T48" fmla="*/ 0 w 1876"/>
                  <a:gd name="T49" fmla="*/ 0 h 375"/>
                  <a:gd name="T50" fmla="*/ 0 w 1876"/>
                  <a:gd name="T51" fmla="*/ 0 h 375"/>
                  <a:gd name="T52" fmla="*/ 0 w 1876"/>
                  <a:gd name="T53" fmla="*/ 0 h 375"/>
                  <a:gd name="T54" fmla="*/ 0 w 1876"/>
                  <a:gd name="T55" fmla="*/ 0 h 375"/>
                  <a:gd name="T56" fmla="*/ 0 w 1876"/>
                  <a:gd name="T57" fmla="*/ 0 h 3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76" h="375">
                    <a:moveTo>
                      <a:pt x="1876" y="355"/>
                    </a:moveTo>
                    <a:lnTo>
                      <a:pt x="0" y="375"/>
                    </a:lnTo>
                    <a:lnTo>
                      <a:pt x="92" y="361"/>
                    </a:lnTo>
                    <a:lnTo>
                      <a:pt x="162" y="333"/>
                    </a:lnTo>
                    <a:lnTo>
                      <a:pt x="219" y="298"/>
                    </a:lnTo>
                    <a:lnTo>
                      <a:pt x="269" y="261"/>
                    </a:lnTo>
                    <a:lnTo>
                      <a:pt x="318" y="227"/>
                    </a:lnTo>
                    <a:lnTo>
                      <a:pt x="373" y="204"/>
                    </a:lnTo>
                    <a:lnTo>
                      <a:pt x="440" y="198"/>
                    </a:lnTo>
                    <a:lnTo>
                      <a:pt x="481" y="202"/>
                    </a:lnTo>
                    <a:lnTo>
                      <a:pt x="528" y="212"/>
                    </a:lnTo>
                    <a:lnTo>
                      <a:pt x="611" y="120"/>
                    </a:lnTo>
                    <a:lnTo>
                      <a:pt x="703" y="54"/>
                    </a:lnTo>
                    <a:lnTo>
                      <a:pt x="800" y="14"/>
                    </a:lnTo>
                    <a:lnTo>
                      <a:pt x="901" y="0"/>
                    </a:lnTo>
                    <a:lnTo>
                      <a:pt x="1002" y="13"/>
                    </a:lnTo>
                    <a:lnTo>
                      <a:pt x="1100" y="52"/>
                    </a:lnTo>
                    <a:lnTo>
                      <a:pt x="1190" y="118"/>
                    </a:lnTo>
                    <a:lnTo>
                      <a:pt x="1271" y="212"/>
                    </a:lnTo>
                    <a:lnTo>
                      <a:pt x="1322" y="195"/>
                    </a:lnTo>
                    <a:lnTo>
                      <a:pt x="1366" y="184"/>
                    </a:lnTo>
                    <a:lnTo>
                      <a:pt x="1441" y="184"/>
                    </a:lnTo>
                    <a:lnTo>
                      <a:pt x="1502" y="204"/>
                    </a:lnTo>
                    <a:lnTo>
                      <a:pt x="1558" y="237"/>
                    </a:lnTo>
                    <a:lnTo>
                      <a:pt x="1616" y="275"/>
                    </a:lnTo>
                    <a:lnTo>
                      <a:pt x="1684" y="313"/>
                    </a:lnTo>
                    <a:lnTo>
                      <a:pt x="1768" y="343"/>
                    </a:lnTo>
                    <a:lnTo>
                      <a:pt x="1818" y="351"/>
                    </a:lnTo>
                    <a:lnTo>
                      <a:pt x="1876" y="35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32" name="Freeform 1111"/>
              <p:cNvSpPr>
                <a:spLocks/>
              </p:cNvSpPr>
              <p:nvPr/>
            </p:nvSpPr>
            <p:spPr bwMode="auto">
              <a:xfrm>
                <a:off x="1358" y="937"/>
                <a:ext cx="209" cy="42"/>
              </a:xfrm>
              <a:custGeom>
                <a:avLst/>
                <a:gdLst>
                  <a:gd name="T0" fmla="*/ 0 w 1876"/>
                  <a:gd name="T1" fmla="*/ 0 h 375"/>
                  <a:gd name="T2" fmla="*/ 0 w 1876"/>
                  <a:gd name="T3" fmla="*/ 0 h 375"/>
                  <a:gd name="T4" fmla="*/ 0 w 1876"/>
                  <a:gd name="T5" fmla="*/ 0 h 375"/>
                  <a:gd name="T6" fmla="*/ 0 w 1876"/>
                  <a:gd name="T7" fmla="*/ 0 h 375"/>
                  <a:gd name="T8" fmla="*/ 0 w 1876"/>
                  <a:gd name="T9" fmla="*/ 0 h 375"/>
                  <a:gd name="T10" fmla="*/ 0 w 1876"/>
                  <a:gd name="T11" fmla="*/ 0 h 375"/>
                  <a:gd name="T12" fmla="*/ 0 w 1876"/>
                  <a:gd name="T13" fmla="*/ 0 h 375"/>
                  <a:gd name="T14" fmla="*/ 0 w 1876"/>
                  <a:gd name="T15" fmla="*/ 0 h 375"/>
                  <a:gd name="T16" fmla="*/ 0 w 1876"/>
                  <a:gd name="T17" fmla="*/ 0 h 375"/>
                  <a:gd name="T18" fmla="*/ 0 w 1876"/>
                  <a:gd name="T19" fmla="*/ 0 h 375"/>
                  <a:gd name="T20" fmla="*/ 0 w 1876"/>
                  <a:gd name="T21" fmla="*/ 0 h 375"/>
                  <a:gd name="T22" fmla="*/ 0 w 1876"/>
                  <a:gd name="T23" fmla="*/ 0 h 375"/>
                  <a:gd name="T24" fmla="*/ 0 w 1876"/>
                  <a:gd name="T25" fmla="*/ 0 h 375"/>
                  <a:gd name="T26" fmla="*/ 0 w 1876"/>
                  <a:gd name="T27" fmla="*/ 0 h 375"/>
                  <a:gd name="T28" fmla="*/ 0 w 1876"/>
                  <a:gd name="T29" fmla="*/ 0 h 375"/>
                  <a:gd name="T30" fmla="*/ 0 w 1876"/>
                  <a:gd name="T31" fmla="*/ 0 h 375"/>
                  <a:gd name="T32" fmla="*/ 0 w 1876"/>
                  <a:gd name="T33" fmla="*/ 0 h 375"/>
                  <a:gd name="T34" fmla="*/ 0 w 1876"/>
                  <a:gd name="T35" fmla="*/ 0 h 375"/>
                  <a:gd name="T36" fmla="*/ 0 w 1876"/>
                  <a:gd name="T37" fmla="*/ 0 h 375"/>
                  <a:gd name="T38" fmla="*/ 0 w 1876"/>
                  <a:gd name="T39" fmla="*/ 0 h 375"/>
                  <a:gd name="T40" fmla="*/ 0 w 1876"/>
                  <a:gd name="T41" fmla="*/ 0 h 375"/>
                  <a:gd name="T42" fmla="*/ 0 w 1876"/>
                  <a:gd name="T43" fmla="*/ 0 h 375"/>
                  <a:gd name="T44" fmla="*/ 0 w 1876"/>
                  <a:gd name="T45" fmla="*/ 0 h 375"/>
                  <a:gd name="T46" fmla="*/ 0 w 1876"/>
                  <a:gd name="T47" fmla="*/ 0 h 375"/>
                  <a:gd name="T48" fmla="*/ 0 w 1876"/>
                  <a:gd name="T49" fmla="*/ 0 h 375"/>
                  <a:gd name="T50" fmla="*/ 0 w 1876"/>
                  <a:gd name="T51" fmla="*/ 0 h 375"/>
                  <a:gd name="T52" fmla="*/ 0 w 1876"/>
                  <a:gd name="T53" fmla="*/ 0 h 375"/>
                  <a:gd name="T54" fmla="*/ 0 w 1876"/>
                  <a:gd name="T55" fmla="*/ 0 h 375"/>
                  <a:gd name="T56" fmla="*/ 0 w 1876"/>
                  <a:gd name="T57" fmla="*/ 0 h 3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76" h="375">
                    <a:moveTo>
                      <a:pt x="1876" y="355"/>
                    </a:moveTo>
                    <a:lnTo>
                      <a:pt x="0" y="375"/>
                    </a:lnTo>
                    <a:lnTo>
                      <a:pt x="92" y="361"/>
                    </a:lnTo>
                    <a:lnTo>
                      <a:pt x="162" y="333"/>
                    </a:lnTo>
                    <a:lnTo>
                      <a:pt x="219" y="298"/>
                    </a:lnTo>
                    <a:lnTo>
                      <a:pt x="269" y="261"/>
                    </a:lnTo>
                    <a:lnTo>
                      <a:pt x="318" y="227"/>
                    </a:lnTo>
                    <a:lnTo>
                      <a:pt x="373" y="204"/>
                    </a:lnTo>
                    <a:lnTo>
                      <a:pt x="440" y="198"/>
                    </a:lnTo>
                    <a:lnTo>
                      <a:pt x="481" y="202"/>
                    </a:lnTo>
                    <a:lnTo>
                      <a:pt x="528" y="212"/>
                    </a:lnTo>
                    <a:lnTo>
                      <a:pt x="611" y="120"/>
                    </a:lnTo>
                    <a:lnTo>
                      <a:pt x="703" y="54"/>
                    </a:lnTo>
                    <a:lnTo>
                      <a:pt x="800" y="14"/>
                    </a:lnTo>
                    <a:lnTo>
                      <a:pt x="901" y="0"/>
                    </a:lnTo>
                    <a:lnTo>
                      <a:pt x="1002" y="13"/>
                    </a:lnTo>
                    <a:lnTo>
                      <a:pt x="1100" y="52"/>
                    </a:lnTo>
                    <a:lnTo>
                      <a:pt x="1190" y="118"/>
                    </a:lnTo>
                    <a:lnTo>
                      <a:pt x="1271" y="212"/>
                    </a:lnTo>
                    <a:lnTo>
                      <a:pt x="1322" y="195"/>
                    </a:lnTo>
                    <a:lnTo>
                      <a:pt x="1366" y="184"/>
                    </a:lnTo>
                    <a:lnTo>
                      <a:pt x="1441" y="184"/>
                    </a:lnTo>
                    <a:lnTo>
                      <a:pt x="1502" y="204"/>
                    </a:lnTo>
                    <a:lnTo>
                      <a:pt x="1558" y="237"/>
                    </a:lnTo>
                    <a:lnTo>
                      <a:pt x="1616" y="275"/>
                    </a:lnTo>
                    <a:lnTo>
                      <a:pt x="1684" y="313"/>
                    </a:lnTo>
                    <a:lnTo>
                      <a:pt x="1768" y="343"/>
                    </a:lnTo>
                    <a:lnTo>
                      <a:pt x="1818" y="351"/>
                    </a:lnTo>
                    <a:lnTo>
                      <a:pt x="1876" y="35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33" name="Freeform 1112"/>
              <p:cNvSpPr>
                <a:spLocks/>
              </p:cNvSpPr>
              <p:nvPr/>
            </p:nvSpPr>
            <p:spPr bwMode="auto">
              <a:xfrm>
                <a:off x="1350" y="976"/>
                <a:ext cx="10" cy="868"/>
              </a:xfrm>
              <a:custGeom>
                <a:avLst/>
                <a:gdLst>
                  <a:gd name="T0" fmla="*/ 0 w 93"/>
                  <a:gd name="T1" fmla="*/ 0 h 7811"/>
                  <a:gd name="T2" fmla="*/ 0 w 93"/>
                  <a:gd name="T3" fmla="*/ 0 h 7811"/>
                  <a:gd name="T4" fmla="*/ 0 w 93"/>
                  <a:gd name="T5" fmla="*/ 0 h 7811"/>
                  <a:gd name="T6" fmla="*/ 0 w 93"/>
                  <a:gd name="T7" fmla="*/ 0 h 7811"/>
                  <a:gd name="T8" fmla="*/ 0 w 93"/>
                  <a:gd name="T9" fmla="*/ 0 h 78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7811">
                    <a:moveTo>
                      <a:pt x="93" y="7811"/>
                    </a:moveTo>
                    <a:lnTo>
                      <a:pt x="93" y="0"/>
                    </a:lnTo>
                    <a:lnTo>
                      <a:pt x="0" y="97"/>
                    </a:lnTo>
                    <a:lnTo>
                      <a:pt x="0" y="7727"/>
                    </a:lnTo>
                    <a:lnTo>
                      <a:pt x="93" y="78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34" name="Freeform 1113"/>
              <p:cNvSpPr>
                <a:spLocks/>
              </p:cNvSpPr>
              <p:nvPr/>
            </p:nvSpPr>
            <p:spPr bwMode="auto">
              <a:xfrm>
                <a:off x="1350" y="976"/>
                <a:ext cx="10" cy="868"/>
              </a:xfrm>
              <a:custGeom>
                <a:avLst/>
                <a:gdLst>
                  <a:gd name="T0" fmla="*/ 0 w 93"/>
                  <a:gd name="T1" fmla="*/ 0 h 7811"/>
                  <a:gd name="T2" fmla="*/ 0 w 93"/>
                  <a:gd name="T3" fmla="*/ 0 h 7811"/>
                  <a:gd name="T4" fmla="*/ 0 w 93"/>
                  <a:gd name="T5" fmla="*/ 0 h 7811"/>
                  <a:gd name="T6" fmla="*/ 0 w 93"/>
                  <a:gd name="T7" fmla="*/ 0 h 7811"/>
                  <a:gd name="T8" fmla="*/ 0 w 93"/>
                  <a:gd name="T9" fmla="*/ 0 h 78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7811">
                    <a:moveTo>
                      <a:pt x="93" y="7811"/>
                    </a:moveTo>
                    <a:lnTo>
                      <a:pt x="93" y="0"/>
                    </a:lnTo>
                    <a:lnTo>
                      <a:pt x="0" y="97"/>
                    </a:lnTo>
                    <a:lnTo>
                      <a:pt x="0" y="7727"/>
                    </a:lnTo>
                    <a:lnTo>
                      <a:pt x="93" y="781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35" name="Freeform 1114"/>
              <p:cNvSpPr>
                <a:spLocks/>
              </p:cNvSpPr>
              <p:nvPr/>
            </p:nvSpPr>
            <p:spPr bwMode="auto">
              <a:xfrm>
                <a:off x="1323" y="987"/>
                <a:ext cx="27" cy="848"/>
              </a:xfrm>
              <a:custGeom>
                <a:avLst/>
                <a:gdLst>
                  <a:gd name="T0" fmla="*/ 0 w 243"/>
                  <a:gd name="T1" fmla="*/ 0 h 7631"/>
                  <a:gd name="T2" fmla="*/ 0 w 243"/>
                  <a:gd name="T3" fmla="*/ 0 h 7631"/>
                  <a:gd name="T4" fmla="*/ 0 w 243"/>
                  <a:gd name="T5" fmla="*/ 0 h 7631"/>
                  <a:gd name="T6" fmla="*/ 0 w 243"/>
                  <a:gd name="T7" fmla="*/ 0 h 7631"/>
                  <a:gd name="T8" fmla="*/ 0 w 243"/>
                  <a:gd name="T9" fmla="*/ 0 h 76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7631">
                    <a:moveTo>
                      <a:pt x="0" y="7631"/>
                    </a:moveTo>
                    <a:lnTo>
                      <a:pt x="0" y="0"/>
                    </a:lnTo>
                    <a:lnTo>
                      <a:pt x="243" y="1"/>
                    </a:lnTo>
                    <a:lnTo>
                      <a:pt x="243" y="7631"/>
                    </a:lnTo>
                    <a:lnTo>
                      <a:pt x="0" y="763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36" name="Freeform 1115"/>
              <p:cNvSpPr>
                <a:spLocks/>
              </p:cNvSpPr>
              <p:nvPr/>
            </p:nvSpPr>
            <p:spPr bwMode="auto">
              <a:xfrm>
                <a:off x="1323" y="987"/>
                <a:ext cx="27" cy="848"/>
              </a:xfrm>
              <a:custGeom>
                <a:avLst/>
                <a:gdLst>
                  <a:gd name="T0" fmla="*/ 0 w 243"/>
                  <a:gd name="T1" fmla="*/ 0 h 7631"/>
                  <a:gd name="T2" fmla="*/ 0 w 243"/>
                  <a:gd name="T3" fmla="*/ 0 h 7631"/>
                  <a:gd name="T4" fmla="*/ 0 w 243"/>
                  <a:gd name="T5" fmla="*/ 0 h 7631"/>
                  <a:gd name="T6" fmla="*/ 0 w 243"/>
                  <a:gd name="T7" fmla="*/ 0 h 7631"/>
                  <a:gd name="T8" fmla="*/ 0 w 243"/>
                  <a:gd name="T9" fmla="*/ 0 h 76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7631">
                    <a:moveTo>
                      <a:pt x="0" y="7631"/>
                    </a:moveTo>
                    <a:lnTo>
                      <a:pt x="0" y="0"/>
                    </a:lnTo>
                    <a:lnTo>
                      <a:pt x="243" y="1"/>
                    </a:lnTo>
                    <a:lnTo>
                      <a:pt x="243" y="7631"/>
                    </a:lnTo>
                    <a:lnTo>
                      <a:pt x="0" y="763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37" name="Freeform 1116"/>
              <p:cNvSpPr>
                <a:spLocks/>
              </p:cNvSpPr>
              <p:nvPr/>
            </p:nvSpPr>
            <p:spPr bwMode="auto">
              <a:xfrm>
                <a:off x="1441" y="756"/>
                <a:ext cx="55" cy="156"/>
              </a:xfrm>
              <a:custGeom>
                <a:avLst/>
                <a:gdLst>
                  <a:gd name="T0" fmla="*/ 0 w 492"/>
                  <a:gd name="T1" fmla="*/ 0 h 1403"/>
                  <a:gd name="T2" fmla="*/ 0 w 492"/>
                  <a:gd name="T3" fmla="*/ 0 h 1403"/>
                  <a:gd name="T4" fmla="*/ 0 w 492"/>
                  <a:gd name="T5" fmla="*/ 0 h 1403"/>
                  <a:gd name="T6" fmla="*/ 0 w 492"/>
                  <a:gd name="T7" fmla="*/ 0 h 1403"/>
                  <a:gd name="T8" fmla="*/ 0 w 492"/>
                  <a:gd name="T9" fmla="*/ 0 h 1403"/>
                  <a:gd name="T10" fmla="*/ 0 w 492"/>
                  <a:gd name="T11" fmla="*/ 0 h 1403"/>
                  <a:gd name="T12" fmla="*/ 0 w 492"/>
                  <a:gd name="T13" fmla="*/ 0 h 1403"/>
                  <a:gd name="T14" fmla="*/ 0 w 492"/>
                  <a:gd name="T15" fmla="*/ 0 h 1403"/>
                  <a:gd name="T16" fmla="*/ 0 w 492"/>
                  <a:gd name="T17" fmla="*/ 0 h 1403"/>
                  <a:gd name="T18" fmla="*/ 0 w 492"/>
                  <a:gd name="T19" fmla="*/ 0 h 1403"/>
                  <a:gd name="T20" fmla="*/ 0 w 492"/>
                  <a:gd name="T21" fmla="*/ 0 h 1403"/>
                  <a:gd name="T22" fmla="*/ 0 w 492"/>
                  <a:gd name="T23" fmla="*/ 0 h 1403"/>
                  <a:gd name="T24" fmla="*/ 0 w 492"/>
                  <a:gd name="T25" fmla="*/ 0 h 1403"/>
                  <a:gd name="T26" fmla="*/ 0 w 492"/>
                  <a:gd name="T27" fmla="*/ 0 h 1403"/>
                  <a:gd name="T28" fmla="*/ 0 w 492"/>
                  <a:gd name="T29" fmla="*/ 0 h 1403"/>
                  <a:gd name="T30" fmla="*/ 0 w 492"/>
                  <a:gd name="T31" fmla="*/ 0 h 1403"/>
                  <a:gd name="T32" fmla="*/ 0 w 492"/>
                  <a:gd name="T33" fmla="*/ 0 h 1403"/>
                  <a:gd name="T34" fmla="*/ 0 w 492"/>
                  <a:gd name="T35" fmla="*/ 0 h 1403"/>
                  <a:gd name="T36" fmla="*/ 0 w 492"/>
                  <a:gd name="T37" fmla="*/ 0 h 1403"/>
                  <a:gd name="T38" fmla="*/ 0 w 492"/>
                  <a:gd name="T39" fmla="*/ 0 h 1403"/>
                  <a:gd name="T40" fmla="*/ 0 w 492"/>
                  <a:gd name="T41" fmla="*/ 0 h 1403"/>
                  <a:gd name="T42" fmla="*/ 0 w 492"/>
                  <a:gd name="T43" fmla="*/ 0 h 1403"/>
                  <a:gd name="T44" fmla="*/ 0 w 492"/>
                  <a:gd name="T45" fmla="*/ 0 h 1403"/>
                  <a:gd name="T46" fmla="*/ 0 w 492"/>
                  <a:gd name="T47" fmla="*/ 0 h 1403"/>
                  <a:gd name="T48" fmla="*/ 0 w 492"/>
                  <a:gd name="T49" fmla="*/ 0 h 1403"/>
                  <a:gd name="T50" fmla="*/ 0 w 492"/>
                  <a:gd name="T51" fmla="*/ 0 h 1403"/>
                  <a:gd name="T52" fmla="*/ 0 w 492"/>
                  <a:gd name="T53" fmla="*/ 0 h 1403"/>
                  <a:gd name="T54" fmla="*/ 0 w 492"/>
                  <a:gd name="T55" fmla="*/ 0 h 1403"/>
                  <a:gd name="T56" fmla="*/ 0 w 492"/>
                  <a:gd name="T57" fmla="*/ 0 h 1403"/>
                  <a:gd name="T58" fmla="*/ 0 w 492"/>
                  <a:gd name="T59" fmla="*/ 0 h 1403"/>
                  <a:gd name="T60" fmla="*/ 0 w 492"/>
                  <a:gd name="T61" fmla="*/ 0 h 1403"/>
                  <a:gd name="T62" fmla="*/ 0 w 492"/>
                  <a:gd name="T63" fmla="*/ 0 h 1403"/>
                  <a:gd name="T64" fmla="*/ 0 w 492"/>
                  <a:gd name="T65" fmla="*/ 0 h 1403"/>
                  <a:gd name="T66" fmla="*/ 0 w 492"/>
                  <a:gd name="T67" fmla="*/ 0 h 1403"/>
                  <a:gd name="T68" fmla="*/ 0 w 492"/>
                  <a:gd name="T69" fmla="*/ 0 h 1403"/>
                  <a:gd name="T70" fmla="*/ 0 w 492"/>
                  <a:gd name="T71" fmla="*/ 0 h 1403"/>
                  <a:gd name="T72" fmla="*/ 0 w 492"/>
                  <a:gd name="T73" fmla="*/ 0 h 1403"/>
                  <a:gd name="T74" fmla="*/ 0 w 492"/>
                  <a:gd name="T75" fmla="*/ 0 h 1403"/>
                  <a:gd name="T76" fmla="*/ 0 w 492"/>
                  <a:gd name="T77" fmla="*/ 0 h 1403"/>
                  <a:gd name="T78" fmla="*/ 0 w 492"/>
                  <a:gd name="T79" fmla="*/ 0 h 1403"/>
                  <a:gd name="T80" fmla="*/ 0 w 492"/>
                  <a:gd name="T81" fmla="*/ 0 h 1403"/>
                  <a:gd name="T82" fmla="*/ 0 w 492"/>
                  <a:gd name="T83" fmla="*/ 0 h 1403"/>
                  <a:gd name="T84" fmla="*/ 0 w 492"/>
                  <a:gd name="T85" fmla="*/ 0 h 1403"/>
                  <a:gd name="T86" fmla="*/ 0 w 492"/>
                  <a:gd name="T87" fmla="*/ 0 h 14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2" h="1403">
                    <a:moveTo>
                      <a:pt x="191" y="14"/>
                    </a:moveTo>
                    <a:lnTo>
                      <a:pt x="168" y="108"/>
                    </a:lnTo>
                    <a:lnTo>
                      <a:pt x="160" y="206"/>
                    </a:lnTo>
                    <a:lnTo>
                      <a:pt x="163" y="306"/>
                    </a:lnTo>
                    <a:lnTo>
                      <a:pt x="176" y="408"/>
                    </a:lnTo>
                    <a:lnTo>
                      <a:pt x="222" y="611"/>
                    </a:lnTo>
                    <a:lnTo>
                      <a:pt x="276" y="802"/>
                    </a:lnTo>
                    <a:lnTo>
                      <a:pt x="300" y="891"/>
                    </a:lnTo>
                    <a:lnTo>
                      <a:pt x="320" y="973"/>
                    </a:lnTo>
                    <a:lnTo>
                      <a:pt x="330" y="1046"/>
                    </a:lnTo>
                    <a:lnTo>
                      <a:pt x="331" y="1111"/>
                    </a:lnTo>
                    <a:lnTo>
                      <a:pt x="319" y="1164"/>
                    </a:lnTo>
                    <a:lnTo>
                      <a:pt x="292" y="1204"/>
                    </a:lnTo>
                    <a:lnTo>
                      <a:pt x="246" y="1232"/>
                    </a:lnTo>
                    <a:lnTo>
                      <a:pt x="181" y="1244"/>
                    </a:lnTo>
                    <a:lnTo>
                      <a:pt x="124" y="1254"/>
                    </a:lnTo>
                    <a:lnTo>
                      <a:pt x="76" y="1267"/>
                    </a:lnTo>
                    <a:lnTo>
                      <a:pt x="35" y="1286"/>
                    </a:lnTo>
                    <a:lnTo>
                      <a:pt x="0" y="1315"/>
                    </a:lnTo>
                    <a:lnTo>
                      <a:pt x="60" y="1362"/>
                    </a:lnTo>
                    <a:lnTo>
                      <a:pt x="122" y="1390"/>
                    </a:lnTo>
                    <a:lnTo>
                      <a:pt x="184" y="1403"/>
                    </a:lnTo>
                    <a:lnTo>
                      <a:pt x="245" y="1402"/>
                    </a:lnTo>
                    <a:lnTo>
                      <a:pt x="302" y="1391"/>
                    </a:lnTo>
                    <a:lnTo>
                      <a:pt x="353" y="1371"/>
                    </a:lnTo>
                    <a:lnTo>
                      <a:pt x="395" y="1346"/>
                    </a:lnTo>
                    <a:lnTo>
                      <a:pt x="425" y="1318"/>
                    </a:lnTo>
                    <a:lnTo>
                      <a:pt x="464" y="1277"/>
                    </a:lnTo>
                    <a:lnTo>
                      <a:pt x="484" y="1222"/>
                    </a:lnTo>
                    <a:lnTo>
                      <a:pt x="492" y="1158"/>
                    </a:lnTo>
                    <a:lnTo>
                      <a:pt x="489" y="1086"/>
                    </a:lnTo>
                    <a:lnTo>
                      <a:pt x="462" y="935"/>
                    </a:lnTo>
                    <a:lnTo>
                      <a:pt x="432" y="793"/>
                    </a:lnTo>
                    <a:lnTo>
                      <a:pt x="410" y="708"/>
                    </a:lnTo>
                    <a:lnTo>
                      <a:pt x="383" y="626"/>
                    </a:lnTo>
                    <a:lnTo>
                      <a:pt x="330" y="463"/>
                    </a:lnTo>
                    <a:lnTo>
                      <a:pt x="311" y="373"/>
                    </a:lnTo>
                    <a:lnTo>
                      <a:pt x="302" y="273"/>
                    </a:lnTo>
                    <a:lnTo>
                      <a:pt x="309" y="161"/>
                    </a:lnTo>
                    <a:lnTo>
                      <a:pt x="335" y="31"/>
                    </a:lnTo>
                    <a:lnTo>
                      <a:pt x="304" y="13"/>
                    </a:lnTo>
                    <a:lnTo>
                      <a:pt x="264" y="1"/>
                    </a:lnTo>
                    <a:lnTo>
                      <a:pt x="223" y="0"/>
                    </a:lnTo>
                    <a:lnTo>
                      <a:pt x="191" y="14"/>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38" name="Freeform 1117"/>
              <p:cNvSpPr>
                <a:spLocks/>
              </p:cNvSpPr>
              <p:nvPr/>
            </p:nvSpPr>
            <p:spPr bwMode="auto">
              <a:xfrm>
                <a:off x="1441" y="756"/>
                <a:ext cx="55" cy="156"/>
              </a:xfrm>
              <a:custGeom>
                <a:avLst/>
                <a:gdLst>
                  <a:gd name="T0" fmla="*/ 0 w 492"/>
                  <a:gd name="T1" fmla="*/ 0 h 1403"/>
                  <a:gd name="T2" fmla="*/ 0 w 492"/>
                  <a:gd name="T3" fmla="*/ 0 h 1403"/>
                  <a:gd name="T4" fmla="*/ 0 w 492"/>
                  <a:gd name="T5" fmla="*/ 0 h 1403"/>
                  <a:gd name="T6" fmla="*/ 0 w 492"/>
                  <a:gd name="T7" fmla="*/ 0 h 1403"/>
                  <a:gd name="T8" fmla="*/ 0 w 492"/>
                  <a:gd name="T9" fmla="*/ 0 h 1403"/>
                  <a:gd name="T10" fmla="*/ 0 w 492"/>
                  <a:gd name="T11" fmla="*/ 0 h 1403"/>
                  <a:gd name="T12" fmla="*/ 0 w 492"/>
                  <a:gd name="T13" fmla="*/ 0 h 1403"/>
                  <a:gd name="T14" fmla="*/ 0 w 492"/>
                  <a:gd name="T15" fmla="*/ 0 h 1403"/>
                  <a:gd name="T16" fmla="*/ 0 w 492"/>
                  <a:gd name="T17" fmla="*/ 0 h 1403"/>
                  <a:gd name="T18" fmla="*/ 0 w 492"/>
                  <a:gd name="T19" fmla="*/ 0 h 1403"/>
                  <a:gd name="T20" fmla="*/ 0 w 492"/>
                  <a:gd name="T21" fmla="*/ 0 h 1403"/>
                  <a:gd name="T22" fmla="*/ 0 w 492"/>
                  <a:gd name="T23" fmla="*/ 0 h 1403"/>
                  <a:gd name="T24" fmla="*/ 0 w 492"/>
                  <a:gd name="T25" fmla="*/ 0 h 1403"/>
                  <a:gd name="T26" fmla="*/ 0 w 492"/>
                  <a:gd name="T27" fmla="*/ 0 h 1403"/>
                  <a:gd name="T28" fmla="*/ 0 w 492"/>
                  <a:gd name="T29" fmla="*/ 0 h 1403"/>
                  <a:gd name="T30" fmla="*/ 0 w 492"/>
                  <a:gd name="T31" fmla="*/ 0 h 1403"/>
                  <a:gd name="T32" fmla="*/ 0 w 492"/>
                  <a:gd name="T33" fmla="*/ 0 h 1403"/>
                  <a:gd name="T34" fmla="*/ 0 w 492"/>
                  <a:gd name="T35" fmla="*/ 0 h 1403"/>
                  <a:gd name="T36" fmla="*/ 0 w 492"/>
                  <a:gd name="T37" fmla="*/ 0 h 1403"/>
                  <a:gd name="T38" fmla="*/ 0 w 492"/>
                  <a:gd name="T39" fmla="*/ 0 h 1403"/>
                  <a:gd name="T40" fmla="*/ 0 w 492"/>
                  <a:gd name="T41" fmla="*/ 0 h 1403"/>
                  <a:gd name="T42" fmla="*/ 0 w 492"/>
                  <a:gd name="T43" fmla="*/ 0 h 1403"/>
                  <a:gd name="T44" fmla="*/ 0 w 492"/>
                  <a:gd name="T45" fmla="*/ 0 h 1403"/>
                  <a:gd name="T46" fmla="*/ 0 w 492"/>
                  <a:gd name="T47" fmla="*/ 0 h 1403"/>
                  <a:gd name="T48" fmla="*/ 0 w 492"/>
                  <a:gd name="T49" fmla="*/ 0 h 1403"/>
                  <a:gd name="T50" fmla="*/ 0 w 492"/>
                  <a:gd name="T51" fmla="*/ 0 h 1403"/>
                  <a:gd name="T52" fmla="*/ 0 w 492"/>
                  <a:gd name="T53" fmla="*/ 0 h 1403"/>
                  <a:gd name="T54" fmla="*/ 0 w 492"/>
                  <a:gd name="T55" fmla="*/ 0 h 1403"/>
                  <a:gd name="T56" fmla="*/ 0 w 492"/>
                  <a:gd name="T57" fmla="*/ 0 h 1403"/>
                  <a:gd name="T58" fmla="*/ 0 w 492"/>
                  <a:gd name="T59" fmla="*/ 0 h 1403"/>
                  <a:gd name="T60" fmla="*/ 0 w 492"/>
                  <a:gd name="T61" fmla="*/ 0 h 1403"/>
                  <a:gd name="T62" fmla="*/ 0 w 492"/>
                  <a:gd name="T63" fmla="*/ 0 h 1403"/>
                  <a:gd name="T64" fmla="*/ 0 w 492"/>
                  <a:gd name="T65" fmla="*/ 0 h 1403"/>
                  <a:gd name="T66" fmla="*/ 0 w 492"/>
                  <a:gd name="T67" fmla="*/ 0 h 1403"/>
                  <a:gd name="T68" fmla="*/ 0 w 492"/>
                  <a:gd name="T69" fmla="*/ 0 h 1403"/>
                  <a:gd name="T70" fmla="*/ 0 w 492"/>
                  <a:gd name="T71" fmla="*/ 0 h 1403"/>
                  <a:gd name="T72" fmla="*/ 0 w 492"/>
                  <a:gd name="T73" fmla="*/ 0 h 1403"/>
                  <a:gd name="T74" fmla="*/ 0 w 492"/>
                  <a:gd name="T75" fmla="*/ 0 h 1403"/>
                  <a:gd name="T76" fmla="*/ 0 w 492"/>
                  <a:gd name="T77" fmla="*/ 0 h 1403"/>
                  <a:gd name="T78" fmla="*/ 0 w 492"/>
                  <a:gd name="T79" fmla="*/ 0 h 1403"/>
                  <a:gd name="T80" fmla="*/ 0 w 492"/>
                  <a:gd name="T81" fmla="*/ 0 h 1403"/>
                  <a:gd name="T82" fmla="*/ 0 w 492"/>
                  <a:gd name="T83" fmla="*/ 0 h 1403"/>
                  <a:gd name="T84" fmla="*/ 0 w 492"/>
                  <a:gd name="T85" fmla="*/ 0 h 1403"/>
                  <a:gd name="T86" fmla="*/ 0 w 492"/>
                  <a:gd name="T87" fmla="*/ 0 h 14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2" h="1403">
                    <a:moveTo>
                      <a:pt x="191" y="14"/>
                    </a:moveTo>
                    <a:lnTo>
                      <a:pt x="168" y="108"/>
                    </a:lnTo>
                    <a:lnTo>
                      <a:pt x="160" y="206"/>
                    </a:lnTo>
                    <a:lnTo>
                      <a:pt x="163" y="306"/>
                    </a:lnTo>
                    <a:lnTo>
                      <a:pt x="176" y="408"/>
                    </a:lnTo>
                    <a:lnTo>
                      <a:pt x="222" y="611"/>
                    </a:lnTo>
                    <a:lnTo>
                      <a:pt x="276" y="802"/>
                    </a:lnTo>
                    <a:lnTo>
                      <a:pt x="300" y="891"/>
                    </a:lnTo>
                    <a:lnTo>
                      <a:pt x="320" y="973"/>
                    </a:lnTo>
                    <a:lnTo>
                      <a:pt x="330" y="1046"/>
                    </a:lnTo>
                    <a:lnTo>
                      <a:pt x="331" y="1111"/>
                    </a:lnTo>
                    <a:lnTo>
                      <a:pt x="319" y="1164"/>
                    </a:lnTo>
                    <a:lnTo>
                      <a:pt x="292" y="1204"/>
                    </a:lnTo>
                    <a:lnTo>
                      <a:pt x="246" y="1232"/>
                    </a:lnTo>
                    <a:lnTo>
                      <a:pt x="181" y="1244"/>
                    </a:lnTo>
                    <a:lnTo>
                      <a:pt x="124" y="1254"/>
                    </a:lnTo>
                    <a:lnTo>
                      <a:pt x="76" y="1267"/>
                    </a:lnTo>
                    <a:lnTo>
                      <a:pt x="35" y="1286"/>
                    </a:lnTo>
                    <a:lnTo>
                      <a:pt x="0" y="1315"/>
                    </a:lnTo>
                    <a:lnTo>
                      <a:pt x="60" y="1362"/>
                    </a:lnTo>
                    <a:lnTo>
                      <a:pt x="122" y="1390"/>
                    </a:lnTo>
                    <a:lnTo>
                      <a:pt x="184" y="1403"/>
                    </a:lnTo>
                    <a:lnTo>
                      <a:pt x="245" y="1402"/>
                    </a:lnTo>
                    <a:lnTo>
                      <a:pt x="302" y="1391"/>
                    </a:lnTo>
                    <a:lnTo>
                      <a:pt x="353" y="1371"/>
                    </a:lnTo>
                    <a:lnTo>
                      <a:pt x="395" y="1346"/>
                    </a:lnTo>
                    <a:lnTo>
                      <a:pt x="425" y="1318"/>
                    </a:lnTo>
                    <a:lnTo>
                      <a:pt x="464" y="1277"/>
                    </a:lnTo>
                    <a:lnTo>
                      <a:pt x="484" y="1222"/>
                    </a:lnTo>
                    <a:lnTo>
                      <a:pt x="492" y="1158"/>
                    </a:lnTo>
                    <a:lnTo>
                      <a:pt x="489" y="1086"/>
                    </a:lnTo>
                    <a:lnTo>
                      <a:pt x="462" y="935"/>
                    </a:lnTo>
                    <a:lnTo>
                      <a:pt x="432" y="793"/>
                    </a:lnTo>
                    <a:lnTo>
                      <a:pt x="410" y="708"/>
                    </a:lnTo>
                    <a:lnTo>
                      <a:pt x="383" y="626"/>
                    </a:lnTo>
                    <a:lnTo>
                      <a:pt x="330" y="463"/>
                    </a:lnTo>
                    <a:lnTo>
                      <a:pt x="311" y="373"/>
                    </a:lnTo>
                    <a:lnTo>
                      <a:pt x="302" y="273"/>
                    </a:lnTo>
                    <a:lnTo>
                      <a:pt x="309" y="161"/>
                    </a:lnTo>
                    <a:lnTo>
                      <a:pt x="335" y="31"/>
                    </a:lnTo>
                    <a:lnTo>
                      <a:pt x="304" y="13"/>
                    </a:lnTo>
                    <a:lnTo>
                      <a:pt x="264" y="1"/>
                    </a:lnTo>
                    <a:lnTo>
                      <a:pt x="223" y="0"/>
                    </a:lnTo>
                    <a:lnTo>
                      <a:pt x="191" y="1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39" name="Rectangle 1118"/>
              <p:cNvSpPr>
                <a:spLocks noChangeArrowheads="1"/>
              </p:cNvSpPr>
              <p:nvPr/>
            </p:nvSpPr>
            <p:spPr bwMode="auto">
              <a:xfrm>
                <a:off x="1454" y="1649"/>
                <a:ext cx="21" cy="1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8340" name="Rectangle 1119"/>
              <p:cNvSpPr>
                <a:spLocks noChangeArrowheads="1"/>
              </p:cNvSpPr>
              <p:nvPr/>
            </p:nvSpPr>
            <p:spPr bwMode="auto">
              <a:xfrm>
                <a:off x="1454" y="1649"/>
                <a:ext cx="21" cy="190"/>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341" name="Line 1120"/>
              <p:cNvSpPr>
                <a:spLocks noChangeShapeType="1"/>
              </p:cNvSpPr>
              <p:nvPr/>
            </p:nvSpPr>
            <p:spPr bwMode="auto">
              <a:xfrm>
                <a:off x="1421" y="1651"/>
                <a:ext cx="1" cy="15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42" name="Line 1121"/>
              <p:cNvSpPr>
                <a:spLocks noChangeShapeType="1"/>
              </p:cNvSpPr>
              <p:nvPr/>
            </p:nvSpPr>
            <p:spPr bwMode="auto">
              <a:xfrm>
                <a:off x="1381" y="1668"/>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43" name="Line 1122"/>
              <p:cNvSpPr>
                <a:spLocks noChangeShapeType="1"/>
              </p:cNvSpPr>
              <p:nvPr/>
            </p:nvSpPr>
            <p:spPr bwMode="auto">
              <a:xfrm>
                <a:off x="1381" y="1701"/>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44" name="Line 1123"/>
              <p:cNvSpPr>
                <a:spLocks noChangeShapeType="1"/>
              </p:cNvSpPr>
              <p:nvPr/>
            </p:nvSpPr>
            <p:spPr bwMode="auto">
              <a:xfrm>
                <a:off x="1381" y="1734"/>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45" name="Line 1124"/>
              <p:cNvSpPr>
                <a:spLocks noChangeShapeType="1"/>
              </p:cNvSpPr>
              <p:nvPr/>
            </p:nvSpPr>
            <p:spPr bwMode="auto">
              <a:xfrm>
                <a:off x="1381" y="1767"/>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46" name="Line 1125"/>
              <p:cNvSpPr>
                <a:spLocks noChangeShapeType="1"/>
              </p:cNvSpPr>
              <p:nvPr/>
            </p:nvSpPr>
            <p:spPr bwMode="auto">
              <a:xfrm>
                <a:off x="1381" y="1801"/>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47" name="Line 1126"/>
              <p:cNvSpPr>
                <a:spLocks noChangeShapeType="1"/>
              </p:cNvSpPr>
              <p:nvPr/>
            </p:nvSpPr>
            <p:spPr bwMode="auto">
              <a:xfrm>
                <a:off x="1513" y="1647"/>
                <a:ext cx="1" cy="15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48" name="Line 1127"/>
              <p:cNvSpPr>
                <a:spLocks noChangeShapeType="1"/>
              </p:cNvSpPr>
              <p:nvPr/>
            </p:nvSpPr>
            <p:spPr bwMode="auto">
              <a:xfrm flipH="1">
                <a:off x="1513" y="1668"/>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49" name="Line 1128"/>
              <p:cNvSpPr>
                <a:spLocks noChangeShapeType="1"/>
              </p:cNvSpPr>
              <p:nvPr/>
            </p:nvSpPr>
            <p:spPr bwMode="auto">
              <a:xfrm flipH="1">
                <a:off x="1513" y="1701"/>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50" name="Line 1129"/>
              <p:cNvSpPr>
                <a:spLocks noChangeShapeType="1"/>
              </p:cNvSpPr>
              <p:nvPr/>
            </p:nvSpPr>
            <p:spPr bwMode="auto">
              <a:xfrm flipH="1">
                <a:off x="1513" y="1734"/>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51" name="Line 1130"/>
              <p:cNvSpPr>
                <a:spLocks noChangeShapeType="1"/>
              </p:cNvSpPr>
              <p:nvPr/>
            </p:nvSpPr>
            <p:spPr bwMode="auto">
              <a:xfrm flipH="1">
                <a:off x="1513" y="1767"/>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52" name="Line 1131"/>
              <p:cNvSpPr>
                <a:spLocks noChangeShapeType="1"/>
              </p:cNvSpPr>
              <p:nvPr/>
            </p:nvSpPr>
            <p:spPr bwMode="auto">
              <a:xfrm flipH="1">
                <a:off x="1513" y="1801"/>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53" name="Freeform 1132"/>
              <p:cNvSpPr>
                <a:spLocks/>
              </p:cNvSpPr>
              <p:nvPr/>
            </p:nvSpPr>
            <p:spPr bwMode="auto">
              <a:xfrm>
                <a:off x="1371" y="989"/>
                <a:ext cx="27" cy="26"/>
              </a:xfrm>
              <a:custGeom>
                <a:avLst/>
                <a:gdLst>
                  <a:gd name="T0" fmla="*/ 0 w 248"/>
                  <a:gd name="T1" fmla="*/ 0 h 235"/>
                  <a:gd name="T2" fmla="*/ 0 w 248"/>
                  <a:gd name="T3" fmla="*/ 0 h 235"/>
                  <a:gd name="T4" fmla="*/ 0 w 248"/>
                  <a:gd name="T5" fmla="*/ 0 h 235"/>
                  <a:gd name="T6" fmla="*/ 0 w 248"/>
                  <a:gd name="T7" fmla="*/ 0 h 235"/>
                  <a:gd name="T8" fmla="*/ 0 w 248"/>
                  <a:gd name="T9" fmla="*/ 0 h 235"/>
                  <a:gd name="T10" fmla="*/ 0 w 248"/>
                  <a:gd name="T11" fmla="*/ 0 h 235"/>
                  <a:gd name="T12" fmla="*/ 0 w 248"/>
                  <a:gd name="T13" fmla="*/ 0 h 235"/>
                  <a:gd name="T14" fmla="*/ 0 w 248"/>
                  <a:gd name="T15" fmla="*/ 0 h 235"/>
                  <a:gd name="T16" fmla="*/ 0 w 248"/>
                  <a:gd name="T17" fmla="*/ 0 h 235"/>
                  <a:gd name="T18" fmla="*/ 0 w 248"/>
                  <a:gd name="T19" fmla="*/ 0 h 235"/>
                  <a:gd name="T20" fmla="*/ 0 w 248"/>
                  <a:gd name="T21" fmla="*/ 0 h 235"/>
                  <a:gd name="T22" fmla="*/ 0 w 248"/>
                  <a:gd name="T23" fmla="*/ 0 h 235"/>
                  <a:gd name="T24" fmla="*/ 0 w 248"/>
                  <a:gd name="T25" fmla="*/ 0 h 235"/>
                  <a:gd name="T26" fmla="*/ 0 w 248"/>
                  <a:gd name="T27" fmla="*/ 0 h 235"/>
                  <a:gd name="T28" fmla="*/ 0 w 248"/>
                  <a:gd name="T29" fmla="*/ 0 h 235"/>
                  <a:gd name="T30" fmla="*/ 0 w 248"/>
                  <a:gd name="T31" fmla="*/ 0 h 235"/>
                  <a:gd name="T32" fmla="*/ 0 w 248"/>
                  <a:gd name="T33" fmla="*/ 0 h 2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8" h="235">
                    <a:moveTo>
                      <a:pt x="0" y="118"/>
                    </a:moveTo>
                    <a:lnTo>
                      <a:pt x="10" y="73"/>
                    </a:lnTo>
                    <a:lnTo>
                      <a:pt x="37" y="35"/>
                    </a:lnTo>
                    <a:lnTo>
                      <a:pt x="75" y="9"/>
                    </a:lnTo>
                    <a:lnTo>
                      <a:pt x="124" y="0"/>
                    </a:lnTo>
                    <a:lnTo>
                      <a:pt x="172" y="9"/>
                    </a:lnTo>
                    <a:lnTo>
                      <a:pt x="212" y="35"/>
                    </a:lnTo>
                    <a:lnTo>
                      <a:pt x="239" y="73"/>
                    </a:lnTo>
                    <a:lnTo>
                      <a:pt x="248" y="118"/>
                    </a:lnTo>
                    <a:lnTo>
                      <a:pt x="239" y="163"/>
                    </a:lnTo>
                    <a:lnTo>
                      <a:pt x="212" y="200"/>
                    </a:lnTo>
                    <a:lnTo>
                      <a:pt x="172" y="226"/>
                    </a:lnTo>
                    <a:lnTo>
                      <a:pt x="124" y="235"/>
                    </a:lnTo>
                    <a:lnTo>
                      <a:pt x="75" y="226"/>
                    </a:lnTo>
                    <a:lnTo>
                      <a:pt x="37" y="200"/>
                    </a:lnTo>
                    <a:lnTo>
                      <a:pt x="10" y="163"/>
                    </a:lnTo>
                    <a:lnTo>
                      <a:pt x="0" y="118"/>
                    </a:lnTo>
                    <a:close/>
                  </a:path>
                </a:pathLst>
              </a:custGeom>
              <a:solidFill>
                <a:srgbClr val="B577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54" name="Freeform 1133"/>
              <p:cNvSpPr>
                <a:spLocks/>
              </p:cNvSpPr>
              <p:nvPr/>
            </p:nvSpPr>
            <p:spPr bwMode="auto">
              <a:xfrm>
                <a:off x="1377" y="994"/>
                <a:ext cx="21" cy="21"/>
              </a:xfrm>
              <a:custGeom>
                <a:avLst/>
                <a:gdLst>
                  <a:gd name="T0" fmla="*/ 0 w 192"/>
                  <a:gd name="T1" fmla="*/ 0 h 195"/>
                  <a:gd name="T2" fmla="*/ 0 w 192"/>
                  <a:gd name="T3" fmla="*/ 0 h 195"/>
                  <a:gd name="T4" fmla="*/ 0 w 192"/>
                  <a:gd name="T5" fmla="*/ 0 h 195"/>
                  <a:gd name="T6" fmla="*/ 0 w 192"/>
                  <a:gd name="T7" fmla="*/ 0 h 195"/>
                  <a:gd name="T8" fmla="*/ 0 w 192"/>
                  <a:gd name="T9" fmla="*/ 0 h 195"/>
                  <a:gd name="T10" fmla="*/ 0 w 192"/>
                  <a:gd name="T11" fmla="*/ 0 h 195"/>
                  <a:gd name="T12" fmla="*/ 0 w 192"/>
                  <a:gd name="T13" fmla="*/ 0 h 195"/>
                  <a:gd name="T14" fmla="*/ 0 w 192"/>
                  <a:gd name="T15" fmla="*/ 0 h 195"/>
                  <a:gd name="T16" fmla="*/ 0 w 192"/>
                  <a:gd name="T17" fmla="*/ 0 h 195"/>
                  <a:gd name="T18" fmla="*/ 0 w 192"/>
                  <a:gd name="T19" fmla="*/ 0 h 195"/>
                  <a:gd name="T20" fmla="*/ 0 w 192"/>
                  <a:gd name="T21" fmla="*/ 0 h 195"/>
                  <a:gd name="T22" fmla="*/ 0 w 192"/>
                  <a:gd name="T23" fmla="*/ 0 h 195"/>
                  <a:gd name="T24" fmla="*/ 0 w 192"/>
                  <a:gd name="T25" fmla="*/ 0 h 195"/>
                  <a:gd name="T26" fmla="*/ 0 w 192"/>
                  <a:gd name="T27" fmla="*/ 0 h 195"/>
                  <a:gd name="T28" fmla="*/ 0 w 192"/>
                  <a:gd name="T29" fmla="*/ 0 h 195"/>
                  <a:gd name="T30" fmla="*/ 0 w 192"/>
                  <a:gd name="T31" fmla="*/ 0 h 195"/>
                  <a:gd name="T32" fmla="*/ 0 w 192"/>
                  <a:gd name="T33" fmla="*/ 0 h 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2" h="195">
                    <a:moveTo>
                      <a:pt x="164" y="0"/>
                    </a:moveTo>
                    <a:lnTo>
                      <a:pt x="177" y="40"/>
                    </a:lnTo>
                    <a:lnTo>
                      <a:pt x="178" y="77"/>
                    </a:lnTo>
                    <a:lnTo>
                      <a:pt x="169" y="110"/>
                    </a:lnTo>
                    <a:lnTo>
                      <a:pt x="151" y="139"/>
                    </a:lnTo>
                    <a:lnTo>
                      <a:pt x="123" y="160"/>
                    </a:lnTo>
                    <a:lnTo>
                      <a:pt x="90" y="174"/>
                    </a:lnTo>
                    <a:lnTo>
                      <a:pt x="48" y="180"/>
                    </a:lnTo>
                    <a:lnTo>
                      <a:pt x="0" y="173"/>
                    </a:lnTo>
                    <a:lnTo>
                      <a:pt x="31" y="190"/>
                    </a:lnTo>
                    <a:lnTo>
                      <a:pt x="68" y="195"/>
                    </a:lnTo>
                    <a:lnTo>
                      <a:pt x="108" y="188"/>
                    </a:lnTo>
                    <a:lnTo>
                      <a:pt x="146" y="170"/>
                    </a:lnTo>
                    <a:lnTo>
                      <a:pt x="175" y="142"/>
                    </a:lnTo>
                    <a:lnTo>
                      <a:pt x="192" y="104"/>
                    </a:lnTo>
                    <a:lnTo>
                      <a:pt x="190" y="56"/>
                    </a:lnTo>
                    <a:lnTo>
                      <a:pt x="1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55" name="Freeform 1134"/>
              <p:cNvSpPr>
                <a:spLocks/>
              </p:cNvSpPr>
              <p:nvPr/>
            </p:nvSpPr>
            <p:spPr bwMode="auto">
              <a:xfrm>
                <a:off x="1375" y="993"/>
                <a:ext cx="16" cy="15"/>
              </a:xfrm>
              <a:custGeom>
                <a:avLst/>
                <a:gdLst>
                  <a:gd name="T0" fmla="*/ 0 w 142"/>
                  <a:gd name="T1" fmla="*/ 0 h 135"/>
                  <a:gd name="T2" fmla="*/ 0 w 142"/>
                  <a:gd name="T3" fmla="*/ 0 h 135"/>
                  <a:gd name="T4" fmla="*/ 0 w 142"/>
                  <a:gd name="T5" fmla="*/ 0 h 135"/>
                  <a:gd name="T6" fmla="*/ 0 w 142"/>
                  <a:gd name="T7" fmla="*/ 0 h 135"/>
                  <a:gd name="T8" fmla="*/ 0 w 142"/>
                  <a:gd name="T9" fmla="*/ 0 h 135"/>
                  <a:gd name="T10" fmla="*/ 0 w 142"/>
                  <a:gd name="T11" fmla="*/ 0 h 135"/>
                  <a:gd name="T12" fmla="*/ 0 w 142"/>
                  <a:gd name="T13" fmla="*/ 0 h 135"/>
                  <a:gd name="T14" fmla="*/ 0 w 142"/>
                  <a:gd name="T15" fmla="*/ 0 h 135"/>
                  <a:gd name="T16" fmla="*/ 0 w 142"/>
                  <a:gd name="T17" fmla="*/ 0 h 135"/>
                  <a:gd name="T18" fmla="*/ 0 w 142"/>
                  <a:gd name="T19" fmla="*/ 0 h 135"/>
                  <a:gd name="T20" fmla="*/ 0 w 142"/>
                  <a:gd name="T21" fmla="*/ 0 h 135"/>
                  <a:gd name="T22" fmla="*/ 0 w 142"/>
                  <a:gd name="T23" fmla="*/ 0 h 135"/>
                  <a:gd name="T24" fmla="*/ 0 w 142"/>
                  <a:gd name="T25" fmla="*/ 0 h 135"/>
                  <a:gd name="T26" fmla="*/ 0 w 142"/>
                  <a:gd name="T27" fmla="*/ 0 h 135"/>
                  <a:gd name="T28" fmla="*/ 0 w 142"/>
                  <a:gd name="T29" fmla="*/ 0 h 135"/>
                  <a:gd name="T30" fmla="*/ 0 w 142"/>
                  <a:gd name="T31" fmla="*/ 0 h 135"/>
                  <a:gd name="T32" fmla="*/ 0 w 142"/>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 h="135">
                    <a:moveTo>
                      <a:pt x="0" y="67"/>
                    </a:moveTo>
                    <a:lnTo>
                      <a:pt x="6" y="42"/>
                    </a:lnTo>
                    <a:lnTo>
                      <a:pt x="21" y="20"/>
                    </a:lnTo>
                    <a:lnTo>
                      <a:pt x="43" y="6"/>
                    </a:lnTo>
                    <a:lnTo>
                      <a:pt x="71" y="0"/>
                    </a:lnTo>
                    <a:lnTo>
                      <a:pt x="99" y="6"/>
                    </a:lnTo>
                    <a:lnTo>
                      <a:pt x="121" y="20"/>
                    </a:lnTo>
                    <a:lnTo>
                      <a:pt x="136" y="42"/>
                    </a:lnTo>
                    <a:lnTo>
                      <a:pt x="142" y="67"/>
                    </a:lnTo>
                    <a:lnTo>
                      <a:pt x="113" y="76"/>
                    </a:lnTo>
                    <a:lnTo>
                      <a:pt x="90" y="92"/>
                    </a:lnTo>
                    <a:lnTo>
                      <a:pt x="75" y="111"/>
                    </a:lnTo>
                    <a:lnTo>
                      <a:pt x="71" y="135"/>
                    </a:lnTo>
                    <a:lnTo>
                      <a:pt x="43" y="129"/>
                    </a:lnTo>
                    <a:lnTo>
                      <a:pt x="21" y="115"/>
                    </a:lnTo>
                    <a:lnTo>
                      <a:pt x="6" y="94"/>
                    </a:lnTo>
                    <a:lnTo>
                      <a:pt x="0" y="67"/>
                    </a:lnTo>
                    <a:close/>
                  </a:path>
                </a:pathLst>
              </a:custGeom>
              <a:solidFill>
                <a:srgbClr val="FFB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56" name="Freeform 1135"/>
              <p:cNvSpPr>
                <a:spLocks/>
              </p:cNvSpPr>
              <p:nvPr/>
            </p:nvSpPr>
            <p:spPr bwMode="auto">
              <a:xfrm>
                <a:off x="1532" y="989"/>
                <a:ext cx="27" cy="26"/>
              </a:xfrm>
              <a:custGeom>
                <a:avLst/>
                <a:gdLst>
                  <a:gd name="T0" fmla="*/ 0 w 248"/>
                  <a:gd name="T1" fmla="*/ 0 h 235"/>
                  <a:gd name="T2" fmla="*/ 0 w 248"/>
                  <a:gd name="T3" fmla="*/ 0 h 235"/>
                  <a:gd name="T4" fmla="*/ 0 w 248"/>
                  <a:gd name="T5" fmla="*/ 0 h 235"/>
                  <a:gd name="T6" fmla="*/ 0 w 248"/>
                  <a:gd name="T7" fmla="*/ 0 h 235"/>
                  <a:gd name="T8" fmla="*/ 0 w 248"/>
                  <a:gd name="T9" fmla="*/ 0 h 235"/>
                  <a:gd name="T10" fmla="*/ 0 w 248"/>
                  <a:gd name="T11" fmla="*/ 0 h 235"/>
                  <a:gd name="T12" fmla="*/ 0 w 248"/>
                  <a:gd name="T13" fmla="*/ 0 h 235"/>
                  <a:gd name="T14" fmla="*/ 0 w 248"/>
                  <a:gd name="T15" fmla="*/ 0 h 235"/>
                  <a:gd name="T16" fmla="*/ 0 w 248"/>
                  <a:gd name="T17" fmla="*/ 0 h 235"/>
                  <a:gd name="T18" fmla="*/ 0 w 248"/>
                  <a:gd name="T19" fmla="*/ 0 h 235"/>
                  <a:gd name="T20" fmla="*/ 0 w 248"/>
                  <a:gd name="T21" fmla="*/ 0 h 235"/>
                  <a:gd name="T22" fmla="*/ 0 w 248"/>
                  <a:gd name="T23" fmla="*/ 0 h 235"/>
                  <a:gd name="T24" fmla="*/ 0 w 248"/>
                  <a:gd name="T25" fmla="*/ 0 h 235"/>
                  <a:gd name="T26" fmla="*/ 0 w 248"/>
                  <a:gd name="T27" fmla="*/ 0 h 235"/>
                  <a:gd name="T28" fmla="*/ 0 w 248"/>
                  <a:gd name="T29" fmla="*/ 0 h 235"/>
                  <a:gd name="T30" fmla="*/ 0 w 248"/>
                  <a:gd name="T31" fmla="*/ 0 h 235"/>
                  <a:gd name="T32" fmla="*/ 0 w 248"/>
                  <a:gd name="T33" fmla="*/ 0 h 2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8" h="235">
                    <a:moveTo>
                      <a:pt x="0" y="118"/>
                    </a:moveTo>
                    <a:lnTo>
                      <a:pt x="11" y="73"/>
                    </a:lnTo>
                    <a:lnTo>
                      <a:pt x="37" y="35"/>
                    </a:lnTo>
                    <a:lnTo>
                      <a:pt x="77" y="9"/>
                    </a:lnTo>
                    <a:lnTo>
                      <a:pt x="125" y="0"/>
                    </a:lnTo>
                    <a:lnTo>
                      <a:pt x="173" y="9"/>
                    </a:lnTo>
                    <a:lnTo>
                      <a:pt x="213" y="35"/>
                    </a:lnTo>
                    <a:lnTo>
                      <a:pt x="239" y="73"/>
                    </a:lnTo>
                    <a:lnTo>
                      <a:pt x="248" y="118"/>
                    </a:lnTo>
                    <a:lnTo>
                      <a:pt x="239" y="163"/>
                    </a:lnTo>
                    <a:lnTo>
                      <a:pt x="213" y="200"/>
                    </a:lnTo>
                    <a:lnTo>
                      <a:pt x="173" y="226"/>
                    </a:lnTo>
                    <a:lnTo>
                      <a:pt x="125" y="235"/>
                    </a:lnTo>
                    <a:lnTo>
                      <a:pt x="77" y="226"/>
                    </a:lnTo>
                    <a:lnTo>
                      <a:pt x="37" y="200"/>
                    </a:lnTo>
                    <a:lnTo>
                      <a:pt x="11" y="163"/>
                    </a:lnTo>
                    <a:lnTo>
                      <a:pt x="0" y="118"/>
                    </a:lnTo>
                    <a:close/>
                  </a:path>
                </a:pathLst>
              </a:custGeom>
              <a:solidFill>
                <a:srgbClr val="B577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57" name="Freeform 1136"/>
              <p:cNvSpPr>
                <a:spLocks/>
              </p:cNvSpPr>
              <p:nvPr/>
            </p:nvSpPr>
            <p:spPr bwMode="auto">
              <a:xfrm>
                <a:off x="1538" y="994"/>
                <a:ext cx="21" cy="21"/>
              </a:xfrm>
              <a:custGeom>
                <a:avLst/>
                <a:gdLst>
                  <a:gd name="T0" fmla="*/ 0 w 192"/>
                  <a:gd name="T1" fmla="*/ 0 h 195"/>
                  <a:gd name="T2" fmla="*/ 0 w 192"/>
                  <a:gd name="T3" fmla="*/ 0 h 195"/>
                  <a:gd name="T4" fmla="*/ 0 w 192"/>
                  <a:gd name="T5" fmla="*/ 0 h 195"/>
                  <a:gd name="T6" fmla="*/ 0 w 192"/>
                  <a:gd name="T7" fmla="*/ 0 h 195"/>
                  <a:gd name="T8" fmla="*/ 0 w 192"/>
                  <a:gd name="T9" fmla="*/ 0 h 195"/>
                  <a:gd name="T10" fmla="*/ 0 w 192"/>
                  <a:gd name="T11" fmla="*/ 0 h 195"/>
                  <a:gd name="T12" fmla="*/ 0 w 192"/>
                  <a:gd name="T13" fmla="*/ 0 h 195"/>
                  <a:gd name="T14" fmla="*/ 0 w 192"/>
                  <a:gd name="T15" fmla="*/ 0 h 195"/>
                  <a:gd name="T16" fmla="*/ 0 w 192"/>
                  <a:gd name="T17" fmla="*/ 0 h 195"/>
                  <a:gd name="T18" fmla="*/ 0 w 192"/>
                  <a:gd name="T19" fmla="*/ 0 h 195"/>
                  <a:gd name="T20" fmla="*/ 0 w 192"/>
                  <a:gd name="T21" fmla="*/ 0 h 195"/>
                  <a:gd name="T22" fmla="*/ 0 w 192"/>
                  <a:gd name="T23" fmla="*/ 0 h 195"/>
                  <a:gd name="T24" fmla="*/ 0 w 192"/>
                  <a:gd name="T25" fmla="*/ 0 h 195"/>
                  <a:gd name="T26" fmla="*/ 0 w 192"/>
                  <a:gd name="T27" fmla="*/ 0 h 195"/>
                  <a:gd name="T28" fmla="*/ 0 w 192"/>
                  <a:gd name="T29" fmla="*/ 0 h 195"/>
                  <a:gd name="T30" fmla="*/ 0 w 192"/>
                  <a:gd name="T31" fmla="*/ 0 h 195"/>
                  <a:gd name="T32" fmla="*/ 0 w 192"/>
                  <a:gd name="T33" fmla="*/ 0 h 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2" h="195">
                    <a:moveTo>
                      <a:pt x="164" y="0"/>
                    </a:moveTo>
                    <a:lnTo>
                      <a:pt x="176" y="40"/>
                    </a:lnTo>
                    <a:lnTo>
                      <a:pt x="178" y="77"/>
                    </a:lnTo>
                    <a:lnTo>
                      <a:pt x="169" y="110"/>
                    </a:lnTo>
                    <a:lnTo>
                      <a:pt x="150" y="139"/>
                    </a:lnTo>
                    <a:lnTo>
                      <a:pt x="124" y="160"/>
                    </a:lnTo>
                    <a:lnTo>
                      <a:pt x="89" y="174"/>
                    </a:lnTo>
                    <a:lnTo>
                      <a:pt x="47" y="180"/>
                    </a:lnTo>
                    <a:lnTo>
                      <a:pt x="0" y="173"/>
                    </a:lnTo>
                    <a:lnTo>
                      <a:pt x="30" y="190"/>
                    </a:lnTo>
                    <a:lnTo>
                      <a:pt x="68" y="195"/>
                    </a:lnTo>
                    <a:lnTo>
                      <a:pt x="109" y="188"/>
                    </a:lnTo>
                    <a:lnTo>
                      <a:pt x="146" y="170"/>
                    </a:lnTo>
                    <a:lnTo>
                      <a:pt x="176" y="142"/>
                    </a:lnTo>
                    <a:lnTo>
                      <a:pt x="192" y="104"/>
                    </a:lnTo>
                    <a:lnTo>
                      <a:pt x="190" y="56"/>
                    </a:lnTo>
                    <a:lnTo>
                      <a:pt x="1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58" name="Freeform 1137"/>
              <p:cNvSpPr>
                <a:spLocks/>
              </p:cNvSpPr>
              <p:nvPr/>
            </p:nvSpPr>
            <p:spPr bwMode="auto">
              <a:xfrm>
                <a:off x="1536" y="993"/>
                <a:ext cx="16" cy="15"/>
              </a:xfrm>
              <a:custGeom>
                <a:avLst/>
                <a:gdLst>
                  <a:gd name="T0" fmla="*/ 0 w 143"/>
                  <a:gd name="T1" fmla="*/ 0 h 135"/>
                  <a:gd name="T2" fmla="*/ 0 w 143"/>
                  <a:gd name="T3" fmla="*/ 0 h 135"/>
                  <a:gd name="T4" fmla="*/ 0 w 143"/>
                  <a:gd name="T5" fmla="*/ 0 h 135"/>
                  <a:gd name="T6" fmla="*/ 0 w 143"/>
                  <a:gd name="T7" fmla="*/ 0 h 135"/>
                  <a:gd name="T8" fmla="*/ 0 w 143"/>
                  <a:gd name="T9" fmla="*/ 0 h 135"/>
                  <a:gd name="T10" fmla="*/ 0 w 143"/>
                  <a:gd name="T11" fmla="*/ 0 h 135"/>
                  <a:gd name="T12" fmla="*/ 0 w 143"/>
                  <a:gd name="T13" fmla="*/ 0 h 135"/>
                  <a:gd name="T14" fmla="*/ 0 w 143"/>
                  <a:gd name="T15" fmla="*/ 0 h 135"/>
                  <a:gd name="T16" fmla="*/ 0 w 143"/>
                  <a:gd name="T17" fmla="*/ 0 h 135"/>
                  <a:gd name="T18" fmla="*/ 0 w 143"/>
                  <a:gd name="T19" fmla="*/ 0 h 135"/>
                  <a:gd name="T20" fmla="*/ 0 w 143"/>
                  <a:gd name="T21" fmla="*/ 0 h 135"/>
                  <a:gd name="T22" fmla="*/ 0 w 143"/>
                  <a:gd name="T23" fmla="*/ 0 h 135"/>
                  <a:gd name="T24" fmla="*/ 0 w 143"/>
                  <a:gd name="T25" fmla="*/ 0 h 135"/>
                  <a:gd name="T26" fmla="*/ 0 w 143"/>
                  <a:gd name="T27" fmla="*/ 0 h 135"/>
                  <a:gd name="T28" fmla="*/ 0 w 143"/>
                  <a:gd name="T29" fmla="*/ 0 h 135"/>
                  <a:gd name="T30" fmla="*/ 0 w 143"/>
                  <a:gd name="T31" fmla="*/ 0 h 135"/>
                  <a:gd name="T32" fmla="*/ 0 w 143"/>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3" h="135">
                    <a:moveTo>
                      <a:pt x="0" y="67"/>
                    </a:moveTo>
                    <a:lnTo>
                      <a:pt x="6" y="42"/>
                    </a:lnTo>
                    <a:lnTo>
                      <a:pt x="21" y="20"/>
                    </a:lnTo>
                    <a:lnTo>
                      <a:pt x="44" y="6"/>
                    </a:lnTo>
                    <a:lnTo>
                      <a:pt x="71" y="0"/>
                    </a:lnTo>
                    <a:lnTo>
                      <a:pt x="99" y="6"/>
                    </a:lnTo>
                    <a:lnTo>
                      <a:pt x="122" y="20"/>
                    </a:lnTo>
                    <a:lnTo>
                      <a:pt x="137" y="42"/>
                    </a:lnTo>
                    <a:lnTo>
                      <a:pt x="143" y="67"/>
                    </a:lnTo>
                    <a:lnTo>
                      <a:pt x="113" y="76"/>
                    </a:lnTo>
                    <a:lnTo>
                      <a:pt x="91" y="92"/>
                    </a:lnTo>
                    <a:lnTo>
                      <a:pt x="76" y="111"/>
                    </a:lnTo>
                    <a:lnTo>
                      <a:pt x="71" y="135"/>
                    </a:lnTo>
                    <a:lnTo>
                      <a:pt x="44" y="129"/>
                    </a:lnTo>
                    <a:lnTo>
                      <a:pt x="21" y="115"/>
                    </a:lnTo>
                    <a:lnTo>
                      <a:pt x="6" y="94"/>
                    </a:lnTo>
                    <a:lnTo>
                      <a:pt x="0" y="67"/>
                    </a:lnTo>
                    <a:close/>
                  </a:path>
                </a:pathLst>
              </a:custGeom>
              <a:solidFill>
                <a:srgbClr val="FFB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59" name="Freeform 1138"/>
              <p:cNvSpPr>
                <a:spLocks/>
              </p:cNvSpPr>
              <p:nvPr/>
            </p:nvSpPr>
            <p:spPr bwMode="auto">
              <a:xfrm>
                <a:off x="1371" y="1812"/>
                <a:ext cx="27" cy="26"/>
              </a:xfrm>
              <a:custGeom>
                <a:avLst/>
                <a:gdLst>
                  <a:gd name="T0" fmla="*/ 0 w 248"/>
                  <a:gd name="T1" fmla="*/ 0 h 234"/>
                  <a:gd name="T2" fmla="*/ 0 w 248"/>
                  <a:gd name="T3" fmla="*/ 0 h 234"/>
                  <a:gd name="T4" fmla="*/ 0 w 248"/>
                  <a:gd name="T5" fmla="*/ 0 h 234"/>
                  <a:gd name="T6" fmla="*/ 0 w 248"/>
                  <a:gd name="T7" fmla="*/ 0 h 234"/>
                  <a:gd name="T8" fmla="*/ 0 w 248"/>
                  <a:gd name="T9" fmla="*/ 0 h 234"/>
                  <a:gd name="T10" fmla="*/ 0 w 248"/>
                  <a:gd name="T11" fmla="*/ 0 h 234"/>
                  <a:gd name="T12" fmla="*/ 0 w 248"/>
                  <a:gd name="T13" fmla="*/ 0 h 234"/>
                  <a:gd name="T14" fmla="*/ 0 w 248"/>
                  <a:gd name="T15" fmla="*/ 0 h 234"/>
                  <a:gd name="T16" fmla="*/ 0 w 248"/>
                  <a:gd name="T17" fmla="*/ 0 h 234"/>
                  <a:gd name="T18" fmla="*/ 0 w 248"/>
                  <a:gd name="T19" fmla="*/ 0 h 234"/>
                  <a:gd name="T20" fmla="*/ 0 w 248"/>
                  <a:gd name="T21" fmla="*/ 0 h 234"/>
                  <a:gd name="T22" fmla="*/ 0 w 248"/>
                  <a:gd name="T23" fmla="*/ 0 h 234"/>
                  <a:gd name="T24" fmla="*/ 0 w 248"/>
                  <a:gd name="T25" fmla="*/ 0 h 234"/>
                  <a:gd name="T26" fmla="*/ 0 w 248"/>
                  <a:gd name="T27" fmla="*/ 0 h 234"/>
                  <a:gd name="T28" fmla="*/ 0 w 248"/>
                  <a:gd name="T29" fmla="*/ 0 h 234"/>
                  <a:gd name="T30" fmla="*/ 0 w 248"/>
                  <a:gd name="T31" fmla="*/ 0 h 234"/>
                  <a:gd name="T32" fmla="*/ 0 w 248"/>
                  <a:gd name="T33" fmla="*/ 0 h 2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8" h="234">
                    <a:moveTo>
                      <a:pt x="0" y="116"/>
                    </a:moveTo>
                    <a:lnTo>
                      <a:pt x="10" y="71"/>
                    </a:lnTo>
                    <a:lnTo>
                      <a:pt x="37" y="34"/>
                    </a:lnTo>
                    <a:lnTo>
                      <a:pt x="75" y="9"/>
                    </a:lnTo>
                    <a:lnTo>
                      <a:pt x="124" y="0"/>
                    </a:lnTo>
                    <a:lnTo>
                      <a:pt x="172" y="9"/>
                    </a:lnTo>
                    <a:lnTo>
                      <a:pt x="212" y="34"/>
                    </a:lnTo>
                    <a:lnTo>
                      <a:pt x="239" y="71"/>
                    </a:lnTo>
                    <a:lnTo>
                      <a:pt x="248" y="116"/>
                    </a:lnTo>
                    <a:lnTo>
                      <a:pt x="239" y="162"/>
                    </a:lnTo>
                    <a:lnTo>
                      <a:pt x="212" y="200"/>
                    </a:lnTo>
                    <a:lnTo>
                      <a:pt x="172" y="224"/>
                    </a:lnTo>
                    <a:lnTo>
                      <a:pt x="124" y="234"/>
                    </a:lnTo>
                    <a:lnTo>
                      <a:pt x="75" y="224"/>
                    </a:lnTo>
                    <a:lnTo>
                      <a:pt x="37" y="200"/>
                    </a:lnTo>
                    <a:lnTo>
                      <a:pt x="10" y="162"/>
                    </a:lnTo>
                    <a:lnTo>
                      <a:pt x="0" y="116"/>
                    </a:lnTo>
                    <a:close/>
                  </a:path>
                </a:pathLst>
              </a:custGeom>
              <a:solidFill>
                <a:srgbClr val="B577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60" name="Freeform 1139"/>
              <p:cNvSpPr>
                <a:spLocks/>
              </p:cNvSpPr>
              <p:nvPr/>
            </p:nvSpPr>
            <p:spPr bwMode="auto">
              <a:xfrm>
                <a:off x="1377" y="1817"/>
                <a:ext cx="21" cy="21"/>
              </a:xfrm>
              <a:custGeom>
                <a:avLst/>
                <a:gdLst>
                  <a:gd name="T0" fmla="*/ 0 w 192"/>
                  <a:gd name="T1" fmla="*/ 0 h 195"/>
                  <a:gd name="T2" fmla="*/ 0 w 192"/>
                  <a:gd name="T3" fmla="*/ 0 h 195"/>
                  <a:gd name="T4" fmla="*/ 0 w 192"/>
                  <a:gd name="T5" fmla="*/ 0 h 195"/>
                  <a:gd name="T6" fmla="*/ 0 w 192"/>
                  <a:gd name="T7" fmla="*/ 0 h 195"/>
                  <a:gd name="T8" fmla="*/ 0 w 192"/>
                  <a:gd name="T9" fmla="*/ 0 h 195"/>
                  <a:gd name="T10" fmla="*/ 0 w 192"/>
                  <a:gd name="T11" fmla="*/ 0 h 195"/>
                  <a:gd name="T12" fmla="*/ 0 w 192"/>
                  <a:gd name="T13" fmla="*/ 0 h 195"/>
                  <a:gd name="T14" fmla="*/ 0 w 192"/>
                  <a:gd name="T15" fmla="*/ 0 h 195"/>
                  <a:gd name="T16" fmla="*/ 0 w 192"/>
                  <a:gd name="T17" fmla="*/ 0 h 195"/>
                  <a:gd name="T18" fmla="*/ 0 w 192"/>
                  <a:gd name="T19" fmla="*/ 0 h 195"/>
                  <a:gd name="T20" fmla="*/ 0 w 192"/>
                  <a:gd name="T21" fmla="*/ 0 h 195"/>
                  <a:gd name="T22" fmla="*/ 0 w 192"/>
                  <a:gd name="T23" fmla="*/ 0 h 195"/>
                  <a:gd name="T24" fmla="*/ 0 w 192"/>
                  <a:gd name="T25" fmla="*/ 0 h 195"/>
                  <a:gd name="T26" fmla="*/ 0 w 192"/>
                  <a:gd name="T27" fmla="*/ 0 h 195"/>
                  <a:gd name="T28" fmla="*/ 0 w 192"/>
                  <a:gd name="T29" fmla="*/ 0 h 195"/>
                  <a:gd name="T30" fmla="*/ 0 w 192"/>
                  <a:gd name="T31" fmla="*/ 0 h 195"/>
                  <a:gd name="T32" fmla="*/ 0 w 192"/>
                  <a:gd name="T33" fmla="*/ 0 h 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2" h="195">
                    <a:moveTo>
                      <a:pt x="164" y="0"/>
                    </a:moveTo>
                    <a:lnTo>
                      <a:pt x="177" y="39"/>
                    </a:lnTo>
                    <a:lnTo>
                      <a:pt x="178" y="76"/>
                    </a:lnTo>
                    <a:lnTo>
                      <a:pt x="169" y="110"/>
                    </a:lnTo>
                    <a:lnTo>
                      <a:pt x="151" y="138"/>
                    </a:lnTo>
                    <a:lnTo>
                      <a:pt x="123" y="160"/>
                    </a:lnTo>
                    <a:lnTo>
                      <a:pt x="90" y="174"/>
                    </a:lnTo>
                    <a:lnTo>
                      <a:pt x="48" y="179"/>
                    </a:lnTo>
                    <a:lnTo>
                      <a:pt x="0" y="173"/>
                    </a:lnTo>
                    <a:lnTo>
                      <a:pt x="31" y="190"/>
                    </a:lnTo>
                    <a:lnTo>
                      <a:pt x="68" y="195"/>
                    </a:lnTo>
                    <a:lnTo>
                      <a:pt x="108" y="187"/>
                    </a:lnTo>
                    <a:lnTo>
                      <a:pt x="146" y="170"/>
                    </a:lnTo>
                    <a:lnTo>
                      <a:pt x="175" y="141"/>
                    </a:lnTo>
                    <a:lnTo>
                      <a:pt x="192" y="104"/>
                    </a:lnTo>
                    <a:lnTo>
                      <a:pt x="190" y="57"/>
                    </a:lnTo>
                    <a:lnTo>
                      <a:pt x="1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61" name="Freeform 1140"/>
              <p:cNvSpPr>
                <a:spLocks/>
              </p:cNvSpPr>
              <p:nvPr/>
            </p:nvSpPr>
            <p:spPr bwMode="auto">
              <a:xfrm>
                <a:off x="1375" y="1816"/>
                <a:ext cx="16" cy="15"/>
              </a:xfrm>
              <a:custGeom>
                <a:avLst/>
                <a:gdLst>
                  <a:gd name="T0" fmla="*/ 0 w 142"/>
                  <a:gd name="T1" fmla="*/ 0 h 134"/>
                  <a:gd name="T2" fmla="*/ 0 w 142"/>
                  <a:gd name="T3" fmla="*/ 0 h 134"/>
                  <a:gd name="T4" fmla="*/ 0 w 142"/>
                  <a:gd name="T5" fmla="*/ 0 h 134"/>
                  <a:gd name="T6" fmla="*/ 0 w 142"/>
                  <a:gd name="T7" fmla="*/ 0 h 134"/>
                  <a:gd name="T8" fmla="*/ 0 w 142"/>
                  <a:gd name="T9" fmla="*/ 0 h 134"/>
                  <a:gd name="T10" fmla="*/ 0 w 142"/>
                  <a:gd name="T11" fmla="*/ 0 h 134"/>
                  <a:gd name="T12" fmla="*/ 0 w 142"/>
                  <a:gd name="T13" fmla="*/ 0 h 134"/>
                  <a:gd name="T14" fmla="*/ 0 w 142"/>
                  <a:gd name="T15" fmla="*/ 0 h 134"/>
                  <a:gd name="T16" fmla="*/ 0 w 142"/>
                  <a:gd name="T17" fmla="*/ 0 h 134"/>
                  <a:gd name="T18" fmla="*/ 0 w 142"/>
                  <a:gd name="T19" fmla="*/ 0 h 134"/>
                  <a:gd name="T20" fmla="*/ 0 w 142"/>
                  <a:gd name="T21" fmla="*/ 0 h 134"/>
                  <a:gd name="T22" fmla="*/ 0 w 142"/>
                  <a:gd name="T23" fmla="*/ 0 h 134"/>
                  <a:gd name="T24" fmla="*/ 0 w 142"/>
                  <a:gd name="T25" fmla="*/ 0 h 134"/>
                  <a:gd name="T26" fmla="*/ 0 w 142"/>
                  <a:gd name="T27" fmla="*/ 0 h 134"/>
                  <a:gd name="T28" fmla="*/ 0 w 142"/>
                  <a:gd name="T29" fmla="*/ 0 h 134"/>
                  <a:gd name="T30" fmla="*/ 0 w 142"/>
                  <a:gd name="T31" fmla="*/ 0 h 134"/>
                  <a:gd name="T32" fmla="*/ 0 w 142"/>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 h="134">
                    <a:moveTo>
                      <a:pt x="0" y="67"/>
                    </a:moveTo>
                    <a:lnTo>
                      <a:pt x="6" y="40"/>
                    </a:lnTo>
                    <a:lnTo>
                      <a:pt x="21" y="19"/>
                    </a:lnTo>
                    <a:lnTo>
                      <a:pt x="43" y="5"/>
                    </a:lnTo>
                    <a:lnTo>
                      <a:pt x="71" y="0"/>
                    </a:lnTo>
                    <a:lnTo>
                      <a:pt x="99" y="5"/>
                    </a:lnTo>
                    <a:lnTo>
                      <a:pt x="121" y="19"/>
                    </a:lnTo>
                    <a:lnTo>
                      <a:pt x="136" y="40"/>
                    </a:lnTo>
                    <a:lnTo>
                      <a:pt x="142" y="67"/>
                    </a:lnTo>
                    <a:lnTo>
                      <a:pt x="113" y="76"/>
                    </a:lnTo>
                    <a:lnTo>
                      <a:pt x="90" y="90"/>
                    </a:lnTo>
                    <a:lnTo>
                      <a:pt x="75" y="110"/>
                    </a:lnTo>
                    <a:lnTo>
                      <a:pt x="71" y="134"/>
                    </a:lnTo>
                    <a:lnTo>
                      <a:pt x="43" y="129"/>
                    </a:lnTo>
                    <a:lnTo>
                      <a:pt x="21" y="115"/>
                    </a:lnTo>
                    <a:lnTo>
                      <a:pt x="6" y="93"/>
                    </a:lnTo>
                    <a:lnTo>
                      <a:pt x="0" y="67"/>
                    </a:lnTo>
                    <a:close/>
                  </a:path>
                </a:pathLst>
              </a:custGeom>
              <a:solidFill>
                <a:srgbClr val="FFB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62" name="Freeform 1141"/>
              <p:cNvSpPr>
                <a:spLocks/>
              </p:cNvSpPr>
              <p:nvPr/>
            </p:nvSpPr>
            <p:spPr bwMode="auto">
              <a:xfrm>
                <a:off x="1532" y="1812"/>
                <a:ext cx="27" cy="26"/>
              </a:xfrm>
              <a:custGeom>
                <a:avLst/>
                <a:gdLst>
                  <a:gd name="T0" fmla="*/ 0 w 248"/>
                  <a:gd name="T1" fmla="*/ 0 h 234"/>
                  <a:gd name="T2" fmla="*/ 0 w 248"/>
                  <a:gd name="T3" fmla="*/ 0 h 234"/>
                  <a:gd name="T4" fmla="*/ 0 w 248"/>
                  <a:gd name="T5" fmla="*/ 0 h 234"/>
                  <a:gd name="T6" fmla="*/ 0 w 248"/>
                  <a:gd name="T7" fmla="*/ 0 h 234"/>
                  <a:gd name="T8" fmla="*/ 0 w 248"/>
                  <a:gd name="T9" fmla="*/ 0 h 234"/>
                  <a:gd name="T10" fmla="*/ 0 w 248"/>
                  <a:gd name="T11" fmla="*/ 0 h 234"/>
                  <a:gd name="T12" fmla="*/ 0 w 248"/>
                  <a:gd name="T13" fmla="*/ 0 h 234"/>
                  <a:gd name="T14" fmla="*/ 0 w 248"/>
                  <a:gd name="T15" fmla="*/ 0 h 234"/>
                  <a:gd name="T16" fmla="*/ 0 w 248"/>
                  <a:gd name="T17" fmla="*/ 0 h 234"/>
                  <a:gd name="T18" fmla="*/ 0 w 248"/>
                  <a:gd name="T19" fmla="*/ 0 h 234"/>
                  <a:gd name="T20" fmla="*/ 0 w 248"/>
                  <a:gd name="T21" fmla="*/ 0 h 234"/>
                  <a:gd name="T22" fmla="*/ 0 w 248"/>
                  <a:gd name="T23" fmla="*/ 0 h 234"/>
                  <a:gd name="T24" fmla="*/ 0 w 248"/>
                  <a:gd name="T25" fmla="*/ 0 h 234"/>
                  <a:gd name="T26" fmla="*/ 0 w 248"/>
                  <a:gd name="T27" fmla="*/ 0 h 234"/>
                  <a:gd name="T28" fmla="*/ 0 w 248"/>
                  <a:gd name="T29" fmla="*/ 0 h 234"/>
                  <a:gd name="T30" fmla="*/ 0 w 248"/>
                  <a:gd name="T31" fmla="*/ 0 h 234"/>
                  <a:gd name="T32" fmla="*/ 0 w 248"/>
                  <a:gd name="T33" fmla="*/ 0 h 2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8" h="234">
                    <a:moveTo>
                      <a:pt x="0" y="116"/>
                    </a:moveTo>
                    <a:lnTo>
                      <a:pt x="11" y="71"/>
                    </a:lnTo>
                    <a:lnTo>
                      <a:pt x="37" y="34"/>
                    </a:lnTo>
                    <a:lnTo>
                      <a:pt x="77" y="9"/>
                    </a:lnTo>
                    <a:lnTo>
                      <a:pt x="125" y="0"/>
                    </a:lnTo>
                    <a:lnTo>
                      <a:pt x="173" y="9"/>
                    </a:lnTo>
                    <a:lnTo>
                      <a:pt x="213" y="34"/>
                    </a:lnTo>
                    <a:lnTo>
                      <a:pt x="239" y="71"/>
                    </a:lnTo>
                    <a:lnTo>
                      <a:pt x="248" y="116"/>
                    </a:lnTo>
                    <a:lnTo>
                      <a:pt x="239" y="162"/>
                    </a:lnTo>
                    <a:lnTo>
                      <a:pt x="213" y="200"/>
                    </a:lnTo>
                    <a:lnTo>
                      <a:pt x="173" y="224"/>
                    </a:lnTo>
                    <a:lnTo>
                      <a:pt x="125" y="234"/>
                    </a:lnTo>
                    <a:lnTo>
                      <a:pt x="77" y="224"/>
                    </a:lnTo>
                    <a:lnTo>
                      <a:pt x="37" y="200"/>
                    </a:lnTo>
                    <a:lnTo>
                      <a:pt x="11" y="162"/>
                    </a:lnTo>
                    <a:lnTo>
                      <a:pt x="0" y="116"/>
                    </a:lnTo>
                    <a:close/>
                  </a:path>
                </a:pathLst>
              </a:custGeom>
              <a:solidFill>
                <a:srgbClr val="B577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63" name="Freeform 1142"/>
              <p:cNvSpPr>
                <a:spLocks/>
              </p:cNvSpPr>
              <p:nvPr/>
            </p:nvSpPr>
            <p:spPr bwMode="auto">
              <a:xfrm>
                <a:off x="1538" y="1817"/>
                <a:ext cx="21" cy="21"/>
              </a:xfrm>
              <a:custGeom>
                <a:avLst/>
                <a:gdLst>
                  <a:gd name="T0" fmla="*/ 0 w 192"/>
                  <a:gd name="T1" fmla="*/ 0 h 195"/>
                  <a:gd name="T2" fmla="*/ 0 w 192"/>
                  <a:gd name="T3" fmla="*/ 0 h 195"/>
                  <a:gd name="T4" fmla="*/ 0 w 192"/>
                  <a:gd name="T5" fmla="*/ 0 h 195"/>
                  <a:gd name="T6" fmla="*/ 0 w 192"/>
                  <a:gd name="T7" fmla="*/ 0 h 195"/>
                  <a:gd name="T8" fmla="*/ 0 w 192"/>
                  <a:gd name="T9" fmla="*/ 0 h 195"/>
                  <a:gd name="T10" fmla="*/ 0 w 192"/>
                  <a:gd name="T11" fmla="*/ 0 h 195"/>
                  <a:gd name="T12" fmla="*/ 0 w 192"/>
                  <a:gd name="T13" fmla="*/ 0 h 195"/>
                  <a:gd name="T14" fmla="*/ 0 w 192"/>
                  <a:gd name="T15" fmla="*/ 0 h 195"/>
                  <a:gd name="T16" fmla="*/ 0 w 192"/>
                  <a:gd name="T17" fmla="*/ 0 h 195"/>
                  <a:gd name="T18" fmla="*/ 0 w 192"/>
                  <a:gd name="T19" fmla="*/ 0 h 195"/>
                  <a:gd name="T20" fmla="*/ 0 w 192"/>
                  <a:gd name="T21" fmla="*/ 0 h 195"/>
                  <a:gd name="T22" fmla="*/ 0 w 192"/>
                  <a:gd name="T23" fmla="*/ 0 h 195"/>
                  <a:gd name="T24" fmla="*/ 0 w 192"/>
                  <a:gd name="T25" fmla="*/ 0 h 195"/>
                  <a:gd name="T26" fmla="*/ 0 w 192"/>
                  <a:gd name="T27" fmla="*/ 0 h 195"/>
                  <a:gd name="T28" fmla="*/ 0 w 192"/>
                  <a:gd name="T29" fmla="*/ 0 h 195"/>
                  <a:gd name="T30" fmla="*/ 0 w 192"/>
                  <a:gd name="T31" fmla="*/ 0 h 195"/>
                  <a:gd name="T32" fmla="*/ 0 w 192"/>
                  <a:gd name="T33" fmla="*/ 0 h 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2" h="195">
                    <a:moveTo>
                      <a:pt x="164" y="0"/>
                    </a:moveTo>
                    <a:lnTo>
                      <a:pt x="176" y="39"/>
                    </a:lnTo>
                    <a:lnTo>
                      <a:pt x="178" y="76"/>
                    </a:lnTo>
                    <a:lnTo>
                      <a:pt x="169" y="110"/>
                    </a:lnTo>
                    <a:lnTo>
                      <a:pt x="150" y="138"/>
                    </a:lnTo>
                    <a:lnTo>
                      <a:pt x="124" y="160"/>
                    </a:lnTo>
                    <a:lnTo>
                      <a:pt x="89" y="174"/>
                    </a:lnTo>
                    <a:lnTo>
                      <a:pt x="47" y="179"/>
                    </a:lnTo>
                    <a:lnTo>
                      <a:pt x="0" y="173"/>
                    </a:lnTo>
                    <a:lnTo>
                      <a:pt x="30" y="190"/>
                    </a:lnTo>
                    <a:lnTo>
                      <a:pt x="68" y="195"/>
                    </a:lnTo>
                    <a:lnTo>
                      <a:pt x="109" y="187"/>
                    </a:lnTo>
                    <a:lnTo>
                      <a:pt x="146" y="170"/>
                    </a:lnTo>
                    <a:lnTo>
                      <a:pt x="176" y="141"/>
                    </a:lnTo>
                    <a:lnTo>
                      <a:pt x="192" y="104"/>
                    </a:lnTo>
                    <a:lnTo>
                      <a:pt x="190" y="57"/>
                    </a:lnTo>
                    <a:lnTo>
                      <a:pt x="1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64" name="Freeform 1143"/>
              <p:cNvSpPr>
                <a:spLocks/>
              </p:cNvSpPr>
              <p:nvPr/>
            </p:nvSpPr>
            <p:spPr bwMode="auto">
              <a:xfrm>
                <a:off x="1536" y="1816"/>
                <a:ext cx="16" cy="15"/>
              </a:xfrm>
              <a:custGeom>
                <a:avLst/>
                <a:gdLst>
                  <a:gd name="T0" fmla="*/ 0 w 143"/>
                  <a:gd name="T1" fmla="*/ 0 h 134"/>
                  <a:gd name="T2" fmla="*/ 0 w 143"/>
                  <a:gd name="T3" fmla="*/ 0 h 134"/>
                  <a:gd name="T4" fmla="*/ 0 w 143"/>
                  <a:gd name="T5" fmla="*/ 0 h 134"/>
                  <a:gd name="T6" fmla="*/ 0 w 143"/>
                  <a:gd name="T7" fmla="*/ 0 h 134"/>
                  <a:gd name="T8" fmla="*/ 0 w 143"/>
                  <a:gd name="T9" fmla="*/ 0 h 134"/>
                  <a:gd name="T10" fmla="*/ 0 w 143"/>
                  <a:gd name="T11" fmla="*/ 0 h 134"/>
                  <a:gd name="T12" fmla="*/ 0 w 143"/>
                  <a:gd name="T13" fmla="*/ 0 h 134"/>
                  <a:gd name="T14" fmla="*/ 0 w 143"/>
                  <a:gd name="T15" fmla="*/ 0 h 134"/>
                  <a:gd name="T16" fmla="*/ 0 w 143"/>
                  <a:gd name="T17" fmla="*/ 0 h 134"/>
                  <a:gd name="T18" fmla="*/ 0 w 143"/>
                  <a:gd name="T19" fmla="*/ 0 h 134"/>
                  <a:gd name="T20" fmla="*/ 0 w 143"/>
                  <a:gd name="T21" fmla="*/ 0 h 134"/>
                  <a:gd name="T22" fmla="*/ 0 w 143"/>
                  <a:gd name="T23" fmla="*/ 0 h 134"/>
                  <a:gd name="T24" fmla="*/ 0 w 143"/>
                  <a:gd name="T25" fmla="*/ 0 h 134"/>
                  <a:gd name="T26" fmla="*/ 0 w 143"/>
                  <a:gd name="T27" fmla="*/ 0 h 134"/>
                  <a:gd name="T28" fmla="*/ 0 w 143"/>
                  <a:gd name="T29" fmla="*/ 0 h 134"/>
                  <a:gd name="T30" fmla="*/ 0 w 143"/>
                  <a:gd name="T31" fmla="*/ 0 h 134"/>
                  <a:gd name="T32" fmla="*/ 0 w 143"/>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3" h="134">
                    <a:moveTo>
                      <a:pt x="0" y="67"/>
                    </a:moveTo>
                    <a:lnTo>
                      <a:pt x="6" y="40"/>
                    </a:lnTo>
                    <a:lnTo>
                      <a:pt x="21" y="19"/>
                    </a:lnTo>
                    <a:lnTo>
                      <a:pt x="44" y="5"/>
                    </a:lnTo>
                    <a:lnTo>
                      <a:pt x="71" y="0"/>
                    </a:lnTo>
                    <a:lnTo>
                      <a:pt x="99" y="5"/>
                    </a:lnTo>
                    <a:lnTo>
                      <a:pt x="122" y="19"/>
                    </a:lnTo>
                    <a:lnTo>
                      <a:pt x="137" y="40"/>
                    </a:lnTo>
                    <a:lnTo>
                      <a:pt x="143" y="67"/>
                    </a:lnTo>
                    <a:lnTo>
                      <a:pt x="113" y="76"/>
                    </a:lnTo>
                    <a:lnTo>
                      <a:pt x="91" y="90"/>
                    </a:lnTo>
                    <a:lnTo>
                      <a:pt x="76" y="110"/>
                    </a:lnTo>
                    <a:lnTo>
                      <a:pt x="71" y="134"/>
                    </a:lnTo>
                    <a:lnTo>
                      <a:pt x="44" y="129"/>
                    </a:lnTo>
                    <a:lnTo>
                      <a:pt x="21" y="115"/>
                    </a:lnTo>
                    <a:lnTo>
                      <a:pt x="6" y="93"/>
                    </a:lnTo>
                    <a:lnTo>
                      <a:pt x="0" y="67"/>
                    </a:lnTo>
                    <a:close/>
                  </a:path>
                </a:pathLst>
              </a:custGeom>
              <a:solidFill>
                <a:srgbClr val="FFB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65" name="Freeform 1144"/>
              <p:cNvSpPr>
                <a:spLocks/>
              </p:cNvSpPr>
              <p:nvPr/>
            </p:nvSpPr>
            <p:spPr bwMode="auto">
              <a:xfrm>
                <a:off x="1408" y="1650"/>
                <a:ext cx="115" cy="31"/>
              </a:xfrm>
              <a:custGeom>
                <a:avLst/>
                <a:gdLst>
                  <a:gd name="T0" fmla="*/ 0 w 1033"/>
                  <a:gd name="T1" fmla="*/ 0 h 278"/>
                  <a:gd name="T2" fmla="*/ 0 w 1033"/>
                  <a:gd name="T3" fmla="*/ 0 h 278"/>
                  <a:gd name="T4" fmla="*/ 0 w 1033"/>
                  <a:gd name="T5" fmla="*/ 0 h 278"/>
                  <a:gd name="T6" fmla="*/ 0 w 1033"/>
                  <a:gd name="T7" fmla="*/ 0 h 278"/>
                  <a:gd name="T8" fmla="*/ 0 w 1033"/>
                  <a:gd name="T9" fmla="*/ 0 h 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3" h="278">
                    <a:moveTo>
                      <a:pt x="0" y="155"/>
                    </a:moveTo>
                    <a:lnTo>
                      <a:pt x="495" y="0"/>
                    </a:lnTo>
                    <a:lnTo>
                      <a:pt x="1033" y="175"/>
                    </a:lnTo>
                    <a:lnTo>
                      <a:pt x="505" y="278"/>
                    </a:lnTo>
                    <a:lnTo>
                      <a:pt x="0" y="15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66" name="Freeform 1145"/>
              <p:cNvSpPr>
                <a:spLocks/>
              </p:cNvSpPr>
              <p:nvPr/>
            </p:nvSpPr>
            <p:spPr bwMode="auto">
              <a:xfrm>
                <a:off x="1408" y="1650"/>
                <a:ext cx="115" cy="31"/>
              </a:xfrm>
              <a:custGeom>
                <a:avLst/>
                <a:gdLst>
                  <a:gd name="T0" fmla="*/ 0 w 1033"/>
                  <a:gd name="T1" fmla="*/ 0 h 278"/>
                  <a:gd name="T2" fmla="*/ 0 w 1033"/>
                  <a:gd name="T3" fmla="*/ 0 h 278"/>
                  <a:gd name="T4" fmla="*/ 0 w 1033"/>
                  <a:gd name="T5" fmla="*/ 0 h 278"/>
                  <a:gd name="T6" fmla="*/ 0 w 1033"/>
                  <a:gd name="T7" fmla="*/ 0 h 278"/>
                  <a:gd name="T8" fmla="*/ 0 w 1033"/>
                  <a:gd name="T9" fmla="*/ 0 h 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3" h="278">
                    <a:moveTo>
                      <a:pt x="0" y="155"/>
                    </a:moveTo>
                    <a:lnTo>
                      <a:pt x="495" y="0"/>
                    </a:lnTo>
                    <a:lnTo>
                      <a:pt x="1033" y="175"/>
                    </a:lnTo>
                    <a:lnTo>
                      <a:pt x="505" y="278"/>
                    </a:lnTo>
                    <a:lnTo>
                      <a:pt x="0" y="15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67" name="Freeform 1146"/>
              <p:cNvSpPr>
                <a:spLocks/>
              </p:cNvSpPr>
              <p:nvPr/>
            </p:nvSpPr>
            <p:spPr bwMode="auto">
              <a:xfrm>
                <a:off x="1439" y="2377"/>
                <a:ext cx="34" cy="67"/>
              </a:xfrm>
              <a:custGeom>
                <a:avLst/>
                <a:gdLst>
                  <a:gd name="T0" fmla="*/ 0 w 306"/>
                  <a:gd name="T1" fmla="*/ 0 h 607"/>
                  <a:gd name="T2" fmla="*/ 0 w 306"/>
                  <a:gd name="T3" fmla="*/ 0 h 607"/>
                  <a:gd name="T4" fmla="*/ 0 w 306"/>
                  <a:gd name="T5" fmla="*/ 0 h 607"/>
                  <a:gd name="T6" fmla="*/ 0 w 306"/>
                  <a:gd name="T7" fmla="*/ 0 h 607"/>
                  <a:gd name="T8" fmla="*/ 0 w 306"/>
                  <a:gd name="T9" fmla="*/ 0 h 607"/>
                  <a:gd name="T10" fmla="*/ 0 w 306"/>
                  <a:gd name="T11" fmla="*/ 0 h 607"/>
                  <a:gd name="T12" fmla="*/ 0 w 306"/>
                  <a:gd name="T13" fmla="*/ 0 h 607"/>
                  <a:gd name="T14" fmla="*/ 0 w 306"/>
                  <a:gd name="T15" fmla="*/ 0 h 607"/>
                  <a:gd name="T16" fmla="*/ 0 w 306"/>
                  <a:gd name="T17" fmla="*/ 0 h 607"/>
                  <a:gd name="T18" fmla="*/ 0 w 306"/>
                  <a:gd name="T19" fmla="*/ 0 h 607"/>
                  <a:gd name="T20" fmla="*/ 0 w 306"/>
                  <a:gd name="T21" fmla="*/ 0 h 607"/>
                  <a:gd name="T22" fmla="*/ 0 w 306"/>
                  <a:gd name="T23" fmla="*/ 0 h 607"/>
                  <a:gd name="T24" fmla="*/ 0 w 306"/>
                  <a:gd name="T25" fmla="*/ 0 h 607"/>
                  <a:gd name="T26" fmla="*/ 0 w 306"/>
                  <a:gd name="T27" fmla="*/ 0 h 607"/>
                  <a:gd name="T28" fmla="*/ 0 w 306"/>
                  <a:gd name="T29" fmla="*/ 0 h 607"/>
                  <a:gd name="T30" fmla="*/ 0 w 306"/>
                  <a:gd name="T31" fmla="*/ 0 h 607"/>
                  <a:gd name="T32" fmla="*/ 0 w 306"/>
                  <a:gd name="T33" fmla="*/ 0 h 607"/>
                  <a:gd name="T34" fmla="*/ 0 w 306"/>
                  <a:gd name="T35" fmla="*/ 0 h 607"/>
                  <a:gd name="T36" fmla="*/ 0 w 306"/>
                  <a:gd name="T37" fmla="*/ 0 h 607"/>
                  <a:gd name="T38" fmla="*/ 0 w 306"/>
                  <a:gd name="T39" fmla="*/ 0 h 607"/>
                  <a:gd name="T40" fmla="*/ 0 w 306"/>
                  <a:gd name="T41" fmla="*/ 0 h 607"/>
                  <a:gd name="T42" fmla="*/ 0 w 306"/>
                  <a:gd name="T43" fmla="*/ 0 h 6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6" h="607">
                    <a:moveTo>
                      <a:pt x="306" y="0"/>
                    </a:moveTo>
                    <a:lnTo>
                      <a:pt x="299" y="15"/>
                    </a:lnTo>
                    <a:lnTo>
                      <a:pt x="279" y="56"/>
                    </a:lnTo>
                    <a:lnTo>
                      <a:pt x="251" y="118"/>
                    </a:lnTo>
                    <a:lnTo>
                      <a:pt x="218" y="192"/>
                    </a:lnTo>
                    <a:lnTo>
                      <a:pt x="152" y="362"/>
                    </a:lnTo>
                    <a:lnTo>
                      <a:pt x="125" y="445"/>
                    </a:lnTo>
                    <a:lnTo>
                      <a:pt x="109" y="520"/>
                    </a:lnTo>
                    <a:lnTo>
                      <a:pt x="93" y="574"/>
                    </a:lnTo>
                    <a:lnTo>
                      <a:pt x="71" y="601"/>
                    </a:lnTo>
                    <a:lnTo>
                      <a:pt x="47" y="607"/>
                    </a:lnTo>
                    <a:lnTo>
                      <a:pt x="24" y="593"/>
                    </a:lnTo>
                    <a:lnTo>
                      <a:pt x="7" y="562"/>
                    </a:lnTo>
                    <a:lnTo>
                      <a:pt x="0" y="519"/>
                    </a:lnTo>
                    <a:lnTo>
                      <a:pt x="5" y="464"/>
                    </a:lnTo>
                    <a:lnTo>
                      <a:pt x="28" y="404"/>
                    </a:lnTo>
                    <a:lnTo>
                      <a:pt x="93" y="273"/>
                    </a:lnTo>
                    <a:lnTo>
                      <a:pt x="159" y="149"/>
                    </a:lnTo>
                    <a:lnTo>
                      <a:pt x="194" y="95"/>
                    </a:lnTo>
                    <a:lnTo>
                      <a:pt x="229" y="51"/>
                    </a:lnTo>
                    <a:lnTo>
                      <a:pt x="267" y="19"/>
                    </a:lnTo>
                    <a:lnTo>
                      <a:pt x="306" y="0"/>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68" name="Freeform 1147"/>
              <p:cNvSpPr>
                <a:spLocks/>
              </p:cNvSpPr>
              <p:nvPr/>
            </p:nvSpPr>
            <p:spPr bwMode="auto">
              <a:xfrm>
                <a:off x="1439" y="2377"/>
                <a:ext cx="34" cy="67"/>
              </a:xfrm>
              <a:custGeom>
                <a:avLst/>
                <a:gdLst>
                  <a:gd name="T0" fmla="*/ 0 w 306"/>
                  <a:gd name="T1" fmla="*/ 0 h 607"/>
                  <a:gd name="T2" fmla="*/ 0 w 306"/>
                  <a:gd name="T3" fmla="*/ 0 h 607"/>
                  <a:gd name="T4" fmla="*/ 0 w 306"/>
                  <a:gd name="T5" fmla="*/ 0 h 607"/>
                  <a:gd name="T6" fmla="*/ 0 w 306"/>
                  <a:gd name="T7" fmla="*/ 0 h 607"/>
                  <a:gd name="T8" fmla="*/ 0 w 306"/>
                  <a:gd name="T9" fmla="*/ 0 h 607"/>
                  <a:gd name="T10" fmla="*/ 0 w 306"/>
                  <a:gd name="T11" fmla="*/ 0 h 607"/>
                  <a:gd name="T12" fmla="*/ 0 w 306"/>
                  <a:gd name="T13" fmla="*/ 0 h 607"/>
                  <a:gd name="T14" fmla="*/ 0 w 306"/>
                  <a:gd name="T15" fmla="*/ 0 h 607"/>
                  <a:gd name="T16" fmla="*/ 0 w 306"/>
                  <a:gd name="T17" fmla="*/ 0 h 607"/>
                  <a:gd name="T18" fmla="*/ 0 w 306"/>
                  <a:gd name="T19" fmla="*/ 0 h 607"/>
                  <a:gd name="T20" fmla="*/ 0 w 306"/>
                  <a:gd name="T21" fmla="*/ 0 h 607"/>
                  <a:gd name="T22" fmla="*/ 0 w 306"/>
                  <a:gd name="T23" fmla="*/ 0 h 607"/>
                  <a:gd name="T24" fmla="*/ 0 w 306"/>
                  <a:gd name="T25" fmla="*/ 0 h 607"/>
                  <a:gd name="T26" fmla="*/ 0 w 306"/>
                  <a:gd name="T27" fmla="*/ 0 h 607"/>
                  <a:gd name="T28" fmla="*/ 0 w 306"/>
                  <a:gd name="T29" fmla="*/ 0 h 607"/>
                  <a:gd name="T30" fmla="*/ 0 w 306"/>
                  <a:gd name="T31" fmla="*/ 0 h 607"/>
                  <a:gd name="T32" fmla="*/ 0 w 306"/>
                  <a:gd name="T33" fmla="*/ 0 h 607"/>
                  <a:gd name="T34" fmla="*/ 0 w 306"/>
                  <a:gd name="T35" fmla="*/ 0 h 607"/>
                  <a:gd name="T36" fmla="*/ 0 w 306"/>
                  <a:gd name="T37" fmla="*/ 0 h 607"/>
                  <a:gd name="T38" fmla="*/ 0 w 306"/>
                  <a:gd name="T39" fmla="*/ 0 h 607"/>
                  <a:gd name="T40" fmla="*/ 0 w 306"/>
                  <a:gd name="T41" fmla="*/ 0 h 607"/>
                  <a:gd name="T42" fmla="*/ 0 w 306"/>
                  <a:gd name="T43" fmla="*/ 0 h 6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6" h="607">
                    <a:moveTo>
                      <a:pt x="306" y="0"/>
                    </a:moveTo>
                    <a:lnTo>
                      <a:pt x="299" y="15"/>
                    </a:lnTo>
                    <a:lnTo>
                      <a:pt x="279" y="56"/>
                    </a:lnTo>
                    <a:lnTo>
                      <a:pt x="251" y="118"/>
                    </a:lnTo>
                    <a:lnTo>
                      <a:pt x="218" y="192"/>
                    </a:lnTo>
                    <a:lnTo>
                      <a:pt x="152" y="362"/>
                    </a:lnTo>
                    <a:lnTo>
                      <a:pt x="125" y="445"/>
                    </a:lnTo>
                    <a:lnTo>
                      <a:pt x="109" y="520"/>
                    </a:lnTo>
                    <a:lnTo>
                      <a:pt x="93" y="574"/>
                    </a:lnTo>
                    <a:lnTo>
                      <a:pt x="71" y="601"/>
                    </a:lnTo>
                    <a:lnTo>
                      <a:pt x="47" y="607"/>
                    </a:lnTo>
                    <a:lnTo>
                      <a:pt x="24" y="593"/>
                    </a:lnTo>
                    <a:lnTo>
                      <a:pt x="7" y="562"/>
                    </a:lnTo>
                    <a:lnTo>
                      <a:pt x="0" y="519"/>
                    </a:lnTo>
                    <a:lnTo>
                      <a:pt x="5" y="464"/>
                    </a:lnTo>
                    <a:lnTo>
                      <a:pt x="28" y="404"/>
                    </a:lnTo>
                    <a:lnTo>
                      <a:pt x="93" y="273"/>
                    </a:lnTo>
                    <a:lnTo>
                      <a:pt x="159" y="149"/>
                    </a:lnTo>
                    <a:lnTo>
                      <a:pt x="194" y="95"/>
                    </a:lnTo>
                    <a:lnTo>
                      <a:pt x="229" y="51"/>
                    </a:lnTo>
                    <a:lnTo>
                      <a:pt x="267" y="19"/>
                    </a:lnTo>
                    <a:lnTo>
                      <a:pt x="306"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69" name="Freeform 1148"/>
              <p:cNvSpPr>
                <a:spLocks/>
              </p:cNvSpPr>
              <p:nvPr/>
            </p:nvSpPr>
            <p:spPr bwMode="auto">
              <a:xfrm>
                <a:off x="1415" y="2382"/>
                <a:ext cx="96" cy="124"/>
              </a:xfrm>
              <a:custGeom>
                <a:avLst/>
                <a:gdLst>
                  <a:gd name="T0" fmla="*/ 0 w 864"/>
                  <a:gd name="T1" fmla="*/ 0 h 1116"/>
                  <a:gd name="T2" fmla="*/ 0 w 864"/>
                  <a:gd name="T3" fmla="*/ 0 h 1116"/>
                  <a:gd name="T4" fmla="*/ 0 w 864"/>
                  <a:gd name="T5" fmla="*/ 0 h 1116"/>
                  <a:gd name="T6" fmla="*/ 0 w 864"/>
                  <a:gd name="T7" fmla="*/ 0 h 1116"/>
                  <a:gd name="T8" fmla="*/ 0 w 864"/>
                  <a:gd name="T9" fmla="*/ 0 h 1116"/>
                  <a:gd name="T10" fmla="*/ 0 w 864"/>
                  <a:gd name="T11" fmla="*/ 0 h 1116"/>
                  <a:gd name="T12" fmla="*/ 0 w 864"/>
                  <a:gd name="T13" fmla="*/ 0 h 1116"/>
                  <a:gd name="T14" fmla="*/ 0 w 864"/>
                  <a:gd name="T15" fmla="*/ 0 h 1116"/>
                  <a:gd name="T16" fmla="*/ 0 w 864"/>
                  <a:gd name="T17" fmla="*/ 0 h 1116"/>
                  <a:gd name="T18" fmla="*/ 0 w 864"/>
                  <a:gd name="T19" fmla="*/ 0 h 1116"/>
                  <a:gd name="T20" fmla="*/ 0 w 864"/>
                  <a:gd name="T21" fmla="*/ 0 h 1116"/>
                  <a:gd name="T22" fmla="*/ 0 w 864"/>
                  <a:gd name="T23" fmla="*/ 0 h 1116"/>
                  <a:gd name="T24" fmla="*/ 0 w 864"/>
                  <a:gd name="T25" fmla="*/ 0 h 1116"/>
                  <a:gd name="T26" fmla="*/ 0 w 864"/>
                  <a:gd name="T27" fmla="*/ 0 h 1116"/>
                  <a:gd name="T28" fmla="*/ 0 w 864"/>
                  <a:gd name="T29" fmla="*/ 0 h 1116"/>
                  <a:gd name="T30" fmla="*/ 0 w 864"/>
                  <a:gd name="T31" fmla="*/ 0 h 1116"/>
                  <a:gd name="T32" fmla="*/ 0 w 864"/>
                  <a:gd name="T33" fmla="*/ 0 h 1116"/>
                  <a:gd name="T34" fmla="*/ 0 w 864"/>
                  <a:gd name="T35" fmla="*/ 0 h 1116"/>
                  <a:gd name="T36" fmla="*/ 0 w 864"/>
                  <a:gd name="T37" fmla="*/ 0 h 1116"/>
                  <a:gd name="T38" fmla="*/ 0 w 864"/>
                  <a:gd name="T39" fmla="*/ 0 h 1116"/>
                  <a:gd name="T40" fmla="*/ 0 w 864"/>
                  <a:gd name="T41" fmla="*/ 0 h 1116"/>
                  <a:gd name="T42" fmla="*/ 0 w 864"/>
                  <a:gd name="T43" fmla="*/ 0 h 1116"/>
                  <a:gd name="T44" fmla="*/ 0 w 864"/>
                  <a:gd name="T45" fmla="*/ 0 h 1116"/>
                  <a:gd name="T46" fmla="*/ 0 w 864"/>
                  <a:gd name="T47" fmla="*/ 0 h 1116"/>
                  <a:gd name="T48" fmla="*/ 0 w 864"/>
                  <a:gd name="T49" fmla="*/ 0 h 1116"/>
                  <a:gd name="T50" fmla="*/ 0 w 864"/>
                  <a:gd name="T51" fmla="*/ 0 h 1116"/>
                  <a:gd name="T52" fmla="*/ 0 w 864"/>
                  <a:gd name="T53" fmla="*/ 0 h 1116"/>
                  <a:gd name="T54" fmla="*/ 0 w 864"/>
                  <a:gd name="T55" fmla="*/ 0 h 1116"/>
                  <a:gd name="T56" fmla="*/ 0 w 864"/>
                  <a:gd name="T57" fmla="*/ 0 h 1116"/>
                  <a:gd name="T58" fmla="*/ 0 w 864"/>
                  <a:gd name="T59" fmla="*/ 0 h 1116"/>
                  <a:gd name="T60" fmla="*/ 0 w 864"/>
                  <a:gd name="T61" fmla="*/ 0 h 1116"/>
                  <a:gd name="T62" fmla="*/ 0 w 864"/>
                  <a:gd name="T63" fmla="*/ 0 h 1116"/>
                  <a:gd name="T64" fmla="*/ 0 w 864"/>
                  <a:gd name="T65" fmla="*/ 0 h 1116"/>
                  <a:gd name="T66" fmla="*/ 0 w 864"/>
                  <a:gd name="T67" fmla="*/ 0 h 1116"/>
                  <a:gd name="T68" fmla="*/ 0 w 864"/>
                  <a:gd name="T69" fmla="*/ 0 h 1116"/>
                  <a:gd name="T70" fmla="*/ 0 w 864"/>
                  <a:gd name="T71" fmla="*/ 0 h 1116"/>
                  <a:gd name="T72" fmla="*/ 0 w 864"/>
                  <a:gd name="T73" fmla="*/ 0 h 1116"/>
                  <a:gd name="T74" fmla="*/ 0 w 864"/>
                  <a:gd name="T75" fmla="*/ 0 h 1116"/>
                  <a:gd name="T76" fmla="*/ 0 w 864"/>
                  <a:gd name="T77" fmla="*/ 0 h 1116"/>
                  <a:gd name="T78" fmla="*/ 0 w 864"/>
                  <a:gd name="T79" fmla="*/ 0 h 1116"/>
                  <a:gd name="T80" fmla="*/ 0 w 864"/>
                  <a:gd name="T81" fmla="*/ 0 h 1116"/>
                  <a:gd name="T82" fmla="*/ 0 w 864"/>
                  <a:gd name="T83" fmla="*/ 0 h 1116"/>
                  <a:gd name="T84" fmla="*/ 0 w 864"/>
                  <a:gd name="T85" fmla="*/ 0 h 1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64" h="1116">
                    <a:moveTo>
                      <a:pt x="232" y="520"/>
                    </a:moveTo>
                    <a:lnTo>
                      <a:pt x="222" y="532"/>
                    </a:lnTo>
                    <a:lnTo>
                      <a:pt x="199" y="558"/>
                    </a:lnTo>
                    <a:lnTo>
                      <a:pt x="172" y="592"/>
                    </a:lnTo>
                    <a:lnTo>
                      <a:pt x="150" y="623"/>
                    </a:lnTo>
                    <a:lnTo>
                      <a:pt x="126" y="658"/>
                    </a:lnTo>
                    <a:lnTo>
                      <a:pt x="93" y="701"/>
                    </a:lnTo>
                    <a:lnTo>
                      <a:pt x="56" y="740"/>
                    </a:lnTo>
                    <a:lnTo>
                      <a:pt x="27" y="764"/>
                    </a:lnTo>
                    <a:lnTo>
                      <a:pt x="9" y="791"/>
                    </a:lnTo>
                    <a:lnTo>
                      <a:pt x="0" y="832"/>
                    </a:lnTo>
                    <a:lnTo>
                      <a:pt x="1" y="875"/>
                    </a:lnTo>
                    <a:lnTo>
                      <a:pt x="15" y="912"/>
                    </a:lnTo>
                    <a:lnTo>
                      <a:pt x="28" y="932"/>
                    </a:lnTo>
                    <a:lnTo>
                      <a:pt x="50" y="958"/>
                    </a:lnTo>
                    <a:lnTo>
                      <a:pt x="103" y="1018"/>
                    </a:lnTo>
                    <a:lnTo>
                      <a:pt x="162" y="1075"/>
                    </a:lnTo>
                    <a:lnTo>
                      <a:pt x="189" y="1096"/>
                    </a:lnTo>
                    <a:lnTo>
                      <a:pt x="214" y="1109"/>
                    </a:lnTo>
                    <a:lnTo>
                      <a:pt x="267" y="1116"/>
                    </a:lnTo>
                    <a:lnTo>
                      <a:pt x="329" y="1102"/>
                    </a:lnTo>
                    <a:lnTo>
                      <a:pt x="360" y="1084"/>
                    </a:lnTo>
                    <a:lnTo>
                      <a:pt x="385" y="1057"/>
                    </a:lnTo>
                    <a:lnTo>
                      <a:pt x="406" y="1019"/>
                    </a:lnTo>
                    <a:lnTo>
                      <a:pt x="418" y="971"/>
                    </a:lnTo>
                    <a:lnTo>
                      <a:pt x="419" y="955"/>
                    </a:lnTo>
                    <a:lnTo>
                      <a:pt x="419" y="910"/>
                    </a:lnTo>
                    <a:lnTo>
                      <a:pt x="421" y="846"/>
                    </a:lnTo>
                    <a:lnTo>
                      <a:pt x="425" y="770"/>
                    </a:lnTo>
                    <a:lnTo>
                      <a:pt x="437" y="614"/>
                    </a:lnTo>
                    <a:lnTo>
                      <a:pt x="448" y="550"/>
                    </a:lnTo>
                    <a:lnTo>
                      <a:pt x="462" y="506"/>
                    </a:lnTo>
                    <a:lnTo>
                      <a:pt x="504" y="430"/>
                    </a:lnTo>
                    <a:lnTo>
                      <a:pt x="557" y="343"/>
                    </a:lnTo>
                    <a:lnTo>
                      <a:pt x="607" y="267"/>
                    </a:lnTo>
                    <a:lnTo>
                      <a:pt x="626" y="240"/>
                    </a:lnTo>
                    <a:lnTo>
                      <a:pt x="638" y="222"/>
                    </a:lnTo>
                    <a:lnTo>
                      <a:pt x="656" y="206"/>
                    </a:lnTo>
                    <a:lnTo>
                      <a:pt x="685" y="181"/>
                    </a:lnTo>
                    <a:lnTo>
                      <a:pt x="762" y="115"/>
                    </a:lnTo>
                    <a:lnTo>
                      <a:pt x="833" y="47"/>
                    </a:lnTo>
                    <a:lnTo>
                      <a:pt x="856" y="20"/>
                    </a:lnTo>
                    <a:lnTo>
                      <a:pt x="86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38256" name="Oval 1149"/>
            <p:cNvSpPr>
              <a:spLocks noChangeArrowheads="1"/>
            </p:cNvSpPr>
            <p:nvPr/>
          </p:nvSpPr>
          <p:spPr bwMode="auto">
            <a:xfrm>
              <a:off x="4446" y="3207"/>
              <a:ext cx="182" cy="182"/>
            </a:xfrm>
            <a:prstGeom prst="ellipse">
              <a:avLst/>
            </a:prstGeom>
            <a:solidFill>
              <a:schemeClr val="bg1"/>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974" name="AutoShape 1150"/>
            <p:cNvSpPr>
              <a:spLocks noChangeArrowheads="1"/>
            </p:cNvSpPr>
            <p:nvPr/>
          </p:nvSpPr>
          <p:spPr bwMode="auto">
            <a:xfrm rot="10800000">
              <a:off x="4129" y="3343"/>
              <a:ext cx="816" cy="63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grpSp>
      <p:sp>
        <p:nvSpPr>
          <p:cNvPr id="334976" name="Text Box 1152"/>
          <p:cNvSpPr txBox="1">
            <a:spLocks noChangeArrowheads="1"/>
          </p:cNvSpPr>
          <p:nvPr/>
        </p:nvSpPr>
        <p:spPr bwMode="auto">
          <a:xfrm>
            <a:off x="4716463" y="6400800"/>
            <a:ext cx="4427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a:latin typeface="Comic Sans MS" pitchFamily="66" charset="0"/>
                <a:cs typeface="Arial" pitchFamily="34" charset="0"/>
              </a:rPr>
              <a:t>a WEIGHT of 10N</a:t>
            </a:r>
            <a:endParaRPr lang="en-US">
              <a:latin typeface="Comic Sans MS" pitchFamily="66" charset="0"/>
              <a:cs typeface="Arial" pitchFamily="34" charset="0"/>
            </a:endParaRPr>
          </a:p>
        </p:txBody>
      </p:sp>
      <p:sp>
        <p:nvSpPr>
          <p:cNvPr id="138251" name="AutoShape 6"/>
          <p:cNvSpPr>
            <a:spLocks noChangeArrowheads="1"/>
          </p:cNvSpPr>
          <p:nvPr/>
        </p:nvSpPr>
        <p:spPr bwMode="auto">
          <a:xfrm rot="5400000" flipV="1">
            <a:off x="611188" y="1628775"/>
            <a:ext cx="2160587" cy="1008063"/>
          </a:xfrm>
          <a:prstGeom prst="rightArrow">
            <a:avLst>
              <a:gd name="adj1" fmla="val 50000"/>
              <a:gd name="adj2" fmla="val 53583"/>
            </a:avLst>
          </a:prstGeom>
          <a:solidFill>
            <a:srgbClr val="FF0066"/>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2" name="Text Box 7"/>
          <p:cNvSpPr txBox="1">
            <a:spLocks noChangeArrowheads="1"/>
          </p:cNvSpPr>
          <p:nvPr/>
        </p:nvSpPr>
        <p:spPr bwMode="auto">
          <a:xfrm>
            <a:off x="2268538" y="692150"/>
            <a:ext cx="576103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dirty="0">
                <a:solidFill>
                  <a:schemeClr val="bg1"/>
                </a:solidFill>
              </a:rPr>
              <a:t>This is still the pull of the Earth</a:t>
            </a:r>
          </a:p>
          <a:p>
            <a:pPr eaLnBrk="1" hangingPunct="1"/>
            <a:r>
              <a:rPr lang="en-GB" dirty="0">
                <a:solidFill>
                  <a:schemeClr val="bg1"/>
                </a:solidFill>
              </a:rPr>
              <a:t>Making the 1kg mass stay on the scales.</a:t>
            </a:r>
          </a:p>
          <a:p>
            <a:pPr eaLnBrk="1" hangingPunct="1"/>
            <a:r>
              <a:rPr lang="en-GB" dirty="0">
                <a:solidFill>
                  <a:schemeClr val="bg1"/>
                </a:solidFill>
              </a:rPr>
              <a:t>The scales are calibrated to take this force and display a value 10 times LESS than this Force</a:t>
            </a:r>
          </a:p>
        </p:txBody>
      </p:sp>
      <p:sp>
        <p:nvSpPr>
          <p:cNvPr id="138253" name="AutoShape 8"/>
          <p:cNvSpPr>
            <a:spLocks noChangeArrowheads="1"/>
          </p:cNvSpPr>
          <p:nvPr/>
        </p:nvSpPr>
        <p:spPr bwMode="auto">
          <a:xfrm rot="2513245" flipV="1">
            <a:off x="6011863" y="4652963"/>
            <a:ext cx="1081087" cy="576262"/>
          </a:xfrm>
          <a:prstGeom prst="rightArrow">
            <a:avLst>
              <a:gd name="adj1" fmla="val 50000"/>
              <a:gd name="adj2" fmla="val 46901"/>
            </a:avLst>
          </a:prstGeom>
          <a:solidFill>
            <a:srgbClr val="FF0066"/>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4" name="Text Box 9"/>
          <p:cNvSpPr txBox="1">
            <a:spLocks noChangeArrowheads="1"/>
          </p:cNvSpPr>
          <p:nvPr/>
        </p:nvSpPr>
        <p:spPr bwMode="auto">
          <a:xfrm>
            <a:off x="3851275" y="2852738"/>
            <a:ext cx="33115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solidFill>
                  <a:srgbClr val="FF0066"/>
                </a:solidFill>
              </a:rPr>
              <a:t>The Earth is pulling the mass downwards  giving it weight. The spring balance displays units of Force</a:t>
            </a:r>
          </a:p>
        </p:txBody>
      </p:sp>
    </p:spTree>
    <p:extLst>
      <p:ext uri="{BB962C8B-B14F-4D97-AF65-F5344CB8AC3E}">
        <p14:creationId xmlns:p14="http://schemas.microsoft.com/office/powerpoint/2010/main" val="4030296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34851"/>
                                        </p:tgtEl>
                                        <p:attrNameLst>
                                          <p:attrName>style.visibility</p:attrName>
                                        </p:attrNameLst>
                                      </p:cBhvr>
                                      <p:to>
                                        <p:strVal val="visible"/>
                                      </p:to>
                                    </p:set>
                                    <p:animEffect transition="in" filter="wipe(up)">
                                      <p:cBhvr>
                                        <p:cTn id="7" dur="500"/>
                                        <p:tgtEl>
                                          <p:spTgt spid="3348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4858"/>
                                        </p:tgtEl>
                                        <p:attrNameLst>
                                          <p:attrName>style.visibility</p:attrName>
                                        </p:attrNameLst>
                                      </p:cBhvr>
                                      <p:to>
                                        <p:strVal val="visible"/>
                                      </p:to>
                                    </p:set>
                                    <p:animEffect transition="in" filter="wipe(left)">
                                      <p:cBhvr>
                                        <p:cTn id="12" dur="500"/>
                                        <p:tgtEl>
                                          <p:spTgt spid="3348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34859"/>
                                        </p:tgtEl>
                                        <p:attrNameLst>
                                          <p:attrName>style.visibility</p:attrName>
                                        </p:attrNameLst>
                                      </p:cBhvr>
                                      <p:to>
                                        <p:strVal val="visible"/>
                                      </p:to>
                                    </p:set>
                                    <p:animEffect transition="in" filter="wipe(up)">
                                      <p:cBhvr>
                                        <p:cTn id="17" dur="500"/>
                                        <p:tgtEl>
                                          <p:spTgt spid="3348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4976"/>
                                        </p:tgtEl>
                                        <p:attrNameLst>
                                          <p:attrName>style.visibility</p:attrName>
                                        </p:attrNameLst>
                                      </p:cBhvr>
                                      <p:to>
                                        <p:strVal val="visible"/>
                                      </p:to>
                                    </p:set>
                                    <p:animEffect transition="in" filter="wipe(left)">
                                      <p:cBhvr>
                                        <p:cTn id="22" dur="500"/>
                                        <p:tgtEl>
                                          <p:spTgt spid="334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8" grpId="0" autoUpdateAnimBg="0"/>
      <p:bldP spid="33497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1FD48DA-73EC-4E5A-A001-27661E18A779}" type="slidenum">
              <a:rPr lang="en-GB" sz="2000" smtClean="0">
                <a:solidFill>
                  <a:schemeClr val="accent1"/>
                </a:solidFill>
              </a:rPr>
              <a:pPr eaLnBrk="1" hangingPunct="1"/>
              <a:t>45</a:t>
            </a:fld>
            <a:endParaRPr lang="en-GB" sz="2000" smtClean="0">
              <a:solidFill>
                <a:schemeClr val="accent1"/>
              </a:solidFill>
            </a:endParaRPr>
          </a:p>
        </p:txBody>
      </p:sp>
      <p:sp>
        <p:nvSpPr>
          <p:cNvPr id="139267"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39268"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39269" name="Rectangle 2"/>
          <p:cNvSpPr>
            <a:spLocks noGrp="1" noChangeArrowheads="1"/>
          </p:cNvSpPr>
          <p:nvPr>
            <p:ph type="title"/>
          </p:nvPr>
        </p:nvSpPr>
        <p:spPr/>
        <p:txBody>
          <a:bodyPr/>
          <a:lstStyle/>
          <a:p>
            <a:pPr eaLnBrk="1" hangingPunct="1"/>
            <a:r>
              <a:rPr lang="en-GB" smtClean="0"/>
              <a:t>Measuring force &amp; Weight</a:t>
            </a:r>
          </a:p>
        </p:txBody>
      </p:sp>
      <p:sp>
        <p:nvSpPr>
          <p:cNvPr id="139270" name="Text Box 31"/>
          <p:cNvSpPr txBox="1">
            <a:spLocks noChangeArrowheads="1"/>
          </p:cNvSpPr>
          <p:nvPr/>
        </p:nvSpPr>
        <p:spPr bwMode="auto">
          <a:xfrm>
            <a:off x="323850" y="1628775"/>
            <a:ext cx="806450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3200">
                <a:solidFill>
                  <a:srgbClr val="FFFF66"/>
                </a:solidFill>
                <a:latin typeface="Tahoma" pitchFamily="34" charset="0"/>
              </a:rPr>
              <a:t>What causes weight?</a:t>
            </a:r>
          </a:p>
          <a:p>
            <a:pPr eaLnBrk="1" hangingPunct="1">
              <a:spcBef>
                <a:spcPct val="50000"/>
              </a:spcBef>
            </a:pPr>
            <a:r>
              <a:rPr lang="en-GB" sz="3200">
                <a:solidFill>
                  <a:srgbClr val="FFFF66"/>
                </a:solidFill>
                <a:latin typeface="Tahoma" pitchFamily="34" charset="0"/>
              </a:rPr>
              <a:t>What is the relationship between weight and mass?</a:t>
            </a:r>
          </a:p>
          <a:p>
            <a:pPr eaLnBrk="1" hangingPunct="1">
              <a:spcBef>
                <a:spcPct val="50000"/>
              </a:spcBef>
            </a:pPr>
            <a:r>
              <a:rPr lang="en-GB" sz="3200">
                <a:solidFill>
                  <a:srgbClr val="FFFF66"/>
                </a:solidFill>
                <a:latin typeface="Tahoma" pitchFamily="34" charset="0"/>
              </a:rPr>
              <a:t>Would this be different on other planets?</a:t>
            </a:r>
          </a:p>
          <a:p>
            <a:pPr eaLnBrk="1" hangingPunct="1">
              <a:spcBef>
                <a:spcPct val="50000"/>
              </a:spcBef>
            </a:pPr>
            <a:r>
              <a:rPr lang="en-GB" sz="3200">
                <a:solidFill>
                  <a:srgbClr val="FFFF66"/>
                </a:solidFill>
                <a:latin typeface="Tahoma" pitchFamily="34" charset="0"/>
              </a:rPr>
              <a:t>Write a formula relating weight to mass.</a:t>
            </a:r>
          </a:p>
        </p:txBody>
      </p:sp>
    </p:spTree>
    <p:extLst>
      <p:ext uri="{BB962C8B-B14F-4D97-AF65-F5344CB8AC3E}">
        <p14:creationId xmlns:p14="http://schemas.microsoft.com/office/powerpoint/2010/main" val="18945483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357B59-9E1E-4935-9CCA-EC72ED26D4AF}" type="slidenum">
              <a:rPr lang="en-GB" sz="2000" smtClean="0">
                <a:solidFill>
                  <a:schemeClr val="accent1"/>
                </a:solidFill>
              </a:rPr>
              <a:pPr eaLnBrk="1" hangingPunct="1"/>
              <a:t>46</a:t>
            </a:fld>
            <a:endParaRPr lang="en-GB" sz="2000" smtClean="0">
              <a:solidFill>
                <a:schemeClr val="accent1"/>
              </a:solidFill>
            </a:endParaRPr>
          </a:p>
        </p:txBody>
      </p:sp>
      <p:sp>
        <p:nvSpPr>
          <p:cNvPr id="14029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4029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40293" name="Rectangle 1026"/>
          <p:cNvSpPr>
            <a:spLocks noGrp="1" noChangeArrowheads="1"/>
          </p:cNvSpPr>
          <p:nvPr>
            <p:ph type="title"/>
          </p:nvPr>
        </p:nvSpPr>
        <p:spPr/>
        <p:txBody>
          <a:bodyPr/>
          <a:lstStyle/>
          <a:p>
            <a:pPr eaLnBrk="1" hangingPunct="1"/>
            <a:r>
              <a:rPr lang="en-GB" smtClean="0">
                <a:latin typeface="Arial" pitchFamily="34" charset="0"/>
                <a:cs typeface="Arial" pitchFamily="34" charset="0"/>
              </a:rPr>
              <a:t>HOMEWORK/ RESEARCH</a:t>
            </a:r>
            <a:r>
              <a:rPr lang="en-US" smtClean="0">
                <a:cs typeface="Times New Roman" pitchFamily="18" charset="0"/>
              </a:rPr>
              <a:t/>
            </a:r>
            <a:br>
              <a:rPr lang="en-US" smtClean="0">
                <a:cs typeface="Times New Roman" pitchFamily="18" charset="0"/>
              </a:rPr>
            </a:br>
            <a:endParaRPr lang="en-GB" smtClean="0">
              <a:cs typeface="Times New Roman" pitchFamily="18" charset="0"/>
            </a:endParaRPr>
          </a:p>
        </p:txBody>
      </p:sp>
      <p:sp>
        <p:nvSpPr>
          <p:cNvPr id="140294" name="Rectangle 1027"/>
          <p:cNvSpPr>
            <a:spLocks noGrp="1" noChangeArrowheads="1"/>
          </p:cNvSpPr>
          <p:nvPr>
            <p:ph type="body" idx="1"/>
          </p:nvPr>
        </p:nvSpPr>
        <p:spPr>
          <a:xfrm>
            <a:off x="304800" y="838200"/>
            <a:ext cx="8534400" cy="5257800"/>
          </a:xfrm>
        </p:spPr>
        <p:txBody>
          <a:bodyPr/>
          <a:lstStyle/>
          <a:p>
            <a:pPr eaLnBrk="1" hangingPunct="1">
              <a:lnSpc>
                <a:spcPct val="90000"/>
              </a:lnSpc>
            </a:pPr>
            <a:r>
              <a:rPr lang="en-GB" smtClean="0">
                <a:latin typeface="Arial" pitchFamily="34" charset="0"/>
                <a:cs typeface="Arial" pitchFamily="34" charset="0"/>
              </a:rPr>
              <a:t>a) Find out about some aspect of space travel. For example training astronauts, eating in space etc. </a:t>
            </a:r>
            <a:endParaRPr lang="en-US" smtClean="0">
              <a:cs typeface="Times New Roman" pitchFamily="18" charset="0"/>
            </a:endParaRPr>
          </a:p>
          <a:p>
            <a:pPr eaLnBrk="1" hangingPunct="1">
              <a:lnSpc>
                <a:spcPct val="90000"/>
              </a:lnSpc>
              <a:buFontTx/>
              <a:buNone/>
            </a:pPr>
            <a:r>
              <a:rPr lang="en-GB" smtClean="0">
                <a:latin typeface="Arial" pitchFamily="34" charset="0"/>
                <a:cs typeface="Arial" pitchFamily="34" charset="0"/>
              </a:rPr>
              <a:t>OR </a:t>
            </a:r>
            <a:endParaRPr lang="en-US" smtClean="0">
              <a:cs typeface="Times New Roman" pitchFamily="18" charset="0"/>
            </a:endParaRPr>
          </a:p>
          <a:p>
            <a:pPr eaLnBrk="1" hangingPunct="1">
              <a:lnSpc>
                <a:spcPct val="90000"/>
              </a:lnSpc>
            </a:pPr>
            <a:r>
              <a:rPr lang="en-GB" smtClean="0">
                <a:latin typeface="Arial" pitchFamily="34" charset="0"/>
                <a:cs typeface="Arial" pitchFamily="34" charset="0"/>
              </a:rPr>
              <a:t>b) Find out more about gravity. For example, what causes it, does it change on other planets, what are black holes.</a:t>
            </a:r>
            <a:endParaRPr lang="en-US" smtClean="0">
              <a:cs typeface="Times New Roman" pitchFamily="18" charset="0"/>
            </a:endParaRPr>
          </a:p>
          <a:p>
            <a:pPr eaLnBrk="1" hangingPunct="1">
              <a:lnSpc>
                <a:spcPct val="90000"/>
              </a:lnSpc>
              <a:buFontTx/>
              <a:buNone/>
            </a:pPr>
            <a:r>
              <a:rPr lang="en-GB" smtClean="0">
                <a:latin typeface="Arial" pitchFamily="34" charset="0"/>
                <a:cs typeface="Arial" pitchFamily="34" charset="0"/>
              </a:rPr>
              <a:t>OR </a:t>
            </a:r>
            <a:endParaRPr lang="en-US" smtClean="0">
              <a:cs typeface="Times New Roman" pitchFamily="18" charset="0"/>
            </a:endParaRPr>
          </a:p>
          <a:p>
            <a:pPr eaLnBrk="1" hangingPunct="1">
              <a:lnSpc>
                <a:spcPct val="90000"/>
              </a:lnSpc>
            </a:pPr>
            <a:r>
              <a:rPr lang="en-GB" smtClean="0">
                <a:latin typeface="Arial" pitchFamily="34" charset="0"/>
                <a:cs typeface="Arial" pitchFamily="34" charset="0"/>
              </a:rPr>
              <a:t>c) Try to describe a room or an activity without gravity. (ignore the lack of air)</a:t>
            </a:r>
            <a:endParaRPr lang="en-US" smtClean="0">
              <a:cs typeface="Times New Roman" pitchFamily="18" charset="0"/>
            </a:endParaRPr>
          </a:p>
        </p:txBody>
      </p:sp>
    </p:spTree>
    <p:extLst>
      <p:ext uri="{BB962C8B-B14F-4D97-AF65-F5344CB8AC3E}">
        <p14:creationId xmlns:p14="http://schemas.microsoft.com/office/powerpoint/2010/main" val="22604330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C1FB91-5E12-4308-9251-DB25D62E90D8}" type="slidenum">
              <a:rPr lang="en-GB" sz="2000" smtClean="0">
                <a:solidFill>
                  <a:schemeClr val="accent1"/>
                </a:solidFill>
              </a:rPr>
              <a:pPr eaLnBrk="1" hangingPunct="1"/>
              <a:t>47</a:t>
            </a:fld>
            <a:endParaRPr lang="en-GB" sz="2000" smtClean="0">
              <a:solidFill>
                <a:schemeClr val="accent1"/>
              </a:solidFill>
            </a:endParaRPr>
          </a:p>
        </p:txBody>
      </p:sp>
      <p:sp>
        <p:nvSpPr>
          <p:cNvPr id="14131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4131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41317" name="Rectangle 1026"/>
          <p:cNvSpPr>
            <a:spLocks noGrp="1" noChangeArrowheads="1"/>
          </p:cNvSpPr>
          <p:nvPr>
            <p:ph type="title"/>
          </p:nvPr>
        </p:nvSpPr>
        <p:spPr/>
        <p:txBody>
          <a:bodyPr/>
          <a:lstStyle/>
          <a:p>
            <a:pPr eaLnBrk="1" hangingPunct="1"/>
            <a:r>
              <a:rPr lang="en-GB" smtClean="0">
                <a:latin typeface="Arial" pitchFamily="34" charset="0"/>
                <a:cs typeface="Arial" pitchFamily="34" charset="0"/>
              </a:rPr>
              <a:t>SUMMARY </a:t>
            </a:r>
            <a:r>
              <a:rPr lang="en-US" smtClean="0">
                <a:cs typeface="Times New Roman" pitchFamily="18" charset="0"/>
              </a:rPr>
              <a:t/>
            </a:r>
            <a:br>
              <a:rPr lang="en-US" smtClean="0">
                <a:cs typeface="Times New Roman" pitchFamily="18" charset="0"/>
              </a:rPr>
            </a:br>
            <a:endParaRPr lang="en-GB" smtClean="0">
              <a:cs typeface="Times New Roman" pitchFamily="18" charset="0"/>
            </a:endParaRPr>
          </a:p>
        </p:txBody>
      </p:sp>
      <p:sp>
        <p:nvSpPr>
          <p:cNvPr id="141318" name="Rectangle 1027"/>
          <p:cNvSpPr>
            <a:spLocks noGrp="1" noChangeArrowheads="1"/>
          </p:cNvSpPr>
          <p:nvPr>
            <p:ph type="body" idx="1"/>
          </p:nvPr>
        </p:nvSpPr>
        <p:spPr>
          <a:xfrm>
            <a:off x="0" y="838200"/>
            <a:ext cx="8839200" cy="4800600"/>
          </a:xfrm>
        </p:spPr>
        <p:txBody>
          <a:bodyPr/>
          <a:lstStyle/>
          <a:p>
            <a:pPr eaLnBrk="1" hangingPunct="1">
              <a:buFontTx/>
              <a:buNone/>
            </a:pPr>
            <a:endParaRPr lang="en-US" smtClean="0">
              <a:cs typeface="Times New Roman" pitchFamily="18" charset="0"/>
            </a:endParaRPr>
          </a:p>
          <a:p>
            <a:pPr algn="ctr" eaLnBrk="1" hangingPunct="1">
              <a:buFontTx/>
              <a:buNone/>
            </a:pPr>
            <a:r>
              <a:rPr lang="en-GB" b="1" i="1" smtClean="0">
                <a:latin typeface="Arial" pitchFamily="34" charset="0"/>
                <a:cs typeface="Arial" pitchFamily="34" charset="0"/>
              </a:rPr>
              <a:t>Weight is the force due to gravity on an object. </a:t>
            </a:r>
            <a:endParaRPr lang="en-US" smtClean="0">
              <a:cs typeface="Times New Roman" pitchFamily="18" charset="0"/>
            </a:endParaRPr>
          </a:p>
          <a:p>
            <a:pPr eaLnBrk="1" hangingPunct="1">
              <a:buFontTx/>
              <a:buNone/>
            </a:pPr>
            <a:endParaRPr lang="en-GB" b="1" i="1" smtClean="0">
              <a:latin typeface="Arial" pitchFamily="34" charset="0"/>
              <a:cs typeface="Arial" pitchFamily="34" charset="0"/>
            </a:endParaRPr>
          </a:p>
          <a:p>
            <a:pPr eaLnBrk="1" hangingPunct="1">
              <a:buFontTx/>
              <a:buNone/>
            </a:pPr>
            <a:r>
              <a:rPr lang="en-GB" b="1" i="1" smtClean="0">
                <a:latin typeface="Arial" pitchFamily="34" charset="0"/>
                <a:cs typeface="Arial" pitchFamily="34" charset="0"/>
              </a:rPr>
              <a:t>	An object with a very large mass, eg the Earth, the moon, pulls other objects eg humans, towards it. This pull is called the force of gravity or WEIGHT. </a:t>
            </a:r>
          </a:p>
        </p:txBody>
      </p:sp>
    </p:spTree>
    <p:extLst>
      <p:ext uri="{BB962C8B-B14F-4D97-AF65-F5344CB8AC3E}">
        <p14:creationId xmlns:p14="http://schemas.microsoft.com/office/powerpoint/2010/main" val="30943509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1AE95DD-1D0F-4CA8-B87B-A69D426B1D62}" type="slidenum">
              <a:rPr lang="en-GB" sz="2000" smtClean="0">
                <a:solidFill>
                  <a:schemeClr val="accent1"/>
                </a:solidFill>
              </a:rPr>
              <a:pPr eaLnBrk="1" hangingPunct="1"/>
              <a:t>48</a:t>
            </a:fld>
            <a:endParaRPr lang="en-GB" sz="2000" smtClean="0">
              <a:solidFill>
                <a:schemeClr val="accent1"/>
              </a:solidFill>
            </a:endParaRPr>
          </a:p>
        </p:txBody>
      </p:sp>
      <p:sp>
        <p:nvSpPr>
          <p:cNvPr id="142339" name="Rectangle 2"/>
          <p:cNvSpPr>
            <a:spLocks noGrp="1" noChangeArrowheads="1"/>
          </p:cNvSpPr>
          <p:nvPr>
            <p:ph type="title"/>
          </p:nvPr>
        </p:nvSpPr>
        <p:spPr/>
        <p:txBody>
          <a:bodyPr/>
          <a:lstStyle/>
          <a:p>
            <a:r>
              <a:rPr lang="en-GB" smtClean="0"/>
              <a:t>TRY THESE EXAMPLES- </a:t>
            </a:r>
            <a:r>
              <a:rPr lang="en-GB" b="1" smtClean="0">
                <a:cs typeface="Times New Roman" pitchFamily="18" charset="0"/>
              </a:rPr>
              <a:t>What to do –Level 3</a:t>
            </a:r>
          </a:p>
        </p:txBody>
      </p:sp>
      <p:sp>
        <p:nvSpPr>
          <p:cNvPr id="142340" name="Rectangle 3"/>
          <p:cNvSpPr>
            <a:spLocks noGrp="1" noChangeArrowheads="1"/>
          </p:cNvSpPr>
          <p:nvPr>
            <p:ph type="body" idx="1"/>
          </p:nvPr>
        </p:nvSpPr>
        <p:spPr>
          <a:xfrm>
            <a:off x="304800" y="762000"/>
            <a:ext cx="7772400" cy="4800600"/>
          </a:xfrm>
        </p:spPr>
        <p:txBody>
          <a:bodyPr/>
          <a:lstStyle/>
          <a:p>
            <a:pPr marL="533400" indent="-533400">
              <a:lnSpc>
                <a:spcPct val="90000"/>
              </a:lnSpc>
            </a:pPr>
            <a:r>
              <a:rPr lang="en-GB" sz="2800" smtClean="0">
                <a:cs typeface="Times New Roman" pitchFamily="18" charset="0"/>
              </a:rPr>
              <a:t>In these sentences, the underlined words are wrong. Rewrite the sentences and correct the mistakes.</a:t>
            </a:r>
          </a:p>
          <a:p>
            <a:pPr marL="533400" indent="-533400">
              <a:lnSpc>
                <a:spcPct val="90000"/>
              </a:lnSpc>
              <a:buFontTx/>
              <a:buNone/>
            </a:pPr>
            <a:r>
              <a:rPr lang="en-GB" sz="2800" smtClean="0">
                <a:cs typeface="Times New Roman" pitchFamily="18" charset="0"/>
              </a:rPr>
              <a:t> </a:t>
            </a:r>
          </a:p>
          <a:p>
            <a:pPr marL="533400" indent="-533400">
              <a:lnSpc>
                <a:spcPct val="90000"/>
              </a:lnSpc>
              <a:buFontTx/>
              <a:buAutoNum type="arabicPeriod"/>
            </a:pPr>
            <a:r>
              <a:rPr lang="en-GB" sz="2800" smtClean="0">
                <a:solidFill>
                  <a:srgbClr val="66FFFF"/>
                </a:solidFill>
                <a:cs typeface="Times New Roman" pitchFamily="18" charset="0"/>
              </a:rPr>
              <a:t>My </a:t>
            </a:r>
            <a:r>
              <a:rPr lang="en-GB" sz="2800" u="sng" smtClean="0">
                <a:solidFill>
                  <a:srgbClr val="66FFFF"/>
                </a:solidFill>
                <a:cs typeface="Times New Roman" pitchFamily="18" charset="0"/>
              </a:rPr>
              <a:t>weight</a:t>
            </a:r>
            <a:r>
              <a:rPr lang="en-GB" sz="2800" smtClean="0">
                <a:solidFill>
                  <a:srgbClr val="66FFFF"/>
                </a:solidFill>
                <a:cs typeface="Times New Roman" pitchFamily="18" charset="0"/>
              </a:rPr>
              <a:t> is 50 kilograms.</a:t>
            </a:r>
          </a:p>
          <a:p>
            <a:pPr marL="533400" indent="-533400">
              <a:lnSpc>
                <a:spcPct val="90000"/>
              </a:lnSpc>
              <a:buFontTx/>
              <a:buAutoNum type="arabicPeriod"/>
            </a:pPr>
            <a:endParaRPr lang="en-GB" sz="2800" u="sng" smtClean="0">
              <a:solidFill>
                <a:srgbClr val="66FFFF"/>
              </a:solidFill>
              <a:cs typeface="Times New Roman" pitchFamily="18" charset="0"/>
            </a:endParaRPr>
          </a:p>
          <a:p>
            <a:pPr marL="533400" indent="-533400">
              <a:lnSpc>
                <a:spcPct val="90000"/>
              </a:lnSpc>
              <a:buFontTx/>
              <a:buAutoNum type="arabicPeriod"/>
            </a:pPr>
            <a:r>
              <a:rPr lang="en-GB" sz="2800" u="sng" smtClean="0">
                <a:solidFill>
                  <a:srgbClr val="66FFFF"/>
                </a:solidFill>
                <a:cs typeface="Times New Roman" pitchFamily="18" charset="0"/>
              </a:rPr>
              <a:t>Mass</a:t>
            </a:r>
            <a:r>
              <a:rPr lang="en-GB" sz="2800" smtClean="0">
                <a:solidFill>
                  <a:srgbClr val="66FFFF"/>
                </a:solidFill>
                <a:cs typeface="Times New Roman" pitchFamily="18" charset="0"/>
              </a:rPr>
              <a:t> is caused by the pull of the Earth.</a:t>
            </a:r>
          </a:p>
          <a:p>
            <a:pPr marL="533400" indent="-533400">
              <a:lnSpc>
                <a:spcPct val="90000"/>
              </a:lnSpc>
              <a:buFontTx/>
              <a:buAutoNum type="arabicPeriod"/>
            </a:pPr>
            <a:endParaRPr lang="en-GB" sz="2800" smtClean="0">
              <a:solidFill>
                <a:srgbClr val="66FFFF"/>
              </a:solidFill>
              <a:cs typeface="Times New Roman" pitchFamily="18" charset="0"/>
            </a:endParaRPr>
          </a:p>
          <a:p>
            <a:pPr marL="533400" indent="-533400">
              <a:lnSpc>
                <a:spcPct val="90000"/>
              </a:lnSpc>
              <a:buFontTx/>
              <a:buAutoNum type="arabicPeriod"/>
            </a:pPr>
            <a:r>
              <a:rPr lang="en-GB" sz="2800" smtClean="0">
                <a:solidFill>
                  <a:srgbClr val="66FFFF"/>
                </a:solidFill>
                <a:cs typeface="Times New Roman" pitchFamily="18" charset="0"/>
              </a:rPr>
              <a:t>Because </a:t>
            </a:r>
            <a:r>
              <a:rPr lang="en-GB" sz="2800" u="sng" smtClean="0">
                <a:solidFill>
                  <a:srgbClr val="66FFFF"/>
                </a:solidFill>
                <a:cs typeface="Times New Roman" pitchFamily="18" charset="0"/>
              </a:rPr>
              <a:t>mass</a:t>
            </a:r>
            <a:r>
              <a:rPr lang="en-GB" sz="2800" smtClean="0">
                <a:solidFill>
                  <a:srgbClr val="66FFFF"/>
                </a:solidFill>
                <a:cs typeface="Times New Roman" pitchFamily="18" charset="0"/>
              </a:rPr>
              <a:t> is a force, it is measured in </a:t>
            </a:r>
            <a:r>
              <a:rPr lang="en-GB" sz="2800" u="sng" smtClean="0">
                <a:solidFill>
                  <a:srgbClr val="66FFFF"/>
                </a:solidFill>
                <a:cs typeface="Times New Roman" pitchFamily="18" charset="0"/>
              </a:rPr>
              <a:t>kilograms</a:t>
            </a:r>
            <a:r>
              <a:rPr lang="en-GB" sz="2800" smtClean="0">
                <a:solidFill>
                  <a:srgbClr val="66FFFF"/>
                </a:solidFill>
                <a:cs typeface="Times New Roman" pitchFamily="18" charset="0"/>
              </a:rPr>
              <a:t>.</a:t>
            </a:r>
          </a:p>
          <a:p>
            <a:pPr marL="533400" indent="-533400">
              <a:lnSpc>
                <a:spcPct val="90000"/>
              </a:lnSpc>
              <a:buFontTx/>
              <a:buAutoNum type="arabicPeriod"/>
            </a:pPr>
            <a:endParaRPr lang="en-GB" sz="2800" smtClean="0">
              <a:solidFill>
                <a:srgbClr val="66FFFF"/>
              </a:solidFill>
              <a:cs typeface="Times New Roman" pitchFamily="18" charset="0"/>
            </a:endParaRPr>
          </a:p>
          <a:p>
            <a:pPr marL="533400" indent="-533400">
              <a:lnSpc>
                <a:spcPct val="90000"/>
              </a:lnSpc>
              <a:buFontTx/>
              <a:buAutoNum type="arabicPeriod"/>
            </a:pPr>
            <a:r>
              <a:rPr lang="en-GB" sz="2800" smtClean="0">
                <a:solidFill>
                  <a:srgbClr val="66FFFF"/>
                </a:solidFill>
                <a:cs typeface="Times New Roman" pitchFamily="18" charset="0"/>
              </a:rPr>
              <a:t>This box has a </a:t>
            </a:r>
            <a:r>
              <a:rPr lang="en-GB" sz="2800" u="sng" smtClean="0">
                <a:solidFill>
                  <a:srgbClr val="66FFFF"/>
                </a:solidFill>
                <a:cs typeface="Times New Roman" pitchFamily="18" charset="0"/>
              </a:rPr>
              <a:t>mass</a:t>
            </a:r>
            <a:r>
              <a:rPr lang="en-GB" sz="2800" smtClean="0">
                <a:solidFill>
                  <a:srgbClr val="66FFFF"/>
                </a:solidFill>
                <a:cs typeface="Times New Roman" pitchFamily="18" charset="0"/>
              </a:rPr>
              <a:t> of 70 newtons.</a:t>
            </a:r>
          </a:p>
          <a:p>
            <a:pPr marL="533400" indent="-533400">
              <a:lnSpc>
                <a:spcPct val="90000"/>
              </a:lnSpc>
              <a:buFontTx/>
              <a:buNone/>
            </a:pPr>
            <a:r>
              <a:rPr lang="en-GB" sz="2800" smtClean="0">
                <a:solidFill>
                  <a:srgbClr val="66FFFF"/>
                </a:solidFill>
                <a:cs typeface="Times New Roman" pitchFamily="18" charset="0"/>
              </a:rPr>
              <a:t/>
            </a:r>
            <a:br>
              <a:rPr lang="en-GB" sz="2800" smtClean="0">
                <a:solidFill>
                  <a:srgbClr val="66FFFF"/>
                </a:solidFill>
                <a:cs typeface="Times New Roman" pitchFamily="18" charset="0"/>
              </a:rPr>
            </a:br>
            <a:endParaRPr lang="en-GB" sz="2800" smtClean="0">
              <a:solidFill>
                <a:srgbClr val="66FFFF"/>
              </a:solidFill>
              <a:cs typeface="Times New Roman" pitchFamily="18" charset="0"/>
            </a:endParaRPr>
          </a:p>
          <a:p>
            <a:pPr marL="533400" indent="-533400">
              <a:lnSpc>
                <a:spcPct val="90000"/>
              </a:lnSpc>
            </a:pPr>
            <a:endParaRPr lang="en-GB" sz="2800" smtClean="0">
              <a:solidFill>
                <a:srgbClr val="66FFFF"/>
              </a:solidFill>
            </a:endParaRPr>
          </a:p>
        </p:txBody>
      </p:sp>
    </p:spTree>
    <p:extLst>
      <p:ext uri="{BB962C8B-B14F-4D97-AF65-F5344CB8AC3E}">
        <p14:creationId xmlns:p14="http://schemas.microsoft.com/office/powerpoint/2010/main" val="777877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A5816B9-8C32-4A9A-9ED5-1751A5064BD1}" type="slidenum">
              <a:rPr lang="en-GB" sz="2000" smtClean="0">
                <a:solidFill>
                  <a:schemeClr val="accent1"/>
                </a:solidFill>
              </a:rPr>
              <a:pPr eaLnBrk="1" hangingPunct="1"/>
              <a:t>49</a:t>
            </a:fld>
            <a:endParaRPr lang="en-GB" sz="2000" smtClean="0">
              <a:solidFill>
                <a:schemeClr val="accent1"/>
              </a:solidFill>
            </a:endParaRPr>
          </a:p>
        </p:txBody>
      </p:sp>
      <p:sp>
        <p:nvSpPr>
          <p:cNvPr id="143363" name="Rectangle 2"/>
          <p:cNvSpPr>
            <a:spLocks noGrp="1" noChangeArrowheads="1"/>
          </p:cNvSpPr>
          <p:nvPr>
            <p:ph type="title"/>
          </p:nvPr>
        </p:nvSpPr>
        <p:spPr/>
        <p:txBody>
          <a:bodyPr/>
          <a:lstStyle/>
          <a:p>
            <a:r>
              <a:rPr lang="en-GB" b="1" smtClean="0">
                <a:cs typeface="Times New Roman" pitchFamily="18" charset="0"/>
              </a:rPr>
              <a:t>What’s the difference? Level 3/4</a:t>
            </a:r>
          </a:p>
        </p:txBody>
      </p:sp>
      <p:sp>
        <p:nvSpPr>
          <p:cNvPr id="143364" name="Rectangle 3"/>
          <p:cNvSpPr>
            <a:spLocks noGrp="1" noChangeArrowheads="1"/>
          </p:cNvSpPr>
          <p:nvPr>
            <p:ph type="body" idx="1"/>
          </p:nvPr>
        </p:nvSpPr>
        <p:spPr>
          <a:xfrm>
            <a:off x="250825" y="1052513"/>
            <a:ext cx="8686800" cy="4800600"/>
          </a:xfrm>
        </p:spPr>
        <p:txBody>
          <a:bodyPr/>
          <a:lstStyle/>
          <a:p>
            <a:pPr>
              <a:lnSpc>
                <a:spcPct val="90000"/>
              </a:lnSpc>
              <a:buFont typeface="Webdings" pitchFamily="18" charset="2"/>
              <a:buChar char="Ñ"/>
            </a:pPr>
            <a:r>
              <a:rPr lang="en-GB" sz="2800" smtClean="0">
                <a:cs typeface="Times New Roman" pitchFamily="18" charset="0"/>
              </a:rPr>
              <a:t>Mass is the amount of stuff that makes up an object. It’s measured in kilograms.</a:t>
            </a:r>
          </a:p>
          <a:p>
            <a:pPr>
              <a:lnSpc>
                <a:spcPct val="90000"/>
              </a:lnSpc>
              <a:buFont typeface="Webdings" pitchFamily="18" charset="2"/>
              <a:buChar char="Ñ"/>
            </a:pPr>
            <a:endParaRPr lang="en-GB" sz="2800" smtClean="0">
              <a:cs typeface="Times New Roman" pitchFamily="18" charset="0"/>
            </a:endParaRPr>
          </a:p>
          <a:p>
            <a:pPr>
              <a:lnSpc>
                <a:spcPct val="90000"/>
              </a:lnSpc>
              <a:buFont typeface="Webdings" pitchFamily="18" charset="2"/>
              <a:buChar char="Ñ"/>
            </a:pPr>
            <a:r>
              <a:rPr lang="en-GB" sz="2800" smtClean="0">
                <a:cs typeface="Times New Roman" pitchFamily="18" charset="0"/>
              </a:rPr>
              <a:t>Weight is the force of gravity acting on an object. It’s caused by the Earth pulling down on the object. Because weight is a force, we measure it in newtons.</a:t>
            </a:r>
          </a:p>
          <a:p>
            <a:pPr>
              <a:lnSpc>
                <a:spcPct val="90000"/>
              </a:lnSpc>
              <a:buFont typeface="Webdings" pitchFamily="18" charset="2"/>
              <a:buChar char="Ñ"/>
            </a:pPr>
            <a:endParaRPr lang="en-GB" sz="2800" smtClean="0">
              <a:cs typeface="Times New Roman" pitchFamily="18" charset="0"/>
            </a:endParaRPr>
          </a:p>
          <a:p>
            <a:pPr>
              <a:lnSpc>
                <a:spcPct val="90000"/>
              </a:lnSpc>
              <a:buFont typeface="Webdings" pitchFamily="18" charset="2"/>
              <a:buChar char="Ñ"/>
            </a:pPr>
            <a:r>
              <a:rPr lang="en-GB" sz="2800" smtClean="0">
                <a:cs typeface="Times New Roman" pitchFamily="18" charset="0"/>
              </a:rPr>
              <a:t>Mass is measured in kilograms.</a:t>
            </a:r>
          </a:p>
          <a:p>
            <a:pPr>
              <a:lnSpc>
                <a:spcPct val="90000"/>
              </a:lnSpc>
              <a:buFont typeface="Webdings" pitchFamily="18" charset="2"/>
              <a:buChar char="Ñ"/>
            </a:pPr>
            <a:endParaRPr lang="en-GB" sz="2800" smtClean="0">
              <a:cs typeface="Times New Roman" pitchFamily="18" charset="0"/>
            </a:endParaRPr>
          </a:p>
          <a:p>
            <a:pPr>
              <a:lnSpc>
                <a:spcPct val="90000"/>
              </a:lnSpc>
              <a:buFont typeface="Webdings" pitchFamily="18" charset="2"/>
              <a:buChar char="Ñ"/>
            </a:pPr>
            <a:r>
              <a:rPr lang="en-GB" sz="2800" smtClean="0">
                <a:cs typeface="Times New Roman" pitchFamily="18" charset="0"/>
              </a:rPr>
              <a:t>Weight is force caused by the pull of the Earth. It is measured in newtons.</a:t>
            </a:r>
          </a:p>
          <a:p>
            <a:pPr>
              <a:lnSpc>
                <a:spcPct val="90000"/>
              </a:lnSpc>
              <a:buFont typeface="Webdings" pitchFamily="18" charset="2"/>
              <a:buChar char="Ñ"/>
            </a:pPr>
            <a:endParaRPr lang="en-GB" sz="2800" smtClean="0">
              <a:cs typeface="Times New Roman" pitchFamily="18" charset="0"/>
            </a:endParaRPr>
          </a:p>
        </p:txBody>
      </p:sp>
    </p:spTree>
    <p:extLst>
      <p:ext uri="{BB962C8B-B14F-4D97-AF65-F5344CB8AC3E}">
        <p14:creationId xmlns:p14="http://schemas.microsoft.com/office/powerpoint/2010/main" val="22363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02590A7-BB75-4880-8B27-31A6A359E1AB}" type="slidenum">
              <a:rPr lang="en-GB" sz="2000" smtClean="0">
                <a:solidFill>
                  <a:schemeClr val="accent1"/>
                </a:solidFill>
              </a:rPr>
              <a:pPr eaLnBrk="1" hangingPunct="1"/>
              <a:t>5</a:t>
            </a:fld>
            <a:endParaRPr lang="en-GB" sz="2000" smtClean="0">
              <a:solidFill>
                <a:schemeClr val="accent1"/>
              </a:solidFill>
            </a:endParaRPr>
          </a:p>
        </p:txBody>
      </p:sp>
      <p:sp>
        <p:nvSpPr>
          <p:cNvPr id="14339" name="Date Placeholder 5"/>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4340" name="Footer Placeholder 6"/>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4341" name="WordArt 1026"/>
          <p:cNvSpPr>
            <a:spLocks noChangeArrowheads="1" noChangeShapeType="1" noTextEdit="1"/>
          </p:cNvSpPr>
          <p:nvPr/>
        </p:nvSpPr>
        <p:spPr bwMode="auto">
          <a:xfrm>
            <a:off x="1835150" y="333375"/>
            <a:ext cx="5113338" cy="935038"/>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Forces</a:t>
            </a:r>
          </a:p>
        </p:txBody>
      </p:sp>
      <p:sp>
        <p:nvSpPr>
          <p:cNvPr id="14342" name="Text Box 1027"/>
          <p:cNvSpPr txBox="1">
            <a:spLocks noChangeArrowheads="1"/>
          </p:cNvSpPr>
          <p:nvPr/>
        </p:nvSpPr>
        <p:spPr bwMode="auto">
          <a:xfrm>
            <a:off x="468313" y="1524000"/>
            <a:ext cx="8370887"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en-GB" sz="3200" dirty="0">
                <a:solidFill>
                  <a:srgbClr val="FFFF00"/>
                </a:solidFill>
                <a:latin typeface="Comic Sans MS" pitchFamily="66" charset="0"/>
              </a:rPr>
              <a:t>A </a:t>
            </a:r>
            <a:r>
              <a:rPr lang="en-GB" sz="3200" dirty="0">
                <a:solidFill>
                  <a:schemeClr val="accent1">
                    <a:lumMod val="40000"/>
                    <a:lumOff val="60000"/>
                  </a:schemeClr>
                </a:solidFill>
                <a:latin typeface="Comic Sans MS" pitchFamily="66" charset="0"/>
              </a:rPr>
              <a:t>FORCE</a:t>
            </a:r>
            <a:r>
              <a:rPr lang="en-GB" sz="3200" dirty="0">
                <a:solidFill>
                  <a:srgbClr val="FFFF00"/>
                </a:solidFill>
                <a:latin typeface="Comic Sans MS" pitchFamily="66" charset="0"/>
              </a:rPr>
              <a:t> is a </a:t>
            </a:r>
            <a:r>
              <a:rPr lang="en-GB" sz="3200" dirty="0">
                <a:solidFill>
                  <a:schemeClr val="bg1"/>
                </a:solidFill>
                <a:latin typeface="Comic Sans MS" pitchFamily="66" charset="0"/>
              </a:rPr>
              <a:t>PUSH</a:t>
            </a:r>
            <a:r>
              <a:rPr lang="en-GB" sz="3200" dirty="0">
                <a:solidFill>
                  <a:srgbClr val="FFFF00"/>
                </a:solidFill>
                <a:latin typeface="Comic Sans MS" pitchFamily="66" charset="0"/>
              </a:rPr>
              <a:t> or a </a:t>
            </a:r>
            <a:r>
              <a:rPr lang="en-GB" sz="3200" dirty="0">
                <a:solidFill>
                  <a:schemeClr val="bg1"/>
                </a:solidFill>
                <a:latin typeface="Comic Sans MS" pitchFamily="66" charset="0"/>
              </a:rPr>
              <a:t>PULL</a:t>
            </a:r>
            <a:r>
              <a:rPr lang="en-GB" sz="3200" dirty="0">
                <a:solidFill>
                  <a:srgbClr val="FFFF00"/>
                </a:solidFill>
                <a:latin typeface="Comic Sans MS" pitchFamily="66" charset="0"/>
              </a:rPr>
              <a:t>.</a:t>
            </a:r>
          </a:p>
          <a:p>
            <a:pPr eaLnBrk="1" hangingPunct="1">
              <a:spcBef>
                <a:spcPct val="50000"/>
              </a:spcBef>
              <a:buFontTx/>
              <a:buChar char="•"/>
            </a:pPr>
            <a:r>
              <a:rPr lang="en-GB" sz="3200" dirty="0">
                <a:solidFill>
                  <a:schemeClr val="accent3">
                    <a:lumMod val="95000"/>
                  </a:schemeClr>
                </a:solidFill>
                <a:latin typeface="Comic Sans MS" pitchFamily="66" charset="0"/>
              </a:rPr>
              <a:t>Forces</a:t>
            </a:r>
            <a:r>
              <a:rPr lang="en-GB" sz="3200" dirty="0">
                <a:solidFill>
                  <a:srgbClr val="FFFF00"/>
                </a:solidFill>
                <a:latin typeface="Comic Sans MS" pitchFamily="66" charset="0"/>
              </a:rPr>
              <a:t> can’t be seen, but the effect of a force can be seen.</a:t>
            </a:r>
          </a:p>
          <a:p>
            <a:pPr eaLnBrk="1" hangingPunct="1">
              <a:spcBef>
                <a:spcPct val="50000"/>
              </a:spcBef>
              <a:buFontTx/>
              <a:buChar char="•"/>
            </a:pPr>
            <a:r>
              <a:rPr lang="en-GB" sz="3200" dirty="0">
                <a:solidFill>
                  <a:srgbClr val="FFFF00"/>
                </a:solidFill>
                <a:latin typeface="Comic Sans MS" pitchFamily="66" charset="0"/>
              </a:rPr>
              <a:t> They are measured in </a:t>
            </a:r>
            <a:r>
              <a:rPr lang="en-GB" sz="3200" dirty="0">
                <a:solidFill>
                  <a:schemeClr val="accent3">
                    <a:lumMod val="95000"/>
                  </a:schemeClr>
                </a:solidFill>
                <a:latin typeface="Comic Sans MS" pitchFamily="66" charset="0"/>
              </a:rPr>
              <a:t>newton – N</a:t>
            </a:r>
          </a:p>
          <a:p>
            <a:pPr eaLnBrk="1" hangingPunct="1">
              <a:spcBef>
                <a:spcPct val="50000"/>
              </a:spcBef>
              <a:buFontTx/>
              <a:buChar char="•"/>
            </a:pPr>
            <a:r>
              <a:rPr lang="en-GB" sz="3200" dirty="0">
                <a:solidFill>
                  <a:srgbClr val="FFFF00"/>
                </a:solidFill>
                <a:latin typeface="Comic Sans MS" pitchFamily="66" charset="0"/>
              </a:rPr>
              <a:t>They always act in a certain </a:t>
            </a:r>
            <a:r>
              <a:rPr lang="en-GB" sz="3200" dirty="0">
                <a:solidFill>
                  <a:schemeClr val="accent3">
                    <a:lumMod val="95000"/>
                  </a:schemeClr>
                </a:solidFill>
                <a:latin typeface="Comic Sans MS" pitchFamily="66" charset="0"/>
              </a:rPr>
              <a:t>direction</a:t>
            </a:r>
          </a:p>
          <a:p>
            <a:pPr eaLnBrk="1" hangingPunct="1">
              <a:spcBef>
                <a:spcPct val="50000"/>
              </a:spcBef>
              <a:buFontTx/>
              <a:buChar char="•"/>
            </a:pPr>
            <a:r>
              <a:rPr lang="en-GB" sz="3200" dirty="0">
                <a:solidFill>
                  <a:srgbClr val="FFFF00"/>
                </a:solidFill>
                <a:latin typeface="Comic Sans MS" pitchFamily="66" charset="0"/>
              </a:rPr>
              <a:t> A </a:t>
            </a:r>
            <a:r>
              <a:rPr lang="en-GB" sz="3200" dirty="0" err="1">
                <a:solidFill>
                  <a:schemeClr val="accent3">
                    <a:lumMod val="95000"/>
                  </a:schemeClr>
                </a:solidFill>
                <a:latin typeface="Comic Sans MS" pitchFamily="66" charset="0"/>
              </a:rPr>
              <a:t>newtonbalance</a:t>
            </a:r>
            <a:r>
              <a:rPr lang="en-GB" sz="3200" dirty="0">
                <a:solidFill>
                  <a:schemeClr val="accent3">
                    <a:lumMod val="95000"/>
                  </a:schemeClr>
                </a:solidFill>
                <a:latin typeface="Comic Sans MS" pitchFamily="66" charset="0"/>
              </a:rPr>
              <a:t> , spring balance </a:t>
            </a:r>
            <a:r>
              <a:rPr lang="en-GB" sz="3200" dirty="0">
                <a:solidFill>
                  <a:srgbClr val="FFFF00"/>
                </a:solidFill>
                <a:latin typeface="Comic Sans MS" pitchFamily="66" charset="0"/>
              </a:rPr>
              <a:t>or</a:t>
            </a:r>
            <a:r>
              <a:rPr lang="en-GB" sz="3200" dirty="0">
                <a:solidFill>
                  <a:srgbClr val="FF0066"/>
                </a:solidFill>
                <a:latin typeface="Comic Sans MS" pitchFamily="66" charset="0"/>
              </a:rPr>
              <a:t> </a:t>
            </a:r>
            <a:r>
              <a:rPr lang="en-GB" sz="3200" dirty="0" err="1">
                <a:solidFill>
                  <a:schemeClr val="accent3">
                    <a:lumMod val="95000"/>
                  </a:schemeClr>
                </a:solidFill>
                <a:latin typeface="Comic Sans MS" pitchFamily="66" charset="0"/>
              </a:rPr>
              <a:t>forcemete</a:t>
            </a:r>
            <a:r>
              <a:rPr lang="en-GB" sz="3200" dirty="0" err="1">
                <a:solidFill>
                  <a:srgbClr val="FF0066"/>
                </a:solidFill>
                <a:latin typeface="Comic Sans MS" pitchFamily="66" charset="0"/>
              </a:rPr>
              <a:t>r</a:t>
            </a:r>
            <a:r>
              <a:rPr lang="en-GB" sz="3200" dirty="0">
                <a:solidFill>
                  <a:srgbClr val="FFFF00"/>
                </a:solidFill>
                <a:latin typeface="Comic Sans MS" pitchFamily="66" charset="0"/>
              </a:rPr>
              <a:t> is used to measure forces.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3592E63-A8F4-40D8-B8ED-1A978B3B169A}" type="slidenum">
              <a:rPr lang="en-GB" sz="2000" smtClean="0">
                <a:solidFill>
                  <a:schemeClr val="accent1"/>
                </a:solidFill>
              </a:rPr>
              <a:pPr eaLnBrk="1" hangingPunct="1"/>
              <a:t>50</a:t>
            </a:fld>
            <a:endParaRPr lang="en-GB" sz="2000" smtClean="0">
              <a:solidFill>
                <a:schemeClr val="accent1"/>
              </a:solidFill>
            </a:endParaRPr>
          </a:p>
        </p:txBody>
      </p:sp>
      <p:sp>
        <p:nvSpPr>
          <p:cNvPr id="144387" name="Rectangle 2"/>
          <p:cNvSpPr>
            <a:spLocks noGrp="1" noChangeArrowheads="1"/>
          </p:cNvSpPr>
          <p:nvPr>
            <p:ph type="title"/>
          </p:nvPr>
        </p:nvSpPr>
        <p:spPr/>
        <p:txBody>
          <a:bodyPr/>
          <a:lstStyle/>
          <a:p>
            <a:r>
              <a:rPr lang="en-GB" smtClean="0"/>
              <a:t>Measuring MASS and WEIGHT</a:t>
            </a:r>
          </a:p>
        </p:txBody>
      </p:sp>
      <p:sp>
        <p:nvSpPr>
          <p:cNvPr id="144388" name="Rectangle 3"/>
          <p:cNvSpPr>
            <a:spLocks noGrp="1" noChangeArrowheads="1"/>
          </p:cNvSpPr>
          <p:nvPr>
            <p:ph type="body" idx="1"/>
          </p:nvPr>
        </p:nvSpPr>
        <p:spPr/>
        <p:txBody>
          <a:bodyPr/>
          <a:lstStyle/>
          <a:p>
            <a:r>
              <a:rPr lang="en-GB" smtClean="0"/>
              <a:t>Use scales to measure the MASS of some SMALL objects</a:t>
            </a:r>
          </a:p>
          <a:p>
            <a:r>
              <a:rPr lang="en-GB" smtClean="0"/>
              <a:t>Now use a spring balance to find the weight of the same objects.</a:t>
            </a:r>
          </a:p>
          <a:p>
            <a:endParaRPr lang="en-GB" smtClean="0"/>
          </a:p>
          <a:p>
            <a:r>
              <a:rPr lang="en-GB" smtClean="0"/>
              <a:t>What conclusion can you make about an object’s weight compared to it’s mass?</a:t>
            </a:r>
          </a:p>
        </p:txBody>
      </p:sp>
    </p:spTree>
    <p:extLst>
      <p:ext uri="{BB962C8B-B14F-4D97-AF65-F5344CB8AC3E}">
        <p14:creationId xmlns:p14="http://schemas.microsoft.com/office/powerpoint/2010/main" val="2157790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E046D6-5302-4019-9D0E-C22F22025862}" type="slidenum">
              <a:rPr lang="en-GB" sz="2000" smtClean="0">
                <a:solidFill>
                  <a:schemeClr val="accent1"/>
                </a:solidFill>
              </a:rPr>
              <a:pPr eaLnBrk="1" hangingPunct="1"/>
              <a:t>51</a:t>
            </a:fld>
            <a:endParaRPr lang="en-GB" sz="2000" smtClean="0">
              <a:solidFill>
                <a:schemeClr val="accent1"/>
              </a:solidFill>
            </a:endParaRPr>
          </a:p>
        </p:txBody>
      </p:sp>
      <p:sp>
        <p:nvSpPr>
          <p:cNvPr id="145411"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45412"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graphicFrame>
        <p:nvGraphicFramePr>
          <p:cNvPr id="121883" name="Group 27"/>
          <p:cNvGraphicFramePr>
            <a:graphicFrameLocks noGrp="1"/>
          </p:cNvGraphicFramePr>
          <p:nvPr/>
        </p:nvGraphicFramePr>
        <p:xfrm>
          <a:off x="609600" y="1397000"/>
          <a:ext cx="7010400" cy="4470400"/>
        </p:xfrm>
        <a:graphic>
          <a:graphicData uri="http://schemas.openxmlformats.org/drawingml/2006/table">
            <a:tbl>
              <a:tblPr/>
              <a:tblGrid>
                <a:gridCol w="2336800"/>
                <a:gridCol w="2336800"/>
                <a:gridCol w="2336800"/>
              </a:tblGrid>
              <a:tr h="1117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rgbClr val="FF0066"/>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66"/>
                          </a:solidFill>
                          <a:effectLst/>
                          <a:latin typeface="Arial" charset="0"/>
                          <a:cs typeface="Arial" charset="0"/>
                        </a:rPr>
                        <a:t>Object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rgbClr val="FF0066"/>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66"/>
                          </a:solidFill>
                          <a:effectLst/>
                          <a:latin typeface="Arial" charset="0"/>
                          <a:cs typeface="Arial" charset="0"/>
                        </a:rPr>
                        <a:t>Mass (kg)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rgbClr val="FF0066"/>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66"/>
                          </a:solidFill>
                          <a:effectLst/>
                          <a:latin typeface="Arial" charset="0"/>
                          <a:cs typeface="Arial" charset="0"/>
                        </a:rPr>
                        <a:t>Weight (N)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17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0066"/>
                          </a:solidFill>
                          <a:effectLst/>
                          <a:latin typeface="Arial" charset="0"/>
                          <a:cs typeface="Arial" charset="0"/>
                        </a:rPr>
                        <a:t>Eg</a:t>
                      </a:r>
                      <a:r>
                        <a:rPr kumimoji="0" lang="en-GB" sz="2800" b="0" i="0" u="none" strike="noStrike" cap="none" normalizeH="0" baseline="0" smtClean="0">
                          <a:ln>
                            <a:noFill/>
                          </a:ln>
                          <a:solidFill>
                            <a:srgbClr val="FF0066"/>
                          </a:solidFill>
                          <a:effectLst/>
                          <a:latin typeface="Arial" charset="0"/>
                          <a:cs typeface="Arial" charset="0"/>
                        </a:rPr>
                        <a:t> </a:t>
                      </a:r>
                      <a:r>
                        <a:rPr kumimoji="0" lang="en-GB" sz="2800" b="0" i="0" u="none" strike="noStrike" cap="none" normalizeH="0" baseline="0" smtClean="0">
                          <a:ln>
                            <a:noFill/>
                          </a:ln>
                          <a:solidFill>
                            <a:srgbClr val="FF0066"/>
                          </a:solidFill>
                          <a:effectLst/>
                          <a:latin typeface="Bradley Hand ITC" pitchFamily="66" charset="0"/>
                          <a:cs typeface="Arial" charset="0"/>
                        </a:rPr>
                        <a:t>Pencil case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17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17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bl>
          </a:graphicData>
        </a:graphic>
      </p:graphicFrame>
      <p:sp>
        <p:nvSpPr>
          <p:cNvPr id="145434" name="Text Box 77"/>
          <p:cNvSpPr txBox="1">
            <a:spLocks noChangeArrowheads="1"/>
          </p:cNvSpPr>
          <p:nvPr/>
        </p:nvSpPr>
        <p:spPr bwMode="auto">
          <a:xfrm>
            <a:off x="663575" y="423863"/>
            <a:ext cx="5792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800">
                <a:solidFill>
                  <a:srgbClr val="FF0066"/>
                </a:solidFill>
                <a:latin typeface="Calibri" pitchFamily="34" charset="0"/>
                <a:cs typeface="Arial" pitchFamily="34" charset="0"/>
              </a:rPr>
              <a:t>Write your results into a table like this:</a:t>
            </a:r>
          </a:p>
        </p:txBody>
      </p:sp>
    </p:spTree>
    <p:extLst>
      <p:ext uri="{BB962C8B-B14F-4D97-AF65-F5344CB8AC3E}">
        <p14:creationId xmlns:p14="http://schemas.microsoft.com/office/powerpoint/2010/main" val="17981516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3ADB1BE-F5DB-451F-ABC1-217E1CB1C209}" type="slidenum">
              <a:rPr lang="en-GB" sz="2000" smtClean="0">
                <a:solidFill>
                  <a:schemeClr val="accent1"/>
                </a:solidFill>
              </a:rPr>
              <a:pPr eaLnBrk="1" hangingPunct="1"/>
              <a:t>52</a:t>
            </a:fld>
            <a:endParaRPr lang="en-GB" sz="2000" smtClean="0">
              <a:solidFill>
                <a:schemeClr val="accent1"/>
              </a:solidFill>
            </a:endParaRPr>
          </a:p>
        </p:txBody>
      </p:sp>
      <p:sp>
        <p:nvSpPr>
          <p:cNvPr id="146435" name="Rectangle 2"/>
          <p:cNvSpPr>
            <a:spLocks noGrp="1" noChangeArrowheads="1"/>
          </p:cNvSpPr>
          <p:nvPr>
            <p:ph type="title"/>
          </p:nvPr>
        </p:nvSpPr>
        <p:spPr/>
        <p:txBody>
          <a:bodyPr/>
          <a:lstStyle/>
          <a:p>
            <a:r>
              <a:rPr lang="en-GB" b="1" smtClean="0">
                <a:cs typeface="Times New Roman" pitchFamily="18" charset="0"/>
              </a:rPr>
              <a:t>Losing – and gaining – weight</a:t>
            </a:r>
          </a:p>
        </p:txBody>
      </p:sp>
      <p:sp>
        <p:nvSpPr>
          <p:cNvPr id="146436" name="Rectangle 3"/>
          <p:cNvSpPr>
            <a:spLocks noGrp="1" noChangeArrowheads="1"/>
          </p:cNvSpPr>
          <p:nvPr>
            <p:ph type="body" idx="1"/>
          </p:nvPr>
        </p:nvSpPr>
        <p:spPr>
          <a:xfrm>
            <a:off x="250825" y="1220788"/>
            <a:ext cx="8763000" cy="4800600"/>
          </a:xfrm>
        </p:spPr>
        <p:txBody>
          <a:bodyPr/>
          <a:lstStyle/>
          <a:p>
            <a:pPr indent="-57150">
              <a:lnSpc>
                <a:spcPct val="90000"/>
              </a:lnSpc>
              <a:buFontTx/>
              <a:buNone/>
            </a:pPr>
            <a:r>
              <a:rPr lang="en-GB" sz="2800" smtClean="0">
                <a:cs typeface="Times New Roman" pitchFamily="18" charset="0"/>
              </a:rPr>
              <a:t>People often say they want to </a:t>
            </a:r>
            <a:r>
              <a:rPr lang="en-GB" sz="2800" smtClean="0">
                <a:solidFill>
                  <a:srgbClr val="FF0066"/>
                </a:solidFill>
                <a:cs typeface="Times New Roman" pitchFamily="18" charset="0"/>
              </a:rPr>
              <a:t>lose weight</a:t>
            </a:r>
            <a:r>
              <a:rPr lang="en-GB" sz="2800" smtClean="0">
                <a:cs typeface="Times New Roman" pitchFamily="18" charset="0"/>
              </a:rPr>
              <a:t>. What they really mean is that they want to </a:t>
            </a:r>
            <a:r>
              <a:rPr lang="en-GB" sz="2800" smtClean="0">
                <a:solidFill>
                  <a:srgbClr val="FF0066"/>
                </a:solidFill>
                <a:cs typeface="Times New Roman" pitchFamily="18" charset="0"/>
              </a:rPr>
              <a:t>lose some of their mass.</a:t>
            </a:r>
          </a:p>
          <a:p>
            <a:pPr indent="-57150" algn="just">
              <a:lnSpc>
                <a:spcPct val="90000"/>
              </a:lnSpc>
            </a:pPr>
            <a:r>
              <a:rPr lang="en-GB" sz="2800" smtClean="0">
                <a:cs typeface="Times New Roman" pitchFamily="18" charset="0"/>
              </a:rPr>
              <a:t>One of the best ways of </a:t>
            </a:r>
            <a:r>
              <a:rPr lang="en-GB" sz="2800" smtClean="0">
                <a:solidFill>
                  <a:srgbClr val="00FFFF"/>
                </a:solidFill>
                <a:cs typeface="Times New Roman" pitchFamily="18" charset="0"/>
              </a:rPr>
              <a:t>losing weight</a:t>
            </a:r>
            <a:r>
              <a:rPr lang="en-GB" sz="2800" smtClean="0">
                <a:cs typeface="Times New Roman" pitchFamily="18" charset="0"/>
              </a:rPr>
              <a:t> is to </a:t>
            </a:r>
            <a:r>
              <a:rPr lang="en-GB" sz="2800" smtClean="0">
                <a:solidFill>
                  <a:srgbClr val="00FFFF"/>
                </a:solidFill>
                <a:cs typeface="Times New Roman" pitchFamily="18" charset="0"/>
              </a:rPr>
              <a:t>travel to the Moon</a:t>
            </a:r>
            <a:r>
              <a:rPr lang="en-GB" sz="2800" smtClean="0">
                <a:cs typeface="Times New Roman" pitchFamily="18" charset="0"/>
              </a:rPr>
              <a:t>. This is because the </a:t>
            </a:r>
            <a:r>
              <a:rPr lang="en-GB" sz="2800" smtClean="0">
                <a:solidFill>
                  <a:schemeClr val="bg1"/>
                </a:solidFill>
                <a:cs typeface="Times New Roman" pitchFamily="18" charset="0"/>
              </a:rPr>
              <a:t>Moon’s gravity is weaker</a:t>
            </a:r>
            <a:r>
              <a:rPr lang="en-GB" sz="2800" smtClean="0">
                <a:cs typeface="Times New Roman" pitchFamily="18" charset="0"/>
              </a:rPr>
              <a:t>, and doesn’t pull you down with such a big force. This is why astronauts on the </a:t>
            </a:r>
            <a:r>
              <a:rPr lang="en-GB" sz="2800" smtClean="0">
                <a:solidFill>
                  <a:schemeClr val="bg1"/>
                </a:solidFill>
                <a:cs typeface="Times New Roman" pitchFamily="18" charset="0"/>
              </a:rPr>
              <a:t>Moon can jump quite high</a:t>
            </a:r>
            <a:r>
              <a:rPr lang="en-GB" sz="2800" smtClean="0">
                <a:cs typeface="Times New Roman" pitchFamily="18" charset="0"/>
              </a:rPr>
              <a:t>, even though they are wearing big spacesuits. </a:t>
            </a:r>
          </a:p>
          <a:p>
            <a:pPr indent="-57150" algn="just">
              <a:lnSpc>
                <a:spcPct val="90000"/>
              </a:lnSpc>
              <a:buFontTx/>
              <a:buNone/>
            </a:pPr>
            <a:endParaRPr lang="en-GB" sz="2800" smtClean="0">
              <a:cs typeface="Times New Roman" pitchFamily="18" charset="0"/>
            </a:endParaRPr>
          </a:p>
          <a:p>
            <a:pPr indent="-57150">
              <a:lnSpc>
                <a:spcPct val="90000"/>
              </a:lnSpc>
            </a:pPr>
            <a:r>
              <a:rPr lang="en-GB" sz="2800" smtClean="0">
                <a:solidFill>
                  <a:schemeClr val="bg1"/>
                </a:solidFill>
                <a:cs typeface="Times New Roman" pitchFamily="18" charset="0"/>
              </a:rPr>
              <a:t>What other things would be easier on the moon and are there any other forces that would be different?</a:t>
            </a:r>
            <a:endParaRPr lang="en-GB" sz="2800" smtClean="0">
              <a:solidFill>
                <a:schemeClr val="bg1"/>
              </a:solidFill>
            </a:endParaRPr>
          </a:p>
        </p:txBody>
      </p:sp>
    </p:spTree>
    <p:extLst>
      <p:ext uri="{BB962C8B-B14F-4D97-AF65-F5344CB8AC3E}">
        <p14:creationId xmlns:p14="http://schemas.microsoft.com/office/powerpoint/2010/main" val="39435238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158799-AD0D-4CFD-B325-CA475202C417}" type="slidenum">
              <a:rPr lang="en-GB" sz="2000" smtClean="0">
                <a:solidFill>
                  <a:schemeClr val="accent1"/>
                </a:solidFill>
              </a:rPr>
              <a:pPr eaLnBrk="1" hangingPunct="1"/>
              <a:t>53</a:t>
            </a:fld>
            <a:endParaRPr lang="en-GB" sz="2000" smtClean="0">
              <a:solidFill>
                <a:schemeClr val="accent1"/>
              </a:solidFill>
            </a:endParaRPr>
          </a:p>
        </p:txBody>
      </p:sp>
      <p:sp>
        <p:nvSpPr>
          <p:cNvPr id="147459" name="Rectangle 2"/>
          <p:cNvSpPr>
            <a:spLocks noGrp="1" noChangeArrowheads="1"/>
          </p:cNvSpPr>
          <p:nvPr>
            <p:ph type="title"/>
          </p:nvPr>
        </p:nvSpPr>
        <p:spPr/>
        <p:txBody>
          <a:bodyPr/>
          <a:lstStyle/>
          <a:p>
            <a:r>
              <a:rPr lang="en-GB" smtClean="0"/>
              <a:t>GOING FURTHER LEVEL 4/5</a:t>
            </a:r>
          </a:p>
        </p:txBody>
      </p:sp>
      <p:pic>
        <p:nvPicPr>
          <p:cNvPr id="147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7056438"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6875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6C0A3C-2119-43A9-8CD0-3F866B25E1AD}" type="slidenum">
              <a:rPr lang="en-GB" sz="2000" smtClean="0">
                <a:solidFill>
                  <a:schemeClr val="accent1"/>
                </a:solidFill>
              </a:rPr>
              <a:pPr eaLnBrk="1" hangingPunct="1"/>
              <a:t>54</a:t>
            </a:fld>
            <a:endParaRPr lang="en-GB" sz="2000" smtClean="0">
              <a:solidFill>
                <a:schemeClr val="accent1"/>
              </a:solidFill>
            </a:endParaRPr>
          </a:p>
        </p:txBody>
      </p:sp>
      <p:sp>
        <p:nvSpPr>
          <p:cNvPr id="148483" name="Rectangle 2"/>
          <p:cNvSpPr>
            <a:spLocks noGrp="1" noChangeArrowheads="1"/>
          </p:cNvSpPr>
          <p:nvPr>
            <p:ph type="title"/>
          </p:nvPr>
        </p:nvSpPr>
        <p:spPr/>
        <p:txBody>
          <a:bodyPr/>
          <a:lstStyle/>
          <a:p>
            <a:r>
              <a:rPr lang="en-GB" smtClean="0"/>
              <a:t>GOING FURTHER LEVEL 4/5</a:t>
            </a:r>
          </a:p>
        </p:txBody>
      </p:sp>
      <p:sp>
        <p:nvSpPr>
          <p:cNvPr id="148484" name="Rectangle 6"/>
          <p:cNvSpPr>
            <a:spLocks noGrp="1" noChangeArrowheads="1"/>
          </p:cNvSpPr>
          <p:nvPr>
            <p:ph type="body" idx="1"/>
          </p:nvPr>
        </p:nvSpPr>
        <p:spPr>
          <a:xfrm>
            <a:off x="304800" y="762000"/>
            <a:ext cx="4411663" cy="5691188"/>
          </a:xfrm>
          <a:noFill/>
        </p:spPr>
        <p:txBody>
          <a:bodyPr/>
          <a:lstStyle/>
          <a:p>
            <a:pPr marL="533400" indent="-533400"/>
            <a:r>
              <a:rPr lang="en-GB" smtClean="0"/>
              <a:t>Other planets also have gravitational fields which exert forces.</a:t>
            </a:r>
          </a:p>
          <a:p>
            <a:pPr marL="533400" indent="-533400"/>
            <a:r>
              <a:rPr lang="en-GB" smtClean="0"/>
              <a:t>The gravitational field strength at the surface of some objects in our solar system are shown in the table.</a:t>
            </a:r>
          </a:p>
        </p:txBody>
      </p:sp>
      <p:pic>
        <p:nvPicPr>
          <p:cNvPr id="148485" name="Picture 9" descr="738C3F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365625"/>
            <a:ext cx="42291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6" name="Picture 7"/>
          <p:cNvPicPr>
            <a:picLocks noChangeAspect="1" noChangeArrowheads="1"/>
          </p:cNvPicPr>
          <p:nvPr/>
        </p:nvPicPr>
        <p:blipFill>
          <a:blip r:embed="rId3">
            <a:extLst>
              <a:ext uri="{28A0092B-C50C-407E-A947-70E740481C1C}">
                <a14:useLocalDpi xmlns:a14="http://schemas.microsoft.com/office/drawing/2010/main" val="0"/>
              </a:ext>
            </a:extLst>
          </a:blip>
          <a:srcRect r="16588"/>
          <a:stretch>
            <a:fillRect/>
          </a:stretch>
        </p:blipFill>
        <p:spPr bwMode="auto">
          <a:xfrm>
            <a:off x="5062538" y="620713"/>
            <a:ext cx="3686175"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8487" name="Text Box 8"/>
          <p:cNvSpPr txBox="1">
            <a:spLocks noChangeArrowheads="1"/>
          </p:cNvSpPr>
          <p:nvPr/>
        </p:nvSpPr>
        <p:spPr bwMode="auto">
          <a:xfrm>
            <a:off x="4767263" y="48895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Tree>
    <p:extLst>
      <p:ext uri="{BB962C8B-B14F-4D97-AF65-F5344CB8AC3E}">
        <p14:creationId xmlns:p14="http://schemas.microsoft.com/office/powerpoint/2010/main" val="20284000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54FD869-28DE-4F5A-A7FD-55CACC552250}" type="slidenum">
              <a:rPr lang="en-GB" sz="2000" smtClean="0">
                <a:solidFill>
                  <a:schemeClr val="accent1"/>
                </a:solidFill>
              </a:rPr>
              <a:pPr eaLnBrk="1" hangingPunct="1"/>
              <a:t>55</a:t>
            </a:fld>
            <a:endParaRPr lang="en-GB" sz="2000" smtClean="0">
              <a:solidFill>
                <a:schemeClr val="accent1"/>
              </a:solidFill>
            </a:endParaRPr>
          </a:p>
        </p:txBody>
      </p:sp>
      <p:sp>
        <p:nvSpPr>
          <p:cNvPr id="149507" name="Rectangle 2"/>
          <p:cNvSpPr>
            <a:spLocks noGrp="1" noChangeArrowheads="1"/>
          </p:cNvSpPr>
          <p:nvPr>
            <p:ph type="title"/>
          </p:nvPr>
        </p:nvSpPr>
        <p:spPr/>
        <p:txBody>
          <a:bodyPr/>
          <a:lstStyle/>
          <a:p>
            <a:r>
              <a:rPr lang="en-GB" b="1" smtClean="0">
                <a:cs typeface="Times New Roman" pitchFamily="18" charset="0"/>
              </a:rPr>
              <a:t>Losing – and gaining – weight</a:t>
            </a:r>
          </a:p>
        </p:txBody>
      </p:sp>
      <p:sp>
        <p:nvSpPr>
          <p:cNvPr id="149508" name="Rectangle 3"/>
          <p:cNvSpPr>
            <a:spLocks noGrp="1" noChangeArrowheads="1"/>
          </p:cNvSpPr>
          <p:nvPr>
            <p:ph type="body" idx="1"/>
          </p:nvPr>
        </p:nvSpPr>
        <p:spPr>
          <a:xfrm>
            <a:off x="179388" y="1292225"/>
            <a:ext cx="8763000" cy="4800600"/>
          </a:xfrm>
        </p:spPr>
        <p:txBody>
          <a:bodyPr/>
          <a:lstStyle/>
          <a:p>
            <a:pPr indent="-57150"/>
            <a:r>
              <a:rPr lang="en-GB" smtClean="0">
                <a:cs typeface="Times New Roman" pitchFamily="18" charset="0"/>
              </a:rPr>
              <a:t>But when you’re on the Moon, your </a:t>
            </a:r>
            <a:r>
              <a:rPr lang="en-GB" smtClean="0">
                <a:solidFill>
                  <a:srgbClr val="FF0066"/>
                </a:solidFill>
                <a:cs typeface="Times New Roman" pitchFamily="18" charset="0"/>
              </a:rPr>
              <a:t>mass doesn’t change</a:t>
            </a:r>
            <a:r>
              <a:rPr lang="en-GB" smtClean="0">
                <a:cs typeface="Times New Roman" pitchFamily="18" charset="0"/>
              </a:rPr>
              <a:t>. Remember, </a:t>
            </a:r>
            <a:r>
              <a:rPr lang="en-GB" smtClean="0">
                <a:solidFill>
                  <a:schemeClr val="bg1"/>
                </a:solidFill>
                <a:cs typeface="Times New Roman" pitchFamily="18" charset="0"/>
              </a:rPr>
              <a:t>mass is the amount of stuff there is in you</a:t>
            </a:r>
            <a:r>
              <a:rPr lang="en-GB" smtClean="0">
                <a:cs typeface="Times New Roman" pitchFamily="18" charset="0"/>
              </a:rPr>
              <a:t> – travelling to the Moon doesn’t change that.</a:t>
            </a:r>
            <a:endParaRPr lang="en-GB" smtClean="0"/>
          </a:p>
        </p:txBody>
      </p:sp>
      <p:sp>
        <p:nvSpPr>
          <p:cNvPr id="149509" name="Rectangle 4"/>
          <p:cNvSpPr>
            <a:spLocks noChangeArrowheads="1"/>
          </p:cNvSpPr>
          <p:nvPr/>
        </p:nvSpPr>
        <p:spPr bwMode="auto">
          <a:xfrm>
            <a:off x="1187450" y="4221163"/>
            <a:ext cx="646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hlinkClick r:id="rId2"/>
              </a:rPr>
              <a:t>://www.mathsisfun.com/measure/weight-mass.html</a:t>
            </a:r>
            <a:endParaRPr lang="en-GB">
              <a:latin typeface="Comic Sans MS" pitchFamily="66" charset="0"/>
            </a:endParaRPr>
          </a:p>
        </p:txBody>
      </p:sp>
    </p:spTree>
    <p:extLst>
      <p:ext uri="{BB962C8B-B14F-4D97-AF65-F5344CB8AC3E}">
        <p14:creationId xmlns:p14="http://schemas.microsoft.com/office/powerpoint/2010/main" val="17790495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099E9F-5397-47C0-A24D-AA0190963844}" type="slidenum">
              <a:rPr lang="en-GB" sz="2000" smtClean="0">
                <a:solidFill>
                  <a:schemeClr val="accent1"/>
                </a:solidFill>
              </a:rPr>
              <a:pPr eaLnBrk="1" hangingPunct="1"/>
              <a:t>56</a:t>
            </a:fld>
            <a:endParaRPr lang="en-GB" sz="2000" smtClean="0">
              <a:solidFill>
                <a:schemeClr val="accent1"/>
              </a:solidFill>
            </a:endParaRPr>
          </a:p>
        </p:txBody>
      </p:sp>
      <p:sp>
        <p:nvSpPr>
          <p:cNvPr id="150531"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50532"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50533" name="Rectangle 2"/>
          <p:cNvSpPr>
            <a:spLocks noGrp="1" noChangeArrowheads="1"/>
          </p:cNvSpPr>
          <p:nvPr>
            <p:ph type="title"/>
          </p:nvPr>
        </p:nvSpPr>
        <p:spPr>
          <a:xfrm>
            <a:off x="2057400" y="1524000"/>
            <a:ext cx="4724400" cy="3733800"/>
          </a:xfrm>
        </p:spPr>
        <p:txBody>
          <a:bodyPr/>
          <a:lstStyle/>
          <a:p>
            <a:pPr algn="ctr" eaLnBrk="1" hangingPunct="1"/>
            <a:r>
              <a:rPr lang="en-GB" sz="7200" smtClean="0"/>
              <a:t>WHAT YOU THOUGHT</a:t>
            </a:r>
          </a:p>
        </p:txBody>
      </p:sp>
    </p:spTree>
    <p:extLst>
      <p:ext uri="{BB962C8B-B14F-4D97-AF65-F5344CB8AC3E}">
        <p14:creationId xmlns:p14="http://schemas.microsoft.com/office/powerpoint/2010/main" val="31752543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4B7DD0-8671-4E04-B174-FB3340611208}" type="slidenum">
              <a:rPr lang="en-GB" sz="2000" smtClean="0">
                <a:solidFill>
                  <a:schemeClr val="accent1"/>
                </a:solidFill>
              </a:rPr>
              <a:pPr eaLnBrk="1" hangingPunct="1"/>
              <a:t>57</a:t>
            </a:fld>
            <a:endParaRPr lang="en-GB" sz="2000" smtClean="0">
              <a:solidFill>
                <a:schemeClr val="accent1"/>
              </a:solidFill>
            </a:endParaRPr>
          </a:p>
        </p:txBody>
      </p:sp>
      <p:sp>
        <p:nvSpPr>
          <p:cNvPr id="151555" name="Rectangle 2"/>
          <p:cNvSpPr>
            <a:spLocks noGrp="1" noChangeArrowheads="1"/>
          </p:cNvSpPr>
          <p:nvPr>
            <p:ph type="title"/>
          </p:nvPr>
        </p:nvSpPr>
        <p:spPr/>
        <p:txBody>
          <a:bodyPr/>
          <a:lstStyle/>
          <a:p>
            <a:r>
              <a:rPr lang="en-GB" smtClean="0"/>
              <a:t>Revisions quiz</a:t>
            </a:r>
          </a:p>
        </p:txBody>
      </p:sp>
      <p:sp>
        <p:nvSpPr>
          <p:cNvPr id="151556" name="Rectangle 3"/>
          <p:cNvSpPr>
            <a:spLocks noGrp="1" noChangeArrowheads="1"/>
          </p:cNvSpPr>
          <p:nvPr>
            <p:ph type="body" idx="1"/>
          </p:nvPr>
        </p:nvSpPr>
        <p:spPr>
          <a:xfrm>
            <a:off x="152400" y="762000"/>
            <a:ext cx="8839200" cy="4800600"/>
          </a:xfrm>
        </p:spPr>
        <p:txBody>
          <a:bodyPr/>
          <a:lstStyle/>
          <a:p>
            <a:pPr>
              <a:lnSpc>
                <a:spcPct val="90000"/>
              </a:lnSpc>
              <a:buFontTx/>
              <a:buNone/>
            </a:pPr>
            <a:r>
              <a:rPr lang="en-GB" sz="2800" smtClean="0">
                <a:cs typeface="Times New Roman" pitchFamily="18" charset="0"/>
              </a:rPr>
              <a:t>1.	What three things can forces do?</a:t>
            </a:r>
          </a:p>
          <a:p>
            <a:pPr>
              <a:lnSpc>
                <a:spcPct val="90000"/>
              </a:lnSpc>
              <a:buFontTx/>
              <a:buNone/>
            </a:pPr>
            <a:r>
              <a:rPr lang="en-GB" sz="2800" smtClean="0">
                <a:cs typeface="Times New Roman" pitchFamily="18" charset="0"/>
              </a:rPr>
              <a:t>2.	What unit are forces measured in?</a:t>
            </a:r>
          </a:p>
          <a:p>
            <a:pPr>
              <a:lnSpc>
                <a:spcPct val="90000"/>
              </a:lnSpc>
              <a:buFontTx/>
              <a:buNone/>
            </a:pPr>
            <a:r>
              <a:rPr lang="en-GB" sz="2800" smtClean="0">
                <a:cs typeface="Times New Roman" pitchFamily="18" charset="0"/>
              </a:rPr>
              <a:t>3.	Who is the unit named after? Give his full name.</a:t>
            </a:r>
          </a:p>
          <a:p>
            <a:pPr>
              <a:lnSpc>
                <a:spcPct val="90000"/>
              </a:lnSpc>
              <a:buFontTx/>
              <a:buNone/>
            </a:pPr>
            <a:r>
              <a:rPr lang="en-GB" sz="2800" smtClean="0">
                <a:cs typeface="Times New Roman" pitchFamily="18" charset="0"/>
              </a:rPr>
              <a:t>4.	What do you measure forces with?</a:t>
            </a:r>
          </a:p>
          <a:p>
            <a:pPr>
              <a:lnSpc>
                <a:spcPct val="90000"/>
              </a:lnSpc>
              <a:buFontTx/>
              <a:buNone/>
            </a:pPr>
            <a:r>
              <a:rPr lang="en-GB" sz="2800" smtClean="0">
                <a:cs typeface="Times New Roman" pitchFamily="18" charset="0"/>
              </a:rPr>
              <a:t>5	What force is needed to lift an apple – 1 N, 20 N or 100 N?</a:t>
            </a:r>
          </a:p>
          <a:p>
            <a:pPr>
              <a:lnSpc>
                <a:spcPct val="90000"/>
              </a:lnSpc>
              <a:buFontTx/>
              <a:buNone/>
            </a:pPr>
            <a:r>
              <a:rPr lang="en-GB" sz="2800" smtClean="0">
                <a:cs typeface="Times New Roman" pitchFamily="18" charset="0"/>
              </a:rPr>
              <a:t>6.	Is mass or weight measured in kilograms?</a:t>
            </a:r>
          </a:p>
          <a:p>
            <a:pPr>
              <a:lnSpc>
                <a:spcPct val="90000"/>
              </a:lnSpc>
              <a:buFontTx/>
              <a:buNone/>
            </a:pPr>
            <a:r>
              <a:rPr lang="en-GB" sz="2800" smtClean="0">
                <a:cs typeface="Times New Roman" pitchFamily="18" charset="0"/>
              </a:rPr>
              <a:t>7.	Weight is a force. This means it is measured in:</a:t>
            </a:r>
          </a:p>
          <a:p>
            <a:pPr>
              <a:lnSpc>
                <a:spcPct val="90000"/>
              </a:lnSpc>
              <a:buFontTx/>
              <a:buNone/>
            </a:pPr>
            <a:r>
              <a:rPr lang="en-GB" sz="2800" smtClean="0">
                <a:cs typeface="Times New Roman" pitchFamily="18" charset="0"/>
              </a:rPr>
              <a:t>8.	What causes weight?</a:t>
            </a:r>
          </a:p>
          <a:p>
            <a:pPr>
              <a:lnSpc>
                <a:spcPct val="90000"/>
              </a:lnSpc>
              <a:buFontTx/>
              <a:buNone/>
            </a:pPr>
            <a:r>
              <a:rPr lang="en-GB" sz="2800" smtClean="0">
                <a:cs typeface="Times New Roman" pitchFamily="18" charset="0"/>
              </a:rPr>
              <a:t>9.	If you travel to the Moon, does your mass change?</a:t>
            </a:r>
          </a:p>
          <a:p>
            <a:pPr>
              <a:lnSpc>
                <a:spcPct val="90000"/>
              </a:lnSpc>
              <a:buFontTx/>
              <a:buNone/>
            </a:pPr>
            <a:r>
              <a:rPr lang="en-GB" sz="2800" smtClean="0">
                <a:cs typeface="Times New Roman" pitchFamily="18" charset="0"/>
              </a:rPr>
              <a:t>10 If you travel to the Moon, does your weight change?</a:t>
            </a:r>
          </a:p>
        </p:txBody>
      </p:sp>
    </p:spTree>
    <p:extLst>
      <p:ext uri="{BB962C8B-B14F-4D97-AF65-F5344CB8AC3E}">
        <p14:creationId xmlns:p14="http://schemas.microsoft.com/office/powerpoint/2010/main" val="22776020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7FB1A87-BF88-413B-8126-C16FFC35EFD4}" type="slidenum">
              <a:rPr lang="en-GB" sz="2000" smtClean="0">
                <a:solidFill>
                  <a:schemeClr val="accent1"/>
                </a:solidFill>
              </a:rPr>
              <a:pPr eaLnBrk="1" hangingPunct="1"/>
              <a:t>58</a:t>
            </a:fld>
            <a:endParaRPr lang="en-GB" sz="2000" smtClean="0">
              <a:solidFill>
                <a:schemeClr val="accent1"/>
              </a:solidFill>
            </a:endParaRPr>
          </a:p>
        </p:txBody>
      </p:sp>
      <p:sp>
        <p:nvSpPr>
          <p:cNvPr id="152579" name="Rectangle 2"/>
          <p:cNvSpPr>
            <a:spLocks noGrp="1" noChangeArrowheads="1"/>
          </p:cNvSpPr>
          <p:nvPr>
            <p:ph type="title"/>
          </p:nvPr>
        </p:nvSpPr>
        <p:spPr/>
        <p:txBody>
          <a:bodyPr/>
          <a:lstStyle/>
          <a:p>
            <a:r>
              <a:rPr lang="en-GB" smtClean="0"/>
              <a:t>Revisions quiz -					</a:t>
            </a:r>
            <a:r>
              <a:rPr lang="en-GB" smtClean="0">
                <a:cs typeface="Times New Roman" pitchFamily="18" charset="0"/>
              </a:rPr>
              <a:t>My score out of 18:	_____</a:t>
            </a:r>
            <a:r>
              <a:rPr lang="en-GB" smtClean="0"/>
              <a:t> </a:t>
            </a:r>
            <a:br>
              <a:rPr lang="en-GB" smtClean="0"/>
            </a:br>
            <a:endParaRPr lang="en-GB" smtClean="0"/>
          </a:p>
        </p:txBody>
      </p:sp>
      <p:sp>
        <p:nvSpPr>
          <p:cNvPr id="152580" name="Rectangle 3"/>
          <p:cNvSpPr>
            <a:spLocks noGrp="1" noChangeArrowheads="1"/>
          </p:cNvSpPr>
          <p:nvPr>
            <p:ph type="body" idx="1"/>
          </p:nvPr>
        </p:nvSpPr>
        <p:spPr>
          <a:xfrm>
            <a:off x="152400" y="685800"/>
            <a:ext cx="8839200" cy="4800600"/>
          </a:xfrm>
        </p:spPr>
        <p:txBody>
          <a:bodyPr/>
          <a:lstStyle/>
          <a:p>
            <a:pPr marL="533400" indent="-533400">
              <a:lnSpc>
                <a:spcPct val="90000"/>
              </a:lnSpc>
              <a:buFontTx/>
              <a:buAutoNum type="arabicPeriod" startAt="11"/>
            </a:pPr>
            <a:r>
              <a:rPr lang="en-GB" sz="2800" smtClean="0">
                <a:cs typeface="Times New Roman" pitchFamily="18" charset="0"/>
              </a:rPr>
              <a:t>On which planet is your weight greatest?</a:t>
            </a:r>
          </a:p>
          <a:p>
            <a:pPr marL="533400" indent="-533400">
              <a:lnSpc>
                <a:spcPct val="90000"/>
              </a:lnSpc>
              <a:buFontTx/>
              <a:buAutoNum type="arabicPeriod" startAt="11"/>
            </a:pPr>
            <a:r>
              <a:rPr lang="en-GB" sz="2800" smtClean="0">
                <a:cs typeface="Times New Roman" pitchFamily="18" charset="0"/>
              </a:rPr>
              <a:t>On Earth, how many newtons are there for each kilogram of mass?</a:t>
            </a:r>
          </a:p>
          <a:p>
            <a:pPr marL="533400" indent="-533400">
              <a:lnSpc>
                <a:spcPct val="90000"/>
              </a:lnSpc>
              <a:buFontTx/>
              <a:buAutoNum type="arabicPeriod" startAt="11"/>
            </a:pPr>
            <a:r>
              <a:rPr lang="en-GB" sz="2800" smtClean="0">
                <a:cs typeface="Times New Roman" pitchFamily="18" charset="0"/>
              </a:rPr>
              <a:t>A dog has a mass of 7 kg. What is its weight?</a:t>
            </a:r>
          </a:p>
          <a:p>
            <a:pPr marL="533400" indent="-533400">
              <a:lnSpc>
                <a:spcPct val="90000"/>
              </a:lnSpc>
              <a:buFontTx/>
              <a:buAutoNum type="arabicPeriod" startAt="11"/>
            </a:pPr>
            <a:r>
              <a:rPr lang="en-GB" sz="2800" smtClean="0">
                <a:cs typeface="Times New Roman" pitchFamily="18" charset="0"/>
              </a:rPr>
              <a:t>A girl has a mass of 42.5 kg. What is her weight? </a:t>
            </a:r>
          </a:p>
          <a:p>
            <a:pPr marL="533400" indent="-533400">
              <a:lnSpc>
                <a:spcPct val="90000"/>
              </a:lnSpc>
              <a:buFontTx/>
              <a:buAutoNum type="arabicPeriod" startAt="11"/>
            </a:pPr>
            <a:r>
              <a:rPr lang="en-GB" sz="2800" smtClean="0">
                <a:cs typeface="Times New Roman" pitchFamily="18" charset="0"/>
              </a:rPr>
              <a:t>A train has a mass of 12,500 kg. What is its weight?</a:t>
            </a:r>
          </a:p>
          <a:p>
            <a:pPr marL="533400" indent="-533400">
              <a:lnSpc>
                <a:spcPct val="90000"/>
              </a:lnSpc>
              <a:buFontTx/>
              <a:buAutoNum type="arabicPeriod" startAt="11"/>
            </a:pPr>
            <a:r>
              <a:rPr lang="en-GB" sz="2800" smtClean="0">
                <a:cs typeface="Times New Roman" pitchFamily="18" charset="0"/>
              </a:rPr>
              <a:t>A bag has a mass of 500 grammes. What is its weight? </a:t>
            </a:r>
          </a:p>
          <a:p>
            <a:pPr marL="533400" indent="-533400">
              <a:lnSpc>
                <a:spcPct val="90000"/>
              </a:lnSpc>
              <a:buFontTx/>
              <a:buAutoNum type="arabicPeriod" startAt="11"/>
            </a:pPr>
            <a:r>
              <a:rPr lang="en-GB" sz="2800" smtClean="0">
                <a:cs typeface="Times New Roman" pitchFamily="18" charset="0"/>
              </a:rPr>
              <a:t>What’s wrong with these sentences?</a:t>
            </a:r>
          </a:p>
          <a:p>
            <a:pPr marL="914400" lvl="1" indent="-457200">
              <a:lnSpc>
                <a:spcPct val="90000"/>
              </a:lnSpc>
              <a:buFontTx/>
              <a:buAutoNum type="arabicPeriod"/>
            </a:pPr>
            <a:r>
              <a:rPr lang="en-GB" sz="2400" b="1" smtClean="0">
                <a:cs typeface="Times New Roman" pitchFamily="18" charset="0"/>
              </a:rPr>
              <a:t>“The bag of apples </a:t>
            </a:r>
            <a:r>
              <a:rPr lang="en-GB" sz="2400" smtClean="0">
                <a:cs typeface="Times New Roman" pitchFamily="18" charset="0"/>
              </a:rPr>
              <a:t>“</a:t>
            </a:r>
            <a:r>
              <a:rPr lang="en-GB" sz="2400" b="1" smtClean="0">
                <a:cs typeface="Times New Roman" pitchFamily="18" charset="0"/>
              </a:rPr>
              <a:t>weighs 3 kg.”</a:t>
            </a:r>
            <a:endParaRPr lang="en-GB" sz="2400" smtClean="0">
              <a:cs typeface="Times New Roman" pitchFamily="18" charset="0"/>
            </a:endParaRPr>
          </a:p>
          <a:p>
            <a:pPr marL="914400" lvl="1" indent="-457200">
              <a:lnSpc>
                <a:spcPct val="90000"/>
              </a:lnSpc>
              <a:buFontTx/>
              <a:buAutoNum type="arabicPeriod"/>
            </a:pPr>
            <a:r>
              <a:rPr lang="en-GB" sz="2400" smtClean="0">
                <a:cs typeface="Times New Roman" pitchFamily="18" charset="0"/>
              </a:rPr>
              <a:t>And this sentence? “</a:t>
            </a:r>
            <a:r>
              <a:rPr lang="en-GB" sz="2400" b="1" smtClean="0">
                <a:cs typeface="Times New Roman" pitchFamily="18" charset="0"/>
              </a:rPr>
              <a:t>In deep space, astronauts </a:t>
            </a:r>
            <a:endParaRPr lang="en-GB" sz="2400" smtClean="0">
              <a:cs typeface="Times New Roman" pitchFamily="18" charset="0"/>
            </a:endParaRPr>
          </a:p>
          <a:p>
            <a:pPr marL="533400" indent="-533400">
              <a:lnSpc>
                <a:spcPct val="90000"/>
              </a:lnSpc>
            </a:pPr>
            <a:r>
              <a:rPr lang="en-GB" sz="2800" b="1" smtClean="0">
                <a:cs typeface="Times New Roman" pitchFamily="18" charset="0"/>
              </a:rPr>
              <a:t>have no mass.”</a:t>
            </a:r>
            <a:endParaRPr lang="en-GB" sz="2800" smtClean="0">
              <a:cs typeface="Times New Roman" pitchFamily="18" charset="0"/>
            </a:endParaRPr>
          </a:p>
        </p:txBody>
      </p:sp>
    </p:spTree>
    <p:extLst>
      <p:ext uri="{BB962C8B-B14F-4D97-AF65-F5344CB8AC3E}">
        <p14:creationId xmlns:p14="http://schemas.microsoft.com/office/powerpoint/2010/main" val="4514829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099E9F-5397-47C0-A24D-AA0190963844}" type="slidenum">
              <a:rPr lang="en-GB" sz="2000" smtClean="0">
                <a:solidFill>
                  <a:schemeClr val="accent1"/>
                </a:solidFill>
              </a:rPr>
              <a:pPr eaLnBrk="1" hangingPunct="1"/>
              <a:t>59</a:t>
            </a:fld>
            <a:endParaRPr lang="en-GB" sz="2000" smtClean="0">
              <a:solidFill>
                <a:schemeClr val="accent1"/>
              </a:solidFill>
            </a:endParaRPr>
          </a:p>
        </p:txBody>
      </p:sp>
      <p:sp>
        <p:nvSpPr>
          <p:cNvPr id="150531"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50532"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50533" name="Rectangle 2"/>
          <p:cNvSpPr>
            <a:spLocks noGrp="1" noChangeArrowheads="1"/>
          </p:cNvSpPr>
          <p:nvPr>
            <p:ph type="title"/>
          </p:nvPr>
        </p:nvSpPr>
        <p:spPr>
          <a:xfrm>
            <a:off x="0" y="1524000"/>
            <a:ext cx="9036496" cy="3733800"/>
          </a:xfrm>
        </p:spPr>
        <p:txBody>
          <a:bodyPr/>
          <a:lstStyle/>
          <a:p>
            <a:pPr algn="ctr" eaLnBrk="1" hangingPunct="1"/>
            <a:r>
              <a:rPr lang="en-GB" sz="7200" dirty="0" smtClean="0"/>
              <a:t>WEIGHTLESS</a:t>
            </a:r>
            <a:endParaRPr lang="en-GB" sz="7200" dirty="0" smtClean="0"/>
          </a:p>
        </p:txBody>
      </p:sp>
    </p:spTree>
    <p:extLst>
      <p:ext uri="{BB962C8B-B14F-4D97-AF65-F5344CB8AC3E}">
        <p14:creationId xmlns:p14="http://schemas.microsoft.com/office/powerpoint/2010/main" val="985967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9E5FC3-907E-4559-9923-5F9828C5173C}" type="slidenum">
              <a:rPr lang="en-GB" sz="2000" smtClean="0">
                <a:solidFill>
                  <a:schemeClr val="accent1"/>
                </a:solidFill>
              </a:rPr>
              <a:pPr eaLnBrk="1" hangingPunct="1"/>
              <a:t>6</a:t>
            </a:fld>
            <a:endParaRPr lang="en-GB" sz="2000" smtClean="0">
              <a:solidFill>
                <a:schemeClr val="accent1"/>
              </a:solidFill>
            </a:endParaRPr>
          </a:p>
        </p:txBody>
      </p:sp>
      <p:sp>
        <p:nvSpPr>
          <p:cNvPr id="1843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843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8437" name="Rectangle 2050"/>
          <p:cNvSpPr>
            <a:spLocks noGrp="1" noChangeArrowheads="1"/>
          </p:cNvSpPr>
          <p:nvPr>
            <p:ph type="title"/>
          </p:nvPr>
        </p:nvSpPr>
        <p:spPr>
          <a:xfrm>
            <a:off x="2057400" y="1524000"/>
            <a:ext cx="4724400" cy="3733800"/>
          </a:xfrm>
        </p:spPr>
        <p:txBody>
          <a:bodyPr/>
          <a:lstStyle/>
          <a:p>
            <a:pPr algn="ctr" eaLnBrk="1" hangingPunct="1"/>
            <a:r>
              <a:rPr lang="en-GB" sz="7200" smtClean="0"/>
              <a:t>EFFECTS OF A FORCE?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Date Placeholder 2"/>
          <p:cNvSpPr>
            <a:spLocks noGrp="1"/>
          </p:cNvSpPr>
          <p:nvPr>
            <p:ph type="dt" sz="half" idx="10"/>
          </p:nvPr>
        </p:nvSpPr>
        <p:spPr/>
        <p:txBody>
          <a:bodyPr/>
          <a:lstStyle/>
          <a:p>
            <a:pPr>
              <a:defRPr/>
            </a:pPr>
            <a:fld id="{DEC1CF4F-88E5-46AD-B97C-4DA2183A1494}" type="datetime1">
              <a:rPr lang="en-GB" smtClean="0"/>
              <a:pPr>
                <a:defRPr/>
              </a:pPr>
              <a:t>11/12/2012</a:t>
            </a:fld>
            <a:r>
              <a:rPr lang="en-GB" smtClean="0"/>
              <a:t>02/10/2011</a:t>
            </a:r>
            <a:endParaRPr lang="en-GB"/>
          </a:p>
        </p:txBody>
      </p:sp>
      <p:sp>
        <p:nvSpPr>
          <p:cNvPr id="4" name="Footer Placeholder 3"/>
          <p:cNvSpPr>
            <a:spLocks noGrp="1"/>
          </p:cNvSpPr>
          <p:nvPr>
            <p:ph type="ftr" sz="quarter" idx="11"/>
          </p:nvPr>
        </p:nvSpPr>
        <p:spPr/>
        <p:txBody>
          <a:bodyPr/>
          <a:lstStyle/>
          <a:p>
            <a:pPr>
              <a:defRPr/>
            </a:pPr>
            <a:r>
              <a:rPr lang="en-GB" smtClean="0"/>
              <a:t>JAH</a:t>
            </a:r>
            <a:endParaRPr lang="en-GB"/>
          </a:p>
        </p:txBody>
      </p:sp>
      <p:sp>
        <p:nvSpPr>
          <p:cNvPr id="5" name="Slide Number Placeholder 4"/>
          <p:cNvSpPr>
            <a:spLocks noGrp="1"/>
          </p:cNvSpPr>
          <p:nvPr>
            <p:ph type="sldNum" sz="quarter" idx="12"/>
          </p:nvPr>
        </p:nvSpPr>
        <p:spPr/>
        <p:txBody>
          <a:bodyPr/>
          <a:lstStyle/>
          <a:p>
            <a:pPr>
              <a:defRPr/>
            </a:pPr>
            <a:fld id="{04CAEFE3-6E40-4F34-BCF8-676E4A1FDCB5}" type="slidenum">
              <a:rPr lang="en-GB" smtClean="0"/>
              <a:pPr>
                <a:defRPr/>
              </a:pPr>
              <a:t>60</a:t>
            </a:fld>
            <a:endParaRPr lang="en-GB"/>
          </a:p>
        </p:txBody>
      </p:sp>
      <p:sp>
        <p:nvSpPr>
          <p:cNvPr id="6" name="TextBox 5"/>
          <p:cNvSpPr txBox="1"/>
          <p:nvPr/>
        </p:nvSpPr>
        <p:spPr>
          <a:xfrm>
            <a:off x="611561" y="1743199"/>
            <a:ext cx="8424936" cy="1569660"/>
          </a:xfrm>
          <a:prstGeom prst="rect">
            <a:avLst/>
          </a:prstGeom>
          <a:noFill/>
        </p:spPr>
        <p:txBody>
          <a:bodyPr wrap="square" rtlCol="0">
            <a:spAutoFit/>
          </a:bodyPr>
          <a:lstStyle/>
          <a:p>
            <a:r>
              <a:rPr lang="en-GB" dirty="0" smtClean="0">
                <a:solidFill>
                  <a:srgbClr val="FFFF00"/>
                </a:solidFill>
                <a:latin typeface="+mn-lt"/>
              </a:rPr>
              <a:t>When I go over a bump I can feel my stomach in my mouth, or so it seems.</a:t>
            </a:r>
          </a:p>
          <a:p>
            <a:endParaRPr lang="en-GB" dirty="0">
              <a:solidFill>
                <a:srgbClr val="FFFF00"/>
              </a:solidFill>
              <a:latin typeface="+mn-lt"/>
            </a:endParaRPr>
          </a:p>
          <a:p>
            <a:r>
              <a:rPr lang="en-GB" dirty="0" smtClean="0">
                <a:solidFill>
                  <a:srgbClr val="FFFF00"/>
                </a:solidFill>
                <a:latin typeface="+mn-lt"/>
              </a:rPr>
              <a:t>People say I am weightless</a:t>
            </a:r>
            <a:endParaRPr lang="en-GB" dirty="0">
              <a:solidFill>
                <a:srgbClr val="FFFF00"/>
              </a:solidFill>
              <a:latin typeface="+mn-lt"/>
            </a:endParaRPr>
          </a:p>
        </p:txBody>
      </p:sp>
      <p:sp>
        <p:nvSpPr>
          <p:cNvPr id="7" name="TextBox 6"/>
          <p:cNvSpPr txBox="1"/>
          <p:nvPr/>
        </p:nvSpPr>
        <p:spPr>
          <a:xfrm>
            <a:off x="755576" y="3789040"/>
            <a:ext cx="7704856" cy="830997"/>
          </a:xfrm>
          <a:prstGeom prst="rect">
            <a:avLst/>
          </a:prstGeom>
          <a:noFill/>
        </p:spPr>
        <p:txBody>
          <a:bodyPr wrap="square" rtlCol="0">
            <a:spAutoFit/>
          </a:bodyPr>
          <a:lstStyle/>
          <a:p>
            <a:pPr algn="ctr"/>
            <a:r>
              <a:rPr lang="en-GB" dirty="0" smtClean="0">
                <a:solidFill>
                  <a:schemeClr val="bg1"/>
                </a:solidFill>
                <a:latin typeface="+mn-lt"/>
              </a:rPr>
              <a:t>How can I be weightless when I am still able to fall to the Earth?</a:t>
            </a:r>
            <a:endParaRPr lang="en-GB" dirty="0">
              <a:solidFill>
                <a:schemeClr val="bg1"/>
              </a:solidFill>
              <a:latin typeface="+mn-lt"/>
            </a:endParaRPr>
          </a:p>
        </p:txBody>
      </p:sp>
      <p:sp>
        <p:nvSpPr>
          <p:cNvPr id="8" name="TextBox 7"/>
          <p:cNvSpPr txBox="1"/>
          <p:nvPr/>
        </p:nvSpPr>
        <p:spPr>
          <a:xfrm>
            <a:off x="2699792" y="5013176"/>
            <a:ext cx="3477234" cy="830997"/>
          </a:xfrm>
          <a:prstGeom prst="rect">
            <a:avLst/>
          </a:prstGeom>
          <a:noFill/>
        </p:spPr>
        <p:txBody>
          <a:bodyPr wrap="none" rtlCol="0">
            <a:spAutoFit/>
          </a:bodyPr>
          <a:lstStyle/>
          <a:p>
            <a:r>
              <a:rPr lang="en-GB" sz="4800" dirty="0" smtClean="0">
                <a:solidFill>
                  <a:schemeClr val="bg1"/>
                </a:solidFill>
                <a:latin typeface="Stylistic SF" pitchFamily="2" charset="0"/>
              </a:rPr>
              <a:t>FREEFALL</a:t>
            </a:r>
            <a:endParaRPr lang="en-GB" sz="4800" dirty="0">
              <a:solidFill>
                <a:schemeClr val="bg1"/>
              </a:solidFill>
              <a:latin typeface="Stylistic SF" pitchFamily="2" charset="0"/>
            </a:endParaRPr>
          </a:p>
        </p:txBody>
      </p:sp>
    </p:spTree>
    <p:extLst>
      <p:ext uri="{BB962C8B-B14F-4D97-AF65-F5344CB8AC3E}">
        <p14:creationId xmlns:p14="http://schemas.microsoft.com/office/powerpoint/2010/main" val="71719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5AF9A2C-ABE8-400B-9073-E86F453D82EC}" type="slidenum">
              <a:rPr lang="en-GB" sz="2000" smtClean="0">
                <a:solidFill>
                  <a:schemeClr val="accent1"/>
                </a:solidFill>
              </a:rPr>
              <a:pPr eaLnBrk="1" hangingPunct="1"/>
              <a:t>61</a:t>
            </a:fld>
            <a:endParaRPr lang="en-GB" sz="2000" smtClean="0">
              <a:solidFill>
                <a:schemeClr val="accent1"/>
              </a:solidFill>
            </a:endParaRPr>
          </a:p>
        </p:txBody>
      </p:sp>
      <p:sp>
        <p:nvSpPr>
          <p:cNvPr id="165891"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65892"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65893" name="Rectangle 2"/>
          <p:cNvSpPr>
            <a:spLocks noGrp="1" noChangeArrowheads="1"/>
          </p:cNvSpPr>
          <p:nvPr>
            <p:ph type="title"/>
          </p:nvPr>
        </p:nvSpPr>
        <p:spPr>
          <a:xfrm>
            <a:off x="2057400" y="1524000"/>
            <a:ext cx="5791200" cy="3733800"/>
          </a:xfrm>
        </p:spPr>
        <p:txBody>
          <a:bodyPr/>
          <a:lstStyle/>
          <a:p>
            <a:pPr algn="ctr" eaLnBrk="1" hangingPunct="1"/>
            <a:r>
              <a:rPr lang="en-GB" sz="7200" smtClean="0"/>
              <a:t>Newton’s 3 laws of motion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413BEF-1079-46D0-A5E0-D372C6C92509}" type="slidenum">
              <a:rPr lang="en-GB" sz="2000" smtClean="0">
                <a:solidFill>
                  <a:schemeClr val="accent1"/>
                </a:solidFill>
              </a:rPr>
              <a:pPr eaLnBrk="1" hangingPunct="1"/>
              <a:t>62</a:t>
            </a:fld>
            <a:endParaRPr lang="en-GB" sz="2000" smtClean="0">
              <a:solidFill>
                <a:schemeClr val="accent1"/>
              </a:solidFill>
            </a:endParaRPr>
          </a:p>
        </p:txBody>
      </p:sp>
      <p:sp>
        <p:nvSpPr>
          <p:cNvPr id="16691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6691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66917" name="Rectangle 2"/>
          <p:cNvSpPr>
            <a:spLocks noGrp="1" noChangeArrowheads="1"/>
          </p:cNvSpPr>
          <p:nvPr>
            <p:ph type="body" idx="1"/>
          </p:nvPr>
        </p:nvSpPr>
        <p:spPr>
          <a:xfrm>
            <a:off x="468313" y="1600200"/>
            <a:ext cx="8218487" cy="4708525"/>
          </a:xfrm>
        </p:spPr>
        <p:txBody>
          <a:bodyPr/>
          <a:lstStyle/>
          <a:p>
            <a:pPr eaLnBrk="1" hangingPunct="1"/>
            <a:r>
              <a:rPr lang="en-GB" sz="2800" u="sng" smtClean="0"/>
              <a:t>Newton’s first law of motion</a:t>
            </a:r>
            <a:r>
              <a:rPr lang="en-GB" sz="2800" smtClean="0"/>
              <a:t>: An object’s speed will only change if a force is applied. </a:t>
            </a:r>
          </a:p>
          <a:p>
            <a:pPr eaLnBrk="1" hangingPunct="1">
              <a:buFontTx/>
              <a:buNone/>
            </a:pPr>
            <a:endParaRPr lang="en-GB" sz="900" smtClean="0"/>
          </a:p>
          <a:p>
            <a:pPr eaLnBrk="1" hangingPunct="1">
              <a:buFontTx/>
              <a:buNone/>
            </a:pPr>
            <a:endParaRPr lang="en-GB" sz="900" smtClean="0"/>
          </a:p>
          <a:p>
            <a:pPr eaLnBrk="1" hangingPunct="1"/>
            <a:r>
              <a:rPr lang="en-GB" sz="2800" u="sng" smtClean="0"/>
              <a:t>Newton’s second law of motion:</a:t>
            </a:r>
            <a:r>
              <a:rPr lang="en-GB" sz="2800" smtClean="0"/>
              <a:t> Speed or acceleration is proportional to the force.</a:t>
            </a:r>
          </a:p>
          <a:p>
            <a:pPr eaLnBrk="1" hangingPunct="1">
              <a:buFontTx/>
              <a:buNone/>
            </a:pPr>
            <a:endParaRPr lang="en-GB" sz="900" u="sng" smtClean="0"/>
          </a:p>
          <a:p>
            <a:pPr eaLnBrk="1" hangingPunct="1">
              <a:buFontTx/>
              <a:buNone/>
            </a:pPr>
            <a:endParaRPr lang="en-GB" sz="900" u="sng" smtClean="0"/>
          </a:p>
          <a:p>
            <a:pPr eaLnBrk="1" hangingPunct="1"/>
            <a:r>
              <a:rPr lang="en-GB" sz="2800" u="sng" smtClean="0"/>
              <a:t>Newton’s third law of motion</a:t>
            </a:r>
            <a:r>
              <a:rPr lang="en-GB" sz="2800" smtClean="0"/>
              <a:t>: Every action has an equal and opposite  reaction.</a:t>
            </a:r>
          </a:p>
          <a:p>
            <a:pPr eaLnBrk="1" hangingPunct="1">
              <a:buFontTx/>
              <a:buNone/>
            </a:pPr>
            <a:endParaRPr lang="en-GB" sz="900" smtClean="0"/>
          </a:p>
          <a:p>
            <a:pPr eaLnBrk="1" hangingPunct="1">
              <a:buFontTx/>
              <a:buNone/>
            </a:pPr>
            <a:endParaRPr lang="en-GB" sz="900" smtClean="0"/>
          </a:p>
        </p:txBody>
      </p:sp>
      <p:sp>
        <p:nvSpPr>
          <p:cNvPr id="166918" name="WordArt 3"/>
          <p:cNvSpPr>
            <a:spLocks noChangeArrowheads="1" noChangeShapeType="1" noTextEdit="1"/>
          </p:cNvSpPr>
          <p:nvPr/>
        </p:nvSpPr>
        <p:spPr bwMode="auto">
          <a:xfrm>
            <a:off x="638175" y="260350"/>
            <a:ext cx="6529388" cy="422275"/>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Forces and Isaac Newton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CE0F55C-8B55-4C22-BDFD-826C20B28C94}" type="slidenum">
              <a:rPr lang="en-GB" sz="2000" smtClean="0">
                <a:solidFill>
                  <a:schemeClr val="accent1"/>
                </a:solidFill>
              </a:rPr>
              <a:pPr eaLnBrk="1" hangingPunct="1"/>
              <a:t>63</a:t>
            </a:fld>
            <a:endParaRPr lang="en-GB" sz="2000" smtClean="0">
              <a:solidFill>
                <a:schemeClr val="accent1"/>
              </a:solidFill>
            </a:endParaRPr>
          </a:p>
        </p:txBody>
      </p:sp>
      <p:sp>
        <p:nvSpPr>
          <p:cNvPr id="16793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6794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67941" name="Rectangle 2"/>
          <p:cNvSpPr>
            <a:spLocks noGrp="1" noChangeArrowheads="1"/>
          </p:cNvSpPr>
          <p:nvPr>
            <p:ph type="title"/>
          </p:nvPr>
        </p:nvSpPr>
        <p:spPr/>
        <p:txBody>
          <a:bodyPr/>
          <a:lstStyle/>
          <a:p>
            <a:pPr eaLnBrk="1" hangingPunct="1"/>
            <a:endParaRPr lang="en-US" smtClean="0"/>
          </a:p>
        </p:txBody>
      </p:sp>
      <p:sp>
        <p:nvSpPr>
          <p:cNvPr id="167942" name="Rectangle 3"/>
          <p:cNvSpPr>
            <a:spLocks noGrp="1" noChangeArrowheads="1"/>
          </p:cNvSpPr>
          <p:nvPr>
            <p:ph type="body" idx="1"/>
          </p:nvPr>
        </p:nvSpPr>
        <p:spPr/>
        <p:txBody>
          <a:bodyPr/>
          <a:lstStyle/>
          <a:p>
            <a:pPr eaLnBrk="1" hangingPunct="1"/>
            <a:r>
              <a:rPr lang="en-GB" sz="2800" b="1" u="sng" smtClean="0"/>
              <a:t>NEWTONS THREE LAWS OF MOTION</a:t>
            </a:r>
          </a:p>
          <a:p>
            <a:pPr eaLnBrk="1" hangingPunct="1"/>
            <a:r>
              <a:rPr lang="en-GB" sz="2800" u="sng" smtClean="0">
                <a:cs typeface="Times New Roman" pitchFamily="18" charset="0"/>
              </a:rPr>
              <a:t>Newton’s First Law states:</a:t>
            </a:r>
            <a:endParaRPr lang="en-GB" sz="2800" smtClean="0">
              <a:cs typeface="Times New Roman" pitchFamily="18" charset="0"/>
            </a:endParaRPr>
          </a:p>
          <a:p>
            <a:pPr eaLnBrk="1" hangingPunct="1"/>
            <a:r>
              <a:rPr lang="en-GB" sz="2800" smtClean="0">
                <a:solidFill>
                  <a:srgbClr val="FF0000"/>
                </a:solidFill>
                <a:cs typeface="Times New Roman" pitchFamily="18" charset="0"/>
              </a:rPr>
              <a:t>A body will remain at rest or travel at a constant speed in a straight line, unless acted upon by an unbalanced force.</a:t>
            </a:r>
            <a:endParaRPr lang="en-GB" sz="2800" smtClean="0">
              <a:solidFill>
                <a:srgbClr val="0000FF"/>
              </a:solidFill>
              <a:cs typeface="Times New Roman" pitchFamily="18" charset="0"/>
            </a:endParaRPr>
          </a:p>
          <a:p>
            <a:pPr eaLnBrk="1" hangingPunct="1"/>
            <a:r>
              <a:rPr lang="en-GB" sz="2800" smtClean="0">
                <a:solidFill>
                  <a:srgbClr val="FF0000"/>
                </a:solidFill>
                <a:cs typeface="Times New Roman" pitchFamily="18" charset="0"/>
              </a:rPr>
              <a:t> </a:t>
            </a:r>
            <a:endParaRPr lang="en-GB" sz="2800" smtClean="0">
              <a:solidFill>
                <a:srgbClr val="0000FF"/>
              </a:solidFill>
              <a:cs typeface="Times New Roman" pitchFamily="18" charset="0"/>
            </a:endParaRPr>
          </a:p>
          <a:p>
            <a:pPr eaLnBrk="1" hangingPunct="1"/>
            <a:r>
              <a:rPr lang="en-GB" sz="2800" smtClean="0">
                <a:solidFill>
                  <a:srgbClr val="008000"/>
                </a:solidFill>
                <a:cs typeface="Times New Roman" pitchFamily="18" charset="0"/>
              </a:rPr>
              <a:t>A body will remain at rest or travel at constant velocity, unless acted upon by an unbalanced force.</a:t>
            </a:r>
            <a:r>
              <a:rPr lang="en-GB" sz="2800" smtClean="0"/>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D67AF4D-E5F1-4DD7-BDA3-1A62B0D47C62}" type="slidenum">
              <a:rPr lang="en-GB" sz="2000" smtClean="0">
                <a:solidFill>
                  <a:schemeClr val="accent1"/>
                </a:solidFill>
              </a:rPr>
              <a:pPr eaLnBrk="1" hangingPunct="1"/>
              <a:t>64</a:t>
            </a:fld>
            <a:endParaRPr lang="en-GB" sz="2000" smtClean="0">
              <a:solidFill>
                <a:schemeClr val="accent1"/>
              </a:solidFill>
            </a:endParaRPr>
          </a:p>
        </p:txBody>
      </p:sp>
      <p:sp>
        <p:nvSpPr>
          <p:cNvPr id="168963"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6896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68965" name="Rectangle 2"/>
          <p:cNvSpPr>
            <a:spLocks noGrp="1" noChangeArrowheads="1"/>
          </p:cNvSpPr>
          <p:nvPr>
            <p:ph type="title" idx="4294967295"/>
          </p:nvPr>
        </p:nvSpPr>
        <p:spPr>
          <a:xfrm>
            <a:off x="468313" y="260350"/>
            <a:ext cx="8229600" cy="1143000"/>
          </a:xfrm>
        </p:spPr>
        <p:txBody>
          <a:bodyPr/>
          <a:lstStyle/>
          <a:p>
            <a:pPr eaLnBrk="1" hangingPunct="1"/>
            <a:r>
              <a:rPr lang="en-GB" sz="2400" smtClean="0">
                <a:solidFill>
                  <a:srgbClr val="FF0000"/>
                </a:solidFill>
              </a:rPr>
              <a:t>A</a:t>
            </a:r>
            <a:r>
              <a:rPr lang="en-GB" sz="2400" smtClean="0"/>
              <a:t>ll </a:t>
            </a:r>
            <a:r>
              <a:rPr lang="en-GB" sz="2400" smtClean="0">
                <a:solidFill>
                  <a:srgbClr val="FF0000"/>
                </a:solidFill>
              </a:rPr>
              <a:t>C</a:t>
            </a:r>
            <a:r>
              <a:rPr lang="en-GB" sz="2400" smtClean="0"/>
              <a:t>omplicated </a:t>
            </a:r>
            <a:r>
              <a:rPr lang="en-GB" sz="2400" smtClean="0">
                <a:solidFill>
                  <a:srgbClr val="FF0000"/>
                </a:solidFill>
              </a:rPr>
              <a:t>F</a:t>
            </a:r>
            <a:r>
              <a:rPr lang="en-GB" sz="2400" smtClean="0"/>
              <a:t>orces </a:t>
            </a:r>
            <a:r>
              <a:rPr lang="en-GB" sz="2400" smtClean="0">
                <a:solidFill>
                  <a:srgbClr val="FF0000"/>
                </a:solidFill>
              </a:rPr>
              <a:t>E</a:t>
            </a:r>
            <a:r>
              <a:rPr lang="en-GB" sz="2400" smtClean="0"/>
              <a:t>xplained</a:t>
            </a:r>
          </a:p>
        </p:txBody>
      </p:sp>
      <p:sp>
        <p:nvSpPr>
          <p:cNvPr id="4099" name="Rectangle 3"/>
          <p:cNvSpPr>
            <a:spLocks noGrp="1" noChangeArrowheads="1"/>
          </p:cNvSpPr>
          <p:nvPr>
            <p:ph type="body" idx="4294967295"/>
          </p:nvPr>
        </p:nvSpPr>
        <p:spPr>
          <a:xfrm>
            <a:off x="539750" y="1628775"/>
            <a:ext cx="8229600" cy="792163"/>
          </a:xfrm>
        </p:spPr>
        <p:txBody>
          <a:bodyPr/>
          <a:lstStyle/>
          <a:p>
            <a:pPr eaLnBrk="1" hangingPunct="1">
              <a:lnSpc>
                <a:spcPct val="90000"/>
              </a:lnSpc>
              <a:buFontTx/>
              <a:buNone/>
            </a:pPr>
            <a:r>
              <a:rPr lang="en-GB" sz="2400" smtClean="0"/>
              <a:t>1. </a:t>
            </a:r>
            <a:r>
              <a:rPr lang="en-GB" sz="2400" smtClean="0">
                <a:solidFill>
                  <a:srgbClr val="FF0000"/>
                </a:solidFill>
              </a:rPr>
              <a:t>Balanced forces</a:t>
            </a:r>
            <a:r>
              <a:rPr lang="en-GB" sz="2400" smtClean="0"/>
              <a:t> cause objects to stay at rest or travel at a constant speed.</a:t>
            </a:r>
          </a:p>
        </p:txBody>
      </p:sp>
      <p:pic>
        <p:nvPicPr>
          <p:cNvPr id="168967" name="Picture 9" descr="MPj038618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4581525"/>
            <a:ext cx="1800225"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8" name="Picture 10" descr="MPj031565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2133600"/>
            <a:ext cx="21955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9" name="Picture 11" descr="MMj0173968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3644900"/>
            <a:ext cx="11239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Text Box 13"/>
          <p:cNvSpPr txBox="1">
            <a:spLocks noChangeArrowheads="1"/>
          </p:cNvSpPr>
          <p:nvPr/>
        </p:nvSpPr>
        <p:spPr bwMode="auto">
          <a:xfrm>
            <a:off x="611188" y="2349500"/>
            <a:ext cx="79216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i="1">
                <a:solidFill>
                  <a:schemeClr val="folHlink"/>
                </a:solidFill>
                <a:latin typeface="Calligraph421 BT" pitchFamily="66" charset="0"/>
                <a:cs typeface="Arial" pitchFamily="34" charset="0"/>
              </a:rPr>
              <a:t>A bullet travelling through space just keeps</a:t>
            </a:r>
          </a:p>
          <a:p>
            <a:pPr eaLnBrk="1" hangingPunct="1"/>
            <a:r>
              <a:rPr lang="en-GB" i="1">
                <a:solidFill>
                  <a:schemeClr val="folHlink"/>
                </a:solidFill>
                <a:latin typeface="Calligraph421 BT" pitchFamily="66" charset="0"/>
                <a:cs typeface="Arial" pitchFamily="34" charset="0"/>
              </a:rPr>
              <a:t>on going.</a:t>
            </a:r>
          </a:p>
          <a:p>
            <a:pPr eaLnBrk="1" hangingPunct="1">
              <a:spcBef>
                <a:spcPct val="50000"/>
              </a:spcBef>
            </a:pPr>
            <a:endParaRPr lang="en-GB" sz="1800">
              <a:latin typeface="Arial" pitchFamily="34" charset="0"/>
              <a:cs typeface="Arial" pitchFamily="34" charset="0"/>
            </a:endParaRPr>
          </a:p>
        </p:txBody>
      </p:sp>
      <p:sp>
        <p:nvSpPr>
          <p:cNvPr id="4110" name="Text Box 14"/>
          <p:cNvSpPr txBox="1">
            <a:spLocks noChangeArrowheads="1"/>
          </p:cNvSpPr>
          <p:nvPr/>
        </p:nvSpPr>
        <p:spPr bwMode="auto">
          <a:xfrm>
            <a:off x="539750" y="3284538"/>
            <a:ext cx="7200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solidFill>
                  <a:srgbClr val="FFFF00"/>
                </a:solidFill>
                <a:latin typeface="Arial" pitchFamily="34" charset="0"/>
                <a:cs typeface="Arial" pitchFamily="34" charset="0"/>
              </a:rPr>
              <a:t>2.</a:t>
            </a:r>
            <a:r>
              <a:rPr lang="en-GB">
                <a:latin typeface="Arial" pitchFamily="34" charset="0"/>
                <a:cs typeface="Arial" pitchFamily="34" charset="0"/>
              </a:rPr>
              <a:t> </a:t>
            </a:r>
            <a:r>
              <a:rPr lang="en-GB">
                <a:solidFill>
                  <a:srgbClr val="FF0000"/>
                </a:solidFill>
                <a:latin typeface="Arial" pitchFamily="34" charset="0"/>
                <a:cs typeface="Arial" pitchFamily="34" charset="0"/>
              </a:rPr>
              <a:t>Unbalanced Forces</a:t>
            </a:r>
            <a:r>
              <a:rPr lang="en-GB">
                <a:latin typeface="Arial" pitchFamily="34" charset="0"/>
                <a:cs typeface="Arial" pitchFamily="34" charset="0"/>
              </a:rPr>
              <a:t> </a:t>
            </a:r>
            <a:r>
              <a:rPr lang="en-GB">
                <a:solidFill>
                  <a:srgbClr val="FFFF00"/>
                </a:solidFill>
                <a:latin typeface="Arial" pitchFamily="34" charset="0"/>
                <a:cs typeface="Arial" pitchFamily="34" charset="0"/>
              </a:rPr>
              <a:t>cause objects to speed up or slow down.</a:t>
            </a:r>
          </a:p>
        </p:txBody>
      </p:sp>
      <p:sp>
        <p:nvSpPr>
          <p:cNvPr id="4111" name="Text Box 15"/>
          <p:cNvSpPr txBox="1">
            <a:spLocks noChangeArrowheads="1"/>
          </p:cNvSpPr>
          <p:nvPr/>
        </p:nvSpPr>
        <p:spPr bwMode="auto">
          <a:xfrm>
            <a:off x="539750" y="4149725"/>
            <a:ext cx="82089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i="1">
                <a:solidFill>
                  <a:schemeClr val="folHlink"/>
                </a:solidFill>
                <a:latin typeface="Calligraph421 BT" pitchFamily="66" charset="0"/>
                <a:cs typeface="Arial" pitchFamily="34" charset="0"/>
              </a:rPr>
              <a:t>I’d rather push a Mini than a 4X4!</a:t>
            </a:r>
          </a:p>
          <a:p>
            <a:pPr eaLnBrk="1" hangingPunct="1"/>
            <a:endParaRPr lang="en-GB">
              <a:latin typeface="Calligraph421 BT" pitchFamily="66" charset="0"/>
              <a:cs typeface="Arial" pitchFamily="34" charset="0"/>
            </a:endParaRPr>
          </a:p>
          <a:p>
            <a:pPr eaLnBrk="1" hangingPunct="1">
              <a:spcBef>
                <a:spcPct val="50000"/>
              </a:spcBef>
            </a:pPr>
            <a:endParaRPr lang="en-GB" sz="1800">
              <a:latin typeface="Arial" pitchFamily="34" charset="0"/>
              <a:cs typeface="Arial" pitchFamily="34" charset="0"/>
            </a:endParaRPr>
          </a:p>
        </p:txBody>
      </p:sp>
      <p:sp>
        <p:nvSpPr>
          <p:cNvPr id="4112" name="Text Box 16"/>
          <p:cNvSpPr txBox="1">
            <a:spLocks noChangeArrowheads="1"/>
          </p:cNvSpPr>
          <p:nvPr/>
        </p:nvSpPr>
        <p:spPr bwMode="auto">
          <a:xfrm>
            <a:off x="539750" y="4652963"/>
            <a:ext cx="74898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solidFill>
                  <a:srgbClr val="FFFF00"/>
                </a:solidFill>
                <a:latin typeface="Arial" pitchFamily="34" charset="0"/>
                <a:cs typeface="Arial" pitchFamily="34" charset="0"/>
              </a:rPr>
              <a:t>3. To every</a:t>
            </a:r>
            <a:r>
              <a:rPr lang="en-GB">
                <a:latin typeface="Arial" pitchFamily="34" charset="0"/>
                <a:cs typeface="Arial" pitchFamily="34" charset="0"/>
              </a:rPr>
              <a:t> </a:t>
            </a:r>
            <a:r>
              <a:rPr lang="en-GB">
                <a:solidFill>
                  <a:srgbClr val="FF0000"/>
                </a:solidFill>
                <a:latin typeface="Arial" pitchFamily="34" charset="0"/>
                <a:cs typeface="Arial" pitchFamily="34" charset="0"/>
              </a:rPr>
              <a:t>Action Force</a:t>
            </a:r>
            <a:r>
              <a:rPr lang="en-GB">
                <a:latin typeface="Arial" pitchFamily="34" charset="0"/>
                <a:cs typeface="Arial" pitchFamily="34" charset="0"/>
              </a:rPr>
              <a:t> </a:t>
            </a:r>
            <a:r>
              <a:rPr lang="en-GB">
                <a:solidFill>
                  <a:srgbClr val="FFFF00"/>
                </a:solidFill>
                <a:latin typeface="Arial" pitchFamily="34" charset="0"/>
                <a:cs typeface="Arial" pitchFamily="34" charset="0"/>
              </a:rPr>
              <a:t>there is an equal and opposite</a:t>
            </a:r>
            <a:r>
              <a:rPr lang="en-GB">
                <a:latin typeface="Arial" pitchFamily="34" charset="0"/>
                <a:cs typeface="Arial" pitchFamily="34" charset="0"/>
              </a:rPr>
              <a:t> </a:t>
            </a:r>
            <a:r>
              <a:rPr lang="en-GB">
                <a:solidFill>
                  <a:srgbClr val="FF0000"/>
                </a:solidFill>
                <a:latin typeface="Arial" pitchFamily="34" charset="0"/>
                <a:cs typeface="Arial" pitchFamily="34" charset="0"/>
              </a:rPr>
              <a:t>Reaction Force</a:t>
            </a:r>
            <a:r>
              <a:rPr lang="en-GB">
                <a:latin typeface="Arial" pitchFamily="34" charset="0"/>
                <a:cs typeface="Arial" pitchFamily="34" charset="0"/>
              </a:rPr>
              <a:t>.</a:t>
            </a:r>
          </a:p>
          <a:p>
            <a:pPr eaLnBrk="1" hangingPunct="1"/>
            <a:endParaRPr lang="en-GB">
              <a:latin typeface="Arial" pitchFamily="34" charset="0"/>
              <a:cs typeface="Arial" pitchFamily="34" charset="0"/>
            </a:endParaRPr>
          </a:p>
          <a:p>
            <a:pPr eaLnBrk="1" hangingPunct="1"/>
            <a:r>
              <a:rPr lang="en-GB">
                <a:latin typeface="Arial" pitchFamily="34" charset="0"/>
                <a:cs typeface="Arial" pitchFamily="34" charset="0"/>
              </a:rPr>
              <a:t>	</a:t>
            </a:r>
          </a:p>
        </p:txBody>
      </p:sp>
      <p:sp>
        <p:nvSpPr>
          <p:cNvPr id="168974" name="Text Box 17"/>
          <p:cNvSpPr txBox="1">
            <a:spLocks noChangeArrowheads="1"/>
          </p:cNvSpPr>
          <p:nvPr/>
        </p:nvSpPr>
        <p:spPr bwMode="auto">
          <a:xfrm>
            <a:off x="395288" y="5949950"/>
            <a:ext cx="7993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1800">
              <a:latin typeface="Arial" pitchFamily="34" charset="0"/>
              <a:cs typeface="Arial" pitchFamily="34" charset="0"/>
            </a:endParaRPr>
          </a:p>
        </p:txBody>
      </p:sp>
      <p:sp>
        <p:nvSpPr>
          <p:cNvPr id="4114" name="Text Box 18"/>
          <p:cNvSpPr txBox="1">
            <a:spLocks noChangeArrowheads="1"/>
          </p:cNvSpPr>
          <p:nvPr/>
        </p:nvSpPr>
        <p:spPr bwMode="auto">
          <a:xfrm>
            <a:off x="468313" y="5487988"/>
            <a:ext cx="79216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i="1">
                <a:solidFill>
                  <a:schemeClr val="folHlink"/>
                </a:solidFill>
                <a:latin typeface="Calligraph421 BT" pitchFamily="66" charset="0"/>
                <a:cs typeface="Arial" pitchFamily="34" charset="0"/>
              </a:rPr>
              <a:t>If you shove me I’ll shove you back </a:t>
            </a:r>
          </a:p>
          <a:p>
            <a:pPr eaLnBrk="1" hangingPunct="1"/>
            <a:r>
              <a:rPr lang="en-GB" i="1">
                <a:solidFill>
                  <a:schemeClr val="folHlink"/>
                </a:solidFill>
                <a:latin typeface="Calligraph421 BT" pitchFamily="66" charset="0"/>
                <a:cs typeface="Arial" pitchFamily="34" charset="0"/>
              </a:rPr>
              <a:t>(at the same time)!</a:t>
            </a:r>
          </a:p>
          <a:p>
            <a:pPr eaLnBrk="1" hangingPunct="1">
              <a:spcBef>
                <a:spcPct val="50000"/>
              </a:spcBef>
            </a:pPr>
            <a:endParaRPr lang="en-GB">
              <a:latin typeface="Calligraph421 BT" pitchFamily="66"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1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9" grpId="0" autoUpdateAnimBg="0"/>
      <p:bldP spid="4110" grpId="0" autoUpdateAnimBg="0"/>
      <p:bldP spid="4111" grpId="0" autoUpdateAnimBg="0"/>
      <p:bldP spid="4112" grpId="0" autoUpdateAnimBg="0"/>
      <p:bldP spid="4114"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040141-5ED5-4D08-AC55-8B093056CFF4}" type="slidenum">
              <a:rPr lang="en-GB" sz="2000" smtClean="0">
                <a:solidFill>
                  <a:schemeClr val="accent1"/>
                </a:solidFill>
              </a:rPr>
              <a:pPr eaLnBrk="1" hangingPunct="1"/>
              <a:t>65</a:t>
            </a:fld>
            <a:endParaRPr lang="en-GB" sz="2000" smtClean="0">
              <a:solidFill>
                <a:schemeClr val="accent1"/>
              </a:solidFill>
            </a:endParaRPr>
          </a:p>
        </p:txBody>
      </p:sp>
      <p:sp>
        <p:nvSpPr>
          <p:cNvPr id="169987"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69988"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69989" name="Rectangle 2"/>
          <p:cNvSpPr>
            <a:spLocks noGrp="1" noChangeArrowheads="1"/>
          </p:cNvSpPr>
          <p:nvPr>
            <p:ph type="title"/>
          </p:nvPr>
        </p:nvSpPr>
        <p:spPr>
          <a:xfrm>
            <a:off x="2057400" y="1524000"/>
            <a:ext cx="5791200" cy="3733800"/>
          </a:xfrm>
        </p:spPr>
        <p:txBody>
          <a:bodyPr/>
          <a:lstStyle/>
          <a:p>
            <a:pPr algn="ctr" eaLnBrk="1" hangingPunct="1"/>
            <a:r>
              <a:rPr lang="en-GB" sz="7200" smtClean="0"/>
              <a:t>Newton’s 1</a:t>
            </a:r>
            <a:r>
              <a:rPr lang="en-GB" sz="7200" baseline="30000" smtClean="0"/>
              <a:t>st</a:t>
            </a:r>
            <a:r>
              <a:rPr lang="en-GB" sz="7200" smtClean="0"/>
              <a:t>  law of motion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DA80FE-5459-4E74-861F-A727B969CC3D}" type="slidenum">
              <a:rPr lang="en-GB" sz="2000" smtClean="0">
                <a:solidFill>
                  <a:schemeClr val="accent1"/>
                </a:solidFill>
              </a:rPr>
              <a:pPr eaLnBrk="1" hangingPunct="1"/>
              <a:t>66</a:t>
            </a:fld>
            <a:endParaRPr lang="en-GB" sz="2000" smtClean="0">
              <a:solidFill>
                <a:schemeClr val="accent1"/>
              </a:solidFill>
            </a:endParaRPr>
          </a:p>
        </p:txBody>
      </p:sp>
      <p:sp>
        <p:nvSpPr>
          <p:cNvPr id="17101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7101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71013" name="Rectangle 1026"/>
          <p:cNvSpPr>
            <a:spLocks noGrp="1" noChangeArrowheads="1"/>
          </p:cNvSpPr>
          <p:nvPr>
            <p:ph type="title"/>
          </p:nvPr>
        </p:nvSpPr>
        <p:spPr/>
        <p:txBody>
          <a:bodyPr/>
          <a:lstStyle/>
          <a:p>
            <a:pPr eaLnBrk="1" hangingPunct="1"/>
            <a:r>
              <a:rPr lang="en-GB" smtClean="0"/>
              <a:t>The BEST IDEA EVER</a:t>
            </a:r>
          </a:p>
        </p:txBody>
      </p:sp>
      <p:sp>
        <p:nvSpPr>
          <p:cNvPr id="171014" name="Rectangle 1027"/>
          <p:cNvSpPr>
            <a:spLocks noGrp="1" noChangeArrowheads="1"/>
          </p:cNvSpPr>
          <p:nvPr>
            <p:ph type="body" idx="1"/>
          </p:nvPr>
        </p:nvSpPr>
        <p:spPr/>
        <p:txBody>
          <a:bodyPr/>
          <a:lstStyle/>
          <a:p>
            <a:pPr eaLnBrk="1" hangingPunct="1"/>
            <a:r>
              <a:rPr lang="en-GB" smtClean="0">
                <a:hlinkClick r:id="rId2"/>
              </a:rPr>
              <a:t>http://www.youtube.com/watch?v=jwPc0kK9VHU&amp;feature=endscreen&amp;NR=1</a:t>
            </a:r>
            <a:endParaRPr lang="en-GB" smtClean="0"/>
          </a:p>
          <a:p>
            <a:pPr eaLnBrk="1" hangingPunct="1"/>
            <a:endParaRPr lang="en-GB"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F37BEA-F838-4209-8357-FD0355145B34}" type="slidenum">
              <a:rPr lang="en-GB" sz="2000" smtClean="0">
                <a:solidFill>
                  <a:schemeClr val="accent1"/>
                </a:solidFill>
              </a:rPr>
              <a:pPr eaLnBrk="1" hangingPunct="1"/>
              <a:t>67</a:t>
            </a:fld>
            <a:endParaRPr lang="en-GB" sz="2000" smtClean="0">
              <a:solidFill>
                <a:schemeClr val="accent1"/>
              </a:solidFill>
            </a:endParaRPr>
          </a:p>
        </p:txBody>
      </p:sp>
      <p:sp>
        <p:nvSpPr>
          <p:cNvPr id="172035"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72036"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72037" name="Rectangle 2"/>
          <p:cNvSpPr>
            <a:spLocks noGrp="1" noChangeArrowheads="1"/>
          </p:cNvSpPr>
          <p:nvPr>
            <p:ph type="title" idx="4294967295"/>
          </p:nvPr>
        </p:nvSpPr>
        <p:spPr/>
        <p:txBody>
          <a:bodyPr/>
          <a:lstStyle/>
          <a:p>
            <a:pPr eaLnBrk="1" hangingPunct="1"/>
            <a:r>
              <a:rPr lang="en-GB" smtClean="0"/>
              <a:t>Common Pupil Myth</a:t>
            </a:r>
          </a:p>
        </p:txBody>
      </p:sp>
      <p:sp>
        <p:nvSpPr>
          <p:cNvPr id="172038" name="Rectangle 3"/>
          <p:cNvSpPr>
            <a:spLocks noGrp="1" noChangeArrowheads="1"/>
          </p:cNvSpPr>
          <p:nvPr>
            <p:ph type="body" idx="4294967295"/>
          </p:nvPr>
        </p:nvSpPr>
        <p:spPr>
          <a:xfrm>
            <a:off x="533400" y="1143000"/>
            <a:ext cx="7772400" cy="4800600"/>
          </a:xfrm>
        </p:spPr>
        <p:txBody>
          <a:bodyPr/>
          <a:lstStyle/>
          <a:p>
            <a:pPr eaLnBrk="1" hangingPunct="1">
              <a:buFontTx/>
              <a:buNone/>
            </a:pPr>
            <a:r>
              <a:rPr lang="en-GB" smtClean="0"/>
              <a:t>An object which does not move has no forces acting on it.</a:t>
            </a:r>
          </a:p>
        </p:txBody>
      </p:sp>
      <p:pic>
        <p:nvPicPr>
          <p:cNvPr id="172039" name="Picture 15" descr="MPj043870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62200"/>
            <a:ext cx="45735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4F7E99A-04E5-4BF1-9949-7F051993C1E8}" type="slidenum">
              <a:rPr lang="en-GB" sz="2000" smtClean="0">
                <a:solidFill>
                  <a:schemeClr val="accent1"/>
                </a:solidFill>
              </a:rPr>
              <a:pPr eaLnBrk="1" hangingPunct="1"/>
              <a:t>68</a:t>
            </a:fld>
            <a:endParaRPr lang="en-GB" sz="2000" smtClean="0">
              <a:solidFill>
                <a:schemeClr val="accent1"/>
              </a:solidFill>
            </a:endParaRPr>
          </a:p>
        </p:txBody>
      </p:sp>
      <p:sp>
        <p:nvSpPr>
          <p:cNvPr id="173059"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73060"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73061" name="TextBox 2"/>
          <p:cNvSpPr txBox="1">
            <a:spLocks noChangeArrowheads="1"/>
          </p:cNvSpPr>
          <p:nvPr/>
        </p:nvSpPr>
        <p:spPr bwMode="auto">
          <a:xfrm>
            <a:off x="928688" y="714375"/>
            <a:ext cx="70008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800">
                <a:solidFill>
                  <a:schemeClr val="bg1"/>
                </a:solidFill>
                <a:latin typeface="Calibri" pitchFamily="34" charset="0"/>
              </a:rPr>
              <a:t>Why is Newton’s first law difficult to understand?</a:t>
            </a:r>
          </a:p>
          <a:p>
            <a:pPr eaLnBrk="1" hangingPunct="1"/>
            <a:endParaRPr lang="en-GB" sz="2800">
              <a:solidFill>
                <a:schemeClr val="bg1"/>
              </a:solidFill>
              <a:latin typeface="Calibri" pitchFamily="34" charset="0"/>
            </a:endParaRPr>
          </a:p>
          <a:p>
            <a:pPr eaLnBrk="1" hangingPunct="1"/>
            <a:endParaRPr lang="en-GB" sz="2800">
              <a:solidFill>
                <a:schemeClr val="tx2"/>
              </a:solidFill>
              <a:latin typeface="Calibri" pitchFamily="34" charset="0"/>
            </a:endParaRPr>
          </a:p>
        </p:txBody>
      </p:sp>
      <p:pic>
        <p:nvPicPr>
          <p:cNvPr id="173062" name="Picture 3" descr="Figure 1 a ballooon hovercra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3724">
            <a:off x="1795463" y="2360613"/>
            <a:ext cx="3641725" cy="370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3" name="Rectangle 4"/>
          <p:cNvSpPr>
            <a:spLocks noChangeArrowheads="1"/>
          </p:cNvSpPr>
          <p:nvPr/>
        </p:nvSpPr>
        <p:spPr bwMode="auto">
          <a:xfrm>
            <a:off x="6692900" y="3454400"/>
            <a:ext cx="14430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chemeClr val="bg1"/>
                </a:solidFill>
                <a:latin typeface="Calibri" pitchFamily="34" charset="0"/>
              </a:rPr>
              <a:t>Friction?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A868B7-B833-48A8-8FDB-D22213F43AA2}" type="slidenum">
              <a:rPr lang="en-GB" sz="2000" smtClean="0">
                <a:solidFill>
                  <a:schemeClr val="accent1"/>
                </a:solidFill>
              </a:rPr>
              <a:pPr eaLnBrk="1" hangingPunct="1"/>
              <a:t>69</a:t>
            </a:fld>
            <a:endParaRPr lang="en-GB" sz="2000" smtClean="0">
              <a:solidFill>
                <a:schemeClr val="accent1"/>
              </a:solidFill>
            </a:endParaRPr>
          </a:p>
        </p:txBody>
      </p:sp>
      <p:sp>
        <p:nvSpPr>
          <p:cNvPr id="174083"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7408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74085" name="TextBox 4"/>
          <p:cNvSpPr txBox="1">
            <a:spLocks noChangeArrowheads="1"/>
          </p:cNvSpPr>
          <p:nvPr/>
        </p:nvSpPr>
        <p:spPr bwMode="auto">
          <a:xfrm>
            <a:off x="785813" y="714375"/>
            <a:ext cx="72866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800">
                <a:solidFill>
                  <a:schemeClr val="accent1"/>
                </a:solidFill>
                <a:latin typeface="Calibri" pitchFamily="34" charset="0"/>
              </a:rPr>
              <a:t>Starting point:</a:t>
            </a:r>
          </a:p>
          <a:p>
            <a:pPr eaLnBrk="1" hangingPunct="1"/>
            <a:endParaRPr lang="en-GB" sz="2800">
              <a:solidFill>
                <a:schemeClr val="accent1"/>
              </a:solidFill>
              <a:latin typeface="Calibri" pitchFamily="34" charset="0"/>
            </a:endParaRPr>
          </a:p>
          <a:p>
            <a:pPr eaLnBrk="1" hangingPunct="1"/>
            <a:r>
              <a:rPr lang="en-GB" sz="2800">
                <a:solidFill>
                  <a:schemeClr val="accent1"/>
                </a:solidFill>
                <a:latin typeface="Calibri" pitchFamily="34" charset="0"/>
              </a:rPr>
              <a:t>Forces can produce changes in</a:t>
            </a:r>
          </a:p>
          <a:p>
            <a:pPr eaLnBrk="1" hangingPunct="1"/>
            <a:endParaRPr lang="en-GB" sz="2800">
              <a:solidFill>
                <a:schemeClr val="accent1"/>
              </a:solidFill>
              <a:latin typeface="Calibri" pitchFamily="34" charset="0"/>
            </a:endParaRPr>
          </a:p>
          <a:p>
            <a:pPr eaLnBrk="1" hangingPunct="1">
              <a:buFont typeface="Arial" pitchFamily="34" charset="0"/>
              <a:buChar char="•"/>
            </a:pPr>
            <a:r>
              <a:rPr lang="en-GB" sz="2800">
                <a:solidFill>
                  <a:schemeClr val="accent1"/>
                </a:solidFill>
                <a:latin typeface="Calibri" pitchFamily="34" charset="0"/>
              </a:rPr>
              <a:t>	Speed</a:t>
            </a:r>
          </a:p>
          <a:p>
            <a:pPr eaLnBrk="1" hangingPunct="1">
              <a:buFont typeface="Arial" pitchFamily="34" charset="0"/>
              <a:buChar char="•"/>
            </a:pPr>
            <a:endParaRPr lang="en-GB" sz="2800">
              <a:solidFill>
                <a:schemeClr val="accent1"/>
              </a:solidFill>
              <a:latin typeface="Calibri" pitchFamily="34" charset="0"/>
            </a:endParaRPr>
          </a:p>
          <a:p>
            <a:pPr eaLnBrk="1" hangingPunct="1">
              <a:buFont typeface="Arial" pitchFamily="34" charset="0"/>
              <a:buChar char="•"/>
            </a:pPr>
            <a:r>
              <a:rPr lang="en-GB" sz="2800">
                <a:solidFill>
                  <a:schemeClr val="accent1"/>
                </a:solidFill>
                <a:latin typeface="Calibri" pitchFamily="34" charset="0"/>
              </a:rPr>
              <a:t>	Direction</a:t>
            </a:r>
          </a:p>
          <a:p>
            <a:pPr eaLnBrk="1" hangingPunct="1">
              <a:buFont typeface="Arial" pitchFamily="34" charset="0"/>
              <a:buChar char="•"/>
            </a:pPr>
            <a:endParaRPr lang="en-GB" sz="2800">
              <a:solidFill>
                <a:schemeClr val="accent1"/>
              </a:solidFill>
              <a:latin typeface="Calibri" pitchFamily="34" charset="0"/>
            </a:endParaRPr>
          </a:p>
          <a:p>
            <a:pPr eaLnBrk="1" hangingPunct="1">
              <a:buFont typeface="Arial" pitchFamily="34" charset="0"/>
              <a:buChar char="•"/>
            </a:pPr>
            <a:r>
              <a:rPr lang="en-GB" sz="2800">
                <a:solidFill>
                  <a:schemeClr val="accent1"/>
                </a:solidFill>
                <a:latin typeface="Calibri" pitchFamily="34" charset="0"/>
              </a:rPr>
              <a:t>	Shape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Date Placeholder 2"/>
          <p:cNvSpPr>
            <a:spLocks noGrp="1"/>
          </p:cNvSpPr>
          <p:nvPr>
            <p:ph type="dt" sz="half" idx="10"/>
          </p:nvPr>
        </p:nvSpPr>
        <p:spPr/>
        <p:txBody>
          <a:bodyPr/>
          <a:lstStyle/>
          <a:p>
            <a:pPr>
              <a:defRPr/>
            </a:pPr>
            <a:fld id="{DEC1CF4F-88E5-46AD-B97C-4DA2183A1494}" type="datetime1">
              <a:rPr lang="en-GB" smtClean="0"/>
              <a:pPr>
                <a:defRPr/>
              </a:pPr>
              <a:t>11/12/2012</a:t>
            </a:fld>
            <a:r>
              <a:rPr lang="en-GB" smtClean="0"/>
              <a:t>02/10/2011</a:t>
            </a:r>
            <a:endParaRPr lang="en-GB"/>
          </a:p>
        </p:txBody>
      </p:sp>
      <p:sp>
        <p:nvSpPr>
          <p:cNvPr id="4" name="Footer Placeholder 3"/>
          <p:cNvSpPr>
            <a:spLocks noGrp="1"/>
          </p:cNvSpPr>
          <p:nvPr>
            <p:ph type="ftr" sz="quarter" idx="11"/>
          </p:nvPr>
        </p:nvSpPr>
        <p:spPr/>
        <p:txBody>
          <a:bodyPr/>
          <a:lstStyle/>
          <a:p>
            <a:pPr>
              <a:defRPr/>
            </a:pPr>
            <a:r>
              <a:rPr lang="en-GB" smtClean="0"/>
              <a:t>JAH</a:t>
            </a:r>
            <a:endParaRPr lang="en-GB"/>
          </a:p>
        </p:txBody>
      </p:sp>
      <p:sp>
        <p:nvSpPr>
          <p:cNvPr id="5" name="Slide Number Placeholder 4"/>
          <p:cNvSpPr>
            <a:spLocks noGrp="1"/>
          </p:cNvSpPr>
          <p:nvPr>
            <p:ph type="sldNum" sz="quarter" idx="12"/>
          </p:nvPr>
        </p:nvSpPr>
        <p:spPr/>
        <p:txBody>
          <a:bodyPr/>
          <a:lstStyle/>
          <a:p>
            <a:pPr>
              <a:defRPr/>
            </a:pPr>
            <a:fld id="{04CAEFE3-6E40-4F34-BCF8-676E4A1FDCB5}" type="slidenum">
              <a:rPr lang="en-GB" smtClean="0"/>
              <a:pPr>
                <a:defRPr/>
              </a:pPr>
              <a:t>7</a:t>
            </a:fld>
            <a:endParaRPr lang="en-GB"/>
          </a:p>
        </p:txBody>
      </p:sp>
      <p:sp>
        <p:nvSpPr>
          <p:cNvPr id="6" name="TextBox 5"/>
          <p:cNvSpPr txBox="1"/>
          <p:nvPr/>
        </p:nvSpPr>
        <p:spPr>
          <a:xfrm>
            <a:off x="323528" y="1268760"/>
            <a:ext cx="8064896" cy="1938992"/>
          </a:xfrm>
          <a:prstGeom prst="rect">
            <a:avLst/>
          </a:prstGeom>
          <a:noFill/>
        </p:spPr>
        <p:txBody>
          <a:bodyPr wrap="square" rtlCol="0">
            <a:spAutoFit/>
          </a:bodyPr>
          <a:lstStyle/>
          <a:p>
            <a:r>
              <a:rPr lang="en-GB" dirty="0" smtClean="0">
                <a:solidFill>
                  <a:schemeClr val="accent1">
                    <a:lumMod val="40000"/>
                    <a:lumOff val="60000"/>
                  </a:schemeClr>
                </a:solidFill>
                <a:latin typeface="+mn-lt"/>
              </a:rPr>
              <a:t>CAREFULLY, DO NOT DESTROY THE OBJECTS</a:t>
            </a:r>
          </a:p>
          <a:p>
            <a:endParaRPr lang="en-GB" dirty="0" smtClean="0">
              <a:solidFill>
                <a:schemeClr val="accent1">
                  <a:lumMod val="40000"/>
                  <a:lumOff val="60000"/>
                </a:schemeClr>
              </a:solidFill>
              <a:latin typeface="+mn-lt"/>
            </a:endParaRPr>
          </a:p>
          <a:p>
            <a:r>
              <a:rPr lang="en-GB" dirty="0" smtClean="0">
                <a:solidFill>
                  <a:schemeClr val="accent1">
                    <a:lumMod val="40000"/>
                    <a:lumOff val="60000"/>
                  </a:schemeClr>
                </a:solidFill>
                <a:latin typeface="+mn-lt"/>
              </a:rPr>
              <a:t>Take one of the objects from the tray and apply FORCES to it.</a:t>
            </a:r>
          </a:p>
          <a:p>
            <a:r>
              <a:rPr lang="en-GB" dirty="0" smtClean="0">
                <a:solidFill>
                  <a:schemeClr val="accent1">
                    <a:lumMod val="40000"/>
                    <a:lumOff val="60000"/>
                  </a:schemeClr>
                </a:solidFill>
                <a:latin typeface="+mn-lt"/>
              </a:rPr>
              <a:t>Record the effect on the object.</a:t>
            </a:r>
            <a:endParaRPr lang="en-GB" dirty="0">
              <a:solidFill>
                <a:schemeClr val="accent1">
                  <a:lumMod val="40000"/>
                  <a:lumOff val="60000"/>
                </a:schemeClr>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935693876"/>
              </p:ext>
            </p:extLst>
          </p:nvPr>
        </p:nvGraphicFramePr>
        <p:xfrm>
          <a:off x="1307976" y="378904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GB" dirty="0" smtClean="0"/>
                        <a:t>Object</a:t>
                      </a:r>
                      <a:endParaRPr lang="en-GB" dirty="0"/>
                    </a:p>
                  </a:txBody>
                  <a:tcPr/>
                </a:tc>
                <a:tc>
                  <a:txBody>
                    <a:bodyPr/>
                    <a:lstStyle/>
                    <a:p>
                      <a:pPr algn="ctr"/>
                      <a:r>
                        <a:rPr lang="en-GB" dirty="0" smtClean="0"/>
                        <a:t>Force</a:t>
                      </a:r>
                      <a:endParaRPr lang="en-GB" dirty="0"/>
                    </a:p>
                  </a:txBody>
                  <a:tcPr/>
                </a:tc>
                <a:tc>
                  <a:txBody>
                    <a:bodyPr/>
                    <a:lstStyle/>
                    <a:p>
                      <a:pPr algn="ctr"/>
                      <a:r>
                        <a:rPr lang="en-GB" dirty="0" smtClean="0"/>
                        <a:t>Effect</a:t>
                      </a:r>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5843036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234F417-C967-44E8-92D1-9E668697645E}" type="slidenum">
              <a:rPr lang="en-GB" sz="2000" smtClean="0">
                <a:solidFill>
                  <a:schemeClr val="accent1"/>
                </a:solidFill>
              </a:rPr>
              <a:pPr eaLnBrk="1" hangingPunct="1"/>
              <a:t>70</a:t>
            </a:fld>
            <a:endParaRPr lang="en-GB" sz="2000" smtClean="0">
              <a:solidFill>
                <a:schemeClr val="accent1"/>
              </a:solidFill>
            </a:endParaRPr>
          </a:p>
        </p:txBody>
      </p:sp>
      <p:sp>
        <p:nvSpPr>
          <p:cNvPr id="17510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7510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75109" name="TextBox 4"/>
          <p:cNvSpPr txBox="1">
            <a:spLocks noChangeArrowheads="1"/>
          </p:cNvSpPr>
          <p:nvPr/>
        </p:nvSpPr>
        <p:spPr bwMode="auto">
          <a:xfrm>
            <a:off x="785813" y="714375"/>
            <a:ext cx="72866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800">
                <a:solidFill>
                  <a:schemeClr val="accent1"/>
                </a:solidFill>
                <a:latin typeface="Calibri" pitchFamily="34" charset="0"/>
              </a:rPr>
              <a:t>Starting point:</a:t>
            </a:r>
          </a:p>
          <a:p>
            <a:pPr eaLnBrk="1" hangingPunct="1"/>
            <a:endParaRPr lang="en-GB" sz="2800">
              <a:solidFill>
                <a:schemeClr val="accent1"/>
              </a:solidFill>
              <a:latin typeface="Calibri" pitchFamily="34" charset="0"/>
            </a:endParaRPr>
          </a:p>
          <a:p>
            <a:pPr eaLnBrk="1" hangingPunct="1"/>
            <a:r>
              <a:rPr lang="en-GB" sz="2800">
                <a:solidFill>
                  <a:schemeClr val="accent1"/>
                </a:solidFill>
                <a:latin typeface="Calibri" pitchFamily="34" charset="0"/>
              </a:rPr>
              <a:t>Forces can produce changes in</a:t>
            </a:r>
          </a:p>
          <a:p>
            <a:pPr eaLnBrk="1" hangingPunct="1"/>
            <a:endParaRPr lang="en-GB" sz="2800">
              <a:solidFill>
                <a:schemeClr val="accent1"/>
              </a:solidFill>
              <a:latin typeface="Calibri" pitchFamily="34" charset="0"/>
            </a:endParaRPr>
          </a:p>
          <a:p>
            <a:pPr eaLnBrk="1" hangingPunct="1">
              <a:buFont typeface="Arial" pitchFamily="34" charset="0"/>
              <a:buChar char="•"/>
            </a:pPr>
            <a:r>
              <a:rPr lang="en-GB" sz="2800">
                <a:solidFill>
                  <a:schemeClr val="accent1"/>
                </a:solidFill>
                <a:latin typeface="Calibri" pitchFamily="34" charset="0"/>
              </a:rPr>
              <a:t>	Speed</a:t>
            </a:r>
          </a:p>
          <a:p>
            <a:pPr eaLnBrk="1" hangingPunct="1">
              <a:buFont typeface="Arial" pitchFamily="34" charset="0"/>
              <a:buChar char="•"/>
            </a:pPr>
            <a:endParaRPr lang="en-GB" sz="2800">
              <a:solidFill>
                <a:schemeClr val="accent1"/>
              </a:solidFill>
              <a:latin typeface="Calibri" pitchFamily="34" charset="0"/>
            </a:endParaRPr>
          </a:p>
          <a:p>
            <a:pPr eaLnBrk="1" hangingPunct="1">
              <a:buFont typeface="Arial" pitchFamily="34" charset="0"/>
              <a:buChar char="•"/>
            </a:pPr>
            <a:r>
              <a:rPr lang="en-GB" sz="2800">
                <a:solidFill>
                  <a:schemeClr val="accent1"/>
                </a:solidFill>
                <a:latin typeface="Calibri" pitchFamily="34" charset="0"/>
              </a:rPr>
              <a:t>	Direction</a:t>
            </a:r>
          </a:p>
          <a:p>
            <a:pPr eaLnBrk="1" hangingPunct="1"/>
            <a:endParaRPr lang="en-GB" sz="2800">
              <a:solidFill>
                <a:schemeClr val="accent1"/>
              </a:solidFill>
              <a:latin typeface="Calibri" pitchFamily="34" charset="0"/>
            </a:endParaRPr>
          </a:p>
          <a:p>
            <a:pPr eaLnBrk="1" hangingPunct="1">
              <a:buFont typeface="Arial" pitchFamily="34" charset="0"/>
              <a:buChar char="•"/>
            </a:pPr>
            <a:r>
              <a:rPr lang="en-GB" sz="2800">
                <a:solidFill>
                  <a:schemeClr val="accent1"/>
                </a:solidFill>
                <a:latin typeface="Calibri" pitchFamily="34" charset="0"/>
              </a:rPr>
              <a:t>	Shape</a:t>
            </a:r>
          </a:p>
        </p:txBody>
      </p:sp>
      <p:cxnSp>
        <p:nvCxnSpPr>
          <p:cNvPr id="4" name="Straight Arrow Connector 3"/>
          <p:cNvCxnSpPr/>
          <p:nvPr/>
        </p:nvCxnSpPr>
        <p:spPr>
          <a:xfrm>
            <a:off x="2928938" y="2643188"/>
            <a:ext cx="1857375"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5111" name="TextBox 5"/>
          <p:cNvSpPr txBox="1">
            <a:spLocks noChangeArrowheads="1"/>
          </p:cNvSpPr>
          <p:nvPr/>
        </p:nvSpPr>
        <p:spPr bwMode="auto">
          <a:xfrm>
            <a:off x="5072063" y="2214563"/>
            <a:ext cx="3000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800">
                <a:solidFill>
                  <a:srgbClr val="FF0000"/>
                </a:solidFill>
                <a:latin typeface="Calibri" pitchFamily="34" charset="0"/>
              </a:rPr>
              <a:t>start, stop, speed up, slow down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CE0D77-F1F7-47A0-AEEB-29F65DE5CA49}" type="slidenum">
              <a:rPr lang="en-GB" sz="2000" smtClean="0">
                <a:solidFill>
                  <a:schemeClr val="accent1"/>
                </a:solidFill>
              </a:rPr>
              <a:pPr eaLnBrk="1" hangingPunct="1"/>
              <a:t>71</a:t>
            </a:fld>
            <a:endParaRPr lang="en-GB" sz="2000" smtClean="0">
              <a:solidFill>
                <a:schemeClr val="accent1"/>
              </a:solidFill>
            </a:endParaRPr>
          </a:p>
        </p:txBody>
      </p:sp>
      <p:sp>
        <p:nvSpPr>
          <p:cNvPr id="176131"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76132"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76133" name="TextBox 4"/>
          <p:cNvSpPr txBox="1">
            <a:spLocks noChangeArrowheads="1"/>
          </p:cNvSpPr>
          <p:nvPr/>
        </p:nvSpPr>
        <p:spPr bwMode="auto">
          <a:xfrm>
            <a:off x="785813" y="714375"/>
            <a:ext cx="72866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2800">
              <a:solidFill>
                <a:schemeClr val="accent1"/>
              </a:solidFill>
              <a:latin typeface="Calibri" pitchFamily="34" charset="0"/>
            </a:endParaRPr>
          </a:p>
          <a:p>
            <a:pPr eaLnBrk="1" hangingPunct="1"/>
            <a:r>
              <a:rPr lang="en-GB" sz="2800">
                <a:solidFill>
                  <a:schemeClr val="accent1"/>
                </a:solidFill>
                <a:latin typeface="Calibri" pitchFamily="34" charset="0"/>
              </a:rPr>
              <a:t>Forces “starting and stopping” is OK with most people.</a:t>
            </a:r>
          </a:p>
          <a:p>
            <a:pPr eaLnBrk="1" hangingPunct="1"/>
            <a:endParaRPr lang="en-GB" sz="2800">
              <a:solidFill>
                <a:schemeClr val="accent1"/>
              </a:solidFill>
              <a:latin typeface="Calibri" pitchFamily="34" charset="0"/>
            </a:endParaRPr>
          </a:p>
          <a:p>
            <a:pPr eaLnBrk="1" hangingPunct="1"/>
            <a:r>
              <a:rPr lang="en-GB" sz="2800">
                <a:solidFill>
                  <a:schemeClr val="accent1"/>
                </a:solidFill>
                <a:latin typeface="Calibri" pitchFamily="34" charset="0"/>
              </a:rPr>
              <a:t>Change in speed is bit a little trickier….</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721187B-B4C1-495E-B72D-B5089273D4D6}" type="slidenum">
              <a:rPr lang="en-GB" sz="2000" smtClean="0">
                <a:solidFill>
                  <a:schemeClr val="accent1"/>
                </a:solidFill>
              </a:rPr>
              <a:pPr eaLnBrk="1" hangingPunct="1"/>
              <a:t>72</a:t>
            </a:fld>
            <a:endParaRPr lang="en-GB" sz="2000" smtClean="0">
              <a:solidFill>
                <a:schemeClr val="accent1"/>
              </a:solidFill>
            </a:endParaRPr>
          </a:p>
        </p:txBody>
      </p:sp>
      <p:sp>
        <p:nvSpPr>
          <p:cNvPr id="177155"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77156"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77157" name="TextBox 4"/>
          <p:cNvSpPr txBox="1">
            <a:spLocks noChangeArrowheads="1"/>
          </p:cNvSpPr>
          <p:nvPr/>
        </p:nvSpPr>
        <p:spPr bwMode="auto">
          <a:xfrm>
            <a:off x="785813" y="714375"/>
            <a:ext cx="7286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2800">
              <a:solidFill>
                <a:schemeClr val="accent1"/>
              </a:solidFill>
              <a:latin typeface="Calibri" pitchFamily="34" charset="0"/>
            </a:endParaRPr>
          </a:p>
          <a:p>
            <a:pPr eaLnBrk="1" hangingPunct="1"/>
            <a:r>
              <a:rPr lang="en-GB" sz="2800">
                <a:solidFill>
                  <a:schemeClr val="accent1"/>
                </a:solidFill>
                <a:latin typeface="Calibri" pitchFamily="34" charset="0"/>
              </a:rPr>
              <a:t>Some </a:t>
            </a:r>
            <a:r>
              <a:rPr lang="en-GB" sz="2800" b="1">
                <a:solidFill>
                  <a:srgbClr val="FF0000"/>
                </a:solidFill>
                <a:latin typeface="Calibri" pitchFamily="34" charset="0"/>
              </a:rPr>
              <a:t>wrong</a:t>
            </a:r>
            <a:r>
              <a:rPr lang="en-GB" sz="2800">
                <a:solidFill>
                  <a:schemeClr val="accent1"/>
                </a:solidFill>
                <a:latin typeface="Calibri" pitchFamily="34" charset="0"/>
              </a:rPr>
              <a:t> ideas:</a:t>
            </a:r>
          </a:p>
        </p:txBody>
      </p:sp>
      <p:pic>
        <p:nvPicPr>
          <p:cNvPr id="1771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357563"/>
            <a:ext cx="192881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5"/>
          <p:cNvSpPr/>
          <p:nvPr/>
        </p:nvSpPr>
        <p:spPr>
          <a:xfrm>
            <a:off x="1643063" y="2143125"/>
            <a:ext cx="3643312" cy="2857500"/>
          </a:xfrm>
          <a:prstGeom prst="wedgeEllipseCallout">
            <a:avLst>
              <a:gd name="adj1" fmla="val 73540"/>
              <a:gd name="adj2" fmla="val 4750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7160" name="Rectangle 3"/>
          <p:cNvSpPr>
            <a:spLocks noChangeArrowheads="1"/>
          </p:cNvSpPr>
          <p:nvPr/>
        </p:nvSpPr>
        <p:spPr bwMode="auto">
          <a:xfrm>
            <a:off x="2071688" y="2571750"/>
            <a:ext cx="29289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Arial" pitchFamily="34" charset="0"/>
              </a:rPr>
              <a:t>Nothing moves unless you push it.  [it is moved by a mover]</a:t>
            </a:r>
          </a:p>
          <a:p>
            <a:r>
              <a:rPr lang="en-US" sz="1800">
                <a:latin typeface="Arial" pitchFamily="34" charset="0"/>
              </a:rPr>
              <a:t>Speed is proportional to motive force.</a:t>
            </a:r>
          </a:p>
          <a:p>
            <a:r>
              <a:rPr lang="en-US" sz="1800">
                <a:latin typeface="Arial" pitchFamily="34" charset="0"/>
              </a:rPr>
              <a:t>Men have more teeth than women.</a:t>
            </a:r>
            <a:endParaRPr lang="en-GB" sz="1800">
              <a:latin typeface="Arial" pitchFamily="34" charset="0"/>
            </a:endParaRPr>
          </a:p>
          <a:p>
            <a:endParaRPr lang="en-GB" sz="1800">
              <a:latin typeface="Arial"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062A114-D4EC-46D1-B989-C8F3183CCE01}" type="slidenum">
              <a:rPr lang="en-GB" sz="2000" smtClean="0">
                <a:solidFill>
                  <a:schemeClr val="accent1"/>
                </a:solidFill>
              </a:rPr>
              <a:pPr eaLnBrk="1" hangingPunct="1"/>
              <a:t>73</a:t>
            </a:fld>
            <a:endParaRPr lang="en-GB" sz="2000" smtClean="0">
              <a:solidFill>
                <a:schemeClr val="accent1"/>
              </a:solidFill>
            </a:endParaRPr>
          </a:p>
        </p:txBody>
      </p:sp>
      <p:sp>
        <p:nvSpPr>
          <p:cNvPr id="178179"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78180"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17818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429000"/>
            <a:ext cx="18621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2428875"/>
            <a:ext cx="2459038"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3" name="TextBox 4"/>
          <p:cNvSpPr txBox="1">
            <a:spLocks noChangeArrowheads="1"/>
          </p:cNvSpPr>
          <p:nvPr/>
        </p:nvSpPr>
        <p:spPr bwMode="auto">
          <a:xfrm>
            <a:off x="785813" y="714375"/>
            <a:ext cx="7286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2800">
              <a:solidFill>
                <a:schemeClr val="accent1"/>
              </a:solidFill>
              <a:latin typeface="Calibri" pitchFamily="34" charset="0"/>
            </a:endParaRPr>
          </a:p>
          <a:p>
            <a:pPr eaLnBrk="1" hangingPunct="1"/>
            <a:r>
              <a:rPr lang="en-GB" sz="2800">
                <a:solidFill>
                  <a:schemeClr val="accent1"/>
                </a:solidFill>
                <a:latin typeface="Calibri" pitchFamily="34" charset="0"/>
              </a:rPr>
              <a:t>Newton’s First Law</a:t>
            </a:r>
          </a:p>
        </p:txBody>
      </p:sp>
      <p:sp>
        <p:nvSpPr>
          <p:cNvPr id="6" name="Oval Callout 5"/>
          <p:cNvSpPr/>
          <p:nvPr/>
        </p:nvSpPr>
        <p:spPr>
          <a:xfrm>
            <a:off x="1643063" y="2143125"/>
            <a:ext cx="3643312" cy="2857500"/>
          </a:xfrm>
          <a:prstGeom prst="wedgeEllipseCallout">
            <a:avLst>
              <a:gd name="adj1" fmla="val 87595"/>
              <a:gd name="adj2" fmla="val 846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8185" name="Rectangle 3"/>
          <p:cNvSpPr>
            <a:spLocks noChangeArrowheads="1"/>
          </p:cNvSpPr>
          <p:nvPr/>
        </p:nvSpPr>
        <p:spPr bwMode="auto">
          <a:xfrm>
            <a:off x="2000250" y="2857500"/>
            <a:ext cx="30003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800">
                <a:latin typeface="Arial" pitchFamily="34" charset="0"/>
              </a:rPr>
              <a:t>An object will remain at rest or continue at a steady speed in a straight line unless an (unbalanced) force acts on it.</a:t>
            </a:r>
          </a:p>
          <a:p>
            <a:endParaRPr lang="en-GB" sz="1800">
              <a:latin typeface="Arial"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2C50B96-4F98-4178-8AAB-D8B54D4FAA52}" type="slidenum">
              <a:rPr lang="en-GB" sz="2000" smtClean="0">
                <a:solidFill>
                  <a:schemeClr val="accent1"/>
                </a:solidFill>
              </a:rPr>
              <a:pPr eaLnBrk="1" hangingPunct="1"/>
              <a:t>74</a:t>
            </a:fld>
            <a:endParaRPr lang="en-GB" sz="2000" smtClean="0">
              <a:solidFill>
                <a:schemeClr val="accent1"/>
              </a:solidFill>
            </a:endParaRPr>
          </a:p>
        </p:txBody>
      </p:sp>
      <p:sp>
        <p:nvSpPr>
          <p:cNvPr id="179203"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7920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2" name="Newton 1.wmv">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285875" y="285750"/>
            <a:ext cx="6810375"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6" name="TextBox 2"/>
          <p:cNvSpPr txBox="1">
            <a:spLocks noChangeArrowheads="1"/>
          </p:cNvSpPr>
          <p:nvPr/>
        </p:nvSpPr>
        <p:spPr bwMode="auto">
          <a:xfrm>
            <a:off x="3214688" y="5572125"/>
            <a:ext cx="2786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800">
                <a:latin typeface="Arial" pitchFamily="34" charset="0"/>
                <a:hlinkClick r:id="rId4" action="ppaction://hlinkfile"/>
              </a:rPr>
              <a:t>play</a:t>
            </a:r>
            <a:endParaRPr lang="en-GB" sz="1800">
              <a:latin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15FB5B6-DA2B-4C51-ABD1-0E7698C12D56}" type="slidenum">
              <a:rPr lang="en-GB" sz="2000" smtClean="0">
                <a:solidFill>
                  <a:schemeClr val="accent1"/>
                </a:solidFill>
              </a:rPr>
              <a:pPr eaLnBrk="1" hangingPunct="1"/>
              <a:t>75</a:t>
            </a:fld>
            <a:endParaRPr lang="en-GB" sz="2000" smtClean="0">
              <a:solidFill>
                <a:schemeClr val="accent1"/>
              </a:solidFill>
            </a:endParaRPr>
          </a:p>
        </p:txBody>
      </p:sp>
      <p:sp>
        <p:nvSpPr>
          <p:cNvPr id="18022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8022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2" name="seat belt.wmv">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143000" y="285750"/>
            <a:ext cx="7072313"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30" name="TextBox 2"/>
          <p:cNvSpPr txBox="1">
            <a:spLocks noChangeArrowheads="1"/>
          </p:cNvSpPr>
          <p:nvPr/>
        </p:nvSpPr>
        <p:spPr bwMode="auto">
          <a:xfrm>
            <a:off x="3357563" y="578643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800">
                <a:latin typeface="Arial" pitchFamily="34" charset="0"/>
                <a:hlinkClick r:id="rId4" action="ppaction://hlinkfile"/>
              </a:rPr>
              <a:t>play</a:t>
            </a:r>
            <a:endParaRPr lang="en-GB" sz="1800">
              <a:latin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79E80E8-1373-4322-912F-41FEFA0719C9}" type="slidenum">
              <a:rPr lang="en-GB" sz="2000" smtClean="0">
                <a:solidFill>
                  <a:schemeClr val="accent1"/>
                </a:solidFill>
              </a:rPr>
              <a:pPr eaLnBrk="1" hangingPunct="1"/>
              <a:t>76</a:t>
            </a:fld>
            <a:endParaRPr lang="en-GB" sz="2000" smtClean="0">
              <a:solidFill>
                <a:schemeClr val="accent1"/>
              </a:solidFill>
            </a:endParaRPr>
          </a:p>
        </p:txBody>
      </p:sp>
      <p:sp>
        <p:nvSpPr>
          <p:cNvPr id="18125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8125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81253" name="Rectangle 1026"/>
          <p:cNvSpPr>
            <a:spLocks noGrp="1" noChangeArrowheads="1"/>
          </p:cNvSpPr>
          <p:nvPr>
            <p:ph type="title"/>
          </p:nvPr>
        </p:nvSpPr>
        <p:spPr/>
        <p:txBody>
          <a:bodyPr/>
          <a:lstStyle/>
          <a:p>
            <a:pPr eaLnBrk="1" hangingPunct="1"/>
            <a:r>
              <a:rPr lang="en-GB" smtClean="0"/>
              <a:t>Newton’s First Law</a:t>
            </a:r>
          </a:p>
        </p:txBody>
      </p:sp>
      <p:sp>
        <p:nvSpPr>
          <p:cNvPr id="181254" name="Rectangle 1027"/>
          <p:cNvSpPr>
            <a:spLocks noGrp="1" noChangeArrowheads="1"/>
          </p:cNvSpPr>
          <p:nvPr>
            <p:ph type="body" idx="1"/>
          </p:nvPr>
        </p:nvSpPr>
        <p:spPr>
          <a:xfrm>
            <a:off x="685800" y="1295400"/>
            <a:ext cx="7772400" cy="4160838"/>
          </a:xfrm>
        </p:spPr>
        <p:txBody>
          <a:bodyPr/>
          <a:lstStyle/>
          <a:p>
            <a:pPr eaLnBrk="1" hangingPunct="1">
              <a:lnSpc>
                <a:spcPct val="80000"/>
              </a:lnSpc>
              <a:buFontTx/>
              <a:buNone/>
            </a:pPr>
            <a:r>
              <a:rPr lang="en-GB" sz="2400" smtClean="0"/>
              <a:t>An object will remain stationary or move at a constant speed in one direction unless an </a:t>
            </a:r>
            <a:r>
              <a:rPr lang="en-GB" sz="2400" b="1" smtClean="0"/>
              <a:t>unbalanced force</a:t>
            </a:r>
            <a:r>
              <a:rPr lang="en-GB" sz="2400" smtClean="0"/>
              <a:t> acts upon it.</a:t>
            </a:r>
          </a:p>
          <a:p>
            <a:pPr eaLnBrk="1" hangingPunct="1">
              <a:lnSpc>
                <a:spcPct val="80000"/>
              </a:lnSpc>
              <a:buFontTx/>
              <a:buNone/>
            </a:pPr>
            <a:endParaRPr lang="en-GB" sz="2400" smtClean="0"/>
          </a:p>
          <a:p>
            <a:pPr eaLnBrk="1" hangingPunct="1">
              <a:lnSpc>
                <a:spcPct val="80000"/>
              </a:lnSpc>
              <a:buFontTx/>
              <a:buNone/>
            </a:pPr>
            <a:r>
              <a:rPr lang="en-GB" sz="2400" b="1" u="sng" smtClean="0"/>
              <a:t>Balanced forces</a:t>
            </a:r>
          </a:p>
          <a:p>
            <a:pPr eaLnBrk="1" hangingPunct="1">
              <a:lnSpc>
                <a:spcPct val="80000"/>
              </a:lnSpc>
              <a:buFontTx/>
              <a:buNone/>
            </a:pPr>
            <a:r>
              <a:rPr lang="en-GB" sz="2400" smtClean="0"/>
              <a:t>When there are two or more forces acting on an object and they add up to a total force of zero, we say the forces are balanced.</a:t>
            </a:r>
          </a:p>
          <a:p>
            <a:pPr eaLnBrk="1" hangingPunct="1">
              <a:lnSpc>
                <a:spcPct val="80000"/>
              </a:lnSpc>
              <a:buFontTx/>
              <a:buNone/>
            </a:pPr>
            <a:endParaRPr lang="en-GB" sz="2400" smtClean="0"/>
          </a:p>
          <a:p>
            <a:pPr eaLnBrk="1" hangingPunct="1">
              <a:lnSpc>
                <a:spcPct val="80000"/>
              </a:lnSpc>
              <a:buFontTx/>
              <a:buNone/>
            </a:pPr>
            <a:endParaRPr lang="en-GB" sz="2400" smtClean="0"/>
          </a:p>
          <a:p>
            <a:pPr eaLnBrk="1" hangingPunct="1">
              <a:lnSpc>
                <a:spcPct val="80000"/>
              </a:lnSpc>
              <a:buFontTx/>
              <a:buNone/>
            </a:pPr>
            <a:r>
              <a:rPr lang="en-GB" sz="2400" b="1" u="sng" smtClean="0"/>
              <a:t>Unbalanced forces</a:t>
            </a:r>
          </a:p>
          <a:p>
            <a:pPr eaLnBrk="1" hangingPunct="1">
              <a:lnSpc>
                <a:spcPct val="80000"/>
              </a:lnSpc>
              <a:buFontTx/>
              <a:buNone/>
            </a:pPr>
            <a:r>
              <a:rPr lang="en-GB" sz="2400" smtClean="0"/>
              <a:t>When an object is acted on by a force which will cause it to accelerate or change direction.</a:t>
            </a:r>
          </a:p>
        </p:txBody>
      </p:sp>
      <p:grpSp>
        <p:nvGrpSpPr>
          <p:cNvPr id="181255" name="Group 1028"/>
          <p:cNvGrpSpPr>
            <a:grpSpLocks/>
          </p:cNvGrpSpPr>
          <p:nvPr/>
        </p:nvGrpSpPr>
        <p:grpSpPr bwMode="auto">
          <a:xfrm>
            <a:off x="7162800" y="0"/>
            <a:ext cx="1522413" cy="1319213"/>
            <a:chOff x="4512" y="0"/>
            <a:chExt cx="959" cy="831"/>
          </a:xfrm>
        </p:grpSpPr>
        <p:sp>
          <p:nvSpPr>
            <p:cNvPr id="181263" name="AutoShape 1029"/>
            <p:cNvSpPr>
              <a:spLocks noChangeAspect="1" noChangeArrowheads="1" noTextEdit="1"/>
            </p:cNvSpPr>
            <p:nvPr/>
          </p:nvSpPr>
          <p:spPr bwMode="auto">
            <a:xfrm>
              <a:off x="4512" y="0"/>
              <a:ext cx="959"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1264" name="Freeform 1030"/>
            <p:cNvSpPr>
              <a:spLocks/>
            </p:cNvSpPr>
            <p:nvPr/>
          </p:nvSpPr>
          <p:spPr bwMode="auto">
            <a:xfrm>
              <a:off x="4597" y="19"/>
              <a:ext cx="742" cy="793"/>
            </a:xfrm>
            <a:custGeom>
              <a:avLst/>
              <a:gdLst>
                <a:gd name="T0" fmla="*/ 27 w 1485"/>
                <a:gd name="T1" fmla="*/ 6 h 1585"/>
                <a:gd name="T2" fmla="*/ 26 w 1485"/>
                <a:gd name="T3" fmla="*/ 6 h 1585"/>
                <a:gd name="T4" fmla="*/ 26 w 1485"/>
                <a:gd name="T5" fmla="*/ 6 h 1585"/>
                <a:gd name="T6" fmla="*/ 26 w 1485"/>
                <a:gd name="T7" fmla="*/ 6 h 1585"/>
                <a:gd name="T8" fmla="*/ 25 w 1485"/>
                <a:gd name="T9" fmla="*/ 6 h 1585"/>
                <a:gd name="T10" fmla="*/ 25 w 1485"/>
                <a:gd name="T11" fmla="*/ 7 h 1585"/>
                <a:gd name="T12" fmla="*/ 24 w 1485"/>
                <a:gd name="T13" fmla="*/ 7 h 1585"/>
                <a:gd name="T14" fmla="*/ 24 w 1485"/>
                <a:gd name="T15" fmla="*/ 7 h 1585"/>
                <a:gd name="T16" fmla="*/ 23 w 1485"/>
                <a:gd name="T17" fmla="*/ 8 h 1585"/>
                <a:gd name="T18" fmla="*/ 23 w 1485"/>
                <a:gd name="T19" fmla="*/ 8 h 1585"/>
                <a:gd name="T20" fmla="*/ 23 w 1485"/>
                <a:gd name="T21" fmla="*/ 8 h 1585"/>
                <a:gd name="T22" fmla="*/ 23 w 1485"/>
                <a:gd name="T23" fmla="*/ 9 h 1585"/>
                <a:gd name="T24" fmla="*/ 20 w 1485"/>
                <a:gd name="T25" fmla="*/ 14 h 1585"/>
                <a:gd name="T26" fmla="*/ 20 w 1485"/>
                <a:gd name="T27" fmla="*/ 13 h 1585"/>
                <a:gd name="T28" fmla="*/ 19 w 1485"/>
                <a:gd name="T29" fmla="*/ 13 h 1585"/>
                <a:gd name="T30" fmla="*/ 19 w 1485"/>
                <a:gd name="T31" fmla="*/ 14 h 1585"/>
                <a:gd name="T32" fmla="*/ 18 w 1485"/>
                <a:gd name="T33" fmla="*/ 14 h 1585"/>
                <a:gd name="T34" fmla="*/ 18 w 1485"/>
                <a:gd name="T35" fmla="*/ 14 h 1585"/>
                <a:gd name="T36" fmla="*/ 17 w 1485"/>
                <a:gd name="T37" fmla="*/ 14 h 1585"/>
                <a:gd name="T38" fmla="*/ 17 w 1485"/>
                <a:gd name="T39" fmla="*/ 15 h 1585"/>
                <a:gd name="T40" fmla="*/ 17 w 1485"/>
                <a:gd name="T41" fmla="*/ 15 h 1585"/>
                <a:gd name="T42" fmla="*/ 17 w 1485"/>
                <a:gd name="T43" fmla="*/ 16 h 1585"/>
                <a:gd name="T44" fmla="*/ 17 w 1485"/>
                <a:gd name="T45" fmla="*/ 17 h 1585"/>
                <a:gd name="T46" fmla="*/ 16 w 1485"/>
                <a:gd name="T47" fmla="*/ 17 h 1585"/>
                <a:gd name="T48" fmla="*/ 16 w 1485"/>
                <a:gd name="T49" fmla="*/ 18 h 1585"/>
                <a:gd name="T50" fmla="*/ 16 w 1485"/>
                <a:gd name="T51" fmla="*/ 18 h 1585"/>
                <a:gd name="T52" fmla="*/ 16 w 1485"/>
                <a:gd name="T53" fmla="*/ 18 h 1585"/>
                <a:gd name="T54" fmla="*/ 0 w 1485"/>
                <a:gd name="T55" fmla="*/ 50 h 1585"/>
                <a:gd name="T56" fmla="*/ 29 w 1485"/>
                <a:gd name="T57" fmla="*/ 31 h 1585"/>
                <a:gd name="T58" fmla="*/ 29 w 1485"/>
                <a:gd name="T59" fmla="*/ 30 h 1585"/>
                <a:gd name="T60" fmla="*/ 30 w 1485"/>
                <a:gd name="T61" fmla="*/ 30 h 1585"/>
                <a:gd name="T62" fmla="*/ 30 w 1485"/>
                <a:gd name="T63" fmla="*/ 30 h 1585"/>
                <a:gd name="T64" fmla="*/ 31 w 1485"/>
                <a:gd name="T65" fmla="*/ 30 h 1585"/>
                <a:gd name="T66" fmla="*/ 31 w 1485"/>
                <a:gd name="T67" fmla="*/ 30 h 1585"/>
                <a:gd name="T68" fmla="*/ 32 w 1485"/>
                <a:gd name="T69" fmla="*/ 29 h 1585"/>
                <a:gd name="T70" fmla="*/ 32 w 1485"/>
                <a:gd name="T71" fmla="*/ 29 h 1585"/>
                <a:gd name="T72" fmla="*/ 33 w 1485"/>
                <a:gd name="T73" fmla="*/ 28 h 1585"/>
                <a:gd name="T74" fmla="*/ 33 w 1485"/>
                <a:gd name="T75" fmla="*/ 28 h 1585"/>
                <a:gd name="T76" fmla="*/ 33 w 1485"/>
                <a:gd name="T77" fmla="*/ 27 h 1585"/>
                <a:gd name="T78" fmla="*/ 34 w 1485"/>
                <a:gd name="T79" fmla="*/ 27 h 1585"/>
                <a:gd name="T80" fmla="*/ 34 w 1485"/>
                <a:gd name="T81" fmla="*/ 26 h 1585"/>
                <a:gd name="T82" fmla="*/ 34 w 1485"/>
                <a:gd name="T83" fmla="*/ 26 h 1585"/>
                <a:gd name="T84" fmla="*/ 34 w 1485"/>
                <a:gd name="T85" fmla="*/ 25 h 1585"/>
                <a:gd name="T86" fmla="*/ 34 w 1485"/>
                <a:gd name="T87" fmla="*/ 25 h 1585"/>
                <a:gd name="T88" fmla="*/ 34 w 1485"/>
                <a:gd name="T89" fmla="*/ 25 h 1585"/>
                <a:gd name="T90" fmla="*/ 35 w 1485"/>
                <a:gd name="T91" fmla="*/ 24 h 1585"/>
                <a:gd name="T92" fmla="*/ 36 w 1485"/>
                <a:gd name="T93" fmla="*/ 23 h 1585"/>
                <a:gd name="T94" fmla="*/ 37 w 1485"/>
                <a:gd name="T95" fmla="*/ 23 h 1585"/>
                <a:gd name="T96" fmla="*/ 37 w 1485"/>
                <a:gd name="T97" fmla="*/ 23 h 1585"/>
                <a:gd name="T98" fmla="*/ 37 w 1485"/>
                <a:gd name="T99" fmla="*/ 23 h 1585"/>
                <a:gd name="T100" fmla="*/ 38 w 1485"/>
                <a:gd name="T101" fmla="*/ 22 h 1585"/>
                <a:gd name="T102" fmla="*/ 38 w 1485"/>
                <a:gd name="T103" fmla="*/ 22 h 1585"/>
                <a:gd name="T104" fmla="*/ 38 w 1485"/>
                <a:gd name="T105" fmla="*/ 22 h 1585"/>
                <a:gd name="T106" fmla="*/ 39 w 1485"/>
                <a:gd name="T107" fmla="*/ 22 h 1585"/>
                <a:gd name="T108" fmla="*/ 39 w 1485"/>
                <a:gd name="T109" fmla="*/ 22 h 1585"/>
                <a:gd name="T110" fmla="*/ 40 w 1485"/>
                <a:gd name="T111" fmla="*/ 21 h 1585"/>
                <a:gd name="T112" fmla="*/ 40 w 1485"/>
                <a:gd name="T113" fmla="*/ 21 h 1585"/>
                <a:gd name="T114" fmla="*/ 40 w 1485"/>
                <a:gd name="T115" fmla="*/ 20 h 1585"/>
                <a:gd name="T116" fmla="*/ 40 w 1485"/>
                <a:gd name="T117" fmla="*/ 20 h 1585"/>
                <a:gd name="T118" fmla="*/ 40 w 1485"/>
                <a:gd name="T119" fmla="*/ 20 h 1585"/>
                <a:gd name="T120" fmla="*/ 41 w 1485"/>
                <a:gd name="T121" fmla="*/ 19 h 1585"/>
                <a:gd name="T122" fmla="*/ 46 w 1485"/>
                <a:gd name="T123" fmla="*/ 9 h 1585"/>
                <a:gd name="T124" fmla="*/ 32 w 1485"/>
                <a:gd name="T125" fmla="*/ 1 h 15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85" h="1585">
                  <a:moveTo>
                    <a:pt x="1032" y="13"/>
                  </a:moveTo>
                  <a:lnTo>
                    <a:pt x="875" y="190"/>
                  </a:lnTo>
                  <a:lnTo>
                    <a:pt x="873" y="189"/>
                  </a:lnTo>
                  <a:lnTo>
                    <a:pt x="871" y="189"/>
                  </a:lnTo>
                  <a:lnTo>
                    <a:pt x="865" y="187"/>
                  </a:lnTo>
                  <a:lnTo>
                    <a:pt x="859" y="186"/>
                  </a:lnTo>
                  <a:lnTo>
                    <a:pt x="855" y="186"/>
                  </a:lnTo>
                  <a:lnTo>
                    <a:pt x="850" y="185"/>
                  </a:lnTo>
                  <a:lnTo>
                    <a:pt x="847" y="185"/>
                  </a:lnTo>
                  <a:lnTo>
                    <a:pt x="842" y="185"/>
                  </a:lnTo>
                  <a:lnTo>
                    <a:pt x="837" y="185"/>
                  </a:lnTo>
                  <a:lnTo>
                    <a:pt x="832" y="186"/>
                  </a:lnTo>
                  <a:lnTo>
                    <a:pt x="826" y="186"/>
                  </a:lnTo>
                  <a:lnTo>
                    <a:pt x="823" y="189"/>
                  </a:lnTo>
                  <a:lnTo>
                    <a:pt x="817" y="189"/>
                  </a:lnTo>
                  <a:lnTo>
                    <a:pt x="812" y="191"/>
                  </a:lnTo>
                  <a:lnTo>
                    <a:pt x="806" y="193"/>
                  </a:lnTo>
                  <a:lnTo>
                    <a:pt x="801" y="196"/>
                  </a:lnTo>
                  <a:lnTo>
                    <a:pt x="795" y="198"/>
                  </a:lnTo>
                  <a:lnTo>
                    <a:pt x="790" y="202"/>
                  </a:lnTo>
                  <a:lnTo>
                    <a:pt x="784" y="206"/>
                  </a:lnTo>
                  <a:lnTo>
                    <a:pt x="780" y="210"/>
                  </a:lnTo>
                  <a:lnTo>
                    <a:pt x="774" y="215"/>
                  </a:lnTo>
                  <a:lnTo>
                    <a:pt x="769" y="221"/>
                  </a:lnTo>
                  <a:lnTo>
                    <a:pt x="767" y="224"/>
                  </a:lnTo>
                  <a:lnTo>
                    <a:pt x="766" y="227"/>
                  </a:lnTo>
                  <a:lnTo>
                    <a:pt x="763" y="231"/>
                  </a:lnTo>
                  <a:lnTo>
                    <a:pt x="762" y="235"/>
                  </a:lnTo>
                  <a:lnTo>
                    <a:pt x="759" y="238"/>
                  </a:lnTo>
                  <a:lnTo>
                    <a:pt x="757" y="242"/>
                  </a:lnTo>
                  <a:lnTo>
                    <a:pt x="755" y="247"/>
                  </a:lnTo>
                  <a:lnTo>
                    <a:pt x="754" y="250"/>
                  </a:lnTo>
                  <a:lnTo>
                    <a:pt x="753" y="254"/>
                  </a:lnTo>
                  <a:lnTo>
                    <a:pt x="750" y="260"/>
                  </a:lnTo>
                  <a:lnTo>
                    <a:pt x="749" y="265"/>
                  </a:lnTo>
                  <a:lnTo>
                    <a:pt x="749" y="271"/>
                  </a:lnTo>
                  <a:lnTo>
                    <a:pt x="740" y="324"/>
                  </a:lnTo>
                  <a:lnTo>
                    <a:pt x="664" y="421"/>
                  </a:lnTo>
                  <a:lnTo>
                    <a:pt x="662" y="420"/>
                  </a:lnTo>
                  <a:lnTo>
                    <a:pt x="657" y="419"/>
                  </a:lnTo>
                  <a:lnTo>
                    <a:pt x="653" y="417"/>
                  </a:lnTo>
                  <a:lnTo>
                    <a:pt x="649" y="416"/>
                  </a:lnTo>
                  <a:lnTo>
                    <a:pt x="644" y="415"/>
                  </a:lnTo>
                  <a:lnTo>
                    <a:pt x="639" y="415"/>
                  </a:lnTo>
                  <a:lnTo>
                    <a:pt x="633" y="415"/>
                  </a:lnTo>
                  <a:lnTo>
                    <a:pt x="626" y="415"/>
                  </a:lnTo>
                  <a:lnTo>
                    <a:pt x="619" y="415"/>
                  </a:lnTo>
                  <a:lnTo>
                    <a:pt x="613" y="417"/>
                  </a:lnTo>
                  <a:lnTo>
                    <a:pt x="606" y="419"/>
                  </a:lnTo>
                  <a:lnTo>
                    <a:pt x="600" y="421"/>
                  </a:lnTo>
                  <a:lnTo>
                    <a:pt x="593" y="425"/>
                  </a:lnTo>
                  <a:lnTo>
                    <a:pt x="588" y="428"/>
                  </a:lnTo>
                  <a:lnTo>
                    <a:pt x="583" y="431"/>
                  </a:lnTo>
                  <a:lnTo>
                    <a:pt x="581" y="433"/>
                  </a:lnTo>
                  <a:lnTo>
                    <a:pt x="578" y="436"/>
                  </a:lnTo>
                  <a:lnTo>
                    <a:pt x="576" y="440"/>
                  </a:lnTo>
                  <a:lnTo>
                    <a:pt x="572" y="444"/>
                  </a:lnTo>
                  <a:lnTo>
                    <a:pt x="570" y="449"/>
                  </a:lnTo>
                  <a:lnTo>
                    <a:pt x="566" y="454"/>
                  </a:lnTo>
                  <a:lnTo>
                    <a:pt x="565" y="460"/>
                  </a:lnTo>
                  <a:lnTo>
                    <a:pt x="563" y="465"/>
                  </a:lnTo>
                  <a:lnTo>
                    <a:pt x="560" y="471"/>
                  </a:lnTo>
                  <a:lnTo>
                    <a:pt x="557" y="475"/>
                  </a:lnTo>
                  <a:lnTo>
                    <a:pt x="555" y="483"/>
                  </a:lnTo>
                  <a:lnTo>
                    <a:pt x="553" y="488"/>
                  </a:lnTo>
                  <a:lnTo>
                    <a:pt x="552" y="495"/>
                  </a:lnTo>
                  <a:lnTo>
                    <a:pt x="549" y="501"/>
                  </a:lnTo>
                  <a:lnTo>
                    <a:pt x="548" y="508"/>
                  </a:lnTo>
                  <a:lnTo>
                    <a:pt x="547" y="513"/>
                  </a:lnTo>
                  <a:lnTo>
                    <a:pt x="545" y="519"/>
                  </a:lnTo>
                  <a:lnTo>
                    <a:pt x="543" y="525"/>
                  </a:lnTo>
                  <a:lnTo>
                    <a:pt x="542" y="531"/>
                  </a:lnTo>
                  <a:lnTo>
                    <a:pt x="540" y="536"/>
                  </a:lnTo>
                  <a:lnTo>
                    <a:pt x="540" y="542"/>
                  </a:lnTo>
                  <a:lnTo>
                    <a:pt x="538" y="547"/>
                  </a:lnTo>
                  <a:lnTo>
                    <a:pt x="537" y="552"/>
                  </a:lnTo>
                  <a:lnTo>
                    <a:pt x="536" y="555"/>
                  </a:lnTo>
                  <a:lnTo>
                    <a:pt x="536" y="559"/>
                  </a:lnTo>
                  <a:lnTo>
                    <a:pt x="535" y="563"/>
                  </a:lnTo>
                  <a:lnTo>
                    <a:pt x="535" y="565"/>
                  </a:lnTo>
                  <a:lnTo>
                    <a:pt x="535" y="570"/>
                  </a:lnTo>
                  <a:lnTo>
                    <a:pt x="535" y="571"/>
                  </a:lnTo>
                  <a:lnTo>
                    <a:pt x="153" y="994"/>
                  </a:lnTo>
                  <a:lnTo>
                    <a:pt x="0" y="1585"/>
                  </a:lnTo>
                  <a:lnTo>
                    <a:pt x="598" y="1375"/>
                  </a:lnTo>
                  <a:lnTo>
                    <a:pt x="941" y="963"/>
                  </a:lnTo>
                  <a:lnTo>
                    <a:pt x="942" y="963"/>
                  </a:lnTo>
                  <a:lnTo>
                    <a:pt x="946" y="962"/>
                  </a:lnTo>
                  <a:lnTo>
                    <a:pt x="948" y="961"/>
                  </a:lnTo>
                  <a:lnTo>
                    <a:pt x="951" y="960"/>
                  </a:lnTo>
                  <a:lnTo>
                    <a:pt x="954" y="958"/>
                  </a:lnTo>
                  <a:lnTo>
                    <a:pt x="958" y="957"/>
                  </a:lnTo>
                  <a:lnTo>
                    <a:pt x="963" y="956"/>
                  </a:lnTo>
                  <a:lnTo>
                    <a:pt x="967" y="954"/>
                  </a:lnTo>
                  <a:lnTo>
                    <a:pt x="971" y="951"/>
                  </a:lnTo>
                  <a:lnTo>
                    <a:pt x="977" y="950"/>
                  </a:lnTo>
                  <a:lnTo>
                    <a:pt x="982" y="948"/>
                  </a:lnTo>
                  <a:lnTo>
                    <a:pt x="988" y="945"/>
                  </a:lnTo>
                  <a:lnTo>
                    <a:pt x="994" y="941"/>
                  </a:lnTo>
                  <a:lnTo>
                    <a:pt x="1000" y="939"/>
                  </a:lnTo>
                  <a:lnTo>
                    <a:pt x="1006" y="935"/>
                  </a:lnTo>
                  <a:lnTo>
                    <a:pt x="1011" y="933"/>
                  </a:lnTo>
                  <a:lnTo>
                    <a:pt x="1017" y="928"/>
                  </a:lnTo>
                  <a:lnTo>
                    <a:pt x="1023" y="925"/>
                  </a:lnTo>
                  <a:lnTo>
                    <a:pt x="1029" y="921"/>
                  </a:lnTo>
                  <a:lnTo>
                    <a:pt x="1035" y="917"/>
                  </a:lnTo>
                  <a:lnTo>
                    <a:pt x="1042" y="912"/>
                  </a:lnTo>
                  <a:lnTo>
                    <a:pt x="1048" y="908"/>
                  </a:lnTo>
                  <a:lnTo>
                    <a:pt x="1052" y="903"/>
                  </a:lnTo>
                  <a:lnTo>
                    <a:pt x="1058" y="898"/>
                  </a:lnTo>
                  <a:lnTo>
                    <a:pt x="1063" y="892"/>
                  </a:lnTo>
                  <a:lnTo>
                    <a:pt x="1068" y="887"/>
                  </a:lnTo>
                  <a:lnTo>
                    <a:pt x="1073" y="881"/>
                  </a:lnTo>
                  <a:lnTo>
                    <a:pt x="1077" y="875"/>
                  </a:lnTo>
                  <a:lnTo>
                    <a:pt x="1080" y="869"/>
                  </a:lnTo>
                  <a:lnTo>
                    <a:pt x="1085" y="863"/>
                  </a:lnTo>
                  <a:lnTo>
                    <a:pt x="1087" y="856"/>
                  </a:lnTo>
                  <a:lnTo>
                    <a:pt x="1090" y="849"/>
                  </a:lnTo>
                  <a:lnTo>
                    <a:pt x="1092" y="843"/>
                  </a:lnTo>
                  <a:lnTo>
                    <a:pt x="1095" y="837"/>
                  </a:lnTo>
                  <a:lnTo>
                    <a:pt x="1097" y="833"/>
                  </a:lnTo>
                  <a:lnTo>
                    <a:pt x="1100" y="826"/>
                  </a:lnTo>
                  <a:lnTo>
                    <a:pt x="1102" y="822"/>
                  </a:lnTo>
                  <a:lnTo>
                    <a:pt x="1104" y="817"/>
                  </a:lnTo>
                  <a:lnTo>
                    <a:pt x="1106" y="812"/>
                  </a:lnTo>
                  <a:lnTo>
                    <a:pt x="1107" y="807"/>
                  </a:lnTo>
                  <a:lnTo>
                    <a:pt x="1109" y="803"/>
                  </a:lnTo>
                  <a:lnTo>
                    <a:pt x="1110" y="799"/>
                  </a:lnTo>
                  <a:lnTo>
                    <a:pt x="1112" y="795"/>
                  </a:lnTo>
                  <a:lnTo>
                    <a:pt x="1113" y="791"/>
                  </a:lnTo>
                  <a:lnTo>
                    <a:pt x="1114" y="789"/>
                  </a:lnTo>
                  <a:lnTo>
                    <a:pt x="1115" y="785"/>
                  </a:lnTo>
                  <a:lnTo>
                    <a:pt x="1117" y="779"/>
                  </a:lnTo>
                  <a:lnTo>
                    <a:pt x="1118" y="774"/>
                  </a:lnTo>
                  <a:lnTo>
                    <a:pt x="1119" y="771"/>
                  </a:lnTo>
                  <a:lnTo>
                    <a:pt x="1120" y="767"/>
                  </a:lnTo>
                  <a:lnTo>
                    <a:pt x="1121" y="764"/>
                  </a:lnTo>
                  <a:lnTo>
                    <a:pt x="1121" y="762"/>
                  </a:lnTo>
                  <a:lnTo>
                    <a:pt x="1172" y="705"/>
                  </a:lnTo>
                  <a:lnTo>
                    <a:pt x="1173" y="705"/>
                  </a:lnTo>
                  <a:lnTo>
                    <a:pt x="1176" y="707"/>
                  </a:lnTo>
                  <a:lnTo>
                    <a:pt x="1181" y="707"/>
                  </a:lnTo>
                  <a:lnTo>
                    <a:pt x="1185" y="708"/>
                  </a:lnTo>
                  <a:lnTo>
                    <a:pt x="1191" y="708"/>
                  </a:lnTo>
                  <a:lnTo>
                    <a:pt x="1194" y="708"/>
                  </a:lnTo>
                  <a:lnTo>
                    <a:pt x="1196" y="708"/>
                  </a:lnTo>
                  <a:lnTo>
                    <a:pt x="1200" y="708"/>
                  </a:lnTo>
                  <a:lnTo>
                    <a:pt x="1205" y="708"/>
                  </a:lnTo>
                  <a:lnTo>
                    <a:pt x="1207" y="708"/>
                  </a:lnTo>
                  <a:lnTo>
                    <a:pt x="1211" y="707"/>
                  </a:lnTo>
                  <a:lnTo>
                    <a:pt x="1214" y="707"/>
                  </a:lnTo>
                  <a:lnTo>
                    <a:pt x="1219" y="705"/>
                  </a:lnTo>
                  <a:lnTo>
                    <a:pt x="1223" y="704"/>
                  </a:lnTo>
                  <a:lnTo>
                    <a:pt x="1227" y="703"/>
                  </a:lnTo>
                  <a:lnTo>
                    <a:pt x="1230" y="702"/>
                  </a:lnTo>
                  <a:lnTo>
                    <a:pt x="1235" y="701"/>
                  </a:lnTo>
                  <a:lnTo>
                    <a:pt x="1239" y="698"/>
                  </a:lnTo>
                  <a:lnTo>
                    <a:pt x="1242" y="696"/>
                  </a:lnTo>
                  <a:lnTo>
                    <a:pt x="1247" y="693"/>
                  </a:lnTo>
                  <a:lnTo>
                    <a:pt x="1252" y="692"/>
                  </a:lnTo>
                  <a:lnTo>
                    <a:pt x="1256" y="689"/>
                  </a:lnTo>
                  <a:lnTo>
                    <a:pt x="1260" y="686"/>
                  </a:lnTo>
                  <a:lnTo>
                    <a:pt x="1264" y="681"/>
                  </a:lnTo>
                  <a:lnTo>
                    <a:pt x="1269" y="679"/>
                  </a:lnTo>
                  <a:lnTo>
                    <a:pt x="1273" y="674"/>
                  </a:lnTo>
                  <a:lnTo>
                    <a:pt x="1276" y="670"/>
                  </a:lnTo>
                  <a:lnTo>
                    <a:pt x="1279" y="666"/>
                  </a:lnTo>
                  <a:lnTo>
                    <a:pt x="1282" y="662"/>
                  </a:lnTo>
                  <a:lnTo>
                    <a:pt x="1286" y="658"/>
                  </a:lnTo>
                  <a:lnTo>
                    <a:pt x="1288" y="655"/>
                  </a:lnTo>
                  <a:lnTo>
                    <a:pt x="1291" y="651"/>
                  </a:lnTo>
                  <a:lnTo>
                    <a:pt x="1294" y="647"/>
                  </a:lnTo>
                  <a:lnTo>
                    <a:pt x="1296" y="643"/>
                  </a:lnTo>
                  <a:lnTo>
                    <a:pt x="1298" y="639"/>
                  </a:lnTo>
                  <a:lnTo>
                    <a:pt x="1300" y="636"/>
                  </a:lnTo>
                  <a:lnTo>
                    <a:pt x="1302" y="633"/>
                  </a:lnTo>
                  <a:lnTo>
                    <a:pt x="1305" y="627"/>
                  </a:lnTo>
                  <a:lnTo>
                    <a:pt x="1308" y="621"/>
                  </a:lnTo>
                  <a:lnTo>
                    <a:pt x="1309" y="615"/>
                  </a:lnTo>
                  <a:lnTo>
                    <a:pt x="1311" y="610"/>
                  </a:lnTo>
                  <a:lnTo>
                    <a:pt x="1312" y="605"/>
                  </a:lnTo>
                  <a:lnTo>
                    <a:pt x="1314" y="601"/>
                  </a:lnTo>
                  <a:lnTo>
                    <a:pt x="1315" y="597"/>
                  </a:lnTo>
                  <a:lnTo>
                    <a:pt x="1315" y="595"/>
                  </a:lnTo>
                  <a:lnTo>
                    <a:pt x="1482" y="411"/>
                  </a:lnTo>
                  <a:lnTo>
                    <a:pt x="1485" y="281"/>
                  </a:lnTo>
                  <a:lnTo>
                    <a:pt x="1155" y="0"/>
                  </a:lnTo>
                  <a:lnTo>
                    <a:pt x="103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65" name="Freeform 1031"/>
            <p:cNvSpPr>
              <a:spLocks/>
            </p:cNvSpPr>
            <p:nvPr/>
          </p:nvSpPr>
          <p:spPr bwMode="auto">
            <a:xfrm>
              <a:off x="4891" y="473"/>
              <a:ext cx="162" cy="215"/>
            </a:xfrm>
            <a:custGeom>
              <a:avLst/>
              <a:gdLst>
                <a:gd name="T0" fmla="*/ 11 w 324"/>
                <a:gd name="T1" fmla="*/ 1 h 429"/>
                <a:gd name="T2" fmla="*/ 0 w 324"/>
                <a:gd name="T3" fmla="*/ 14 h 429"/>
                <a:gd name="T4" fmla="*/ 1 w 324"/>
                <a:gd name="T5" fmla="*/ 11 h 429"/>
                <a:gd name="T6" fmla="*/ 10 w 324"/>
                <a:gd name="T7" fmla="*/ 0 h 429"/>
                <a:gd name="T8" fmla="*/ 11 w 324"/>
                <a:gd name="T9" fmla="*/ 1 h 429"/>
                <a:gd name="T10" fmla="*/ 11 w 324"/>
                <a:gd name="T11" fmla="*/ 1 h 4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4" h="429">
                  <a:moveTo>
                    <a:pt x="324" y="23"/>
                  </a:moveTo>
                  <a:lnTo>
                    <a:pt x="0" y="429"/>
                  </a:lnTo>
                  <a:lnTo>
                    <a:pt x="15" y="342"/>
                  </a:lnTo>
                  <a:lnTo>
                    <a:pt x="300" y="0"/>
                  </a:lnTo>
                  <a:lnTo>
                    <a:pt x="324" y="23"/>
                  </a:lnTo>
                  <a:close/>
                </a:path>
              </a:pathLst>
            </a:custGeom>
            <a:solidFill>
              <a:srgbClr val="B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66" name="Freeform 1032"/>
            <p:cNvSpPr>
              <a:spLocks/>
            </p:cNvSpPr>
            <p:nvPr/>
          </p:nvSpPr>
          <p:spPr bwMode="auto">
            <a:xfrm>
              <a:off x="4823" y="418"/>
              <a:ext cx="202" cy="223"/>
            </a:xfrm>
            <a:custGeom>
              <a:avLst/>
              <a:gdLst>
                <a:gd name="T0" fmla="*/ 13 w 404"/>
                <a:gd name="T1" fmla="*/ 3 h 446"/>
                <a:gd name="T2" fmla="*/ 10 w 404"/>
                <a:gd name="T3" fmla="*/ 0 h 446"/>
                <a:gd name="T4" fmla="*/ 1 w 404"/>
                <a:gd name="T5" fmla="*/ 10 h 446"/>
                <a:gd name="T6" fmla="*/ 0 w 404"/>
                <a:gd name="T7" fmla="*/ 14 h 446"/>
                <a:gd name="T8" fmla="*/ 4 w 404"/>
                <a:gd name="T9" fmla="*/ 13 h 446"/>
                <a:gd name="T10" fmla="*/ 13 w 404"/>
                <a:gd name="T11" fmla="*/ 3 h 446"/>
                <a:gd name="T12" fmla="*/ 13 w 404"/>
                <a:gd name="T13" fmla="*/ 3 h 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4" h="446">
                  <a:moveTo>
                    <a:pt x="404" y="77"/>
                  </a:moveTo>
                  <a:lnTo>
                    <a:pt x="309" y="0"/>
                  </a:lnTo>
                  <a:lnTo>
                    <a:pt x="12" y="314"/>
                  </a:lnTo>
                  <a:lnTo>
                    <a:pt x="0" y="446"/>
                  </a:lnTo>
                  <a:lnTo>
                    <a:pt x="121" y="414"/>
                  </a:lnTo>
                  <a:lnTo>
                    <a:pt x="404" y="77"/>
                  </a:lnTo>
                  <a:close/>
                </a:path>
              </a:pathLst>
            </a:custGeom>
            <a:solidFill>
              <a:srgbClr val="E68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67" name="Freeform 1033"/>
            <p:cNvSpPr>
              <a:spLocks/>
            </p:cNvSpPr>
            <p:nvPr/>
          </p:nvSpPr>
          <p:spPr bwMode="auto">
            <a:xfrm>
              <a:off x="4763" y="355"/>
              <a:ext cx="199" cy="227"/>
            </a:xfrm>
            <a:custGeom>
              <a:avLst/>
              <a:gdLst>
                <a:gd name="T0" fmla="*/ 12 w 399"/>
                <a:gd name="T1" fmla="*/ 3 h 454"/>
                <a:gd name="T2" fmla="*/ 9 w 399"/>
                <a:gd name="T3" fmla="*/ 0 h 454"/>
                <a:gd name="T4" fmla="*/ 0 w 399"/>
                <a:gd name="T5" fmla="*/ 11 h 454"/>
                <a:gd name="T6" fmla="*/ 0 w 399"/>
                <a:gd name="T7" fmla="*/ 15 h 454"/>
                <a:gd name="T8" fmla="*/ 3 w 399"/>
                <a:gd name="T9" fmla="*/ 14 h 454"/>
                <a:gd name="T10" fmla="*/ 12 w 399"/>
                <a:gd name="T11" fmla="*/ 3 h 454"/>
                <a:gd name="T12" fmla="*/ 12 w 399"/>
                <a:gd name="T13" fmla="*/ 3 h 4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9" h="454">
                  <a:moveTo>
                    <a:pt x="399" y="94"/>
                  </a:moveTo>
                  <a:lnTo>
                    <a:pt x="297" y="0"/>
                  </a:lnTo>
                  <a:lnTo>
                    <a:pt x="0" y="332"/>
                  </a:lnTo>
                  <a:lnTo>
                    <a:pt x="0" y="454"/>
                  </a:lnTo>
                  <a:lnTo>
                    <a:pt x="116" y="423"/>
                  </a:lnTo>
                  <a:lnTo>
                    <a:pt x="399" y="94"/>
                  </a:lnTo>
                  <a:close/>
                </a:path>
              </a:pathLst>
            </a:custGeom>
            <a:solidFill>
              <a:srgbClr val="FC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68" name="Freeform 1034"/>
            <p:cNvSpPr>
              <a:spLocks/>
            </p:cNvSpPr>
            <p:nvPr/>
          </p:nvSpPr>
          <p:spPr bwMode="auto">
            <a:xfrm>
              <a:off x="4695" y="335"/>
              <a:ext cx="192" cy="200"/>
            </a:xfrm>
            <a:custGeom>
              <a:avLst/>
              <a:gdLst>
                <a:gd name="T0" fmla="*/ 12 w 385"/>
                <a:gd name="T1" fmla="*/ 0 h 401"/>
                <a:gd name="T2" fmla="*/ 3 w 385"/>
                <a:gd name="T3" fmla="*/ 11 h 401"/>
                <a:gd name="T4" fmla="*/ 0 w 385"/>
                <a:gd name="T5" fmla="*/ 12 h 401"/>
                <a:gd name="T6" fmla="*/ 11 w 385"/>
                <a:gd name="T7" fmla="*/ 0 h 401"/>
                <a:gd name="T8" fmla="*/ 12 w 385"/>
                <a:gd name="T9" fmla="*/ 0 h 401"/>
                <a:gd name="T10" fmla="*/ 12 w 385"/>
                <a:gd name="T11" fmla="*/ 0 h 4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5" h="401">
                  <a:moveTo>
                    <a:pt x="385" y="21"/>
                  </a:moveTo>
                  <a:lnTo>
                    <a:pt x="107" y="365"/>
                  </a:lnTo>
                  <a:lnTo>
                    <a:pt x="0" y="401"/>
                  </a:lnTo>
                  <a:lnTo>
                    <a:pt x="352" y="0"/>
                  </a:lnTo>
                  <a:lnTo>
                    <a:pt x="385" y="21"/>
                  </a:lnTo>
                  <a:close/>
                </a:path>
              </a:pathLst>
            </a:custGeom>
            <a:solidFill>
              <a:srgbClr val="F5DB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69" name="Freeform 1035"/>
            <p:cNvSpPr>
              <a:spLocks/>
            </p:cNvSpPr>
            <p:nvPr/>
          </p:nvSpPr>
          <p:spPr bwMode="auto">
            <a:xfrm>
              <a:off x="4874" y="273"/>
              <a:ext cx="232" cy="203"/>
            </a:xfrm>
            <a:custGeom>
              <a:avLst/>
              <a:gdLst>
                <a:gd name="T0" fmla="*/ 13 w 465"/>
                <a:gd name="T1" fmla="*/ 13 h 405"/>
                <a:gd name="T2" fmla="*/ 13 w 465"/>
                <a:gd name="T3" fmla="*/ 13 h 405"/>
                <a:gd name="T4" fmla="*/ 12 w 465"/>
                <a:gd name="T5" fmla="*/ 12 h 405"/>
                <a:gd name="T6" fmla="*/ 12 w 465"/>
                <a:gd name="T7" fmla="*/ 12 h 405"/>
                <a:gd name="T8" fmla="*/ 12 w 465"/>
                <a:gd name="T9" fmla="*/ 12 h 405"/>
                <a:gd name="T10" fmla="*/ 11 w 465"/>
                <a:gd name="T11" fmla="*/ 11 h 405"/>
                <a:gd name="T12" fmla="*/ 10 w 465"/>
                <a:gd name="T13" fmla="*/ 11 h 405"/>
                <a:gd name="T14" fmla="*/ 10 w 465"/>
                <a:gd name="T15" fmla="*/ 11 h 405"/>
                <a:gd name="T16" fmla="*/ 9 w 465"/>
                <a:gd name="T17" fmla="*/ 10 h 405"/>
                <a:gd name="T18" fmla="*/ 8 w 465"/>
                <a:gd name="T19" fmla="*/ 10 h 405"/>
                <a:gd name="T20" fmla="*/ 8 w 465"/>
                <a:gd name="T21" fmla="*/ 9 h 405"/>
                <a:gd name="T22" fmla="*/ 7 w 465"/>
                <a:gd name="T23" fmla="*/ 9 h 405"/>
                <a:gd name="T24" fmla="*/ 6 w 465"/>
                <a:gd name="T25" fmla="*/ 8 h 405"/>
                <a:gd name="T26" fmla="*/ 6 w 465"/>
                <a:gd name="T27" fmla="*/ 8 h 405"/>
                <a:gd name="T28" fmla="*/ 5 w 465"/>
                <a:gd name="T29" fmla="*/ 7 h 405"/>
                <a:gd name="T30" fmla="*/ 4 w 465"/>
                <a:gd name="T31" fmla="*/ 6 h 405"/>
                <a:gd name="T32" fmla="*/ 4 w 465"/>
                <a:gd name="T33" fmla="*/ 6 h 405"/>
                <a:gd name="T34" fmla="*/ 3 w 465"/>
                <a:gd name="T35" fmla="*/ 5 h 405"/>
                <a:gd name="T36" fmla="*/ 3 w 465"/>
                <a:gd name="T37" fmla="*/ 5 h 405"/>
                <a:gd name="T38" fmla="*/ 2 w 465"/>
                <a:gd name="T39" fmla="*/ 4 h 405"/>
                <a:gd name="T40" fmla="*/ 2 w 465"/>
                <a:gd name="T41" fmla="*/ 4 h 405"/>
                <a:gd name="T42" fmla="*/ 1 w 465"/>
                <a:gd name="T43" fmla="*/ 3 h 405"/>
                <a:gd name="T44" fmla="*/ 1 w 465"/>
                <a:gd name="T45" fmla="*/ 3 h 405"/>
                <a:gd name="T46" fmla="*/ 0 w 465"/>
                <a:gd name="T47" fmla="*/ 2 h 405"/>
                <a:gd name="T48" fmla="*/ 0 w 465"/>
                <a:gd name="T49" fmla="*/ 2 h 405"/>
                <a:gd name="T50" fmla="*/ 0 w 465"/>
                <a:gd name="T51" fmla="*/ 1 h 405"/>
                <a:gd name="T52" fmla="*/ 1 w 465"/>
                <a:gd name="T53" fmla="*/ 1 h 405"/>
                <a:gd name="T54" fmla="*/ 1 w 465"/>
                <a:gd name="T55" fmla="*/ 2 h 405"/>
                <a:gd name="T56" fmla="*/ 2 w 465"/>
                <a:gd name="T57" fmla="*/ 2 h 405"/>
                <a:gd name="T58" fmla="*/ 3 w 465"/>
                <a:gd name="T59" fmla="*/ 3 h 405"/>
                <a:gd name="T60" fmla="*/ 3 w 465"/>
                <a:gd name="T61" fmla="*/ 3 h 405"/>
                <a:gd name="T62" fmla="*/ 4 w 465"/>
                <a:gd name="T63" fmla="*/ 4 h 405"/>
                <a:gd name="T64" fmla="*/ 4 w 465"/>
                <a:gd name="T65" fmla="*/ 4 h 405"/>
                <a:gd name="T66" fmla="*/ 5 w 465"/>
                <a:gd name="T67" fmla="*/ 5 h 405"/>
                <a:gd name="T68" fmla="*/ 5 w 465"/>
                <a:gd name="T69" fmla="*/ 5 h 405"/>
                <a:gd name="T70" fmla="*/ 6 w 465"/>
                <a:gd name="T71" fmla="*/ 6 h 405"/>
                <a:gd name="T72" fmla="*/ 6 w 465"/>
                <a:gd name="T73" fmla="*/ 6 h 405"/>
                <a:gd name="T74" fmla="*/ 7 w 465"/>
                <a:gd name="T75" fmla="*/ 7 h 405"/>
                <a:gd name="T76" fmla="*/ 7 w 465"/>
                <a:gd name="T77" fmla="*/ 7 h 405"/>
                <a:gd name="T78" fmla="*/ 8 w 465"/>
                <a:gd name="T79" fmla="*/ 8 h 405"/>
                <a:gd name="T80" fmla="*/ 9 w 465"/>
                <a:gd name="T81" fmla="*/ 8 h 405"/>
                <a:gd name="T82" fmla="*/ 9 w 465"/>
                <a:gd name="T83" fmla="*/ 9 h 405"/>
                <a:gd name="T84" fmla="*/ 10 w 465"/>
                <a:gd name="T85" fmla="*/ 9 h 405"/>
                <a:gd name="T86" fmla="*/ 10 w 465"/>
                <a:gd name="T87" fmla="*/ 10 h 405"/>
                <a:gd name="T88" fmla="*/ 11 w 465"/>
                <a:gd name="T89" fmla="*/ 10 h 405"/>
                <a:gd name="T90" fmla="*/ 12 w 465"/>
                <a:gd name="T91" fmla="*/ 11 h 405"/>
                <a:gd name="T92" fmla="*/ 12 w 465"/>
                <a:gd name="T93" fmla="*/ 11 h 405"/>
                <a:gd name="T94" fmla="*/ 12 w 465"/>
                <a:gd name="T95" fmla="*/ 11 h 405"/>
                <a:gd name="T96" fmla="*/ 13 w 465"/>
                <a:gd name="T97" fmla="*/ 12 h 405"/>
                <a:gd name="T98" fmla="*/ 14 w 465"/>
                <a:gd name="T99" fmla="*/ 12 h 405"/>
                <a:gd name="T100" fmla="*/ 14 w 465"/>
                <a:gd name="T101" fmla="*/ 12 h 4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65" h="405">
                  <a:moveTo>
                    <a:pt x="465" y="382"/>
                  </a:moveTo>
                  <a:lnTo>
                    <a:pt x="452" y="405"/>
                  </a:lnTo>
                  <a:lnTo>
                    <a:pt x="451" y="404"/>
                  </a:lnTo>
                  <a:lnTo>
                    <a:pt x="445" y="401"/>
                  </a:lnTo>
                  <a:lnTo>
                    <a:pt x="442" y="398"/>
                  </a:lnTo>
                  <a:lnTo>
                    <a:pt x="438" y="396"/>
                  </a:lnTo>
                  <a:lnTo>
                    <a:pt x="432" y="392"/>
                  </a:lnTo>
                  <a:lnTo>
                    <a:pt x="427" y="390"/>
                  </a:lnTo>
                  <a:lnTo>
                    <a:pt x="425" y="387"/>
                  </a:lnTo>
                  <a:lnTo>
                    <a:pt x="421" y="386"/>
                  </a:lnTo>
                  <a:lnTo>
                    <a:pt x="417" y="384"/>
                  </a:lnTo>
                  <a:lnTo>
                    <a:pt x="414" y="381"/>
                  </a:lnTo>
                  <a:lnTo>
                    <a:pt x="410" y="379"/>
                  </a:lnTo>
                  <a:lnTo>
                    <a:pt x="407" y="378"/>
                  </a:lnTo>
                  <a:lnTo>
                    <a:pt x="403" y="375"/>
                  </a:lnTo>
                  <a:lnTo>
                    <a:pt x="399" y="373"/>
                  </a:lnTo>
                  <a:lnTo>
                    <a:pt x="396" y="369"/>
                  </a:lnTo>
                  <a:lnTo>
                    <a:pt x="391" y="367"/>
                  </a:lnTo>
                  <a:lnTo>
                    <a:pt x="387" y="364"/>
                  </a:lnTo>
                  <a:lnTo>
                    <a:pt x="384" y="362"/>
                  </a:lnTo>
                  <a:lnTo>
                    <a:pt x="377" y="359"/>
                  </a:lnTo>
                  <a:lnTo>
                    <a:pt x="374" y="356"/>
                  </a:lnTo>
                  <a:lnTo>
                    <a:pt x="369" y="353"/>
                  </a:lnTo>
                  <a:lnTo>
                    <a:pt x="365" y="351"/>
                  </a:lnTo>
                  <a:lnTo>
                    <a:pt x="361" y="347"/>
                  </a:lnTo>
                  <a:lnTo>
                    <a:pt x="356" y="344"/>
                  </a:lnTo>
                  <a:lnTo>
                    <a:pt x="350" y="340"/>
                  </a:lnTo>
                  <a:lnTo>
                    <a:pt x="345" y="338"/>
                  </a:lnTo>
                  <a:lnTo>
                    <a:pt x="340" y="334"/>
                  </a:lnTo>
                  <a:lnTo>
                    <a:pt x="335" y="330"/>
                  </a:lnTo>
                  <a:lnTo>
                    <a:pt x="330" y="327"/>
                  </a:lnTo>
                  <a:lnTo>
                    <a:pt x="324" y="323"/>
                  </a:lnTo>
                  <a:lnTo>
                    <a:pt x="319" y="319"/>
                  </a:lnTo>
                  <a:lnTo>
                    <a:pt x="315" y="316"/>
                  </a:lnTo>
                  <a:lnTo>
                    <a:pt x="309" y="312"/>
                  </a:lnTo>
                  <a:lnTo>
                    <a:pt x="304" y="309"/>
                  </a:lnTo>
                  <a:lnTo>
                    <a:pt x="298" y="304"/>
                  </a:lnTo>
                  <a:lnTo>
                    <a:pt x="293" y="300"/>
                  </a:lnTo>
                  <a:lnTo>
                    <a:pt x="288" y="296"/>
                  </a:lnTo>
                  <a:lnTo>
                    <a:pt x="282" y="293"/>
                  </a:lnTo>
                  <a:lnTo>
                    <a:pt x="277" y="288"/>
                  </a:lnTo>
                  <a:lnTo>
                    <a:pt x="271" y="284"/>
                  </a:lnTo>
                  <a:lnTo>
                    <a:pt x="265" y="281"/>
                  </a:lnTo>
                  <a:lnTo>
                    <a:pt x="260" y="276"/>
                  </a:lnTo>
                  <a:lnTo>
                    <a:pt x="254" y="272"/>
                  </a:lnTo>
                  <a:lnTo>
                    <a:pt x="249" y="267"/>
                  </a:lnTo>
                  <a:lnTo>
                    <a:pt x="244" y="264"/>
                  </a:lnTo>
                  <a:lnTo>
                    <a:pt x="240" y="260"/>
                  </a:lnTo>
                  <a:lnTo>
                    <a:pt x="234" y="255"/>
                  </a:lnTo>
                  <a:lnTo>
                    <a:pt x="229" y="251"/>
                  </a:lnTo>
                  <a:lnTo>
                    <a:pt x="224" y="247"/>
                  </a:lnTo>
                  <a:lnTo>
                    <a:pt x="218" y="243"/>
                  </a:lnTo>
                  <a:lnTo>
                    <a:pt x="213" y="238"/>
                  </a:lnTo>
                  <a:lnTo>
                    <a:pt x="208" y="234"/>
                  </a:lnTo>
                  <a:lnTo>
                    <a:pt x="202" y="229"/>
                  </a:lnTo>
                  <a:lnTo>
                    <a:pt x="199" y="225"/>
                  </a:lnTo>
                  <a:lnTo>
                    <a:pt x="192" y="220"/>
                  </a:lnTo>
                  <a:lnTo>
                    <a:pt x="188" y="217"/>
                  </a:lnTo>
                  <a:lnTo>
                    <a:pt x="183" y="212"/>
                  </a:lnTo>
                  <a:lnTo>
                    <a:pt x="177" y="207"/>
                  </a:lnTo>
                  <a:lnTo>
                    <a:pt x="172" y="202"/>
                  </a:lnTo>
                  <a:lnTo>
                    <a:pt x="168" y="198"/>
                  </a:lnTo>
                  <a:lnTo>
                    <a:pt x="162" y="194"/>
                  </a:lnTo>
                  <a:lnTo>
                    <a:pt x="159" y="189"/>
                  </a:lnTo>
                  <a:lnTo>
                    <a:pt x="154" y="184"/>
                  </a:lnTo>
                  <a:lnTo>
                    <a:pt x="149" y="180"/>
                  </a:lnTo>
                  <a:lnTo>
                    <a:pt x="144" y="175"/>
                  </a:lnTo>
                  <a:lnTo>
                    <a:pt x="139" y="172"/>
                  </a:lnTo>
                  <a:lnTo>
                    <a:pt x="134" y="167"/>
                  </a:lnTo>
                  <a:lnTo>
                    <a:pt x="130" y="163"/>
                  </a:lnTo>
                  <a:lnTo>
                    <a:pt x="125" y="159"/>
                  </a:lnTo>
                  <a:lnTo>
                    <a:pt x="121" y="155"/>
                  </a:lnTo>
                  <a:lnTo>
                    <a:pt x="116" y="150"/>
                  </a:lnTo>
                  <a:lnTo>
                    <a:pt x="113" y="145"/>
                  </a:lnTo>
                  <a:lnTo>
                    <a:pt x="108" y="142"/>
                  </a:lnTo>
                  <a:lnTo>
                    <a:pt x="104" y="137"/>
                  </a:lnTo>
                  <a:lnTo>
                    <a:pt x="99" y="133"/>
                  </a:lnTo>
                  <a:lnTo>
                    <a:pt x="96" y="129"/>
                  </a:lnTo>
                  <a:lnTo>
                    <a:pt x="92" y="126"/>
                  </a:lnTo>
                  <a:lnTo>
                    <a:pt x="88" y="121"/>
                  </a:lnTo>
                  <a:lnTo>
                    <a:pt x="84" y="117"/>
                  </a:lnTo>
                  <a:lnTo>
                    <a:pt x="80" y="114"/>
                  </a:lnTo>
                  <a:lnTo>
                    <a:pt x="76" y="110"/>
                  </a:lnTo>
                  <a:lnTo>
                    <a:pt x="72" y="106"/>
                  </a:lnTo>
                  <a:lnTo>
                    <a:pt x="65" y="99"/>
                  </a:lnTo>
                  <a:lnTo>
                    <a:pt x="59" y="93"/>
                  </a:lnTo>
                  <a:lnTo>
                    <a:pt x="55" y="90"/>
                  </a:lnTo>
                  <a:lnTo>
                    <a:pt x="51" y="85"/>
                  </a:lnTo>
                  <a:lnTo>
                    <a:pt x="49" y="82"/>
                  </a:lnTo>
                  <a:lnTo>
                    <a:pt x="46" y="79"/>
                  </a:lnTo>
                  <a:lnTo>
                    <a:pt x="39" y="73"/>
                  </a:lnTo>
                  <a:lnTo>
                    <a:pt x="34" y="68"/>
                  </a:lnTo>
                  <a:lnTo>
                    <a:pt x="28" y="62"/>
                  </a:lnTo>
                  <a:lnTo>
                    <a:pt x="24" y="57"/>
                  </a:lnTo>
                  <a:lnTo>
                    <a:pt x="20" y="53"/>
                  </a:lnTo>
                  <a:lnTo>
                    <a:pt x="16" y="50"/>
                  </a:lnTo>
                  <a:lnTo>
                    <a:pt x="12" y="45"/>
                  </a:lnTo>
                  <a:lnTo>
                    <a:pt x="9" y="41"/>
                  </a:lnTo>
                  <a:lnTo>
                    <a:pt x="6" y="39"/>
                  </a:lnTo>
                  <a:lnTo>
                    <a:pt x="5" y="36"/>
                  </a:lnTo>
                  <a:lnTo>
                    <a:pt x="1" y="33"/>
                  </a:lnTo>
                  <a:lnTo>
                    <a:pt x="0" y="33"/>
                  </a:lnTo>
                  <a:lnTo>
                    <a:pt x="26" y="0"/>
                  </a:lnTo>
                  <a:lnTo>
                    <a:pt x="27" y="1"/>
                  </a:lnTo>
                  <a:lnTo>
                    <a:pt x="30" y="5"/>
                  </a:lnTo>
                  <a:lnTo>
                    <a:pt x="33" y="7"/>
                  </a:lnTo>
                  <a:lnTo>
                    <a:pt x="36" y="11"/>
                  </a:lnTo>
                  <a:lnTo>
                    <a:pt x="40" y="14"/>
                  </a:lnTo>
                  <a:lnTo>
                    <a:pt x="46" y="21"/>
                  </a:lnTo>
                  <a:lnTo>
                    <a:pt x="50" y="25"/>
                  </a:lnTo>
                  <a:lnTo>
                    <a:pt x="56" y="31"/>
                  </a:lnTo>
                  <a:lnTo>
                    <a:pt x="62" y="37"/>
                  </a:lnTo>
                  <a:lnTo>
                    <a:pt x="68" y="44"/>
                  </a:lnTo>
                  <a:lnTo>
                    <a:pt x="74" y="51"/>
                  </a:lnTo>
                  <a:lnTo>
                    <a:pt x="81" y="57"/>
                  </a:lnTo>
                  <a:lnTo>
                    <a:pt x="85" y="62"/>
                  </a:lnTo>
                  <a:lnTo>
                    <a:pt x="88" y="65"/>
                  </a:lnTo>
                  <a:lnTo>
                    <a:pt x="92" y="69"/>
                  </a:lnTo>
                  <a:lnTo>
                    <a:pt x="96" y="73"/>
                  </a:lnTo>
                  <a:lnTo>
                    <a:pt x="101" y="77"/>
                  </a:lnTo>
                  <a:lnTo>
                    <a:pt x="104" y="81"/>
                  </a:lnTo>
                  <a:lnTo>
                    <a:pt x="108" y="85"/>
                  </a:lnTo>
                  <a:lnTo>
                    <a:pt x="111" y="88"/>
                  </a:lnTo>
                  <a:lnTo>
                    <a:pt x="115" y="92"/>
                  </a:lnTo>
                  <a:lnTo>
                    <a:pt x="120" y="97"/>
                  </a:lnTo>
                  <a:lnTo>
                    <a:pt x="124" y="100"/>
                  </a:lnTo>
                  <a:lnTo>
                    <a:pt x="128" y="105"/>
                  </a:lnTo>
                  <a:lnTo>
                    <a:pt x="132" y="109"/>
                  </a:lnTo>
                  <a:lnTo>
                    <a:pt x="136" y="114"/>
                  </a:lnTo>
                  <a:lnTo>
                    <a:pt x="140" y="117"/>
                  </a:lnTo>
                  <a:lnTo>
                    <a:pt x="145" y="122"/>
                  </a:lnTo>
                  <a:lnTo>
                    <a:pt x="149" y="126"/>
                  </a:lnTo>
                  <a:lnTo>
                    <a:pt x="154" y="131"/>
                  </a:lnTo>
                  <a:lnTo>
                    <a:pt x="157" y="134"/>
                  </a:lnTo>
                  <a:lnTo>
                    <a:pt x="162" y="139"/>
                  </a:lnTo>
                  <a:lnTo>
                    <a:pt x="167" y="143"/>
                  </a:lnTo>
                  <a:lnTo>
                    <a:pt x="171" y="146"/>
                  </a:lnTo>
                  <a:lnTo>
                    <a:pt x="176" y="150"/>
                  </a:lnTo>
                  <a:lnTo>
                    <a:pt x="180" y="155"/>
                  </a:lnTo>
                  <a:lnTo>
                    <a:pt x="184" y="159"/>
                  </a:lnTo>
                  <a:lnTo>
                    <a:pt x="189" y="163"/>
                  </a:lnTo>
                  <a:lnTo>
                    <a:pt x="192" y="167"/>
                  </a:lnTo>
                  <a:lnTo>
                    <a:pt x="197" y="172"/>
                  </a:lnTo>
                  <a:lnTo>
                    <a:pt x="201" y="175"/>
                  </a:lnTo>
                  <a:lnTo>
                    <a:pt x="206" y="179"/>
                  </a:lnTo>
                  <a:lnTo>
                    <a:pt x="209" y="183"/>
                  </a:lnTo>
                  <a:lnTo>
                    <a:pt x="214" y="188"/>
                  </a:lnTo>
                  <a:lnTo>
                    <a:pt x="218" y="191"/>
                  </a:lnTo>
                  <a:lnTo>
                    <a:pt x="223" y="195"/>
                  </a:lnTo>
                  <a:lnTo>
                    <a:pt x="226" y="198"/>
                  </a:lnTo>
                  <a:lnTo>
                    <a:pt x="231" y="203"/>
                  </a:lnTo>
                  <a:lnTo>
                    <a:pt x="235" y="206"/>
                  </a:lnTo>
                  <a:lnTo>
                    <a:pt x="238" y="209"/>
                  </a:lnTo>
                  <a:lnTo>
                    <a:pt x="242" y="212"/>
                  </a:lnTo>
                  <a:lnTo>
                    <a:pt x="247" y="217"/>
                  </a:lnTo>
                  <a:lnTo>
                    <a:pt x="251" y="220"/>
                  </a:lnTo>
                  <a:lnTo>
                    <a:pt x="255" y="224"/>
                  </a:lnTo>
                  <a:lnTo>
                    <a:pt x="260" y="228"/>
                  </a:lnTo>
                  <a:lnTo>
                    <a:pt x="265" y="231"/>
                  </a:lnTo>
                  <a:lnTo>
                    <a:pt x="269" y="235"/>
                  </a:lnTo>
                  <a:lnTo>
                    <a:pt x="273" y="238"/>
                  </a:lnTo>
                  <a:lnTo>
                    <a:pt x="278" y="243"/>
                  </a:lnTo>
                  <a:lnTo>
                    <a:pt x="283" y="247"/>
                  </a:lnTo>
                  <a:lnTo>
                    <a:pt x="288" y="251"/>
                  </a:lnTo>
                  <a:lnTo>
                    <a:pt x="293" y="254"/>
                  </a:lnTo>
                  <a:lnTo>
                    <a:pt x="296" y="258"/>
                  </a:lnTo>
                  <a:lnTo>
                    <a:pt x="303" y="261"/>
                  </a:lnTo>
                  <a:lnTo>
                    <a:pt x="307" y="265"/>
                  </a:lnTo>
                  <a:lnTo>
                    <a:pt x="312" y="269"/>
                  </a:lnTo>
                  <a:lnTo>
                    <a:pt x="317" y="272"/>
                  </a:lnTo>
                  <a:lnTo>
                    <a:pt x="322" y="276"/>
                  </a:lnTo>
                  <a:lnTo>
                    <a:pt x="325" y="281"/>
                  </a:lnTo>
                  <a:lnTo>
                    <a:pt x="332" y="284"/>
                  </a:lnTo>
                  <a:lnTo>
                    <a:pt x="336" y="288"/>
                  </a:lnTo>
                  <a:lnTo>
                    <a:pt x="341" y="292"/>
                  </a:lnTo>
                  <a:lnTo>
                    <a:pt x="346" y="295"/>
                  </a:lnTo>
                  <a:lnTo>
                    <a:pt x="351" y="299"/>
                  </a:lnTo>
                  <a:lnTo>
                    <a:pt x="356" y="303"/>
                  </a:lnTo>
                  <a:lnTo>
                    <a:pt x="361" y="306"/>
                  </a:lnTo>
                  <a:lnTo>
                    <a:pt x="364" y="310"/>
                  </a:lnTo>
                  <a:lnTo>
                    <a:pt x="370" y="313"/>
                  </a:lnTo>
                  <a:lnTo>
                    <a:pt x="374" y="316"/>
                  </a:lnTo>
                  <a:lnTo>
                    <a:pt x="379" y="321"/>
                  </a:lnTo>
                  <a:lnTo>
                    <a:pt x="384" y="323"/>
                  </a:lnTo>
                  <a:lnTo>
                    <a:pt x="387" y="327"/>
                  </a:lnTo>
                  <a:lnTo>
                    <a:pt x="392" y="329"/>
                  </a:lnTo>
                  <a:lnTo>
                    <a:pt x="397" y="333"/>
                  </a:lnTo>
                  <a:lnTo>
                    <a:pt x="400" y="335"/>
                  </a:lnTo>
                  <a:lnTo>
                    <a:pt x="404" y="339"/>
                  </a:lnTo>
                  <a:lnTo>
                    <a:pt x="408" y="341"/>
                  </a:lnTo>
                  <a:lnTo>
                    <a:pt x="413" y="344"/>
                  </a:lnTo>
                  <a:lnTo>
                    <a:pt x="415" y="347"/>
                  </a:lnTo>
                  <a:lnTo>
                    <a:pt x="419" y="350"/>
                  </a:lnTo>
                  <a:lnTo>
                    <a:pt x="423" y="352"/>
                  </a:lnTo>
                  <a:lnTo>
                    <a:pt x="427" y="355"/>
                  </a:lnTo>
                  <a:lnTo>
                    <a:pt x="433" y="359"/>
                  </a:lnTo>
                  <a:lnTo>
                    <a:pt x="440" y="364"/>
                  </a:lnTo>
                  <a:lnTo>
                    <a:pt x="445" y="368"/>
                  </a:lnTo>
                  <a:lnTo>
                    <a:pt x="450" y="372"/>
                  </a:lnTo>
                  <a:lnTo>
                    <a:pt x="454" y="374"/>
                  </a:lnTo>
                  <a:lnTo>
                    <a:pt x="457" y="378"/>
                  </a:lnTo>
                  <a:lnTo>
                    <a:pt x="463" y="380"/>
                  </a:lnTo>
                  <a:lnTo>
                    <a:pt x="465" y="382"/>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70" name="Freeform 1036"/>
            <p:cNvSpPr>
              <a:spLocks/>
            </p:cNvSpPr>
            <p:nvPr/>
          </p:nvSpPr>
          <p:spPr bwMode="auto">
            <a:xfrm>
              <a:off x="4634" y="537"/>
              <a:ext cx="240" cy="236"/>
            </a:xfrm>
            <a:custGeom>
              <a:avLst/>
              <a:gdLst>
                <a:gd name="T0" fmla="*/ 0 w 480"/>
                <a:gd name="T1" fmla="*/ 12 h 471"/>
                <a:gd name="T2" fmla="*/ 4 w 480"/>
                <a:gd name="T3" fmla="*/ 1 h 471"/>
                <a:gd name="T4" fmla="*/ 4 w 480"/>
                <a:gd name="T5" fmla="*/ 1 h 471"/>
                <a:gd name="T6" fmla="*/ 4 w 480"/>
                <a:gd name="T7" fmla="*/ 1 h 471"/>
                <a:gd name="T8" fmla="*/ 5 w 480"/>
                <a:gd name="T9" fmla="*/ 1 h 471"/>
                <a:gd name="T10" fmla="*/ 5 w 480"/>
                <a:gd name="T11" fmla="*/ 1 h 471"/>
                <a:gd name="T12" fmla="*/ 6 w 480"/>
                <a:gd name="T13" fmla="*/ 1 h 471"/>
                <a:gd name="T14" fmla="*/ 6 w 480"/>
                <a:gd name="T15" fmla="*/ 0 h 471"/>
                <a:gd name="T16" fmla="*/ 6 w 480"/>
                <a:gd name="T17" fmla="*/ 1 h 471"/>
                <a:gd name="T18" fmla="*/ 7 w 480"/>
                <a:gd name="T19" fmla="*/ 1 h 471"/>
                <a:gd name="T20" fmla="*/ 7 w 480"/>
                <a:gd name="T21" fmla="*/ 1 h 471"/>
                <a:gd name="T22" fmla="*/ 7 w 480"/>
                <a:gd name="T23" fmla="*/ 1 h 471"/>
                <a:gd name="T24" fmla="*/ 8 w 480"/>
                <a:gd name="T25" fmla="*/ 2 h 471"/>
                <a:gd name="T26" fmla="*/ 8 w 480"/>
                <a:gd name="T27" fmla="*/ 2 h 471"/>
                <a:gd name="T28" fmla="*/ 8 w 480"/>
                <a:gd name="T29" fmla="*/ 3 h 471"/>
                <a:gd name="T30" fmla="*/ 7 w 480"/>
                <a:gd name="T31" fmla="*/ 4 h 471"/>
                <a:gd name="T32" fmla="*/ 7 w 480"/>
                <a:gd name="T33" fmla="*/ 4 h 471"/>
                <a:gd name="T34" fmla="*/ 7 w 480"/>
                <a:gd name="T35" fmla="*/ 4 h 471"/>
                <a:gd name="T36" fmla="*/ 7 w 480"/>
                <a:gd name="T37" fmla="*/ 5 h 471"/>
                <a:gd name="T38" fmla="*/ 7 w 480"/>
                <a:gd name="T39" fmla="*/ 5 h 471"/>
                <a:gd name="T40" fmla="*/ 7 w 480"/>
                <a:gd name="T41" fmla="*/ 5 h 471"/>
                <a:gd name="T42" fmla="*/ 8 w 480"/>
                <a:gd name="T43" fmla="*/ 5 h 471"/>
                <a:gd name="T44" fmla="*/ 8 w 480"/>
                <a:gd name="T45" fmla="*/ 4 h 471"/>
                <a:gd name="T46" fmla="*/ 8 w 480"/>
                <a:gd name="T47" fmla="*/ 4 h 471"/>
                <a:gd name="T48" fmla="*/ 9 w 480"/>
                <a:gd name="T49" fmla="*/ 4 h 471"/>
                <a:gd name="T50" fmla="*/ 9 w 480"/>
                <a:gd name="T51" fmla="*/ 4 h 471"/>
                <a:gd name="T52" fmla="*/ 10 w 480"/>
                <a:gd name="T53" fmla="*/ 4 h 471"/>
                <a:gd name="T54" fmla="*/ 10 w 480"/>
                <a:gd name="T55" fmla="*/ 4 h 471"/>
                <a:gd name="T56" fmla="*/ 11 w 480"/>
                <a:gd name="T57" fmla="*/ 4 h 471"/>
                <a:gd name="T58" fmla="*/ 11 w 480"/>
                <a:gd name="T59" fmla="*/ 5 h 471"/>
                <a:gd name="T60" fmla="*/ 11 w 480"/>
                <a:gd name="T61" fmla="*/ 5 h 471"/>
                <a:gd name="T62" fmla="*/ 11 w 480"/>
                <a:gd name="T63" fmla="*/ 6 h 471"/>
                <a:gd name="T64" fmla="*/ 11 w 480"/>
                <a:gd name="T65" fmla="*/ 6 h 471"/>
                <a:gd name="T66" fmla="*/ 11 w 480"/>
                <a:gd name="T67" fmla="*/ 7 h 471"/>
                <a:gd name="T68" fmla="*/ 11 w 480"/>
                <a:gd name="T69" fmla="*/ 7 h 471"/>
                <a:gd name="T70" fmla="*/ 11 w 480"/>
                <a:gd name="T71" fmla="*/ 8 h 471"/>
                <a:gd name="T72" fmla="*/ 11 w 480"/>
                <a:gd name="T73" fmla="*/ 8 h 471"/>
                <a:gd name="T74" fmla="*/ 11 w 480"/>
                <a:gd name="T75" fmla="*/ 8 h 471"/>
                <a:gd name="T76" fmla="*/ 11 w 480"/>
                <a:gd name="T77" fmla="*/ 9 h 471"/>
                <a:gd name="T78" fmla="*/ 11 w 480"/>
                <a:gd name="T79" fmla="*/ 8 h 471"/>
                <a:gd name="T80" fmla="*/ 11 w 480"/>
                <a:gd name="T81" fmla="*/ 8 h 471"/>
                <a:gd name="T82" fmla="*/ 12 w 480"/>
                <a:gd name="T83" fmla="*/ 8 h 471"/>
                <a:gd name="T84" fmla="*/ 12 w 480"/>
                <a:gd name="T85" fmla="*/ 8 h 471"/>
                <a:gd name="T86" fmla="*/ 13 w 480"/>
                <a:gd name="T87" fmla="*/ 8 h 471"/>
                <a:gd name="T88" fmla="*/ 13 w 480"/>
                <a:gd name="T89" fmla="*/ 8 h 471"/>
                <a:gd name="T90" fmla="*/ 14 w 480"/>
                <a:gd name="T91" fmla="*/ 8 h 471"/>
                <a:gd name="T92" fmla="*/ 14 w 480"/>
                <a:gd name="T93" fmla="*/ 8 h 471"/>
                <a:gd name="T94" fmla="*/ 15 w 480"/>
                <a:gd name="T95" fmla="*/ 8 h 471"/>
                <a:gd name="T96" fmla="*/ 15 w 480"/>
                <a:gd name="T97" fmla="*/ 8 h 471"/>
                <a:gd name="T98" fmla="*/ 15 w 480"/>
                <a:gd name="T99" fmla="*/ 8 h 471"/>
                <a:gd name="T100" fmla="*/ 15 w 480"/>
                <a:gd name="T101" fmla="*/ 9 h 471"/>
                <a:gd name="T102" fmla="*/ 15 w 480"/>
                <a:gd name="T103" fmla="*/ 9 h 471"/>
                <a:gd name="T104" fmla="*/ 15 w 480"/>
                <a:gd name="T105" fmla="*/ 10 h 471"/>
                <a:gd name="T106" fmla="*/ 15 w 480"/>
                <a:gd name="T107" fmla="*/ 10 h 471"/>
                <a:gd name="T108" fmla="*/ 15 w 480"/>
                <a:gd name="T109" fmla="*/ 11 h 471"/>
                <a:gd name="T110" fmla="*/ 15 w 480"/>
                <a:gd name="T111" fmla="*/ 11 h 471"/>
                <a:gd name="T112" fmla="*/ 15 w 480"/>
                <a:gd name="T113" fmla="*/ 11 h 4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80" h="471">
                  <a:moveTo>
                    <a:pt x="452" y="346"/>
                  </a:moveTo>
                  <a:lnTo>
                    <a:pt x="103" y="471"/>
                  </a:lnTo>
                  <a:lnTo>
                    <a:pt x="0" y="373"/>
                  </a:lnTo>
                  <a:lnTo>
                    <a:pt x="99" y="27"/>
                  </a:lnTo>
                  <a:lnTo>
                    <a:pt x="99" y="25"/>
                  </a:lnTo>
                  <a:lnTo>
                    <a:pt x="102" y="24"/>
                  </a:lnTo>
                  <a:lnTo>
                    <a:pt x="104" y="22"/>
                  </a:lnTo>
                  <a:lnTo>
                    <a:pt x="109" y="20"/>
                  </a:lnTo>
                  <a:lnTo>
                    <a:pt x="114" y="17"/>
                  </a:lnTo>
                  <a:lnTo>
                    <a:pt x="121" y="14"/>
                  </a:lnTo>
                  <a:lnTo>
                    <a:pt x="123" y="12"/>
                  </a:lnTo>
                  <a:lnTo>
                    <a:pt x="127" y="11"/>
                  </a:lnTo>
                  <a:lnTo>
                    <a:pt x="131" y="10"/>
                  </a:lnTo>
                  <a:lnTo>
                    <a:pt x="136" y="8"/>
                  </a:lnTo>
                  <a:lnTo>
                    <a:pt x="139" y="6"/>
                  </a:lnTo>
                  <a:lnTo>
                    <a:pt x="143" y="5"/>
                  </a:lnTo>
                  <a:lnTo>
                    <a:pt x="146" y="4"/>
                  </a:lnTo>
                  <a:lnTo>
                    <a:pt x="152" y="4"/>
                  </a:lnTo>
                  <a:lnTo>
                    <a:pt x="156" y="2"/>
                  </a:lnTo>
                  <a:lnTo>
                    <a:pt x="161" y="1"/>
                  </a:lnTo>
                  <a:lnTo>
                    <a:pt x="166" y="1"/>
                  </a:lnTo>
                  <a:lnTo>
                    <a:pt x="171" y="1"/>
                  </a:lnTo>
                  <a:lnTo>
                    <a:pt x="174" y="0"/>
                  </a:lnTo>
                  <a:lnTo>
                    <a:pt x="179" y="0"/>
                  </a:lnTo>
                  <a:lnTo>
                    <a:pt x="184" y="1"/>
                  </a:lnTo>
                  <a:lnTo>
                    <a:pt x="189" y="2"/>
                  </a:lnTo>
                  <a:lnTo>
                    <a:pt x="192" y="2"/>
                  </a:lnTo>
                  <a:lnTo>
                    <a:pt x="197" y="5"/>
                  </a:lnTo>
                  <a:lnTo>
                    <a:pt x="202" y="6"/>
                  </a:lnTo>
                  <a:lnTo>
                    <a:pt x="207" y="8"/>
                  </a:lnTo>
                  <a:lnTo>
                    <a:pt x="210" y="11"/>
                  </a:lnTo>
                  <a:lnTo>
                    <a:pt x="214" y="14"/>
                  </a:lnTo>
                  <a:lnTo>
                    <a:pt x="217" y="17"/>
                  </a:lnTo>
                  <a:lnTo>
                    <a:pt x="220" y="20"/>
                  </a:lnTo>
                  <a:lnTo>
                    <a:pt x="221" y="25"/>
                  </a:lnTo>
                  <a:lnTo>
                    <a:pt x="224" y="30"/>
                  </a:lnTo>
                  <a:lnTo>
                    <a:pt x="225" y="34"/>
                  </a:lnTo>
                  <a:lnTo>
                    <a:pt x="226" y="40"/>
                  </a:lnTo>
                  <a:lnTo>
                    <a:pt x="226" y="45"/>
                  </a:lnTo>
                  <a:lnTo>
                    <a:pt x="226" y="51"/>
                  </a:lnTo>
                  <a:lnTo>
                    <a:pt x="226" y="56"/>
                  </a:lnTo>
                  <a:lnTo>
                    <a:pt x="226" y="62"/>
                  </a:lnTo>
                  <a:lnTo>
                    <a:pt x="226" y="68"/>
                  </a:lnTo>
                  <a:lnTo>
                    <a:pt x="225" y="74"/>
                  </a:lnTo>
                  <a:lnTo>
                    <a:pt x="225" y="80"/>
                  </a:lnTo>
                  <a:lnTo>
                    <a:pt x="224" y="86"/>
                  </a:lnTo>
                  <a:lnTo>
                    <a:pt x="223" y="91"/>
                  </a:lnTo>
                  <a:lnTo>
                    <a:pt x="221" y="97"/>
                  </a:lnTo>
                  <a:lnTo>
                    <a:pt x="220" y="102"/>
                  </a:lnTo>
                  <a:lnTo>
                    <a:pt x="219" y="108"/>
                  </a:lnTo>
                  <a:lnTo>
                    <a:pt x="217" y="111"/>
                  </a:lnTo>
                  <a:lnTo>
                    <a:pt x="215" y="117"/>
                  </a:lnTo>
                  <a:lnTo>
                    <a:pt x="214" y="121"/>
                  </a:lnTo>
                  <a:lnTo>
                    <a:pt x="213" y="127"/>
                  </a:lnTo>
                  <a:lnTo>
                    <a:pt x="212" y="129"/>
                  </a:lnTo>
                  <a:lnTo>
                    <a:pt x="210" y="133"/>
                  </a:lnTo>
                  <a:lnTo>
                    <a:pt x="209" y="135"/>
                  </a:lnTo>
                  <a:lnTo>
                    <a:pt x="208" y="139"/>
                  </a:lnTo>
                  <a:lnTo>
                    <a:pt x="207" y="143"/>
                  </a:lnTo>
                  <a:lnTo>
                    <a:pt x="207" y="144"/>
                  </a:lnTo>
                  <a:lnTo>
                    <a:pt x="207" y="143"/>
                  </a:lnTo>
                  <a:lnTo>
                    <a:pt x="209" y="142"/>
                  </a:lnTo>
                  <a:lnTo>
                    <a:pt x="213" y="138"/>
                  </a:lnTo>
                  <a:lnTo>
                    <a:pt x="218" y="135"/>
                  </a:lnTo>
                  <a:lnTo>
                    <a:pt x="223" y="132"/>
                  </a:lnTo>
                  <a:lnTo>
                    <a:pt x="230" y="129"/>
                  </a:lnTo>
                  <a:lnTo>
                    <a:pt x="233" y="127"/>
                  </a:lnTo>
                  <a:lnTo>
                    <a:pt x="237" y="125"/>
                  </a:lnTo>
                  <a:lnTo>
                    <a:pt x="242" y="123"/>
                  </a:lnTo>
                  <a:lnTo>
                    <a:pt x="247" y="122"/>
                  </a:lnTo>
                  <a:lnTo>
                    <a:pt x="250" y="120"/>
                  </a:lnTo>
                  <a:lnTo>
                    <a:pt x="254" y="119"/>
                  </a:lnTo>
                  <a:lnTo>
                    <a:pt x="259" y="117"/>
                  </a:lnTo>
                  <a:lnTo>
                    <a:pt x="265" y="116"/>
                  </a:lnTo>
                  <a:lnTo>
                    <a:pt x="270" y="115"/>
                  </a:lnTo>
                  <a:lnTo>
                    <a:pt x="275" y="114"/>
                  </a:lnTo>
                  <a:lnTo>
                    <a:pt x="279" y="112"/>
                  </a:lnTo>
                  <a:lnTo>
                    <a:pt x="285" y="112"/>
                  </a:lnTo>
                  <a:lnTo>
                    <a:pt x="289" y="112"/>
                  </a:lnTo>
                  <a:lnTo>
                    <a:pt x="294" y="112"/>
                  </a:lnTo>
                  <a:lnTo>
                    <a:pt x="300" y="114"/>
                  </a:lnTo>
                  <a:lnTo>
                    <a:pt x="305" y="115"/>
                  </a:lnTo>
                  <a:lnTo>
                    <a:pt x="311" y="116"/>
                  </a:lnTo>
                  <a:lnTo>
                    <a:pt x="316" y="119"/>
                  </a:lnTo>
                  <a:lnTo>
                    <a:pt x="321" y="120"/>
                  </a:lnTo>
                  <a:lnTo>
                    <a:pt x="327" y="123"/>
                  </a:lnTo>
                  <a:lnTo>
                    <a:pt x="330" y="127"/>
                  </a:lnTo>
                  <a:lnTo>
                    <a:pt x="334" y="129"/>
                  </a:lnTo>
                  <a:lnTo>
                    <a:pt x="337" y="133"/>
                  </a:lnTo>
                  <a:lnTo>
                    <a:pt x="341" y="138"/>
                  </a:lnTo>
                  <a:lnTo>
                    <a:pt x="344" y="142"/>
                  </a:lnTo>
                  <a:lnTo>
                    <a:pt x="346" y="146"/>
                  </a:lnTo>
                  <a:lnTo>
                    <a:pt x="347" y="151"/>
                  </a:lnTo>
                  <a:lnTo>
                    <a:pt x="348" y="157"/>
                  </a:lnTo>
                  <a:lnTo>
                    <a:pt x="350" y="162"/>
                  </a:lnTo>
                  <a:lnTo>
                    <a:pt x="350" y="168"/>
                  </a:lnTo>
                  <a:lnTo>
                    <a:pt x="350" y="173"/>
                  </a:lnTo>
                  <a:lnTo>
                    <a:pt x="350" y="179"/>
                  </a:lnTo>
                  <a:lnTo>
                    <a:pt x="348" y="185"/>
                  </a:lnTo>
                  <a:lnTo>
                    <a:pt x="348" y="190"/>
                  </a:lnTo>
                  <a:lnTo>
                    <a:pt x="347" y="196"/>
                  </a:lnTo>
                  <a:lnTo>
                    <a:pt x="347" y="202"/>
                  </a:lnTo>
                  <a:lnTo>
                    <a:pt x="345" y="208"/>
                  </a:lnTo>
                  <a:lnTo>
                    <a:pt x="344" y="213"/>
                  </a:lnTo>
                  <a:lnTo>
                    <a:pt x="342" y="218"/>
                  </a:lnTo>
                  <a:lnTo>
                    <a:pt x="341" y="224"/>
                  </a:lnTo>
                  <a:lnTo>
                    <a:pt x="339" y="227"/>
                  </a:lnTo>
                  <a:lnTo>
                    <a:pt x="337" y="232"/>
                  </a:lnTo>
                  <a:lnTo>
                    <a:pt x="335" y="237"/>
                  </a:lnTo>
                  <a:lnTo>
                    <a:pt x="334" y="242"/>
                  </a:lnTo>
                  <a:lnTo>
                    <a:pt x="333" y="246"/>
                  </a:lnTo>
                  <a:lnTo>
                    <a:pt x="331" y="248"/>
                  </a:lnTo>
                  <a:lnTo>
                    <a:pt x="330" y="250"/>
                  </a:lnTo>
                  <a:lnTo>
                    <a:pt x="329" y="254"/>
                  </a:lnTo>
                  <a:lnTo>
                    <a:pt x="328" y="258"/>
                  </a:lnTo>
                  <a:lnTo>
                    <a:pt x="328" y="259"/>
                  </a:lnTo>
                  <a:lnTo>
                    <a:pt x="328" y="258"/>
                  </a:lnTo>
                  <a:lnTo>
                    <a:pt x="329" y="257"/>
                  </a:lnTo>
                  <a:lnTo>
                    <a:pt x="333" y="254"/>
                  </a:lnTo>
                  <a:lnTo>
                    <a:pt x="337" y="252"/>
                  </a:lnTo>
                  <a:lnTo>
                    <a:pt x="342" y="249"/>
                  </a:lnTo>
                  <a:lnTo>
                    <a:pt x="348" y="246"/>
                  </a:lnTo>
                  <a:lnTo>
                    <a:pt x="352" y="244"/>
                  </a:lnTo>
                  <a:lnTo>
                    <a:pt x="356" y="243"/>
                  </a:lnTo>
                  <a:lnTo>
                    <a:pt x="359" y="241"/>
                  </a:lnTo>
                  <a:lnTo>
                    <a:pt x="364" y="240"/>
                  </a:lnTo>
                  <a:lnTo>
                    <a:pt x="368" y="237"/>
                  </a:lnTo>
                  <a:lnTo>
                    <a:pt x="371" y="236"/>
                  </a:lnTo>
                  <a:lnTo>
                    <a:pt x="376" y="235"/>
                  </a:lnTo>
                  <a:lnTo>
                    <a:pt x="381" y="234"/>
                  </a:lnTo>
                  <a:lnTo>
                    <a:pt x="386" y="231"/>
                  </a:lnTo>
                  <a:lnTo>
                    <a:pt x="391" y="230"/>
                  </a:lnTo>
                  <a:lnTo>
                    <a:pt x="397" y="229"/>
                  </a:lnTo>
                  <a:lnTo>
                    <a:pt x="402" y="229"/>
                  </a:lnTo>
                  <a:lnTo>
                    <a:pt x="408" y="227"/>
                  </a:lnTo>
                  <a:lnTo>
                    <a:pt x="414" y="226"/>
                  </a:lnTo>
                  <a:lnTo>
                    <a:pt x="420" y="226"/>
                  </a:lnTo>
                  <a:lnTo>
                    <a:pt x="426" y="226"/>
                  </a:lnTo>
                  <a:lnTo>
                    <a:pt x="432" y="226"/>
                  </a:lnTo>
                  <a:lnTo>
                    <a:pt x="438" y="227"/>
                  </a:lnTo>
                  <a:lnTo>
                    <a:pt x="444" y="227"/>
                  </a:lnTo>
                  <a:lnTo>
                    <a:pt x="451" y="230"/>
                  </a:lnTo>
                  <a:lnTo>
                    <a:pt x="456" y="230"/>
                  </a:lnTo>
                  <a:lnTo>
                    <a:pt x="461" y="234"/>
                  </a:lnTo>
                  <a:lnTo>
                    <a:pt x="464" y="235"/>
                  </a:lnTo>
                  <a:lnTo>
                    <a:pt x="469" y="238"/>
                  </a:lnTo>
                  <a:lnTo>
                    <a:pt x="473" y="241"/>
                  </a:lnTo>
                  <a:lnTo>
                    <a:pt x="475" y="246"/>
                  </a:lnTo>
                  <a:lnTo>
                    <a:pt x="477" y="249"/>
                  </a:lnTo>
                  <a:lnTo>
                    <a:pt x="479" y="253"/>
                  </a:lnTo>
                  <a:lnTo>
                    <a:pt x="479" y="258"/>
                  </a:lnTo>
                  <a:lnTo>
                    <a:pt x="480" y="263"/>
                  </a:lnTo>
                  <a:lnTo>
                    <a:pt x="480" y="266"/>
                  </a:lnTo>
                  <a:lnTo>
                    <a:pt x="480" y="272"/>
                  </a:lnTo>
                  <a:lnTo>
                    <a:pt x="479" y="277"/>
                  </a:lnTo>
                  <a:lnTo>
                    <a:pt x="479" y="282"/>
                  </a:lnTo>
                  <a:lnTo>
                    <a:pt x="478" y="287"/>
                  </a:lnTo>
                  <a:lnTo>
                    <a:pt x="477" y="293"/>
                  </a:lnTo>
                  <a:lnTo>
                    <a:pt x="475" y="298"/>
                  </a:lnTo>
                  <a:lnTo>
                    <a:pt x="473" y="303"/>
                  </a:lnTo>
                  <a:lnTo>
                    <a:pt x="472" y="307"/>
                  </a:lnTo>
                  <a:lnTo>
                    <a:pt x="469" y="312"/>
                  </a:lnTo>
                  <a:lnTo>
                    <a:pt x="467" y="317"/>
                  </a:lnTo>
                  <a:lnTo>
                    <a:pt x="466" y="322"/>
                  </a:lnTo>
                  <a:lnTo>
                    <a:pt x="463" y="326"/>
                  </a:lnTo>
                  <a:lnTo>
                    <a:pt x="462" y="330"/>
                  </a:lnTo>
                  <a:lnTo>
                    <a:pt x="458" y="336"/>
                  </a:lnTo>
                  <a:lnTo>
                    <a:pt x="455" y="341"/>
                  </a:lnTo>
                  <a:lnTo>
                    <a:pt x="452" y="345"/>
                  </a:lnTo>
                  <a:lnTo>
                    <a:pt x="452" y="346"/>
                  </a:lnTo>
                  <a:close/>
                </a:path>
              </a:pathLst>
            </a:custGeom>
            <a:solidFill>
              <a:srgbClr val="F7E3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71" name="Freeform 1037"/>
            <p:cNvSpPr>
              <a:spLocks/>
            </p:cNvSpPr>
            <p:nvPr/>
          </p:nvSpPr>
          <p:spPr bwMode="auto">
            <a:xfrm>
              <a:off x="4617" y="736"/>
              <a:ext cx="52" cy="56"/>
            </a:xfrm>
            <a:custGeom>
              <a:avLst/>
              <a:gdLst>
                <a:gd name="T0" fmla="*/ 4 w 103"/>
                <a:gd name="T1" fmla="*/ 2 h 113"/>
                <a:gd name="T2" fmla="*/ 0 w 103"/>
                <a:gd name="T3" fmla="*/ 3 h 113"/>
                <a:gd name="T4" fmla="*/ 1 w 103"/>
                <a:gd name="T5" fmla="*/ 0 h 113"/>
                <a:gd name="T6" fmla="*/ 4 w 103"/>
                <a:gd name="T7" fmla="*/ 2 h 113"/>
                <a:gd name="T8" fmla="*/ 4 w 103"/>
                <a:gd name="T9" fmla="*/ 2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113">
                  <a:moveTo>
                    <a:pt x="103" y="91"/>
                  </a:moveTo>
                  <a:lnTo>
                    <a:pt x="0" y="113"/>
                  </a:lnTo>
                  <a:lnTo>
                    <a:pt x="16" y="0"/>
                  </a:lnTo>
                  <a:lnTo>
                    <a:pt x="103" y="91"/>
                  </a:lnTo>
                  <a:close/>
                </a:path>
              </a:pathLst>
            </a:custGeom>
            <a:solidFill>
              <a:srgbClr val="7569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72" name="Freeform 1038"/>
            <p:cNvSpPr>
              <a:spLocks/>
            </p:cNvSpPr>
            <p:nvPr/>
          </p:nvSpPr>
          <p:spPr bwMode="auto">
            <a:xfrm>
              <a:off x="4900" y="250"/>
              <a:ext cx="228" cy="201"/>
            </a:xfrm>
            <a:custGeom>
              <a:avLst/>
              <a:gdLst>
                <a:gd name="T0" fmla="*/ 14 w 455"/>
                <a:gd name="T1" fmla="*/ 13 h 402"/>
                <a:gd name="T2" fmla="*/ 13 w 455"/>
                <a:gd name="T3" fmla="*/ 13 h 402"/>
                <a:gd name="T4" fmla="*/ 13 w 455"/>
                <a:gd name="T5" fmla="*/ 12 h 402"/>
                <a:gd name="T6" fmla="*/ 12 w 455"/>
                <a:gd name="T7" fmla="*/ 12 h 402"/>
                <a:gd name="T8" fmla="*/ 12 w 455"/>
                <a:gd name="T9" fmla="*/ 11 h 402"/>
                <a:gd name="T10" fmla="*/ 11 w 455"/>
                <a:gd name="T11" fmla="*/ 11 h 402"/>
                <a:gd name="T12" fmla="*/ 11 w 455"/>
                <a:gd name="T13" fmla="*/ 11 h 402"/>
                <a:gd name="T14" fmla="*/ 10 w 455"/>
                <a:gd name="T15" fmla="*/ 10 h 402"/>
                <a:gd name="T16" fmla="*/ 9 w 455"/>
                <a:gd name="T17" fmla="*/ 10 h 402"/>
                <a:gd name="T18" fmla="*/ 9 w 455"/>
                <a:gd name="T19" fmla="*/ 9 h 402"/>
                <a:gd name="T20" fmla="*/ 8 w 455"/>
                <a:gd name="T21" fmla="*/ 9 h 402"/>
                <a:gd name="T22" fmla="*/ 7 w 455"/>
                <a:gd name="T23" fmla="*/ 8 h 402"/>
                <a:gd name="T24" fmla="*/ 7 w 455"/>
                <a:gd name="T25" fmla="*/ 8 h 402"/>
                <a:gd name="T26" fmla="*/ 6 w 455"/>
                <a:gd name="T27" fmla="*/ 7 h 402"/>
                <a:gd name="T28" fmla="*/ 6 w 455"/>
                <a:gd name="T29" fmla="*/ 6 h 402"/>
                <a:gd name="T30" fmla="*/ 5 w 455"/>
                <a:gd name="T31" fmla="*/ 6 h 402"/>
                <a:gd name="T32" fmla="*/ 4 w 455"/>
                <a:gd name="T33" fmla="*/ 5 h 402"/>
                <a:gd name="T34" fmla="*/ 4 w 455"/>
                <a:gd name="T35" fmla="*/ 5 h 402"/>
                <a:gd name="T36" fmla="*/ 3 w 455"/>
                <a:gd name="T37" fmla="*/ 4 h 402"/>
                <a:gd name="T38" fmla="*/ 3 w 455"/>
                <a:gd name="T39" fmla="*/ 4 h 402"/>
                <a:gd name="T40" fmla="*/ 2 w 455"/>
                <a:gd name="T41" fmla="*/ 3 h 402"/>
                <a:gd name="T42" fmla="*/ 2 w 455"/>
                <a:gd name="T43" fmla="*/ 3 h 402"/>
                <a:gd name="T44" fmla="*/ 1 w 455"/>
                <a:gd name="T45" fmla="*/ 2 h 402"/>
                <a:gd name="T46" fmla="*/ 1 w 455"/>
                <a:gd name="T47" fmla="*/ 2 h 402"/>
                <a:gd name="T48" fmla="*/ 0 w 455"/>
                <a:gd name="T49" fmla="*/ 1 h 402"/>
                <a:gd name="T50" fmla="*/ 2 w 455"/>
                <a:gd name="T51" fmla="*/ 1 h 402"/>
                <a:gd name="T52" fmla="*/ 2 w 455"/>
                <a:gd name="T53" fmla="*/ 1 h 402"/>
                <a:gd name="T54" fmla="*/ 3 w 455"/>
                <a:gd name="T55" fmla="*/ 2 h 402"/>
                <a:gd name="T56" fmla="*/ 3 w 455"/>
                <a:gd name="T57" fmla="*/ 3 h 402"/>
                <a:gd name="T58" fmla="*/ 4 w 455"/>
                <a:gd name="T59" fmla="*/ 3 h 402"/>
                <a:gd name="T60" fmla="*/ 4 w 455"/>
                <a:gd name="T61" fmla="*/ 4 h 402"/>
                <a:gd name="T62" fmla="*/ 5 w 455"/>
                <a:gd name="T63" fmla="*/ 4 h 402"/>
                <a:gd name="T64" fmla="*/ 6 w 455"/>
                <a:gd name="T65" fmla="*/ 5 h 402"/>
                <a:gd name="T66" fmla="*/ 6 w 455"/>
                <a:gd name="T67" fmla="*/ 5 h 402"/>
                <a:gd name="T68" fmla="*/ 7 w 455"/>
                <a:gd name="T69" fmla="*/ 6 h 402"/>
                <a:gd name="T70" fmla="*/ 7 w 455"/>
                <a:gd name="T71" fmla="*/ 6 h 402"/>
                <a:gd name="T72" fmla="*/ 8 w 455"/>
                <a:gd name="T73" fmla="*/ 7 h 402"/>
                <a:gd name="T74" fmla="*/ 8 w 455"/>
                <a:gd name="T75" fmla="*/ 7 h 402"/>
                <a:gd name="T76" fmla="*/ 9 w 455"/>
                <a:gd name="T77" fmla="*/ 8 h 402"/>
                <a:gd name="T78" fmla="*/ 9 w 455"/>
                <a:gd name="T79" fmla="*/ 8 h 402"/>
                <a:gd name="T80" fmla="*/ 10 w 455"/>
                <a:gd name="T81" fmla="*/ 9 h 402"/>
                <a:gd name="T82" fmla="*/ 10 w 455"/>
                <a:gd name="T83" fmla="*/ 9 h 402"/>
                <a:gd name="T84" fmla="*/ 11 w 455"/>
                <a:gd name="T85" fmla="*/ 9 h 402"/>
                <a:gd name="T86" fmla="*/ 11 w 455"/>
                <a:gd name="T87" fmla="*/ 10 h 402"/>
                <a:gd name="T88" fmla="*/ 12 w 455"/>
                <a:gd name="T89" fmla="*/ 10 h 402"/>
                <a:gd name="T90" fmla="*/ 13 w 455"/>
                <a:gd name="T91" fmla="*/ 11 h 402"/>
                <a:gd name="T92" fmla="*/ 13 w 455"/>
                <a:gd name="T93" fmla="*/ 11 h 402"/>
                <a:gd name="T94" fmla="*/ 14 w 455"/>
                <a:gd name="T95" fmla="*/ 12 h 402"/>
                <a:gd name="T96" fmla="*/ 14 w 455"/>
                <a:gd name="T97" fmla="*/ 12 h 402"/>
                <a:gd name="T98" fmla="*/ 15 w 455"/>
                <a:gd name="T99" fmla="*/ 12 h 4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55" h="402">
                  <a:moveTo>
                    <a:pt x="455" y="380"/>
                  </a:moveTo>
                  <a:lnTo>
                    <a:pt x="436" y="402"/>
                  </a:lnTo>
                  <a:lnTo>
                    <a:pt x="433" y="401"/>
                  </a:lnTo>
                  <a:lnTo>
                    <a:pt x="428" y="398"/>
                  </a:lnTo>
                  <a:lnTo>
                    <a:pt x="426" y="396"/>
                  </a:lnTo>
                  <a:lnTo>
                    <a:pt x="421" y="393"/>
                  </a:lnTo>
                  <a:lnTo>
                    <a:pt x="418" y="390"/>
                  </a:lnTo>
                  <a:lnTo>
                    <a:pt x="414" y="387"/>
                  </a:lnTo>
                  <a:lnTo>
                    <a:pt x="408" y="384"/>
                  </a:lnTo>
                  <a:lnTo>
                    <a:pt x="402" y="380"/>
                  </a:lnTo>
                  <a:lnTo>
                    <a:pt x="396" y="375"/>
                  </a:lnTo>
                  <a:lnTo>
                    <a:pt x="389" y="372"/>
                  </a:lnTo>
                  <a:lnTo>
                    <a:pt x="385" y="368"/>
                  </a:lnTo>
                  <a:lnTo>
                    <a:pt x="381" y="367"/>
                  </a:lnTo>
                  <a:lnTo>
                    <a:pt x="378" y="363"/>
                  </a:lnTo>
                  <a:lnTo>
                    <a:pt x="374" y="361"/>
                  </a:lnTo>
                  <a:lnTo>
                    <a:pt x="370" y="358"/>
                  </a:lnTo>
                  <a:lnTo>
                    <a:pt x="366" y="356"/>
                  </a:lnTo>
                  <a:lnTo>
                    <a:pt x="362" y="352"/>
                  </a:lnTo>
                  <a:lnTo>
                    <a:pt x="358" y="350"/>
                  </a:lnTo>
                  <a:lnTo>
                    <a:pt x="354" y="346"/>
                  </a:lnTo>
                  <a:lnTo>
                    <a:pt x="349" y="344"/>
                  </a:lnTo>
                  <a:lnTo>
                    <a:pt x="345" y="340"/>
                  </a:lnTo>
                  <a:lnTo>
                    <a:pt x="340" y="336"/>
                  </a:lnTo>
                  <a:lnTo>
                    <a:pt x="335" y="333"/>
                  </a:lnTo>
                  <a:lnTo>
                    <a:pt x="331" y="330"/>
                  </a:lnTo>
                  <a:lnTo>
                    <a:pt x="326" y="327"/>
                  </a:lnTo>
                  <a:lnTo>
                    <a:pt x="322" y="323"/>
                  </a:lnTo>
                  <a:lnTo>
                    <a:pt x="317" y="320"/>
                  </a:lnTo>
                  <a:lnTo>
                    <a:pt x="311" y="316"/>
                  </a:lnTo>
                  <a:lnTo>
                    <a:pt x="306" y="312"/>
                  </a:lnTo>
                  <a:lnTo>
                    <a:pt x="303" y="309"/>
                  </a:lnTo>
                  <a:lnTo>
                    <a:pt x="297" y="305"/>
                  </a:lnTo>
                  <a:lnTo>
                    <a:pt x="293" y="301"/>
                  </a:lnTo>
                  <a:lnTo>
                    <a:pt x="288" y="297"/>
                  </a:lnTo>
                  <a:lnTo>
                    <a:pt x="283" y="294"/>
                  </a:lnTo>
                  <a:lnTo>
                    <a:pt x="277" y="289"/>
                  </a:lnTo>
                  <a:lnTo>
                    <a:pt x="272" y="286"/>
                  </a:lnTo>
                  <a:lnTo>
                    <a:pt x="268" y="281"/>
                  </a:lnTo>
                  <a:lnTo>
                    <a:pt x="263" y="277"/>
                  </a:lnTo>
                  <a:lnTo>
                    <a:pt x="257" y="272"/>
                  </a:lnTo>
                  <a:lnTo>
                    <a:pt x="252" y="269"/>
                  </a:lnTo>
                  <a:lnTo>
                    <a:pt x="247" y="265"/>
                  </a:lnTo>
                  <a:lnTo>
                    <a:pt x="242" y="260"/>
                  </a:lnTo>
                  <a:lnTo>
                    <a:pt x="237" y="257"/>
                  </a:lnTo>
                  <a:lnTo>
                    <a:pt x="231" y="252"/>
                  </a:lnTo>
                  <a:lnTo>
                    <a:pt x="227" y="247"/>
                  </a:lnTo>
                  <a:lnTo>
                    <a:pt x="222" y="243"/>
                  </a:lnTo>
                  <a:lnTo>
                    <a:pt x="217" y="238"/>
                  </a:lnTo>
                  <a:lnTo>
                    <a:pt x="212" y="234"/>
                  </a:lnTo>
                  <a:lnTo>
                    <a:pt x="207" y="230"/>
                  </a:lnTo>
                  <a:lnTo>
                    <a:pt x="202" y="226"/>
                  </a:lnTo>
                  <a:lnTo>
                    <a:pt x="196" y="220"/>
                  </a:lnTo>
                  <a:lnTo>
                    <a:pt x="191" y="217"/>
                  </a:lnTo>
                  <a:lnTo>
                    <a:pt x="187" y="212"/>
                  </a:lnTo>
                  <a:lnTo>
                    <a:pt x="182" y="207"/>
                  </a:lnTo>
                  <a:lnTo>
                    <a:pt x="176" y="202"/>
                  </a:lnTo>
                  <a:lnTo>
                    <a:pt x="171" y="198"/>
                  </a:lnTo>
                  <a:lnTo>
                    <a:pt x="166" y="192"/>
                  </a:lnTo>
                  <a:lnTo>
                    <a:pt x="161" y="189"/>
                  </a:lnTo>
                  <a:lnTo>
                    <a:pt x="156" y="184"/>
                  </a:lnTo>
                  <a:lnTo>
                    <a:pt x="152" y="179"/>
                  </a:lnTo>
                  <a:lnTo>
                    <a:pt x="147" y="175"/>
                  </a:lnTo>
                  <a:lnTo>
                    <a:pt x="143" y="172"/>
                  </a:lnTo>
                  <a:lnTo>
                    <a:pt x="137" y="167"/>
                  </a:lnTo>
                  <a:lnTo>
                    <a:pt x="133" y="162"/>
                  </a:lnTo>
                  <a:lnTo>
                    <a:pt x="129" y="157"/>
                  </a:lnTo>
                  <a:lnTo>
                    <a:pt x="124" y="154"/>
                  </a:lnTo>
                  <a:lnTo>
                    <a:pt x="119" y="150"/>
                  </a:lnTo>
                  <a:lnTo>
                    <a:pt x="115" y="145"/>
                  </a:lnTo>
                  <a:lnTo>
                    <a:pt x="110" y="140"/>
                  </a:lnTo>
                  <a:lnTo>
                    <a:pt x="107" y="137"/>
                  </a:lnTo>
                  <a:lnTo>
                    <a:pt x="102" y="133"/>
                  </a:lnTo>
                  <a:lnTo>
                    <a:pt x="97" y="128"/>
                  </a:lnTo>
                  <a:lnTo>
                    <a:pt x="94" y="125"/>
                  </a:lnTo>
                  <a:lnTo>
                    <a:pt x="90" y="121"/>
                  </a:lnTo>
                  <a:lnTo>
                    <a:pt x="86" y="117"/>
                  </a:lnTo>
                  <a:lnTo>
                    <a:pt x="81" y="114"/>
                  </a:lnTo>
                  <a:lnTo>
                    <a:pt x="78" y="110"/>
                  </a:lnTo>
                  <a:lnTo>
                    <a:pt x="74" y="105"/>
                  </a:lnTo>
                  <a:lnTo>
                    <a:pt x="71" y="102"/>
                  </a:lnTo>
                  <a:lnTo>
                    <a:pt x="67" y="98"/>
                  </a:lnTo>
                  <a:lnTo>
                    <a:pt x="63" y="96"/>
                  </a:lnTo>
                  <a:lnTo>
                    <a:pt x="61" y="92"/>
                  </a:lnTo>
                  <a:lnTo>
                    <a:pt x="56" y="88"/>
                  </a:lnTo>
                  <a:lnTo>
                    <a:pt x="52" y="85"/>
                  </a:lnTo>
                  <a:lnTo>
                    <a:pt x="50" y="81"/>
                  </a:lnTo>
                  <a:lnTo>
                    <a:pt x="46" y="77"/>
                  </a:lnTo>
                  <a:lnTo>
                    <a:pt x="40" y="73"/>
                  </a:lnTo>
                  <a:lnTo>
                    <a:pt x="35" y="67"/>
                  </a:lnTo>
                  <a:lnTo>
                    <a:pt x="29" y="60"/>
                  </a:lnTo>
                  <a:lnTo>
                    <a:pt x="25" y="56"/>
                  </a:lnTo>
                  <a:lnTo>
                    <a:pt x="20" y="51"/>
                  </a:lnTo>
                  <a:lnTo>
                    <a:pt x="16" y="47"/>
                  </a:lnTo>
                  <a:lnTo>
                    <a:pt x="12" y="44"/>
                  </a:lnTo>
                  <a:lnTo>
                    <a:pt x="9" y="40"/>
                  </a:lnTo>
                  <a:lnTo>
                    <a:pt x="6" y="36"/>
                  </a:lnTo>
                  <a:lnTo>
                    <a:pt x="4" y="35"/>
                  </a:lnTo>
                  <a:lnTo>
                    <a:pt x="0" y="31"/>
                  </a:lnTo>
                  <a:lnTo>
                    <a:pt x="29" y="0"/>
                  </a:lnTo>
                  <a:lnTo>
                    <a:pt x="29" y="1"/>
                  </a:lnTo>
                  <a:lnTo>
                    <a:pt x="34" y="6"/>
                  </a:lnTo>
                  <a:lnTo>
                    <a:pt x="37" y="8"/>
                  </a:lnTo>
                  <a:lnTo>
                    <a:pt x="40" y="12"/>
                  </a:lnTo>
                  <a:lnTo>
                    <a:pt x="44" y="16"/>
                  </a:lnTo>
                  <a:lnTo>
                    <a:pt x="49" y="22"/>
                  </a:lnTo>
                  <a:lnTo>
                    <a:pt x="54" y="25"/>
                  </a:lnTo>
                  <a:lnTo>
                    <a:pt x="60" y="31"/>
                  </a:lnTo>
                  <a:lnTo>
                    <a:pt x="64" y="37"/>
                  </a:lnTo>
                  <a:lnTo>
                    <a:pt x="71" y="45"/>
                  </a:lnTo>
                  <a:lnTo>
                    <a:pt x="78" y="51"/>
                  </a:lnTo>
                  <a:lnTo>
                    <a:pt x="84" y="58"/>
                  </a:lnTo>
                  <a:lnTo>
                    <a:pt x="89" y="62"/>
                  </a:lnTo>
                  <a:lnTo>
                    <a:pt x="92" y="65"/>
                  </a:lnTo>
                  <a:lnTo>
                    <a:pt x="96" y="69"/>
                  </a:lnTo>
                  <a:lnTo>
                    <a:pt x="100" y="74"/>
                  </a:lnTo>
                  <a:lnTo>
                    <a:pt x="103" y="77"/>
                  </a:lnTo>
                  <a:lnTo>
                    <a:pt x="107" y="81"/>
                  </a:lnTo>
                  <a:lnTo>
                    <a:pt x="110" y="85"/>
                  </a:lnTo>
                  <a:lnTo>
                    <a:pt x="115" y="88"/>
                  </a:lnTo>
                  <a:lnTo>
                    <a:pt x="119" y="92"/>
                  </a:lnTo>
                  <a:lnTo>
                    <a:pt x="123" y="97"/>
                  </a:lnTo>
                  <a:lnTo>
                    <a:pt x="127" y="100"/>
                  </a:lnTo>
                  <a:lnTo>
                    <a:pt x="131" y="105"/>
                  </a:lnTo>
                  <a:lnTo>
                    <a:pt x="135" y="109"/>
                  </a:lnTo>
                  <a:lnTo>
                    <a:pt x="139" y="113"/>
                  </a:lnTo>
                  <a:lnTo>
                    <a:pt x="144" y="117"/>
                  </a:lnTo>
                  <a:lnTo>
                    <a:pt x="148" y="122"/>
                  </a:lnTo>
                  <a:lnTo>
                    <a:pt x="152" y="126"/>
                  </a:lnTo>
                  <a:lnTo>
                    <a:pt x="156" y="129"/>
                  </a:lnTo>
                  <a:lnTo>
                    <a:pt x="161" y="134"/>
                  </a:lnTo>
                  <a:lnTo>
                    <a:pt x="165" y="139"/>
                  </a:lnTo>
                  <a:lnTo>
                    <a:pt x="170" y="143"/>
                  </a:lnTo>
                  <a:lnTo>
                    <a:pt x="173" y="148"/>
                  </a:lnTo>
                  <a:lnTo>
                    <a:pt x="178" y="151"/>
                  </a:lnTo>
                  <a:lnTo>
                    <a:pt x="183" y="155"/>
                  </a:lnTo>
                  <a:lnTo>
                    <a:pt x="187" y="160"/>
                  </a:lnTo>
                  <a:lnTo>
                    <a:pt x="191" y="163"/>
                  </a:lnTo>
                  <a:lnTo>
                    <a:pt x="195" y="167"/>
                  </a:lnTo>
                  <a:lnTo>
                    <a:pt x="200" y="172"/>
                  </a:lnTo>
                  <a:lnTo>
                    <a:pt x="204" y="175"/>
                  </a:lnTo>
                  <a:lnTo>
                    <a:pt x="208" y="179"/>
                  </a:lnTo>
                  <a:lnTo>
                    <a:pt x="212" y="183"/>
                  </a:lnTo>
                  <a:lnTo>
                    <a:pt x="217" y="188"/>
                  </a:lnTo>
                  <a:lnTo>
                    <a:pt x="220" y="191"/>
                  </a:lnTo>
                  <a:lnTo>
                    <a:pt x="225" y="195"/>
                  </a:lnTo>
                  <a:lnTo>
                    <a:pt x="229" y="198"/>
                  </a:lnTo>
                  <a:lnTo>
                    <a:pt x="234" y="202"/>
                  </a:lnTo>
                  <a:lnTo>
                    <a:pt x="237" y="206"/>
                  </a:lnTo>
                  <a:lnTo>
                    <a:pt x="241" y="209"/>
                  </a:lnTo>
                  <a:lnTo>
                    <a:pt x="245" y="212"/>
                  </a:lnTo>
                  <a:lnTo>
                    <a:pt x="250" y="215"/>
                  </a:lnTo>
                  <a:lnTo>
                    <a:pt x="253" y="219"/>
                  </a:lnTo>
                  <a:lnTo>
                    <a:pt x="258" y="224"/>
                  </a:lnTo>
                  <a:lnTo>
                    <a:pt x="263" y="228"/>
                  </a:lnTo>
                  <a:lnTo>
                    <a:pt x="266" y="231"/>
                  </a:lnTo>
                  <a:lnTo>
                    <a:pt x="270" y="234"/>
                  </a:lnTo>
                  <a:lnTo>
                    <a:pt x="276" y="238"/>
                  </a:lnTo>
                  <a:lnTo>
                    <a:pt x="280" y="242"/>
                  </a:lnTo>
                  <a:lnTo>
                    <a:pt x="285" y="246"/>
                  </a:lnTo>
                  <a:lnTo>
                    <a:pt x="289" y="249"/>
                  </a:lnTo>
                  <a:lnTo>
                    <a:pt x="294" y="253"/>
                  </a:lnTo>
                  <a:lnTo>
                    <a:pt x="298" y="257"/>
                  </a:lnTo>
                  <a:lnTo>
                    <a:pt x="304" y="260"/>
                  </a:lnTo>
                  <a:lnTo>
                    <a:pt x="308" y="264"/>
                  </a:lnTo>
                  <a:lnTo>
                    <a:pt x="312" y="267"/>
                  </a:lnTo>
                  <a:lnTo>
                    <a:pt x="317" y="271"/>
                  </a:lnTo>
                  <a:lnTo>
                    <a:pt x="322" y="275"/>
                  </a:lnTo>
                  <a:lnTo>
                    <a:pt x="326" y="280"/>
                  </a:lnTo>
                  <a:lnTo>
                    <a:pt x="331" y="283"/>
                  </a:lnTo>
                  <a:lnTo>
                    <a:pt x="335" y="287"/>
                  </a:lnTo>
                  <a:lnTo>
                    <a:pt x="340" y="290"/>
                  </a:lnTo>
                  <a:lnTo>
                    <a:pt x="344" y="294"/>
                  </a:lnTo>
                  <a:lnTo>
                    <a:pt x="349" y="298"/>
                  </a:lnTo>
                  <a:lnTo>
                    <a:pt x="352" y="301"/>
                  </a:lnTo>
                  <a:lnTo>
                    <a:pt x="358" y="305"/>
                  </a:lnTo>
                  <a:lnTo>
                    <a:pt x="362" y="307"/>
                  </a:lnTo>
                  <a:lnTo>
                    <a:pt x="367" y="311"/>
                  </a:lnTo>
                  <a:lnTo>
                    <a:pt x="370" y="315"/>
                  </a:lnTo>
                  <a:lnTo>
                    <a:pt x="375" y="318"/>
                  </a:lnTo>
                  <a:lnTo>
                    <a:pt x="379" y="321"/>
                  </a:lnTo>
                  <a:lnTo>
                    <a:pt x="384" y="324"/>
                  </a:lnTo>
                  <a:lnTo>
                    <a:pt x="387" y="328"/>
                  </a:lnTo>
                  <a:lnTo>
                    <a:pt x="391" y="332"/>
                  </a:lnTo>
                  <a:lnTo>
                    <a:pt x="396" y="334"/>
                  </a:lnTo>
                  <a:lnTo>
                    <a:pt x="399" y="336"/>
                  </a:lnTo>
                  <a:lnTo>
                    <a:pt x="403" y="340"/>
                  </a:lnTo>
                  <a:lnTo>
                    <a:pt x="407" y="342"/>
                  </a:lnTo>
                  <a:lnTo>
                    <a:pt x="413" y="347"/>
                  </a:lnTo>
                  <a:lnTo>
                    <a:pt x="420" y="352"/>
                  </a:lnTo>
                  <a:lnTo>
                    <a:pt x="426" y="357"/>
                  </a:lnTo>
                  <a:lnTo>
                    <a:pt x="432" y="362"/>
                  </a:lnTo>
                  <a:lnTo>
                    <a:pt x="437" y="365"/>
                  </a:lnTo>
                  <a:lnTo>
                    <a:pt x="441" y="369"/>
                  </a:lnTo>
                  <a:lnTo>
                    <a:pt x="444" y="372"/>
                  </a:lnTo>
                  <a:lnTo>
                    <a:pt x="449" y="375"/>
                  </a:lnTo>
                  <a:lnTo>
                    <a:pt x="453" y="379"/>
                  </a:lnTo>
                  <a:lnTo>
                    <a:pt x="455" y="38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73" name="Freeform 1039"/>
            <p:cNvSpPr>
              <a:spLocks/>
            </p:cNvSpPr>
            <p:nvPr/>
          </p:nvSpPr>
          <p:spPr bwMode="auto">
            <a:xfrm>
              <a:off x="4985" y="158"/>
              <a:ext cx="230" cy="200"/>
            </a:xfrm>
            <a:custGeom>
              <a:avLst/>
              <a:gdLst>
                <a:gd name="T0" fmla="*/ 14 w 460"/>
                <a:gd name="T1" fmla="*/ 13 h 399"/>
                <a:gd name="T2" fmla="*/ 14 w 460"/>
                <a:gd name="T3" fmla="*/ 13 h 399"/>
                <a:gd name="T4" fmla="*/ 13 w 460"/>
                <a:gd name="T5" fmla="*/ 12 h 399"/>
                <a:gd name="T6" fmla="*/ 13 w 460"/>
                <a:gd name="T7" fmla="*/ 12 h 399"/>
                <a:gd name="T8" fmla="*/ 12 w 460"/>
                <a:gd name="T9" fmla="*/ 12 h 399"/>
                <a:gd name="T10" fmla="*/ 12 w 460"/>
                <a:gd name="T11" fmla="*/ 11 h 399"/>
                <a:gd name="T12" fmla="*/ 11 w 460"/>
                <a:gd name="T13" fmla="*/ 11 h 399"/>
                <a:gd name="T14" fmla="*/ 10 w 460"/>
                <a:gd name="T15" fmla="*/ 10 h 399"/>
                <a:gd name="T16" fmla="*/ 10 w 460"/>
                <a:gd name="T17" fmla="*/ 10 h 399"/>
                <a:gd name="T18" fmla="*/ 9 w 460"/>
                <a:gd name="T19" fmla="*/ 10 h 399"/>
                <a:gd name="T20" fmla="*/ 8 w 460"/>
                <a:gd name="T21" fmla="*/ 9 h 399"/>
                <a:gd name="T22" fmla="*/ 8 w 460"/>
                <a:gd name="T23" fmla="*/ 9 h 399"/>
                <a:gd name="T24" fmla="*/ 7 w 460"/>
                <a:gd name="T25" fmla="*/ 8 h 399"/>
                <a:gd name="T26" fmla="*/ 7 w 460"/>
                <a:gd name="T27" fmla="*/ 7 h 399"/>
                <a:gd name="T28" fmla="*/ 6 w 460"/>
                <a:gd name="T29" fmla="*/ 7 h 399"/>
                <a:gd name="T30" fmla="*/ 5 w 460"/>
                <a:gd name="T31" fmla="*/ 6 h 399"/>
                <a:gd name="T32" fmla="*/ 5 w 460"/>
                <a:gd name="T33" fmla="*/ 6 h 399"/>
                <a:gd name="T34" fmla="*/ 4 w 460"/>
                <a:gd name="T35" fmla="*/ 5 h 399"/>
                <a:gd name="T36" fmla="*/ 4 w 460"/>
                <a:gd name="T37" fmla="*/ 5 h 399"/>
                <a:gd name="T38" fmla="*/ 3 w 460"/>
                <a:gd name="T39" fmla="*/ 4 h 399"/>
                <a:gd name="T40" fmla="*/ 3 w 460"/>
                <a:gd name="T41" fmla="*/ 4 h 399"/>
                <a:gd name="T42" fmla="*/ 2 w 460"/>
                <a:gd name="T43" fmla="*/ 3 h 399"/>
                <a:gd name="T44" fmla="*/ 2 w 460"/>
                <a:gd name="T45" fmla="*/ 3 h 399"/>
                <a:gd name="T46" fmla="*/ 1 w 460"/>
                <a:gd name="T47" fmla="*/ 2 h 399"/>
                <a:gd name="T48" fmla="*/ 1 w 460"/>
                <a:gd name="T49" fmla="*/ 2 h 399"/>
                <a:gd name="T50" fmla="*/ 1 w 460"/>
                <a:gd name="T51" fmla="*/ 1 h 399"/>
                <a:gd name="T52" fmla="*/ 2 w 460"/>
                <a:gd name="T53" fmla="*/ 1 h 399"/>
                <a:gd name="T54" fmla="*/ 3 w 460"/>
                <a:gd name="T55" fmla="*/ 2 h 399"/>
                <a:gd name="T56" fmla="*/ 3 w 460"/>
                <a:gd name="T57" fmla="*/ 2 h 399"/>
                <a:gd name="T58" fmla="*/ 4 w 460"/>
                <a:gd name="T59" fmla="*/ 3 h 399"/>
                <a:gd name="T60" fmla="*/ 4 w 460"/>
                <a:gd name="T61" fmla="*/ 3 h 399"/>
                <a:gd name="T62" fmla="*/ 5 w 460"/>
                <a:gd name="T63" fmla="*/ 4 h 399"/>
                <a:gd name="T64" fmla="*/ 5 w 460"/>
                <a:gd name="T65" fmla="*/ 4 h 399"/>
                <a:gd name="T66" fmla="*/ 6 w 460"/>
                <a:gd name="T67" fmla="*/ 5 h 399"/>
                <a:gd name="T68" fmla="*/ 6 w 460"/>
                <a:gd name="T69" fmla="*/ 5 h 399"/>
                <a:gd name="T70" fmla="*/ 7 w 460"/>
                <a:gd name="T71" fmla="*/ 6 h 399"/>
                <a:gd name="T72" fmla="*/ 7 w 460"/>
                <a:gd name="T73" fmla="*/ 6 h 399"/>
                <a:gd name="T74" fmla="*/ 8 w 460"/>
                <a:gd name="T75" fmla="*/ 7 h 399"/>
                <a:gd name="T76" fmla="*/ 8 w 460"/>
                <a:gd name="T77" fmla="*/ 7 h 399"/>
                <a:gd name="T78" fmla="*/ 9 w 460"/>
                <a:gd name="T79" fmla="*/ 8 h 399"/>
                <a:gd name="T80" fmla="*/ 10 w 460"/>
                <a:gd name="T81" fmla="*/ 8 h 399"/>
                <a:gd name="T82" fmla="*/ 10 w 460"/>
                <a:gd name="T83" fmla="*/ 9 h 399"/>
                <a:gd name="T84" fmla="*/ 11 w 460"/>
                <a:gd name="T85" fmla="*/ 9 h 399"/>
                <a:gd name="T86" fmla="*/ 11 w 460"/>
                <a:gd name="T87" fmla="*/ 10 h 399"/>
                <a:gd name="T88" fmla="*/ 12 w 460"/>
                <a:gd name="T89" fmla="*/ 10 h 399"/>
                <a:gd name="T90" fmla="*/ 12 w 460"/>
                <a:gd name="T91" fmla="*/ 11 h 399"/>
                <a:gd name="T92" fmla="*/ 13 w 460"/>
                <a:gd name="T93" fmla="*/ 11 h 399"/>
                <a:gd name="T94" fmla="*/ 14 w 460"/>
                <a:gd name="T95" fmla="*/ 11 h 399"/>
                <a:gd name="T96" fmla="*/ 14 w 460"/>
                <a:gd name="T97" fmla="*/ 12 h 399"/>
                <a:gd name="T98" fmla="*/ 15 w 460"/>
                <a:gd name="T99" fmla="*/ 12 h 3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0" h="399">
                  <a:moveTo>
                    <a:pt x="460" y="379"/>
                  </a:moveTo>
                  <a:lnTo>
                    <a:pt x="446" y="399"/>
                  </a:lnTo>
                  <a:lnTo>
                    <a:pt x="444" y="398"/>
                  </a:lnTo>
                  <a:lnTo>
                    <a:pt x="439" y="396"/>
                  </a:lnTo>
                  <a:lnTo>
                    <a:pt x="435" y="393"/>
                  </a:lnTo>
                  <a:lnTo>
                    <a:pt x="431" y="391"/>
                  </a:lnTo>
                  <a:lnTo>
                    <a:pt x="428" y="389"/>
                  </a:lnTo>
                  <a:lnTo>
                    <a:pt x="423" y="386"/>
                  </a:lnTo>
                  <a:lnTo>
                    <a:pt x="417" y="382"/>
                  </a:lnTo>
                  <a:lnTo>
                    <a:pt x="411" y="378"/>
                  </a:lnTo>
                  <a:lnTo>
                    <a:pt x="407" y="376"/>
                  </a:lnTo>
                  <a:lnTo>
                    <a:pt x="404" y="374"/>
                  </a:lnTo>
                  <a:lnTo>
                    <a:pt x="400" y="373"/>
                  </a:lnTo>
                  <a:lnTo>
                    <a:pt x="396" y="370"/>
                  </a:lnTo>
                  <a:lnTo>
                    <a:pt x="393" y="368"/>
                  </a:lnTo>
                  <a:lnTo>
                    <a:pt x="389" y="366"/>
                  </a:lnTo>
                  <a:lnTo>
                    <a:pt x="385" y="363"/>
                  </a:lnTo>
                  <a:lnTo>
                    <a:pt x="382" y="361"/>
                  </a:lnTo>
                  <a:lnTo>
                    <a:pt x="377" y="358"/>
                  </a:lnTo>
                  <a:lnTo>
                    <a:pt x="373" y="356"/>
                  </a:lnTo>
                  <a:lnTo>
                    <a:pt x="369" y="352"/>
                  </a:lnTo>
                  <a:lnTo>
                    <a:pt x="365" y="351"/>
                  </a:lnTo>
                  <a:lnTo>
                    <a:pt x="360" y="347"/>
                  </a:lnTo>
                  <a:lnTo>
                    <a:pt x="355" y="345"/>
                  </a:lnTo>
                  <a:lnTo>
                    <a:pt x="350" y="341"/>
                  </a:lnTo>
                  <a:lnTo>
                    <a:pt x="347" y="339"/>
                  </a:lnTo>
                  <a:lnTo>
                    <a:pt x="341" y="335"/>
                  </a:lnTo>
                  <a:lnTo>
                    <a:pt x="337" y="333"/>
                  </a:lnTo>
                  <a:lnTo>
                    <a:pt x="332" y="328"/>
                  </a:lnTo>
                  <a:lnTo>
                    <a:pt x="327" y="326"/>
                  </a:lnTo>
                  <a:lnTo>
                    <a:pt x="323" y="322"/>
                  </a:lnTo>
                  <a:lnTo>
                    <a:pt x="318" y="320"/>
                  </a:lnTo>
                  <a:lnTo>
                    <a:pt x="312" y="315"/>
                  </a:lnTo>
                  <a:lnTo>
                    <a:pt x="308" y="312"/>
                  </a:lnTo>
                  <a:lnTo>
                    <a:pt x="302" y="309"/>
                  </a:lnTo>
                  <a:lnTo>
                    <a:pt x="297" y="305"/>
                  </a:lnTo>
                  <a:lnTo>
                    <a:pt x="292" y="300"/>
                  </a:lnTo>
                  <a:lnTo>
                    <a:pt x="288" y="298"/>
                  </a:lnTo>
                  <a:lnTo>
                    <a:pt x="283" y="293"/>
                  </a:lnTo>
                  <a:lnTo>
                    <a:pt x="277" y="289"/>
                  </a:lnTo>
                  <a:lnTo>
                    <a:pt x="272" y="286"/>
                  </a:lnTo>
                  <a:lnTo>
                    <a:pt x="267" y="282"/>
                  </a:lnTo>
                  <a:lnTo>
                    <a:pt x="261" y="277"/>
                  </a:lnTo>
                  <a:lnTo>
                    <a:pt x="256" y="274"/>
                  </a:lnTo>
                  <a:lnTo>
                    <a:pt x="250" y="269"/>
                  </a:lnTo>
                  <a:lnTo>
                    <a:pt x="245" y="265"/>
                  </a:lnTo>
                  <a:lnTo>
                    <a:pt x="240" y="260"/>
                  </a:lnTo>
                  <a:lnTo>
                    <a:pt x="234" y="257"/>
                  </a:lnTo>
                  <a:lnTo>
                    <a:pt x="229" y="252"/>
                  </a:lnTo>
                  <a:lnTo>
                    <a:pt x="225" y="248"/>
                  </a:lnTo>
                  <a:lnTo>
                    <a:pt x="220" y="243"/>
                  </a:lnTo>
                  <a:lnTo>
                    <a:pt x="215" y="240"/>
                  </a:lnTo>
                  <a:lnTo>
                    <a:pt x="209" y="235"/>
                  </a:lnTo>
                  <a:lnTo>
                    <a:pt x="205" y="231"/>
                  </a:lnTo>
                  <a:lnTo>
                    <a:pt x="199" y="226"/>
                  </a:lnTo>
                  <a:lnTo>
                    <a:pt x="194" y="221"/>
                  </a:lnTo>
                  <a:lnTo>
                    <a:pt x="190" y="217"/>
                  </a:lnTo>
                  <a:lnTo>
                    <a:pt x="185" y="213"/>
                  </a:lnTo>
                  <a:lnTo>
                    <a:pt x="179" y="208"/>
                  </a:lnTo>
                  <a:lnTo>
                    <a:pt x="175" y="203"/>
                  </a:lnTo>
                  <a:lnTo>
                    <a:pt x="169" y="198"/>
                  </a:lnTo>
                  <a:lnTo>
                    <a:pt x="165" y="195"/>
                  </a:lnTo>
                  <a:lnTo>
                    <a:pt x="159" y="190"/>
                  </a:lnTo>
                  <a:lnTo>
                    <a:pt x="154" y="185"/>
                  </a:lnTo>
                  <a:lnTo>
                    <a:pt x="150" y="180"/>
                  </a:lnTo>
                  <a:lnTo>
                    <a:pt x="146" y="177"/>
                  </a:lnTo>
                  <a:lnTo>
                    <a:pt x="140" y="172"/>
                  </a:lnTo>
                  <a:lnTo>
                    <a:pt x="136" y="167"/>
                  </a:lnTo>
                  <a:lnTo>
                    <a:pt x="132" y="163"/>
                  </a:lnTo>
                  <a:lnTo>
                    <a:pt x="127" y="159"/>
                  </a:lnTo>
                  <a:lnTo>
                    <a:pt x="122" y="154"/>
                  </a:lnTo>
                  <a:lnTo>
                    <a:pt x="118" y="150"/>
                  </a:lnTo>
                  <a:lnTo>
                    <a:pt x="113" y="145"/>
                  </a:lnTo>
                  <a:lnTo>
                    <a:pt x="109" y="142"/>
                  </a:lnTo>
                  <a:lnTo>
                    <a:pt x="104" y="137"/>
                  </a:lnTo>
                  <a:lnTo>
                    <a:pt x="100" y="132"/>
                  </a:lnTo>
                  <a:lnTo>
                    <a:pt x="96" y="128"/>
                  </a:lnTo>
                  <a:lnTo>
                    <a:pt x="93" y="125"/>
                  </a:lnTo>
                  <a:lnTo>
                    <a:pt x="88" y="121"/>
                  </a:lnTo>
                  <a:lnTo>
                    <a:pt x="84" y="117"/>
                  </a:lnTo>
                  <a:lnTo>
                    <a:pt x="81" y="114"/>
                  </a:lnTo>
                  <a:lnTo>
                    <a:pt x="77" y="110"/>
                  </a:lnTo>
                  <a:lnTo>
                    <a:pt x="72" y="105"/>
                  </a:lnTo>
                  <a:lnTo>
                    <a:pt x="69" y="102"/>
                  </a:lnTo>
                  <a:lnTo>
                    <a:pt x="65" y="98"/>
                  </a:lnTo>
                  <a:lnTo>
                    <a:pt x="61" y="94"/>
                  </a:lnTo>
                  <a:lnTo>
                    <a:pt x="58" y="91"/>
                  </a:lnTo>
                  <a:lnTo>
                    <a:pt x="54" y="87"/>
                  </a:lnTo>
                  <a:lnTo>
                    <a:pt x="52" y="85"/>
                  </a:lnTo>
                  <a:lnTo>
                    <a:pt x="48" y="81"/>
                  </a:lnTo>
                  <a:lnTo>
                    <a:pt x="42" y="75"/>
                  </a:lnTo>
                  <a:lnTo>
                    <a:pt x="36" y="69"/>
                  </a:lnTo>
                  <a:lnTo>
                    <a:pt x="30" y="63"/>
                  </a:lnTo>
                  <a:lnTo>
                    <a:pt x="25" y="57"/>
                  </a:lnTo>
                  <a:lnTo>
                    <a:pt x="20" y="52"/>
                  </a:lnTo>
                  <a:lnTo>
                    <a:pt x="17" y="48"/>
                  </a:lnTo>
                  <a:lnTo>
                    <a:pt x="12" y="44"/>
                  </a:lnTo>
                  <a:lnTo>
                    <a:pt x="8" y="41"/>
                  </a:lnTo>
                  <a:lnTo>
                    <a:pt x="5" y="37"/>
                  </a:lnTo>
                  <a:lnTo>
                    <a:pt x="3" y="36"/>
                  </a:lnTo>
                  <a:lnTo>
                    <a:pt x="0" y="33"/>
                  </a:lnTo>
                  <a:lnTo>
                    <a:pt x="0" y="31"/>
                  </a:lnTo>
                  <a:lnTo>
                    <a:pt x="29" y="0"/>
                  </a:lnTo>
                  <a:lnTo>
                    <a:pt x="30" y="1"/>
                  </a:lnTo>
                  <a:lnTo>
                    <a:pt x="34" y="5"/>
                  </a:lnTo>
                  <a:lnTo>
                    <a:pt x="36" y="7"/>
                  </a:lnTo>
                  <a:lnTo>
                    <a:pt x="40" y="11"/>
                  </a:lnTo>
                  <a:lnTo>
                    <a:pt x="43" y="14"/>
                  </a:lnTo>
                  <a:lnTo>
                    <a:pt x="48" y="21"/>
                  </a:lnTo>
                  <a:lnTo>
                    <a:pt x="53" y="25"/>
                  </a:lnTo>
                  <a:lnTo>
                    <a:pt x="59" y="30"/>
                  </a:lnTo>
                  <a:lnTo>
                    <a:pt x="65" y="36"/>
                  </a:lnTo>
                  <a:lnTo>
                    <a:pt x="71" y="44"/>
                  </a:lnTo>
                  <a:lnTo>
                    <a:pt x="77" y="50"/>
                  </a:lnTo>
                  <a:lnTo>
                    <a:pt x="84" y="57"/>
                  </a:lnTo>
                  <a:lnTo>
                    <a:pt x="88" y="60"/>
                  </a:lnTo>
                  <a:lnTo>
                    <a:pt x="92" y="64"/>
                  </a:lnTo>
                  <a:lnTo>
                    <a:pt x="95" y="68"/>
                  </a:lnTo>
                  <a:lnTo>
                    <a:pt x="99" y="73"/>
                  </a:lnTo>
                  <a:lnTo>
                    <a:pt x="102" y="76"/>
                  </a:lnTo>
                  <a:lnTo>
                    <a:pt x="107" y="80"/>
                  </a:lnTo>
                  <a:lnTo>
                    <a:pt x="111" y="85"/>
                  </a:lnTo>
                  <a:lnTo>
                    <a:pt x="115" y="88"/>
                  </a:lnTo>
                  <a:lnTo>
                    <a:pt x="118" y="92"/>
                  </a:lnTo>
                  <a:lnTo>
                    <a:pt x="123" y="96"/>
                  </a:lnTo>
                  <a:lnTo>
                    <a:pt x="127" y="100"/>
                  </a:lnTo>
                  <a:lnTo>
                    <a:pt x="132" y="104"/>
                  </a:lnTo>
                  <a:lnTo>
                    <a:pt x="135" y="109"/>
                  </a:lnTo>
                  <a:lnTo>
                    <a:pt x="139" y="113"/>
                  </a:lnTo>
                  <a:lnTo>
                    <a:pt x="144" y="116"/>
                  </a:lnTo>
                  <a:lnTo>
                    <a:pt x="148" y="121"/>
                  </a:lnTo>
                  <a:lnTo>
                    <a:pt x="152" y="125"/>
                  </a:lnTo>
                  <a:lnTo>
                    <a:pt x="156" y="129"/>
                  </a:lnTo>
                  <a:lnTo>
                    <a:pt x="161" y="133"/>
                  </a:lnTo>
                  <a:lnTo>
                    <a:pt x="165" y="138"/>
                  </a:lnTo>
                  <a:lnTo>
                    <a:pt x="169" y="142"/>
                  </a:lnTo>
                  <a:lnTo>
                    <a:pt x="174" y="146"/>
                  </a:lnTo>
                  <a:lnTo>
                    <a:pt x="177" y="150"/>
                  </a:lnTo>
                  <a:lnTo>
                    <a:pt x="182" y="155"/>
                  </a:lnTo>
                  <a:lnTo>
                    <a:pt x="186" y="159"/>
                  </a:lnTo>
                  <a:lnTo>
                    <a:pt x="191" y="163"/>
                  </a:lnTo>
                  <a:lnTo>
                    <a:pt x="194" y="167"/>
                  </a:lnTo>
                  <a:lnTo>
                    <a:pt x="200" y="171"/>
                  </a:lnTo>
                  <a:lnTo>
                    <a:pt x="204" y="175"/>
                  </a:lnTo>
                  <a:lnTo>
                    <a:pt x="208" y="179"/>
                  </a:lnTo>
                  <a:lnTo>
                    <a:pt x="213" y="183"/>
                  </a:lnTo>
                  <a:lnTo>
                    <a:pt x="216" y="186"/>
                  </a:lnTo>
                  <a:lnTo>
                    <a:pt x="220" y="190"/>
                  </a:lnTo>
                  <a:lnTo>
                    <a:pt x="225" y="194"/>
                  </a:lnTo>
                  <a:lnTo>
                    <a:pt x="229" y="197"/>
                  </a:lnTo>
                  <a:lnTo>
                    <a:pt x="233" y="202"/>
                  </a:lnTo>
                  <a:lnTo>
                    <a:pt x="237" y="205"/>
                  </a:lnTo>
                  <a:lnTo>
                    <a:pt x="242" y="208"/>
                  </a:lnTo>
                  <a:lnTo>
                    <a:pt x="245" y="211"/>
                  </a:lnTo>
                  <a:lnTo>
                    <a:pt x="249" y="215"/>
                  </a:lnTo>
                  <a:lnTo>
                    <a:pt x="254" y="219"/>
                  </a:lnTo>
                  <a:lnTo>
                    <a:pt x="257" y="223"/>
                  </a:lnTo>
                  <a:lnTo>
                    <a:pt x="262" y="226"/>
                  </a:lnTo>
                  <a:lnTo>
                    <a:pt x="267" y="230"/>
                  </a:lnTo>
                  <a:lnTo>
                    <a:pt x="271" y="234"/>
                  </a:lnTo>
                  <a:lnTo>
                    <a:pt x="275" y="237"/>
                  </a:lnTo>
                  <a:lnTo>
                    <a:pt x="280" y="241"/>
                  </a:lnTo>
                  <a:lnTo>
                    <a:pt x="285" y="244"/>
                  </a:lnTo>
                  <a:lnTo>
                    <a:pt x="290" y="248"/>
                  </a:lnTo>
                  <a:lnTo>
                    <a:pt x="295" y="252"/>
                  </a:lnTo>
                  <a:lnTo>
                    <a:pt x="300" y="257"/>
                  </a:lnTo>
                  <a:lnTo>
                    <a:pt x="304" y="260"/>
                  </a:lnTo>
                  <a:lnTo>
                    <a:pt x="309" y="263"/>
                  </a:lnTo>
                  <a:lnTo>
                    <a:pt x="314" y="267"/>
                  </a:lnTo>
                  <a:lnTo>
                    <a:pt x="318" y="271"/>
                  </a:lnTo>
                  <a:lnTo>
                    <a:pt x="324" y="275"/>
                  </a:lnTo>
                  <a:lnTo>
                    <a:pt x="327" y="278"/>
                  </a:lnTo>
                  <a:lnTo>
                    <a:pt x="333" y="282"/>
                  </a:lnTo>
                  <a:lnTo>
                    <a:pt x="337" y="286"/>
                  </a:lnTo>
                  <a:lnTo>
                    <a:pt x="342" y="289"/>
                  </a:lnTo>
                  <a:lnTo>
                    <a:pt x="347" y="293"/>
                  </a:lnTo>
                  <a:lnTo>
                    <a:pt x="352" y="297"/>
                  </a:lnTo>
                  <a:lnTo>
                    <a:pt x="355" y="300"/>
                  </a:lnTo>
                  <a:lnTo>
                    <a:pt x="360" y="304"/>
                  </a:lnTo>
                  <a:lnTo>
                    <a:pt x="365" y="307"/>
                  </a:lnTo>
                  <a:lnTo>
                    <a:pt x="369" y="311"/>
                  </a:lnTo>
                  <a:lnTo>
                    <a:pt x="373" y="313"/>
                  </a:lnTo>
                  <a:lnTo>
                    <a:pt x="378" y="318"/>
                  </a:lnTo>
                  <a:lnTo>
                    <a:pt x="382" y="321"/>
                  </a:lnTo>
                  <a:lnTo>
                    <a:pt x="387" y="324"/>
                  </a:lnTo>
                  <a:lnTo>
                    <a:pt x="390" y="327"/>
                  </a:lnTo>
                  <a:lnTo>
                    <a:pt x="395" y="330"/>
                  </a:lnTo>
                  <a:lnTo>
                    <a:pt x="399" y="333"/>
                  </a:lnTo>
                  <a:lnTo>
                    <a:pt x="402" y="336"/>
                  </a:lnTo>
                  <a:lnTo>
                    <a:pt x="406" y="339"/>
                  </a:lnTo>
                  <a:lnTo>
                    <a:pt x="410" y="341"/>
                  </a:lnTo>
                  <a:lnTo>
                    <a:pt x="417" y="347"/>
                  </a:lnTo>
                  <a:lnTo>
                    <a:pt x="423" y="352"/>
                  </a:lnTo>
                  <a:lnTo>
                    <a:pt x="430" y="357"/>
                  </a:lnTo>
                  <a:lnTo>
                    <a:pt x="436" y="362"/>
                  </a:lnTo>
                  <a:lnTo>
                    <a:pt x="441" y="364"/>
                  </a:lnTo>
                  <a:lnTo>
                    <a:pt x="446" y="369"/>
                  </a:lnTo>
                  <a:lnTo>
                    <a:pt x="450" y="372"/>
                  </a:lnTo>
                  <a:lnTo>
                    <a:pt x="453" y="374"/>
                  </a:lnTo>
                  <a:lnTo>
                    <a:pt x="458" y="378"/>
                  </a:lnTo>
                  <a:lnTo>
                    <a:pt x="460" y="379"/>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74" name="Freeform 1040"/>
            <p:cNvSpPr>
              <a:spLocks/>
            </p:cNvSpPr>
            <p:nvPr/>
          </p:nvSpPr>
          <p:spPr bwMode="auto">
            <a:xfrm>
              <a:off x="5011" y="127"/>
              <a:ext cx="230" cy="203"/>
            </a:xfrm>
            <a:custGeom>
              <a:avLst/>
              <a:gdLst>
                <a:gd name="T0" fmla="*/ 14 w 459"/>
                <a:gd name="T1" fmla="*/ 12 h 407"/>
                <a:gd name="T2" fmla="*/ 14 w 459"/>
                <a:gd name="T3" fmla="*/ 12 h 407"/>
                <a:gd name="T4" fmla="*/ 13 w 459"/>
                <a:gd name="T5" fmla="*/ 11 h 407"/>
                <a:gd name="T6" fmla="*/ 13 w 459"/>
                <a:gd name="T7" fmla="*/ 11 h 407"/>
                <a:gd name="T8" fmla="*/ 12 w 459"/>
                <a:gd name="T9" fmla="*/ 11 h 407"/>
                <a:gd name="T10" fmla="*/ 11 w 459"/>
                <a:gd name="T11" fmla="*/ 10 h 407"/>
                <a:gd name="T12" fmla="*/ 11 w 459"/>
                <a:gd name="T13" fmla="*/ 10 h 407"/>
                <a:gd name="T14" fmla="*/ 10 w 459"/>
                <a:gd name="T15" fmla="*/ 9 h 407"/>
                <a:gd name="T16" fmla="*/ 10 w 459"/>
                <a:gd name="T17" fmla="*/ 9 h 407"/>
                <a:gd name="T18" fmla="*/ 9 w 459"/>
                <a:gd name="T19" fmla="*/ 8 h 407"/>
                <a:gd name="T20" fmla="*/ 8 w 459"/>
                <a:gd name="T21" fmla="*/ 8 h 407"/>
                <a:gd name="T22" fmla="*/ 8 w 459"/>
                <a:gd name="T23" fmla="*/ 7 h 407"/>
                <a:gd name="T24" fmla="*/ 7 w 459"/>
                <a:gd name="T25" fmla="*/ 7 h 407"/>
                <a:gd name="T26" fmla="*/ 6 w 459"/>
                <a:gd name="T27" fmla="*/ 6 h 407"/>
                <a:gd name="T28" fmla="*/ 6 w 459"/>
                <a:gd name="T29" fmla="*/ 6 h 407"/>
                <a:gd name="T30" fmla="*/ 5 w 459"/>
                <a:gd name="T31" fmla="*/ 5 h 407"/>
                <a:gd name="T32" fmla="*/ 4 w 459"/>
                <a:gd name="T33" fmla="*/ 5 h 407"/>
                <a:gd name="T34" fmla="*/ 4 w 459"/>
                <a:gd name="T35" fmla="*/ 4 h 407"/>
                <a:gd name="T36" fmla="*/ 3 w 459"/>
                <a:gd name="T37" fmla="*/ 4 h 407"/>
                <a:gd name="T38" fmla="*/ 3 w 459"/>
                <a:gd name="T39" fmla="*/ 3 h 407"/>
                <a:gd name="T40" fmla="*/ 2 w 459"/>
                <a:gd name="T41" fmla="*/ 2 h 407"/>
                <a:gd name="T42" fmla="*/ 1 w 459"/>
                <a:gd name="T43" fmla="*/ 2 h 407"/>
                <a:gd name="T44" fmla="*/ 1 w 459"/>
                <a:gd name="T45" fmla="*/ 1 h 407"/>
                <a:gd name="T46" fmla="*/ 1 w 459"/>
                <a:gd name="T47" fmla="*/ 1 h 407"/>
                <a:gd name="T48" fmla="*/ 2 w 459"/>
                <a:gd name="T49" fmla="*/ 0 h 407"/>
                <a:gd name="T50" fmla="*/ 2 w 459"/>
                <a:gd name="T51" fmla="*/ 0 h 407"/>
                <a:gd name="T52" fmla="*/ 3 w 459"/>
                <a:gd name="T53" fmla="*/ 1 h 407"/>
                <a:gd name="T54" fmla="*/ 3 w 459"/>
                <a:gd name="T55" fmla="*/ 1 h 407"/>
                <a:gd name="T56" fmla="*/ 4 w 459"/>
                <a:gd name="T57" fmla="*/ 2 h 407"/>
                <a:gd name="T58" fmla="*/ 4 w 459"/>
                <a:gd name="T59" fmla="*/ 2 h 407"/>
                <a:gd name="T60" fmla="*/ 5 w 459"/>
                <a:gd name="T61" fmla="*/ 3 h 407"/>
                <a:gd name="T62" fmla="*/ 5 w 459"/>
                <a:gd name="T63" fmla="*/ 3 h 407"/>
                <a:gd name="T64" fmla="*/ 6 w 459"/>
                <a:gd name="T65" fmla="*/ 4 h 407"/>
                <a:gd name="T66" fmla="*/ 6 w 459"/>
                <a:gd name="T67" fmla="*/ 5 h 407"/>
                <a:gd name="T68" fmla="*/ 7 w 459"/>
                <a:gd name="T69" fmla="*/ 5 h 407"/>
                <a:gd name="T70" fmla="*/ 7 w 459"/>
                <a:gd name="T71" fmla="*/ 6 h 407"/>
                <a:gd name="T72" fmla="*/ 8 w 459"/>
                <a:gd name="T73" fmla="*/ 6 h 407"/>
                <a:gd name="T74" fmla="*/ 9 w 459"/>
                <a:gd name="T75" fmla="*/ 6 h 407"/>
                <a:gd name="T76" fmla="*/ 9 w 459"/>
                <a:gd name="T77" fmla="*/ 7 h 407"/>
                <a:gd name="T78" fmla="*/ 10 w 459"/>
                <a:gd name="T79" fmla="*/ 7 h 407"/>
                <a:gd name="T80" fmla="*/ 10 w 459"/>
                <a:gd name="T81" fmla="*/ 8 h 407"/>
                <a:gd name="T82" fmla="*/ 11 w 459"/>
                <a:gd name="T83" fmla="*/ 8 h 407"/>
                <a:gd name="T84" fmla="*/ 11 w 459"/>
                <a:gd name="T85" fmla="*/ 9 h 407"/>
                <a:gd name="T86" fmla="*/ 12 w 459"/>
                <a:gd name="T87" fmla="*/ 9 h 407"/>
                <a:gd name="T88" fmla="*/ 12 w 459"/>
                <a:gd name="T89" fmla="*/ 10 h 407"/>
                <a:gd name="T90" fmla="*/ 13 w 459"/>
                <a:gd name="T91" fmla="*/ 10 h 407"/>
                <a:gd name="T92" fmla="*/ 14 w 459"/>
                <a:gd name="T93" fmla="*/ 10 h 407"/>
                <a:gd name="T94" fmla="*/ 14 w 459"/>
                <a:gd name="T95" fmla="*/ 11 h 407"/>
                <a:gd name="T96" fmla="*/ 15 w 459"/>
                <a:gd name="T97" fmla="*/ 12 h 4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9" h="407">
                  <a:moveTo>
                    <a:pt x="459" y="385"/>
                  </a:moveTo>
                  <a:lnTo>
                    <a:pt x="447" y="407"/>
                  </a:lnTo>
                  <a:lnTo>
                    <a:pt x="445" y="406"/>
                  </a:lnTo>
                  <a:lnTo>
                    <a:pt x="440" y="402"/>
                  </a:lnTo>
                  <a:lnTo>
                    <a:pt x="435" y="400"/>
                  </a:lnTo>
                  <a:lnTo>
                    <a:pt x="431" y="397"/>
                  </a:lnTo>
                  <a:lnTo>
                    <a:pt x="428" y="395"/>
                  </a:lnTo>
                  <a:lnTo>
                    <a:pt x="422" y="391"/>
                  </a:lnTo>
                  <a:lnTo>
                    <a:pt x="416" y="386"/>
                  </a:lnTo>
                  <a:lnTo>
                    <a:pt x="410" y="383"/>
                  </a:lnTo>
                  <a:lnTo>
                    <a:pt x="406" y="380"/>
                  </a:lnTo>
                  <a:lnTo>
                    <a:pt x="401" y="378"/>
                  </a:lnTo>
                  <a:lnTo>
                    <a:pt x="398" y="375"/>
                  </a:lnTo>
                  <a:lnTo>
                    <a:pt x="395" y="373"/>
                  </a:lnTo>
                  <a:lnTo>
                    <a:pt x="390" y="371"/>
                  </a:lnTo>
                  <a:lnTo>
                    <a:pt x="385" y="368"/>
                  </a:lnTo>
                  <a:lnTo>
                    <a:pt x="382" y="365"/>
                  </a:lnTo>
                  <a:lnTo>
                    <a:pt x="378" y="362"/>
                  </a:lnTo>
                  <a:lnTo>
                    <a:pt x="373" y="360"/>
                  </a:lnTo>
                  <a:lnTo>
                    <a:pt x="369" y="357"/>
                  </a:lnTo>
                  <a:lnTo>
                    <a:pt x="365" y="354"/>
                  </a:lnTo>
                  <a:lnTo>
                    <a:pt x="360" y="351"/>
                  </a:lnTo>
                  <a:lnTo>
                    <a:pt x="355" y="348"/>
                  </a:lnTo>
                  <a:lnTo>
                    <a:pt x="350" y="344"/>
                  </a:lnTo>
                  <a:lnTo>
                    <a:pt x="346" y="340"/>
                  </a:lnTo>
                  <a:lnTo>
                    <a:pt x="341" y="337"/>
                  </a:lnTo>
                  <a:lnTo>
                    <a:pt x="336" y="333"/>
                  </a:lnTo>
                  <a:lnTo>
                    <a:pt x="331" y="331"/>
                  </a:lnTo>
                  <a:lnTo>
                    <a:pt x="325" y="327"/>
                  </a:lnTo>
                  <a:lnTo>
                    <a:pt x="321" y="323"/>
                  </a:lnTo>
                  <a:lnTo>
                    <a:pt x="315" y="319"/>
                  </a:lnTo>
                  <a:lnTo>
                    <a:pt x="310" y="315"/>
                  </a:lnTo>
                  <a:lnTo>
                    <a:pt x="304" y="311"/>
                  </a:lnTo>
                  <a:lnTo>
                    <a:pt x="300" y="308"/>
                  </a:lnTo>
                  <a:lnTo>
                    <a:pt x="294" y="304"/>
                  </a:lnTo>
                  <a:lnTo>
                    <a:pt x="289" y="299"/>
                  </a:lnTo>
                  <a:lnTo>
                    <a:pt x="284" y="296"/>
                  </a:lnTo>
                  <a:lnTo>
                    <a:pt x="278" y="292"/>
                  </a:lnTo>
                  <a:lnTo>
                    <a:pt x="273" y="288"/>
                  </a:lnTo>
                  <a:lnTo>
                    <a:pt x="267" y="283"/>
                  </a:lnTo>
                  <a:lnTo>
                    <a:pt x="261" y="279"/>
                  </a:lnTo>
                  <a:lnTo>
                    <a:pt x="256" y="275"/>
                  </a:lnTo>
                  <a:lnTo>
                    <a:pt x="250" y="270"/>
                  </a:lnTo>
                  <a:lnTo>
                    <a:pt x="245" y="267"/>
                  </a:lnTo>
                  <a:lnTo>
                    <a:pt x="240" y="263"/>
                  </a:lnTo>
                  <a:lnTo>
                    <a:pt x="236" y="258"/>
                  </a:lnTo>
                  <a:lnTo>
                    <a:pt x="229" y="253"/>
                  </a:lnTo>
                  <a:lnTo>
                    <a:pt x="225" y="250"/>
                  </a:lnTo>
                  <a:lnTo>
                    <a:pt x="220" y="245"/>
                  </a:lnTo>
                  <a:lnTo>
                    <a:pt x="215" y="241"/>
                  </a:lnTo>
                  <a:lnTo>
                    <a:pt x="209" y="236"/>
                  </a:lnTo>
                  <a:lnTo>
                    <a:pt x="204" y="231"/>
                  </a:lnTo>
                  <a:lnTo>
                    <a:pt x="198" y="228"/>
                  </a:lnTo>
                  <a:lnTo>
                    <a:pt x="194" y="224"/>
                  </a:lnTo>
                  <a:lnTo>
                    <a:pt x="188" y="218"/>
                  </a:lnTo>
                  <a:lnTo>
                    <a:pt x="184" y="214"/>
                  </a:lnTo>
                  <a:lnTo>
                    <a:pt x="179" y="210"/>
                  </a:lnTo>
                  <a:lnTo>
                    <a:pt x="174" y="205"/>
                  </a:lnTo>
                  <a:lnTo>
                    <a:pt x="168" y="200"/>
                  </a:lnTo>
                  <a:lnTo>
                    <a:pt x="164" y="196"/>
                  </a:lnTo>
                  <a:lnTo>
                    <a:pt x="158" y="191"/>
                  </a:lnTo>
                  <a:lnTo>
                    <a:pt x="154" y="188"/>
                  </a:lnTo>
                  <a:lnTo>
                    <a:pt x="150" y="183"/>
                  </a:lnTo>
                  <a:lnTo>
                    <a:pt x="145" y="178"/>
                  </a:lnTo>
                  <a:lnTo>
                    <a:pt x="140" y="175"/>
                  </a:lnTo>
                  <a:lnTo>
                    <a:pt x="135" y="171"/>
                  </a:lnTo>
                  <a:lnTo>
                    <a:pt x="130" y="166"/>
                  </a:lnTo>
                  <a:lnTo>
                    <a:pt x="125" y="161"/>
                  </a:lnTo>
                  <a:lnTo>
                    <a:pt x="122" y="158"/>
                  </a:lnTo>
                  <a:lnTo>
                    <a:pt x="117" y="154"/>
                  </a:lnTo>
                  <a:lnTo>
                    <a:pt x="112" y="149"/>
                  </a:lnTo>
                  <a:lnTo>
                    <a:pt x="109" y="144"/>
                  </a:lnTo>
                  <a:lnTo>
                    <a:pt x="104" y="141"/>
                  </a:lnTo>
                  <a:lnTo>
                    <a:pt x="100" y="137"/>
                  </a:lnTo>
                  <a:lnTo>
                    <a:pt x="95" y="133"/>
                  </a:lnTo>
                  <a:lnTo>
                    <a:pt x="92" y="129"/>
                  </a:lnTo>
                  <a:lnTo>
                    <a:pt x="88" y="125"/>
                  </a:lnTo>
                  <a:lnTo>
                    <a:pt x="84" y="122"/>
                  </a:lnTo>
                  <a:lnTo>
                    <a:pt x="81" y="118"/>
                  </a:lnTo>
                  <a:lnTo>
                    <a:pt x="76" y="114"/>
                  </a:lnTo>
                  <a:lnTo>
                    <a:pt x="72" y="110"/>
                  </a:lnTo>
                  <a:lnTo>
                    <a:pt x="69" y="107"/>
                  </a:lnTo>
                  <a:lnTo>
                    <a:pt x="61" y="99"/>
                  </a:lnTo>
                  <a:lnTo>
                    <a:pt x="55" y="95"/>
                  </a:lnTo>
                  <a:lnTo>
                    <a:pt x="48" y="87"/>
                  </a:lnTo>
                  <a:lnTo>
                    <a:pt x="42" y="81"/>
                  </a:lnTo>
                  <a:lnTo>
                    <a:pt x="36" y="75"/>
                  </a:lnTo>
                  <a:lnTo>
                    <a:pt x="31" y="70"/>
                  </a:lnTo>
                  <a:lnTo>
                    <a:pt x="26" y="64"/>
                  </a:lnTo>
                  <a:lnTo>
                    <a:pt x="21" y="60"/>
                  </a:lnTo>
                  <a:lnTo>
                    <a:pt x="18" y="56"/>
                  </a:lnTo>
                  <a:lnTo>
                    <a:pt x="14" y="52"/>
                  </a:lnTo>
                  <a:lnTo>
                    <a:pt x="9" y="49"/>
                  </a:lnTo>
                  <a:lnTo>
                    <a:pt x="7" y="45"/>
                  </a:lnTo>
                  <a:lnTo>
                    <a:pt x="5" y="43"/>
                  </a:lnTo>
                  <a:lnTo>
                    <a:pt x="2" y="40"/>
                  </a:lnTo>
                  <a:lnTo>
                    <a:pt x="0" y="38"/>
                  </a:lnTo>
                  <a:lnTo>
                    <a:pt x="0" y="37"/>
                  </a:lnTo>
                  <a:lnTo>
                    <a:pt x="34" y="0"/>
                  </a:lnTo>
                  <a:lnTo>
                    <a:pt x="34" y="1"/>
                  </a:lnTo>
                  <a:lnTo>
                    <a:pt x="38" y="6"/>
                  </a:lnTo>
                  <a:lnTo>
                    <a:pt x="41" y="9"/>
                  </a:lnTo>
                  <a:lnTo>
                    <a:pt x="44" y="12"/>
                  </a:lnTo>
                  <a:lnTo>
                    <a:pt x="48" y="16"/>
                  </a:lnTo>
                  <a:lnTo>
                    <a:pt x="53" y="22"/>
                  </a:lnTo>
                  <a:lnTo>
                    <a:pt x="58" y="26"/>
                  </a:lnTo>
                  <a:lnTo>
                    <a:pt x="63" y="33"/>
                  </a:lnTo>
                  <a:lnTo>
                    <a:pt x="69" y="38"/>
                  </a:lnTo>
                  <a:lnTo>
                    <a:pt x="75" y="45"/>
                  </a:lnTo>
                  <a:lnTo>
                    <a:pt x="82" y="51"/>
                  </a:lnTo>
                  <a:lnTo>
                    <a:pt x="88" y="58"/>
                  </a:lnTo>
                  <a:lnTo>
                    <a:pt x="92" y="62"/>
                  </a:lnTo>
                  <a:lnTo>
                    <a:pt x="96" y="66"/>
                  </a:lnTo>
                  <a:lnTo>
                    <a:pt x="100" y="70"/>
                  </a:lnTo>
                  <a:lnTo>
                    <a:pt x="104" y="74"/>
                  </a:lnTo>
                  <a:lnTo>
                    <a:pt x="107" y="78"/>
                  </a:lnTo>
                  <a:lnTo>
                    <a:pt x="111" y="83"/>
                  </a:lnTo>
                  <a:lnTo>
                    <a:pt x="115" y="86"/>
                  </a:lnTo>
                  <a:lnTo>
                    <a:pt x="119" y="90"/>
                  </a:lnTo>
                  <a:lnTo>
                    <a:pt x="123" y="93"/>
                  </a:lnTo>
                  <a:lnTo>
                    <a:pt x="127" y="98"/>
                  </a:lnTo>
                  <a:lnTo>
                    <a:pt x="130" y="102"/>
                  </a:lnTo>
                  <a:lnTo>
                    <a:pt x="135" y="106"/>
                  </a:lnTo>
                  <a:lnTo>
                    <a:pt x="139" y="110"/>
                  </a:lnTo>
                  <a:lnTo>
                    <a:pt x="144" y="114"/>
                  </a:lnTo>
                  <a:lnTo>
                    <a:pt x="148" y="119"/>
                  </a:lnTo>
                  <a:lnTo>
                    <a:pt x="152" y="124"/>
                  </a:lnTo>
                  <a:lnTo>
                    <a:pt x="156" y="127"/>
                  </a:lnTo>
                  <a:lnTo>
                    <a:pt x="161" y="131"/>
                  </a:lnTo>
                  <a:lnTo>
                    <a:pt x="165" y="136"/>
                  </a:lnTo>
                  <a:lnTo>
                    <a:pt x="169" y="141"/>
                  </a:lnTo>
                  <a:lnTo>
                    <a:pt x="174" y="144"/>
                  </a:lnTo>
                  <a:lnTo>
                    <a:pt x="177" y="148"/>
                  </a:lnTo>
                  <a:lnTo>
                    <a:pt x="182" y="152"/>
                  </a:lnTo>
                  <a:lnTo>
                    <a:pt x="187" y="156"/>
                  </a:lnTo>
                  <a:lnTo>
                    <a:pt x="191" y="160"/>
                  </a:lnTo>
                  <a:lnTo>
                    <a:pt x="194" y="165"/>
                  </a:lnTo>
                  <a:lnTo>
                    <a:pt x="199" y="168"/>
                  </a:lnTo>
                  <a:lnTo>
                    <a:pt x="204" y="173"/>
                  </a:lnTo>
                  <a:lnTo>
                    <a:pt x="208" y="177"/>
                  </a:lnTo>
                  <a:lnTo>
                    <a:pt x="211" y="181"/>
                  </a:lnTo>
                  <a:lnTo>
                    <a:pt x="216" y="184"/>
                  </a:lnTo>
                  <a:lnTo>
                    <a:pt x="220" y="189"/>
                  </a:lnTo>
                  <a:lnTo>
                    <a:pt x="223" y="193"/>
                  </a:lnTo>
                  <a:lnTo>
                    <a:pt x="228" y="196"/>
                  </a:lnTo>
                  <a:lnTo>
                    <a:pt x="233" y="200"/>
                  </a:lnTo>
                  <a:lnTo>
                    <a:pt x="237" y="204"/>
                  </a:lnTo>
                  <a:lnTo>
                    <a:pt x="242" y="207"/>
                  </a:lnTo>
                  <a:lnTo>
                    <a:pt x="245" y="211"/>
                  </a:lnTo>
                  <a:lnTo>
                    <a:pt x="249" y="213"/>
                  </a:lnTo>
                  <a:lnTo>
                    <a:pt x="252" y="217"/>
                  </a:lnTo>
                  <a:lnTo>
                    <a:pt x="257" y="221"/>
                  </a:lnTo>
                  <a:lnTo>
                    <a:pt x="261" y="225"/>
                  </a:lnTo>
                  <a:lnTo>
                    <a:pt x="266" y="229"/>
                  </a:lnTo>
                  <a:lnTo>
                    <a:pt x="271" y="233"/>
                  </a:lnTo>
                  <a:lnTo>
                    <a:pt x="274" y="236"/>
                  </a:lnTo>
                  <a:lnTo>
                    <a:pt x="280" y="240"/>
                  </a:lnTo>
                  <a:lnTo>
                    <a:pt x="284" y="244"/>
                  </a:lnTo>
                  <a:lnTo>
                    <a:pt x="289" y="247"/>
                  </a:lnTo>
                  <a:lnTo>
                    <a:pt x="292" y="252"/>
                  </a:lnTo>
                  <a:lnTo>
                    <a:pt x="298" y="256"/>
                  </a:lnTo>
                  <a:lnTo>
                    <a:pt x="302" y="259"/>
                  </a:lnTo>
                  <a:lnTo>
                    <a:pt x="307" y="263"/>
                  </a:lnTo>
                  <a:lnTo>
                    <a:pt x="312" y="267"/>
                  </a:lnTo>
                  <a:lnTo>
                    <a:pt x="317" y="270"/>
                  </a:lnTo>
                  <a:lnTo>
                    <a:pt x="321" y="274"/>
                  </a:lnTo>
                  <a:lnTo>
                    <a:pt x="326" y="279"/>
                  </a:lnTo>
                  <a:lnTo>
                    <a:pt x="330" y="282"/>
                  </a:lnTo>
                  <a:lnTo>
                    <a:pt x="335" y="286"/>
                  </a:lnTo>
                  <a:lnTo>
                    <a:pt x="340" y="290"/>
                  </a:lnTo>
                  <a:lnTo>
                    <a:pt x="344" y="293"/>
                  </a:lnTo>
                  <a:lnTo>
                    <a:pt x="349" y="297"/>
                  </a:lnTo>
                  <a:lnTo>
                    <a:pt x="353" y="300"/>
                  </a:lnTo>
                  <a:lnTo>
                    <a:pt x="358" y="304"/>
                  </a:lnTo>
                  <a:lnTo>
                    <a:pt x="362" y="308"/>
                  </a:lnTo>
                  <a:lnTo>
                    <a:pt x="366" y="311"/>
                  </a:lnTo>
                  <a:lnTo>
                    <a:pt x="371" y="315"/>
                  </a:lnTo>
                  <a:lnTo>
                    <a:pt x="376" y="319"/>
                  </a:lnTo>
                  <a:lnTo>
                    <a:pt x="381" y="322"/>
                  </a:lnTo>
                  <a:lnTo>
                    <a:pt x="384" y="325"/>
                  </a:lnTo>
                  <a:lnTo>
                    <a:pt x="388" y="328"/>
                  </a:lnTo>
                  <a:lnTo>
                    <a:pt x="392" y="331"/>
                  </a:lnTo>
                  <a:lnTo>
                    <a:pt x="396" y="334"/>
                  </a:lnTo>
                  <a:lnTo>
                    <a:pt x="400" y="337"/>
                  </a:lnTo>
                  <a:lnTo>
                    <a:pt x="404" y="340"/>
                  </a:lnTo>
                  <a:lnTo>
                    <a:pt x="407" y="344"/>
                  </a:lnTo>
                  <a:lnTo>
                    <a:pt x="411" y="346"/>
                  </a:lnTo>
                  <a:lnTo>
                    <a:pt x="418" y="351"/>
                  </a:lnTo>
                  <a:lnTo>
                    <a:pt x="424" y="357"/>
                  </a:lnTo>
                  <a:lnTo>
                    <a:pt x="430" y="362"/>
                  </a:lnTo>
                  <a:lnTo>
                    <a:pt x="436" y="367"/>
                  </a:lnTo>
                  <a:lnTo>
                    <a:pt x="441" y="371"/>
                  </a:lnTo>
                  <a:lnTo>
                    <a:pt x="446" y="374"/>
                  </a:lnTo>
                  <a:lnTo>
                    <a:pt x="450" y="377"/>
                  </a:lnTo>
                  <a:lnTo>
                    <a:pt x="453" y="380"/>
                  </a:lnTo>
                  <a:lnTo>
                    <a:pt x="458" y="384"/>
                  </a:lnTo>
                  <a:lnTo>
                    <a:pt x="459" y="385"/>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75" name="Freeform 1041"/>
            <p:cNvSpPr>
              <a:spLocks/>
            </p:cNvSpPr>
            <p:nvPr/>
          </p:nvSpPr>
          <p:spPr bwMode="auto">
            <a:xfrm>
              <a:off x="5047" y="34"/>
              <a:ext cx="284" cy="276"/>
            </a:xfrm>
            <a:custGeom>
              <a:avLst/>
              <a:gdLst>
                <a:gd name="T0" fmla="*/ 12 w 570"/>
                <a:gd name="T1" fmla="*/ 18 h 552"/>
                <a:gd name="T2" fmla="*/ 12 w 570"/>
                <a:gd name="T3" fmla="*/ 18 h 552"/>
                <a:gd name="T4" fmla="*/ 11 w 570"/>
                <a:gd name="T5" fmla="*/ 17 h 552"/>
                <a:gd name="T6" fmla="*/ 11 w 570"/>
                <a:gd name="T7" fmla="*/ 17 h 552"/>
                <a:gd name="T8" fmla="*/ 11 w 570"/>
                <a:gd name="T9" fmla="*/ 17 h 552"/>
                <a:gd name="T10" fmla="*/ 11 w 570"/>
                <a:gd name="T11" fmla="*/ 17 h 552"/>
                <a:gd name="T12" fmla="*/ 10 w 570"/>
                <a:gd name="T13" fmla="*/ 17 h 552"/>
                <a:gd name="T14" fmla="*/ 10 w 570"/>
                <a:gd name="T15" fmla="*/ 16 h 552"/>
                <a:gd name="T16" fmla="*/ 10 w 570"/>
                <a:gd name="T17" fmla="*/ 16 h 552"/>
                <a:gd name="T18" fmla="*/ 9 w 570"/>
                <a:gd name="T19" fmla="*/ 16 h 552"/>
                <a:gd name="T20" fmla="*/ 9 w 570"/>
                <a:gd name="T21" fmla="*/ 16 h 552"/>
                <a:gd name="T22" fmla="*/ 9 w 570"/>
                <a:gd name="T23" fmla="*/ 15 h 552"/>
                <a:gd name="T24" fmla="*/ 8 w 570"/>
                <a:gd name="T25" fmla="*/ 15 h 552"/>
                <a:gd name="T26" fmla="*/ 8 w 570"/>
                <a:gd name="T27" fmla="*/ 15 h 552"/>
                <a:gd name="T28" fmla="*/ 7 w 570"/>
                <a:gd name="T29" fmla="*/ 14 h 552"/>
                <a:gd name="T30" fmla="*/ 7 w 570"/>
                <a:gd name="T31" fmla="*/ 14 h 552"/>
                <a:gd name="T32" fmla="*/ 7 w 570"/>
                <a:gd name="T33" fmla="*/ 14 h 552"/>
                <a:gd name="T34" fmla="*/ 6 w 570"/>
                <a:gd name="T35" fmla="*/ 13 h 552"/>
                <a:gd name="T36" fmla="*/ 6 w 570"/>
                <a:gd name="T37" fmla="*/ 13 h 552"/>
                <a:gd name="T38" fmla="*/ 5 w 570"/>
                <a:gd name="T39" fmla="*/ 13 h 552"/>
                <a:gd name="T40" fmla="*/ 5 w 570"/>
                <a:gd name="T41" fmla="*/ 12 h 552"/>
                <a:gd name="T42" fmla="*/ 4 w 570"/>
                <a:gd name="T43" fmla="*/ 12 h 552"/>
                <a:gd name="T44" fmla="*/ 4 w 570"/>
                <a:gd name="T45" fmla="*/ 11 h 552"/>
                <a:gd name="T46" fmla="*/ 4 w 570"/>
                <a:gd name="T47" fmla="*/ 11 h 552"/>
                <a:gd name="T48" fmla="*/ 3 w 570"/>
                <a:gd name="T49" fmla="*/ 11 h 552"/>
                <a:gd name="T50" fmla="*/ 3 w 570"/>
                <a:gd name="T51" fmla="*/ 10 h 552"/>
                <a:gd name="T52" fmla="*/ 3 w 570"/>
                <a:gd name="T53" fmla="*/ 10 h 552"/>
                <a:gd name="T54" fmla="*/ 2 w 570"/>
                <a:gd name="T55" fmla="*/ 10 h 552"/>
                <a:gd name="T56" fmla="*/ 2 w 570"/>
                <a:gd name="T57" fmla="*/ 9 h 552"/>
                <a:gd name="T58" fmla="*/ 2 w 570"/>
                <a:gd name="T59" fmla="*/ 9 h 552"/>
                <a:gd name="T60" fmla="*/ 2 w 570"/>
                <a:gd name="T61" fmla="*/ 9 h 552"/>
                <a:gd name="T62" fmla="*/ 1 w 570"/>
                <a:gd name="T63" fmla="*/ 9 h 552"/>
                <a:gd name="T64" fmla="*/ 1 w 570"/>
                <a:gd name="T65" fmla="*/ 8 h 552"/>
                <a:gd name="T66" fmla="*/ 1 w 570"/>
                <a:gd name="T67" fmla="*/ 8 h 552"/>
                <a:gd name="T68" fmla="*/ 1 w 570"/>
                <a:gd name="T69" fmla="*/ 8 h 552"/>
                <a:gd name="T70" fmla="*/ 1 w 570"/>
                <a:gd name="T71" fmla="*/ 8 h 552"/>
                <a:gd name="T72" fmla="*/ 0 w 570"/>
                <a:gd name="T73" fmla="*/ 7 h 552"/>
                <a:gd name="T74" fmla="*/ 0 w 570"/>
                <a:gd name="T75" fmla="*/ 7 h 552"/>
                <a:gd name="T76" fmla="*/ 0 w 570"/>
                <a:gd name="T77" fmla="*/ 7 h 552"/>
                <a:gd name="T78" fmla="*/ 0 w 570"/>
                <a:gd name="T79" fmla="*/ 7 h 552"/>
                <a:gd name="T80" fmla="*/ 0 w 570"/>
                <a:gd name="T81" fmla="*/ 6 h 552"/>
                <a:gd name="T82" fmla="*/ 0 w 570"/>
                <a:gd name="T83" fmla="*/ 6 h 552"/>
                <a:gd name="T84" fmla="*/ 0 w 570"/>
                <a:gd name="T85" fmla="*/ 6 h 552"/>
                <a:gd name="T86" fmla="*/ 0 w 570"/>
                <a:gd name="T87" fmla="*/ 6 h 552"/>
                <a:gd name="T88" fmla="*/ 4 w 570"/>
                <a:gd name="T89" fmla="*/ 1 h 552"/>
                <a:gd name="T90" fmla="*/ 17 w 570"/>
                <a:gd name="T91" fmla="*/ 8 h 552"/>
                <a:gd name="T92" fmla="*/ 12 w 570"/>
                <a:gd name="T93" fmla="*/ 18 h 5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70" h="552">
                  <a:moveTo>
                    <a:pt x="392" y="552"/>
                  </a:moveTo>
                  <a:lnTo>
                    <a:pt x="391" y="551"/>
                  </a:lnTo>
                  <a:lnTo>
                    <a:pt x="388" y="550"/>
                  </a:lnTo>
                  <a:lnTo>
                    <a:pt x="385" y="546"/>
                  </a:lnTo>
                  <a:lnTo>
                    <a:pt x="381" y="544"/>
                  </a:lnTo>
                  <a:lnTo>
                    <a:pt x="377" y="541"/>
                  </a:lnTo>
                  <a:lnTo>
                    <a:pt x="375" y="539"/>
                  </a:lnTo>
                  <a:lnTo>
                    <a:pt x="371" y="536"/>
                  </a:lnTo>
                  <a:lnTo>
                    <a:pt x="368" y="534"/>
                  </a:lnTo>
                  <a:lnTo>
                    <a:pt x="364" y="530"/>
                  </a:lnTo>
                  <a:lnTo>
                    <a:pt x="360" y="528"/>
                  </a:lnTo>
                  <a:lnTo>
                    <a:pt x="357" y="524"/>
                  </a:lnTo>
                  <a:lnTo>
                    <a:pt x="352" y="521"/>
                  </a:lnTo>
                  <a:lnTo>
                    <a:pt x="347" y="517"/>
                  </a:lnTo>
                  <a:lnTo>
                    <a:pt x="342" y="513"/>
                  </a:lnTo>
                  <a:lnTo>
                    <a:pt x="337" y="508"/>
                  </a:lnTo>
                  <a:lnTo>
                    <a:pt x="333" y="505"/>
                  </a:lnTo>
                  <a:lnTo>
                    <a:pt x="327" y="501"/>
                  </a:lnTo>
                  <a:lnTo>
                    <a:pt x="321" y="496"/>
                  </a:lnTo>
                  <a:lnTo>
                    <a:pt x="314" y="491"/>
                  </a:lnTo>
                  <a:lnTo>
                    <a:pt x="310" y="488"/>
                  </a:lnTo>
                  <a:lnTo>
                    <a:pt x="304" y="482"/>
                  </a:lnTo>
                  <a:lnTo>
                    <a:pt x="298" y="477"/>
                  </a:lnTo>
                  <a:lnTo>
                    <a:pt x="291" y="472"/>
                  </a:lnTo>
                  <a:lnTo>
                    <a:pt x="285" y="467"/>
                  </a:lnTo>
                  <a:lnTo>
                    <a:pt x="279" y="462"/>
                  </a:lnTo>
                  <a:lnTo>
                    <a:pt x="272" y="458"/>
                  </a:lnTo>
                  <a:lnTo>
                    <a:pt x="266" y="453"/>
                  </a:lnTo>
                  <a:lnTo>
                    <a:pt x="260" y="448"/>
                  </a:lnTo>
                  <a:lnTo>
                    <a:pt x="253" y="442"/>
                  </a:lnTo>
                  <a:lnTo>
                    <a:pt x="246" y="436"/>
                  </a:lnTo>
                  <a:lnTo>
                    <a:pt x="239" y="430"/>
                  </a:lnTo>
                  <a:lnTo>
                    <a:pt x="232" y="425"/>
                  </a:lnTo>
                  <a:lnTo>
                    <a:pt x="226" y="419"/>
                  </a:lnTo>
                  <a:lnTo>
                    <a:pt x="219" y="413"/>
                  </a:lnTo>
                  <a:lnTo>
                    <a:pt x="212" y="407"/>
                  </a:lnTo>
                  <a:lnTo>
                    <a:pt x="206" y="402"/>
                  </a:lnTo>
                  <a:lnTo>
                    <a:pt x="198" y="396"/>
                  </a:lnTo>
                  <a:lnTo>
                    <a:pt x="191" y="390"/>
                  </a:lnTo>
                  <a:lnTo>
                    <a:pt x="185" y="385"/>
                  </a:lnTo>
                  <a:lnTo>
                    <a:pt x="178" y="379"/>
                  </a:lnTo>
                  <a:lnTo>
                    <a:pt x="172" y="373"/>
                  </a:lnTo>
                  <a:lnTo>
                    <a:pt x="165" y="367"/>
                  </a:lnTo>
                  <a:lnTo>
                    <a:pt x="158" y="362"/>
                  </a:lnTo>
                  <a:lnTo>
                    <a:pt x="152" y="356"/>
                  </a:lnTo>
                  <a:lnTo>
                    <a:pt x="145" y="350"/>
                  </a:lnTo>
                  <a:lnTo>
                    <a:pt x="139" y="345"/>
                  </a:lnTo>
                  <a:lnTo>
                    <a:pt x="133" y="339"/>
                  </a:lnTo>
                  <a:lnTo>
                    <a:pt x="127" y="333"/>
                  </a:lnTo>
                  <a:lnTo>
                    <a:pt x="121" y="327"/>
                  </a:lnTo>
                  <a:lnTo>
                    <a:pt x="116" y="322"/>
                  </a:lnTo>
                  <a:lnTo>
                    <a:pt x="110" y="317"/>
                  </a:lnTo>
                  <a:lnTo>
                    <a:pt x="105" y="312"/>
                  </a:lnTo>
                  <a:lnTo>
                    <a:pt x="99" y="306"/>
                  </a:lnTo>
                  <a:lnTo>
                    <a:pt x="94" y="301"/>
                  </a:lnTo>
                  <a:lnTo>
                    <a:pt x="90" y="297"/>
                  </a:lnTo>
                  <a:lnTo>
                    <a:pt x="85" y="293"/>
                  </a:lnTo>
                  <a:lnTo>
                    <a:pt x="80" y="287"/>
                  </a:lnTo>
                  <a:lnTo>
                    <a:pt x="76" y="283"/>
                  </a:lnTo>
                  <a:lnTo>
                    <a:pt x="71" y="278"/>
                  </a:lnTo>
                  <a:lnTo>
                    <a:pt x="68" y="275"/>
                  </a:lnTo>
                  <a:lnTo>
                    <a:pt x="64" y="270"/>
                  </a:lnTo>
                  <a:lnTo>
                    <a:pt x="59" y="265"/>
                  </a:lnTo>
                  <a:lnTo>
                    <a:pt x="56" y="261"/>
                  </a:lnTo>
                  <a:lnTo>
                    <a:pt x="53" y="258"/>
                  </a:lnTo>
                  <a:lnTo>
                    <a:pt x="50" y="254"/>
                  </a:lnTo>
                  <a:lnTo>
                    <a:pt x="46" y="249"/>
                  </a:lnTo>
                  <a:lnTo>
                    <a:pt x="44" y="247"/>
                  </a:lnTo>
                  <a:lnTo>
                    <a:pt x="41" y="243"/>
                  </a:lnTo>
                  <a:lnTo>
                    <a:pt x="38" y="240"/>
                  </a:lnTo>
                  <a:lnTo>
                    <a:pt x="35" y="236"/>
                  </a:lnTo>
                  <a:lnTo>
                    <a:pt x="33" y="232"/>
                  </a:lnTo>
                  <a:lnTo>
                    <a:pt x="30" y="230"/>
                  </a:lnTo>
                  <a:lnTo>
                    <a:pt x="27" y="224"/>
                  </a:lnTo>
                  <a:lnTo>
                    <a:pt x="23" y="220"/>
                  </a:lnTo>
                  <a:lnTo>
                    <a:pt x="18" y="214"/>
                  </a:lnTo>
                  <a:lnTo>
                    <a:pt x="16" y="209"/>
                  </a:lnTo>
                  <a:lnTo>
                    <a:pt x="12" y="206"/>
                  </a:lnTo>
                  <a:lnTo>
                    <a:pt x="11" y="202"/>
                  </a:lnTo>
                  <a:lnTo>
                    <a:pt x="9" y="199"/>
                  </a:lnTo>
                  <a:lnTo>
                    <a:pt x="6" y="195"/>
                  </a:lnTo>
                  <a:lnTo>
                    <a:pt x="5" y="192"/>
                  </a:lnTo>
                  <a:lnTo>
                    <a:pt x="4" y="190"/>
                  </a:lnTo>
                  <a:lnTo>
                    <a:pt x="1" y="185"/>
                  </a:lnTo>
                  <a:lnTo>
                    <a:pt x="1" y="182"/>
                  </a:lnTo>
                  <a:lnTo>
                    <a:pt x="0" y="179"/>
                  </a:lnTo>
                  <a:lnTo>
                    <a:pt x="0" y="178"/>
                  </a:lnTo>
                  <a:lnTo>
                    <a:pt x="1" y="176"/>
                  </a:lnTo>
                  <a:lnTo>
                    <a:pt x="2" y="176"/>
                  </a:lnTo>
                  <a:lnTo>
                    <a:pt x="151" y="4"/>
                  </a:lnTo>
                  <a:lnTo>
                    <a:pt x="235" y="0"/>
                  </a:lnTo>
                  <a:lnTo>
                    <a:pt x="549" y="248"/>
                  </a:lnTo>
                  <a:lnTo>
                    <a:pt x="570" y="352"/>
                  </a:lnTo>
                  <a:lnTo>
                    <a:pt x="392" y="552"/>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76" name="Freeform 1042"/>
            <p:cNvSpPr>
              <a:spLocks/>
            </p:cNvSpPr>
            <p:nvPr/>
          </p:nvSpPr>
          <p:spPr bwMode="auto">
            <a:xfrm>
              <a:off x="5167" y="137"/>
              <a:ext cx="138" cy="154"/>
            </a:xfrm>
            <a:custGeom>
              <a:avLst/>
              <a:gdLst>
                <a:gd name="T0" fmla="*/ 6 w 274"/>
                <a:gd name="T1" fmla="*/ 0 h 307"/>
                <a:gd name="T2" fmla="*/ 5 w 274"/>
                <a:gd name="T3" fmla="*/ 1 h 307"/>
                <a:gd name="T4" fmla="*/ 0 w 274"/>
                <a:gd name="T5" fmla="*/ 7 h 307"/>
                <a:gd name="T6" fmla="*/ 1 w 274"/>
                <a:gd name="T7" fmla="*/ 7 h 307"/>
                <a:gd name="T8" fmla="*/ 1 w 274"/>
                <a:gd name="T9" fmla="*/ 8 h 307"/>
                <a:gd name="T10" fmla="*/ 1 w 274"/>
                <a:gd name="T11" fmla="*/ 8 h 307"/>
                <a:gd name="T12" fmla="*/ 1 w 274"/>
                <a:gd name="T13" fmla="*/ 8 h 307"/>
                <a:gd name="T14" fmla="*/ 1 w 274"/>
                <a:gd name="T15" fmla="*/ 8 h 307"/>
                <a:gd name="T16" fmla="*/ 1 w 274"/>
                <a:gd name="T17" fmla="*/ 8 h 307"/>
                <a:gd name="T18" fmla="*/ 1 w 274"/>
                <a:gd name="T19" fmla="*/ 8 h 307"/>
                <a:gd name="T20" fmla="*/ 1 w 274"/>
                <a:gd name="T21" fmla="*/ 8 h 307"/>
                <a:gd name="T22" fmla="*/ 1 w 274"/>
                <a:gd name="T23" fmla="*/ 8 h 307"/>
                <a:gd name="T24" fmla="*/ 2 w 274"/>
                <a:gd name="T25" fmla="*/ 8 h 307"/>
                <a:gd name="T26" fmla="*/ 2 w 274"/>
                <a:gd name="T27" fmla="*/ 8 h 307"/>
                <a:gd name="T28" fmla="*/ 2 w 274"/>
                <a:gd name="T29" fmla="*/ 9 h 307"/>
                <a:gd name="T30" fmla="*/ 2 w 274"/>
                <a:gd name="T31" fmla="*/ 9 h 307"/>
                <a:gd name="T32" fmla="*/ 2 w 274"/>
                <a:gd name="T33" fmla="*/ 9 h 307"/>
                <a:gd name="T34" fmla="*/ 2 w 274"/>
                <a:gd name="T35" fmla="*/ 9 h 307"/>
                <a:gd name="T36" fmla="*/ 2 w 274"/>
                <a:gd name="T37" fmla="*/ 9 h 307"/>
                <a:gd name="T38" fmla="*/ 2 w 274"/>
                <a:gd name="T39" fmla="*/ 9 h 307"/>
                <a:gd name="T40" fmla="*/ 3 w 274"/>
                <a:gd name="T41" fmla="*/ 9 h 307"/>
                <a:gd name="T42" fmla="*/ 3 w 274"/>
                <a:gd name="T43" fmla="*/ 9 h 307"/>
                <a:gd name="T44" fmla="*/ 3 w 274"/>
                <a:gd name="T45" fmla="*/ 9 h 307"/>
                <a:gd name="T46" fmla="*/ 3 w 274"/>
                <a:gd name="T47" fmla="*/ 10 h 307"/>
                <a:gd name="T48" fmla="*/ 3 w 274"/>
                <a:gd name="T49" fmla="*/ 10 h 307"/>
                <a:gd name="T50" fmla="*/ 4 w 274"/>
                <a:gd name="T51" fmla="*/ 10 h 307"/>
                <a:gd name="T52" fmla="*/ 4 w 274"/>
                <a:gd name="T53" fmla="*/ 10 h 307"/>
                <a:gd name="T54" fmla="*/ 4 w 274"/>
                <a:gd name="T55" fmla="*/ 10 h 307"/>
                <a:gd name="T56" fmla="*/ 9 w 274"/>
                <a:gd name="T57" fmla="*/ 4 h 307"/>
                <a:gd name="T58" fmla="*/ 9 w 274"/>
                <a:gd name="T59" fmla="*/ 2 h 307"/>
                <a:gd name="T60" fmla="*/ 6 w 274"/>
                <a:gd name="T61" fmla="*/ 0 h 307"/>
                <a:gd name="T62" fmla="*/ 6 w 274"/>
                <a:gd name="T63" fmla="*/ 0 h 3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4" h="307">
                  <a:moveTo>
                    <a:pt x="179" y="0"/>
                  </a:moveTo>
                  <a:lnTo>
                    <a:pt x="158" y="32"/>
                  </a:lnTo>
                  <a:lnTo>
                    <a:pt x="0" y="221"/>
                  </a:lnTo>
                  <a:lnTo>
                    <a:pt x="2" y="222"/>
                  </a:lnTo>
                  <a:lnTo>
                    <a:pt x="4" y="225"/>
                  </a:lnTo>
                  <a:lnTo>
                    <a:pt x="8" y="228"/>
                  </a:lnTo>
                  <a:lnTo>
                    <a:pt x="12" y="232"/>
                  </a:lnTo>
                  <a:lnTo>
                    <a:pt x="17" y="237"/>
                  </a:lnTo>
                  <a:lnTo>
                    <a:pt x="19" y="239"/>
                  </a:lnTo>
                  <a:lnTo>
                    <a:pt x="23" y="243"/>
                  </a:lnTo>
                  <a:lnTo>
                    <a:pt x="27" y="245"/>
                  </a:lnTo>
                  <a:lnTo>
                    <a:pt x="30" y="249"/>
                  </a:lnTo>
                  <a:lnTo>
                    <a:pt x="33" y="251"/>
                  </a:lnTo>
                  <a:lnTo>
                    <a:pt x="37" y="254"/>
                  </a:lnTo>
                  <a:lnTo>
                    <a:pt x="41" y="257"/>
                  </a:lnTo>
                  <a:lnTo>
                    <a:pt x="45" y="261"/>
                  </a:lnTo>
                  <a:lnTo>
                    <a:pt x="49" y="265"/>
                  </a:lnTo>
                  <a:lnTo>
                    <a:pt x="54" y="268"/>
                  </a:lnTo>
                  <a:lnTo>
                    <a:pt x="58" y="272"/>
                  </a:lnTo>
                  <a:lnTo>
                    <a:pt x="64" y="276"/>
                  </a:lnTo>
                  <a:lnTo>
                    <a:pt x="69" y="279"/>
                  </a:lnTo>
                  <a:lnTo>
                    <a:pt x="74" y="284"/>
                  </a:lnTo>
                  <a:lnTo>
                    <a:pt x="80" y="288"/>
                  </a:lnTo>
                  <a:lnTo>
                    <a:pt x="86" y="291"/>
                  </a:lnTo>
                  <a:lnTo>
                    <a:pt x="92" y="295"/>
                  </a:lnTo>
                  <a:lnTo>
                    <a:pt x="97" y="299"/>
                  </a:lnTo>
                  <a:lnTo>
                    <a:pt x="104" y="302"/>
                  </a:lnTo>
                  <a:lnTo>
                    <a:pt x="110" y="307"/>
                  </a:lnTo>
                  <a:lnTo>
                    <a:pt x="266" y="128"/>
                  </a:lnTo>
                  <a:lnTo>
                    <a:pt x="274" y="64"/>
                  </a:lnTo>
                  <a:lnTo>
                    <a:pt x="179"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77" name="Freeform 1043"/>
            <p:cNvSpPr>
              <a:spLocks/>
            </p:cNvSpPr>
            <p:nvPr/>
          </p:nvSpPr>
          <p:spPr bwMode="auto">
            <a:xfrm>
              <a:off x="5132" y="47"/>
              <a:ext cx="185" cy="170"/>
            </a:xfrm>
            <a:custGeom>
              <a:avLst/>
              <a:gdLst>
                <a:gd name="T0" fmla="*/ 0 w 369"/>
                <a:gd name="T1" fmla="*/ 0 h 341"/>
                <a:gd name="T2" fmla="*/ 12 w 369"/>
                <a:gd name="T3" fmla="*/ 10 h 341"/>
                <a:gd name="T4" fmla="*/ 12 w 369"/>
                <a:gd name="T5" fmla="*/ 7 h 341"/>
                <a:gd name="T6" fmla="*/ 3 w 369"/>
                <a:gd name="T7" fmla="*/ 0 h 341"/>
                <a:gd name="T8" fmla="*/ 0 w 369"/>
                <a:gd name="T9" fmla="*/ 0 h 341"/>
                <a:gd name="T10" fmla="*/ 0 w 369"/>
                <a:gd name="T11" fmla="*/ 0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341">
                  <a:moveTo>
                    <a:pt x="0" y="0"/>
                  </a:moveTo>
                  <a:lnTo>
                    <a:pt x="369" y="341"/>
                  </a:lnTo>
                  <a:lnTo>
                    <a:pt x="360" y="232"/>
                  </a:lnTo>
                  <a:lnTo>
                    <a:pt x="82" y="0"/>
                  </a:lnTo>
                  <a:lnTo>
                    <a:pt x="0"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78" name="Freeform 1044"/>
            <p:cNvSpPr>
              <a:spLocks/>
            </p:cNvSpPr>
            <p:nvPr/>
          </p:nvSpPr>
          <p:spPr bwMode="auto">
            <a:xfrm>
              <a:off x="4933" y="203"/>
              <a:ext cx="232" cy="212"/>
            </a:xfrm>
            <a:custGeom>
              <a:avLst/>
              <a:gdLst>
                <a:gd name="T0" fmla="*/ 15 w 463"/>
                <a:gd name="T1" fmla="*/ 10 h 423"/>
                <a:gd name="T2" fmla="*/ 12 w 463"/>
                <a:gd name="T3" fmla="*/ 14 h 423"/>
                <a:gd name="T4" fmla="*/ 5 w 463"/>
                <a:gd name="T5" fmla="*/ 8 h 423"/>
                <a:gd name="T6" fmla="*/ 0 w 463"/>
                <a:gd name="T7" fmla="*/ 4 h 423"/>
                <a:gd name="T8" fmla="*/ 3 w 463"/>
                <a:gd name="T9" fmla="*/ 0 h 423"/>
                <a:gd name="T10" fmla="*/ 8 w 463"/>
                <a:gd name="T11" fmla="*/ 5 h 423"/>
                <a:gd name="T12" fmla="*/ 15 w 463"/>
                <a:gd name="T13" fmla="*/ 10 h 423"/>
                <a:gd name="T14" fmla="*/ 15 w 463"/>
                <a:gd name="T15" fmla="*/ 10 h 4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3" h="423">
                  <a:moveTo>
                    <a:pt x="463" y="319"/>
                  </a:moveTo>
                  <a:lnTo>
                    <a:pt x="376" y="423"/>
                  </a:lnTo>
                  <a:lnTo>
                    <a:pt x="149" y="254"/>
                  </a:lnTo>
                  <a:lnTo>
                    <a:pt x="0" y="102"/>
                  </a:lnTo>
                  <a:lnTo>
                    <a:pt x="91" y="0"/>
                  </a:lnTo>
                  <a:lnTo>
                    <a:pt x="251" y="150"/>
                  </a:lnTo>
                  <a:lnTo>
                    <a:pt x="463" y="319"/>
                  </a:lnTo>
                  <a:close/>
                </a:path>
              </a:pathLst>
            </a:custGeom>
            <a:solidFill>
              <a:srgbClr val="9491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79" name="Freeform 1045"/>
            <p:cNvSpPr>
              <a:spLocks/>
            </p:cNvSpPr>
            <p:nvPr/>
          </p:nvSpPr>
          <p:spPr bwMode="auto">
            <a:xfrm>
              <a:off x="5247" y="126"/>
              <a:ext cx="53" cy="75"/>
            </a:xfrm>
            <a:custGeom>
              <a:avLst/>
              <a:gdLst>
                <a:gd name="T0" fmla="*/ 0 w 108"/>
                <a:gd name="T1" fmla="*/ 2 h 149"/>
                <a:gd name="T2" fmla="*/ 3 w 108"/>
                <a:gd name="T3" fmla="*/ 5 h 149"/>
                <a:gd name="T4" fmla="*/ 2 w 108"/>
                <a:gd name="T5" fmla="*/ 2 h 149"/>
                <a:gd name="T6" fmla="*/ 0 w 108"/>
                <a:gd name="T7" fmla="*/ 0 h 149"/>
                <a:gd name="T8" fmla="*/ 0 w 108"/>
                <a:gd name="T9" fmla="*/ 2 h 149"/>
                <a:gd name="T10" fmla="*/ 0 w 108"/>
                <a:gd name="T11" fmla="*/ 2 h 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8" h="149">
                  <a:moveTo>
                    <a:pt x="0" y="53"/>
                  </a:moveTo>
                  <a:lnTo>
                    <a:pt x="108" y="149"/>
                  </a:lnTo>
                  <a:lnTo>
                    <a:pt x="84" y="45"/>
                  </a:lnTo>
                  <a:lnTo>
                    <a:pt x="25" y="0"/>
                  </a:lnTo>
                  <a:lnTo>
                    <a:pt x="0" y="53"/>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80" name="Freeform 1046"/>
            <p:cNvSpPr>
              <a:spLocks/>
            </p:cNvSpPr>
            <p:nvPr/>
          </p:nvSpPr>
          <p:spPr bwMode="auto">
            <a:xfrm>
              <a:off x="5007" y="191"/>
              <a:ext cx="67" cy="69"/>
            </a:xfrm>
            <a:custGeom>
              <a:avLst/>
              <a:gdLst>
                <a:gd name="T0" fmla="*/ 5 w 134"/>
                <a:gd name="T1" fmla="*/ 4 h 138"/>
                <a:gd name="T2" fmla="*/ 4 w 134"/>
                <a:gd name="T3" fmla="*/ 5 h 138"/>
                <a:gd name="T4" fmla="*/ 0 w 134"/>
                <a:gd name="T5" fmla="*/ 1 h 138"/>
                <a:gd name="T6" fmla="*/ 1 w 134"/>
                <a:gd name="T7" fmla="*/ 0 h 138"/>
                <a:gd name="T8" fmla="*/ 5 w 134"/>
                <a:gd name="T9" fmla="*/ 4 h 138"/>
                <a:gd name="T10" fmla="*/ 5 w 134"/>
                <a:gd name="T11" fmla="*/ 4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 h="138">
                  <a:moveTo>
                    <a:pt x="134" y="112"/>
                  </a:moveTo>
                  <a:lnTo>
                    <a:pt x="113" y="138"/>
                  </a:lnTo>
                  <a:lnTo>
                    <a:pt x="0" y="20"/>
                  </a:lnTo>
                  <a:lnTo>
                    <a:pt x="21" y="0"/>
                  </a:lnTo>
                  <a:lnTo>
                    <a:pt x="134" y="112"/>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81" name="Freeform 1047"/>
            <p:cNvSpPr>
              <a:spLocks/>
            </p:cNvSpPr>
            <p:nvPr/>
          </p:nvSpPr>
          <p:spPr bwMode="auto">
            <a:xfrm>
              <a:off x="4961" y="229"/>
              <a:ext cx="76" cy="81"/>
            </a:xfrm>
            <a:custGeom>
              <a:avLst/>
              <a:gdLst>
                <a:gd name="T0" fmla="*/ 4 w 153"/>
                <a:gd name="T1" fmla="*/ 1 h 163"/>
                <a:gd name="T2" fmla="*/ 2 w 153"/>
                <a:gd name="T3" fmla="*/ 5 h 163"/>
                <a:gd name="T4" fmla="*/ 0 w 153"/>
                <a:gd name="T5" fmla="*/ 3 h 163"/>
                <a:gd name="T6" fmla="*/ 2 w 153"/>
                <a:gd name="T7" fmla="*/ 0 h 163"/>
                <a:gd name="T8" fmla="*/ 4 w 153"/>
                <a:gd name="T9" fmla="*/ 1 h 163"/>
                <a:gd name="T10" fmla="*/ 4 w 153"/>
                <a:gd name="T11" fmla="*/ 1 h 1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163">
                  <a:moveTo>
                    <a:pt x="153" y="61"/>
                  </a:moveTo>
                  <a:lnTo>
                    <a:pt x="67" y="163"/>
                  </a:lnTo>
                  <a:lnTo>
                    <a:pt x="0" y="107"/>
                  </a:lnTo>
                  <a:lnTo>
                    <a:pt x="95" y="0"/>
                  </a:lnTo>
                  <a:lnTo>
                    <a:pt x="153" y="61"/>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82" name="Freeform 1048"/>
            <p:cNvSpPr>
              <a:spLocks/>
            </p:cNvSpPr>
            <p:nvPr/>
          </p:nvSpPr>
          <p:spPr bwMode="auto">
            <a:xfrm>
              <a:off x="4967" y="235"/>
              <a:ext cx="53" cy="62"/>
            </a:xfrm>
            <a:custGeom>
              <a:avLst/>
              <a:gdLst>
                <a:gd name="T0" fmla="*/ 2 w 107"/>
                <a:gd name="T1" fmla="*/ 0 h 123"/>
                <a:gd name="T2" fmla="*/ 0 w 107"/>
                <a:gd name="T3" fmla="*/ 4 h 123"/>
                <a:gd name="T4" fmla="*/ 0 w 107"/>
                <a:gd name="T5" fmla="*/ 4 h 123"/>
                <a:gd name="T6" fmla="*/ 3 w 107"/>
                <a:gd name="T7" fmla="*/ 1 h 123"/>
                <a:gd name="T8" fmla="*/ 2 w 107"/>
                <a:gd name="T9" fmla="*/ 0 h 123"/>
                <a:gd name="T10" fmla="*/ 2 w 107"/>
                <a:gd name="T11" fmla="*/ 0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123">
                  <a:moveTo>
                    <a:pt x="91" y="0"/>
                  </a:moveTo>
                  <a:lnTo>
                    <a:pt x="0" y="105"/>
                  </a:lnTo>
                  <a:lnTo>
                    <a:pt x="25" y="123"/>
                  </a:lnTo>
                  <a:lnTo>
                    <a:pt x="107" y="18"/>
                  </a:lnTo>
                  <a:lnTo>
                    <a:pt x="91" y="0"/>
                  </a:lnTo>
                  <a:close/>
                </a:path>
              </a:pathLst>
            </a:custGeom>
            <a:solidFill>
              <a:srgbClr val="F0F0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83" name="Freeform 1049"/>
            <p:cNvSpPr>
              <a:spLocks/>
            </p:cNvSpPr>
            <p:nvPr/>
          </p:nvSpPr>
          <p:spPr bwMode="auto">
            <a:xfrm>
              <a:off x="4640" y="539"/>
              <a:ext cx="107" cy="205"/>
            </a:xfrm>
            <a:custGeom>
              <a:avLst/>
              <a:gdLst>
                <a:gd name="T0" fmla="*/ 6 w 214"/>
                <a:gd name="T1" fmla="*/ 0 h 410"/>
                <a:gd name="T2" fmla="*/ 0 w 214"/>
                <a:gd name="T3" fmla="*/ 12 h 410"/>
                <a:gd name="T4" fmla="*/ 1 w 214"/>
                <a:gd name="T5" fmla="*/ 13 h 410"/>
                <a:gd name="T6" fmla="*/ 7 w 214"/>
                <a:gd name="T7" fmla="*/ 5 h 410"/>
                <a:gd name="T8" fmla="*/ 7 w 214"/>
                <a:gd name="T9" fmla="*/ 5 h 410"/>
                <a:gd name="T10" fmla="*/ 7 w 214"/>
                <a:gd name="T11" fmla="*/ 5 h 410"/>
                <a:gd name="T12" fmla="*/ 7 w 214"/>
                <a:gd name="T13" fmla="*/ 4 h 410"/>
                <a:gd name="T14" fmla="*/ 7 w 214"/>
                <a:gd name="T15" fmla="*/ 4 h 410"/>
                <a:gd name="T16" fmla="*/ 7 w 214"/>
                <a:gd name="T17" fmla="*/ 4 h 410"/>
                <a:gd name="T18" fmla="*/ 7 w 214"/>
                <a:gd name="T19" fmla="*/ 4 h 410"/>
                <a:gd name="T20" fmla="*/ 7 w 214"/>
                <a:gd name="T21" fmla="*/ 4 h 410"/>
                <a:gd name="T22" fmla="*/ 7 w 214"/>
                <a:gd name="T23" fmla="*/ 4 h 410"/>
                <a:gd name="T24" fmla="*/ 7 w 214"/>
                <a:gd name="T25" fmla="*/ 4 h 410"/>
                <a:gd name="T26" fmla="*/ 7 w 214"/>
                <a:gd name="T27" fmla="*/ 3 h 410"/>
                <a:gd name="T28" fmla="*/ 7 w 214"/>
                <a:gd name="T29" fmla="*/ 3 h 410"/>
                <a:gd name="T30" fmla="*/ 7 w 214"/>
                <a:gd name="T31" fmla="*/ 3 h 410"/>
                <a:gd name="T32" fmla="*/ 7 w 214"/>
                <a:gd name="T33" fmla="*/ 3 h 410"/>
                <a:gd name="T34" fmla="*/ 7 w 214"/>
                <a:gd name="T35" fmla="*/ 3 h 410"/>
                <a:gd name="T36" fmla="*/ 7 w 214"/>
                <a:gd name="T37" fmla="*/ 3 h 410"/>
                <a:gd name="T38" fmla="*/ 7 w 214"/>
                <a:gd name="T39" fmla="*/ 2 h 410"/>
                <a:gd name="T40" fmla="*/ 7 w 214"/>
                <a:gd name="T41" fmla="*/ 2 h 410"/>
                <a:gd name="T42" fmla="*/ 7 w 214"/>
                <a:gd name="T43" fmla="*/ 2 h 410"/>
                <a:gd name="T44" fmla="*/ 7 w 214"/>
                <a:gd name="T45" fmla="*/ 2 h 410"/>
                <a:gd name="T46" fmla="*/ 7 w 214"/>
                <a:gd name="T47" fmla="*/ 2 h 410"/>
                <a:gd name="T48" fmla="*/ 7 w 214"/>
                <a:gd name="T49" fmla="*/ 2 h 410"/>
                <a:gd name="T50" fmla="*/ 7 w 214"/>
                <a:gd name="T51" fmla="*/ 1 h 410"/>
                <a:gd name="T52" fmla="*/ 7 w 214"/>
                <a:gd name="T53" fmla="*/ 1 h 410"/>
                <a:gd name="T54" fmla="*/ 7 w 214"/>
                <a:gd name="T55" fmla="*/ 1 h 410"/>
                <a:gd name="T56" fmla="*/ 7 w 214"/>
                <a:gd name="T57" fmla="*/ 1 h 410"/>
                <a:gd name="T58" fmla="*/ 7 w 214"/>
                <a:gd name="T59" fmla="*/ 1 h 410"/>
                <a:gd name="T60" fmla="*/ 7 w 214"/>
                <a:gd name="T61" fmla="*/ 1 h 410"/>
                <a:gd name="T62" fmla="*/ 7 w 214"/>
                <a:gd name="T63" fmla="*/ 1 h 410"/>
                <a:gd name="T64" fmla="*/ 6 w 214"/>
                <a:gd name="T65" fmla="*/ 0 h 410"/>
                <a:gd name="T66" fmla="*/ 6 w 214"/>
                <a:gd name="T67" fmla="*/ 0 h 4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4" h="410">
                  <a:moveTo>
                    <a:pt x="164" y="0"/>
                  </a:moveTo>
                  <a:lnTo>
                    <a:pt x="0" y="378"/>
                  </a:lnTo>
                  <a:lnTo>
                    <a:pt x="25" y="410"/>
                  </a:lnTo>
                  <a:lnTo>
                    <a:pt x="199" y="138"/>
                  </a:lnTo>
                  <a:lnTo>
                    <a:pt x="199" y="136"/>
                  </a:lnTo>
                  <a:lnTo>
                    <a:pt x="200" y="133"/>
                  </a:lnTo>
                  <a:lnTo>
                    <a:pt x="202" y="128"/>
                  </a:lnTo>
                  <a:lnTo>
                    <a:pt x="204" y="122"/>
                  </a:lnTo>
                  <a:lnTo>
                    <a:pt x="205" y="117"/>
                  </a:lnTo>
                  <a:lnTo>
                    <a:pt x="206" y="113"/>
                  </a:lnTo>
                  <a:lnTo>
                    <a:pt x="207" y="108"/>
                  </a:lnTo>
                  <a:lnTo>
                    <a:pt x="208" y="105"/>
                  </a:lnTo>
                  <a:lnTo>
                    <a:pt x="208" y="100"/>
                  </a:lnTo>
                  <a:lnTo>
                    <a:pt x="210" y="95"/>
                  </a:lnTo>
                  <a:lnTo>
                    <a:pt x="211" y="90"/>
                  </a:lnTo>
                  <a:lnTo>
                    <a:pt x="212" y="85"/>
                  </a:lnTo>
                  <a:lnTo>
                    <a:pt x="213" y="79"/>
                  </a:lnTo>
                  <a:lnTo>
                    <a:pt x="213" y="75"/>
                  </a:lnTo>
                  <a:lnTo>
                    <a:pt x="214" y="69"/>
                  </a:lnTo>
                  <a:lnTo>
                    <a:pt x="214" y="64"/>
                  </a:lnTo>
                  <a:lnTo>
                    <a:pt x="214" y="58"/>
                  </a:lnTo>
                  <a:lnTo>
                    <a:pt x="214" y="53"/>
                  </a:lnTo>
                  <a:lnTo>
                    <a:pt x="214" y="48"/>
                  </a:lnTo>
                  <a:lnTo>
                    <a:pt x="214" y="42"/>
                  </a:lnTo>
                  <a:lnTo>
                    <a:pt x="213" y="37"/>
                  </a:lnTo>
                  <a:lnTo>
                    <a:pt x="212" y="31"/>
                  </a:lnTo>
                  <a:lnTo>
                    <a:pt x="211" y="26"/>
                  </a:lnTo>
                  <a:lnTo>
                    <a:pt x="210" y="23"/>
                  </a:lnTo>
                  <a:lnTo>
                    <a:pt x="207" y="18"/>
                  </a:lnTo>
                  <a:lnTo>
                    <a:pt x="206" y="14"/>
                  </a:lnTo>
                  <a:lnTo>
                    <a:pt x="204" y="10"/>
                  </a:lnTo>
                  <a:lnTo>
                    <a:pt x="200" y="8"/>
                  </a:lnTo>
                  <a:lnTo>
                    <a:pt x="164" y="0"/>
                  </a:lnTo>
                  <a:close/>
                </a:path>
              </a:pathLst>
            </a:custGeom>
            <a:solidFill>
              <a:srgbClr val="FAF5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84" name="Freeform 1050"/>
            <p:cNvSpPr>
              <a:spLocks/>
            </p:cNvSpPr>
            <p:nvPr/>
          </p:nvSpPr>
          <p:spPr bwMode="auto">
            <a:xfrm>
              <a:off x="5032" y="162"/>
              <a:ext cx="67" cy="69"/>
            </a:xfrm>
            <a:custGeom>
              <a:avLst/>
              <a:gdLst>
                <a:gd name="T0" fmla="*/ 5 w 133"/>
                <a:gd name="T1" fmla="*/ 4 h 138"/>
                <a:gd name="T2" fmla="*/ 4 w 133"/>
                <a:gd name="T3" fmla="*/ 5 h 138"/>
                <a:gd name="T4" fmla="*/ 0 w 133"/>
                <a:gd name="T5" fmla="*/ 1 h 138"/>
                <a:gd name="T6" fmla="*/ 1 w 133"/>
                <a:gd name="T7" fmla="*/ 0 h 138"/>
                <a:gd name="T8" fmla="*/ 5 w 133"/>
                <a:gd name="T9" fmla="*/ 4 h 138"/>
                <a:gd name="T10" fmla="*/ 5 w 133"/>
                <a:gd name="T11" fmla="*/ 4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3" h="138">
                  <a:moveTo>
                    <a:pt x="133" y="113"/>
                  </a:moveTo>
                  <a:lnTo>
                    <a:pt x="111" y="138"/>
                  </a:lnTo>
                  <a:lnTo>
                    <a:pt x="0" y="21"/>
                  </a:lnTo>
                  <a:lnTo>
                    <a:pt x="19" y="0"/>
                  </a:lnTo>
                  <a:lnTo>
                    <a:pt x="133" y="113"/>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85" name="Freeform 1051"/>
            <p:cNvSpPr>
              <a:spLocks/>
            </p:cNvSpPr>
            <p:nvPr/>
          </p:nvSpPr>
          <p:spPr bwMode="auto">
            <a:xfrm>
              <a:off x="4896" y="304"/>
              <a:ext cx="66" cy="69"/>
            </a:xfrm>
            <a:custGeom>
              <a:avLst/>
              <a:gdLst>
                <a:gd name="T0" fmla="*/ 4 w 133"/>
                <a:gd name="T1" fmla="*/ 4 h 138"/>
                <a:gd name="T2" fmla="*/ 3 w 133"/>
                <a:gd name="T3" fmla="*/ 5 h 138"/>
                <a:gd name="T4" fmla="*/ 0 w 133"/>
                <a:gd name="T5" fmla="*/ 1 h 138"/>
                <a:gd name="T6" fmla="*/ 0 w 133"/>
                <a:gd name="T7" fmla="*/ 0 h 138"/>
                <a:gd name="T8" fmla="*/ 4 w 133"/>
                <a:gd name="T9" fmla="*/ 4 h 138"/>
                <a:gd name="T10" fmla="*/ 4 w 133"/>
                <a:gd name="T11" fmla="*/ 4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3" h="138">
                  <a:moveTo>
                    <a:pt x="133" y="112"/>
                  </a:moveTo>
                  <a:lnTo>
                    <a:pt x="112" y="138"/>
                  </a:lnTo>
                  <a:lnTo>
                    <a:pt x="0" y="20"/>
                  </a:lnTo>
                  <a:lnTo>
                    <a:pt x="19" y="0"/>
                  </a:lnTo>
                  <a:lnTo>
                    <a:pt x="133" y="112"/>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86" name="Freeform 1052"/>
            <p:cNvSpPr>
              <a:spLocks/>
            </p:cNvSpPr>
            <p:nvPr/>
          </p:nvSpPr>
          <p:spPr bwMode="auto">
            <a:xfrm>
              <a:off x="4923" y="280"/>
              <a:ext cx="66" cy="69"/>
            </a:xfrm>
            <a:custGeom>
              <a:avLst/>
              <a:gdLst>
                <a:gd name="T0" fmla="*/ 4 w 133"/>
                <a:gd name="T1" fmla="*/ 4 h 138"/>
                <a:gd name="T2" fmla="*/ 3 w 133"/>
                <a:gd name="T3" fmla="*/ 5 h 138"/>
                <a:gd name="T4" fmla="*/ 0 w 133"/>
                <a:gd name="T5" fmla="*/ 1 h 138"/>
                <a:gd name="T6" fmla="*/ 0 w 133"/>
                <a:gd name="T7" fmla="*/ 0 h 138"/>
                <a:gd name="T8" fmla="*/ 4 w 133"/>
                <a:gd name="T9" fmla="*/ 4 h 138"/>
                <a:gd name="T10" fmla="*/ 4 w 133"/>
                <a:gd name="T11" fmla="*/ 4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3" h="138">
                  <a:moveTo>
                    <a:pt x="133" y="114"/>
                  </a:moveTo>
                  <a:lnTo>
                    <a:pt x="111" y="138"/>
                  </a:lnTo>
                  <a:lnTo>
                    <a:pt x="0" y="21"/>
                  </a:lnTo>
                  <a:lnTo>
                    <a:pt x="19" y="0"/>
                  </a:lnTo>
                  <a:lnTo>
                    <a:pt x="133" y="114"/>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87" name="Freeform 1053"/>
            <p:cNvSpPr>
              <a:spLocks/>
            </p:cNvSpPr>
            <p:nvPr/>
          </p:nvSpPr>
          <p:spPr bwMode="auto">
            <a:xfrm>
              <a:off x="4623" y="738"/>
              <a:ext cx="20" cy="44"/>
            </a:xfrm>
            <a:custGeom>
              <a:avLst/>
              <a:gdLst>
                <a:gd name="T0" fmla="*/ 0 w 41"/>
                <a:gd name="T1" fmla="*/ 0 h 87"/>
                <a:gd name="T2" fmla="*/ 1 w 41"/>
                <a:gd name="T3" fmla="*/ 1 h 87"/>
                <a:gd name="T4" fmla="*/ 0 w 41"/>
                <a:gd name="T5" fmla="*/ 3 h 87"/>
                <a:gd name="T6" fmla="*/ 0 w 41"/>
                <a:gd name="T7" fmla="*/ 0 h 87"/>
                <a:gd name="T8" fmla="*/ 0 w 41"/>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87">
                  <a:moveTo>
                    <a:pt x="17" y="0"/>
                  </a:moveTo>
                  <a:lnTo>
                    <a:pt x="41" y="29"/>
                  </a:lnTo>
                  <a:lnTo>
                    <a:pt x="0" y="87"/>
                  </a:lnTo>
                  <a:lnTo>
                    <a:pt x="17" y="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88" name="Freeform 1054"/>
            <p:cNvSpPr>
              <a:spLocks/>
            </p:cNvSpPr>
            <p:nvPr/>
          </p:nvSpPr>
          <p:spPr bwMode="auto">
            <a:xfrm>
              <a:off x="4666" y="548"/>
              <a:ext cx="70" cy="161"/>
            </a:xfrm>
            <a:custGeom>
              <a:avLst/>
              <a:gdLst>
                <a:gd name="T0" fmla="*/ 4 w 141"/>
                <a:gd name="T1" fmla="*/ 0 h 324"/>
                <a:gd name="T2" fmla="*/ 0 w 141"/>
                <a:gd name="T3" fmla="*/ 10 h 324"/>
                <a:gd name="T4" fmla="*/ 0 w 141"/>
                <a:gd name="T5" fmla="*/ 9 h 324"/>
                <a:gd name="T6" fmla="*/ 4 w 141"/>
                <a:gd name="T7" fmla="*/ 3 h 324"/>
                <a:gd name="T8" fmla="*/ 4 w 141"/>
                <a:gd name="T9" fmla="*/ 0 h 324"/>
                <a:gd name="T10" fmla="*/ 4 w 141"/>
                <a:gd name="T11" fmla="*/ 0 h 3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324">
                  <a:moveTo>
                    <a:pt x="133" y="0"/>
                  </a:moveTo>
                  <a:lnTo>
                    <a:pt x="0" y="324"/>
                  </a:lnTo>
                  <a:lnTo>
                    <a:pt x="21" y="320"/>
                  </a:lnTo>
                  <a:lnTo>
                    <a:pt x="141" y="100"/>
                  </a:lnTo>
                  <a:lnTo>
                    <a:pt x="1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89" name="Freeform 1055"/>
            <p:cNvSpPr>
              <a:spLocks/>
            </p:cNvSpPr>
            <p:nvPr/>
          </p:nvSpPr>
          <p:spPr bwMode="auto">
            <a:xfrm>
              <a:off x="4512" y="8"/>
              <a:ext cx="649" cy="811"/>
            </a:xfrm>
            <a:custGeom>
              <a:avLst/>
              <a:gdLst>
                <a:gd name="T0" fmla="*/ 0 w 1298"/>
                <a:gd name="T1" fmla="*/ 0 h 1622"/>
                <a:gd name="T2" fmla="*/ 5 w 1298"/>
                <a:gd name="T3" fmla="*/ 51 h 1622"/>
                <a:gd name="T4" fmla="*/ 21 w 1298"/>
                <a:gd name="T5" fmla="*/ 19 h 1622"/>
                <a:gd name="T6" fmla="*/ 21 w 1298"/>
                <a:gd name="T7" fmla="*/ 18 h 1622"/>
                <a:gd name="T8" fmla="*/ 22 w 1298"/>
                <a:gd name="T9" fmla="*/ 18 h 1622"/>
                <a:gd name="T10" fmla="*/ 22 w 1298"/>
                <a:gd name="T11" fmla="*/ 18 h 1622"/>
                <a:gd name="T12" fmla="*/ 22 w 1298"/>
                <a:gd name="T13" fmla="*/ 17 h 1622"/>
                <a:gd name="T14" fmla="*/ 22 w 1298"/>
                <a:gd name="T15" fmla="*/ 17 h 1622"/>
                <a:gd name="T16" fmla="*/ 22 w 1298"/>
                <a:gd name="T17" fmla="*/ 17 h 1622"/>
                <a:gd name="T18" fmla="*/ 22 w 1298"/>
                <a:gd name="T19" fmla="*/ 17 h 1622"/>
                <a:gd name="T20" fmla="*/ 22 w 1298"/>
                <a:gd name="T21" fmla="*/ 16 h 1622"/>
                <a:gd name="T22" fmla="*/ 22 w 1298"/>
                <a:gd name="T23" fmla="*/ 16 h 1622"/>
                <a:gd name="T24" fmla="*/ 22 w 1298"/>
                <a:gd name="T25" fmla="*/ 16 h 1622"/>
                <a:gd name="T26" fmla="*/ 22 w 1298"/>
                <a:gd name="T27" fmla="*/ 16 h 1622"/>
                <a:gd name="T28" fmla="*/ 23 w 1298"/>
                <a:gd name="T29" fmla="*/ 15 h 1622"/>
                <a:gd name="T30" fmla="*/ 23 w 1298"/>
                <a:gd name="T31" fmla="*/ 15 h 1622"/>
                <a:gd name="T32" fmla="*/ 23 w 1298"/>
                <a:gd name="T33" fmla="*/ 15 h 1622"/>
                <a:gd name="T34" fmla="*/ 23 w 1298"/>
                <a:gd name="T35" fmla="*/ 15 h 1622"/>
                <a:gd name="T36" fmla="*/ 23 w 1298"/>
                <a:gd name="T37" fmla="*/ 14 h 1622"/>
                <a:gd name="T38" fmla="*/ 23 w 1298"/>
                <a:gd name="T39" fmla="*/ 14 h 1622"/>
                <a:gd name="T40" fmla="*/ 24 w 1298"/>
                <a:gd name="T41" fmla="*/ 14 h 1622"/>
                <a:gd name="T42" fmla="*/ 24 w 1298"/>
                <a:gd name="T43" fmla="*/ 14 h 1622"/>
                <a:gd name="T44" fmla="*/ 24 w 1298"/>
                <a:gd name="T45" fmla="*/ 13 h 1622"/>
                <a:gd name="T46" fmla="*/ 24 w 1298"/>
                <a:gd name="T47" fmla="*/ 13 h 1622"/>
                <a:gd name="T48" fmla="*/ 25 w 1298"/>
                <a:gd name="T49" fmla="*/ 13 h 1622"/>
                <a:gd name="T50" fmla="*/ 25 w 1298"/>
                <a:gd name="T51" fmla="*/ 13 h 1622"/>
                <a:gd name="T52" fmla="*/ 25 w 1298"/>
                <a:gd name="T53" fmla="*/ 13 h 1622"/>
                <a:gd name="T54" fmla="*/ 25 w 1298"/>
                <a:gd name="T55" fmla="*/ 13 h 1622"/>
                <a:gd name="T56" fmla="*/ 26 w 1298"/>
                <a:gd name="T57" fmla="*/ 13 h 1622"/>
                <a:gd name="T58" fmla="*/ 28 w 1298"/>
                <a:gd name="T59" fmla="*/ 12 h 1622"/>
                <a:gd name="T60" fmla="*/ 28 w 1298"/>
                <a:gd name="T61" fmla="*/ 12 h 1622"/>
                <a:gd name="T62" fmla="*/ 28 w 1298"/>
                <a:gd name="T63" fmla="*/ 11 h 1622"/>
                <a:gd name="T64" fmla="*/ 28 w 1298"/>
                <a:gd name="T65" fmla="*/ 11 h 1622"/>
                <a:gd name="T66" fmla="*/ 28 w 1298"/>
                <a:gd name="T67" fmla="*/ 11 h 1622"/>
                <a:gd name="T68" fmla="*/ 28 w 1298"/>
                <a:gd name="T69" fmla="*/ 11 h 1622"/>
                <a:gd name="T70" fmla="*/ 28 w 1298"/>
                <a:gd name="T71" fmla="*/ 10 h 1622"/>
                <a:gd name="T72" fmla="*/ 28 w 1298"/>
                <a:gd name="T73" fmla="*/ 10 h 1622"/>
                <a:gd name="T74" fmla="*/ 28 w 1298"/>
                <a:gd name="T75" fmla="*/ 10 h 1622"/>
                <a:gd name="T76" fmla="*/ 28 w 1298"/>
                <a:gd name="T77" fmla="*/ 10 h 1622"/>
                <a:gd name="T78" fmla="*/ 28 w 1298"/>
                <a:gd name="T79" fmla="*/ 9 h 1622"/>
                <a:gd name="T80" fmla="*/ 28 w 1298"/>
                <a:gd name="T81" fmla="*/ 9 h 1622"/>
                <a:gd name="T82" fmla="*/ 28 w 1298"/>
                <a:gd name="T83" fmla="*/ 9 h 1622"/>
                <a:gd name="T84" fmla="*/ 28 w 1298"/>
                <a:gd name="T85" fmla="*/ 8 h 1622"/>
                <a:gd name="T86" fmla="*/ 28 w 1298"/>
                <a:gd name="T87" fmla="*/ 8 h 1622"/>
                <a:gd name="T88" fmla="*/ 28 w 1298"/>
                <a:gd name="T89" fmla="*/ 8 h 1622"/>
                <a:gd name="T90" fmla="*/ 29 w 1298"/>
                <a:gd name="T91" fmla="*/ 8 h 1622"/>
                <a:gd name="T92" fmla="*/ 29 w 1298"/>
                <a:gd name="T93" fmla="*/ 7 h 1622"/>
                <a:gd name="T94" fmla="*/ 29 w 1298"/>
                <a:gd name="T95" fmla="*/ 7 h 1622"/>
                <a:gd name="T96" fmla="*/ 29 w 1298"/>
                <a:gd name="T97" fmla="*/ 7 h 1622"/>
                <a:gd name="T98" fmla="*/ 29 w 1298"/>
                <a:gd name="T99" fmla="*/ 7 h 1622"/>
                <a:gd name="T100" fmla="*/ 29 w 1298"/>
                <a:gd name="T101" fmla="*/ 6 h 1622"/>
                <a:gd name="T102" fmla="*/ 30 w 1298"/>
                <a:gd name="T103" fmla="*/ 6 h 1622"/>
                <a:gd name="T104" fmla="*/ 30 w 1298"/>
                <a:gd name="T105" fmla="*/ 6 h 1622"/>
                <a:gd name="T106" fmla="*/ 30 w 1298"/>
                <a:gd name="T107" fmla="*/ 6 h 1622"/>
                <a:gd name="T108" fmla="*/ 30 w 1298"/>
                <a:gd name="T109" fmla="*/ 6 h 1622"/>
                <a:gd name="T110" fmla="*/ 31 w 1298"/>
                <a:gd name="T111" fmla="*/ 6 h 1622"/>
                <a:gd name="T112" fmla="*/ 31 w 1298"/>
                <a:gd name="T113" fmla="*/ 6 h 1622"/>
                <a:gd name="T114" fmla="*/ 31 w 1298"/>
                <a:gd name="T115" fmla="*/ 6 h 1622"/>
                <a:gd name="T116" fmla="*/ 37 w 1298"/>
                <a:gd name="T117" fmla="*/ 1 h 1622"/>
                <a:gd name="T118" fmla="*/ 41 w 1298"/>
                <a:gd name="T119" fmla="*/ 0 h 16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98" h="1622">
                  <a:moveTo>
                    <a:pt x="1298" y="0"/>
                  </a:moveTo>
                  <a:lnTo>
                    <a:pt x="0" y="0"/>
                  </a:lnTo>
                  <a:lnTo>
                    <a:pt x="0" y="1622"/>
                  </a:lnTo>
                  <a:lnTo>
                    <a:pt x="139" y="1622"/>
                  </a:lnTo>
                  <a:lnTo>
                    <a:pt x="260" y="1013"/>
                  </a:lnTo>
                  <a:lnTo>
                    <a:pt x="670" y="584"/>
                  </a:lnTo>
                  <a:lnTo>
                    <a:pt x="670" y="582"/>
                  </a:lnTo>
                  <a:lnTo>
                    <a:pt x="671" y="576"/>
                  </a:lnTo>
                  <a:lnTo>
                    <a:pt x="671" y="572"/>
                  </a:lnTo>
                  <a:lnTo>
                    <a:pt x="674" y="567"/>
                  </a:lnTo>
                  <a:lnTo>
                    <a:pt x="675" y="561"/>
                  </a:lnTo>
                  <a:lnTo>
                    <a:pt x="676" y="557"/>
                  </a:lnTo>
                  <a:lnTo>
                    <a:pt x="677" y="549"/>
                  </a:lnTo>
                  <a:lnTo>
                    <a:pt x="680" y="543"/>
                  </a:lnTo>
                  <a:lnTo>
                    <a:pt x="680" y="540"/>
                  </a:lnTo>
                  <a:lnTo>
                    <a:pt x="682" y="536"/>
                  </a:lnTo>
                  <a:lnTo>
                    <a:pt x="682" y="532"/>
                  </a:lnTo>
                  <a:lnTo>
                    <a:pt x="684" y="529"/>
                  </a:lnTo>
                  <a:lnTo>
                    <a:pt x="686" y="524"/>
                  </a:lnTo>
                  <a:lnTo>
                    <a:pt x="687" y="520"/>
                  </a:lnTo>
                  <a:lnTo>
                    <a:pt x="688" y="517"/>
                  </a:lnTo>
                  <a:lnTo>
                    <a:pt x="691" y="512"/>
                  </a:lnTo>
                  <a:lnTo>
                    <a:pt x="692" y="508"/>
                  </a:lnTo>
                  <a:lnTo>
                    <a:pt x="694" y="505"/>
                  </a:lnTo>
                  <a:lnTo>
                    <a:pt x="695" y="500"/>
                  </a:lnTo>
                  <a:lnTo>
                    <a:pt x="698" y="496"/>
                  </a:lnTo>
                  <a:lnTo>
                    <a:pt x="700" y="491"/>
                  </a:lnTo>
                  <a:lnTo>
                    <a:pt x="703" y="488"/>
                  </a:lnTo>
                  <a:lnTo>
                    <a:pt x="704" y="482"/>
                  </a:lnTo>
                  <a:lnTo>
                    <a:pt x="706" y="478"/>
                  </a:lnTo>
                  <a:lnTo>
                    <a:pt x="707" y="473"/>
                  </a:lnTo>
                  <a:lnTo>
                    <a:pt x="710" y="469"/>
                  </a:lnTo>
                  <a:lnTo>
                    <a:pt x="714" y="466"/>
                  </a:lnTo>
                  <a:lnTo>
                    <a:pt x="716" y="462"/>
                  </a:lnTo>
                  <a:lnTo>
                    <a:pt x="718" y="457"/>
                  </a:lnTo>
                  <a:lnTo>
                    <a:pt x="721" y="452"/>
                  </a:lnTo>
                  <a:lnTo>
                    <a:pt x="723" y="449"/>
                  </a:lnTo>
                  <a:lnTo>
                    <a:pt x="727" y="444"/>
                  </a:lnTo>
                  <a:lnTo>
                    <a:pt x="730" y="440"/>
                  </a:lnTo>
                  <a:lnTo>
                    <a:pt x="733" y="437"/>
                  </a:lnTo>
                  <a:lnTo>
                    <a:pt x="736" y="433"/>
                  </a:lnTo>
                  <a:lnTo>
                    <a:pt x="740" y="429"/>
                  </a:lnTo>
                  <a:lnTo>
                    <a:pt x="744" y="426"/>
                  </a:lnTo>
                  <a:lnTo>
                    <a:pt x="746" y="422"/>
                  </a:lnTo>
                  <a:lnTo>
                    <a:pt x="750" y="419"/>
                  </a:lnTo>
                  <a:lnTo>
                    <a:pt x="755" y="416"/>
                  </a:lnTo>
                  <a:lnTo>
                    <a:pt x="757" y="413"/>
                  </a:lnTo>
                  <a:lnTo>
                    <a:pt x="761" y="410"/>
                  </a:lnTo>
                  <a:lnTo>
                    <a:pt x="766" y="406"/>
                  </a:lnTo>
                  <a:lnTo>
                    <a:pt x="770" y="405"/>
                  </a:lnTo>
                  <a:lnTo>
                    <a:pt x="774" y="402"/>
                  </a:lnTo>
                  <a:lnTo>
                    <a:pt x="778" y="399"/>
                  </a:lnTo>
                  <a:lnTo>
                    <a:pt x="782" y="398"/>
                  </a:lnTo>
                  <a:lnTo>
                    <a:pt x="787" y="396"/>
                  </a:lnTo>
                  <a:lnTo>
                    <a:pt x="791" y="393"/>
                  </a:lnTo>
                  <a:lnTo>
                    <a:pt x="797" y="392"/>
                  </a:lnTo>
                  <a:lnTo>
                    <a:pt x="802" y="391"/>
                  </a:lnTo>
                  <a:lnTo>
                    <a:pt x="808" y="391"/>
                  </a:lnTo>
                  <a:lnTo>
                    <a:pt x="850" y="391"/>
                  </a:lnTo>
                  <a:lnTo>
                    <a:pt x="873" y="357"/>
                  </a:lnTo>
                  <a:lnTo>
                    <a:pt x="873" y="356"/>
                  </a:lnTo>
                  <a:lnTo>
                    <a:pt x="873" y="354"/>
                  </a:lnTo>
                  <a:lnTo>
                    <a:pt x="873" y="352"/>
                  </a:lnTo>
                  <a:lnTo>
                    <a:pt x="873" y="350"/>
                  </a:lnTo>
                  <a:lnTo>
                    <a:pt x="873" y="345"/>
                  </a:lnTo>
                  <a:lnTo>
                    <a:pt x="873" y="340"/>
                  </a:lnTo>
                  <a:lnTo>
                    <a:pt x="873" y="334"/>
                  </a:lnTo>
                  <a:lnTo>
                    <a:pt x="873" y="328"/>
                  </a:lnTo>
                  <a:lnTo>
                    <a:pt x="873" y="324"/>
                  </a:lnTo>
                  <a:lnTo>
                    <a:pt x="873" y="321"/>
                  </a:lnTo>
                  <a:lnTo>
                    <a:pt x="873" y="317"/>
                  </a:lnTo>
                  <a:lnTo>
                    <a:pt x="874" y="313"/>
                  </a:lnTo>
                  <a:lnTo>
                    <a:pt x="874" y="310"/>
                  </a:lnTo>
                  <a:lnTo>
                    <a:pt x="876" y="306"/>
                  </a:lnTo>
                  <a:lnTo>
                    <a:pt x="876" y="302"/>
                  </a:lnTo>
                  <a:lnTo>
                    <a:pt x="877" y="299"/>
                  </a:lnTo>
                  <a:lnTo>
                    <a:pt x="877" y="294"/>
                  </a:lnTo>
                  <a:lnTo>
                    <a:pt x="878" y="290"/>
                  </a:lnTo>
                  <a:lnTo>
                    <a:pt x="878" y="285"/>
                  </a:lnTo>
                  <a:lnTo>
                    <a:pt x="879" y="282"/>
                  </a:lnTo>
                  <a:lnTo>
                    <a:pt x="880" y="277"/>
                  </a:lnTo>
                  <a:lnTo>
                    <a:pt x="882" y="273"/>
                  </a:lnTo>
                  <a:lnTo>
                    <a:pt x="883" y="270"/>
                  </a:lnTo>
                  <a:lnTo>
                    <a:pt x="884" y="265"/>
                  </a:lnTo>
                  <a:lnTo>
                    <a:pt x="885" y="260"/>
                  </a:lnTo>
                  <a:lnTo>
                    <a:pt x="886" y="256"/>
                  </a:lnTo>
                  <a:lnTo>
                    <a:pt x="888" y="252"/>
                  </a:lnTo>
                  <a:lnTo>
                    <a:pt x="890" y="248"/>
                  </a:lnTo>
                  <a:lnTo>
                    <a:pt x="891" y="243"/>
                  </a:lnTo>
                  <a:lnTo>
                    <a:pt x="892" y="238"/>
                  </a:lnTo>
                  <a:lnTo>
                    <a:pt x="895" y="235"/>
                  </a:lnTo>
                  <a:lnTo>
                    <a:pt x="897" y="231"/>
                  </a:lnTo>
                  <a:lnTo>
                    <a:pt x="899" y="226"/>
                  </a:lnTo>
                  <a:lnTo>
                    <a:pt x="901" y="222"/>
                  </a:lnTo>
                  <a:lnTo>
                    <a:pt x="903" y="218"/>
                  </a:lnTo>
                  <a:lnTo>
                    <a:pt x="907" y="214"/>
                  </a:lnTo>
                  <a:lnTo>
                    <a:pt x="908" y="210"/>
                  </a:lnTo>
                  <a:lnTo>
                    <a:pt x="912" y="207"/>
                  </a:lnTo>
                  <a:lnTo>
                    <a:pt x="914" y="203"/>
                  </a:lnTo>
                  <a:lnTo>
                    <a:pt x="918" y="199"/>
                  </a:lnTo>
                  <a:lnTo>
                    <a:pt x="920" y="196"/>
                  </a:lnTo>
                  <a:lnTo>
                    <a:pt x="924" y="192"/>
                  </a:lnTo>
                  <a:lnTo>
                    <a:pt x="928" y="189"/>
                  </a:lnTo>
                  <a:lnTo>
                    <a:pt x="931" y="186"/>
                  </a:lnTo>
                  <a:lnTo>
                    <a:pt x="935" y="184"/>
                  </a:lnTo>
                  <a:lnTo>
                    <a:pt x="938" y="181"/>
                  </a:lnTo>
                  <a:lnTo>
                    <a:pt x="943" y="179"/>
                  </a:lnTo>
                  <a:lnTo>
                    <a:pt x="948" y="178"/>
                  </a:lnTo>
                  <a:lnTo>
                    <a:pt x="952" y="174"/>
                  </a:lnTo>
                  <a:lnTo>
                    <a:pt x="958" y="173"/>
                  </a:lnTo>
                  <a:lnTo>
                    <a:pt x="961" y="170"/>
                  </a:lnTo>
                  <a:lnTo>
                    <a:pt x="967" y="169"/>
                  </a:lnTo>
                  <a:lnTo>
                    <a:pt x="972" y="168"/>
                  </a:lnTo>
                  <a:lnTo>
                    <a:pt x="978" y="168"/>
                  </a:lnTo>
                  <a:lnTo>
                    <a:pt x="984" y="167"/>
                  </a:lnTo>
                  <a:lnTo>
                    <a:pt x="990" y="167"/>
                  </a:lnTo>
                  <a:lnTo>
                    <a:pt x="1038" y="169"/>
                  </a:lnTo>
                  <a:lnTo>
                    <a:pt x="1167" y="19"/>
                  </a:lnTo>
                  <a:lnTo>
                    <a:pt x="1298"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90" name="Freeform 1056"/>
            <p:cNvSpPr>
              <a:spLocks/>
            </p:cNvSpPr>
            <p:nvPr/>
          </p:nvSpPr>
          <p:spPr bwMode="auto">
            <a:xfrm>
              <a:off x="4618" y="4"/>
              <a:ext cx="841" cy="815"/>
            </a:xfrm>
            <a:custGeom>
              <a:avLst/>
              <a:gdLst>
                <a:gd name="T0" fmla="*/ 53 w 1681"/>
                <a:gd name="T1" fmla="*/ 0 h 1631"/>
                <a:gd name="T2" fmla="*/ 47 w 1681"/>
                <a:gd name="T3" fmla="*/ 14 h 1631"/>
                <a:gd name="T4" fmla="*/ 42 w 1681"/>
                <a:gd name="T5" fmla="*/ 19 h 1631"/>
                <a:gd name="T6" fmla="*/ 41 w 1681"/>
                <a:gd name="T7" fmla="*/ 20 h 1631"/>
                <a:gd name="T8" fmla="*/ 41 w 1681"/>
                <a:gd name="T9" fmla="*/ 20 h 1631"/>
                <a:gd name="T10" fmla="*/ 41 w 1681"/>
                <a:gd name="T11" fmla="*/ 20 h 1631"/>
                <a:gd name="T12" fmla="*/ 41 w 1681"/>
                <a:gd name="T13" fmla="*/ 21 h 1631"/>
                <a:gd name="T14" fmla="*/ 41 w 1681"/>
                <a:gd name="T15" fmla="*/ 21 h 1631"/>
                <a:gd name="T16" fmla="*/ 40 w 1681"/>
                <a:gd name="T17" fmla="*/ 22 h 1631"/>
                <a:gd name="T18" fmla="*/ 40 w 1681"/>
                <a:gd name="T19" fmla="*/ 22 h 1631"/>
                <a:gd name="T20" fmla="*/ 40 w 1681"/>
                <a:gd name="T21" fmla="*/ 23 h 1631"/>
                <a:gd name="T22" fmla="*/ 39 w 1681"/>
                <a:gd name="T23" fmla="*/ 23 h 1631"/>
                <a:gd name="T24" fmla="*/ 38 w 1681"/>
                <a:gd name="T25" fmla="*/ 24 h 1631"/>
                <a:gd name="T26" fmla="*/ 38 w 1681"/>
                <a:gd name="T27" fmla="*/ 24 h 1631"/>
                <a:gd name="T28" fmla="*/ 37 w 1681"/>
                <a:gd name="T29" fmla="*/ 24 h 1631"/>
                <a:gd name="T30" fmla="*/ 37 w 1681"/>
                <a:gd name="T31" fmla="*/ 24 h 1631"/>
                <a:gd name="T32" fmla="*/ 37 w 1681"/>
                <a:gd name="T33" fmla="*/ 24 h 1631"/>
                <a:gd name="T34" fmla="*/ 36 w 1681"/>
                <a:gd name="T35" fmla="*/ 25 h 1631"/>
                <a:gd name="T36" fmla="*/ 36 w 1681"/>
                <a:gd name="T37" fmla="*/ 25 h 1631"/>
                <a:gd name="T38" fmla="*/ 35 w 1681"/>
                <a:gd name="T39" fmla="*/ 25 h 1631"/>
                <a:gd name="T40" fmla="*/ 35 w 1681"/>
                <a:gd name="T41" fmla="*/ 25 h 1631"/>
                <a:gd name="T42" fmla="*/ 35 w 1681"/>
                <a:gd name="T43" fmla="*/ 25 h 1631"/>
                <a:gd name="T44" fmla="*/ 35 w 1681"/>
                <a:gd name="T45" fmla="*/ 26 h 1631"/>
                <a:gd name="T46" fmla="*/ 35 w 1681"/>
                <a:gd name="T47" fmla="*/ 26 h 1631"/>
                <a:gd name="T48" fmla="*/ 35 w 1681"/>
                <a:gd name="T49" fmla="*/ 27 h 1631"/>
                <a:gd name="T50" fmla="*/ 35 w 1681"/>
                <a:gd name="T51" fmla="*/ 27 h 1631"/>
                <a:gd name="T52" fmla="*/ 35 w 1681"/>
                <a:gd name="T53" fmla="*/ 28 h 1631"/>
                <a:gd name="T54" fmla="*/ 35 w 1681"/>
                <a:gd name="T55" fmla="*/ 28 h 1631"/>
                <a:gd name="T56" fmla="*/ 34 w 1681"/>
                <a:gd name="T57" fmla="*/ 28 h 1631"/>
                <a:gd name="T58" fmla="*/ 34 w 1681"/>
                <a:gd name="T59" fmla="*/ 29 h 1631"/>
                <a:gd name="T60" fmla="*/ 34 w 1681"/>
                <a:gd name="T61" fmla="*/ 29 h 1631"/>
                <a:gd name="T62" fmla="*/ 34 w 1681"/>
                <a:gd name="T63" fmla="*/ 29 h 1631"/>
                <a:gd name="T64" fmla="*/ 33 w 1681"/>
                <a:gd name="T65" fmla="*/ 30 h 1631"/>
                <a:gd name="T66" fmla="*/ 33 w 1681"/>
                <a:gd name="T67" fmla="*/ 30 h 1631"/>
                <a:gd name="T68" fmla="*/ 33 w 1681"/>
                <a:gd name="T69" fmla="*/ 30 h 1631"/>
                <a:gd name="T70" fmla="*/ 32 w 1681"/>
                <a:gd name="T71" fmla="*/ 31 h 1631"/>
                <a:gd name="T72" fmla="*/ 32 w 1681"/>
                <a:gd name="T73" fmla="*/ 31 h 1631"/>
                <a:gd name="T74" fmla="*/ 31 w 1681"/>
                <a:gd name="T75" fmla="*/ 31 h 1631"/>
                <a:gd name="T76" fmla="*/ 31 w 1681"/>
                <a:gd name="T77" fmla="*/ 31 h 1631"/>
                <a:gd name="T78" fmla="*/ 30 w 1681"/>
                <a:gd name="T79" fmla="*/ 32 h 1631"/>
                <a:gd name="T80" fmla="*/ 30 w 1681"/>
                <a:gd name="T81" fmla="*/ 32 h 1631"/>
                <a:gd name="T82" fmla="*/ 30 w 1681"/>
                <a:gd name="T83" fmla="*/ 32 h 1631"/>
                <a:gd name="T84" fmla="*/ 29 w 1681"/>
                <a:gd name="T85" fmla="*/ 32 h 1631"/>
                <a:gd name="T86" fmla="*/ 29 w 1681"/>
                <a:gd name="T87" fmla="*/ 32 h 1631"/>
                <a:gd name="T88" fmla="*/ 29 w 1681"/>
                <a:gd name="T89" fmla="*/ 32 h 1631"/>
                <a:gd name="T90" fmla="*/ 19 w 1681"/>
                <a:gd name="T91" fmla="*/ 45 h 16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81" h="1631">
                  <a:moveTo>
                    <a:pt x="0" y="1631"/>
                  </a:moveTo>
                  <a:lnTo>
                    <a:pt x="1681" y="1625"/>
                  </a:lnTo>
                  <a:lnTo>
                    <a:pt x="1681" y="0"/>
                  </a:lnTo>
                  <a:lnTo>
                    <a:pt x="1125" y="9"/>
                  </a:lnTo>
                  <a:lnTo>
                    <a:pt x="1485" y="273"/>
                  </a:lnTo>
                  <a:lnTo>
                    <a:pt x="1475" y="458"/>
                  </a:lnTo>
                  <a:lnTo>
                    <a:pt x="1319" y="624"/>
                  </a:lnTo>
                  <a:lnTo>
                    <a:pt x="1317" y="626"/>
                  </a:lnTo>
                  <a:lnTo>
                    <a:pt x="1316" y="630"/>
                  </a:lnTo>
                  <a:lnTo>
                    <a:pt x="1313" y="635"/>
                  </a:lnTo>
                  <a:lnTo>
                    <a:pt x="1312" y="641"/>
                  </a:lnTo>
                  <a:lnTo>
                    <a:pt x="1311" y="644"/>
                  </a:lnTo>
                  <a:lnTo>
                    <a:pt x="1310" y="648"/>
                  </a:lnTo>
                  <a:lnTo>
                    <a:pt x="1308" y="652"/>
                  </a:lnTo>
                  <a:lnTo>
                    <a:pt x="1307" y="655"/>
                  </a:lnTo>
                  <a:lnTo>
                    <a:pt x="1305" y="659"/>
                  </a:lnTo>
                  <a:lnTo>
                    <a:pt x="1304" y="665"/>
                  </a:lnTo>
                  <a:lnTo>
                    <a:pt x="1302" y="668"/>
                  </a:lnTo>
                  <a:lnTo>
                    <a:pt x="1301" y="673"/>
                  </a:lnTo>
                  <a:lnTo>
                    <a:pt x="1299" y="678"/>
                  </a:lnTo>
                  <a:lnTo>
                    <a:pt x="1296" y="683"/>
                  </a:lnTo>
                  <a:lnTo>
                    <a:pt x="1294" y="688"/>
                  </a:lnTo>
                  <a:lnTo>
                    <a:pt x="1291" y="693"/>
                  </a:lnTo>
                  <a:lnTo>
                    <a:pt x="1288" y="698"/>
                  </a:lnTo>
                  <a:lnTo>
                    <a:pt x="1285" y="704"/>
                  </a:lnTo>
                  <a:lnTo>
                    <a:pt x="1283" y="708"/>
                  </a:lnTo>
                  <a:lnTo>
                    <a:pt x="1279" y="713"/>
                  </a:lnTo>
                  <a:lnTo>
                    <a:pt x="1274" y="718"/>
                  </a:lnTo>
                  <a:lnTo>
                    <a:pt x="1271" y="723"/>
                  </a:lnTo>
                  <a:lnTo>
                    <a:pt x="1267" y="728"/>
                  </a:lnTo>
                  <a:lnTo>
                    <a:pt x="1262" y="734"/>
                  </a:lnTo>
                  <a:lnTo>
                    <a:pt x="1258" y="737"/>
                  </a:lnTo>
                  <a:lnTo>
                    <a:pt x="1252" y="744"/>
                  </a:lnTo>
                  <a:lnTo>
                    <a:pt x="1247" y="748"/>
                  </a:lnTo>
                  <a:lnTo>
                    <a:pt x="1242" y="753"/>
                  </a:lnTo>
                  <a:lnTo>
                    <a:pt x="1235" y="757"/>
                  </a:lnTo>
                  <a:lnTo>
                    <a:pt x="1229" y="760"/>
                  </a:lnTo>
                  <a:lnTo>
                    <a:pt x="1222" y="764"/>
                  </a:lnTo>
                  <a:lnTo>
                    <a:pt x="1216" y="768"/>
                  </a:lnTo>
                  <a:lnTo>
                    <a:pt x="1210" y="771"/>
                  </a:lnTo>
                  <a:lnTo>
                    <a:pt x="1206" y="775"/>
                  </a:lnTo>
                  <a:lnTo>
                    <a:pt x="1199" y="777"/>
                  </a:lnTo>
                  <a:lnTo>
                    <a:pt x="1193" y="781"/>
                  </a:lnTo>
                  <a:lnTo>
                    <a:pt x="1189" y="783"/>
                  </a:lnTo>
                  <a:lnTo>
                    <a:pt x="1183" y="786"/>
                  </a:lnTo>
                  <a:lnTo>
                    <a:pt x="1178" y="788"/>
                  </a:lnTo>
                  <a:lnTo>
                    <a:pt x="1172" y="791"/>
                  </a:lnTo>
                  <a:lnTo>
                    <a:pt x="1167" y="792"/>
                  </a:lnTo>
                  <a:lnTo>
                    <a:pt x="1163" y="794"/>
                  </a:lnTo>
                  <a:lnTo>
                    <a:pt x="1157" y="797"/>
                  </a:lnTo>
                  <a:lnTo>
                    <a:pt x="1154" y="799"/>
                  </a:lnTo>
                  <a:lnTo>
                    <a:pt x="1150" y="800"/>
                  </a:lnTo>
                  <a:lnTo>
                    <a:pt x="1145" y="802"/>
                  </a:lnTo>
                  <a:lnTo>
                    <a:pt x="1141" y="803"/>
                  </a:lnTo>
                  <a:lnTo>
                    <a:pt x="1138" y="804"/>
                  </a:lnTo>
                  <a:lnTo>
                    <a:pt x="1131" y="805"/>
                  </a:lnTo>
                  <a:lnTo>
                    <a:pt x="1126" y="808"/>
                  </a:lnTo>
                  <a:lnTo>
                    <a:pt x="1122" y="809"/>
                  </a:lnTo>
                  <a:lnTo>
                    <a:pt x="1118" y="810"/>
                  </a:lnTo>
                  <a:lnTo>
                    <a:pt x="1116" y="810"/>
                  </a:lnTo>
                  <a:lnTo>
                    <a:pt x="1116" y="811"/>
                  </a:lnTo>
                  <a:lnTo>
                    <a:pt x="1115" y="813"/>
                  </a:lnTo>
                  <a:lnTo>
                    <a:pt x="1115" y="816"/>
                  </a:lnTo>
                  <a:lnTo>
                    <a:pt x="1115" y="820"/>
                  </a:lnTo>
                  <a:lnTo>
                    <a:pt x="1115" y="825"/>
                  </a:lnTo>
                  <a:lnTo>
                    <a:pt x="1114" y="828"/>
                  </a:lnTo>
                  <a:lnTo>
                    <a:pt x="1114" y="834"/>
                  </a:lnTo>
                  <a:lnTo>
                    <a:pt x="1112" y="839"/>
                  </a:lnTo>
                  <a:lnTo>
                    <a:pt x="1111" y="844"/>
                  </a:lnTo>
                  <a:lnTo>
                    <a:pt x="1110" y="851"/>
                  </a:lnTo>
                  <a:lnTo>
                    <a:pt x="1110" y="857"/>
                  </a:lnTo>
                  <a:lnTo>
                    <a:pt x="1109" y="861"/>
                  </a:lnTo>
                  <a:lnTo>
                    <a:pt x="1108" y="865"/>
                  </a:lnTo>
                  <a:lnTo>
                    <a:pt x="1106" y="868"/>
                  </a:lnTo>
                  <a:lnTo>
                    <a:pt x="1105" y="873"/>
                  </a:lnTo>
                  <a:lnTo>
                    <a:pt x="1104" y="877"/>
                  </a:lnTo>
                  <a:lnTo>
                    <a:pt x="1103" y="880"/>
                  </a:lnTo>
                  <a:lnTo>
                    <a:pt x="1102" y="884"/>
                  </a:lnTo>
                  <a:lnTo>
                    <a:pt x="1102" y="889"/>
                  </a:lnTo>
                  <a:lnTo>
                    <a:pt x="1099" y="892"/>
                  </a:lnTo>
                  <a:lnTo>
                    <a:pt x="1098" y="896"/>
                  </a:lnTo>
                  <a:lnTo>
                    <a:pt x="1097" y="900"/>
                  </a:lnTo>
                  <a:lnTo>
                    <a:pt x="1095" y="903"/>
                  </a:lnTo>
                  <a:lnTo>
                    <a:pt x="1093" y="907"/>
                  </a:lnTo>
                  <a:lnTo>
                    <a:pt x="1091" y="912"/>
                  </a:lnTo>
                  <a:lnTo>
                    <a:pt x="1089" y="917"/>
                  </a:lnTo>
                  <a:lnTo>
                    <a:pt x="1087" y="920"/>
                  </a:lnTo>
                  <a:lnTo>
                    <a:pt x="1085" y="925"/>
                  </a:lnTo>
                  <a:lnTo>
                    <a:pt x="1082" y="929"/>
                  </a:lnTo>
                  <a:lnTo>
                    <a:pt x="1080" y="932"/>
                  </a:lnTo>
                  <a:lnTo>
                    <a:pt x="1077" y="937"/>
                  </a:lnTo>
                  <a:lnTo>
                    <a:pt x="1075" y="941"/>
                  </a:lnTo>
                  <a:lnTo>
                    <a:pt x="1073" y="944"/>
                  </a:lnTo>
                  <a:lnTo>
                    <a:pt x="1070" y="949"/>
                  </a:lnTo>
                  <a:lnTo>
                    <a:pt x="1068" y="953"/>
                  </a:lnTo>
                  <a:lnTo>
                    <a:pt x="1063" y="957"/>
                  </a:lnTo>
                  <a:lnTo>
                    <a:pt x="1060" y="960"/>
                  </a:lnTo>
                  <a:lnTo>
                    <a:pt x="1057" y="964"/>
                  </a:lnTo>
                  <a:lnTo>
                    <a:pt x="1053" y="967"/>
                  </a:lnTo>
                  <a:lnTo>
                    <a:pt x="1050" y="971"/>
                  </a:lnTo>
                  <a:lnTo>
                    <a:pt x="1046" y="975"/>
                  </a:lnTo>
                  <a:lnTo>
                    <a:pt x="1042" y="978"/>
                  </a:lnTo>
                  <a:lnTo>
                    <a:pt x="1037" y="982"/>
                  </a:lnTo>
                  <a:lnTo>
                    <a:pt x="1034" y="986"/>
                  </a:lnTo>
                  <a:lnTo>
                    <a:pt x="1029" y="989"/>
                  </a:lnTo>
                  <a:lnTo>
                    <a:pt x="1024" y="992"/>
                  </a:lnTo>
                  <a:lnTo>
                    <a:pt x="1021" y="995"/>
                  </a:lnTo>
                  <a:lnTo>
                    <a:pt x="1016" y="998"/>
                  </a:lnTo>
                  <a:lnTo>
                    <a:pt x="1010" y="1001"/>
                  </a:lnTo>
                  <a:lnTo>
                    <a:pt x="1005" y="1004"/>
                  </a:lnTo>
                  <a:lnTo>
                    <a:pt x="1001" y="1007"/>
                  </a:lnTo>
                  <a:lnTo>
                    <a:pt x="995" y="1009"/>
                  </a:lnTo>
                  <a:lnTo>
                    <a:pt x="991" y="1011"/>
                  </a:lnTo>
                  <a:lnTo>
                    <a:pt x="987" y="1012"/>
                  </a:lnTo>
                  <a:lnTo>
                    <a:pt x="982" y="1015"/>
                  </a:lnTo>
                  <a:lnTo>
                    <a:pt x="977" y="1017"/>
                  </a:lnTo>
                  <a:lnTo>
                    <a:pt x="972" y="1018"/>
                  </a:lnTo>
                  <a:lnTo>
                    <a:pt x="967" y="1021"/>
                  </a:lnTo>
                  <a:lnTo>
                    <a:pt x="964" y="1023"/>
                  </a:lnTo>
                  <a:lnTo>
                    <a:pt x="959" y="1024"/>
                  </a:lnTo>
                  <a:lnTo>
                    <a:pt x="954" y="1027"/>
                  </a:lnTo>
                  <a:lnTo>
                    <a:pt x="950" y="1028"/>
                  </a:lnTo>
                  <a:lnTo>
                    <a:pt x="947" y="1030"/>
                  </a:lnTo>
                  <a:lnTo>
                    <a:pt x="942" y="1032"/>
                  </a:lnTo>
                  <a:lnTo>
                    <a:pt x="938" y="1033"/>
                  </a:lnTo>
                  <a:lnTo>
                    <a:pt x="935" y="1035"/>
                  </a:lnTo>
                  <a:lnTo>
                    <a:pt x="932" y="1036"/>
                  </a:lnTo>
                  <a:lnTo>
                    <a:pt x="927" y="1038"/>
                  </a:lnTo>
                  <a:lnTo>
                    <a:pt x="924" y="1040"/>
                  </a:lnTo>
                  <a:lnTo>
                    <a:pt x="921" y="1040"/>
                  </a:lnTo>
                  <a:lnTo>
                    <a:pt x="919" y="1042"/>
                  </a:lnTo>
                  <a:lnTo>
                    <a:pt x="913" y="1044"/>
                  </a:lnTo>
                  <a:lnTo>
                    <a:pt x="909" y="1046"/>
                  </a:lnTo>
                  <a:lnTo>
                    <a:pt x="906" y="1047"/>
                  </a:lnTo>
                  <a:lnTo>
                    <a:pt x="902" y="1049"/>
                  </a:lnTo>
                  <a:lnTo>
                    <a:pt x="901" y="1050"/>
                  </a:lnTo>
                  <a:lnTo>
                    <a:pt x="582" y="1441"/>
                  </a:lnTo>
                  <a:lnTo>
                    <a:pt x="0" y="1631"/>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91" name="Freeform 1057"/>
            <p:cNvSpPr>
              <a:spLocks/>
            </p:cNvSpPr>
            <p:nvPr/>
          </p:nvSpPr>
          <p:spPr bwMode="auto">
            <a:xfrm>
              <a:off x="4532" y="22"/>
              <a:ext cx="537" cy="781"/>
            </a:xfrm>
            <a:custGeom>
              <a:avLst/>
              <a:gdLst>
                <a:gd name="T0" fmla="*/ 30 w 1074"/>
                <a:gd name="T1" fmla="*/ 4 h 1561"/>
                <a:gd name="T2" fmla="*/ 30 w 1074"/>
                <a:gd name="T3" fmla="*/ 4 h 1561"/>
                <a:gd name="T4" fmla="*/ 30 w 1074"/>
                <a:gd name="T5" fmla="*/ 4 h 1561"/>
                <a:gd name="T6" fmla="*/ 30 w 1074"/>
                <a:gd name="T7" fmla="*/ 4 h 1561"/>
                <a:gd name="T8" fmla="*/ 29 w 1074"/>
                <a:gd name="T9" fmla="*/ 4 h 1561"/>
                <a:gd name="T10" fmla="*/ 29 w 1074"/>
                <a:gd name="T11" fmla="*/ 5 h 1561"/>
                <a:gd name="T12" fmla="*/ 28 w 1074"/>
                <a:gd name="T13" fmla="*/ 5 h 1561"/>
                <a:gd name="T14" fmla="*/ 28 w 1074"/>
                <a:gd name="T15" fmla="*/ 5 h 1561"/>
                <a:gd name="T16" fmla="*/ 28 w 1074"/>
                <a:gd name="T17" fmla="*/ 5 h 1561"/>
                <a:gd name="T18" fmla="*/ 28 w 1074"/>
                <a:gd name="T19" fmla="*/ 5 h 1561"/>
                <a:gd name="T20" fmla="*/ 27 w 1074"/>
                <a:gd name="T21" fmla="*/ 6 h 1561"/>
                <a:gd name="T22" fmla="*/ 27 w 1074"/>
                <a:gd name="T23" fmla="*/ 6 h 1561"/>
                <a:gd name="T24" fmla="*/ 26 w 1074"/>
                <a:gd name="T25" fmla="*/ 6 h 1561"/>
                <a:gd name="T26" fmla="*/ 26 w 1074"/>
                <a:gd name="T27" fmla="*/ 7 h 1561"/>
                <a:gd name="T28" fmla="*/ 26 w 1074"/>
                <a:gd name="T29" fmla="*/ 7 h 1561"/>
                <a:gd name="T30" fmla="*/ 26 w 1074"/>
                <a:gd name="T31" fmla="*/ 7 h 1561"/>
                <a:gd name="T32" fmla="*/ 25 w 1074"/>
                <a:gd name="T33" fmla="*/ 8 h 1561"/>
                <a:gd name="T34" fmla="*/ 25 w 1074"/>
                <a:gd name="T35" fmla="*/ 8 h 1561"/>
                <a:gd name="T36" fmla="*/ 25 w 1074"/>
                <a:gd name="T37" fmla="*/ 8 h 1561"/>
                <a:gd name="T38" fmla="*/ 25 w 1074"/>
                <a:gd name="T39" fmla="*/ 9 h 1561"/>
                <a:gd name="T40" fmla="*/ 25 w 1074"/>
                <a:gd name="T41" fmla="*/ 9 h 1561"/>
                <a:gd name="T42" fmla="*/ 25 w 1074"/>
                <a:gd name="T43" fmla="*/ 9 h 1561"/>
                <a:gd name="T44" fmla="*/ 25 w 1074"/>
                <a:gd name="T45" fmla="*/ 9 h 1561"/>
                <a:gd name="T46" fmla="*/ 25 w 1074"/>
                <a:gd name="T47" fmla="*/ 10 h 1561"/>
                <a:gd name="T48" fmla="*/ 25 w 1074"/>
                <a:gd name="T49" fmla="*/ 10 h 1561"/>
                <a:gd name="T50" fmla="*/ 25 w 1074"/>
                <a:gd name="T51" fmla="*/ 10 h 1561"/>
                <a:gd name="T52" fmla="*/ 25 w 1074"/>
                <a:gd name="T53" fmla="*/ 10 h 1561"/>
                <a:gd name="T54" fmla="*/ 25 w 1074"/>
                <a:gd name="T55" fmla="*/ 11 h 1561"/>
                <a:gd name="T56" fmla="*/ 25 w 1074"/>
                <a:gd name="T57" fmla="*/ 11 h 1561"/>
                <a:gd name="T58" fmla="*/ 25 w 1074"/>
                <a:gd name="T59" fmla="*/ 11 h 1561"/>
                <a:gd name="T60" fmla="*/ 24 w 1074"/>
                <a:gd name="T61" fmla="*/ 11 h 1561"/>
                <a:gd name="T62" fmla="*/ 24 w 1074"/>
                <a:gd name="T63" fmla="*/ 11 h 1561"/>
                <a:gd name="T64" fmla="*/ 24 w 1074"/>
                <a:gd name="T65" fmla="*/ 11 h 1561"/>
                <a:gd name="T66" fmla="*/ 23 w 1074"/>
                <a:gd name="T67" fmla="*/ 11 h 1561"/>
                <a:gd name="T68" fmla="*/ 23 w 1074"/>
                <a:gd name="T69" fmla="*/ 11 h 1561"/>
                <a:gd name="T70" fmla="*/ 23 w 1074"/>
                <a:gd name="T71" fmla="*/ 12 h 1561"/>
                <a:gd name="T72" fmla="*/ 23 w 1074"/>
                <a:gd name="T73" fmla="*/ 12 h 1561"/>
                <a:gd name="T74" fmla="*/ 22 w 1074"/>
                <a:gd name="T75" fmla="*/ 12 h 1561"/>
                <a:gd name="T76" fmla="*/ 22 w 1074"/>
                <a:gd name="T77" fmla="*/ 12 h 1561"/>
                <a:gd name="T78" fmla="*/ 22 w 1074"/>
                <a:gd name="T79" fmla="*/ 12 h 1561"/>
                <a:gd name="T80" fmla="*/ 22 w 1074"/>
                <a:gd name="T81" fmla="*/ 12 h 1561"/>
                <a:gd name="T82" fmla="*/ 21 w 1074"/>
                <a:gd name="T83" fmla="*/ 13 h 1561"/>
                <a:gd name="T84" fmla="*/ 21 w 1074"/>
                <a:gd name="T85" fmla="*/ 13 h 1561"/>
                <a:gd name="T86" fmla="*/ 21 w 1074"/>
                <a:gd name="T87" fmla="*/ 13 h 1561"/>
                <a:gd name="T88" fmla="*/ 20 w 1074"/>
                <a:gd name="T89" fmla="*/ 13 h 1561"/>
                <a:gd name="T90" fmla="*/ 20 w 1074"/>
                <a:gd name="T91" fmla="*/ 13 h 1561"/>
                <a:gd name="T92" fmla="*/ 20 w 1074"/>
                <a:gd name="T93" fmla="*/ 14 h 1561"/>
                <a:gd name="T94" fmla="*/ 20 w 1074"/>
                <a:gd name="T95" fmla="*/ 14 h 1561"/>
                <a:gd name="T96" fmla="*/ 19 w 1074"/>
                <a:gd name="T97" fmla="*/ 14 h 1561"/>
                <a:gd name="T98" fmla="*/ 19 w 1074"/>
                <a:gd name="T99" fmla="*/ 15 h 1561"/>
                <a:gd name="T100" fmla="*/ 19 w 1074"/>
                <a:gd name="T101" fmla="*/ 15 h 1561"/>
                <a:gd name="T102" fmla="*/ 19 w 1074"/>
                <a:gd name="T103" fmla="*/ 15 h 1561"/>
                <a:gd name="T104" fmla="*/ 19 w 1074"/>
                <a:gd name="T105" fmla="*/ 15 h 1561"/>
                <a:gd name="T106" fmla="*/ 19 w 1074"/>
                <a:gd name="T107" fmla="*/ 16 h 1561"/>
                <a:gd name="T108" fmla="*/ 19 w 1074"/>
                <a:gd name="T109" fmla="*/ 16 h 1561"/>
                <a:gd name="T110" fmla="*/ 19 w 1074"/>
                <a:gd name="T111" fmla="*/ 16 h 1561"/>
                <a:gd name="T112" fmla="*/ 6 w 1074"/>
                <a:gd name="T113" fmla="*/ 31 h 1561"/>
                <a:gd name="T114" fmla="*/ 0 w 1074"/>
                <a:gd name="T115" fmla="*/ 49 h 1561"/>
                <a:gd name="T116" fmla="*/ 34 w 1074"/>
                <a:gd name="T117" fmla="*/ 0 h 15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74" h="1561">
                  <a:moveTo>
                    <a:pt x="1074" y="0"/>
                  </a:moveTo>
                  <a:lnTo>
                    <a:pt x="953" y="110"/>
                  </a:lnTo>
                  <a:lnTo>
                    <a:pt x="952" y="110"/>
                  </a:lnTo>
                  <a:lnTo>
                    <a:pt x="947" y="112"/>
                  </a:lnTo>
                  <a:lnTo>
                    <a:pt x="943" y="113"/>
                  </a:lnTo>
                  <a:lnTo>
                    <a:pt x="940" y="115"/>
                  </a:lnTo>
                  <a:lnTo>
                    <a:pt x="936" y="117"/>
                  </a:lnTo>
                  <a:lnTo>
                    <a:pt x="931" y="119"/>
                  </a:lnTo>
                  <a:lnTo>
                    <a:pt x="925" y="121"/>
                  </a:lnTo>
                  <a:lnTo>
                    <a:pt x="920" y="124"/>
                  </a:lnTo>
                  <a:lnTo>
                    <a:pt x="914" y="127"/>
                  </a:lnTo>
                  <a:lnTo>
                    <a:pt x="908" y="130"/>
                  </a:lnTo>
                  <a:lnTo>
                    <a:pt x="901" y="134"/>
                  </a:lnTo>
                  <a:lnTo>
                    <a:pt x="895" y="138"/>
                  </a:lnTo>
                  <a:lnTo>
                    <a:pt x="889" y="141"/>
                  </a:lnTo>
                  <a:lnTo>
                    <a:pt x="883" y="146"/>
                  </a:lnTo>
                  <a:lnTo>
                    <a:pt x="879" y="147"/>
                  </a:lnTo>
                  <a:lnTo>
                    <a:pt x="875" y="150"/>
                  </a:lnTo>
                  <a:lnTo>
                    <a:pt x="872" y="152"/>
                  </a:lnTo>
                  <a:lnTo>
                    <a:pt x="868" y="155"/>
                  </a:lnTo>
                  <a:lnTo>
                    <a:pt x="861" y="158"/>
                  </a:lnTo>
                  <a:lnTo>
                    <a:pt x="855" y="164"/>
                  </a:lnTo>
                  <a:lnTo>
                    <a:pt x="848" y="168"/>
                  </a:lnTo>
                  <a:lnTo>
                    <a:pt x="842" y="174"/>
                  </a:lnTo>
                  <a:lnTo>
                    <a:pt x="837" y="179"/>
                  </a:lnTo>
                  <a:lnTo>
                    <a:pt x="831" y="184"/>
                  </a:lnTo>
                  <a:lnTo>
                    <a:pt x="825" y="190"/>
                  </a:lnTo>
                  <a:lnTo>
                    <a:pt x="820" y="194"/>
                  </a:lnTo>
                  <a:lnTo>
                    <a:pt x="815" y="201"/>
                  </a:lnTo>
                  <a:lnTo>
                    <a:pt x="811" y="207"/>
                  </a:lnTo>
                  <a:lnTo>
                    <a:pt x="807" y="211"/>
                  </a:lnTo>
                  <a:lnTo>
                    <a:pt x="804" y="217"/>
                  </a:lnTo>
                  <a:lnTo>
                    <a:pt x="802" y="224"/>
                  </a:lnTo>
                  <a:lnTo>
                    <a:pt x="800" y="231"/>
                  </a:lnTo>
                  <a:lnTo>
                    <a:pt x="798" y="236"/>
                  </a:lnTo>
                  <a:lnTo>
                    <a:pt x="797" y="242"/>
                  </a:lnTo>
                  <a:lnTo>
                    <a:pt x="796" y="247"/>
                  </a:lnTo>
                  <a:lnTo>
                    <a:pt x="793" y="253"/>
                  </a:lnTo>
                  <a:lnTo>
                    <a:pt x="792" y="257"/>
                  </a:lnTo>
                  <a:lnTo>
                    <a:pt x="792" y="262"/>
                  </a:lnTo>
                  <a:lnTo>
                    <a:pt x="791" y="267"/>
                  </a:lnTo>
                  <a:lnTo>
                    <a:pt x="790" y="272"/>
                  </a:lnTo>
                  <a:lnTo>
                    <a:pt x="788" y="276"/>
                  </a:lnTo>
                  <a:lnTo>
                    <a:pt x="787" y="280"/>
                  </a:lnTo>
                  <a:lnTo>
                    <a:pt x="786" y="284"/>
                  </a:lnTo>
                  <a:lnTo>
                    <a:pt x="786" y="288"/>
                  </a:lnTo>
                  <a:lnTo>
                    <a:pt x="785" y="291"/>
                  </a:lnTo>
                  <a:lnTo>
                    <a:pt x="785" y="295"/>
                  </a:lnTo>
                  <a:lnTo>
                    <a:pt x="784" y="299"/>
                  </a:lnTo>
                  <a:lnTo>
                    <a:pt x="784" y="302"/>
                  </a:lnTo>
                  <a:lnTo>
                    <a:pt x="782" y="307"/>
                  </a:lnTo>
                  <a:lnTo>
                    <a:pt x="782" y="312"/>
                  </a:lnTo>
                  <a:lnTo>
                    <a:pt x="781" y="316"/>
                  </a:lnTo>
                  <a:lnTo>
                    <a:pt x="781" y="320"/>
                  </a:lnTo>
                  <a:lnTo>
                    <a:pt x="781" y="325"/>
                  </a:lnTo>
                  <a:lnTo>
                    <a:pt x="781" y="326"/>
                  </a:lnTo>
                  <a:lnTo>
                    <a:pt x="779" y="326"/>
                  </a:lnTo>
                  <a:lnTo>
                    <a:pt x="778" y="326"/>
                  </a:lnTo>
                  <a:lnTo>
                    <a:pt x="775" y="328"/>
                  </a:lnTo>
                  <a:lnTo>
                    <a:pt x="773" y="329"/>
                  </a:lnTo>
                  <a:lnTo>
                    <a:pt x="768" y="331"/>
                  </a:lnTo>
                  <a:lnTo>
                    <a:pt x="762" y="332"/>
                  </a:lnTo>
                  <a:lnTo>
                    <a:pt x="757" y="335"/>
                  </a:lnTo>
                  <a:lnTo>
                    <a:pt x="751" y="339"/>
                  </a:lnTo>
                  <a:lnTo>
                    <a:pt x="747" y="340"/>
                  </a:lnTo>
                  <a:lnTo>
                    <a:pt x="744" y="341"/>
                  </a:lnTo>
                  <a:lnTo>
                    <a:pt x="739" y="343"/>
                  </a:lnTo>
                  <a:lnTo>
                    <a:pt x="736" y="345"/>
                  </a:lnTo>
                  <a:lnTo>
                    <a:pt x="732" y="347"/>
                  </a:lnTo>
                  <a:lnTo>
                    <a:pt x="728" y="348"/>
                  </a:lnTo>
                  <a:lnTo>
                    <a:pt x="723" y="351"/>
                  </a:lnTo>
                  <a:lnTo>
                    <a:pt x="719" y="353"/>
                  </a:lnTo>
                  <a:lnTo>
                    <a:pt x="716" y="354"/>
                  </a:lnTo>
                  <a:lnTo>
                    <a:pt x="711" y="357"/>
                  </a:lnTo>
                  <a:lnTo>
                    <a:pt x="706" y="359"/>
                  </a:lnTo>
                  <a:lnTo>
                    <a:pt x="703" y="363"/>
                  </a:lnTo>
                  <a:lnTo>
                    <a:pt x="698" y="364"/>
                  </a:lnTo>
                  <a:lnTo>
                    <a:pt x="694" y="368"/>
                  </a:lnTo>
                  <a:lnTo>
                    <a:pt x="689" y="370"/>
                  </a:lnTo>
                  <a:lnTo>
                    <a:pt x="684" y="374"/>
                  </a:lnTo>
                  <a:lnTo>
                    <a:pt x="680" y="376"/>
                  </a:lnTo>
                  <a:lnTo>
                    <a:pt x="676" y="380"/>
                  </a:lnTo>
                  <a:lnTo>
                    <a:pt x="670" y="382"/>
                  </a:lnTo>
                  <a:lnTo>
                    <a:pt x="666" y="386"/>
                  </a:lnTo>
                  <a:lnTo>
                    <a:pt x="661" y="388"/>
                  </a:lnTo>
                  <a:lnTo>
                    <a:pt x="657" y="392"/>
                  </a:lnTo>
                  <a:lnTo>
                    <a:pt x="652" y="397"/>
                  </a:lnTo>
                  <a:lnTo>
                    <a:pt x="648" y="400"/>
                  </a:lnTo>
                  <a:lnTo>
                    <a:pt x="643" y="403"/>
                  </a:lnTo>
                  <a:lnTo>
                    <a:pt x="640" y="406"/>
                  </a:lnTo>
                  <a:lnTo>
                    <a:pt x="635" y="411"/>
                  </a:lnTo>
                  <a:lnTo>
                    <a:pt x="631" y="415"/>
                  </a:lnTo>
                  <a:lnTo>
                    <a:pt x="626" y="418"/>
                  </a:lnTo>
                  <a:lnTo>
                    <a:pt x="623" y="423"/>
                  </a:lnTo>
                  <a:lnTo>
                    <a:pt x="619" y="427"/>
                  </a:lnTo>
                  <a:lnTo>
                    <a:pt x="615" y="432"/>
                  </a:lnTo>
                  <a:lnTo>
                    <a:pt x="612" y="435"/>
                  </a:lnTo>
                  <a:lnTo>
                    <a:pt x="608" y="440"/>
                  </a:lnTo>
                  <a:lnTo>
                    <a:pt x="605" y="444"/>
                  </a:lnTo>
                  <a:lnTo>
                    <a:pt x="602" y="449"/>
                  </a:lnTo>
                  <a:lnTo>
                    <a:pt x="599" y="454"/>
                  </a:lnTo>
                  <a:lnTo>
                    <a:pt x="596" y="458"/>
                  </a:lnTo>
                  <a:lnTo>
                    <a:pt x="594" y="463"/>
                  </a:lnTo>
                  <a:lnTo>
                    <a:pt x="591" y="468"/>
                  </a:lnTo>
                  <a:lnTo>
                    <a:pt x="589" y="473"/>
                  </a:lnTo>
                  <a:lnTo>
                    <a:pt x="586" y="478"/>
                  </a:lnTo>
                  <a:lnTo>
                    <a:pt x="585" y="483"/>
                  </a:lnTo>
                  <a:lnTo>
                    <a:pt x="584" y="489"/>
                  </a:lnTo>
                  <a:lnTo>
                    <a:pt x="582" y="495"/>
                  </a:lnTo>
                  <a:lnTo>
                    <a:pt x="582" y="501"/>
                  </a:lnTo>
                  <a:lnTo>
                    <a:pt x="580" y="506"/>
                  </a:lnTo>
                  <a:lnTo>
                    <a:pt x="580" y="512"/>
                  </a:lnTo>
                  <a:lnTo>
                    <a:pt x="580" y="561"/>
                  </a:lnTo>
                  <a:lnTo>
                    <a:pt x="173" y="970"/>
                  </a:lnTo>
                  <a:lnTo>
                    <a:pt x="89" y="1522"/>
                  </a:lnTo>
                  <a:lnTo>
                    <a:pt x="0" y="1561"/>
                  </a:lnTo>
                  <a:lnTo>
                    <a:pt x="6" y="9"/>
                  </a:lnTo>
                  <a:lnTo>
                    <a:pt x="1074" y="0"/>
                  </a:lnTo>
                  <a:close/>
                </a:path>
              </a:pathLst>
            </a:custGeom>
            <a:gradFill rotWithShape="1">
              <a:gsLst>
                <a:gs pos="0">
                  <a:srgbClr val="6E7184"/>
                </a:gs>
                <a:gs pos="100000">
                  <a:srgbClr val="0707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92" name="Freeform 1058"/>
            <p:cNvSpPr>
              <a:spLocks/>
            </p:cNvSpPr>
            <p:nvPr/>
          </p:nvSpPr>
          <p:spPr bwMode="auto">
            <a:xfrm>
              <a:off x="4697" y="20"/>
              <a:ext cx="751" cy="792"/>
            </a:xfrm>
            <a:custGeom>
              <a:avLst/>
              <a:gdLst>
                <a:gd name="T0" fmla="*/ 42 w 1502"/>
                <a:gd name="T1" fmla="*/ 15 h 1583"/>
                <a:gd name="T2" fmla="*/ 37 w 1502"/>
                <a:gd name="T3" fmla="*/ 19 h 1583"/>
                <a:gd name="T4" fmla="*/ 37 w 1502"/>
                <a:gd name="T5" fmla="*/ 20 h 1583"/>
                <a:gd name="T6" fmla="*/ 37 w 1502"/>
                <a:gd name="T7" fmla="*/ 20 h 1583"/>
                <a:gd name="T8" fmla="*/ 37 w 1502"/>
                <a:gd name="T9" fmla="*/ 20 h 1583"/>
                <a:gd name="T10" fmla="*/ 37 w 1502"/>
                <a:gd name="T11" fmla="*/ 21 h 1583"/>
                <a:gd name="T12" fmla="*/ 37 w 1502"/>
                <a:gd name="T13" fmla="*/ 21 h 1583"/>
                <a:gd name="T14" fmla="*/ 37 w 1502"/>
                <a:gd name="T15" fmla="*/ 21 h 1583"/>
                <a:gd name="T16" fmla="*/ 37 w 1502"/>
                <a:gd name="T17" fmla="*/ 22 h 1583"/>
                <a:gd name="T18" fmla="*/ 36 w 1502"/>
                <a:gd name="T19" fmla="*/ 23 h 1583"/>
                <a:gd name="T20" fmla="*/ 36 w 1502"/>
                <a:gd name="T21" fmla="*/ 23 h 1583"/>
                <a:gd name="T22" fmla="*/ 35 w 1502"/>
                <a:gd name="T23" fmla="*/ 24 h 1583"/>
                <a:gd name="T24" fmla="*/ 35 w 1502"/>
                <a:gd name="T25" fmla="*/ 24 h 1583"/>
                <a:gd name="T26" fmla="*/ 35 w 1502"/>
                <a:gd name="T27" fmla="*/ 24 h 1583"/>
                <a:gd name="T28" fmla="*/ 34 w 1502"/>
                <a:gd name="T29" fmla="*/ 24 h 1583"/>
                <a:gd name="T30" fmla="*/ 34 w 1502"/>
                <a:gd name="T31" fmla="*/ 25 h 1583"/>
                <a:gd name="T32" fmla="*/ 33 w 1502"/>
                <a:gd name="T33" fmla="*/ 25 h 1583"/>
                <a:gd name="T34" fmla="*/ 32 w 1502"/>
                <a:gd name="T35" fmla="*/ 25 h 1583"/>
                <a:gd name="T36" fmla="*/ 32 w 1502"/>
                <a:gd name="T37" fmla="*/ 25 h 1583"/>
                <a:gd name="T38" fmla="*/ 32 w 1502"/>
                <a:gd name="T39" fmla="*/ 26 h 1583"/>
                <a:gd name="T40" fmla="*/ 32 w 1502"/>
                <a:gd name="T41" fmla="*/ 26 h 1583"/>
                <a:gd name="T42" fmla="*/ 31 w 1502"/>
                <a:gd name="T43" fmla="*/ 26 h 1583"/>
                <a:gd name="T44" fmla="*/ 31 w 1502"/>
                <a:gd name="T45" fmla="*/ 27 h 1583"/>
                <a:gd name="T46" fmla="*/ 31 w 1502"/>
                <a:gd name="T47" fmla="*/ 27 h 1583"/>
                <a:gd name="T48" fmla="*/ 31 w 1502"/>
                <a:gd name="T49" fmla="*/ 28 h 1583"/>
                <a:gd name="T50" fmla="*/ 31 w 1502"/>
                <a:gd name="T51" fmla="*/ 28 h 1583"/>
                <a:gd name="T52" fmla="*/ 31 w 1502"/>
                <a:gd name="T53" fmla="*/ 29 h 1583"/>
                <a:gd name="T54" fmla="*/ 30 w 1502"/>
                <a:gd name="T55" fmla="*/ 30 h 1583"/>
                <a:gd name="T56" fmla="*/ 30 w 1502"/>
                <a:gd name="T57" fmla="*/ 30 h 1583"/>
                <a:gd name="T58" fmla="*/ 29 w 1502"/>
                <a:gd name="T59" fmla="*/ 30 h 1583"/>
                <a:gd name="T60" fmla="*/ 29 w 1502"/>
                <a:gd name="T61" fmla="*/ 30 h 1583"/>
                <a:gd name="T62" fmla="*/ 29 w 1502"/>
                <a:gd name="T63" fmla="*/ 31 h 1583"/>
                <a:gd name="T64" fmla="*/ 28 w 1502"/>
                <a:gd name="T65" fmla="*/ 31 h 1583"/>
                <a:gd name="T66" fmla="*/ 28 w 1502"/>
                <a:gd name="T67" fmla="*/ 31 h 1583"/>
                <a:gd name="T68" fmla="*/ 27 w 1502"/>
                <a:gd name="T69" fmla="*/ 31 h 1583"/>
                <a:gd name="T70" fmla="*/ 27 w 1502"/>
                <a:gd name="T71" fmla="*/ 31 h 1583"/>
                <a:gd name="T72" fmla="*/ 26 w 1502"/>
                <a:gd name="T73" fmla="*/ 32 h 1583"/>
                <a:gd name="T74" fmla="*/ 26 w 1502"/>
                <a:gd name="T75" fmla="*/ 32 h 1583"/>
                <a:gd name="T76" fmla="*/ 25 w 1502"/>
                <a:gd name="T77" fmla="*/ 32 h 1583"/>
                <a:gd name="T78" fmla="*/ 25 w 1502"/>
                <a:gd name="T79" fmla="*/ 32 h 1583"/>
                <a:gd name="T80" fmla="*/ 25 w 1502"/>
                <a:gd name="T81" fmla="*/ 33 h 1583"/>
                <a:gd name="T82" fmla="*/ 24 w 1502"/>
                <a:gd name="T83" fmla="*/ 33 h 1583"/>
                <a:gd name="T84" fmla="*/ 47 w 1502"/>
                <a:gd name="T85" fmla="*/ 49 h 1583"/>
                <a:gd name="T86" fmla="*/ 33 w 1502"/>
                <a:gd name="T87" fmla="*/ 0 h 15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02" h="1583">
                  <a:moveTo>
                    <a:pt x="1055" y="0"/>
                  </a:moveTo>
                  <a:lnTo>
                    <a:pt x="1365" y="221"/>
                  </a:lnTo>
                  <a:lnTo>
                    <a:pt x="1342" y="456"/>
                  </a:lnTo>
                  <a:lnTo>
                    <a:pt x="1183" y="591"/>
                  </a:lnTo>
                  <a:lnTo>
                    <a:pt x="1182" y="596"/>
                  </a:lnTo>
                  <a:lnTo>
                    <a:pt x="1182" y="599"/>
                  </a:lnTo>
                  <a:lnTo>
                    <a:pt x="1180" y="604"/>
                  </a:lnTo>
                  <a:lnTo>
                    <a:pt x="1180" y="609"/>
                  </a:lnTo>
                  <a:lnTo>
                    <a:pt x="1180" y="612"/>
                  </a:lnTo>
                  <a:lnTo>
                    <a:pt x="1179" y="617"/>
                  </a:lnTo>
                  <a:lnTo>
                    <a:pt x="1179" y="622"/>
                  </a:lnTo>
                  <a:lnTo>
                    <a:pt x="1179" y="626"/>
                  </a:lnTo>
                  <a:lnTo>
                    <a:pt x="1177" y="629"/>
                  </a:lnTo>
                  <a:lnTo>
                    <a:pt x="1177" y="634"/>
                  </a:lnTo>
                  <a:lnTo>
                    <a:pt x="1176" y="638"/>
                  </a:lnTo>
                  <a:lnTo>
                    <a:pt x="1176" y="642"/>
                  </a:lnTo>
                  <a:lnTo>
                    <a:pt x="1174" y="645"/>
                  </a:lnTo>
                  <a:lnTo>
                    <a:pt x="1173" y="649"/>
                  </a:lnTo>
                  <a:lnTo>
                    <a:pt x="1173" y="652"/>
                  </a:lnTo>
                  <a:lnTo>
                    <a:pt x="1172" y="657"/>
                  </a:lnTo>
                  <a:lnTo>
                    <a:pt x="1171" y="661"/>
                  </a:lnTo>
                  <a:lnTo>
                    <a:pt x="1169" y="665"/>
                  </a:lnTo>
                  <a:lnTo>
                    <a:pt x="1168" y="667"/>
                  </a:lnTo>
                  <a:lnTo>
                    <a:pt x="1168" y="672"/>
                  </a:lnTo>
                  <a:lnTo>
                    <a:pt x="1165" y="678"/>
                  </a:lnTo>
                  <a:lnTo>
                    <a:pt x="1162" y="685"/>
                  </a:lnTo>
                  <a:lnTo>
                    <a:pt x="1159" y="691"/>
                  </a:lnTo>
                  <a:lnTo>
                    <a:pt x="1155" y="697"/>
                  </a:lnTo>
                  <a:lnTo>
                    <a:pt x="1151" y="703"/>
                  </a:lnTo>
                  <a:lnTo>
                    <a:pt x="1147" y="711"/>
                  </a:lnTo>
                  <a:lnTo>
                    <a:pt x="1142" y="717"/>
                  </a:lnTo>
                  <a:lnTo>
                    <a:pt x="1136" y="723"/>
                  </a:lnTo>
                  <a:lnTo>
                    <a:pt x="1130" y="727"/>
                  </a:lnTo>
                  <a:lnTo>
                    <a:pt x="1124" y="734"/>
                  </a:lnTo>
                  <a:lnTo>
                    <a:pt x="1120" y="736"/>
                  </a:lnTo>
                  <a:lnTo>
                    <a:pt x="1116" y="738"/>
                  </a:lnTo>
                  <a:lnTo>
                    <a:pt x="1113" y="741"/>
                  </a:lnTo>
                  <a:lnTo>
                    <a:pt x="1108" y="744"/>
                  </a:lnTo>
                  <a:lnTo>
                    <a:pt x="1104" y="747"/>
                  </a:lnTo>
                  <a:lnTo>
                    <a:pt x="1101" y="750"/>
                  </a:lnTo>
                  <a:lnTo>
                    <a:pt x="1096" y="753"/>
                  </a:lnTo>
                  <a:lnTo>
                    <a:pt x="1092" y="755"/>
                  </a:lnTo>
                  <a:lnTo>
                    <a:pt x="1087" y="758"/>
                  </a:lnTo>
                  <a:lnTo>
                    <a:pt x="1081" y="761"/>
                  </a:lnTo>
                  <a:lnTo>
                    <a:pt x="1076" y="763"/>
                  </a:lnTo>
                  <a:lnTo>
                    <a:pt x="1072" y="766"/>
                  </a:lnTo>
                  <a:lnTo>
                    <a:pt x="1065" y="769"/>
                  </a:lnTo>
                  <a:lnTo>
                    <a:pt x="1061" y="771"/>
                  </a:lnTo>
                  <a:lnTo>
                    <a:pt x="1055" y="773"/>
                  </a:lnTo>
                  <a:lnTo>
                    <a:pt x="1049" y="777"/>
                  </a:lnTo>
                  <a:lnTo>
                    <a:pt x="1041" y="780"/>
                  </a:lnTo>
                  <a:lnTo>
                    <a:pt x="1035" y="782"/>
                  </a:lnTo>
                  <a:lnTo>
                    <a:pt x="1028" y="784"/>
                  </a:lnTo>
                  <a:lnTo>
                    <a:pt x="1022" y="788"/>
                  </a:lnTo>
                  <a:lnTo>
                    <a:pt x="1015" y="790"/>
                  </a:lnTo>
                  <a:lnTo>
                    <a:pt x="1009" y="793"/>
                  </a:lnTo>
                  <a:lnTo>
                    <a:pt x="1000" y="795"/>
                  </a:lnTo>
                  <a:lnTo>
                    <a:pt x="994" y="799"/>
                  </a:lnTo>
                  <a:lnTo>
                    <a:pt x="993" y="800"/>
                  </a:lnTo>
                  <a:lnTo>
                    <a:pt x="993" y="804"/>
                  </a:lnTo>
                  <a:lnTo>
                    <a:pt x="993" y="805"/>
                  </a:lnTo>
                  <a:lnTo>
                    <a:pt x="993" y="809"/>
                  </a:lnTo>
                  <a:lnTo>
                    <a:pt x="993" y="811"/>
                  </a:lnTo>
                  <a:lnTo>
                    <a:pt x="993" y="816"/>
                  </a:lnTo>
                  <a:lnTo>
                    <a:pt x="993" y="819"/>
                  </a:lnTo>
                  <a:lnTo>
                    <a:pt x="992" y="824"/>
                  </a:lnTo>
                  <a:lnTo>
                    <a:pt x="992" y="829"/>
                  </a:lnTo>
                  <a:lnTo>
                    <a:pt x="992" y="834"/>
                  </a:lnTo>
                  <a:lnTo>
                    <a:pt x="990" y="840"/>
                  </a:lnTo>
                  <a:lnTo>
                    <a:pt x="989" y="845"/>
                  </a:lnTo>
                  <a:lnTo>
                    <a:pt x="988" y="852"/>
                  </a:lnTo>
                  <a:lnTo>
                    <a:pt x="988" y="858"/>
                  </a:lnTo>
                  <a:lnTo>
                    <a:pt x="986" y="863"/>
                  </a:lnTo>
                  <a:lnTo>
                    <a:pt x="984" y="869"/>
                  </a:lnTo>
                  <a:lnTo>
                    <a:pt x="982" y="875"/>
                  </a:lnTo>
                  <a:lnTo>
                    <a:pt x="981" y="882"/>
                  </a:lnTo>
                  <a:lnTo>
                    <a:pt x="978" y="887"/>
                  </a:lnTo>
                  <a:lnTo>
                    <a:pt x="975" y="894"/>
                  </a:lnTo>
                  <a:lnTo>
                    <a:pt x="972" y="901"/>
                  </a:lnTo>
                  <a:lnTo>
                    <a:pt x="970" y="907"/>
                  </a:lnTo>
                  <a:lnTo>
                    <a:pt x="966" y="911"/>
                  </a:lnTo>
                  <a:lnTo>
                    <a:pt x="963" y="917"/>
                  </a:lnTo>
                  <a:lnTo>
                    <a:pt x="958" y="924"/>
                  </a:lnTo>
                  <a:lnTo>
                    <a:pt x="953" y="930"/>
                  </a:lnTo>
                  <a:lnTo>
                    <a:pt x="947" y="933"/>
                  </a:lnTo>
                  <a:lnTo>
                    <a:pt x="942" y="938"/>
                  </a:lnTo>
                  <a:lnTo>
                    <a:pt x="937" y="943"/>
                  </a:lnTo>
                  <a:lnTo>
                    <a:pt x="931" y="948"/>
                  </a:lnTo>
                  <a:lnTo>
                    <a:pt x="928" y="949"/>
                  </a:lnTo>
                  <a:lnTo>
                    <a:pt x="924" y="950"/>
                  </a:lnTo>
                  <a:lnTo>
                    <a:pt x="920" y="953"/>
                  </a:lnTo>
                  <a:lnTo>
                    <a:pt x="917" y="955"/>
                  </a:lnTo>
                  <a:lnTo>
                    <a:pt x="913" y="956"/>
                  </a:lnTo>
                  <a:lnTo>
                    <a:pt x="911" y="959"/>
                  </a:lnTo>
                  <a:lnTo>
                    <a:pt x="906" y="960"/>
                  </a:lnTo>
                  <a:lnTo>
                    <a:pt x="903" y="962"/>
                  </a:lnTo>
                  <a:lnTo>
                    <a:pt x="900" y="963"/>
                  </a:lnTo>
                  <a:lnTo>
                    <a:pt x="896" y="965"/>
                  </a:lnTo>
                  <a:lnTo>
                    <a:pt x="891" y="967"/>
                  </a:lnTo>
                  <a:lnTo>
                    <a:pt x="889" y="970"/>
                  </a:lnTo>
                  <a:lnTo>
                    <a:pt x="882" y="973"/>
                  </a:lnTo>
                  <a:lnTo>
                    <a:pt x="876" y="977"/>
                  </a:lnTo>
                  <a:lnTo>
                    <a:pt x="872" y="978"/>
                  </a:lnTo>
                  <a:lnTo>
                    <a:pt x="867" y="979"/>
                  </a:lnTo>
                  <a:lnTo>
                    <a:pt x="864" y="982"/>
                  </a:lnTo>
                  <a:lnTo>
                    <a:pt x="861" y="984"/>
                  </a:lnTo>
                  <a:lnTo>
                    <a:pt x="854" y="986"/>
                  </a:lnTo>
                  <a:lnTo>
                    <a:pt x="848" y="990"/>
                  </a:lnTo>
                  <a:lnTo>
                    <a:pt x="841" y="994"/>
                  </a:lnTo>
                  <a:lnTo>
                    <a:pt x="834" y="997"/>
                  </a:lnTo>
                  <a:lnTo>
                    <a:pt x="827" y="1000"/>
                  </a:lnTo>
                  <a:lnTo>
                    <a:pt x="822" y="1003"/>
                  </a:lnTo>
                  <a:lnTo>
                    <a:pt x="816" y="1007"/>
                  </a:lnTo>
                  <a:lnTo>
                    <a:pt x="810" y="1009"/>
                  </a:lnTo>
                  <a:lnTo>
                    <a:pt x="804" y="1012"/>
                  </a:lnTo>
                  <a:lnTo>
                    <a:pt x="801" y="1014"/>
                  </a:lnTo>
                  <a:lnTo>
                    <a:pt x="795" y="1016"/>
                  </a:lnTo>
                  <a:lnTo>
                    <a:pt x="790" y="1018"/>
                  </a:lnTo>
                  <a:lnTo>
                    <a:pt x="786" y="1020"/>
                  </a:lnTo>
                  <a:lnTo>
                    <a:pt x="782" y="1023"/>
                  </a:lnTo>
                  <a:lnTo>
                    <a:pt x="779" y="1024"/>
                  </a:lnTo>
                  <a:lnTo>
                    <a:pt x="775" y="1025"/>
                  </a:lnTo>
                  <a:lnTo>
                    <a:pt x="773" y="1026"/>
                  </a:lnTo>
                  <a:lnTo>
                    <a:pt x="770" y="1028"/>
                  </a:lnTo>
                  <a:lnTo>
                    <a:pt x="768" y="1029"/>
                  </a:lnTo>
                  <a:lnTo>
                    <a:pt x="767" y="1030"/>
                  </a:lnTo>
                  <a:lnTo>
                    <a:pt x="470" y="1455"/>
                  </a:lnTo>
                  <a:lnTo>
                    <a:pt x="0" y="1583"/>
                  </a:lnTo>
                  <a:lnTo>
                    <a:pt x="1502" y="1560"/>
                  </a:lnTo>
                  <a:lnTo>
                    <a:pt x="1478" y="7"/>
                  </a:lnTo>
                  <a:lnTo>
                    <a:pt x="1055" y="0"/>
                  </a:lnTo>
                  <a:close/>
                </a:path>
              </a:pathLst>
            </a:custGeom>
            <a:gradFill rotWithShape="1">
              <a:gsLst>
                <a:gs pos="0">
                  <a:srgbClr val="6E7184"/>
                </a:gs>
                <a:gs pos="100000">
                  <a:srgbClr val="0707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93" name="Freeform 1059"/>
            <p:cNvSpPr>
              <a:spLocks/>
            </p:cNvSpPr>
            <p:nvPr/>
          </p:nvSpPr>
          <p:spPr bwMode="auto">
            <a:xfrm>
              <a:off x="4567" y="263"/>
              <a:ext cx="152" cy="147"/>
            </a:xfrm>
            <a:custGeom>
              <a:avLst/>
              <a:gdLst>
                <a:gd name="T0" fmla="*/ 3 w 305"/>
                <a:gd name="T1" fmla="*/ 9 h 296"/>
                <a:gd name="T2" fmla="*/ 4 w 305"/>
                <a:gd name="T3" fmla="*/ 8 h 296"/>
                <a:gd name="T4" fmla="*/ 5 w 305"/>
                <a:gd name="T5" fmla="*/ 8 h 296"/>
                <a:gd name="T6" fmla="*/ 5 w 305"/>
                <a:gd name="T7" fmla="*/ 8 h 296"/>
                <a:gd name="T8" fmla="*/ 6 w 305"/>
                <a:gd name="T9" fmla="*/ 8 h 296"/>
                <a:gd name="T10" fmla="*/ 6 w 305"/>
                <a:gd name="T11" fmla="*/ 8 h 296"/>
                <a:gd name="T12" fmla="*/ 7 w 305"/>
                <a:gd name="T13" fmla="*/ 7 h 296"/>
                <a:gd name="T14" fmla="*/ 8 w 305"/>
                <a:gd name="T15" fmla="*/ 7 h 296"/>
                <a:gd name="T16" fmla="*/ 8 w 305"/>
                <a:gd name="T17" fmla="*/ 6 h 296"/>
                <a:gd name="T18" fmla="*/ 9 w 305"/>
                <a:gd name="T19" fmla="*/ 6 h 296"/>
                <a:gd name="T20" fmla="*/ 9 w 305"/>
                <a:gd name="T21" fmla="*/ 5 h 296"/>
                <a:gd name="T22" fmla="*/ 9 w 305"/>
                <a:gd name="T23" fmla="*/ 4 h 296"/>
                <a:gd name="T24" fmla="*/ 9 w 305"/>
                <a:gd name="T25" fmla="*/ 4 h 296"/>
                <a:gd name="T26" fmla="*/ 9 w 305"/>
                <a:gd name="T27" fmla="*/ 3 h 296"/>
                <a:gd name="T28" fmla="*/ 8 w 305"/>
                <a:gd name="T29" fmla="*/ 2 h 296"/>
                <a:gd name="T30" fmla="*/ 8 w 305"/>
                <a:gd name="T31" fmla="*/ 1 h 296"/>
                <a:gd name="T32" fmla="*/ 7 w 305"/>
                <a:gd name="T33" fmla="*/ 0 h 296"/>
                <a:gd name="T34" fmla="*/ 6 w 305"/>
                <a:gd name="T35" fmla="*/ 0 h 296"/>
                <a:gd name="T36" fmla="*/ 6 w 305"/>
                <a:gd name="T37" fmla="*/ 0 h 296"/>
                <a:gd name="T38" fmla="*/ 5 w 305"/>
                <a:gd name="T39" fmla="*/ 0 h 296"/>
                <a:gd name="T40" fmla="*/ 4 w 305"/>
                <a:gd name="T41" fmla="*/ 0 h 296"/>
                <a:gd name="T42" fmla="*/ 3 w 305"/>
                <a:gd name="T43" fmla="*/ 0 h 296"/>
                <a:gd name="T44" fmla="*/ 3 w 305"/>
                <a:gd name="T45" fmla="*/ 0 h 296"/>
                <a:gd name="T46" fmla="*/ 2 w 305"/>
                <a:gd name="T47" fmla="*/ 0 h 296"/>
                <a:gd name="T48" fmla="*/ 1 w 305"/>
                <a:gd name="T49" fmla="*/ 1 h 296"/>
                <a:gd name="T50" fmla="*/ 1 w 305"/>
                <a:gd name="T51" fmla="*/ 1 h 296"/>
                <a:gd name="T52" fmla="*/ 0 w 305"/>
                <a:gd name="T53" fmla="*/ 2 h 296"/>
                <a:gd name="T54" fmla="*/ 0 w 305"/>
                <a:gd name="T55" fmla="*/ 2 h 296"/>
                <a:gd name="T56" fmla="*/ 0 w 305"/>
                <a:gd name="T57" fmla="*/ 3 h 296"/>
                <a:gd name="T58" fmla="*/ 0 w 305"/>
                <a:gd name="T59" fmla="*/ 3 h 296"/>
                <a:gd name="T60" fmla="*/ 0 w 305"/>
                <a:gd name="T61" fmla="*/ 4 h 296"/>
                <a:gd name="T62" fmla="*/ 0 w 305"/>
                <a:gd name="T63" fmla="*/ 5 h 296"/>
                <a:gd name="T64" fmla="*/ 0 w 305"/>
                <a:gd name="T65" fmla="*/ 5 h 296"/>
                <a:gd name="T66" fmla="*/ 0 w 305"/>
                <a:gd name="T67" fmla="*/ 6 h 296"/>
                <a:gd name="T68" fmla="*/ 1 w 305"/>
                <a:gd name="T69" fmla="*/ 6 h 296"/>
                <a:gd name="T70" fmla="*/ 2 w 305"/>
                <a:gd name="T71" fmla="*/ 7 h 296"/>
                <a:gd name="T72" fmla="*/ 2 w 305"/>
                <a:gd name="T73" fmla="*/ 7 h 296"/>
                <a:gd name="T74" fmla="*/ 3 w 305"/>
                <a:gd name="T75" fmla="*/ 7 h 296"/>
                <a:gd name="T76" fmla="*/ 3 w 305"/>
                <a:gd name="T77" fmla="*/ 7 h 296"/>
                <a:gd name="T78" fmla="*/ 4 w 305"/>
                <a:gd name="T79" fmla="*/ 6 h 296"/>
                <a:gd name="T80" fmla="*/ 4 w 305"/>
                <a:gd name="T81" fmla="*/ 6 h 296"/>
                <a:gd name="T82" fmla="*/ 5 w 305"/>
                <a:gd name="T83" fmla="*/ 6 h 296"/>
                <a:gd name="T84" fmla="*/ 6 w 305"/>
                <a:gd name="T85" fmla="*/ 5 h 296"/>
                <a:gd name="T86" fmla="*/ 6 w 305"/>
                <a:gd name="T87" fmla="*/ 5 h 296"/>
                <a:gd name="T88" fmla="*/ 6 w 305"/>
                <a:gd name="T89" fmla="*/ 4 h 296"/>
                <a:gd name="T90" fmla="*/ 6 w 305"/>
                <a:gd name="T91" fmla="*/ 4 h 296"/>
                <a:gd name="T92" fmla="*/ 6 w 305"/>
                <a:gd name="T93" fmla="*/ 3 h 296"/>
                <a:gd name="T94" fmla="*/ 6 w 305"/>
                <a:gd name="T95" fmla="*/ 2 h 296"/>
                <a:gd name="T96" fmla="*/ 5 w 305"/>
                <a:gd name="T97" fmla="*/ 2 h 296"/>
                <a:gd name="T98" fmla="*/ 5 w 305"/>
                <a:gd name="T99" fmla="*/ 1 h 296"/>
                <a:gd name="T100" fmla="*/ 4 w 305"/>
                <a:gd name="T101" fmla="*/ 1 h 296"/>
                <a:gd name="T102" fmla="*/ 3 w 305"/>
                <a:gd name="T103" fmla="*/ 1 h 296"/>
                <a:gd name="T104" fmla="*/ 3 w 305"/>
                <a:gd name="T105" fmla="*/ 2 h 296"/>
                <a:gd name="T106" fmla="*/ 2 w 305"/>
                <a:gd name="T107" fmla="*/ 2 h 296"/>
                <a:gd name="T108" fmla="*/ 2 w 305"/>
                <a:gd name="T109" fmla="*/ 3 h 296"/>
                <a:gd name="T110" fmla="*/ 5 w 305"/>
                <a:gd name="T111" fmla="*/ 3 h 296"/>
                <a:gd name="T112" fmla="*/ 6 w 305"/>
                <a:gd name="T113" fmla="*/ 1 h 296"/>
                <a:gd name="T114" fmla="*/ 3 w 305"/>
                <a:gd name="T115" fmla="*/ 9 h 2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5" h="296">
                  <a:moveTo>
                    <a:pt x="116" y="296"/>
                  </a:moveTo>
                  <a:lnTo>
                    <a:pt x="116" y="296"/>
                  </a:lnTo>
                  <a:lnTo>
                    <a:pt x="119" y="295"/>
                  </a:lnTo>
                  <a:lnTo>
                    <a:pt x="122" y="295"/>
                  </a:lnTo>
                  <a:lnTo>
                    <a:pt x="127" y="293"/>
                  </a:lnTo>
                  <a:lnTo>
                    <a:pt x="132" y="292"/>
                  </a:lnTo>
                  <a:lnTo>
                    <a:pt x="139" y="290"/>
                  </a:lnTo>
                  <a:lnTo>
                    <a:pt x="143" y="288"/>
                  </a:lnTo>
                  <a:lnTo>
                    <a:pt x="148" y="287"/>
                  </a:lnTo>
                  <a:lnTo>
                    <a:pt x="151" y="286"/>
                  </a:lnTo>
                  <a:lnTo>
                    <a:pt x="156" y="286"/>
                  </a:lnTo>
                  <a:lnTo>
                    <a:pt x="160" y="284"/>
                  </a:lnTo>
                  <a:lnTo>
                    <a:pt x="165" y="282"/>
                  </a:lnTo>
                  <a:lnTo>
                    <a:pt x="168" y="280"/>
                  </a:lnTo>
                  <a:lnTo>
                    <a:pt x="173" y="279"/>
                  </a:lnTo>
                  <a:lnTo>
                    <a:pt x="178" y="278"/>
                  </a:lnTo>
                  <a:lnTo>
                    <a:pt x="183" y="275"/>
                  </a:lnTo>
                  <a:lnTo>
                    <a:pt x="189" y="273"/>
                  </a:lnTo>
                  <a:lnTo>
                    <a:pt x="194" y="272"/>
                  </a:lnTo>
                  <a:lnTo>
                    <a:pt x="198" y="269"/>
                  </a:lnTo>
                  <a:lnTo>
                    <a:pt x="204" y="267"/>
                  </a:lnTo>
                  <a:lnTo>
                    <a:pt x="209" y="264"/>
                  </a:lnTo>
                  <a:lnTo>
                    <a:pt x="215" y="262"/>
                  </a:lnTo>
                  <a:lnTo>
                    <a:pt x="220" y="258"/>
                  </a:lnTo>
                  <a:lnTo>
                    <a:pt x="225" y="256"/>
                  </a:lnTo>
                  <a:lnTo>
                    <a:pt x="230" y="253"/>
                  </a:lnTo>
                  <a:lnTo>
                    <a:pt x="236" y="251"/>
                  </a:lnTo>
                  <a:lnTo>
                    <a:pt x="241" y="247"/>
                  </a:lnTo>
                  <a:lnTo>
                    <a:pt x="246" y="244"/>
                  </a:lnTo>
                  <a:lnTo>
                    <a:pt x="249" y="240"/>
                  </a:lnTo>
                  <a:lnTo>
                    <a:pt x="255" y="238"/>
                  </a:lnTo>
                  <a:lnTo>
                    <a:pt x="259" y="233"/>
                  </a:lnTo>
                  <a:lnTo>
                    <a:pt x="264" y="229"/>
                  </a:lnTo>
                  <a:lnTo>
                    <a:pt x="269" y="226"/>
                  </a:lnTo>
                  <a:lnTo>
                    <a:pt x="272" y="222"/>
                  </a:lnTo>
                  <a:lnTo>
                    <a:pt x="276" y="217"/>
                  </a:lnTo>
                  <a:lnTo>
                    <a:pt x="279" y="213"/>
                  </a:lnTo>
                  <a:lnTo>
                    <a:pt x="283" y="209"/>
                  </a:lnTo>
                  <a:lnTo>
                    <a:pt x="287" y="205"/>
                  </a:lnTo>
                  <a:lnTo>
                    <a:pt x="289" y="200"/>
                  </a:lnTo>
                  <a:lnTo>
                    <a:pt x="291" y="195"/>
                  </a:lnTo>
                  <a:lnTo>
                    <a:pt x="295" y="190"/>
                  </a:lnTo>
                  <a:lnTo>
                    <a:pt x="298" y="186"/>
                  </a:lnTo>
                  <a:lnTo>
                    <a:pt x="299" y="180"/>
                  </a:lnTo>
                  <a:lnTo>
                    <a:pt x="301" y="175"/>
                  </a:lnTo>
                  <a:lnTo>
                    <a:pt x="302" y="169"/>
                  </a:lnTo>
                  <a:lnTo>
                    <a:pt x="304" y="163"/>
                  </a:lnTo>
                  <a:lnTo>
                    <a:pt x="304" y="157"/>
                  </a:lnTo>
                  <a:lnTo>
                    <a:pt x="305" y="150"/>
                  </a:lnTo>
                  <a:lnTo>
                    <a:pt x="305" y="144"/>
                  </a:lnTo>
                  <a:lnTo>
                    <a:pt x="305" y="138"/>
                  </a:lnTo>
                  <a:lnTo>
                    <a:pt x="304" y="131"/>
                  </a:lnTo>
                  <a:lnTo>
                    <a:pt x="302" y="125"/>
                  </a:lnTo>
                  <a:lnTo>
                    <a:pt x="300" y="118"/>
                  </a:lnTo>
                  <a:lnTo>
                    <a:pt x="299" y="112"/>
                  </a:lnTo>
                  <a:lnTo>
                    <a:pt x="295" y="104"/>
                  </a:lnTo>
                  <a:lnTo>
                    <a:pt x="293" y="97"/>
                  </a:lnTo>
                  <a:lnTo>
                    <a:pt x="289" y="90"/>
                  </a:lnTo>
                  <a:lnTo>
                    <a:pt x="285" y="83"/>
                  </a:lnTo>
                  <a:lnTo>
                    <a:pt x="281" y="74"/>
                  </a:lnTo>
                  <a:lnTo>
                    <a:pt x="276" y="67"/>
                  </a:lnTo>
                  <a:lnTo>
                    <a:pt x="271" y="60"/>
                  </a:lnTo>
                  <a:lnTo>
                    <a:pt x="266" y="54"/>
                  </a:lnTo>
                  <a:lnTo>
                    <a:pt x="261" y="48"/>
                  </a:lnTo>
                  <a:lnTo>
                    <a:pt x="256" y="42"/>
                  </a:lnTo>
                  <a:lnTo>
                    <a:pt x="250" y="37"/>
                  </a:lnTo>
                  <a:lnTo>
                    <a:pt x="246" y="33"/>
                  </a:lnTo>
                  <a:lnTo>
                    <a:pt x="241" y="27"/>
                  </a:lnTo>
                  <a:lnTo>
                    <a:pt x="235" y="23"/>
                  </a:lnTo>
                  <a:lnTo>
                    <a:pt x="229" y="20"/>
                  </a:lnTo>
                  <a:lnTo>
                    <a:pt x="224" y="17"/>
                  </a:lnTo>
                  <a:lnTo>
                    <a:pt x="218" y="14"/>
                  </a:lnTo>
                  <a:lnTo>
                    <a:pt x="212" y="11"/>
                  </a:lnTo>
                  <a:lnTo>
                    <a:pt x="207" y="9"/>
                  </a:lnTo>
                  <a:lnTo>
                    <a:pt x="201" y="8"/>
                  </a:lnTo>
                  <a:lnTo>
                    <a:pt x="195" y="5"/>
                  </a:lnTo>
                  <a:lnTo>
                    <a:pt x="189" y="3"/>
                  </a:lnTo>
                  <a:lnTo>
                    <a:pt x="183" y="2"/>
                  </a:lnTo>
                  <a:lnTo>
                    <a:pt x="177" y="2"/>
                  </a:lnTo>
                  <a:lnTo>
                    <a:pt x="171" y="0"/>
                  </a:lnTo>
                  <a:lnTo>
                    <a:pt x="165" y="0"/>
                  </a:lnTo>
                  <a:lnTo>
                    <a:pt x="158" y="0"/>
                  </a:lnTo>
                  <a:lnTo>
                    <a:pt x="152" y="2"/>
                  </a:lnTo>
                  <a:lnTo>
                    <a:pt x="146" y="2"/>
                  </a:lnTo>
                  <a:lnTo>
                    <a:pt x="140" y="3"/>
                  </a:lnTo>
                  <a:lnTo>
                    <a:pt x="134" y="3"/>
                  </a:lnTo>
                  <a:lnTo>
                    <a:pt x="128" y="4"/>
                  </a:lnTo>
                  <a:lnTo>
                    <a:pt x="123" y="6"/>
                  </a:lnTo>
                  <a:lnTo>
                    <a:pt x="117" y="8"/>
                  </a:lnTo>
                  <a:lnTo>
                    <a:pt x="111" y="10"/>
                  </a:lnTo>
                  <a:lnTo>
                    <a:pt x="106" y="12"/>
                  </a:lnTo>
                  <a:lnTo>
                    <a:pt x="100" y="14"/>
                  </a:lnTo>
                  <a:lnTo>
                    <a:pt x="94" y="16"/>
                  </a:lnTo>
                  <a:lnTo>
                    <a:pt x="88" y="19"/>
                  </a:lnTo>
                  <a:lnTo>
                    <a:pt x="83" y="22"/>
                  </a:lnTo>
                  <a:lnTo>
                    <a:pt x="77" y="25"/>
                  </a:lnTo>
                  <a:lnTo>
                    <a:pt x="73" y="27"/>
                  </a:lnTo>
                  <a:lnTo>
                    <a:pt x="68" y="32"/>
                  </a:lnTo>
                  <a:lnTo>
                    <a:pt x="63" y="35"/>
                  </a:lnTo>
                  <a:lnTo>
                    <a:pt x="58" y="38"/>
                  </a:lnTo>
                  <a:lnTo>
                    <a:pt x="53" y="42"/>
                  </a:lnTo>
                  <a:lnTo>
                    <a:pt x="48" y="46"/>
                  </a:lnTo>
                  <a:lnTo>
                    <a:pt x="45" y="50"/>
                  </a:lnTo>
                  <a:lnTo>
                    <a:pt x="40" y="54"/>
                  </a:lnTo>
                  <a:lnTo>
                    <a:pt x="36" y="58"/>
                  </a:lnTo>
                  <a:lnTo>
                    <a:pt x="33" y="62"/>
                  </a:lnTo>
                  <a:lnTo>
                    <a:pt x="29" y="67"/>
                  </a:lnTo>
                  <a:lnTo>
                    <a:pt x="25" y="71"/>
                  </a:lnTo>
                  <a:lnTo>
                    <a:pt x="22" y="75"/>
                  </a:lnTo>
                  <a:lnTo>
                    <a:pt x="18" y="79"/>
                  </a:lnTo>
                  <a:lnTo>
                    <a:pt x="16" y="85"/>
                  </a:lnTo>
                  <a:lnTo>
                    <a:pt x="13" y="89"/>
                  </a:lnTo>
                  <a:lnTo>
                    <a:pt x="11" y="94"/>
                  </a:lnTo>
                  <a:lnTo>
                    <a:pt x="9" y="98"/>
                  </a:lnTo>
                  <a:lnTo>
                    <a:pt x="7" y="103"/>
                  </a:lnTo>
                  <a:lnTo>
                    <a:pt x="5" y="108"/>
                  </a:lnTo>
                  <a:lnTo>
                    <a:pt x="4" y="113"/>
                  </a:lnTo>
                  <a:lnTo>
                    <a:pt x="2" y="118"/>
                  </a:lnTo>
                  <a:lnTo>
                    <a:pt x="1" y="124"/>
                  </a:lnTo>
                  <a:lnTo>
                    <a:pt x="0" y="127"/>
                  </a:lnTo>
                  <a:lnTo>
                    <a:pt x="0" y="132"/>
                  </a:lnTo>
                  <a:lnTo>
                    <a:pt x="0" y="138"/>
                  </a:lnTo>
                  <a:lnTo>
                    <a:pt x="1" y="143"/>
                  </a:lnTo>
                  <a:lnTo>
                    <a:pt x="1" y="148"/>
                  </a:lnTo>
                  <a:lnTo>
                    <a:pt x="1" y="152"/>
                  </a:lnTo>
                  <a:lnTo>
                    <a:pt x="1" y="155"/>
                  </a:lnTo>
                  <a:lnTo>
                    <a:pt x="2" y="160"/>
                  </a:lnTo>
                  <a:lnTo>
                    <a:pt x="2" y="164"/>
                  </a:lnTo>
                  <a:lnTo>
                    <a:pt x="4" y="167"/>
                  </a:lnTo>
                  <a:lnTo>
                    <a:pt x="5" y="171"/>
                  </a:lnTo>
                  <a:lnTo>
                    <a:pt x="7" y="176"/>
                  </a:lnTo>
                  <a:lnTo>
                    <a:pt x="10" y="182"/>
                  </a:lnTo>
                  <a:lnTo>
                    <a:pt x="15" y="189"/>
                  </a:lnTo>
                  <a:lnTo>
                    <a:pt x="18" y="195"/>
                  </a:lnTo>
                  <a:lnTo>
                    <a:pt x="23" y="201"/>
                  </a:lnTo>
                  <a:lnTo>
                    <a:pt x="28" y="205"/>
                  </a:lnTo>
                  <a:lnTo>
                    <a:pt x="34" y="210"/>
                  </a:lnTo>
                  <a:lnTo>
                    <a:pt x="40" y="213"/>
                  </a:lnTo>
                  <a:lnTo>
                    <a:pt x="46" y="217"/>
                  </a:lnTo>
                  <a:lnTo>
                    <a:pt x="52" y="219"/>
                  </a:lnTo>
                  <a:lnTo>
                    <a:pt x="58" y="223"/>
                  </a:lnTo>
                  <a:lnTo>
                    <a:pt x="62" y="224"/>
                  </a:lnTo>
                  <a:lnTo>
                    <a:pt x="65" y="226"/>
                  </a:lnTo>
                  <a:lnTo>
                    <a:pt x="69" y="226"/>
                  </a:lnTo>
                  <a:lnTo>
                    <a:pt x="73" y="227"/>
                  </a:lnTo>
                  <a:lnTo>
                    <a:pt x="79" y="228"/>
                  </a:lnTo>
                  <a:lnTo>
                    <a:pt x="86" y="229"/>
                  </a:lnTo>
                  <a:lnTo>
                    <a:pt x="90" y="229"/>
                  </a:lnTo>
                  <a:lnTo>
                    <a:pt x="93" y="229"/>
                  </a:lnTo>
                  <a:lnTo>
                    <a:pt x="97" y="229"/>
                  </a:lnTo>
                  <a:lnTo>
                    <a:pt x="100" y="229"/>
                  </a:lnTo>
                  <a:lnTo>
                    <a:pt x="104" y="229"/>
                  </a:lnTo>
                  <a:lnTo>
                    <a:pt x="108" y="229"/>
                  </a:lnTo>
                  <a:lnTo>
                    <a:pt x="111" y="228"/>
                  </a:lnTo>
                  <a:lnTo>
                    <a:pt x="115" y="228"/>
                  </a:lnTo>
                  <a:lnTo>
                    <a:pt x="117" y="228"/>
                  </a:lnTo>
                  <a:lnTo>
                    <a:pt x="122" y="227"/>
                  </a:lnTo>
                  <a:lnTo>
                    <a:pt x="125" y="227"/>
                  </a:lnTo>
                  <a:lnTo>
                    <a:pt x="128" y="227"/>
                  </a:lnTo>
                  <a:lnTo>
                    <a:pt x="135" y="224"/>
                  </a:lnTo>
                  <a:lnTo>
                    <a:pt x="142" y="222"/>
                  </a:lnTo>
                  <a:lnTo>
                    <a:pt x="148" y="219"/>
                  </a:lnTo>
                  <a:lnTo>
                    <a:pt x="154" y="217"/>
                  </a:lnTo>
                  <a:lnTo>
                    <a:pt x="158" y="215"/>
                  </a:lnTo>
                  <a:lnTo>
                    <a:pt x="165" y="212"/>
                  </a:lnTo>
                  <a:lnTo>
                    <a:pt x="169" y="209"/>
                  </a:lnTo>
                  <a:lnTo>
                    <a:pt x="174" y="205"/>
                  </a:lnTo>
                  <a:lnTo>
                    <a:pt x="178" y="201"/>
                  </a:lnTo>
                  <a:lnTo>
                    <a:pt x="181" y="196"/>
                  </a:lnTo>
                  <a:lnTo>
                    <a:pt x="185" y="193"/>
                  </a:lnTo>
                  <a:lnTo>
                    <a:pt x="189" y="189"/>
                  </a:lnTo>
                  <a:lnTo>
                    <a:pt x="192" y="186"/>
                  </a:lnTo>
                  <a:lnTo>
                    <a:pt x="195" y="181"/>
                  </a:lnTo>
                  <a:lnTo>
                    <a:pt x="197" y="176"/>
                  </a:lnTo>
                  <a:lnTo>
                    <a:pt x="201" y="172"/>
                  </a:lnTo>
                  <a:lnTo>
                    <a:pt x="203" y="167"/>
                  </a:lnTo>
                  <a:lnTo>
                    <a:pt x="206" y="163"/>
                  </a:lnTo>
                  <a:lnTo>
                    <a:pt x="207" y="158"/>
                  </a:lnTo>
                  <a:lnTo>
                    <a:pt x="209" y="153"/>
                  </a:lnTo>
                  <a:lnTo>
                    <a:pt x="209" y="148"/>
                  </a:lnTo>
                  <a:lnTo>
                    <a:pt x="210" y="143"/>
                  </a:lnTo>
                  <a:lnTo>
                    <a:pt x="212" y="138"/>
                  </a:lnTo>
                  <a:lnTo>
                    <a:pt x="213" y="135"/>
                  </a:lnTo>
                  <a:lnTo>
                    <a:pt x="212" y="129"/>
                  </a:lnTo>
                  <a:lnTo>
                    <a:pt x="212" y="125"/>
                  </a:lnTo>
                  <a:lnTo>
                    <a:pt x="212" y="119"/>
                  </a:lnTo>
                  <a:lnTo>
                    <a:pt x="210" y="115"/>
                  </a:lnTo>
                  <a:lnTo>
                    <a:pt x="209" y="111"/>
                  </a:lnTo>
                  <a:lnTo>
                    <a:pt x="208" y="106"/>
                  </a:lnTo>
                  <a:lnTo>
                    <a:pt x="207" y="101"/>
                  </a:lnTo>
                  <a:lnTo>
                    <a:pt x="204" y="97"/>
                  </a:lnTo>
                  <a:lnTo>
                    <a:pt x="202" y="92"/>
                  </a:lnTo>
                  <a:lnTo>
                    <a:pt x="198" y="89"/>
                  </a:lnTo>
                  <a:lnTo>
                    <a:pt x="195" y="85"/>
                  </a:lnTo>
                  <a:lnTo>
                    <a:pt x="191" y="80"/>
                  </a:lnTo>
                  <a:lnTo>
                    <a:pt x="187" y="77"/>
                  </a:lnTo>
                  <a:lnTo>
                    <a:pt x="183" y="73"/>
                  </a:lnTo>
                  <a:lnTo>
                    <a:pt x="178" y="69"/>
                  </a:lnTo>
                  <a:lnTo>
                    <a:pt x="172" y="67"/>
                  </a:lnTo>
                  <a:lnTo>
                    <a:pt x="166" y="63"/>
                  </a:lnTo>
                  <a:lnTo>
                    <a:pt x="161" y="61"/>
                  </a:lnTo>
                  <a:lnTo>
                    <a:pt x="155" y="58"/>
                  </a:lnTo>
                  <a:lnTo>
                    <a:pt x="150" y="58"/>
                  </a:lnTo>
                  <a:lnTo>
                    <a:pt x="144" y="57"/>
                  </a:lnTo>
                  <a:lnTo>
                    <a:pt x="139" y="57"/>
                  </a:lnTo>
                  <a:lnTo>
                    <a:pt x="134" y="57"/>
                  </a:lnTo>
                  <a:lnTo>
                    <a:pt x="129" y="60"/>
                  </a:lnTo>
                  <a:lnTo>
                    <a:pt x="125" y="60"/>
                  </a:lnTo>
                  <a:lnTo>
                    <a:pt x="121" y="61"/>
                  </a:lnTo>
                  <a:lnTo>
                    <a:pt x="116" y="63"/>
                  </a:lnTo>
                  <a:lnTo>
                    <a:pt x="113" y="66"/>
                  </a:lnTo>
                  <a:lnTo>
                    <a:pt x="109" y="67"/>
                  </a:lnTo>
                  <a:lnTo>
                    <a:pt x="105" y="71"/>
                  </a:lnTo>
                  <a:lnTo>
                    <a:pt x="102" y="73"/>
                  </a:lnTo>
                  <a:lnTo>
                    <a:pt x="99" y="77"/>
                  </a:lnTo>
                  <a:lnTo>
                    <a:pt x="93" y="83"/>
                  </a:lnTo>
                  <a:lnTo>
                    <a:pt x="88" y="89"/>
                  </a:lnTo>
                  <a:lnTo>
                    <a:pt x="83" y="96"/>
                  </a:lnTo>
                  <a:lnTo>
                    <a:pt x="81" y="102"/>
                  </a:lnTo>
                  <a:lnTo>
                    <a:pt x="77" y="106"/>
                  </a:lnTo>
                  <a:lnTo>
                    <a:pt x="76" y="111"/>
                  </a:lnTo>
                  <a:lnTo>
                    <a:pt x="75" y="113"/>
                  </a:lnTo>
                  <a:lnTo>
                    <a:pt x="75" y="114"/>
                  </a:lnTo>
                  <a:lnTo>
                    <a:pt x="171" y="103"/>
                  </a:lnTo>
                  <a:lnTo>
                    <a:pt x="166" y="184"/>
                  </a:lnTo>
                  <a:lnTo>
                    <a:pt x="42" y="182"/>
                  </a:lnTo>
                  <a:lnTo>
                    <a:pt x="65" y="55"/>
                  </a:lnTo>
                  <a:lnTo>
                    <a:pt x="198" y="32"/>
                  </a:lnTo>
                  <a:lnTo>
                    <a:pt x="244" y="209"/>
                  </a:lnTo>
                  <a:lnTo>
                    <a:pt x="110" y="263"/>
                  </a:lnTo>
                  <a:lnTo>
                    <a:pt x="116" y="296"/>
                  </a:lnTo>
                  <a:close/>
                </a:path>
              </a:pathLst>
            </a:custGeom>
            <a:solidFill>
              <a:srgbClr val="96B3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94" name="Freeform 1060"/>
            <p:cNvSpPr>
              <a:spLocks/>
            </p:cNvSpPr>
            <p:nvPr/>
          </p:nvSpPr>
          <p:spPr bwMode="auto">
            <a:xfrm>
              <a:off x="5280" y="464"/>
              <a:ext cx="152" cy="148"/>
            </a:xfrm>
            <a:custGeom>
              <a:avLst/>
              <a:gdLst>
                <a:gd name="T0" fmla="*/ 4 w 303"/>
                <a:gd name="T1" fmla="*/ 9 h 297"/>
                <a:gd name="T2" fmla="*/ 5 w 303"/>
                <a:gd name="T3" fmla="*/ 9 h 297"/>
                <a:gd name="T4" fmla="*/ 5 w 303"/>
                <a:gd name="T5" fmla="*/ 8 h 297"/>
                <a:gd name="T6" fmla="*/ 6 w 303"/>
                <a:gd name="T7" fmla="*/ 8 h 297"/>
                <a:gd name="T8" fmla="*/ 6 w 303"/>
                <a:gd name="T9" fmla="*/ 8 h 297"/>
                <a:gd name="T10" fmla="*/ 7 w 303"/>
                <a:gd name="T11" fmla="*/ 8 h 297"/>
                <a:gd name="T12" fmla="*/ 8 w 303"/>
                <a:gd name="T13" fmla="*/ 7 h 297"/>
                <a:gd name="T14" fmla="*/ 8 w 303"/>
                <a:gd name="T15" fmla="*/ 7 h 297"/>
                <a:gd name="T16" fmla="*/ 9 w 303"/>
                <a:gd name="T17" fmla="*/ 7 h 297"/>
                <a:gd name="T18" fmla="*/ 9 w 303"/>
                <a:gd name="T19" fmla="*/ 6 h 297"/>
                <a:gd name="T20" fmla="*/ 10 w 303"/>
                <a:gd name="T21" fmla="*/ 5 h 297"/>
                <a:gd name="T22" fmla="*/ 10 w 303"/>
                <a:gd name="T23" fmla="*/ 5 h 297"/>
                <a:gd name="T24" fmla="*/ 10 w 303"/>
                <a:gd name="T25" fmla="*/ 4 h 297"/>
                <a:gd name="T26" fmla="*/ 10 w 303"/>
                <a:gd name="T27" fmla="*/ 3 h 297"/>
                <a:gd name="T28" fmla="*/ 9 w 303"/>
                <a:gd name="T29" fmla="*/ 2 h 297"/>
                <a:gd name="T30" fmla="*/ 9 w 303"/>
                <a:gd name="T31" fmla="*/ 1 h 297"/>
                <a:gd name="T32" fmla="*/ 8 w 303"/>
                <a:gd name="T33" fmla="*/ 1 h 297"/>
                <a:gd name="T34" fmla="*/ 8 w 303"/>
                <a:gd name="T35" fmla="*/ 0 h 297"/>
                <a:gd name="T36" fmla="*/ 7 w 303"/>
                <a:gd name="T37" fmla="*/ 0 h 297"/>
                <a:gd name="T38" fmla="*/ 6 w 303"/>
                <a:gd name="T39" fmla="*/ 0 h 297"/>
                <a:gd name="T40" fmla="*/ 5 w 303"/>
                <a:gd name="T41" fmla="*/ 0 h 297"/>
                <a:gd name="T42" fmla="*/ 5 w 303"/>
                <a:gd name="T43" fmla="*/ 0 h 297"/>
                <a:gd name="T44" fmla="*/ 4 w 303"/>
                <a:gd name="T45" fmla="*/ 0 h 297"/>
                <a:gd name="T46" fmla="*/ 3 w 303"/>
                <a:gd name="T47" fmla="*/ 0 h 297"/>
                <a:gd name="T48" fmla="*/ 3 w 303"/>
                <a:gd name="T49" fmla="*/ 1 h 297"/>
                <a:gd name="T50" fmla="*/ 2 w 303"/>
                <a:gd name="T51" fmla="*/ 1 h 297"/>
                <a:gd name="T52" fmla="*/ 2 w 303"/>
                <a:gd name="T53" fmla="*/ 1 h 297"/>
                <a:gd name="T54" fmla="*/ 1 w 303"/>
                <a:gd name="T55" fmla="*/ 2 h 297"/>
                <a:gd name="T56" fmla="*/ 1 w 303"/>
                <a:gd name="T57" fmla="*/ 3 h 297"/>
                <a:gd name="T58" fmla="*/ 1 w 303"/>
                <a:gd name="T59" fmla="*/ 3 h 297"/>
                <a:gd name="T60" fmla="*/ 0 w 303"/>
                <a:gd name="T61" fmla="*/ 4 h 297"/>
                <a:gd name="T62" fmla="*/ 1 w 303"/>
                <a:gd name="T63" fmla="*/ 4 h 297"/>
                <a:gd name="T64" fmla="*/ 1 w 303"/>
                <a:gd name="T65" fmla="*/ 5 h 297"/>
                <a:gd name="T66" fmla="*/ 1 w 303"/>
                <a:gd name="T67" fmla="*/ 6 h 297"/>
                <a:gd name="T68" fmla="*/ 2 w 303"/>
                <a:gd name="T69" fmla="*/ 6 h 297"/>
                <a:gd name="T70" fmla="*/ 2 w 303"/>
                <a:gd name="T71" fmla="*/ 6 h 297"/>
                <a:gd name="T72" fmla="*/ 3 w 303"/>
                <a:gd name="T73" fmla="*/ 7 h 297"/>
                <a:gd name="T74" fmla="*/ 4 w 303"/>
                <a:gd name="T75" fmla="*/ 7 h 297"/>
                <a:gd name="T76" fmla="*/ 4 w 303"/>
                <a:gd name="T77" fmla="*/ 7 h 297"/>
                <a:gd name="T78" fmla="*/ 4 w 303"/>
                <a:gd name="T79" fmla="*/ 7 h 297"/>
                <a:gd name="T80" fmla="*/ 5 w 303"/>
                <a:gd name="T81" fmla="*/ 6 h 297"/>
                <a:gd name="T82" fmla="*/ 6 w 303"/>
                <a:gd name="T83" fmla="*/ 6 h 297"/>
                <a:gd name="T84" fmla="*/ 6 w 303"/>
                <a:gd name="T85" fmla="*/ 6 h 297"/>
                <a:gd name="T86" fmla="*/ 7 w 303"/>
                <a:gd name="T87" fmla="*/ 5 h 297"/>
                <a:gd name="T88" fmla="*/ 7 w 303"/>
                <a:gd name="T89" fmla="*/ 4 h 297"/>
                <a:gd name="T90" fmla="*/ 7 w 303"/>
                <a:gd name="T91" fmla="*/ 4 h 297"/>
                <a:gd name="T92" fmla="*/ 7 w 303"/>
                <a:gd name="T93" fmla="*/ 3 h 297"/>
                <a:gd name="T94" fmla="*/ 7 w 303"/>
                <a:gd name="T95" fmla="*/ 3 h 297"/>
                <a:gd name="T96" fmla="*/ 7 w 303"/>
                <a:gd name="T97" fmla="*/ 2 h 297"/>
                <a:gd name="T98" fmla="*/ 6 w 303"/>
                <a:gd name="T99" fmla="*/ 2 h 297"/>
                <a:gd name="T100" fmla="*/ 5 w 303"/>
                <a:gd name="T101" fmla="*/ 1 h 297"/>
                <a:gd name="T102" fmla="*/ 5 w 303"/>
                <a:gd name="T103" fmla="*/ 1 h 297"/>
                <a:gd name="T104" fmla="*/ 4 w 303"/>
                <a:gd name="T105" fmla="*/ 1 h 297"/>
                <a:gd name="T106" fmla="*/ 4 w 303"/>
                <a:gd name="T107" fmla="*/ 2 h 297"/>
                <a:gd name="T108" fmla="*/ 3 w 303"/>
                <a:gd name="T109" fmla="*/ 2 h 297"/>
                <a:gd name="T110" fmla="*/ 3 w 303"/>
                <a:gd name="T111" fmla="*/ 3 h 297"/>
                <a:gd name="T112" fmla="*/ 2 w 303"/>
                <a:gd name="T113" fmla="*/ 5 h 297"/>
                <a:gd name="T114" fmla="*/ 4 w 303"/>
                <a:gd name="T115" fmla="*/ 8 h 2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3" h="297">
                  <a:moveTo>
                    <a:pt x="117" y="297"/>
                  </a:moveTo>
                  <a:lnTo>
                    <a:pt x="117" y="296"/>
                  </a:lnTo>
                  <a:lnTo>
                    <a:pt x="120" y="296"/>
                  </a:lnTo>
                  <a:lnTo>
                    <a:pt x="123" y="294"/>
                  </a:lnTo>
                  <a:lnTo>
                    <a:pt x="128" y="294"/>
                  </a:lnTo>
                  <a:lnTo>
                    <a:pt x="129" y="293"/>
                  </a:lnTo>
                  <a:lnTo>
                    <a:pt x="133" y="292"/>
                  </a:lnTo>
                  <a:lnTo>
                    <a:pt x="137" y="291"/>
                  </a:lnTo>
                  <a:lnTo>
                    <a:pt x="140" y="291"/>
                  </a:lnTo>
                  <a:lnTo>
                    <a:pt x="143" y="290"/>
                  </a:lnTo>
                  <a:lnTo>
                    <a:pt x="147" y="288"/>
                  </a:lnTo>
                  <a:lnTo>
                    <a:pt x="151" y="286"/>
                  </a:lnTo>
                  <a:lnTo>
                    <a:pt x="156" y="286"/>
                  </a:lnTo>
                  <a:lnTo>
                    <a:pt x="159" y="283"/>
                  </a:lnTo>
                  <a:lnTo>
                    <a:pt x="164" y="282"/>
                  </a:lnTo>
                  <a:lnTo>
                    <a:pt x="168" y="281"/>
                  </a:lnTo>
                  <a:lnTo>
                    <a:pt x="173" y="280"/>
                  </a:lnTo>
                  <a:lnTo>
                    <a:pt x="178" y="277"/>
                  </a:lnTo>
                  <a:lnTo>
                    <a:pt x="182" y="276"/>
                  </a:lnTo>
                  <a:lnTo>
                    <a:pt x="189" y="274"/>
                  </a:lnTo>
                  <a:lnTo>
                    <a:pt x="193" y="271"/>
                  </a:lnTo>
                  <a:lnTo>
                    <a:pt x="199" y="269"/>
                  </a:lnTo>
                  <a:lnTo>
                    <a:pt x="204" y="267"/>
                  </a:lnTo>
                  <a:lnTo>
                    <a:pt x="209" y="264"/>
                  </a:lnTo>
                  <a:lnTo>
                    <a:pt x="215" y="263"/>
                  </a:lnTo>
                  <a:lnTo>
                    <a:pt x="220" y="259"/>
                  </a:lnTo>
                  <a:lnTo>
                    <a:pt x="225" y="257"/>
                  </a:lnTo>
                  <a:lnTo>
                    <a:pt x="230" y="253"/>
                  </a:lnTo>
                  <a:lnTo>
                    <a:pt x="236" y="251"/>
                  </a:lnTo>
                  <a:lnTo>
                    <a:pt x="241" y="247"/>
                  </a:lnTo>
                  <a:lnTo>
                    <a:pt x="245" y="244"/>
                  </a:lnTo>
                  <a:lnTo>
                    <a:pt x="249" y="240"/>
                  </a:lnTo>
                  <a:lnTo>
                    <a:pt x="255" y="237"/>
                  </a:lnTo>
                  <a:lnTo>
                    <a:pt x="259" y="233"/>
                  </a:lnTo>
                  <a:lnTo>
                    <a:pt x="262" y="229"/>
                  </a:lnTo>
                  <a:lnTo>
                    <a:pt x="267" y="225"/>
                  </a:lnTo>
                  <a:lnTo>
                    <a:pt x="272" y="222"/>
                  </a:lnTo>
                  <a:lnTo>
                    <a:pt x="274" y="217"/>
                  </a:lnTo>
                  <a:lnTo>
                    <a:pt x="278" y="213"/>
                  </a:lnTo>
                  <a:lnTo>
                    <a:pt x="283" y="208"/>
                  </a:lnTo>
                  <a:lnTo>
                    <a:pt x="286" y="204"/>
                  </a:lnTo>
                  <a:lnTo>
                    <a:pt x="289" y="199"/>
                  </a:lnTo>
                  <a:lnTo>
                    <a:pt x="291" y="194"/>
                  </a:lnTo>
                  <a:lnTo>
                    <a:pt x="294" y="189"/>
                  </a:lnTo>
                  <a:lnTo>
                    <a:pt x="297" y="185"/>
                  </a:lnTo>
                  <a:lnTo>
                    <a:pt x="299" y="179"/>
                  </a:lnTo>
                  <a:lnTo>
                    <a:pt x="300" y="173"/>
                  </a:lnTo>
                  <a:lnTo>
                    <a:pt x="301" y="167"/>
                  </a:lnTo>
                  <a:lnTo>
                    <a:pt x="302" y="162"/>
                  </a:lnTo>
                  <a:lnTo>
                    <a:pt x="302" y="155"/>
                  </a:lnTo>
                  <a:lnTo>
                    <a:pt x="303" y="150"/>
                  </a:lnTo>
                  <a:lnTo>
                    <a:pt x="303" y="143"/>
                  </a:lnTo>
                  <a:lnTo>
                    <a:pt x="303" y="138"/>
                  </a:lnTo>
                  <a:lnTo>
                    <a:pt x="302" y="131"/>
                  </a:lnTo>
                  <a:lnTo>
                    <a:pt x="301" y="125"/>
                  </a:lnTo>
                  <a:lnTo>
                    <a:pt x="299" y="118"/>
                  </a:lnTo>
                  <a:lnTo>
                    <a:pt x="297" y="112"/>
                  </a:lnTo>
                  <a:lnTo>
                    <a:pt x="294" y="103"/>
                  </a:lnTo>
                  <a:lnTo>
                    <a:pt x="291" y="97"/>
                  </a:lnTo>
                  <a:lnTo>
                    <a:pt x="288" y="89"/>
                  </a:lnTo>
                  <a:lnTo>
                    <a:pt x="284" y="83"/>
                  </a:lnTo>
                  <a:lnTo>
                    <a:pt x="279" y="74"/>
                  </a:lnTo>
                  <a:lnTo>
                    <a:pt x="274" y="67"/>
                  </a:lnTo>
                  <a:lnTo>
                    <a:pt x="270" y="60"/>
                  </a:lnTo>
                  <a:lnTo>
                    <a:pt x="265" y="53"/>
                  </a:lnTo>
                  <a:lnTo>
                    <a:pt x="260" y="47"/>
                  </a:lnTo>
                  <a:lnTo>
                    <a:pt x="255" y="43"/>
                  </a:lnTo>
                  <a:lnTo>
                    <a:pt x="249" y="37"/>
                  </a:lnTo>
                  <a:lnTo>
                    <a:pt x="244" y="33"/>
                  </a:lnTo>
                  <a:lnTo>
                    <a:pt x="238" y="27"/>
                  </a:lnTo>
                  <a:lnTo>
                    <a:pt x="233" y="23"/>
                  </a:lnTo>
                  <a:lnTo>
                    <a:pt x="227" y="20"/>
                  </a:lnTo>
                  <a:lnTo>
                    <a:pt x="222" y="17"/>
                  </a:lnTo>
                  <a:lnTo>
                    <a:pt x="216" y="14"/>
                  </a:lnTo>
                  <a:lnTo>
                    <a:pt x="210" y="11"/>
                  </a:lnTo>
                  <a:lnTo>
                    <a:pt x="205" y="9"/>
                  </a:lnTo>
                  <a:lnTo>
                    <a:pt x="199" y="7"/>
                  </a:lnTo>
                  <a:lnTo>
                    <a:pt x="193" y="5"/>
                  </a:lnTo>
                  <a:lnTo>
                    <a:pt x="187" y="4"/>
                  </a:lnTo>
                  <a:lnTo>
                    <a:pt x="181" y="1"/>
                  </a:lnTo>
                  <a:lnTo>
                    <a:pt x="175" y="1"/>
                  </a:lnTo>
                  <a:lnTo>
                    <a:pt x="169" y="0"/>
                  </a:lnTo>
                  <a:lnTo>
                    <a:pt x="163" y="0"/>
                  </a:lnTo>
                  <a:lnTo>
                    <a:pt x="157" y="0"/>
                  </a:lnTo>
                  <a:lnTo>
                    <a:pt x="151" y="1"/>
                  </a:lnTo>
                  <a:lnTo>
                    <a:pt x="145" y="1"/>
                  </a:lnTo>
                  <a:lnTo>
                    <a:pt x="139" y="3"/>
                  </a:lnTo>
                  <a:lnTo>
                    <a:pt x="133" y="4"/>
                  </a:lnTo>
                  <a:lnTo>
                    <a:pt x="127" y="5"/>
                  </a:lnTo>
                  <a:lnTo>
                    <a:pt x="122" y="6"/>
                  </a:lnTo>
                  <a:lnTo>
                    <a:pt x="116" y="9"/>
                  </a:lnTo>
                  <a:lnTo>
                    <a:pt x="110" y="10"/>
                  </a:lnTo>
                  <a:lnTo>
                    <a:pt x="105" y="12"/>
                  </a:lnTo>
                  <a:lnTo>
                    <a:pt x="99" y="15"/>
                  </a:lnTo>
                  <a:lnTo>
                    <a:pt x="94" y="17"/>
                  </a:lnTo>
                  <a:lnTo>
                    <a:pt x="88" y="20"/>
                  </a:lnTo>
                  <a:lnTo>
                    <a:pt x="83" y="22"/>
                  </a:lnTo>
                  <a:lnTo>
                    <a:pt x="77" y="24"/>
                  </a:lnTo>
                  <a:lnTo>
                    <a:pt x="72" y="28"/>
                  </a:lnTo>
                  <a:lnTo>
                    <a:pt x="68" y="32"/>
                  </a:lnTo>
                  <a:lnTo>
                    <a:pt x="63" y="35"/>
                  </a:lnTo>
                  <a:lnTo>
                    <a:pt x="58" y="39"/>
                  </a:lnTo>
                  <a:lnTo>
                    <a:pt x="53" y="43"/>
                  </a:lnTo>
                  <a:lnTo>
                    <a:pt x="48" y="46"/>
                  </a:lnTo>
                  <a:lnTo>
                    <a:pt x="45" y="50"/>
                  </a:lnTo>
                  <a:lnTo>
                    <a:pt x="40" y="53"/>
                  </a:lnTo>
                  <a:lnTo>
                    <a:pt x="36" y="58"/>
                  </a:lnTo>
                  <a:lnTo>
                    <a:pt x="33" y="63"/>
                  </a:lnTo>
                  <a:lnTo>
                    <a:pt x="29" y="68"/>
                  </a:lnTo>
                  <a:lnTo>
                    <a:pt x="25" y="72"/>
                  </a:lnTo>
                  <a:lnTo>
                    <a:pt x="22" y="75"/>
                  </a:lnTo>
                  <a:lnTo>
                    <a:pt x="18" y="80"/>
                  </a:lnTo>
                  <a:lnTo>
                    <a:pt x="16" y="85"/>
                  </a:lnTo>
                  <a:lnTo>
                    <a:pt x="13" y="90"/>
                  </a:lnTo>
                  <a:lnTo>
                    <a:pt x="11" y="95"/>
                  </a:lnTo>
                  <a:lnTo>
                    <a:pt x="8" y="99"/>
                  </a:lnTo>
                  <a:lnTo>
                    <a:pt x="7" y="104"/>
                  </a:lnTo>
                  <a:lnTo>
                    <a:pt x="5" y="109"/>
                  </a:lnTo>
                  <a:lnTo>
                    <a:pt x="3" y="114"/>
                  </a:lnTo>
                  <a:lnTo>
                    <a:pt x="2" y="118"/>
                  </a:lnTo>
                  <a:lnTo>
                    <a:pt x="1" y="124"/>
                  </a:lnTo>
                  <a:lnTo>
                    <a:pt x="0" y="127"/>
                  </a:lnTo>
                  <a:lnTo>
                    <a:pt x="0" y="132"/>
                  </a:lnTo>
                  <a:lnTo>
                    <a:pt x="0" y="138"/>
                  </a:lnTo>
                  <a:lnTo>
                    <a:pt x="1" y="143"/>
                  </a:lnTo>
                  <a:lnTo>
                    <a:pt x="1" y="147"/>
                  </a:lnTo>
                  <a:lnTo>
                    <a:pt x="1" y="152"/>
                  </a:lnTo>
                  <a:lnTo>
                    <a:pt x="1" y="155"/>
                  </a:lnTo>
                  <a:lnTo>
                    <a:pt x="2" y="160"/>
                  </a:lnTo>
                  <a:lnTo>
                    <a:pt x="2" y="164"/>
                  </a:lnTo>
                  <a:lnTo>
                    <a:pt x="3" y="167"/>
                  </a:lnTo>
                  <a:lnTo>
                    <a:pt x="5" y="171"/>
                  </a:lnTo>
                  <a:lnTo>
                    <a:pt x="7" y="176"/>
                  </a:lnTo>
                  <a:lnTo>
                    <a:pt x="10" y="182"/>
                  </a:lnTo>
                  <a:lnTo>
                    <a:pt x="14" y="189"/>
                  </a:lnTo>
                  <a:lnTo>
                    <a:pt x="18" y="194"/>
                  </a:lnTo>
                  <a:lnTo>
                    <a:pt x="23" y="200"/>
                  </a:lnTo>
                  <a:lnTo>
                    <a:pt x="28" y="205"/>
                  </a:lnTo>
                  <a:lnTo>
                    <a:pt x="33" y="208"/>
                  </a:lnTo>
                  <a:lnTo>
                    <a:pt x="39" y="213"/>
                  </a:lnTo>
                  <a:lnTo>
                    <a:pt x="45" y="217"/>
                  </a:lnTo>
                  <a:lnTo>
                    <a:pt x="51" y="219"/>
                  </a:lnTo>
                  <a:lnTo>
                    <a:pt x="58" y="222"/>
                  </a:lnTo>
                  <a:lnTo>
                    <a:pt x="60" y="223"/>
                  </a:lnTo>
                  <a:lnTo>
                    <a:pt x="64" y="224"/>
                  </a:lnTo>
                  <a:lnTo>
                    <a:pt x="69" y="225"/>
                  </a:lnTo>
                  <a:lnTo>
                    <a:pt x="72" y="227"/>
                  </a:lnTo>
                  <a:lnTo>
                    <a:pt x="78" y="227"/>
                  </a:lnTo>
                  <a:lnTo>
                    <a:pt x="86" y="228"/>
                  </a:lnTo>
                  <a:lnTo>
                    <a:pt x="88" y="228"/>
                  </a:lnTo>
                  <a:lnTo>
                    <a:pt x="93" y="228"/>
                  </a:lnTo>
                  <a:lnTo>
                    <a:pt x="97" y="228"/>
                  </a:lnTo>
                  <a:lnTo>
                    <a:pt x="100" y="229"/>
                  </a:lnTo>
                  <a:lnTo>
                    <a:pt x="103" y="228"/>
                  </a:lnTo>
                  <a:lnTo>
                    <a:pt x="107" y="228"/>
                  </a:lnTo>
                  <a:lnTo>
                    <a:pt x="110" y="228"/>
                  </a:lnTo>
                  <a:lnTo>
                    <a:pt x="114" y="228"/>
                  </a:lnTo>
                  <a:lnTo>
                    <a:pt x="117" y="228"/>
                  </a:lnTo>
                  <a:lnTo>
                    <a:pt x="121" y="227"/>
                  </a:lnTo>
                  <a:lnTo>
                    <a:pt x="124" y="227"/>
                  </a:lnTo>
                  <a:lnTo>
                    <a:pt x="128" y="227"/>
                  </a:lnTo>
                  <a:lnTo>
                    <a:pt x="134" y="224"/>
                  </a:lnTo>
                  <a:lnTo>
                    <a:pt x="140" y="222"/>
                  </a:lnTo>
                  <a:lnTo>
                    <a:pt x="147" y="219"/>
                  </a:lnTo>
                  <a:lnTo>
                    <a:pt x="153" y="218"/>
                  </a:lnTo>
                  <a:lnTo>
                    <a:pt x="158" y="214"/>
                  </a:lnTo>
                  <a:lnTo>
                    <a:pt x="164" y="212"/>
                  </a:lnTo>
                  <a:lnTo>
                    <a:pt x="168" y="208"/>
                  </a:lnTo>
                  <a:lnTo>
                    <a:pt x="173" y="206"/>
                  </a:lnTo>
                  <a:lnTo>
                    <a:pt x="176" y="201"/>
                  </a:lnTo>
                  <a:lnTo>
                    <a:pt x="180" y="198"/>
                  </a:lnTo>
                  <a:lnTo>
                    <a:pt x="184" y="193"/>
                  </a:lnTo>
                  <a:lnTo>
                    <a:pt x="189" y="189"/>
                  </a:lnTo>
                  <a:lnTo>
                    <a:pt x="191" y="185"/>
                  </a:lnTo>
                  <a:lnTo>
                    <a:pt x="195" y="181"/>
                  </a:lnTo>
                  <a:lnTo>
                    <a:pt x="197" y="176"/>
                  </a:lnTo>
                  <a:lnTo>
                    <a:pt x="201" y="171"/>
                  </a:lnTo>
                  <a:lnTo>
                    <a:pt x="202" y="166"/>
                  </a:lnTo>
                  <a:lnTo>
                    <a:pt x="204" y="162"/>
                  </a:lnTo>
                  <a:lnTo>
                    <a:pt x="207" y="156"/>
                  </a:lnTo>
                  <a:lnTo>
                    <a:pt x="208" y="153"/>
                  </a:lnTo>
                  <a:lnTo>
                    <a:pt x="209" y="148"/>
                  </a:lnTo>
                  <a:lnTo>
                    <a:pt x="210" y="143"/>
                  </a:lnTo>
                  <a:lnTo>
                    <a:pt x="210" y="138"/>
                  </a:lnTo>
                  <a:lnTo>
                    <a:pt x="211" y="135"/>
                  </a:lnTo>
                  <a:lnTo>
                    <a:pt x="211" y="129"/>
                  </a:lnTo>
                  <a:lnTo>
                    <a:pt x="211" y="124"/>
                  </a:lnTo>
                  <a:lnTo>
                    <a:pt x="210" y="119"/>
                  </a:lnTo>
                  <a:lnTo>
                    <a:pt x="210" y="114"/>
                  </a:lnTo>
                  <a:lnTo>
                    <a:pt x="209" y="109"/>
                  </a:lnTo>
                  <a:lnTo>
                    <a:pt x="208" y="104"/>
                  </a:lnTo>
                  <a:lnTo>
                    <a:pt x="205" y="101"/>
                  </a:lnTo>
                  <a:lnTo>
                    <a:pt x="204" y="97"/>
                  </a:lnTo>
                  <a:lnTo>
                    <a:pt x="201" y="92"/>
                  </a:lnTo>
                  <a:lnTo>
                    <a:pt x="198" y="87"/>
                  </a:lnTo>
                  <a:lnTo>
                    <a:pt x="195" y="84"/>
                  </a:lnTo>
                  <a:lnTo>
                    <a:pt x="191" y="80"/>
                  </a:lnTo>
                  <a:lnTo>
                    <a:pt x="186" y="76"/>
                  </a:lnTo>
                  <a:lnTo>
                    <a:pt x="181" y="73"/>
                  </a:lnTo>
                  <a:lnTo>
                    <a:pt x="176" y="69"/>
                  </a:lnTo>
                  <a:lnTo>
                    <a:pt x="172" y="66"/>
                  </a:lnTo>
                  <a:lnTo>
                    <a:pt x="166" y="62"/>
                  </a:lnTo>
                  <a:lnTo>
                    <a:pt x="159" y="61"/>
                  </a:lnTo>
                  <a:lnTo>
                    <a:pt x="153" y="58"/>
                  </a:lnTo>
                  <a:lnTo>
                    <a:pt x="149" y="58"/>
                  </a:lnTo>
                  <a:lnTo>
                    <a:pt x="143" y="57"/>
                  </a:lnTo>
                  <a:lnTo>
                    <a:pt x="139" y="57"/>
                  </a:lnTo>
                  <a:lnTo>
                    <a:pt x="134" y="57"/>
                  </a:lnTo>
                  <a:lnTo>
                    <a:pt x="129" y="60"/>
                  </a:lnTo>
                  <a:lnTo>
                    <a:pt x="124" y="60"/>
                  </a:lnTo>
                  <a:lnTo>
                    <a:pt x="121" y="61"/>
                  </a:lnTo>
                  <a:lnTo>
                    <a:pt x="116" y="63"/>
                  </a:lnTo>
                  <a:lnTo>
                    <a:pt x="112" y="66"/>
                  </a:lnTo>
                  <a:lnTo>
                    <a:pt x="109" y="68"/>
                  </a:lnTo>
                  <a:lnTo>
                    <a:pt x="105" y="70"/>
                  </a:lnTo>
                  <a:lnTo>
                    <a:pt x="101" y="73"/>
                  </a:lnTo>
                  <a:lnTo>
                    <a:pt x="99" y="76"/>
                  </a:lnTo>
                  <a:lnTo>
                    <a:pt x="93" y="83"/>
                  </a:lnTo>
                  <a:lnTo>
                    <a:pt x="88" y="89"/>
                  </a:lnTo>
                  <a:lnTo>
                    <a:pt x="83" y="95"/>
                  </a:lnTo>
                  <a:lnTo>
                    <a:pt x="81" y="101"/>
                  </a:lnTo>
                  <a:lnTo>
                    <a:pt x="77" y="107"/>
                  </a:lnTo>
                  <a:lnTo>
                    <a:pt x="76" y="110"/>
                  </a:lnTo>
                  <a:lnTo>
                    <a:pt x="75" y="113"/>
                  </a:lnTo>
                  <a:lnTo>
                    <a:pt x="75" y="114"/>
                  </a:lnTo>
                  <a:lnTo>
                    <a:pt x="169" y="102"/>
                  </a:lnTo>
                  <a:lnTo>
                    <a:pt x="166" y="184"/>
                  </a:lnTo>
                  <a:lnTo>
                    <a:pt x="43" y="182"/>
                  </a:lnTo>
                  <a:lnTo>
                    <a:pt x="64" y="53"/>
                  </a:lnTo>
                  <a:lnTo>
                    <a:pt x="198" y="33"/>
                  </a:lnTo>
                  <a:lnTo>
                    <a:pt x="244" y="207"/>
                  </a:lnTo>
                  <a:lnTo>
                    <a:pt x="109" y="264"/>
                  </a:lnTo>
                  <a:lnTo>
                    <a:pt x="117" y="297"/>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95" name="Freeform 1061"/>
            <p:cNvSpPr>
              <a:spLocks/>
            </p:cNvSpPr>
            <p:nvPr/>
          </p:nvSpPr>
          <p:spPr bwMode="auto">
            <a:xfrm>
              <a:off x="5099" y="646"/>
              <a:ext cx="55" cy="65"/>
            </a:xfrm>
            <a:custGeom>
              <a:avLst/>
              <a:gdLst>
                <a:gd name="T0" fmla="*/ 0 w 109"/>
                <a:gd name="T1" fmla="*/ 1 h 129"/>
                <a:gd name="T2" fmla="*/ 3 w 109"/>
                <a:gd name="T3" fmla="*/ 5 h 129"/>
                <a:gd name="T4" fmla="*/ 4 w 109"/>
                <a:gd name="T5" fmla="*/ 3 h 129"/>
                <a:gd name="T6" fmla="*/ 1 w 109"/>
                <a:gd name="T7" fmla="*/ 0 h 129"/>
                <a:gd name="T8" fmla="*/ 0 w 109"/>
                <a:gd name="T9" fmla="*/ 1 h 129"/>
                <a:gd name="T10" fmla="*/ 0 w 109"/>
                <a:gd name="T11" fmla="*/ 1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129">
                  <a:moveTo>
                    <a:pt x="0" y="9"/>
                  </a:moveTo>
                  <a:lnTo>
                    <a:pt x="80" y="129"/>
                  </a:lnTo>
                  <a:lnTo>
                    <a:pt x="109" y="92"/>
                  </a:lnTo>
                  <a:lnTo>
                    <a:pt x="20" y="0"/>
                  </a:lnTo>
                  <a:lnTo>
                    <a:pt x="0" y="9"/>
                  </a:lnTo>
                  <a:close/>
                </a:path>
              </a:pathLst>
            </a:custGeom>
            <a:solidFill>
              <a:srgbClr val="96B3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96" name="Freeform 1062"/>
            <p:cNvSpPr>
              <a:spLocks/>
            </p:cNvSpPr>
            <p:nvPr/>
          </p:nvSpPr>
          <p:spPr bwMode="auto">
            <a:xfrm>
              <a:off x="4818" y="47"/>
              <a:ext cx="57" cy="74"/>
            </a:xfrm>
            <a:custGeom>
              <a:avLst/>
              <a:gdLst>
                <a:gd name="T0" fmla="*/ 0 w 115"/>
                <a:gd name="T1" fmla="*/ 0 h 149"/>
                <a:gd name="T2" fmla="*/ 2 w 115"/>
                <a:gd name="T3" fmla="*/ 4 h 149"/>
                <a:gd name="T4" fmla="*/ 3 w 115"/>
                <a:gd name="T5" fmla="*/ 4 h 149"/>
                <a:gd name="T6" fmla="*/ 1 w 115"/>
                <a:gd name="T7" fmla="*/ 0 h 149"/>
                <a:gd name="T8" fmla="*/ 0 w 115"/>
                <a:gd name="T9" fmla="*/ 0 h 149"/>
                <a:gd name="T10" fmla="*/ 0 w 115"/>
                <a:gd name="T11" fmla="*/ 0 h 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49">
                  <a:moveTo>
                    <a:pt x="0" y="28"/>
                  </a:moveTo>
                  <a:lnTo>
                    <a:pt x="83" y="147"/>
                  </a:lnTo>
                  <a:lnTo>
                    <a:pt x="115" y="149"/>
                  </a:lnTo>
                  <a:lnTo>
                    <a:pt x="42" y="0"/>
                  </a:lnTo>
                  <a:lnTo>
                    <a:pt x="0" y="28"/>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97" name="Freeform 1063"/>
            <p:cNvSpPr>
              <a:spLocks/>
            </p:cNvSpPr>
            <p:nvPr/>
          </p:nvSpPr>
          <p:spPr bwMode="auto">
            <a:xfrm>
              <a:off x="5359" y="62"/>
              <a:ext cx="68" cy="43"/>
            </a:xfrm>
            <a:custGeom>
              <a:avLst/>
              <a:gdLst>
                <a:gd name="T0" fmla="*/ 0 w 138"/>
                <a:gd name="T1" fmla="*/ 3 h 86"/>
                <a:gd name="T2" fmla="*/ 4 w 138"/>
                <a:gd name="T3" fmla="*/ 2 h 86"/>
                <a:gd name="T4" fmla="*/ 3 w 138"/>
                <a:gd name="T5" fmla="*/ 0 h 86"/>
                <a:gd name="T6" fmla="*/ 0 w 138"/>
                <a:gd name="T7" fmla="*/ 3 h 86"/>
                <a:gd name="T8" fmla="*/ 0 w 138"/>
                <a:gd name="T9" fmla="*/ 3 h 86"/>
                <a:gd name="T10" fmla="*/ 0 w 138"/>
                <a:gd name="T11" fmla="*/ 3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86">
                  <a:moveTo>
                    <a:pt x="5" y="86"/>
                  </a:moveTo>
                  <a:lnTo>
                    <a:pt x="138" y="43"/>
                  </a:lnTo>
                  <a:lnTo>
                    <a:pt x="114" y="0"/>
                  </a:lnTo>
                  <a:lnTo>
                    <a:pt x="0" y="70"/>
                  </a:lnTo>
                  <a:lnTo>
                    <a:pt x="5" y="86"/>
                  </a:lnTo>
                  <a:close/>
                </a:path>
              </a:pathLst>
            </a:custGeom>
            <a:solidFill>
              <a:srgbClr val="96B3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98" name="Freeform 1064"/>
            <p:cNvSpPr>
              <a:spLocks/>
            </p:cNvSpPr>
            <p:nvPr/>
          </p:nvSpPr>
          <p:spPr bwMode="auto">
            <a:xfrm>
              <a:off x="4575" y="149"/>
              <a:ext cx="64" cy="45"/>
            </a:xfrm>
            <a:custGeom>
              <a:avLst/>
              <a:gdLst>
                <a:gd name="T0" fmla="*/ 0 w 128"/>
                <a:gd name="T1" fmla="*/ 1 h 88"/>
                <a:gd name="T2" fmla="*/ 4 w 128"/>
                <a:gd name="T3" fmla="*/ 3 h 88"/>
                <a:gd name="T4" fmla="*/ 4 w 128"/>
                <a:gd name="T5" fmla="*/ 3 h 88"/>
                <a:gd name="T6" fmla="*/ 2 w 128"/>
                <a:gd name="T7" fmla="*/ 0 h 88"/>
                <a:gd name="T8" fmla="*/ 0 w 128"/>
                <a:gd name="T9" fmla="*/ 1 h 88"/>
                <a:gd name="T10" fmla="*/ 0 w 128"/>
                <a:gd name="T11" fmla="*/ 1 h 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8" h="88">
                  <a:moveTo>
                    <a:pt x="0" y="28"/>
                  </a:moveTo>
                  <a:lnTo>
                    <a:pt x="122" y="88"/>
                  </a:lnTo>
                  <a:lnTo>
                    <a:pt x="128" y="65"/>
                  </a:lnTo>
                  <a:lnTo>
                    <a:pt x="40" y="0"/>
                  </a:lnTo>
                  <a:lnTo>
                    <a:pt x="0" y="28"/>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99" name="Freeform 1065"/>
            <p:cNvSpPr>
              <a:spLocks/>
            </p:cNvSpPr>
            <p:nvPr/>
          </p:nvSpPr>
          <p:spPr bwMode="auto">
            <a:xfrm>
              <a:off x="5322" y="646"/>
              <a:ext cx="65" cy="45"/>
            </a:xfrm>
            <a:custGeom>
              <a:avLst/>
              <a:gdLst>
                <a:gd name="T0" fmla="*/ 0 w 129"/>
                <a:gd name="T1" fmla="*/ 1 h 88"/>
                <a:gd name="T2" fmla="*/ 4 w 129"/>
                <a:gd name="T3" fmla="*/ 3 h 88"/>
                <a:gd name="T4" fmla="*/ 5 w 129"/>
                <a:gd name="T5" fmla="*/ 3 h 88"/>
                <a:gd name="T6" fmla="*/ 2 w 129"/>
                <a:gd name="T7" fmla="*/ 0 h 88"/>
                <a:gd name="T8" fmla="*/ 0 w 129"/>
                <a:gd name="T9" fmla="*/ 1 h 88"/>
                <a:gd name="T10" fmla="*/ 0 w 129"/>
                <a:gd name="T11" fmla="*/ 1 h 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9" h="88">
                  <a:moveTo>
                    <a:pt x="0" y="29"/>
                  </a:moveTo>
                  <a:lnTo>
                    <a:pt x="123" y="88"/>
                  </a:lnTo>
                  <a:lnTo>
                    <a:pt x="129" y="66"/>
                  </a:lnTo>
                  <a:lnTo>
                    <a:pt x="41" y="0"/>
                  </a:lnTo>
                  <a:lnTo>
                    <a:pt x="0" y="29"/>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81256" name="AutoShape 1066"/>
          <p:cNvSpPr>
            <a:spLocks noChangeArrowheads="1"/>
          </p:cNvSpPr>
          <p:nvPr/>
        </p:nvSpPr>
        <p:spPr bwMode="auto">
          <a:xfrm>
            <a:off x="3041650" y="4071938"/>
            <a:ext cx="811213" cy="269875"/>
          </a:xfrm>
          <a:prstGeom prst="rightArrow">
            <a:avLst>
              <a:gd name="adj1" fmla="val 50000"/>
              <a:gd name="adj2" fmla="val 75147"/>
            </a:avLst>
          </a:prstGeom>
          <a:solidFill>
            <a:srgbClr val="2D41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7" name="AutoShape 1067"/>
          <p:cNvSpPr>
            <a:spLocks noChangeArrowheads="1"/>
          </p:cNvSpPr>
          <p:nvPr/>
        </p:nvSpPr>
        <p:spPr bwMode="auto">
          <a:xfrm flipH="1">
            <a:off x="1601788" y="4071938"/>
            <a:ext cx="811212" cy="269875"/>
          </a:xfrm>
          <a:prstGeom prst="rightArrow">
            <a:avLst>
              <a:gd name="adj1" fmla="val 50000"/>
              <a:gd name="adj2" fmla="val 75147"/>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8" name="Rectangle 1068"/>
          <p:cNvSpPr>
            <a:spLocks noChangeArrowheads="1"/>
          </p:cNvSpPr>
          <p:nvPr/>
        </p:nvSpPr>
        <p:spPr bwMode="auto">
          <a:xfrm>
            <a:off x="2411413" y="3890963"/>
            <a:ext cx="630237" cy="630237"/>
          </a:xfrm>
          <a:prstGeom prst="rect">
            <a:avLst/>
          </a:prstGeom>
          <a:solidFill>
            <a:schemeClr val="tx2"/>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9" name="AutoShape 1069"/>
          <p:cNvSpPr>
            <a:spLocks noChangeArrowheads="1"/>
          </p:cNvSpPr>
          <p:nvPr/>
        </p:nvSpPr>
        <p:spPr bwMode="auto">
          <a:xfrm>
            <a:off x="3041650" y="5861050"/>
            <a:ext cx="1350963" cy="269875"/>
          </a:xfrm>
          <a:prstGeom prst="rightArrow">
            <a:avLst>
              <a:gd name="adj1" fmla="val 49407"/>
              <a:gd name="adj2" fmla="val 82945"/>
            </a:avLst>
          </a:prstGeom>
          <a:solidFill>
            <a:srgbClr val="2D41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60" name="AutoShape 1070"/>
          <p:cNvSpPr>
            <a:spLocks noChangeArrowheads="1"/>
          </p:cNvSpPr>
          <p:nvPr/>
        </p:nvSpPr>
        <p:spPr bwMode="auto">
          <a:xfrm flipH="1">
            <a:off x="2051050" y="5861050"/>
            <a:ext cx="361950" cy="269875"/>
          </a:xfrm>
          <a:prstGeom prst="rightArrow">
            <a:avLst>
              <a:gd name="adj1" fmla="val 50593"/>
              <a:gd name="adj2" fmla="val 52356"/>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61" name="Rectangle 1071"/>
          <p:cNvSpPr>
            <a:spLocks noChangeArrowheads="1"/>
          </p:cNvSpPr>
          <p:nvPr/>
        </p:nvSpPr>
        <p:spPr bwMode="auto">
          <a:xfrm>
            <a:off x="2411413" y="5680075"/>
            <a:ext cx="630237" cy="630238"/>
          </a:xfrm>
          <a:prstGeom prst="rect">
            <a:avLst/>
          </a:prstGeom>
          <a:solidFill>
            <a:schemeClr val="tx2"/>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62" name="Freeform 1072"/>
          <p:cNvSpPr>
            <a:spLocks/>
          </p:cNvSpPr>
          <p:nvPr/>
        </p:nvSpPr>
        <p:spPr bwMode="auto">
          <a:xfrm rot="5400000">
            <a:off x="-3267075" y="3267075"/>
            <a:ext cx="6911975" cy="377825"/>
          </a:xfrm>
          <a:custGeom>
            <a:avLst/>
            <a:gdLst>
              <a:gd name="T0" fmla="*/ 0 w 5761"/>
              <a:gd name="T1" fmla="*/ 2147483647 h 408"/>
              <a:gd name="T2" fmla="*/ 0 w 5761"/>
              <a:gd name="T3" fmla="*/ 0 h 408"/>
              <a:gd name="T4" fmla="*/ 2147483647 w 5761"/>
              <a:gd name="T5" fmla="*/ 2147483647 h 408"/>
              <a:gd name="T6" fmla="*/ 2147483647 w 5761"/>
              <a:gd name="T7" fmla="*/ 2147483647 h 408"/>
              <a:gd name="T8" fmla="*/ 2147483647 w 5761"/>
              <a:gd name="T9" fmla="*/ 2147483647 h 408"/>
              <a:gd name="T10" fmla="*/ 0 w 5761"/>
              <a:gd name="T11" fmla="*/ 2147483647 h 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1" h="408">
                <a:moveTo>
                  <a:pt x="0" y="408"/>
                </a:moveTo>
                <a:lnTo>
                  <a:pt x="0" y="0"/>
                </a:lnTo>
                <a:lnTo>
                  <a:pt x="318" y="318"/>
                </a:lnTo>
                <a:lnTo>
                  <a:pt x="5761" y="318"/>
                </a:lnTo>
                <a:lnTo>
                  <a:pt x="5761" y="408"/>
                </a:lnTo>
                <a:lnTo>
                  <a:pt x="0" y="408"/>
                </a:lnTo>
                <a:close/>
              </a:path>
            </a:pathLst>
          </a:cu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8AEAED-6D7A-4B70-9DBF-224589E0255C}" type="slidenum">
              <a:rPr lang="en-GB" sz="2000" smtClean="0">
                <a:solidFill>
                  <a:schemeClr val="accent1"/>
                </a:solidFill>
              </a:rPr>
              <a:pPr eaLnBrk="1" hangingPunct="1"/>
              <a:t>77</a:t>
            </a:fld>
            <a:endParaRPr lang="en-GB" sz="2000" smtClean="0">
              <a:solidFill>
                <a:schemeClr val="accent1"/>
              </a:solidFill>
            </a:endParaRPr>
          </a:p>
        </p:txBody>
      </p:sp>
      <p:sp>
        <p:nvSpPr>
          <p:cNvPr id="18227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8227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82277" name="Rectangle 1026"/>
          <p:cNvSpPr>
            <a:spLocks noGrp="1" noChangeArrowheads="1"/>
          </p:cNvSpPr>
          <p:nvPr>
            <p:ph type="title"/>
          </p:nvPr>
        </p:nvSpPr>
        <p:spPr/>
        <p:txBody>
          <a:bodyPr/>
          <a:lstStyle/>
          <a:p>
            <a:pPr eaLnBrk="1" hangingPunct="1"/>
            <a:r>
              <a:rPr lang="en-GB" smtClean="0"/>
              <a:t>Newton’s First Law</a:t>
            </a:r>
          </a:p>
        </p:txBody>
      </p:sp>
      <p:sp>
        <p:nvSpPr>
          <p:cNvPr id="182278" name="Rectangle 1027"/>
          <p:cNvSpPr>
            <a:spLocks noGrp="1" noChangeArrowheads="1"/>
          </p:cNvSpPr>
          <p:nvPr>
            <p:ph type="body" idx="1"/>
          </p:nvPr>
        </p:nvSpPr>
        <p:spPr>
          <a:xfrm>
            <a:off x="685800" y="1295400"/>
            <a:ext cx="7772400" cy="509588"/>
          </a:xfrm>
        </p:spPr>
        <p:txBody>
          <a:bodyPr/>
          <a:lstStyle/>
          <a:p>
            <a:pPr eaLnBrk="1" hangingPunct="1">
              <a:lnSpc>
                <a:spcPct val="80000"/>
              </a:lnSpc>
              <a:buFontTx/>
              <a:buNone/>
            </a:pPr>
            <a:r>
              <a:rPr lang="en-GB" sz="1800" smtClean="0"/>
              <a:t>In each of the following calculate the unbalanced force and its direction.</a:t>
            </a:r>
          </a:p>
        </p:txBody>
      </p:sp>
      <p:grpSp>
        <p:nvGrpSpPr>
          <p:cNvPr id="182279" name="Group 1028"/>
          <p:cNvGrpSpPr>
            <a:grpSpLocks/>
          </p:cNvGrpSpPr>
          <p:nvPr/>
        </p:nvGrpSpPr>
        <p:grpSpPr bwMode="auto">
          <a:xfrm>
            <a:off x="228600" y="2438400"/>
            <a:ext cx="8461375" cy="3878263"/>
            <a:chOff x="158" y="1309"/>
            <a:chExt cx="5330" cy="2443"/>
          </a:xfrm>
        </p:grpSpPr>
        <p:grpSp>
          <p:nvGrpSpPr>
            <p:cNvPr id="182281" name="Group 1029"/>
            <p:cNvGrpSpPr>
              <a:grpSpLocks/>
            </p:cNvGrpSpPr>
            <p:nvPr/>
          </p:nvGrpSpPr>
          <p:grpSpPr bwMode="auto">
            <a:xfrm>
              <a:off x="158" y="1309"/>
              <a:ext cx="2041" cy="628"/>
              <a:chOff x="215" y="1309"/>
              <a:chExt cx="2041" cy="628"/>
            </a:xfrm>
          </p:grpSpPr>
          <p:sp>
            <p:nvSpPr>
              <p:cNvPr id="182325" name="AutoShape 1030"/>
              <p:cNvSpPr>
                <a:spLocks noChangeArrowheads="1"/>
              </p:cNvSpPr>
              <p:nvPr/>
            </p:nvSpPr>
            <p:spPr bwMode="auto">
              <a:xfrm>
                <a:off x="1406" y="1650"/>
                <a:ext cx="511" cy="113"/>
              </a:xfrm>
              <a:prstGeom prst="rightArrow">
                <a:avLst>
                  <a:gd name="adj1" fmla="val 50000"/>
                  <a:gd name="adj2" fmla="val 113053"/>
                </a:avLst>
              </a:prstGeom>
              <a:solidFill>
                <a:srgbClr val="2D41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26" name="AutoShape 1031"/>
              <p:cNvSpPr>
                <a:spLocks noChangeArrowheads="1"/>
              </p:cNvSpPr>
              <p:nvPr/>
            </p:nvSpPr>
            <p:spPr bwMode="auto">
              <a:xfrm flipH="1">
                <a:off x="499" y="1650"/>
                <a:ext cx="511" cy="113"/>
              </a:xfrm>
              <a:prstGeom prst="rightArrow">
                <a:avLst>
                  <a:gd name="adj1" fmla="val 50000"/>
                  <a:gd name="adj2" fmla="val 11305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27" name="Rectangle 1032"/>
              <p:cNvSpPr>
                <a:spLocks noChangeArrowheads="1"/>
              </p:cNvSpPr>
              <p:nvPr/>
            </p:nvSpPr>
            <p:spPr bwMode="auto">
              <a:xfrm>
                <a:off x="1009" y="1504"/>
                <a:ext cx="397" cy="397"/>
              </a:xfrm>
              <a:prstGeom prst="rect">
                <a:avLst/>
              </a:prstGeom>
              <a:solidFill>
                <a:schemeClr val="accent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28" name="Text Box 1033"/>
              <p:cNvSpPr txBox="1">
                <a:spLocks noChangeArrowheads="1"/>
              </p:cNvSpPr>
              <p:nvPr/>
            </p:nvSpPr>
            <p:spPr bwMode="auto">
              <a:xfrm>
                <a:off x="215" y="1706"/>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30N</a:t>
                </a:r>
              </a:p>
            </p:txBody>
          </p:sp>
          <p:sp>
            <p:nvSpPr>
              <p:cNvPr id="182329" name="Text Box 1034"/>
              <p:cNvSpPr txBox="1">
                <a:spLocks noChangeArrowheads="1"/>
              </p:cNvSpPr>
              <p:nvPr/>
            </p:nvSpPr>
            <p:spPr bwMode="auto">
              <a:xfrm>
                <a:off x="1803" y="1706"/>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50N</a:t>
                </a:r>
              </a:p>
            </p:txBody>
          </p:sp>
          <p:sp>
            <p:nvSpPr>
              <p:cNvPr id="182330" name="Text Box 1035"/>
              <p:cNvSpPr txBox="1">
                <a:spLocks noChangeArrowheads="1"/>
              </p:cNvSpPr>
              <p:nvPr/>
            </p:nvSpPr>
            <p:spPr bwMode="auto">
              <a:xfrm>
                <a:off x="272" y="1309"/>
                <a:ext cx="3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(a)</a:t>
                </a:r>
              </a:p>
            </p:txBody>
          </p:sp>
        </p:grpSp>
        <p:grpSp>
          <p:nvGrpSpPr>
            <p:cNvPr id="182282" name="Group 1036"/>
            <p:cNvGrpSpPr>
              <a:grpSpLocks/>
            </p:cNvGrpSpPr>
            <p:nvPr/>
          </p:nvGrpSpPr>
          <p:grpSpPr bwMode="auto">
            <a:xfrm>
              <a:off x="158" y="2217"/>
              <a:ext cx="2041" cy="628"/>
              <a:chOff x="215" y="1309"/>
              <a:chExt cx="2041" cy="628"/>
            </a:xfrm>
          </p:grpSpPr>
          <p:sp>
            <p:nvSpPr>
              <p:cNvPr id="182319" name="AutoShape 1037"/>
              <p:cNvSpPr>
                <a:spLocks noChangeArrowheads="1"/>
              </p:cNvSpPr>
              <p:nvPr/>
            </p:nvSpPr>
            <p:spPr bwMode="auto">
              <a:xfrm>
                <a:off x="1406" y="1650"/>
                <a:ext cx="511" cy="113"/>
              </a:xfrm>
              <a:prstGeom prst="rightArrow">
                <a:avLst>
                  <a:gd name="adj1" fmla="val 50000"/>
                  <a:gd name="adj2" fmla="val 113053"/>
                </a:avLst>
              </a:prstGeom>
              <a:solidFill>
                <a:srgbClr val="2D41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20" name="AutoShape 1038"/>
              <p:cNvSpPr>
                <a:spLocks noChangeArrowheads="1"/>
              </p:cNvSpPr>
              <p:nvPr/>
            </p:nvSpPr>
            <p:spPr bwMode="auto">
              <a:xfrm flipH="1">
                <a:off x="499" y="1650"/>
                <a:ext cx="511" cy="113"/>
              </a:xfrm>
              <a:prstGeom prst="rightArrow">
                <a:avLst>
                  <a:gd name="adj1" fmla="val 50000"/>
                  <a:gd name="adj2" fmla="val 11305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21" name="Rectangle 1039"/>
              <p:cNvSpPr>
                <a:spLocks noChangeArrowheads="1"/>
              </p:cNvSpPr>
              <p:nvPr/>
            </p:nvSpPr>
            <p:spPr bwMode="auto">
              <a:xfrm>
                <a:off x="1009" y="1504"/>
                <a:ext cx="397" cy="397"/>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22" name="Text Box 1040"/>
              <p:cNvSpPr txBox="1">
                <a:spLocks noChangeArrowheads="1"/>
              </p:cNvSpPr>
              <p:nvPr/>
            </p:nvSpPr>
            <p:spPr bwMode="auto">
              <a:xfrm>
                <a:off x="215" y="1706"/>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10N</a:t>
                </a:r>
              </a:p>
            </p:txBody>
          </p:sp>
          <p:sp>
            <p:nvSpPr>
              <p:cNvPr id="182323" name="Text Box 1041"/>
              <p:cNvSpPr txBox="1">
                <a:spLocks noChangeArrowheads="1"/>
              </p:cNvSpPr>
              <p:nvPr/>
            </p:nvSpPr>
            <p:spPr bwMode="auto">
              <a:xfrm>
                <a:off x="1803" y="1706"/>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60N</a:t>
                </a:r>
              </a:p>
            </p:txBody>
          </p:sp>
          <p:sp>
            <p:nvSpPr>
              <p:cNvPr id="182324" name="Text Box 1042"/>
              <p:cNvSpPr txBox="1">
                <a:spLocks noChangeArrowheads="1"/>
              </p:cNvSpPr>
              <p:nvPr/>
            </p:nvSpPr>
            <p:spPr bwMode="auto">
              <a:xfrm>
                <a:off x="272" y="1309"/>
                <a:ext cx="3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(b)</a:t>
                </a:r>
              </a:p>
            </p:txBody>
          </p:sp>
        </p:grpSp>
        <p:grpSp>
          <p:nvGrpSpPr>
            <p:cNvPr id="182283" name="Group 1043"/>
            <p:cNvGrpSpPr>
              <a:grpSpLocks/>
            </p:cNvGrpSpPr>
            <p:nvPr/>
          </p:nvGrpSpPr>
          <p:grpSpPr bwMode="auto">
            <a:xfrm>
              <a:off x="158" y="3124"/>
              <a:ext cx="2041" cy="628"/>
              <a:chOff x="215" y="1309"/>
              <a:chExt cx="2041" cy="628"/>
            </a:xfrm>
          </p:grpSpPr>
          <p:sp>
            <p:nvSpPr>
              <p:cNvPr id="182313" name="AutoShape 1044"/>
              <p:cNvSpPr>
                <a:spLocks noChangeArrowheads="1"/>
              </p:cNvSpPr>
              <p:nvPr/>
            </p:nvSpPr>
            <p:spPr bwMode="auto">
              <a:xfrm>
                <a:off x="1406" y="1650"/>
                <a:ext cx="511" cy="113"/>
              </a:xfrm>
              <a:prstGeom prst="rightArrow">
                <a:avLst>
                  <a:gd name="adj1" fmla="val 50000"/>
                  <a:gd name="adj2" fmla="val 113053"/>
                </a:avLst>
              </a:prstGeom>
              <a:solidFill>
                <a:srgbClr val="2D41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14" name="AutoShape 1045"/>
              <p:cNvSpPr>
                <a:spLocks noChangeArrowheads="1"/>
              </p:cNvSpPr>
              <p:nvPr/>
            </p:nvSpPr>
            <p:spPr bwMode="auto">
              <a:xfrm flipH="1">
                <a:off x="499" y="1650"/>
                <a:ext cx="511" cy="113"/>
              </a:xfrm>
              <a:prstGeom prst="rightArrow">
                <a:avLst>
                  <a:gd name="adj1" fmla="val 50000"/>
                  <a:gd name="adj2" fmla="val 11305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15" name="Rectangle 1046"/>
              <p:cNvSpPr>
                <a:spLocks noChangeArrowheads="1"/>
              </p:cNvSpPr>
              <p:nvPr/>
            </p:nvSpPr>
            <p:spPr bwMode="auto">
              <a:xfrm>
                <a:off x="1009" y="1504"/>
                <a:ext cx="397" cy="397"/>
              </a:xfrm>
              <a:prstGeom prst="rect">
                <a:avLst/>
              </a:prstGeom>
              <a:solidFill>
                <a:schemeClr val="bg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16" name="Text Box 1047"/>
              <p:cNvSpPr txBox="1">
                <a:spLocks noChangeArrowheads="1"/>
              </p:cNvSpPr>
              <p:nvPr/>
            </p:nvSpPr>
            <p:spPr bwMode="auto">
              <a:xfrm>
                <a:off x="215" y="1706"/>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50N</a:t>
                </a:r>
              </a:p>
            </p:txBody>
          </p:sp>
          <p:sp>
            <p:nvSpPr>
              <p:cNvPr id="182317" name="Text Box 1048"/>
              <p:cNvSpPr txBox="1">
                <a:spLocks noChangeArrowheads="1"/>
              </p:cNvSpPr>
              <p:nvPr/>
            </p:nvSpPr>
            <p:spPr bwMode="auto">
              <a:xfrm>
                <a:off x="1803" y="1706"/>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45N</a:t>
                </a:r>
              </a:p>
            </p:txBody>
          </p:sp>
          <p:sp>
            <p:nvSpPr>
              <p:cNvPr id="182318" name="Text Box 1049"/>
              <p:cNvSpPr txBox="1">
                <a:spLocks noChangeArrowheads="1"/>
              </p:cNvSpPr>
              <p:nvPr/>
            </p:nvSpPr>
            <p:spPr bwMode="auto">
              <a:xfrm>
                <a:off x="272" y="1309"/>
                <a:ext cx="3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(c)</a:t>
                </a:r>
              </a:p>
            </p:txBody>
          </p:sp>
        </p:grpSp>
        <p:grpSp>
          <p:nvGrpSpPr>
            <p:cNvPr id="182284" name="Group 1050"/>
            <p:cNvGrpSpPr>
              <a:grpSpLocks/>
            </p:cNvGrpSpPr>
            <p:nvPr/>
          </p:nvGrpSpPr>
          <p:grpSpPr bwMode="auto">
            <a:xfrm>
              <a:off x="3301" y="1309"/>
              <a:ext cx="2074" cy="628"/>
              <a:chOff x="3301" y="1309"/>
              <a:chExt cx="2074" cy="628"/>
            </a:xfrm>
          </p:grpSpPr>
          <p:sp>
            <p:nvSpPr>
              <p:cNvPr id="182305" name="AutoShape 1051"/>
              <p:cNvSpPr>
                <a:spLocks noChangeArrowheads="1"/>
              </p:cNvSpPr>
              <p:nvPr/>
            </p:nvSpPr>
            <p:spPr bwMode="auto">
              <a:xfrm>
                <a:off x="4525" y="1650"/>
                <a:ext cx="511" cy="113"/>
              </a:xfrm>
              <a:prstGeom prst="rightArrow">
                <a:avLst>
                  <a:gd name="adj1" fmla="val 50000"/>
                  <a:gd name="adj2" fmla="val 113053"/>
                </a:avLst>
              </a:prstGeom>
              <a:solidFill>
                <a:srgbClr val="2D41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06" name="AutoShape 1052"/>
              <p:cNvSpPr>
                <a:spLocks noChangeArrowheads="1"/>
              </p:cNvSpPr>
              <p:nvPr/>
            </p:nvSpPr>
            <p:spPr bwMode="auto">
              <a:xfrm flipH="1">
                <a:off x="3617" y="1763"/>
                <a:ext cx="511" cy="113"/>
              </a:xfrm>
              <a:prstGeom prst="rightArrow">
                <a:avLst>
                  <a:gd name="adj1" fmla="val 50000"/>
                  <a:gd name="adj2" fmla="val 11305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07" name="Text Box 1053"/>
              <p:cNvSpPr txBox="1">
                <a:spLocks noChangeArrowheads="1"/>
              </p:cNvSpPr>
              <p:nvPr/>
            </p:nvSpPr>
            <p:spPr bwMode="auto">
              <a:xfrm>
                <a:off x="3304" y="1706"/>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10N</a:t>
                </a:r>
              </a:p>
            </p:txBody>
          </p:sp>
          <p:sp>
            <p:nvSpPr>
              <p:cNvPr id="182308" name="Text Box 1054"/>
              <p:cNvSpPr txBox="1">
                <a:spLocks noChangeArrowheads="1"/>
              </p:cNvSpPr>
              <p:nvPr/>
            </p:nvSpPr>
            <p:spPr bwMode="auto">
              <a:xfrm>
                <a:off x="4922" y="1706"/>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50N</a:t>
                </a:r>
              </a:p>
            </p:txBody>
          </p:sp>
          <p:sp>
            <p:nvSpPr>
              <p:cNvPr id="182309" name="Text Box 1055"/>
              <p:cNvSpPr txBox="1">
                <a:spLocks noChangeArrowheads="1"/>
              </p:cNvSpPr>
              <p:nvPr/>
            </p:nvSpPr>
            <p:spPr bwMode="auto">
              <a:xfrm>
                <a:off x="3391" y="1309"/>
                <a:ext cx="3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(d)</a:t>
                </a:r>
              </a:p>
            </p:txBody>
          </p:sp>
          <p:sp>
            <p:nvSpPr>
              <p:cNvPr id="182310" name="AutoShape 1056"/>
              <p:cNvSpPr>
                <a:spLocks noChangeArrowheads="1"/>
              </p:cNvSpPr>
              <p:nvPr/>
            </p:nvSpPr>
            <p:spPr bwMode="auto">
              <a:xfrm flipH="1">
                <a:off x="3617" y="1536"/>
                <a:ext cx="511" cy="113"/>
              </a:xfrm>
              <a:prstGeom prst="rightArrow">
                <a:avLst>
                  <a:gd name="adj1" fmla="val 50000"/>
                  <a:gd name="adj2" fmla="val 11305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11" name="Rectangle 1057"/>
              <p:cNvSpPr>
                <a:spLocks noChangeArrowheads="1"/>
              </p:cNvSpPr>
              <p:nvPr/>
            </p:nvSpPr>
            <p:spPr bwMode="auto">
              <a:xfrm>
                <a:off x="4128" y="1504"/>
                <a:ext cx="397" cy="397"/>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12" name="Text Box 1058"/>
              <p:cNvSpPr txBox="1">
                <a:spLocks noChangeArrowheads="1"/>
              </p:cNvSpPr>
              <p:nvPr/>
            </p:nvSpPr>
            <p:spPr bwMode="auto">
              <a:xfrm>
                <a:off x="3301" y="1475"/>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60N</a:t>
                </a:r>
              </a:p>
            </p:txBody>
          </p:sp>
        </p:grpSp>
        <p:grpSp>
          <p:nvGrpSpPr>
            <p:cNvPr id="182285" name="Group 1059"/>
            <p:cNvGrpSpPr>
              <a:grpSpLocks/>
            </p:cNvGrpSpPr>
            <p:nvPr/>
          </p:nvGrpSpPr>
          <p:grpSpPr bwMode="auto">
            <a:xfrm>
              <a:off x="3334" y="2217"/>
              <a:ext cx="2144" cy="628"/>
              <a:chOff x="3334" y="2217"/>
              <a:chExt cx="2144" cy="628"/>
            </a:xfrm>
          </p:grpSpPr>
          <p:sp>
            <p:nvSpPr>
              <p:cNvPr id="182297" name="AutoShape 1060"/>
              <p:cNvSpPr>
                <a:spLocks noChangeArrowheads="1"/>
              </p:cNvSpPr>
              <p:nvPr/>
            </p:nvSpPr>
            <p:spPr bwMode="auto">
              <a:xfrm>
                <a:off x="4524" y="2670"/>
                <a:ext cx="511" cy="113"/>
              </a:xfrm>
              <a:prstGeom prst="rightArrow">
                <a:avLst>
                  <a:gd name="adj1" fmla="val 50000"/>
                  <a:gd name="adj2" fmla="val 113053"/>
                </a:avLst>
              </a:prstGeom>
              <a:solidFill>
                <a:srgbClr val="2D41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8" name="AutoShape 1061"/>
              <p:cNvSpPr>
                <a:spLocks noChangeArrowheads="1"/>
              </p:cNvSpPr>
              <p:nvPr/>
            </p:nvSpPr>
            <p:spPr bwMode="auto">
              <a:xfrm flipH="1">
                <a:off x="3618" y="2558"/>
                <a:ext cx="511" cy="113"/>
              </a:xfrm>
              <a:prstGeom prst="rightArrow">
                <a:avLst>
                  <a:gd name="adj1" fmla="val 50000"/>
                  <a:gd name="adj2" fmla="val 11305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9" name="Rectangle 1062"/>
              <p:cNvSpPr>
                <a:spLocks noChangeArrowheads="1"/>
              </p:cNvSpPr>
              <p:nvPr/>
            </p:nvSpPr>
            <p:spPr bwMode="auto">
              <a:xfrm>
                <a:off x="4128" y="2412"/>
                <a:ext cx="397" cy="397"/>
              </a:xfrm>
              <a:prstGeom prst="rect">
                <a:avLst/>
              </a:prstGeom>
              <a:solidFill>
                <a:schemeClr val="bg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00" name="Text Box 1063"/>
              <p:cNvSpPr txBox="1">
                <a:spLocks noChangeArrowheads="1"/>
              </p:cNvSpPr>
              <p:nvPr/>
            </p:nvSpPr>
            <p:spPr bwMode="auto">
              <a:xfrm>
                <a:off x="3334" y="2614"/>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10N</a:t>
                </a:r>
              </a:p>
            </p:txBody>
          </p:sp>
          <p:sp>
            <p:nvSpPr>
              <p:cNvPr id="182301" name="Text Box 1064"/>
              <p:cNvSpPr txBox="1">
                <a:spLocks noChangeArrowheads="1"/>
              </p:cNvSpPr>
              <p:nvPr/>
            </p:nvSpPr>
            <p:spPr bwMode="auto">
              <a:xfrm>
                <a:off x="5014" y="2614"/>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50N</a:t>
                </a:r>
              </a:p>
            </p:txBody>
          </p:sp>
          <p:sp>
            <p:nvSpPr>
              <p:cNvPr id="182302" name="Text Box 1065"/>
              <p:cNvSpPr txBox="1">
                <a:spLocks noChangeArrowheads="1"/>
              </p:cNvSpPr>
              <p:nvPr/>
            </p:nvSpPr>
            <p:spPr bwMode="auto">
              <a:xfrm>
                <a:off x="3391" y="2217"/>
                <a:ext cx="3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(e)</a:t>
                </a:r>
              </a:p>
            </p:txBody>
          </p:sp>
          <p:sp>
            <p:nvSpPr>
              <p:cNvPr id="182303" name="AutoShape 1066"/>
              <p:cNvSpPr>
                <a:spLocks noChangeArrowheads="1"/>
              </p:cNvSpPr>
              <p:nvPr/>
            </p:nvSpPr>
            <p:spPr bwMode="auto">
              <a:xfrm flipH="1">
                <a:off x="4524" y="2444"/>
                <a:ext cx="511" cy="113"/>
              </a:xfrm>
              <a:prstGeom prst="rightArrow">
                <a:avLst>
                  <a:gd name="adj1" fmla="val 50000"/>
                  <a:gd name="adj2" fmla="val 11305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04" name="Text Box 1067"/>
              <p:cNvSpPr txBox="1">
                <a:spLocks noChangeArrowheads="1"/>
              </p:cNvSpPr>
              <p:nvPr/>
            </p:nvSpPr>
            <p:spPr bwMode="auto">
              <a:xfrm>
                <a:off x="5025" y="2383"/>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20N</a:t>
                </a:r>
              </a:p>
            </p:txBody>
          </p:sp>
        </p:grpSp>
        <p:grpSp>
          <p:nvGrpSpPr>
            <p:cNvPr id="182286" name="Group 1068"/>
            <p:cNvGrpSpPr>
              <a:grpSpLocks/>
            </p:cNvGrpSpPr>
            <p:nvPr/>
          </p:nvGrpSpPr>
          <p:grpSpPr bwMode="auto">
            <a:xfrm>
              <a:off x="3277" y="3124"/>
              <a:ext cx="2211" cy="628"/>
              <a:chOff x="3277" y="3124"/>
              <a:chExt cx="2211" cy="628"/>
            </a:xfrm>
          </p:grpSpPr>
          <p:sp>
            <p:nvSpPr>
              <p:cNvPr id="182287" name="AutoShape 1069"/>
              <p:cNvSpPr>
                <a:spLocks noChangeArrowheads="1"/>
              </p:cNvSpPr>
              <p:nvPr/>
            </p:nvSpPr>
            <p:spPr bwMode="auto">
              <a:xfrm>
                <a:off x="4524" y="3578"/>
                <a:ext cx="511" cy="113"/>
              </a:xfrm>
              <a:prstGeom prst="rightArrow">
                <a:avLst>
                  <a:gd name="adj1" fmla="val 50000"/>
                  <a:gd name="adj2" fmla="val 113053"/>
                </a:avLst>
              </a:prstGeom>
              <a:solidFill>
                <a:srgbClr val="2D41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8" name="AutoShape 1070"/>
              <p:cNvSpPr>
                <a:spLocks noChangeArrowheads="1"/>
              </p:cNvSpPr>
              <p:nvPr/>
            </p:nvSpPr>
            <p:spPr bwMode="auto">
              <a:xfrm flipH="1">
                <a:off x="3617" y="3578"/>
                <a:ext cx="511" cy="113"/>
              </a:xfrm>
              <a:prstGeom prst="rightArrow">
                <a:avLst>
                  <a:gd name="adj1" fmla="val 50000"/>
                  <a:gd name="adj2" fmla="val 11305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9" name="Text Box 1071"/>
              <p:cNvSpPr txBox="1">
                <a:spLocks noChangeArrowheads="1"/>
              </p:cNvSpPr>
              <p:nvPr/>
            </p:nvSpPr>
            <p:spPr bwMode="auto">
              <a:xfrm>
                <a:off x="3277" y="3521"/>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60N</a:t>
                </a:r>
              </a:p>
            </p:txBody>
          </p:sp>
          <p:sp>
            <p:nvSpPr>
              <p:cNvPr id="182290" name="Text Box 1072"/>
              <p:cNvSpPr txBox="1">
                <a:spLocks noChangeArrowheads="1"/>
              </p:cNvSpPr>
              <p:nvPr/>
            </p:nvSpPr>
            <p:spPr bwMode="auto">
              <a:xfrm>
                <a:off x="5035" y="3521"/>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110N</a:t>
                </a:r>
              </a:p>
            </p:txBody>
          </p:sp>
          <p:sp>
            <p:nvSpPr>
              <p:cNvPr id="182291" name="Text Box 1073"/>
              <p:cNvSpPr txBox="1">
                <a:spLocks noChangeArrowheads="1"/>
              </p:cNvSpPr>
              <p:nvPr/>
            </p:nvSpPr>
            <p:spPr bwMode="auto">
              <a:xfrm>
                <a:off x="3391" y="3124"/>
                <a:ext cx="3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(f)</a:t>
                </a:r>
              </a:p>
            </p:txBody>
          </p:sp>
          <p:sp>
            <p:nvSpPr>
              <p:cNvPr id="182292" name="AutoShape 1074"/>
              <p:cNvSpPr>
                <a:spLocks noChangeArrowheads="1"/>
              </p:cNvSpPr>
              <p:nvPr/>
            </p:nvSpPr>
            <p:spPr bwMode="auto">
              <a:xfrm flipH="1">
                <a:off x="4524" y="3351"/>
                <a:ext cx="511" cy="113"/>
              </a:xfrm>
              <a:prstGeom prst="rightArrow">
                <a:avLst>
                  <a:gd name="adj1" fmla="val 50000"/>
                  <a:gd name="adj2" fmla="val 11305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3" name="AutoShape 1075"/>
              <p:cNvSpPr>
                <a:spLocks noChangeArrowheads="1"/>
              </p:cNvSpPr>
              <p:nvPr/>
            </p:nvSpPr>
            <p:spPr bwMode="auto">
              <a:xfrm>
                <a:off x="3617" y="3351"/>
                <a:ext cx="511" cy="113"/>
              </a:xfrm>
              <a:prstGeom prst="rightArrow">
                <a:avLst>
                  <a:gd name="adj1" fmla="val 50000"/>
                  <a:gd name="adj2" fmla="val 113053"/>
                </a:avLst>
              </a:prstGeom>
              <a:solidFill>
                <a:srgbClr val="2D41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4" name="Rectangle 1076"/>
              <p:cNvSpPr>
                <a:spLocks noChangeArrowheads="1"/>
              </p:cNvSpPr>
              <p:nvPr/>
            </p:nvSpPr>
            <p:spPr bwMode="auto">
              <a:xfrm>
                <a:off x="4128" y="3319"/>
                <a:ext cx="397" cy="397"/>
              </a:xfrm>
              <a:prstGeom prst="rect">
                <a:avLst/>
              </a:prstGeom>
              <a:solidFill>
                <a:schemeClr val="accent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5" name="Text Box 1077"/>
              <p:cNvSpPr txBox="1">
                <a:spLocks noChangeArrowheads="1"/>
              </p:cNvSpPr>
              <p:nvPr/>
            </p:nvSpPr>
            <p:spPr bwMode="auto">
              <a:xfrm>
                <a:off x="5035" y="3294"/>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90N</a:t>
                </a:r>
              </a:p>
            </p:txBody>
          </p:sp>
          <p:sp>
            <p:nvSpPr>
              <p:cNvPr id="182296" name="Text Box 1078"/>
              <p:cNvSpPr txBox="1">
                <a:spLocks noChangeArrowheads="1"/>
              </p:cNvSpPr>
              <p:nvPr/>
            </p:nvSpPr>
            <p:spPr bwMode="auto">
              <a:xfrm>
                <a:off x="3277" y="3294"/>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10N</a:t>
                </a:r>
              </a:p>
            </p:txBody>
          </p:sp>
        </p:grpSp>
      </p:grpSp>
      <p:sp>
        <p:nvSpPr>
          <p:cNvPr id="182280" name="Freeform 1079"/>
          <p:cNvSpPr>
            <a:spLocks/>
          </p:cNvSpPr>
          <p:nvPr/>
        </p:nvSpPr>
        <p:spPr bwMode="auto">
          <a:xfrm rot="5400000">
            <a:off x="-3267075" y="3267075"/>
            <a:ext cx="6911975" cy="377825"/>
          </a:xfrm>
          <a:custGeom>
            <a:avLst/>
            <a:gdLst>
              <a:gd name="T0" fmla="*/ 0 w 5761"/>
              <a:gd name="T1" fmla="*/ 2147483647 h 408"/>
              <a:gd name="T2" fmla="*/ 0 w 5761"/>
              <a:gd name="T3" fmla="*/ 0 h 408"/>
              <a:gd name="T4" fmla="*/ 2147483647 w 5761"/>
              <a:gd name="T5" fmla="*/ 2147483647 h 408"/>
              <a:gd name="T6" fmla="*/ 2147483647 w 5761"/>
              <a:gd name="T7" fmla="*/ 2147483647 h 408"/>
              <a:gd name="T8" fmla="*/ 2147483647 w 5761"/>
              <a:gd name="T9" fmla="*/ 2147483647 h 408"/>
              <a:gd name="T10" fmla="*/ 0 w 5761"/>
              <a:gd name="T11" fmla="*/ 2147483647 h 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1" h="408">
                <a:moveTo>
                  <a:pt x="0" y="408"/>
                </a:moveTo>
                <a:lnTo>
                  <a:pt x="0" y="0"/>
                </a:lnTo>
                <a:lnTo>
                  <a:pt x="318" y="318"/>
                </a:lnTo>
                <a:lnTo>
                  <a:pt x="5761" y="318"/>
                </a:lnTo>
                <a:lnTo>
                  <a:pt x="5761" y="408"/>
                </a:lnTo>
                <a:lnTo>
                  <a:pt x="0" y="408"/>
                </a:lnTo>
                <a:close/>
              </a:path>
            </a:pathLst>
          </a:cu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3E3383-DB4C-4591-BE80-427FE992133A}" type="slidenum">
              <a:rPr lang="en-GB" sz="2000" smtClean="0">
                <a:solidFill>
                  <a:schemeClr val="accent1"/>
                </a:solidFill>
              </a:rPr>
              <a:pPr eaLnBrk="1" hangingPunct="1"/>
              <a:t>78</a:t>
            </a:fld>
            <a:endParaRPr lang="en-GB" sz="2000" smtClean="0">
              <a:solidFill>
                <a:schemeClr val="accent1"/>
              </a:solidFill>
            </a:endParaRPr>
          </a:p>
        </p:txBody>
      </p:sp>
      <p:sp>
        <p:nvSpPr>
          <p:cNvPr id="18329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8330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73090" name="AutoShape 1026"/>
          <p:cNvSpPr>
            <a:spLocks noChangeArrowheads="1"/>
          </p:cNvSpPr>
          <p:nvPr/>
        </p:nvSpPr>
        <p:spPr bwMode="auto">
          <a:xfrm flipH="1">
            <a:off x="5741988" y="5821363"/>
            <a:ext cx="811212" cy="179387"/>
          </a:xfrm>
          <a:prstGeom prst="rightArrow">
            <a:avLst>
              <a:gd name="adj1" fmla="val 50000"/>
              <a:gd name="adj2" fmla="val 11305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3091" name="Text Box 1027"/>
          <p:cNvSpPr txBox="1">
            <a:spLocks noChangeArrowheads="1"/>
          </p:cNvSpPr>
          <p:nvPr/>
        </p:nvSpPr>
        <p:spPr bwMode="auto">
          <a:xfrm>
            <a:off x="5292725" y="5805488"/>
            <a:ext cx="7191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00FFFF"/>
                </a:solidFill>
                <a:latin typeface="Tahoma" pitchFamily="34" charset="0"/>
              </a:rPr>
              <a:t>30N</a:t>
            </a:r>
          </a:p>
        </p:txBody>
      </p:sp>
      <p:sp>
        <p:nvSpPr>
          <p:cNvPr id="473092" name="AutoShape 1028"/>
          <p:cNvSpPr>
            <a:spLocks noChangeArrowheads="1"/>
          </p:cNvSpPr>
          <p:nvPr/>
        </p:nvSpPr>
        <p:spPr bwMode="auto">
          <a:xfrm>
            <a:off x="7181850" y="4383088"/>
            <a:ext cx="811213" cy="179387"/>
          </a:xfrm>
          <a:prstGeom prst="rightArrow">
            <a:avLst>
              <a:gd name="adj1" fmla="val 50000"/>
              <a:gd name="adj2" fmla="val 113053"/>
            </a:avLst>
          </a:prstGeom>
          <a:solidFill>
            <a:srgbClr val="2D41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3093" name="AutoShape 1029"/>
          <p:cNvSpPr>
            <a:spLocks noChangeArrowheads="1"/>
          </p:cNvSpPr>
          <p:nvPr/>
        </p:nvSpPr>
        <p:spPr bwMode="auto">
          <a:xfrm flipH="1">
            <a:off x="5761038" y="2936875"/>
            <a:ext cx="811212" cy="179388"/>
          </a:xfrm>
          <a:prstGeom prst="rightArrow">
            <a:avLst>
              <a:gd name="adj1" fmla="val 50000"/>
              <a:gd name="adj2" fmla="val 11305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5" name="Rectangle 1030"/>
          <p:cNvSpPr>
            <a:spLocks noGrp="1" noChangeArrowheads="1"/>
          </p:cNvSpPr>
          <p:nvPr>
            <p:ph type="title"/>
          </p:nvPr>
        </p:nvSpPr>
        <p:spPr/>
        <p:txBody>
          <a:bodyPr/>
          <a:lstStyle/>
          <a:p>
            <a:pPr eaLnBrk="1" hangingPunct="1"/>
            <a:r>
              <a:rPr lang="en-GB" smtClean="0"/>
              <a:t>Newton’s First Law</a:t>
            </a:r>
          </a:p>
        </p:txBody>
      </p:sp>
      <p:sp>
        <p:nvSpPr>
          <p:cNvPr id="183306" name="Rectangle 1031"/>
          <p:cNvSpPr>
            <a:spLocks noGrp="1" noChangeArrowheads="1"/>
          </p:cNvSpPr>
          <p:nvPr>
            <p:ph type="body" idx="1"/>
          </p:nvPr>
        </p:nvSpPr>
        <p:spPr>
          <a:xfrm>
            <a:off x="685800" y="1295400"/>
            <a:ext cx="7772400" cy="509588"/>
          </a:xfrm>
        </p:spPr>
        <p:txBody>
          <a:bodyPr/>
          <a:lstStyle/>
          <a:p>
            <a:pPr eaLnBrk="1" hangingPunct="1">
              <a:lnSpc>
                <a:spcPct val="80000"/>
              </a:lnSpc>
              <a:buFontTx/>
              <a:buNone/>
            </a:pPr>
            <a:r>
              <a:rPr lang="en-GB" sz="2000" smtClean="0"/>
              <a:t>In each of the following calculate the unbalanced force and its direction.</a:t>
            </a:r>
          </a:p>
        </p:txBody>
      </p:sp>
      <p:sp>
        <p:nvSpPr>
          <p:cNvPr id="183307" name="AutoShape 1032"/>
          <p:cNvSpPr>
            <a:spLocks noChangeArrowheads="1"/>
          </p:cNvSpPr>
          <p:nvPr/>
        </p:nvSpPr>
        <p:spPr bwMode="auto">
          <a:xfrm>
            <a:off x="2141538" y="2943225"/>
            <a:ext cx="811212" cy="179388"/>
          </a:xfrm>
          <a:prstGeom prst="rightArrow">
            <a:avLst>
              <a:gd name="adj1" fmla="val 50000"/>
              <a:gd name="adj2" fmla="val 113053"/>
            </a:avLst>
          </a:prstGeom>
          <a:solidFill>
            <a:srgbClr val="2D41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8" name="AutoShape 1033"/>
          <p:cNvSpPr>
            <a:spLocks noChangeArrowheads="1"/>
          </p:cNvSpPr>
          <p:nvPr/>
        </p:nvSpPr>
        <p:spPr bwMode="auto">
          <a:xfrm flipH="1">
            <a:off x="701675" y="2943225"/>
            <a:ext cx="811213" cy="179388"/>
          </a:xfrm>
          <a:prstGeom prst="rightArrow">
            <a:avLst>
              <a:gd name="adj1" fmla="val 50000"/>
              <a:gd name="adj2" fmla="val 11305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9" name="Rectangle 1034"/>
          <p:cNvSpPr>
            <a:spLocks noChangeArrowheads="1"/>
          </p:cNvSpPr>
          <p:nvPr/>
        </p:nvSpPr>
        <p:spPr bwMode="auto">
          <a:xfrm>
            <a:off x="1511300" y="2711450"/>
            <a:ext cx="630238" cy="630238"/>
          </a:xfrm>
          <a:prstGeom prst="rect">
            <a:avLst/>
          </a:prstGeom>
          <a:solidFill>
            <a:schemeClr val="accent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10" name="Text Box 1035"/>
          <p:cNvSpPr txBox="1">
            <a:spLocks noChangeArrowheads="1"/>
          </p:cNvSpPr>
          <p:nvPr/>
        </p:nvSpPr>
        <p:spPr bwMode="auto">
          <a:xfrm>
            <a:off x="250825" y="3032125"/>
            <a:ext cx="719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00FFFF"/>
                </a:solidFill>
                <a:latin typeface="Tahoma" pitchFamily="34" charset="0"/>
              </a:rPr>
              <a:t>30N</a:t>
            </a:r>
          </a:p>
        </p:txBody>
      </p:sp>
      <p:sp>
        <p:nvSpPr>
          <p:cNvPr id="183311" name="Text Box 1036"/>
          <p:cNvSpPr txBox="1">
            <a:spLocks noChangeArrowheads="1"/>
          </p:cNvSpPr>
          <p:nvPr/>
        </p:nvSpPr>
        <p:spPr bwMode="auto">
          <a:xfrm>
            <a:off x="2771775" y="3068638"/>
            <a:ext cx="7191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latin typeface="Tahoma" pitchFamily="34" charset="0"/>
              </a:rPr>
              <a:t>50N</a:t>
            </a:r>
          </a:p>
        </p:txBody>
      </p:sp>
      <p:sp>
        <p:nvSpPr>
          <p:cNvPr id="183312" name="Text Box 1037"/>
          <p:cNvSpPr txBox="1">
            <a:spLocks noChangeArrowheads="1"/>
          </p:cNvSpPr>
          <p:nvPr/>
        </p:nvSpPr>
        <p:spPr bwMode="auto">
          <a:xfrm>
            <a:off x="341313" y="2401888"/>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66"/>
                </a:solidFill>
                <a:latin typeface="Tahoma" pitchFamily="34" charset="0"/>
              </a:rPr>
              <a:t>(a)</a:t>
            </a:r>
          </a:p>
        </p:txBody>
      </p:sp>
      <p:sp>
        <p:nvSpPr>
          <p:cNvPr id="183313" name="Text Box 1038"/>
          <p:cNvSpPr txBox="1">
            <a:spLocks noChangeArrowheads="1"/>
          </p:cNvSpPr>
          <p:nvPr/>
        </p:nvSpPr>
        <p:spPr bwMode="auto">
          <a:xfrm>
            <a:off x="5383213" y="2401888"/>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66"/>
                </a:solidFill>
                <a:latin typeface="Tahoma" pitchFamily="34" charset="0"/>
              </a:rPr>
              <a:t>(d)</a:t>
            </a:r>
          </a:p>
        </p:txBody>
      </p:sp>
      <p:grpSp>
        <p:nvGrpSpPr>
          <p:cNvPr id="183314" name="Group 1039"/>
          <p:cNvGrpSpPr>
            <a:grpSpLocks/>
          </p:cNvGrpSpPr>
          <p:nvPr/>
        </p:nvGrpSpPr>
        <p:grpSpPr bwMode="auto">
          <a:xfrm>
            <a:off x="5741988" y="2762250"/>
            <a:ext cx="2252662" cy="539750"/>
            <a:chOff x="3617" y="1740"/>
            <a:chExt cx="1419" cy="340"/>
          </a:xfrm>
        </p:grpSpPr>
        <p:sp>
          <p:nvSpPr>
            <p:cNvPr id="183358" name="AutoShape 1040"/>
            <p:cNvSpPr>
              <a:spLocks noChangeArrowheads="1"/>
            </p:cNvSpPr>
            <p:nvPr/>
          </p:nvSpPr>
          <p:spPr bwMode="auto">
            <a:xfrm>
              <a:off x="4525" y="1854"/>
              <a:ext cx="511" cy="113"/>
            </a:xfrm>
            <a:prstGeom prst="rightArrow">
              <a:avLst>
                <a:gd name="adj1" fmla="val 50000"/>
                <a:gd name="adj2" fmla="val 113053"/>
              </a:avLst>
            </a:prstGeom>
            <a:solidFill>
              <a:srgbClr val="2D41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59" name="AutoShape 1041"/>
            <p:cNvSpPr>
              <a:spLocks noChangeArrowheads="1"/>
            </p:cNvSpPr>
            <p:nvPr/>
          </p:nvSpPr>
          <p:spPr bwMode="auto">
            <a:xfrm flipH="1">
              <a:off x="3617" y="1967"/>
              <a:ext cx="511" cy="113"/>
            </a:xfrm>
            <a:prstGeom prst="rightArrow">
              <a:avLst>
                <a:gd name="adj1" fmla="val 50000"/>
                <a:gd name="adj2" fmla="val 11305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60" name="AutoShape 1042"/>
            <p:cNvSpPr>
              <a:spLocks noChangeArrowheads="1"/>
            </p:cNvSpPr>
            <p:nvPr/>
          </p:nvSpPr>
          <p:spPr bwMode="auto">
            <a:xfrm flipH="1">
              <a:off x="3617" y="1740"/>
              <a:ext cx="511" cy="113"/>
            </a:xfrm>
            <a:prstGeom prst="rightArrow">
              <a:avLst>
                <a:gd name="adj1" fmla="val 50000"/>
                <a:gd name="adj2" fmla="val 11305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3315" name="Rectangle 1043"/>
          <p:cNvSpPr>
            <a:spLocks noChangeArrowheads="1"/>
          </p:cNvSpPr>
          <p:nvPr/>
        </p:nvSpPr>
        <p:spPr bwMode="auto">
          <a:xfrm>
            <a:off x="6553200" y="2711450"/>
            <a:ext cx="630238" cy="630238"/>
          </a:xfrm>
          <a:prstGeom prst="rect">
            <a:avLst/>
          </a:prstGeom>
          <a:solidFill>
            <a:schemeClr val="accent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3316" name="Group 1044"/>
          <p:cNvGrpSpPr>
            <a:grpSpLocks/>
          </p:cNvGrpSpPr>
          <p:nvPr/>
        </p:nvGrpSpPr>
        <p:grpSpPr bwMode="auto">
          <a:xfrm>
            <a:off x="5240338" y="2665413"/>
            <a:ext cx="3292475" cy="733425"/>
            <a:chOff x="3301" y="1679"/>
            <a:chExt cx="2074" cy="462"/>
          </a:xfrm>
        </p:grpSpPr>
        <p:sp>
          <p:nvSpPr>
            <p:cNvPr id="183355" name="Text Box 1045"/>
            <p:cNvSpPr txBox="1">
              <a:spLocks noChangeArrowheads="1"/>
            </p:cNvSpPr>
            <p:nvPr/>
          </p:nvSpPr>
          <p:spPr bwMode="auto">
            <a:xfrm>
              <a:off x="3304" y="1910"/>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00FFFF"/>
                  </a:solidFill>
                  <a:latin typeface="Tahoma" pitchFamily="34" charset="0"/>
                </a:rPr>
                <a:t>10N</a:t>
              </a:r>
            </a:p>
          </p:txBody>
        </p:sp>
        <p:sp>
          <p:nvSpPr>
            <p:cNvPr id="183356" name="Text Box 1046"/>
            <p:cNvSpPr txBox="1">
              <a:spLocks noChangeArrowheads="1"/>
            </p:cNvSpPr>
            <p:nvPr/>
          </p:nvSpPr>
          <p:spPr bwMode="auto">
            <a:xfrm>
              <a:off x="4922" y="1910"/>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00FFFF"/>
                  </a:solidFill>
                  <a:latin typeface="Tahoma" pitchFamily="34" charset="0"/>
                </a:rPr>
                <a:t>50N</a:t>
              </a:r>
            </a:p>
          </p:txBody>
        </p:sp>
        <p:sp>
          <p:nvSpPr>
            <p:cNvPr id="183357" name="Text Box 1047"/>
            <p:cNvSpPr txBox="1">
              <a:spLocks noChangeArrowheads="1"/>
            </p:cNvSpPr>
            <p:nvPr/>
          </p:nvSpPr>
          <p:spPr bwMode="auto">
            <a:xfrm>
              <a:off x="3301" y="1679"/>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00FFFF"/>
                  </a:solidFill>
                  <a:latin typeface="Tahoma" pitchFamily="34" charset="0"/>
                </a:rPr>
                <a:t>60N</a:t>
              </a:r>
            </a:p>
          </p:txBody>
        </p:sp>
      </p:grpSp>
      <p:sp>
        <p:nvSpPr>
          <p:cNvPr id="183317" name="Rectangle 1048"/>
          <p:cNvSpPr>
            <a:spLocks noChangeArrowheads="1"/>
          </p:cNvSpPr>
          <p:nvPr/>
        </p:nvSpPr>
        <p:spPr bwMode="auto">
          <a:xfrm>
            <a:off x="6553200" y="4152900"/>
            <a:ext cx="630238" cy="630238"/>
          </a:xfrm>
          <a:prstGeom prst="rect">
            <a:avLst/>
          </a:prstGeom>
          <a:solidFill>
            <a:schemeClr val="accent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18" name="Text Box 1049"/>
          <p:cNvSpPr txBox="1">
            <a:spLocks noChangeArrowheads="1"/>
          </p:cNvSpPr>
          <p:nvPr/>
        </p:nvSpPr>
        <p:spPr bwMode="auto">
          <a:xfrm>
            <a:off x="5383213" y="3843338"/>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66"/>
                </a:solidFill>
                <a:latin typeface="Tahoma" pitchFamily="34" charset="0"/>
              </a:rPr>
              <a:t>(e)</a:t>
            </a:r>
          </a:p>
        </p:txBody>
      </p:sp>
      <p:grpSp>
        <p:nvGrpSpPr>
          <p:cNvPr id="183319" name="Group 1050"/>
          <p:cNvGrpSpPr>
            <a:grpSpLocks/>
          </p:cNvGrpSpPr>
          <p:nvPr/>
        </p:nvGrpSpPr>
        <p:grpSpPr bwMode="auto">
          <a:xfrm>
            <a:off x="5219700" y="4005263"/>
            <a:ext cx="3455988" cy="827087"/>
            <a:chOff x="3288" y="2523"/>
            <a:chExt cx="2177" cy="521"/>
          </a:xfrm>
        </p:grpSpPr>
        <p:sp>
          <p:nvSpPr>
            <p:cNvPr id="183349" name="AutoShape 1051"/>
            <p:cNvSpPr>
              <a:spLocks noChangeArrowheads="1"/>
            </p:cNvSpPr>
            <p:nvPr/>
          </p:nvSpPr>
          <p:spPr bwMode="auto">
            <a:xfrm>
              <a:off x="4513" y="2931"/>
              <a:ext cx="511" cy="113"/>
            </a:xfrm>
            <a:prstGeom prst="rightArrow">
              <a:avLst>
                <a:gd name="adj1" fmla="val 50000"/>
                <a:gd name="adj2" fmla="val 113053"/>
              </a:avLst>
            </a:prstGeom>
            <a:solidFill>
              <a:srgbClr val="2D41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50" name="AutoShape 1052"/>
            <p:cNvSpPr>
              <a:spLocks noChangeArrowheads="1"/>
            </p:cNvSpPr>
            <p:nvPr/>
          </p:nvSpPr>
          <p:spPr bwMode="auto">
            <a:xfrm flipH="1">
              <a:off x="3618" y="2762"/>
              <a:ext cx="511" cy="113"/>
            </a:xfrm>
            <a:prstGeom prst="rightArrow">
              <a:avLst>
                <a:gd name="adj1" fmla="val 50000"/>
                <a:gd name="adj2" fmla="val 11305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51" name="Text Box 1053"/>
            <p:cNvSpPr txBox="1">
              <a:spLocks noChangeArrowheads="1"/>
            </p:cNvSpPr>
            <p:nvPr/>
          </p:nvSpPr>
          <p:spPr bwMode="auto">
            <a:xfrm>
              <a:off x="3288" y="2704"/>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00FFFF"/>
                  </a:solidFill>
                  <a:latin typeface="Tahoma" pitchFamily="34" charset="0"/>
                </a:rPr>
                <a:t>10N</a:t>
              </a:r>
            </a:p>
          </p:txBody>
        </p:sp>
        <p:sp>
          <p:nvSpPr>
            <p:cNvPr id="183352" name="Text Box 1054"/>
            <p:cNvSpPr txBox="1">
              <a:spLocks noChangeArrowheads="1"/>
            </p:cNvSpPr>
            <p:nvPr/>
          </p:nvSpPr>
          <p:spPr bwMode="auto">
            <a:xfrm>
              <a:off x="5012" y="2704"/>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00FFFF"/>
                  </a:solidFill>
                  <a:latin typeface="Tahoma" pitchFamily="34" charset="0"/>
                </a:rPr>
                <a:t>50N</a:t>
              </a:r>
            </a:p>
          </p:txBody>
        </p:sp>
        <p:sp>
          <p:nvSpPr>
            <p:cNvPr id="183353" name="AutoShape 1055"/>
            <p:cNvSpPr>
              <a:spLocks noChangeArrowheads="1"/>
            </p:cNvSpPr>
            <p:nvPr/>
          </p:nvSpPr>
          <p:spPr bwMode="auto">
            <a:xfrm flipH="1">
              <a:off x="4513" y="2614"/>
              <a:ext cx="511" cy="113"/>
            </a:xfrm>
            <a:prstGeom prst="rightArrow">
              <a:avLst>
                <a:gd name="adj1" fmla="val 50000"/>
                <a:gd name="adj2" fmla="val 11305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54" name="Text Box 1056"/>
            <p:cNvSpPr txBox="1">
              <a:spLocks noChangeArrowheads="1"/>
            </p:cNvSpPr>
            <p:nvPr/>
          </p:nvSpPr>
          <p:spPr bwMode="auto">
            <a:xfrm>
              <a:off x="4967" y="2523"/>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00FFFF"/>
                  </a:solidFill>
                  <a:latin typeface="Tahoma" pitchFamily="34" charset="0"/>
                </a:rPr>
                <a:t>20N</a:t>
              </a:r>
            </a:p>
          </p:txBody>
        </p:sp>
      </p:grpSp>
      <p:sp>
        <p:nvSpPr>
          <p:cNvPr id="183320" name="Text Box 1057"/>
          <p:cNvSpPr txBox="1">
            <a:spLocks noChangeArrowheads="1"/>
          </p:cNvSpPr>
          <p:nvPr/>
        </p:nvSpPr>
        <p:spPr bwMode="auto">
          <a:xfrm>
            <a:off x="5383213" y="5283200"/>
            <a:ext cx="53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66"/>
                </a:solidFill>
                <a:latin typeface="Tahoma" pitchFamily="34" charset="0"/>
              </a:rPr>
              <a:t>(f)</a:t>
            </a:r>
          </a:p>
        </p:txBody>
      </p:sp>
      <p:sp>
        <p:nvSpPr>
          <p:cNvPr id="183321" name="Rectangle 1058"/>
          <p:cNvSpPr>
            <a:spLocks noChangeArrowheads="1"/>
          </p:cNvSpPr>
          <p:nvPr/>
        </p:nvSpPr>
        <p:spPr bwMode="auto">
          <a:xfrm>
            <a:off x="6553200" y="5592763"/>
            <a:ext cx="630238" cy="630237"/>
          </a:xfrm>
          <a:prstGeom prst="rect">
            <a:avLst/>
          </a:prstGeom>
          <a:solidFill>
            <a:schemeClr val="accent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3322" name="Group 1059"/>
          <p:cNvGrpSpPr>
            <a:grpSpLocks/>
          </p:cNvGrpSpPr>
          <p:nvPr/>
        </p:nvGrpSpPr>
        <p:grpSpPr bwMode="auto">
          <a:xfrm>
            <a:off x="4932363" y="5445125"/>
            <a:ext cx="3814762" cy="873125"/>
            <a:chOff x="3107" y="3430"/>
            <a:chExt cx="2403" cy="550"/>
          </a:xfrm>
        </p:grpSpPr>
        <p:sp>
          <p:nvSpPr>
            <p:cNvPr id="183341" name="AutoShape 1060"/>
            <p:cNvSpPr>
              <a:spLocks noChangeArrowheads="1"/>
            </p:cNvSpPr>
            <p:nvPr/>
          </p:nvSpPr>
          <p:spPr bwMode="auto">
            <a:xfrm>
              <a:off x="4513" y="3748"/>
              <a:ext cx="511" cy="163"/>
            </a:xfrm>
            <a:prstGeom prst="rightArrow">
              <a:avLst>
                <a:gd name="adj1" fmla="val 50000"/>
                <a:gd name="adj2" fmla="val 78374"/>
              </a:avLst>
            </a:prstGeom>
            <a:solidFill>
              <a:srgbClr val="2D41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42" name="AutoShape 1061"/>
            <p:cNvSpPr>
              <a:spLocks noChangeArrowheads="1"/>
            </p:cNvSpPr>
            <p:nvPr/>
          </p:nvSpPr>
          <p:spPr bwMode="auto">
            <a:xfrm flipH="1">
              <a:off x="3651" y="3793"/>
              <a:ext cx="511" cy="163"/>
            </a:xfrm>
            <a:prstGeom prst="rightArrow">
              <a:avLst>
                <a:gd name="adj1" fmla="val 50000"/>
                <a:gd name="adj2" fmla="val 78374"/>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43" name="Text Box 1062"/>
            <p:cNvSpPr txBox="1">
              <a:spLocks noChangeArrowheads="1"/>
            </p:cNvSpPr>
            <p:nvPr/>
          </p:nvSpPr>
          <p:spPr bwMode="auto">
            <a:xfrm>
              <a:off x="3107" y="3748"/>
              <a:ext cx="453"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00FFFF"/>
                  </a:solidFill>
                  <a:latin typeface="Tahoma" pitchFamily="34" charset="0"/>
                </a:rPr>
                <a:t>60N</a:t>
              </a:r>
            </a:p>
          </p:txBody>
        </p:sp>
        <p:sp>
          <p:nvSpPr>
            <p:cNvPr id="183344" name="Text Box 1063"/>
            <p:cNvSpPr txBox="1">
              <a:spLocks noChangeArrowheads="1"/>
            </p:cNvSpPr>
            <p:nvPr/>
          </p:nvSpPr>
          <p:spPr bwMode="auto">
            <a:xfrm>
              <a:off x="5057" y="3702"/>
              <a:ext cx="453"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00FFFF"/>
                  </a:solidFill>
                  <a:latin typeface="Tahoma" pitchFamily="34" charset="0"/>
                </a:rPr>
                <a:t>110N</a:t>
              </a:r>
            </a:p>
          </p:txBody>
        </p:sp>
        <p:sp>
          <p:nvSpPr>
            <p:cNvPr id="183345" name="AutoShape 1064"/>
            <p:cNvSpPr>
              <a:spLocks noChangeArrowheads="1"/>
            </p:cNvSpPr>
            <p:nvPr/>
          </p:nvSpPr>
          <p:spPr bwMode="auto">
            <a:xfrm flipH="1">
              <a:off x="4513" y="3475"/>
              <a:ext cx="511" cy="163"/>
            </a:xfrm>
            <a:prstGeom prst="rightArrow">
              <a:avLst>
                <a:gd name="adj1" fmla="val 50000"/>
                <a:gd name="adj2" fmla="val 78374"/>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46" name="AutoShape 1065"/>
            <p:cNvSpPr>
              <a:spLocks noChangeArrowheads="1"/>
            </p:cNvSpPr>
            <p:nvPr/>
          </p:nvSpPr>
          <p:spPr bwMode="auto">
            <a:xfrm>
              <a:off x="3651" y="3475"/>
              <a:ext cx="511" cy="163"/>
            </a:xfrm>
            <a:prstGeom prst="rightArrow">
              <a:avLst>
                <a:gd name="adj1" fmla="val 50000"/>
                <a:gd name="adj2" fmla="val 78374"/>
              </a:avLst>
            </a:prstGeom>
            <a:solidFill>
              <a:srgbClr val="2D41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47" name="Text Box 1066"/>
            <p:cNvSpPr txBox="1">
              <a:spLocks noChangeArrowheads="1"/>
            </p:cNvSpPr>
            <p:nvPr/>
          </p:nvSpPr>
          <p:spPr bwMode="auto">
            <a:xfrm>
              <a:off x="5057" y="3475"/>
              <a:ext cx="453"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00FFFF"/>
                  </a:solidFill>
                  <a:latin typeface="Tahoma" pitchFamily="34" charset="0"/>
                </a:rPr>
                <a:t>90N</a:t>
              </a:r>
            </a:p>
          </p:txBody>
        </p:sp>
        <p:sp>
          <p:nvSpPr>
            <p:cNvPr id="183348" name="Text Box 1067"/>
            <p:cNvSpPr txBox="1">
              <a:spLocks noChangeArrowheads="1"/>
            </p:cNvSpPr>
            <p:nvPr/>
          </p:nvSpPr>
          <p:spPr bwMode="auto">
            <a:xfrm>
              <a:off x="3107" y="3430"/>
              <a:ext cx="453"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00FFFF"/>
                  </a:solidFill>
                  <a:latin typeface="Tahoma" pitchFamily="34" charset="0"/>
                </a:rPr>
                <a:t>10N</a:t>
              </a:r>
            </a:p>
          </p:txBody>
        </p:sp>
      </p:grpSp>
      <p:sp>
        <p:nvSpPr>
          <p:cNvPr id="473132" name="Text Box 1068"/>
          <p:cNvSpPr txBox="1">
            <a:spLocks noChangeArrowheads="1"/>
          </p:cNvSpPr>
          <p:nvPr/>
        </p:nvSpPr>
        <p:spPr bwMode="auto">
          <a:xfrm>
            <a:off x="2771775" y="3068638"/>
            <a:ext cx="7191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00FFFF"/>
                </a:solidFill>
                <a:latin typeface="Tahoma" pitchFamily="34" charset="0"/>
              </a:rPr>
              <a:t>20N</a:t>
            </a:r>
          </a:p>
        </p:txBody>
      </p:sp>
      <p:sp>
        <p:nvSpPr>
          <p:cNvPr id="183324" name="AutoShape 1069"/>
          <p:cNvSpPr>
            <a:spLocks noChangeArrowheads="1"/>
          </p:cNvSpPr>
          <p:nvPr/>
        </p:nvSpPr>
        <p:spPr bwMode="auto">
          <a:xfrm>
            <a:off x="2141538" y="4381500"/>
            <a:ext cx="811212" cy="179388"/>
          </a:xfrm>
          <a:prstGeom prst="rightArrow">
            <a:avLst>
              <a:gd name="adj1" fmla="val 50000"/>
              <a:gd name="adj2" fmla="val 113053"/>
            </a:avLst>
          </a:prstGeom>
          <a:solidFill>
            <a:srgbClr val="2D41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25" name="AutoShape 1070"/>
          <p:cNvSpPr>
            <a:spLocks noChangeArrowheads="1"/>
          </p:cNvSpPr>
          <p:nvPr/>
        </p:nvSpPr>
        <p:spPr bwMode="auto">
          <a:xfrm flipH="1">
            <a:off x="701675" y="4381500"/>
            <a:ext cx="811213" cy="179388"/>
          </a:xfrm>
          <a:prstGeom prst="rightArrow">
            <a:avLst>
              <a:gd name="adj1" fmla="val 50000"/>
              <a:gd name="adj2" fmla="val 11305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26" name="Rectangle 1071"/>
          <p:cNvSpPr>
            <a:spLocks noChangeArrowheads="1"/>
          </p:cNvSpPr>
          <p:nvPr/>
        </p:nvSpPr>
        <p:spPr bwMode="auto">
          <a:xfrm>
            <a:off x="1511300" y="4149725"/>
            <a:ext cx="630238" cy="630238"/>
          </a:xfrm>
          <a:prstGeom prst="rect">
            <a:avLst/>
          </a:prstGeom>
          <a:solidFill>
            <a:schemeClr val="accent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27" name="Text Box 1072"/>
          <p:cNvSpPr txBox="1">
            <a:spLocks noChangeArrowheads="1"/>
          </p:cNvSpPr>
          <p:nvPr/>
        </p:nvSpPr>
        <p:spPr bwMode="auto">
          <a:xfrm>
            <a:off x="250825" y="4470400"/>
            <a:ext cx="719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00FFFF"/>
                </a:solidFill>
                <a:latin typeface="Tahoma" pitchFamily="34" charset="0"/>
              </a:rPr>
              <a:t>10N</a:t>
            </a:r>
          </a:p>
        </p:txBody>
      </p:sp>
      <p:sp>
        <p:nvSpPr>
          <p:cNvPr id="183328" name="Text Box 1073"/>
          <p:cNvSpPr txBox="1">
            <a:spLocks noChangeArrowheads="1"/>
          </p:cNvSpPr>
          <p:nvPr/>
        </p:nvSpPr>
        <p:spPr bwMode="auto">
          <a:xfrm>
            <a:off x="2771775" y="4506913"/>
            <a:ext cx="7191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latin typeface="Tahoma" pitchFamily="34" charset="0"/>
              </a:rPr>
              <a:t>60N</a:t>
            </a:r>
          </a:p>
        </p:txBody>
      </p:sp>
      <p:sp>
        <p:nvSpPr>
          <p:cNvPr id="183329" name="Text Box 1074"/>
          <p:cNvSpPr txBox="1">
            <a:spLocks noChangeArrowheads="1"/>
          </p:cNvSpPr>
          <p:nvPr/>
        </p:nvSpPr>
        <p:spPr bwMode="auto">
          <a:xfrm>
            <a:off x="341313" y="3840163"/>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66"/>
                </a:solidFill>
                <a:latin typeface="Tahoma" pitchFamily="34" charset="0"/>
              </a:rPr>
              <a:t>(b)</a:t>
            </a:r>
          </a:p>
        </p:txBody>
      </p:sp>
      <p:sp>
        <p:nvSpPr>
          <p:cNvPr id="473139" name="Text Box 1075"/>
          <p:cNvSpPr txBox="1">
            <a:spLocks noChangeArrowheads="1"/>
          </p:cNvSpPr>
          <p:nvPr/>
        </p:nvSpPr>
        <p:spPr bwMode="auto">
          <a:xfrm>
            <a:off x="2771775" y="4508500"/>
            <a:ext cx="719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00FFFF"/>
                </a:solidFill>
                <a:latin typeface="Tahoma" pitchFamily="34" charset="0"/>
              </a:rPr>
              <a:t>50N</a:t>
            </a:r>
          </a:p>
        </p:txBody>
      </p:sp>
      <p:sp>
        <p:nvSpPr>
          <p:cNvPr id="183331" name="AutoShape 1076"/>
          <p:cNvSpPr>
            <a:spLocks noChangeArrowheads="1"/>
          </p:cNvSpPr>
          <p:nvPr/>
        </p:nvSpPr>
        <p:spPr bwMode="auto">
          <a:xfrm>
            <a:off x="2141538" y="5821363"/>
            <a:ext cx="811212" cy="179387"/>
          </a:xfrm>
          <a:prstGeom prst="rightArrow">
            <a:avLst>
              <a:gd name="adj1" fmla="val 50000"/>
              <a:gd name="adj2" fmla="val 113053"/>
            </a:avLst>
          </a:prstGeom>
          <a:solidFill>
            <a:srgbClr val="2D41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32" name="AutoShape 1077"/>
          <p:cNvSpPr>
            <a:spLocks noChangeArrowheads="1"/>
          </p:cNvSpPr>
          <p:nvPr/>
        </p:nvSpPr>
        <p:spPr bwMode="auto">
          <a:xfrm flipH="1">
            <a:off x="701675" y="5821363"/>
            <a:ext cx="811213" cy="179387"/>
          </a:xfrm>
          <a:prstGeom prst="rightArrow">
            <a:avLst>
              <a:gd name="adj1" fmla="val 50000"/>
              <a:gd name="adj2" fmla="val 11305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33" name="Rectangle 1078"/>
          <p:cNvSpPr>
            <a:spLocks noChangeArrowheads="1"/>
          </p:cNvSpPr>
          <p:nvPr/>
        </p:nvSpPr>
        <p:spPr bwMode="auto">
          <a:xfrm>
            <a:off x="1511300" y="5589588"/>
            <a:ext cx="630238" cy="630237"/>
          </a:xfrm>
          <a:prstGeom prst="rect">
            <a:avLst/>
          </a:prstGeom>
          <a:solidFill>
            <a:schemeClr val="accent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34" name="Text Box 1079"/>
          <p:cNvSpPr txBox="1">
            <a:spLocks noChangeArrowheads="1"/>
          </p:cNvSpPr>
          <p:nvPr/>
        </p:nvSpPr>
        <p:spPr bwMode="auto">
          <a:xfrm>
            <a:off x="250825" y="5910263"/>
            <a:ext cx="7191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latin typeface="Tahoma" pitchFamily="34" charset="0"/>
              </a:rPr>
              <a:t>50N</a:t>
            </a:r>
          </a:p>
        </p:txBody>
      </p:sp>
      <p:sp>
        <p:nvSpPr>
          <p:cNvPr id="183335" name="Text Box 1080"/>
          <p:cNvSpPr txBox="1">
            <a:spLocks noChangeArrowheads="1"/>
          </p:cNvSpPr>
          <p:nvPr/>
        </p:nvSpPr>
        <p:spPr bwMode="auto">
          <a:xfrm>
            <a:off x="2771775" y="5946775"/>
            <a:ext cx="719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00FFFF"/>
                </a:solidFill>
                <a:latin typeface="Tahoma" pitchFamily="34" charset="0"/>
              </a:rPr>
              <a:t>45N</a:t>
            </a:r>
          </a:p>
        </p:txBody>
      </p:sp>
      <p:sp>
        <p:nvSpPr>
          <p:cNvPr id="183336" name="Text Box 1081"/>
          <p:cNvSpPr txBox="1">
            <a:spLocks noChangeArrowheads="1"/>
          </p:cNvSpPr>
          <p:nvPr/>
        </p:nvSpPr>
        <p:spPr bwMode="auto">
          <a:xfrm>
            <a:off x="341313" y="5280025"/>
            <a:ext cx="53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66"/>
                </a:solidFill>
                <a:latin typeface="Tahoma" pitchFamily="34" charset="0"/>
              </a:rPr>
              <a:t>(c)</a:t>
            </a:r>
          </a:p>
        </p:txBody>
      </p:sp>
      <p:sp>
        <p:nvSpPr>
          <p:cNvPr id="473146" name="Text Box 1082"/>
          <p:cNvSpPr txBox="1">
            <a:spLocks noChangeArrowheads="1"/>
          </p:cNvSpPr>
          <p:nvPr/>
        </p:nvSpPr>
        <p:spPr bwMode="auto">
          <a:xfrm>
            <a:off x="250825" y="5911850"/>
            <a:ext cx="719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00FFFF"/>
                </a:solidFill>
                <a:latin typeface="Tahoma" pitchFamily="34" charset="0"/>
              </a:rPr>
              <a:t>5N</a:t>
            </a:r>
          </a:p>
        </p:txBody>
      </p:sp>
      <p:sp>
        <p:nvSpPr>
          <p:cNvPr id="473147" name="Text Box 1083"/>
          <p:cNvSpPr txBox="1">
            <a:spLocks noChangeArrowheads="1"/>
          </p:cNvSpPr>
          <p:nvPr/>
        </p:nvSpPr>
        <p:spPr bwMode="auto">
          <a:xfrm>
            <a:off x="5202238" y="2889250"/>
            <a:ext cx="719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00FFFF"/>
                </a:solidFill>
                <a:latin typeface="Tahoma" pitchFamily="34" charset="0"/>
              </a:rPr>
              <a:t>20N</a:t>
            </a:r>
          </a:p>
        </p:txBody>
      </p:sp>
      <p:sp>
        <p:nvSpPr>
          <p:cNvPr id="473148" name="Text Box 1084"/>
          <p:cNvSpPr txBox="1">
            <a:spLocks noChangeArrowheads="1"/>
          </p:cNvSpPr>
          <p:nvPr/>
        </p:nvSpPr>
        <p:spPr bwMode="auto">
          <a:xfrm>
            <a:off x="7812088" y="4724400"/>
            <a:ext cx="719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00FFFF"/>
                </a:solidFill>
                <a:latin typeface="Tahoma" pitchFamily="34" charset="0"/>
              </a:rPr>
              <a:t>20N</a:t>
            </a:r>
          </a:p>
        </p:txBody>
      </p:sp>
      <p:sp>
        <p:nvSpPr>
          <p:cNvPr id="183340" name="Freeform 1085"/>
          <p:cNvSpPr>
            <a:spLocks/>
          </p:cNvSpPr>
          <p:nvPr/>
        </p:nvSpPr>
        <p:spPr bwMode="auto">
          <a:xfrm rot="5400000">
            <a:off x="-3267075" y="3267075"/>
            <a:ext cx="6911975" cy="377825"/>
          </a:xfrm>
          <a:custGeom>
            <a:avLst/>
            <a:gdLst>
              <a:gd name="T0" fmla="*/ 0 w 5761"/>
              <a:gd name="T1" fmla="*/ 2147483647 h 408"/>
              <a:gd name="T2" fmla="*/ 0 w 5761"/>
              <a:gd name="T3" fmla="*/ 0 h 408"/>
              <a:gd name="T4" fmla="*/ 2147483647 w 5761"/>
              <a:gd name="T5" fmla="*/ 2147483647 h 408"/>
              <a:gd name="T6" fmla="*/ 2147483647 w 5761"/>
              <a:gd name="T7" fmla="*/ 2147483647 h 408"/>
              <a:gd name="T8" fmla="*/ 2147483647 w 5761"/>
              <a:gd name="T9" fmla="*/ 2147483647 h 408"/>
              <a:gd name="T10" fmla="*/ 0 w 5761"/>
              <a:gd name="T11" fmla="*/ 2147483647 h 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1" h="408">
                <a:moveTo>
                  <a:pt x="0" y="408"/>
                </a:moveTo>
                <a:lnTo>
                  <a:pt x="0" y="0"/>
                </a:lnTo>
                <a:lnTo>
                  <a:pt x="318" y="318"/>
                </a:lnTo>
                <a:lnTo>
                  <a:pt x="5761" y="318"/>
                </a:lnTo>
                <a:lnTo>
                  <a:pt x="5761" y="408"/>
                </a:lnTo>
                <a:lnTo>
                  <a:pt x="0" y="408"/>
                </a:lnTo>
                <a:close/>
              </a:path>
            </a:pathLst>
          </a:cu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7313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7313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73146"/>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7309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473147"/>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473092"/>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473148"/>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473090"/>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473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0" grpId="0" animBg="1"/>
      <p:bldP spid="473091" grpId="0" autoUpdateAnimBg="0"/>
      <p:bldP spid="473092" grpId="0" animBg="1"/>
      <p:bldP spid="473093" grpId="0" animBg="1"/>
      <p:bldP spid="473132" grpId="0" autoUpdateAnimBg="0"/>
      <p:bldP spid="473139" grpId="0" autoUpdateAnimBg="0"/>
      <p:bldP spid="473146" grpId="0" autoUpdateAnimBg="0"/>
      <p:bldP spid="473147" grpId="0" autoUpdateAnimBg="0"/>
      <p:bldP spid="473148"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8A37F08-3E3B-4EDA-99AD-51E55AADF559}" type="slidenum">
              <a:rPr lang="en-GB" sz="2000" smtClean="0">
                <a:solidFill>
                  <a:schemeClr val="accent1"/>
                </a:solidFill>
              </a:rPr>
              <a:pPr eaLnBrk="1" hangingPunct="1"/>
              <a:t>79</a:t>
            </a:fld>
            <a:endParaRPr lang="en-GB" sz="2000" smtClean="0">
              <a:solidFill>
                <a:schemeClr val="accent1"/>
              </a:solidFill>
            </a:endParaRPr>
          </a:p>
        </p:txBody>
      </p:sp>
      <p:sp>
        <p:nvSpPr>
          <p:cNvPr id="184323"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8432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84325" name="Rectangle 1026"/>
          <p:cNvSpPr>
            <a:spLocks noGrp="1" noChangeArrowheads="1"/>
          </p:cNvSpPr>
          <p:nvPr>
            <p:ph type="title"/>
          </p:nvPr>
        </p:nvSpPr>
        <p:spPr/>
        <p:txBody>
          <a:bodyPr/>
          <a:lstStyle/>
          <a:p>
            <a:pPr eaLnBrk="1" hangingPunct="1"/>
            <a:r>
              <a:rPr lang="en-GB" smtClean="0"/>
              <a:t>What do forces do?</a:t>
            </a:r>
          </a:p>
        </p:txBody>
      </p:sp>
      <p:sp>
        <p:nvSpPr>
          <p:cNvPr id="184326" name="Rectangle 1027"/>
          <p:cNvSpPr>
            <a:spLocks noGrp="1" noChangeArrowheads="1"/>
          </p:cNvSpPr>
          <p:nvPr>
            <p:ph type="body" idx="1"/>
          </p:nvPr>
        </p:nvSpPr>
        <p:spPr>
          <a:xfrm>
            <a:off x="685800" y="1295400"/>
            <a:ext cx="7772400" cy="414338"/>
          </a:xfrm>
        </p:spPr>
        <p:txBody>
          <a:bodyPr/>
          <a:lstStyle/>
          <a:p>
            <a:pPr eaLnBrk="1" hangingPunct="1">
              <a:lnSpc>
                <a:spcPct val="80000"/>
              </a:lnSpc>
              <a:buFontTx/>
              <a:buNone/>
            </a:pPr>
            <a:r>
              <a:rPr lang="en-GB" sz="1800" smtClean="0"/>
              <a:t>Lets assume we have an object to which we are going to apply forces.</a:t>
            </a:r>
          </a:p>
        </p:txBody>
      </p:sp>
      <p:grpSp>
        <p:nvGrpSpPr>
          <p:cNvPr id="474116" name="Group 1028"/>
          <p:cNvGrpSpPr>
            <a:grpSpLocks/>
          </p:cNvGrpSpPr>
          <p:nvPr/>
        </p:nvGrpSpPr>
        <p:grpSpPr bwMode="auto">
          <a:xfrm>
            <a:off x="431800" y="4329113"/>
            <a:ext cx="1260475" cy="630237"/>
            <a:chOff x="272" y="2727"/>
            <a:chExt cx="794" cy="397"/>
          </a:xfrm>
        </p:grpSpPr>
        <p:sp>
          <p:nvSpPr>
            <p:cNvPr id="184335" name="AutoShape 1029"/>
            <p:cNvSpPr>
              <a:spLocks noChangeArrowheads="1"/>
            </p:cNvSpPr>
            <p:nvPr/>
          </p:nvSpPr>
          <p:spPr bwMode="auto">
            <a:xfrm>
              <a:off x="555" y="2840"/>
              <a:ext cx="511" cy="170"/>
            </a:xfrm>
            <a:prstGeom prst="rightArrow">
              <a:avLst>
                <a:gd name="adj1" fmla="val 50000"/>
                <a:gd name="adj2" fmla="val 75147"/>
              </a:avLst>
            </a:prstGeom>
            <a:solidFill>
              <a:srgbClr val="2D41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36" name="Rectangle 1030"/>
            <p:cNvSpPr>
              <a:spLocks noChangeArrowheads="1"/>
            </p:cNvSpPr>
            <p:nvPr/>
          </p:nvSpPr>
          <p:spPr bwMode="auto">
            <a:xfrm>
              <a:off x="272" y="2727"/>
              <a:ext cx="397" cy="397"/>
            </a:xfrm>
            <a:prstGeom prst="rect">
              <a:avLst/>
            </a:prstGeom>
            <a:solidFill>
              <a:schemeClr val="tx2"/>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4328" name="Text Box 1031"/>
          <p:cNvSpPr txBox="1">
            <a:spLocks noChangeArrowheads="1"/>
          </p:cNvSpPr>
          <p:nvPr/>
        </p:nvSpPr>
        <p:spPr bwMode="auto">
          <a:xfrm>
            <a:off x="684213" y="1773238"/>
            <a:ext cx="67516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chemeClr val="bg1"/>
                </a:solidFill>
                <a:latin typeface="Tahoma" pitchFamily="34" charset="0"/>
              </a:rPr>
              <a:t>With no forces acting on it, our object is</a:t>
            </a:r>
            <a:r>
              <a:rPr lang="en-GB" sz="1800">
                <a:latin typeface="Tahoma" pitchFamily="34" charset="0"/>
              </a:rPr>
              <a:t> </a:t>
            </a:r>
            <a:r>
              <a:rPr lang="en-GB" sz="1800">
                <a:solidFill>
                  <a:srgbClr val="FFFF00"/>
                </a:solidFill>
                <a:latin typeface="Tahoma" pitchFamily="34" charset="0"/>
              </a:rPr>
              <a:t>stationary</a:t>
            </a:r>
            <a:r>
              <a:rPr lang="en-GB" sz="1800">
                <a:latin typeface="Tahoma" pitchFamily="34" charset="0"/>
              </a:rPr>
              <a:t>.</a:t>
            </a:r>
          </a:p>
        </p:txBody>
      </p:sp>
      <p:sp>
        <p:nvSpPr>
          <p:cNvPr id="474120" name="Text Box 1032"/>
          <p:cNvSpPr txBox="1">
            <a:spLocks noChangeArrowheads="1"/>
          </p:cNvSpPr>
          <p:nvPr/>
        </p:nvSpPr>
        <p:spPr bwMode="auto">
          <a:xfrm>
            <a:off x="431800" y="2438400"/>
            <a:ext cx="6751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chemeClr val="bg1"/>
                </a:solidFill>
                <a:latin typeface="Tahoma" pitchFamily="34" charset="0"/>
              </a:rPr>
              <a:t>If we apply a force to the right for a short time, it</a:t>
            </a:r>
            <a:r>
              <a:rPr lang="en-GB" sz="1800">
                <a:latin typeface="Tahoma" pitchFamily="34" charset="0"/>
              </a:rPr>
              <a:t> </a:t>
            </a:r>
            <a:r>
              <a:rPr lang="en-GB" sz="1800">
                <a:solidFill>
                  <a:srgbClr val="FFFF00"/>
                </a:solidFill>
                <a:latin typeface="Tahoma" pitchFamily="34" charset="0"/>
              </a:rPr>
              <a:t>will</a:t>
            </a:r>
            <a:r>
              <a:rPr lang="en-GB" sz="1800">
                <a:latin typeface="Tahoma" pitchFamily="34" charset="0"/>
              </a:rPr>
              <a:t> </a:t>
            </a:r>
            <a:r>
              <a:rPr lang="en-GB" sz="1800">
                <a:solidFill>
                  <a:schemeClr val="bg1"/>
                </a:solidFill>
                <a:latin typeface="Tahoma" pitchFamily="34" charset="0"/>
              </a:rPr>
              <a:t>accelerate</a:t>
            </a:r>
          </a:p>
        </p:txBody>
      </p:sp>
      <p:sp>
        <p:nvSpPr>
          <p:cNvPr id="474121" name="Text Box 1033"/>
          <p:cNvSpPr txBox="1">
            <a:spLocks noChangeArrowheads="1"/>
          </p:cNvSpPr>
          <p:nvPr/>
        </p:nvSpPr>
        <p:spPr bwMode="auto">
          <a:xfrm>
            <a:off x="431800" y="2798763"/>
            <a:ext cx="8712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00FFFF"/>
                </a:solidFill>
                <a:latin typeface="Tahoma" pitchFamily="34" charset="0"/>
              </a:rPr>
              <a:t>But even when we stop applying the force, it will keep going at a constant speed</a:t>
            </a:r>
          </a:p>
        </p:txBody>
      </p:sp>
      <p:sp>
        <p:nvSpPr>
          <p:cNvPr id="474122" name="Text Box 1034"/>
          <p:cNvSpPr txBox="1">
            <a:spLocks noChangeArrowheads="1"/>
          </p:cNvSpPr>
          <p:nvPr/>
        </p:nvSpPr>
        <p:spPr bwMode="auto">
          <a:xfrm>
            <a:off x="971550" y="3573463"/>
            <a:ext cx="67516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chemeClr val="bg1"/>
                </a:solidFill>
                <a:latin typeface="Tahoma" pitchFamily="34" charset="0"/>
              </a:rPr>
              <a:t>If we want the object to slow down again, we need to apply a braking force in the opposite direction.</a:t>
            </a:r>
          </a:p>
        </p:txBody>
      </p:sp>
      <p:sp>
        <p:nvSpPr>
          <p:cNvPr id="474123" name="Rectangle 1035"/>
          <p:cNvSpPr>
            <a:spLocks noChangeArrowheads="1"/>
          </p:cNvSpPr>
          <p:nvPr/>
        </p:nvSpPr>
        <p:spPr bwMode="auto">
          <a:xfrm>
            <a:off x="5435600" y="4437063"/>
            <a:ext cx="630238" cy="630237"/>
          </a:xfrm>
          <a:prstGeom prst="rect">
            <a:avLst/>
          </a:prstGeom>
          <a:solidFill>
            <a:schemeClr val="tx2"/>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4124" name="Rectangle 1036"/>
          <p:cNvSpPr>
            <a:spLocks noChangeArrowheads="1"/>
          </p:cNvSpPr>
          <p:nvPr/>
        </p:nvSpPr>
        <p:spPr bwMode="auto">
          <a:xfrm>
            <a:off x="3492500" y="5589588"/>
            <a:ext cx="630238" cy="630237"/>
          </a:xfrm>
          <a:prstGeom prst="rect">
            <a:avLst/>
          </a:prstGeom>
          <a:solidFill>
            <a:schemeClr val="tx2"/>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34" name="Freeform 1037"/>
          <p:cNvSpPr>
            <a:spLocks/>
          </p:cNvSpPr>
          <p:nvPr/>
        </p:nvSpPr>
        <p:spPr bwMode="auto">
          <a:xfrm rot="5400000">
            <a:off x="-3267075" y="3267075"/>
            <a:ext cx="6911975" cy="377825"/>
          </a:xfrm>
          <a:custGeom>
            <a:avLst/>
            <a:gdLst>
              <a:gd name="T0" fmla="*/ 0 w 5761"/>
              <a:gd name="T1" fmla="*/ 2147483647 h 408"/>
              <a:gd name="T2" fmla="*/ 0 w 5761"/>
              <a:gd name="T3" fmla="*/ 0 h 408"/>
              <a:gd name="T4" fmla="*/ 2147483647 w 5761"/>
              <a:gd name="T5" fmla="*/ 2147483647 h 408"/>
              <a:gd name="T6" fmla="*/ 2147483647 w 5761"/>
              <a:gd name="T7" fmla="*/ 2147483647 h 408"/>
              <a:gd name="T8" fmla="*/ 2147483647 w 5761"/>
              <a:gd name="T9" fmla="*/ 2147483647 h 408"/>
              <a:gd name="T10" fmla="*/ 0 w 5761"/>
              <a:gd name="T11" fmla="*/ 2147483647 h 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1" h="408">
                <a:moveTo>
                  <a:pt x="0" y="408"/>
                </a:moveTo>
                <a:lnTo>
                  <a:pt x="0" y="0"/>
                </a:lnTo>
                <a:lnTo>
                  <a:pt x="318" y="318"/>
                </a:lnTo>
                <a:lnTo>
                  <a:pt x="5761" y="318"/>
                </a:lnTo>
                <a:lnTo>
                  <a:pt x="5761" y="408"/>
                </a:lnTo>
                <a:lnTo>
                  <a:pt x="0" y="408"/>
                </a:lnTo>
                <a:close/>
              </a:path>
            </a:pathLst>
          </a:cu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41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74116"/>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474120"/>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474121"/>
                                        </p:tgtEl>
                                        <p:attrNameLst>
                                          <p:attrName>style.visibility</p:attrName>
                                        </p:attrNameLst>
                                      </p:cBhvr>
                                      <p:to>
                                        <p:strVal val="visible"/>
                                      </p:to>
                                    </p:set>
                                  </p:childTnLst>
                                </p:cTn>
                              </p:par>
                            </p:childTnLst>
                          </p:cTn>
                        </p:par>
                        <p:par>
                          <p:cTn id="17" fill="hold" nodeType="afterGroup">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474123"/>
                                        </p:tgtEl>
                                        <p:attrNameLst>
                                          <p:attrName>style.visibility</p:attrName>
                                        </p:attrNameLst>
                                      </p:cBhvr>
                                      <p:to>
                                        <p:strVal val="visible"/>
                                      </p:to>
                                    </p:set>
                                  </p:childTnLst>
                                </p:cTn>
                              </p:par>
                            </p:childTnLst>
                          </p:cTn>
                        </p:par>
                        <p:par>
                          <p:cTn id="20" fill="hold" nodeType="afterGroup">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474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20" grpId="0" autoUpdateAnimBg="0"/>
      <p:bldP spid="474121" grpId="0" autoUpdateAnimBg="0"/>
      <p:bldP spid="474122" grpId="0" autoUpdateAnimBg="0"/>
      <p:bldP spid="474123" grpId="0" animBg="1"/>
      <p:bldP spid="4741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C3226E-30C6-4219-87F9-AA2D4115142C}" type="slidenum">
              <a:rPr lang="en-GB" sz="2000" smtClean="0">
                <a:solidFill>
                  <a:schemeClr val="accent1"/>
                </a:solidFill>
              </a:rPr>
              <a:pPr eaLnBrk="1" hangingPunct="1"/>
              <a:t>8</a:t>
            </a:fld>
            <a:endParaRPr lang="en-GB" sz="2000" smtClean="0">
              <a:solidFill>
                <a:schemeClr val="accent1"/>
              </a:solidFill>
            </a:endParaRPr>
          </a:p>
        </p:txBody>
      </p:sp>
      <p:sp>
        <p:nvSpPr>
          <p:cNvPr id="1945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946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9461" name="Rectangle 2050"/>
          <p:cNvSpPr>
            <a:spLocks noGrp="1" noChangeArrowheads="1"/>
          </p:cNvSpPr>
          <p:nvPr>
            <p:ph type="title"/>
          </p:nvPr>
        </p:nvSpPr>
        <p:spPr/>
        <p:txBody>
          <a:bodyPr/>
          <a:lstStyle/>
          <a:p>
            <a:pPr eaLnBrk="1" hangingPunct="1"/>
            <a:r>
              <a:rPr lang="en-GB" sz="2800" smtClean="0"/>
              <a:t>BEWARE</a:t>
            </a:r>
          </a:p>
        </p:txBody>
      </p:sp>
      <p:sp>
        <p:nvSpPr>
          <p:cNvPr id="19462" name="Rectangle 2051"/>
          <p:cNvSpPr>
            <a:spLocks noGrp="1" noChangeArrowheads="1"/>
          </p:cNvSpPr>
          <p:nvPr>
            <p:ph type="body" idx="1"/>
          </p:nvPr>
        </p:nvSpPr>
        <p:spPr>
          <a:xfrm>
            <a:off x="381000" y="990600"/>
            <a:ext cx="7772400" cy="1447800"/>
          </a:xfrm>
        </p:spPr>
        <p:txBody>
          <a:bodyPr/>
          <a:lstStyle/>
          <a:p>
            <a:pPr eaLnBrk="1" hangingPunct="1">
              <a:lnSpc>
                <a:spcPct val="90000"/>
              </a:lnSpc>
              <a:buFontTx/>
              <a:buNone/>
            </a:pPr>
            <a:r>
              <a:rPr lang="en-GB" sz="4400" smtClean="0"/>
              <a:t>It seems amazing but you cannot </a:t>
            </a:r>
            <a:r>
              <a:rPr lang="en-GB" sz="4400" smtClean="0">
                <a:solidFill>
                  <a:srgbClr val="FF0066"/>
                </a:solidFill>
              </a:rPr>
              <a:t>see </a:t>
            </a:r>
            <a:r>
              <a:rPr lang="en-GB" sz="4400" smtClean="0"/>
              <a:t>Forces. You can only </a:t>
            </a:r>
            <a:r>
              <a:rPr lang="en-GB" sz="4400" smtClean="0">
                <a:solidFill>
                  <a:srgbClr val="FF0066"/>
                </a:solidFill>
              </a:rPr>
              <a:t>see </a:t>
            </a:r>
            <a:r>
              <a:rPr lang="en-GB" sz="4400" smtClean="0">
                <a:solidFill>
                  <a:srgbClr val="66FFFF"/>
                </a:solidFill>
              </a:rPr>
              <a:t>their effects.</a:t>
            </a:r>
            <a:r>
              <a:rPr lang="en-GB" sz="4400" smtClean="0"/>
              <a:t> </a:t>
            </a:r>
          </a:p>
        </p:txBody>
      </p:sp>
      <p:pic>
        <p:nvPicPr>
          <p:cNvPr id="19463" name="Picture 20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24200"/>
            <a:ext cx="3276600"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4" name="Picture 20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800600"/>
            <a:ext cx="32385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5" name="Picture 20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971800"/>
            <a:ext cx="2566988"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6" name="Picture 20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572000"/>
            <a:ext cx="202723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7" name="Picture 20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4605338"/>
            <a:ext cx="1998663" cy="225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7DDD7C9-77C2-4FE1-8DA5-CEF02BBF0BE7}" type="slidenum">
              <a:rPr lang="en-GB" sz="2000" smtClean="0">
                <a:solidFill>
                  <a:schemeClr val="accent1"/>
                </a:solidFill>
              </a:rPr>
              <a:pPr eaLnBrk="1" hangingPunct="1"/>
              <a:t>80</a:t>
            </a:fld>
            <a:endParaRPr lang="en-GB" sz="2000" smtClean="0">
              <a:solidFill>
                <a:schemeClr val="accent1"/>
              </a:solidFill>
            </a:endParaRPr>
          </a:p>
        </p:txBody>
      </p:sp>
      <p:sp>
        <p:nvSpPr>
          <p:cNvPr id="185347"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8534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85349" name="Rectangle 1026"/>
          <p:cNvSpPr>
            <a:spLocks noGrp="1" noChangeArrowheads="1"/>
          </p:cNvSpPr>
          <p:nvPr>
            <p:ph type="title"/>
          </p:nvPr>
        </p:nvSpPr>
        <p:spPr/>
        <p:txBody>
          <a:bodyPr/>
          <a:lstStyle/>
          <a:p>
            <a:pPr eaLnBrk="1" hangingPunct="1"/>
            <a:r>
              <a:rPr lang="en-GB" smtClean="0"/>
              <a:t>What do forces do?</a:t>
            </a:r>
          </a:p>
        </p:txBody>
      </p:sp>
      <p:sp>
        <p:nvSpPr>
          <p:cNvPr id="185350" name="Rectangle 1027"/>
          <p:cNvSpPr>
            <a:spLocks noGrp="1" noChangeArrowheads="1"/>
          </p:cNvSpPr>
          <p:nvPr>
            <p:ph type="body" idx="1"/>
          </p:nvPr>
        </p:nvSpPr>
        <p:spPr>
          <a:xfrm>
            <a:off x="685800" y="1295400"/>
            <a:ext cx="7772400" cy="414338"/>
          </a:xfrm>
        </p:spPr>
        <p:txBody>
          <a:bodyPr/>
          <a:lstStyle/>
          <a:p>
            <a:pPr eaLnBrk="1" hangingPunct="1">
              <a:lnSpc>
                <a:spcPct val="80000"/>
              </a:lnSpc>
              <a:buFontTx/>
              <a:buNone/>
            </a:pPr>
            <a:r>
              <a:rPr lang="en-GB" sz="1800" smtClean="0"/>
              <a:t>Lets assume we have an object to which we are going to apply forces.</a:t>
            </a:r>
          </a:p>
        </p:txBody>
      </p:sp>
      <p:grpSp>
        <p:nvGrpSpPr>
          <p:cNvPr id="475140" name="Group 1028"/>
          <p:cNvGrpSpPr>
            <a:grpSpLocks/>
          </p:cNvGrpSpPr>
          <p:nvPr/>
        </p:nvGrpSpPr>
        <p:grpSpPr bwMode="auto">
          <a:xfrm>
            <a:off x="431800" y="4329113"/>
            <a:ext cx="1260475" cy="630237"/>
            <a:chOff x="272" y="2727"/>
            <a:chExt cx="794" cy="397"/>
          </a:xfrm>
        </p:grpSpPr>
        <p:sp>
          <p:nvSpPr>
            <p:cNvPr id="185363" name="AutoShape 1029"/>
            <p:cNvSpPr>
              <a:spLocks noChangeArrowheads="1"/>
            </p:cNvSpPr>
            <p:nvPr/>
          </p:nvSpPr>
          <p:spPr bwMode="auto">
            <a:xfrm>
              <a:off x="555" y="2840"/>
              <a:ext cx="511" cy="170"/>
            </a:xfrm>
            <a:prstGeom prst="rightArrow">
              <a:avLst>
                <a:gd name="adj1" fmla="val 50000"/>
                <a:gd name="adj2" fmla="val 75147"/>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364" name="Rectangle 1030"/>
            <p:cNvSpPr>
              <a:spLocks noChangeArrowheads="1"/>
            </p:cNvSpPr>
            <p:nvPr/>
          </p:nvSpPr>
          <p:spPr bwMode="auto">
            <a:xfrm>
              <a:off x="272" y="2727"/>
              <a:ext cx="397" cy="397"/>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5352" name="Text Box 1031"/>
          <p:cNvSpPr txBox="1">
            <a:spLocks noChangeArrowheads="1"/>
          </p:cNvSpPr>
          <p:nvPr/>
        </p:nvSpPr>
        <p:spPr bwMode="auto">
          <a:xfrm>
            <a:off x="533400" y="1828800"/>
            <a:ext cx="6751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chemeClr val="bg1"/>
                </a:solidFill>
                <a:latin typeface="Tahoma" pitchFamily="34" charset="0"/>
              </a:rPr>
              <a:t>With no forces acting on it, our object is stationary.</a:t>
            </a:r>
          </a:p>
        </p:txBody>
      </p:sp>
      <p:sp>
        <p:nvSpPr>
          <p:cNvPr id="185353" name="Text Box 1032"/>
          <p:cNvSpPr txBox="1">
            <a:spLocks noChangeArrowheads="1"/>
          </p:cNvSpPr>
          <p:nvPr/>
        </p:nvSpPr>
        <p:spPr bwMode="auto">
          <a:xfrm>
            <a:off x="431800" y="2438400"/>
            <a:ext cx="6751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chemeClr val="bg1"/>
                </a:solidFill>
                <a:latin typeface="Tahoma" pitchFamily="34" charset="0"/>
              </a:rPr>
              <a:t>If we apply a force to the right for a short time, it will accelerate</a:t>
            </a:r>
          </a:p>
        </p:txBody>
      </p:sp>
      <p:sp>
        <p:nvSpPr>
          <p:cNvPr id="185354" name="Text Box 1033"/>
          <p:cNvSpPr txBox="1">
            <a:spLocks noChangeArrowheads="1"/>
          </p:cNvSpPr>
          <p:nvPr/>
        </p:nvSpPr>
        <p:spPr bwMode="auto">
          <a:xfrm>
            <a:off x="431800" y="3048000"/>
            <a:ext cx="871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chemeClr val="bg1"/>
                </a:solidFill>
                <a:latin typeface="Tahoma" pitchFamily="34" charset="0"/>
              </a:rPr>
              <a:t>But even when we stop applying the force, it will keep going at a constant speed</a:t>
            </a:r>
          </a:p>
        </p:txBody>
      </p:sp>
      <p:sp>
        <p:nvSpPr>
          <p:cNvPr id="185355" name="Text Box 1034"/>
          <p:cNvSpPr txBox="1">
            <a:spLocks noChangeArrowheads="1"/>
          </p:cNvSpPr>
          <p:nvPr/>
        </p:nvSpPr>
        <p:spPr bwMode="auto">
          <a:xfrm>
            <a:off x="2232025" y="5680075"/>
            <a:ext cx="67516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Tahoma" pitchFamily="34" charset="0"/>
              </a:rPr>
              <a:t>If we want the object to slow down again, we need to apply a</a:t>
            </a:r>
            <a:r>
              <a:rPr lang="en-GB" sz="1800">
                <a:latin typeface="Tahoma" pitchFamily="34" charset="0"/>
              </a:rPr>
              <a:t> </a:t>
            </a:r>
            <a:r>
              <a:rPr lang="en-GB" sz="1800" b="1">
                <a:solidFill>
                  <a:srgbClr val="FF0000"/>
                </a:solidFill>
                <a:latin typeface="Tahoma" pitchFamily="34" charset="0"/>
              </a:rPr>
              <a:t>braking force</a:t>
            </a:r>
            <a:r>
              <a:rPr lang="en-GB" sz="1800">
                <a:latin typeface="Tahoma" pitchFamily="34" charset="0"/>
              </a:rPr>
              <a:t> </a:t>
            </a:r>
            <a:r>
              <a:rPr lang="en-GB" sz="1800">
                <a:solidFill>
                  <a:srgbClr val="FFFF00"/>
                </a:solidFill>
                <a:latin typeface="Tahoma" pitchFamily="34" charset="0"/>
              </a:rPr>
              <a:t>in the opposite direction.</a:t>
            </a:r>
          </a:p>
        </p:txBody>
      </p:sp>
      <p:sp>
        <p:nvSpPr>
          <p:cNvPr id="475147" name="Rectangle 1035"/>
          <p:cNvSpPr>
            <a:spLocks noChangeArrowheads="1"/>
          </p:cNvSpPr>
          <p:nvPr/>
        </p:nvSpPr>
        <p:spPr bwMode="auto">
          <a:xfrm>
            <a:off x="2647950" y="4329113"/>
            <a:ext cx="630238" cy="630237"/>
          </a:xfrm>
          <a:prstGeom prst="rect">
            <a:avLst/>
          </a:prstGeom>
          <a:solidFill>
            <a:srgbClr val="FF0066"/>
          </a:solidFill>
          <a:ln w="2857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5148" name="Rectangle 1036"/>
          <p:cNvSpPr>
            <a:spLocks noChangeArrowheads="1"/>
          </p:cNvSpPr>
          <p:nvPr/>
        </p:nvSpPr>
        <p:spPr bwMode="auto">
          <a:xfrm>
            <a:off x="431800" y="4329113"/>
            <a:ext cx="630238" cy="630237"/>
          </a:xfrm>
          <a:prstGeom prst="rect">
            <a:avLst/>
          </a:prstGeom>
          <a:solidFill>
            <a:srgbClr val="FF0066"/>
          </a:solidFill>
          <a:ln w="2857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75149" name="Group 1037"/>
          <p:cNvGrpSpPr>
            <a:grpSpLocks/>
          </p:cNvGrpSpPr>
          <p:nvPr/>
        </p:nvGrpSpPr>
        <p:grpSpPr bwMode="auto">
          <a:xfrm>
            <a:off x="5292725" y="4329113"/>
            <a:ext cx="1260475" cy="630237"/>
            <a:chOff x="2481" y="2727"/>
            <a:chExt cx="794" cy="397"/>
          </a:xfrm>
        </p:grpSpPr>
        <p:sp>
          <p:nvSpPr>
            <p:cNvPr id="185361" name="AutoShape 1038"/>
            <p:cNvSpPr>
              <a:spLocks noChangeArrowheads="1"/>
            </p:cNvSpPr>
            <p:nvPr/>
          </p:nvSpPr>
          <p:spPr bwMode="auto">
            <a:xfrm rot="10800000">
              <a:off x="2481" y="2842"/>
              <a:ext cx="511" cy="170"/>
            </a:xfrm>
            <a:prstGeom prst="rightArrow">
              <a:avLst>
                <a:gd name="adj1" fmla="val 50000"/>
                <a:gd name="adj2" fmla="val 75147"/>
              </a:avLst>
            </a:prstGeom>
            <a:solidFill>
              <a:srgbClr val="FFFF00"/>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362" name="Rectangle 1039"/>
            <p:cNvSpPr>
              <a:spLocks noChangeArrowheads="1"/>
            </p:cNvSpPr>
            <p:nvPr/>
          </p:nvSpPr>
          <p:spPr bwMode="auto">
            <a:xfrm rot="10800000">
              <a:off x="2878" y="2727"/>
              <a:ext cx="397" cy="397"/>
            </a:xfrm>
            <a:prstGeom prst="rect">
              <a:avLst/>
            </a:prstGeom>
            <a:solidFill>
              <a:srgbClr val="FFFF00"/>
            </a:solidFill>
            <a:ln w="2857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75152" name="Rectangle 1040"/>
          <p:cNvSpPr>
            <a:spLocks noChangeArrowheads="1"/>
          </p:cNvSpPr>
          <p:nvPr/>
        </p:nvSpPr>
        <p:spPr bwMode="auto">
          <a:xfrm>
            <a:off x="7642225" y="4329113"/>
            <a:ext cx="630238" cy="630237"/>
          </a:xfrm>
          <a:prstGeom prst="rect">
            <a:avLst/>
          </a:prstGeom>
          <a:solidFill>
            <a:srgbClr val="FF0066"/>
          </a:solidFill>
          <a:ln w="2857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360" name="Freeform 1041"/>
          <p:cNvSpPr>
            <a:spLocks/>
          </p:cNvSpPr>
          <p:nvPr/>
        </p:nvSpPr>
        <p:spPr bwMode="auto">
          <a:xfrm rot="5400000">
            <a:off x="-3267075" y="3267075"/>
            <a:ext cx="6911975" cy="377825"/>
          </a:xfrm>
          <a:custGeom>
            <a:avLst/>
            <a:gdLst>
              <a:gd name="T0" fmla="*/ 0 w 5761"/>
              <a:gd name="T1" fmla="*/ 2147483647 h 408"/>
              <a:gd name="T2" fmla="*/ 0 w 5761"/>
              <a:gd name="T3" fmla="*/ 0 h 408"/>
              <a:gd name="T4" fmla="*/ 2147483647 w 5761"/>
              <a:gd name="T5" fmla="*/ 2147483647 h 408"/>
              <a:gd name="T6" fmla="*/ 2147483647 w 5761"/>
              <a:gd name="T7" fmla="*/ 2147483647 h 408"/>
              <a:gd name="T8" fmla="*/ 2147483647 w 5761"/>
              <a:gd name="T9" fmla="*/ 2147483647 h 408"/>
              <a:gd name="T10" fmla="*/ 0 w 5761"/>
              <a:gd name="T11" fmla="*/ 2147483647 h 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1" h="408">
                <a:moveTo>
                  <a:pt x="0" y="408"/>
                </a:moveTo>
                <a:lnTo>
                  <a:pt x="0" y="0"/>
                </a:lnTo>
                <a:lnTo>
                  <a:pt x="318" y="318"/>
                </a:lnTo>
                <a:lnTo>
                  <a:pt x="5761" y="318"/>
                </a:lnTo>
                <a:lnTo>
                  <a:pt x="5761" y="408"/>
                </a:lnTo>
                <a:lnTo>
                  <a:pt x="0" y="408"/>
                </a:lnTo>
                <a:close/>
              </a:path>
            </a:pathLst>
          </a:cu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51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75140"/>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475147"/>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nodeType="afterEffect">
                                  <p:stCondLst>
                                    <p:cond delay="0"/>
                                  </p:stCondLst>
                                  <p:childTnLst>
                                    <p:set>
                                      <p:cBhvr>
                                        <p:cTn id="16" dur="1" fill="hold">
                                          <p:stCondLst>
                                            <p:cond delay="499"/>
                                          </p:stCondLst>
                                        </p:cTn>
                                        <p:tgtEl>
                                          <p:spTgt spid="475149"/>
                                        </p:tgtEl>
                                        <p:attrNameLst>
                                          <p:attrName>style.visibility</p:attrName>
                                        </p:attrNameLst>
                                      </p:cBhvr>
                                      <p:to>
                                        <p:strVal val="visible"/>
                                      </p:to>
                                    </p:set>
                                  </p:childTnLst>
                                </p:cTn>
                              </p:par>
                            </p:childTnLst>
                          </p:cTn>
                        </p:par>
                        <p:par>
                          <p:cTn id="17" fill="hold" nodeType="afterGroup">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475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7" grpId="0" animBg="1"/>
      <p:bldP spid="475148" grpId="0" animBg="1"/>
      <p:bldP spid="47515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73B467-7FDB-4990-BA6D-05637EC4FE54}" type="slidenum">
              <a:rPr lang="en-GB" sz="2000" smtClean="0">
                <a:solidFill>
                  <a:schemeClr val="accent1"/>
                </a:solidFill>
              </a:rPr>
              <a:pPr eaLnBrk="1" hangingPunct="1"/>
              <a:t>81</a:t>
            </a:fld>
            <a:endParaRPr lang="en-GB" sz="2000" smtClean="0">
              <a:solidFill>
                <a:schemeClr val="accent1"/>
              </a:solidFill>
            </a:endParaRPr>
          </a:p>
        </p:txBody>
      </p:sp>
      <p:sp>
        <p:nvSpPr>
          <p:cNvPr id="187395"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87396"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87397" name="Text Box 4"/>
          <p:cNvSpPr txBox="1">
            <a:spLocks noChangeArrowheads="1"/>
          </p:cNvSpPr>
          <p:nvPr/>
        </p:nvSpPr>
        <p:spPr bwMode="auto">
          <a:xfrm>
            <a:off x="533400" y="533400"/>
            <a:ext cx="708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chemeClr val="accent1"/>
                </a:solidFill>
                <a:latin typeface="Tahoma" pitchFamily="34" charset="0"/>
              </a:rPr>
              <a:t>Starter: Which car is the safest?</a:t>
            </a:r>
          </a:p>
        </p:txBody>
      </p:sp>
      <p:pic>
        <p:nvPicPr>
          <p:cNvPr id="1873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1113" y="792163"/>
            <a:ext cx="2271712"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900" y="4457700"/>
            <a:ext cx="23590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438" y="3073400"/>
            <a:ext cx="2443162"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0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4400" y="1295400"/>
            <a:ext cx="165893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0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9888" y="4835525"/>
            <a:ext cx="2487612"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0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0963" y="2767013"/>
            <a:ext cx="190182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7D6D9C0-41FD-49D3-B29B-0ED11283B65F}" type="slidenum">
              <a:rPr lang="en-GB" sz="2000" smtClean="0">
                <a:solidFill>
                  <a:schemeClr val="accent1"/>
                </a:solidFill>
              </a:rPr>
              <a:pPr eaLnBrk="1" hangingPunct="1"/>
              <a:t>82</a:t>
            </a:fld>
            <a:endParaRPr lang="en-GB" sz="2000" smtClean="0">
              <a:solidFill>
                <a:schemeClr val="accent1"/>
              </a:solidFill>
            </a:endParaRPr>
          </a:p>
        </p:txBody>
      </p:sp>
      <p:sp>
        <p:nvSpPr>
          <p:cNvPr id="188419"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88420"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88421" name="Rectangle 1026"/>
          <p:cNvSpPr>
            <a:spLocks noGrp="1" noChangeArrowheads="1"/>
          </p:cNvSpPr>
          <p:nvPr>
            <p:ph type="title"/>
          </p:nvPr>
        </p:nvSpPr>
        <p:spPr>
          <a:xfrm>
            <a:off x="2057400" y="1524000"/>
            <a:ext cx="5791200" cy="2590800"/>
          </a:xfrm>
        </p:spPr>
        <p:txBody>
          <a:bodyPr/>
          <a:lstStyle/>
          <a:p>
            <a:pPr algn="ctr" eaLnBrk="1" hangingPunct="1"/>
            <a:r>
              <a:rPr lang="en-GB" sz="5400" smtClean="0"/>
              <a:t>Newton’s second law</a:t>
            </a:r>
          </a:p>
        </p:txBody>
      </p:sp>
      <p:sp>
        <p:nvSpPr>
          <p:cNvPr id="188422" name="Rectangle 1027"/>
          <p:cNvSpPr>
            <a:spLocks noChangeArrowheads="1"/>
          </p:cNvSpPr>
          <p:nvPr/>
        </p:nvSpPr>
        <p:spPr bwMode="auto">
          <a:xfrm>
            <a:off x="1905000" y="4038600"/>
            <a:ext cx="5791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92088"/>
            <a:r>
              <a:rPr lang="en-GB" sz="5400">
                <a:solidFill>
                  <a:srgbClr val="66FFFF"/>
                </a:solidFill>
                <a:latin typeface="Alien Encounters" pitchFamily="2" charset="0"/>
              </a:rPr>
              <a:t>Speeding up/ slowing down</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A795B45-D525-4AE5-A6A3-A995EF48BE28}" type="slidenum">
              <a:rPr lang="en-GB" sz="2000" smtClean="0">
                <a:solidFill>
                  <a:schemeClr val="accent1"/>
                </a:solidFill>
              </a:rPr>
              <a:pPr eaLnBrk="1" hangingPunct="1"/>
              <a:t>83</a:t>
            </a:fld>
            <a:endParaRPr lang="en-GB" sz="2000" smtClean="0">
              <a:solidFill>
                <a:schemeClr val="accent1"/>
              </a:solidFill>
            </a:endParaRPr>
          </a:p>
        </p:txBody>
      </p:sp>
      <p:sp>
        <p:nvSpPr>
          <p:cNvPr id="189443"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8944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89445" name="Rectangle 2050"/>
          <p:cNvSpPr>
            <a:spLocks noGrp="1" noChangeArrowheads="1"/>
          </p:cNvSpPr>
          <p:nvPr>
            <p:ph type="title"/>
          </p:nvPr>
        </p:nvSpPr>
        <p:spPr/>
        <p:txBody>
          <a:bodyPr/>
          <a:lstStyle/>
          <a:p>
            <a:pPr eaLnBrk="1" hangingPunct="1"/>
            <a:r>
              <a:rPr lang="en-GB" sz="1600" smtClean="0"/>
              <a:t>Newton’s Laws of motion</a:t>
            </a:r>
          </a:p>
        </p:txBody>
      </p:sp>
      <p:sp>
        <p:nvSpPr>
          <p:cNvPr id="478211" name="Rectangle 2051"/>
          <p:cNvSpPr>
            <a:spLocks noGrp="1" noChangeArrowheads="1"/>
          </p:cNvSpPr>
          <p:nvPr>
            <p:ph type="body" idx="1"/>
          </p:nvPr>
        </p:nvSpPr>
        <p:spPr/>
        <p:txBody>
          <a:bodyPr/>
          <a:lstStyle/>
          <a:p>
            <a:pPr marL="609600" indent="-609600" eaLnBrk="1" hangingPunct="1">
              <a:buFontTx/>
              <a:buNone/>
            </a:pPr>
            <a:r>
              <a:rPr lang="en-GB" sz="2400" smtClean="0"/>
              <a:t>Isaac Newton wrote 3 laws about the motion of objects.</a:t>
            </a:r>
          </a:p>
          <a:p>
            <a:pPr marL="609600" indent="-609600" eaLnBrk="1" hangingPunct="1">
              <a:buFontTx/>
              <a:buNone/>
            </a:pPr>
            <a:endParaRPr lang="en-GB" sz="2400" smtClean="0"/>
          </a:p>
          <a:p>
            <a:pPr marL="609600" indent="-609600" eaLnBrk="1" hangingPunct="1">
              <a:buFontTx/>
              <a:buAutoNum type="arabicPeriod"/>
            </a:pPr>
            <a:r>
              <a:rPr lang="en-GB" sz="2400" smtClean="0"/>
              <a:t>An object will remain stationary or move at a constant speed in a straight line unless acted on by an unbalanced force.</a:t>
            </a:r>
          </a:p>
          <a:p>
            <a:pPr marL="609600" indent="-609600" eaLnBrk="1" hangingPunct="1">
              <a:buFontTx/>
              <a:buAutoNum type="arabicPeriod"/>
            </a:pPr>
            <a:r>
              <a:rPr lang="en-GB" sz="2400" smtClean="0"/>
              <a:t>The unbalanced force on an object is equal to the product of its mass and its acceleration.</a:t>
            </a:r>
          </a:p>
          <a:p>
            <a:pPr marL="609600" indent="-609600" eaLnBrk="1" hangingPunct="1">
              <a:buFontTx/>
              <a:buAutoNum type="arabicPeriod"/>
            </a:pPr>
            <a:r>
              <a:rPr lang="en-GB" sz="2400" smtClean="0"/>
              <a:t>For every action or force there is an equal and opposite reaction and force.</a:t>
            </a:r>
          </a:p>
        </p:txBody>
      </p:sp>
      <p:sp>
        <p:nvSpPr>
          <p:cNvPr id="189447" name="Freeform 2052"/>
          <p:cNvSpPr>
            <a:spLocks/>
          </p:cNvSpPr>
          <p:nvPr/>
        </p:nvSpPr>
        <p:spPr bwMode="auto">
          <a:xfrm rot="5400000">
            <a:off x="-3267075" y="3267075"/>
            <a:ext cx="6911975" cy="377825"/>
          </a:xfrm>
          <a:custGeom>
            <a:avLst/>
            <a:gdLst>
              <a:gd name="T0" fmla="*/ 0 w 5761"/>
              <a:gd name="T1" fmla="*/ 2147483647 h 408"/>
              <a:gd name="T2" fmla="*/ 0 w 5761"/>
              <a:gd name="T3" fmla="*/ 0 h 408"/>
              <a:gd name="T4" fmla="*/ 2147483647 w 5761"/>
              <a:gd name="T5" fmla="*/ 2147483647 h 408"/>
              <a:gd name="T6" fmla="*/ 2147483647 w 5761"/>
              <a:gd name="T7" fmla="*/ 2147483647 h 408"/>
              <a:gd name="T8" fmla="*/ 2147483647 w 5761"/>
              <a:gd name="T9" fmla="*/ 2147483647 h 408"/>
              <a:gd name="T10" fmla="*/ 0 w 5761"/>
              <a:gd name="T11" fmla="*/ 2147483647 h 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1" h="408">
                <a:moveTo>
                  <a:pt x="0" y="408"/>
                </a:moveTo>
                <a:lnTo>
                  <a:pt x="0" y="0"/>
                </a:lnTo>
                <a:lnTo>
                  <a:pt x="318" y="318"/>
                </a:lnTo>
                <a:lnTo>
                  <a:pt x="5761" y="318"/>
                </a:lnTo>
                <a:lnTo>
                  <a:pt x="5761" y="408"/>
                </a:lnTo>
                <a:lnTo>
                  <a:pt x="0" y="408"/>
                </a:lnTo>
                <a:close/>
              </a:path>
            </a:pathLst>
          </a:cu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8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089EF90-1E5A-4502-9706-92A55CB93B66}" type="slidenum">
              <a:rPr lang="en-GB" sz="2000" smtClean="0">
                <a:solidFill>
                  <a:schemeClr val="accent1"/>
                </a:solidFill>
              </a:rPr>
              <a:pPr eaLnBrk="1" hangingPunct="1"/>
              <a:t>84</a:t>
            </a:fld>
            <a:endParaRPr lang="en-GB" sz="2000" smtClean="0">
              <a:solidFill>
                <a:schemeClr val="accent1"/>
              </a:solidFill>
            </a:endParaRPr>
          </a:p>
        </p:txBody>
      </p:sp>
      <p:sp>
        <p:nvSpPr>
          <p:cNvPr id="191491" name="Date Placeholder 2"/>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a:t>02/10/2011</a:t>
            </a:r>
          </a:p>
        </p:txBody>
      </p:sp>
      <p:sp>
        <p:nvSpPr>
          <p:cNvPr id="191492" name="Footer Placeholder 3"/>
          <p:cNvSpPr txBox="1">
            <a:spLocks noGrp="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400"/>
              <a:t>JAH</a:t>
            </a:r>
          </a:p>
        </p:txBody>
      </p:sp>
      <p:sp>
        <p:nvSpPr>
          <p:cNvPr id="191493" name="Rectangle 1026"/>
          <p:cNvSpPr>
            <a:spLocks noGrp="1" noChangeArrowheads="1"/>
          </p:cNvSpPr>
          <p:nvPr>
            <p:ph type="title" idx="4294967295"/>
          </p:nvPr>
        </p:nvSpPr>
        <p:spPr>
          <a:xfrm>
            <a:off x="2057400" y="1524000"/>
            <a:ext cx="5791200" cy="2590800"/>
          </a:xfrm>
        </p:spPr>
        <p:txBody>
          <a:bodyPr/>
          <a:lstStyle/>
          <a:p>
            <a:pPr algn="ctr" eaLnBrk="1" hangingPunct="1"/>
            <a:r>
              <a:rPr lang="en-GB" sz="5400" smtClean="0"/>
              <a:t>Initial FORCES RESEARCH PROJECT</a:t>
            </a:r>
          </a:p>
        </p:txBody>
      </p:sp>
      <p:sp>
        <p:nvSpPr>
          <p:cNvPr id="191494" name="Rectangle 1027"/>
          <p:cNvSpPr>
            <a:spLocks noChangeArrowheads="1"/>
          </p:cNvSpPr>
          <p:nvPr/>
        </p:nvSpPr>
        <p:spPr bwMode="auto">
          <a:xfrm>
            <a:off x="1905000" y="4038600"/>
            <a:ext cx="5791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92088"/>
            <a:r>
              <a:rPr lang="en-GB" sz="5400">
                <a:solidFill>
                  <a:srgbClr val="66FFFF"/>
                </a:solidFill>
                <a:latin typeface="Alien Encounters" pitchFamily="2" charset="0"/>
              </a:rPr>
              <a:t>What have you learned?</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C79302F-F8B4-4B01-93C5-56B9AA27F75D}" type="slidenum">
              <a:rPr lang="en-GB" sz="2000" smtClean="0">
                <a:solidFill>
                  <a:schemeClr val="accent1"/>
                </a:solidFill>
              </a:rPr>
              <a:pPr eaLnBrk="1" hangingPunct="1"/>
              <a:t>85</a:t>
            </a:fld>
            <a:endParaRPr lang="en-GB" sz="2000" smtClean="0">
              <a:solidFill>
                <a:schemeClr val="accent1"/>
              </a:solidFill>
            </a:endParaRPr>
          </a:p>
        </p:txBody>
      </p:sp>
      <p:sp>
        <p:nvSpPr>
          <p:cNvPr id="196611" name="Date Placeholder 3"/>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a:t>02/10/2011</a:t>
            </a:r>
          </a:p>
        </p:txBody>
      </p:sp>
      <p:sp>
        <p:nvSpPr>
          <p:cNvPr id="196612" name="Footer Placeholder 4"/>
          <p:cNvSpPr txBox="1">
            <a:spLocks noGrp="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400"/>
              <a:t>JAH</a:t>
            </a:r>
          </a:p>
        </p:txBody>
      </p:sp>
      <p:sp>
        <p:nvSpPr>
          <p:cNvPr id="196613" name="Rectangle 2"/>
          <p:cNvSpPr>
            <a:spLocks noGrp="1" noChangeArrowheads="1"/>
          </p:cNvSpPr>
          <p:nvPr>
            <p:ph type="title" idx="4294967295"/>
          </p:nvPr>
        </p:nvSpPr>
        <p:spPr/>
        <p:txBody>
          <a:bodyPr/>
          <a:lstStyle/>
          <a:p>
            <a:pPr eaLnBrk="1" hangingPunct="1"/>
            <a:endParaRPr lang="en-US" smtClean="0"/>
          </a:p>
        </p:txBody>
      </p:sp>
      <p:sp>
        <p:nvSpPr>
          <p:cNvPr id="196614" name="Rectangle 3"/>
          <p:cNvSpPr>
            <a:spLocks noGrp="1" noChangeArrowheads="1"/>
          </p:cNvSpPr>
          <p:nvPr>
            <p:ph type="body" idx="4294967295"/>
          </p:nvPr>
        </p:nvSpPr>
        <p:spPr>
          <a:xfrm>
            <a:off x="228600" y="1219200"/>
            <a:ext cx="8534400" cy="4800600"/>
          </a:xfrm>
        </p:spPr>
        <p:txBody>
          <a:bodyPr/>
          <a:lstStyle/>
          <a:p>
            <a:pPr marL="476250" indent="-290513" eaLnBrk="1" hangingPunct="1">
              <a:tabLst>
                <a:tab pos="569913" algn="l"/>
                <a:tab pos="858838" algn="l"/>
              </a:tabLst>
            </a:pPr>
            <a:r>
              <a:rPr lang="en-GB" smtClean="0">
                <a:cs typeface="Times New Roman" pitchFamily="18" charset="0"/>
              </a:rPr>
              <a:t>TASK</a:t>
            </a:r>
          </a:p>
          <a:p>
            <a:pPr marL="476250" indent="-290513" eaLnBrk="1" hangingPunct="1">
              <a:buFontTx/>
              <a:buNone/>
              <a:tabLst>
                <a:tab pos="569913" algn="l"/>
                <a:tab pos="858838" algn="l"/>
              </a:tabLst>
            </a:pPr>
            <a:r>
              <a:rPr lang="en-GB" smtClean="0">
                <a:cs typeface="Times New Roman" pitchFamily="18" charset="0"/>
              </a:rPr>
              <a:t>We need to know the </a:t>
            </a:r>
          </a:p>
          <a:p>
            <a:pPr marL="476250" indent="-290513" eaLnBrk="1" hangingPunct="1">
              <a:buFontTx/>
              <a:buNone/>
              <a:tabLst>
                <a:tab pos="569913" algn="l"/>
                <a:tab pos="858838" algn="l"/>
              </a:tabLst>
            </a:pPr>
            <a:r>
              <a:rPr lang="en-GB" smtClean="0">
                <a:cs typeface="Times New Roman" pitchFamily="18" charset="0"/>
              </a:rPr>
              <a:t>1.</a:t>
            </a:r>
            <a:r>
              <a:rPr lang="en-GB" smtClean="0">
                <a:latin typeface="Times New Roman" pitchFamily="18" charset="0"/>
                <a:cs typeface="Times New Roman" pitchFamily="18" charset="0"/>
              </a:rPr>
              <a:t>  </a:t>
            </a:r>
            <a:r>
              <a:rPr lang="en-GB" smtClean="0">
                <a:cs typeface="Times New Roman" pitchFamily="18" charset="0"/>
              </a:rPr>
              <a:t>distance your vehicle will travel</a:t>
            </a:r>
          </a:p>
          <a:p>
            <a:pPr marL="476250" indent="-290513" eaLnBrk="1" hangingPunct="1">
              <a:buFontTx/>
              <a:buNone/>
              <a:tabLst>
                <a:tab pos="569913" algn="l"/>
                <a:tab pos="858838" algn="l"/>
              </a:tabLst>
            </a:pPr>
            <a:r>
              <a:rPr lang="en-GB" smtClean="0">
                <a:cs typeface="Times New Roman" pitchFamily="18" charset="0"/>
              </a:rPr>
              <a:t>2.</a:t>
            </a:r>
            <a:r>
              <a:rPr lang="en-GB" smtClean="0">
                <a:latin typeface="Times New Roman" pitchFamily="18" charset="0"/>
                <a:cs typeface="Times New Roman" pitchFamily="18" charset="0"/>
              </a:rPr>
              <a:t> </a:t>
            </a:r>
            <a:r>
              <a:rPr lang="en-GB" smtClean="0">
                <a:cs typeface="Times New Roman" pitchFamily="18" charset="0"/>
              </a:rPr>
              <a:t>the average speed over the whole journey </a:t>
            </a:r>
          </a:p>
          <a:p>
            <a:pPr marL="476250" indent="-290513" eaLnBrk="1" hangingPunct="1">
              <a:buFontTx/>
              <a:buNone/>
              <a:tabLst>
                <a:tab pos="569913" algn="l"/>
                <a:tab pos="858838" algn="l"/>
              </a:tabLst>
            </a:pPr>
            <a:r>
              <a:rPr lang="en-GB" smtClean="0">
                <a:cs typeface="Times New Roman" pitchFamily="18" charset="0"/>
              </a:rPr>
              <a:t>3.</a:t>
            </a:r>
            <a:r>
              <a:rPr lang="en-GB" smtClean="0">
                <a:latin typeface="Times New Roman" pitchFamily="18" charset="0"/>
                <a:cs typeface="Times New Roman" pitchFamily="18" charset="0"/>
              </a:rPr>
              <a:t>  </a:t>
            </a:r>
            <a:r>
              <a:rPr lang="en-GB" smtClean="0">
                <a:cs typeface="Times New Roman" pitchFamily="18" charset="0"/>
              </a:rPr>
              <a:t>the instantaneous speed of the vehicle as it goes round the roundabout (or alternative)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60DFA4-C96A-4FE6-B232-C33F8B817877}" type="slidenum">
              <a:rPr lang="en-GB" sz="2000" smtClean="0">
                <a:solidFill>
                  <a:schemeClr val="accent1"/>
                </a:solidFill>
              </a:rPr>
              <a:pPr eaLnBrk="1" hangingPunct="1"/>
              <a:t>86</a:t>
            </a:fld>
            <a:endParaRPr lang="en-GB" sz="2000" smtClean="0">
              <a:solidFill>
                <a:schemeClr val="accent1"/>
              </a:solidFill>
            </a:endParaRPr>
          </a:p>
        </p:txBody>
      </p:sp>
      <p:sp>
        <p:nvSpPr>
          <p:cNvPr id="197635" name="Date Placeholder 1"/>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a:t>02/10/2011</a:t>
            </a:r>
          </a:p>
        </p:txBody>
      </p:sp>
      <p:sp>
        <p:nvSpPr>
          <p:cNvPr id="197636" name="Footer Placeholder 2"/>
          <p:cNvSpPr txBox="1">
            <a:spLocks noGrp="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400"/>
              <a:t>JAH</a:t>
            </a:r>
          </a:p>
        </p:txBody>
      </p:sp>
      <p:pic>
        <p:nvPicPr>
          <p:cNvPr id="1976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113"/>
            <a:ext cx="9144000" cy="659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B63CC0-5054-4021-829C-196A30E4C3AF}" type="slidenum">
              <a:rPr lang="en-GB" sz="2000" smtClean="0">
                <a:solidFill>
                  <a:schemeClr val="accent1"/>
                </a:solidFill>
              </a:rPr>
              <a:pPr eaLnBrk="1" hangingPunct="1"/>
              <a:t>87</a:t>
            </a:fld>
            <a:endParaRPr lang="en-GB" sz="2000" smtClean="0">
              <a:solidFill>
                <a:schemeClr val="accent1"/>
              </a:solidFill>
            </a:endParaRPr>
          </a:p>
        </p:txBody>
      </p:sp>
      <p:sp>
        <p:nvSpPr>
          <p:cNvPr id="19865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9866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98661" name="Rectangle 1026"/>
          <p:cNvSpPr>
            <a:spLocks noGrp="1" noChangeArrowheads="1"/>
          </p:cNvSpPr>
          <p:nvPr>
            <p:ph type="title"/>
          </p:nvPr>
        </p:nvSpPr>
        <p:spPr/>
        <p:txBody>
          <a:bodyPr/>
          <a:lstStyle/>
          <a:p>
            <a:pPr eaLnBrk="1" hangingPunct="1"/>
            <a:r>
              <a:rPr lang="en-GB" smtClean="0"/>
              <a:t>Newton’s Second Law</a:t>
            </a:r>
          </a:p>
        </p:txBody>
      </p:sp>
      <p:sp>
        <p:nvSpPr>
          <p:cNvPr id="198662" name="Rectangle 1027"/>
          <p:cNvSpPr>
            <a:spLocks noGrp="1" noChangeArrowheads="1"/>
          </p:cNvSpPr>
          <p:nvPr>
            <p:ph type="body" idx="1"/>
          </p:nvPr>
        </p:nvSpPr>
        <p:spPr>
          <a:xfrm>
            <a:off x="685800" y="1295400"/>
            <a:ext cx="7772400" cy="2432050"/>
          </a:xfrm>
        </p:spPr>
        <p:txBody>
          <a:bodyPr/>
          <a:lstStyle/>
          <a:p>
            <a:pPr eaLnBrk="1" hangingPunct="1">
              <a:buFontTx/>
              <a:buNone/>
            </a:pPr>
            <a:r>
              <a:rPr lang="en-GB" sz="2800" smtClean="0"/>
              <a:t>Newton’s 2</a:t>
            </a:r>
            <a:r>
              <a:rPr lang="en-GB" sz="2800" baseline="30000" smtClean="0"/>
              <a:t>nd</a:t>
            </a:r>
            <a:r>
              <a:rPr lang="en-GB" sz="2800" smtClean="0"/>
              <a:t> law allows us to analyse the motion of objects.  Any unbalanced force causes an object to change velocity, or to change direction.  This cannot happen without an unbalanced force.</a:t>
            </a:r>
          </a:p>
        </p:txBody>
      </p:sp>
      <p:grpSp>
        <p:nvGrpSpPr>
          <p:cNvPr id="198663" name="Group 1028"/>
          <p:cNvGrpSpPr>
            <a:grpSpLocks/>
          </p:cNvGrpSpPr>
          <p:nvPr/>
        </p:nvGrpSpPr>
        <p:grpSpPr bwMode="auto">
          <a:xfrm>
            <a:off x="161925" y="3968750"/>
            <a:ext cx="8839200" cy="1800225"/>
            <a:chOff x="102" y="2500"/>
            <a:chExt cx="5568" cy="1134"/>
          </a:xfrm>
        </p:grpSpPr>
        <p:sp>
          <p:nvSpPr>
            <p:cNvPr id="198665" name="AutoShape 1029"/>
            <p:cNvSpPr>
              <a:spLocks noChangeArrowheads="1"/>
            </p:cNvSpPr>
            <p:nvPr/>
          </p:nvSpPr>
          <p:spPr bwMode="auto">
            <a:xfrm>
              <a:off x="102" y="2500"/>
              <a:ext cx="5568" cy="1134"/>
            </a:xfrm>
            <a:prstGeom prst="roundRect">
              <a:avLst>
                <a:gd name="adj" fmla="val 16667"/>
              </a:avLst>
            </a:prstGeom>
            <a:solidFill>
              <a:srgbClr val="FFFF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98666" name="Object 1030"/>
            <p:cNvGraphicFramePr>
              <a:graphicFrameLocks noChangeAspect="1"/>
            </p:cNvGraphicFramePr>
            <p:nvPr/>
          </p:nvGraphicFramePr>
          <p:xfrm>
            <a:off x="2927" y="2785"/>
            <a:ext cx="967" cy="444"/>
          </p:xfrm>
          <a:graphic>
            <a:graphicData uri="http://schemas.openxmlformats.org/presentationml/2006/ole">
              <mc:AlternateContent xmlns:mc="http://schemas.openxmlformats.org/markup-compatibility/2006">
                <mc:Choice xmlns:v="urn:schemas-microsoft-com:vml" Requires="v">
                  <p:oleObj spid="_x0000_s198686" name="Equation" r:id="rId3" imgW="583947" imgH="228501" progId="Equation.3">
                    <p:embed/>
                  </p:oleObj>
                </mc:Choice>
                <mc:Fallback>
                  <p:oleObj name="Equation" r:id="rId3" imgW="583947" imgH="228501" progId="Equation.3">
                    <p:embed/>
                    <p:pic>
                      <p:nvPicPr>
                        <p:cNvPr id="0" name="Object 1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 y="2785"/>
                          <a:ext cx="967"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667" name="Text Box 1031"/>
            <p:cNvSpPr txBox="1">
              <a:spLocks noChangeArrowheads="1"/>
            </p:cNvSpPr>
            <p:nvPr/>
          </p:nvSpPr>
          <p:spPr bwMode="auto">
            <a:xfrm>
              <a:off x="198" y="2656"/>
              <a:ext cx="2976" cy="826"/>
            </a:xfrm>
            <a:prstGeom prst="rect">
              <a:avLst/>
            </a:prstGeom>
            <a:noFill/>
            <a:ln>
              <a:noFill/>
            </a:ln>
            <a:effectLst/>
            <a:extLst>
              <a:ext uri="{909E8E84-426E-40DD-AFC4-6F175D3DCCD1}">
                <a14:hiddenFill xmlns:a14="http://schemas.microsoft.com/office/drawing/2010/main">
                  <a:solidFill>
                    <a:srgbClr val="6E718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000" b="1" i="1">
                  <a:solidFill>
                    <a:srgbClr val="000000"/>
                  </a:solidFill>
                </a:rPr>
                <a:t>F</a:t>
              </a:r>
              <a:r>
                <a:rPr lang="en-GB" sz="2000" b="1" i="1" baseline="-25000">
                  <a:solidFill>
                    <a:srgbClr val="000000"/>
                  </a:solidFill>
                </a:rPr>
                <a:t>un</a:t>
              </a:r>
              <a:r>
                <a:rPr lang="en-GB" sz="2000">
                  <a:solidFill>
                    <a:srgbClr val="000000"/>
                  </a:solidFill>
                  <a:latin typeface="Tahoma" pitchFamily="34" charset="0"/>
                </a:rPr>
                <a:t>= Unbalanced Force (N)</a:t>
              </a:r>
            </a:p>
            <a:p>
              <a:pPr eaLnBrk="1" hangingPunct="1">
                <a:spcBef>
                  <a:spcPct val="50000"/>
                </a:spcBef>
              </a:pPr>
              <a:r>
                <a:rPr lang="en-GB" sz="2000" b="1" i="1">
                  <a:solidFill>
                    <a:srgbClr val="000000"/>
                  </a:solidFill>
                  <a:cs typeface="Times New Roman" pitchFamily="18" charset="0"/>
                </a:rPr>
                <a:t>m</a:t>
              </a:r>
              <a:r>
                <a:rPr lang="en-GB" sz="2000" b="1">
                  <a:solidFill>
                    <a:srgbClr val="000000"/>
                  </a:solidFill>
                  <a:latin typeface="Tahoma" pitchFamily="34" charset="0"/>
                </a:rPr>
                <a:t>  </a:t>
              </a:r>
              <a:r>
                <a:rPr lang="en-GB" sz="2000">
                  <a:solidFill>
                    <a:srgbClr val="000000"/>
                  </a:solidFill>
                  <a:latin typeface="Tahoma" pitchFamily="34" charset="0"/>
                </a:rPr>
                <a:t>= Mass (kg)</a:t>
              </a:r>
            </a:p>
            <a:p>
              <a:pPr eaLnBrk="1" hangingPunct="1">
                <a:spcBef>
                  <a:spcPct val="50000"/>
                </a:spcBef>
              </a:pPr>
              <a:r>
                <a:rPr lang="en-GB" sz="2000" b="1" i="1">
                  <a:solidFill>
                    <a:srgbClr val="000000"/>
                  </a:solidFill>
                </a:rPr>
                <a:t>a</a:t>
              </a:r>
              <a:r>
                <a:rPr lang="en-GB" sz="2000" b="1">
                  <a:solidFill>
                    <a:srgbClr val="000000"/>
                  </a:solidFill>
                  <a:latin typeface="Tahoma" pitchFamily="34" charset="0"/>
                </a:rPr>
                <a:t>   </a:t>
              </a:r>
              <a:r>
                <a:rPr lang="en-GB" sz="2000">
                  <a:solidFill>
                    <a:srgbClr val="000000"/>
                  </a:solidFill>
                  <a:latin typeface="Tahoma" pitchFamily="34" charset="0"/>
                </a:rPr>
                <a:t>= Acceleration (m/s</a:t>
              </a:r>
              <a:r>
                <a:rPr lang="en-GB" sz="2000" baseline="30000">
                  <a:solidFill>
                    <a:srgbClr val="000000"/>
                  </a:solidFill>
                  <a:latin typeface="Tahoma" pitchFamily="34" charset="0"/>
                </a:rPr>
                <a:t>2</a:t>
              </a:r>
              <a:r>
                <a:rPr lang="en-GB" sz="2000">
                  <a:solidFill>
                    <a:srgbClr val="000000"/>
                  </a:solidFill>
                  <a:latin typeface="Tahoma" pitchFamily="34" charset="0"/>
                </a:rPr>
                <a:t>)</a:t>
              </a:r>
            </a:p>
          </p:txBody>
        </p:sp>
        <p:sp>
          <p:nvSpPr>
            <p:cNvPr id="198668" name="AutoShape 1032"/>
            <p:cNvSpPr>
              <a:spLocks noChangeArrowheads="1"/>
            </p:cNvSpPr>
            <p:nvPr/>
          </p:nvSpPr>
          <p:spPr bwMode="auto">
            <a:xfrm>
              <a:off x="4326" y="2560"/>
              <a:ext cx="1152" cy="996"/>
            </a:xfrm>
            <a:prstGeom prst="triangle">
              <a:avLst>
                <a:gd name="adj" fmla="val 50000"/>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9" name="Line 1033"/>
            <p:cNvSpPr>
              <a:spLocks noChangeShapeType="1"/>
            </p:cNvSpPr>
            <p:nvPr/>
          </p:nvSpPr>
          <p:spPr bwMode="auto">
            <a:xfrm>
              <a:off x="4587" y="3088"/>
              <a:ext cx="624"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70" name="Line 1034"/>
            <p:cNvSpPr>
              <a:spLocks noChangeShapeType="1"/>
            </p:cNvSpPr>
            <p:nvPr/>
          </p:nvSpPr>
          <p:spPr bwMode="auto">
            <a:xfrm flipV="1">
              <a:off x="4909" y="3088"/>
              <a:ext cx="0" cy="48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71" name="Text Box 1035"/>
            <p:cNvSpPr txBox="1">
              <a:spLocks noChangeArrowheads="1"/>
            </p:cNvSpPr>
            <p:nvPr/>
          </p:nvSpPr>
          <p:spPr bwMode="auto">
            <a:xfrm>
              <a:off x="4518" y="3136"/>
              <a:ext cx="3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3200" i="1">
                  <a:solidFill>
                    <a:srgbClr val="000000"/>
                  </a:solidFill>
                </a:rPr>
                <a:t>m</a:t>
              </a:r>
            </a:p>
          </p:txBody>
        </p:sp>
        <p:sp>
          <p:nvSpPr>
            <p:cNvPr id="198672" name="Text Box 1036"/>
            <p:cNvSpPr txBox="1">
              <a:spLocks noChangeArrowheads="1"/>
            </p:cNvSpPr>
            <p:nvPr/>
          </p:nvSpPr>
          <p:spPr bwMode="auto">
            <a:xfrm>
              <a:off x="4902" y="3136"/>
              <a:ext cx="3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3200" i="1">
                  <a:solidFill>
                    <a:srgbClr val="000000"/>
                  </a:solidFill>
                </a:rPr>
                <a:t>a</a:t>
              </a:r>
            </a:p>
          </p:txBody>
        </p:sp>
        <p:sp>
          <p:nvSpPr>
            <p:cNvPr id="198673" name="Text Box 1037"/>
            <p:cNvSpPr txBox="1">
              <a:spLocks noChangeArrowheads="1"/>
            </p:cNvSpPr>
            <p:nvPr/>
          </p:nvSpPr>
          <p:spPr bwMode="auto">
            <a:xfrm>
              <a:off x="4668" y="2704"/>
              <a:ext cx="51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3200" i="1">
                  <a:solidFill>
                    <a:srgbClr val="000000"/>
                  </a:solidFill>
                  <a:cs typeface="Times New Roman" pitchFamily="18" charset="0"/>
                </a:rPr>
                <a:t>F</a:t>
              </a:r>
              <a:r>
                <a:rPr lang="en-GB" sz="3200" i="1" baseline="-25000">
                  <a:solidFill>
                    <a:srgbClr val="000000"/>
                  </a:solidFill>
                  <a:cs typeface="Times New Roman" pitchFamily="18" charset="0"/>
                </a:rPr>
                <a:t>un</a:t>
              </a:r>
              <a:endParaRPr lang="el-GR" sz="3200" i="1">
                <a:solidFill>
                  <a:srgbClr val="000000"/>
                </a:solidFill>
                <a:cs typeface="Times New Roman" pitchFamily="18" charset="0"/>
              </a:endParaRPr>
            </a:p>
          </p:txBody>
        </p:sp>
      </p:grpSp>
      <p:sp>
        <p:nvSpPr>
          <p:cNvPr id="198664" name="Freeform 1038"/>
          <p:cNvSpPr>
            <a:spLocks/>
          </p:cNvSpPr>
          <p:nvPr/>
        </p:nvSpPr>
        <p:spPr bwMode="auto">
          <a:xfrm rot="5400000">
            <a:off x="-3267075" y="3267075"/>
            <a:ext cx="6911975" cy="377825"/>
          </a:xfrm>
          <a:custGeom>
            <a:avLst/>
            <a:gdLst>
              <a:gd name="T0" fmla="*/ 0 w 5761"/>
              <a:gd name="T1" fmla="*/ 2147483647 h 408"/>
              <a:gd name="T2" fmla="*/ 0 w 5761"/>
              <a:gd name="T3" fmla="*/ 0 h 408"/>
              <a:gd name="T4" fmla="*/ 2147483647 w 5761"/>
              <a:gd name="T5" fmla="*/ 2147483647 h 408"/>
              <a:gd name="T6" fmla="*/ 2147483647 w 5761"/>
              <a:gd name="T7" fmla="*/ 2147483647 h 408"/>
              <a:gd name="T8" fmla="*/ 2147483647 w 5761"/>
              <a:gd name="T9" fmla="*/ 2147483647 h 408"/>
              <a:gd name="T10" fmla="*/ 0 w 5761"/>
              <a:gd name="T11" fmla="*/ 2147483647 h 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1" h="408">
                <a:moveTo>
                  <a:pt x="0" y="408"/>
                </a:moveTo>
                <a:lnTo>
                  <a:pt x="0" y="0"/>
                </a:lnTo>
                <a:lnTo>
                  <a:pt x="318" y="318"/>
                </a:lnTo>
                <a:lnTo>
                  <a:pt x="5761" y="318"/>
                </a:lnTo>
                <a:lnTo>
                  <a:pt x="5761" y="408"/>
                </a:lnTo>
                <a:lnTo>
                  <a:pt x="0" y="408"/>
                </a:lnTo>
                <a:close/>
              </a:path>
            </a:pathLst>
          </a:cu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F3C9FF0-F487-465A-AA67-DBF5BD30B4AF}" type="slidenum">
              <a:rPr lang="en-GB" sz="2000" smtClean="0">
                <a:solidFill>
                  <a:schemeClr val="accent1"/>
                </a:solidFill>
              </a:rPr>
              <a:pPr eaLnBrk="1" hangingPunct="1"/>
              <a:t>88</a:t>
            </a:fld>
            <a:endParaRPr lang="en-GB" sz="2000" smtClean="0">
              <a:solidFill>
                <a:schemeClr val="accent1"/>
              </a:solidFill>
            </a:endParaRPr>
          </a:p>
        </p:txBody>
      </p:sp>
      <p:sp>
        <p:nvSpPr>
          <p:cNvPr id="200707"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0070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00709" name="Rectangle 2"/>
          <p:cNvSpPr>
            <a:spLocks noGrp="1" noChangeArrowheads="1"/>
          </p:cNvSpPr>
          <p:nvPr>
            <p:ph type="title"/>
          </p:nvPr>
        </p:nvSpPr>
        <p:spPr/>
        <p:txBody>
          <a:bodyPr/>
          <a:lstStyle/>
          <a:p>
            <a:pPr eaLnBrk="1" hangingPunct="1"/>
            <a:r>
              <a:rPr lang="en-GB" smtClean="0"/>
              <a:t>Check Your Answers</a:t>
            </a:r>
          </a:p>
        </p:txBody>
      </p:sp>
      <p:sp>
        <p:nvSpPr>
          <p:cNvPr id="200710" name="Rectangle 3"/>
          <p:cNvSpPr>
            <a:spLocks noGrp="1" noChangeArrowheads="1"/>
          </p:cNvSpPr>
          <p:nvPr>
            <p:ph type="body" idx="1"/>
          </p:nvPr>
        </p:nvSpPr>
        <p:spPr/>
        <p:txBody>
          <a:bodyPr/>
          <a:lstStyle/>
          <a:p>
            <a:pPr marL="609600" indent="-609600" eaLnBrk="1" hangingPunct="1">
              <a:buFontTx/>
              <a:buAutoNum type="arabicPeriod"/>
            </a:pPr>
            <a:r>
              <a:rPr lang="en-GB" sz="2400" smtClean="0"/>
              <a:t>F=ma = 10 x 180 = </a:t>
            </a:r>
            <a:r>
              <a:rPr lang="en-GB" sz="2400" b="1" u="sng" smtClean="0"/>
              <a:t>1800 N</a:t>
            </a:r>
            <a:br>
              <a:rPr lang="en-GB" sz="2400" b="1" u="sng" smtClean="0"/>
            </a:br>
            <a:endParaRPr lang="en-GB" sz="2400" b="1" u="sng" smtClean="0"/>
          </a:p>
          <a:p>
            <a:pPr marL="609600" indent="-609600" eaLnBrk="1" hangingPunct="1">
              <a:buFontTx/>
              <a:buAutoNum type="arabicPeriod"/>
            </a:pPr>
            <a:endParaRPr lang="en-GB" sz="2400" b="1" smtClean="0"/>
          </a:p>
          <a:p>
            <a:pPr marL="609600" indent="-609600" eaLnBrk="1" hangingPunct="1">
              <a:buFontTx/>
              <a:buAutoNum type="arabicPeriod"/>
            </a:pPr>
            <a:r>
              <a:rPr lang="en-GB" sz="2400" smtClean="0"/>
              <a:t> </a:t>
            </a:r>
          </a:p>
          <a:p>
            <a:pPr marL="990600" lvl="1" indent="-533400" eaLnBrk="1" hangingPunct="1">
              <a:buFontTx/>
              <a:buAutoNum type="alphaLcParenR"/>
            </a:pPr>
            <a:r>
              <a:rPr lang="en-GB" sz="2000" smtClean="0"/>
              <a:t>W=mg = 100 x 10 = </a:t>
            </a:r>
            <a:r>
              <a:rPr lang="en-GB" sz="2000" b="1" u="sng" smtClean="0"/>
              <a:t>1000 N</a:t>
            </a:r>
          </a:p>
          <a:p>
            <a:pPr marL="990600" lvl="1" indent="-533400" eaLnBrk="1" hangingPunct="1">
              <a:buFontTx/>
              <a:buAutoNum type="alphaLcParenR"/>
            </a:pPr>
            <a:r>
              <a:rPr lang="en-GB" sz="2000" smtClean="0"/>
              <a:t>a=F/m = 1000/100 = </a:t>
            </a:r>
            <a:r>
              <a:rPr lang="en-GB" sz="2000" b="1" u="sng" smtClean="0"/>
              <a:t>10 m/s</a:t>
            </a:r>
          </a:p>
          <a:p>
            <a:pPr marL="990600" lvl="1" indent="-533400" eaLnBrk="1" hangingPunct="1">
              <a:buFontTx/>
              <a:buAutoNum type="alphaLcParenR"/>
            </a:pPr>
            <a:r>
              <a:rPr lang="en-GB" sz="2000" smtClean="0"/>
              <a:t>v=u+at = 0 + 10 x 15 = </a:t>
            </a:r>
            <a:r>
              <a:rPr lang="en-GB" sz="2000" b="1" u="sng" smtClean="0"/>
              <a:t>150m/s</a:t>
            </a:r>
          </a:p>
          <a:p>
            <a:pPr marL="609600" indent="-609600" eaLnBrk="1" hangingPunct="1">
              <a:buFontTx/>
              <a:buAutoNum type="arabicPeriod"/>
            </a:pPr>
            <a:endParaRPr lang="en-GB" sz="2400" smtClean="0"/>
          </a:p>
          <a:p>
            <a:pPr marL="609600" indent="-609600" eaLnBrk="1" hangingPunct="1">
              <a:buFontTx/>
              <a:buAutoNum type="arabicPeriod"/>
            </a:pPr>
            <a:r>
              <a:rPr lang="en-GB" sz="2400" smtClean="0"/>
              <a:t> </a:t>
            </a:r>
            <a:br>
              <a:rPr lang="en-GB" sz="2400" smtClean="0"/>
            </a:br>
            <a:r>
              <a:rPr lang="en-GB" sz="2400" smtClean="0"/>
              <a:t> </a:t>
            </a:r>
          </a:p>
          <a:p>
            <a:pPr marL="990600" lvl="1" indent="-533400" eaLnBrk="1" hangingPunct="1">
              <a:buFontTx/>
              <a:buAutoNum type="alphaLcParenR"/>
            </a:pPr>
            <a:r>
              <a:rPr lang="en-GB" sz="2000" smtClean="0"/>
              <a:t>a=(v-u)/t = (20-0)/18 = </a:t>
            </a:r>
            <a:r>
              <a:rPr lang="en-GB" sz="2000" b="1" u="sng" smtClean="0"/>
              <a:t>1.11 m/s</a:t>
            </a:r>
          </a:p>
          <a:p>
            <a:pPr marL="990600" lvl="1" indent="-533400" eaLnBrk="1" hangingPunct="1">
              <a:buFontTx/>
              <a:buAutoNum type="alphaLcParenR"/>
            </a:pPr>
            <a:r>
              <a:rPr lang="en-GB" sz="2000" smtClean="0"/>
              <a:t>F=ma = 1350 x 1.11 = </a:t>
            </a:r>
            <a:r>
              <a:rPr lang="en-GB" sz="2000" b="1" u="sng" smtClean="0"/>
              <a:t>1498.5 N</a:t>
            </a:r>
          </a:p>
        </p:txBody>
      </p:sp>
      <p:sp>
        <p:nvSpPr>
          <p:cNvPr id="200711" name="Text Box 4"/>
          <p:cNvSpPr txBox="1">
            <a:spLocks noChangeArrowheads="1"/>
          </p:cNvSpPr>
          <p:nvPr/>
        </p:nvSpPr>
        <p:spPr bwMode="auto">
          <a:xfrm>
            <a:off x="341313" y="6129338"/>
            <a:ext cx="75612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800">
                <a:latin typeface="Tahoma" pitchFamily="34" charset="0"/>
              </a:rPr>
              <a:t>Now try yellow textbook pXX QX-X</a:t>
            </a:r>
          </a:p>
        </p:txBody>
      </p:sp>
      <p:sp>
        <p:nvSpPr>
          <p:cNvPr id="200712" name="Freeform 5"/>
          <p:cNvSpPr>
            <a:spLocks/>
          </p:cNvSpPr>
          <p:nvPr/>
        </p:nvSpPr>
        <p:spPr bwMode="auto">
          <a:xfrm rot="5400000">
            <a:off x="-3267075" y="3267075"/>
            <a:ext cx="6911975" cy="377825"/>
          </a:xfrm>
          <a:custGeom>
            <a:avLst/>
            <a:gdLst>
              <a:gd name="T0" fmla="*/ 0 w 5761"/>
              <a:gd name="T1" fmla="*/ 2147483647 h 408"/>
              <a:gd name="T2" fmla="*/ 0 w 5761"/>
              <a:gd name="T3" fmla="*/ 0 h 408"/>
              <a:gd name="T4" fmla="*/ 2147483647 w 5761"/>
              <a:gd name="T5" fmla="*/ 2147483647 h 408"/>
              <a:gd name="T6" fmla="*/ 2147483647 w 5761"/>
              <a:gd name="T7" fmla="*/ 2147483647 h 408"/>
              <a:gd name="T8" fmla="*/ 2147483647 w 5761"/>
              <a:gd name="T9" fmla="*/ 2147483647 h 408"/>
              <a:gd name="T10" fmla="*/ 0 w 5761"/>
              <a:gd name="T11" fmla="*/ 2147483647 h 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1" h="408">
                <a:moveTo>
                  <a:pt x="0" y="408"/>
                </a:moveTo>
                <a:lnTo>
                  <a:pt x="0" y="0"/>
                </a:lnTo>
                <a:lnTo>
                  <a:pt x="318" y="318"/>
                </a:lnTo>
                <a:lnTo>
                  <a:pt x="5761" y="318"/>
                </a:lnTo>
                <a:lnTo>
                  <a:pt x="5761" y="408"/>
                </a:lnTo>
                <a:lnTo>
                  <a:pt x="0" y="408"/>
                </a:lnTo>
                <a:close/>
              </a:path>
            </a:pathLst>
          </a:cu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6A2165-5C26-4DC3-A6F6-B5D211D1289F}" type="slidenum">
              <a:rPr lang="en-GB" sz="2000" smtClean="0">
                <a:solidFill>
                  <a:schemeClr val="accent1"/>
                </a:solidFill>
              </a:rPr>
              <a:pPr eaLnBrk="1" hangingPunct="1"/>
              <a:t>9</a:t>
            </a:fld>
            <a:endParaRPr lang="en-GB" sz="2000" smtClean="0">
              <a:solidFill>
                <a:schemeClr val="accent1"/>
              </a:solidFill>
            </a:endParaRPr>
          </a:p>
        </p:txBody>
      </p:sp>
      <p:sp>
        <p:nvSpPr>
          <p:cNvPr id="21507"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150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1509" name="Rectangle 2"/>
          <p:cNvSpPr>
            <a:spLocks noGrp="1" noChangeArrowheads="1"/>
          </p:cNvSpPr>
          <p:nvPr>
            <p:ph type="title"/>
          </p:nvPr>
        </p:nvSpPr>
        <p:spPr/>
        <p:txBody>
          <a:bodyPr/>
          <a:lstStyle/>
          <a:p>
            <a:pPr eaLnBrk="1" hangingPunct="1"/>
            <a:r>
              <a:rPr lang="en-GB" smtClean="0"/>
              <a:t>Forces</a:t>
            </a:r>
          </a:p>
        </p:txBody>
      </p:sp>
      <p:sp>
        <p:nvSpPr>
          <p:cNvPr id="21510" name="Rectangle 3"/>
          <p:cNvSpPr>
            <a:spLocks noGrp="1" noChangeArrowheads="1"/>
          </p:cNvSpPr>
          <p:nvPr>
            <p:ph type="body" idx="1"/>
          </p:nvPr>
        </p:nvSpPr>
        <p:spPr>
          <a:xfrm>
            <a:off x="381000" y="990600"/>
            <a:ext cx="7772400" cy="1447800"/>
          </a:xfrm>
        </p:spPr>
        <p:txBody>
          <a:bodyPr/>
          <a:lstStyle/>
          <a:p>
            <a:pPr eaLnBrk="1" hangingPunct="1">
              <a:lnSpc>
                <a:spcPct val="90000"/>
              </a:lnSpc>
              <a:buFontTx/>
              <a:buNone/>
            </a:pPr>
            <a:r>
              <a:rPr lang="en-GB" sz="4400" smtClean="0"/>
              <a:t>Forces change an object’s </a:t>
            </a:r>
          </a:p>
          <a:p>
            <a:pPr lvl="1" eaLnBrk="1" hangingPunct="1">
              <a:lnSpc>
                <a:spcPct val="90000"/>
              </a:lnSpc>
            </a:pPr>
            <a:r>
              <a:rPr lang="en-GB" sz="4000" smtClean="0"/>
              <a:t>	</a:t>
            </a:r>
            <a:r>
              <a:rPr lang="en-GB" sz="4000" smtClean="0">
                <a:solidFill>
                  <a:srgbClr val="FF0066"/>
                </a:solidFill>
              </a:rPr>
              <a:t>speed</a:t>
            </a:r>
            <a:r>
              <a:rPr lang="en-GB" sz="4000" smtClean="0"/>
              <a:t>, </a:t>
            </a:r>
          </a:p>
          <a:p>
            <a:pPr lvl="1" eaLnBrk="1" hangingPunct="1">
              <a:lnSpc>
                <a:spcPct val="90000"/>
              </a:lnSpc>
            </a:pPr>
            <a:r>
              <a:rPr lang="en-GB" sz="4000" smtClean="0"/>
              <a:t>	</a:t>
            </a:r>
            <a:r>
              <a:rPr lang="en-GB" sz="4000" smtClean="0">
                <a:solidFill>
                  <a:schemeClr val="bg1"/>
                </a:solidFill>
              </a:rPr>
              <a:t>shape</a:t>
            </a:r>
            <a:r>
              <a:rPr lang="en-GB" sz="4000" smtClean="0"/>
              <a:t>, </a:t>
            </a:r>
          </a:p>
          <a:p>
            <a:pPr lvl="1" eaLnBrk="1" hangingPunct="1">
              <a:lnSpc>
                <a:spcPct val="90000"/>
              </a:lnSpc>
            </a:pPr>
            <a:r>
              <a:rPr lang="en-GB" sz="4000" smtClean="0"/>
              <a:t>	</a:t>
            </a:r>
            <a:r>
              <a:rPr lang="en-GB" sz="4000" smtClean="0">
                <a:solidFill>
                  <a:srgbClr val="66FFFF"/>
                </a:solidFill>
              </a:rPr>
              <a:t>direction of movement</a:t>
            </a:r>
            <a:r>
              <a:rPr lang="en-GB" sz="4000" smtClean="0"/>
              <a:t>.</a:t>
            </a:r>
          </a:p>
        </p:txBody>
      </p:sp>
      <p:pic>
        <p:nvPicPr>
          <p:cNvPr id="215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33800"/>
            <a:ext cx="314325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733800"/>
            <a:ext cx="42862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ien Encounter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ien Encounter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ien Encounter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2699</TotalTime>
  <Words>2986</Words>
  <Application>Microsoft Office PowerPoint</Application>
  <PresentationFormat>On-screen Show (4:3)</PresentationFormat>
  <Paragraphs>692</Paragraphs>
  <Slides>88</Slides>
  <Notes>2</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88</vt:i4>
      </vt:variant>
    </vt:vector>
  </HeadingPairs>
  <TitlesOfParts>
    <vt:vector size="91" baseType="lpstr">
      <vt:lpstr>Default Design</vt:lpstr>
      <vt:lpstr>Worksheet</vt:lpstr>
      <vt:lpstr>Equation</vt:lpstr>
      <vt:lpstr>TRANSPORT UNIT  FORCES/dyanmics </vt:lpstr>
      <vt:lpstr>WHAT IS A FORCE?</vt:lpstr>
      <vt:lpstr>ASK A STUDENT!</vt:lpstr>
      <vt:lpstr>WHAT YOU THOUGHT</vt:lpstr>
      <vt:lpstr>PowerPoint Presentation</vt:lpstr>
      <vt:lpstr>EFFECTS OF A FORCE?</vt:lpstr>
      <vt:lpstr>TASK</vt:lpstr>
      <vt:lpstr>BEWARE</vt:lpstr>
      <vt:lpstr>Forces</vt:lpstr>
      <vt:lpstr>Examples of forces</vt:lpstr>
      <vt:lpstr>Measuring FORCES?</vt:lpstr>
      <vt:lpstr>Measuring forces</vt:lpstr>
      <vt:lpstr>Hookes law</vt:lpstr>
      <vt:lpstr>PowerPoint Presentation</vt:lpstr>
      <vt:lpstr>PowerPoint Presentation</vt:lpstr>
      <vt:lpstr>Procedure </vt:lpstr>
      <vt:lpstr>Procedure </vt:lpstr>
      <vt:lpstr>extension</vt:lpstr>
      <vt:lpstr>Homework: Spring experiment</vt:lpstr>
      <vt:lpstr>PowerPoint Presentation</vt:lpstr>
      <vt:lpstr>HOOKE’S LAW CONCLUSION</vt:lpstr>
      <vt:lpstr>PowerPoint Presentation</vt:lpstr>
      <vt:lpstr>Chart wizard</vt:lpstr>
      <vt:lpstr>PowerPoint Presentation</vt:lpstr>
      <vt:lpstr>Spring balance / newton meter</vt:lpstr>
      <vt:lpstr>PowerPoint Presentation</vt:lpstr>
      <vt:lpstr>PowerPoint Presentation</vt:lpstr>
      <vt:lpstr>Mass &amp; weight</vt:lpstr>
      <vt:lpstr>Mass and Weight- LEVEL 3</vt:lpstr>
      <vt:lpstr>PowerPoint Presentation</vt:lpstr>
      <vt:lpstr>Level 3</vt:lpstr>
      <vt:lpstr>PowerPoint Presentation</vt:lpstr>
      <vt:lpstr>Mass and Weight- LEVEL 3</vt:lpstr>
      <vt:lpstr>Weight not gravity</vt:lpstr>
      <vt:lpstr>What’s the difference? Mass and Weight- LEVEL 3/4</vt:lpstr>
      <vt:lpstr>CONFUSING NOTES- Level 3/4</vt:lpstr>
      <vt:lpstr>Measuring WEIGHT/ FORCE</vt:lpstr>
      <vt:lpstr>WEIGHING really is FINDING YOUR WEIGHT!</vt:lpstr>
      <vt:lpstr>Weight and mass – what’s the link?</vt:lpstr>
      <vt:lpstr>PowerPoint Presentation</vt:lpstr>
      <vt:lpstr>PowerPoint Presentation</vt:lpstr>
      <vt:lpstr>PowerPoint Presentation</vt:lpstr>
      <vt:lpstr>Losing – and gaining – weight</vt:lpstr>
      <vt:lpstr>Weight and Mass – </vt:lpstr>
      <vt:lpstr>Measuring force &amp; Weight</vt:lpstr>
      <vt:lpstr>HOMEWORK/ RESEARCH </vt:lpstr>
      <vt:lpstr>SUMMARY  </vt:lpstr>
      <vt:lpstr>TRY THESE EXAMPLES- What to do –Level 3</vt:lpstr>
      <vt:lpstr>What’s the difference? Level 3/4</vt:lpstr>
      <vt:lpstr>Measuring MASS and WEIGHT</vt:lpstr>
      <vt:lpstr>PowerPoint Presentation</vt:lpstr>
      <vt:lpstr>Losing – and gaining – weight</vt:lpstr>
      <vt:lpstr>GOING FURTHER LEVEL 4/5</vt:lpstr>
      <vt:lpstr>GOING FURTHER LEVEL 4/5</vt:lpstr>
      <vt:lpstr>Losing – and gaining – weight</vt:lpstr>
      <vt:lpstr>WHAT YOU THOUGHT</vt:lpstr>
      <vt:lpstr>Revisions quiz</vt:lpstr>
      <vt:lpstr>Revisions quiz -     My score out of 18: _____  </vt:lpstr>
      <vt:lpstr>WEIGHTLESS</vt:lpstr>
      <vt:lpstr>PowerPoint Presentation</vt:lpstr>
      <vt:lpstr>Newton’s 3 laws of motion</vt:lpstr>
      <vt:lpstr>PowerPoint Presentation</vt:lpstr>
      <vt:lpstr>PowerPoint Presentation</vt:lpstr>
      <vt:lpstr>All Complicated Forces Explained</vt:lpstr>
      <vt:lpstr>Newton’s 1st  law of motion</vt:lpstr>
      <vt:lpstr>The BEST IDEA EVER</vt:lpstr>
      <vt:lpstr>Common Pupil Myth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Newton’s First Law</vt:lpstr>
      <vt:lpstr>Newton’s First Law</vt:lpstr>
      <vt:lpstr>Newton’s First Law</vt:lpstr>
      <vt:lpstr>What do forces do?</vt:lpstr>
      <vt:lpstr>What do forces do?</vt:lpstr>
      <vt:lpstr>PowerPoint Presentation</vt:lpstr>
      <vt:lpstr>Newton’s second law</vt:lpstr>
      <vt:lpstr>Newton’s Laws of motion</vt:lpstr>
      <vt:lpstr>Initial FORCES RESEARCH PROJECT</vt:lpstr>
      <vt:lpstr>PowerPoint Presentation</vt:lpstr>
      <vt:lpstr>PowerPoint Presentation</vt:lpstr>
      <vt:lpstr>Newton’s Second Law</vt:lpstr>
      <vt:lpstr>Check Your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LOCKERBIE ACADEMY   TRANSPORT UNIT</dc:title>
  <dc:creator>Hargreaves</dc:creator>
  <cp:lastModifiedBy>Jennie Hargreaves</cp:lastModifiedBy>
  <cp:revision>408</cp:revision>
  <dcterms:created xsi:type="dcterms:W3CDTF">2011-10-02T15:44:14Z</dcterms:created>
  <dcterms:modified xsi:type="dcterms:W3CDTF">2012-12-11T16:24:25Z</dcterms:modified>
</cp:coreProperties>
</file>