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sldIdLst>
    <p:sldId id="256" r:id="rId4"/>
    <p:sldId id="257" r:id="rId5"/>
    <p:sldId id="258" r:id="rId6"/>
    <p:sldId id="259" r:id="rId7"/>
    <p:sldId id="263" r:id="rId8"/>
    <p:sldId id="260" r:id="rId9"/>
    <p:sldId id="261" r:id="rId10"/>
    <p:sldId id="262" r:id="rId11"/>
    <p:sldId id="26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7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5AF044C-4681-409A-80DB-6C523D05178A}" type="datetimeFigureOut">
              <a:rPr lang="en-GB" smtClean="0"/>
              <a:t>12/12/2010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AF044C-4681-409A-80DB-6C523D05178A}" type="datetimeFigureOut">
              <a:rPr lang="en-GB" smtClean="0"/>
              <a:t>12/12/2010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AF044C-4681-409A-80DB-6C523D05178A}" type="datetimeFigureOut">
              <a:rPr lang="en-GB" smtClean="0"/>
              <a:t>12/12/2010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GB"/>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B8F06D-595A-43F4-895F-18F0C86007CE}"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5BA9203-7D47-4B36-AE6B-E8A93172B6F3}"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429505-75CE-4E1D-B20F-F1A45EBFB94C}"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BCAF1A5-DCF9-471A-8104-A766D12D8E01}"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BF306F4-44FC-415B-A89B-34BB32F11225}"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D19EFF5-11A7-4E02-9AC7-D0D1F92751D1}"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E87FB33-7D46-4F5B-AF10-0BA5D0A38E53}"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932458-6CFF-4283-90D6-E1A94BFAEA88}"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AF044C-4681-409A-80DB-6C523D05178A}" type="datetimeFigureOut">
              <a:rPr lang="en-GB" smtClean="0"/>
              <a:t>12/12/2010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BC9EFC-FFEB-4029-B409-9F7FD6F89AD9}"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A5E2BE-648A-4437-B8AC-265BE6CD2A95}"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1F4488-2FDE-474B-9FE0-CE977B1C3076}"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07BFD8-C79A-4C3A-93F0-D210F706F5AF}"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9812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41148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B01835B3-D562-45D5-BC10-CF14B08CD7BD}" type="slidenum">
              <a:rPr lang="en-GB">
                <a:solidFill>
                  <a:srgbClr val="FFFFFF"/>
                </a:solidFill>
              </a:rPr>
              <a:pPr>
                <a:defRPr/>
              </a:pPr>
              <a:t>‹#›</a:t>
            </a:fld>
            <a:endParaRPr lang="en-GB">
              <a:solidFill>
                <a:srgbClr val="FFFFFF"/>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AF044C-4681-409A-80DB-6C523D05178A}" type="datetimeFigureOut">
              <a:rPr lang="en-GB" smtClean="0"/>
              <a:t>12/12/2010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5AF044C-4681-409A-80DB-6C523D05178A}" type="datetimeFigureOut">
              <a:rPr lang="en-GB" smtClean="0"/>
              <a:t>12/12/2010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5AF044C-4681-409A-80DB-6C523D05178A}" type="datetimeFigureOut">
              <a:rPr lang="en-GB" smtClean="0"/>
              <a:t>12/12/2010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5AF044C-4681-409A-80DB-6C523D05178A}" type="datetimeFigureOut">
              <a:rPr lang="en-GB" smtClean="0"/>
              <a:t>12/12/2010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AF044C-4681-409A-80DB-6C523D05178A}" type="datetimeFigureOut">
              <a:rPr lang="en-GB" smtClean="0"/>
              <a:t>12/12/2010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AF044C-4681-409A-80DB-6C523D05178A}" type="datetimeFigureOut">
              <a:rPr lang="en-GB" smtClean="0"/>
              <a:t>12/12/2010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AF044C-4681-409A-80DB-6C523D05178A}" type="datetimeFigureOut">
              <a:rPr lang="en-GB" smtClean="0"/>
              <a:t>12/12/2010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EEB8CAE-624B-4E23-9575-D4B935325435}"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F044C-4681-409A-80DB-6C523D05178A}" type="datetimeFigureOut">
              <a:rPr lang="en-GB" smtClean="0"/>
              <a:t>12/12/2010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B8CAE-624B-4E23-9575-D4B935325435}"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en-GB">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en-GB">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fontAlgn="base">
              <a:spcBef>
                <a:spcPct val="0"/>
              </a:spcBef>
              <a:spcAft>
                <a:spcPct val="0"/>
              </a:spcAft>
              <a:defRPr/>
            </a:pPr>
            <a:fld id="{BCBB6EAA-313C-4CCD-8C30-6EBE74C45758}" type="slidenum">
              <a:rPr lang="en-GB">
                <a:solidFill>
                  <a:srgbClr val="FFFFFF"/>
                </a:solidFill>
              </a:rPr>
              <a:pPr fontAlgn="base">
                <a:spcBef>
                  <a:spcPct val="0"/>
                </a:spcBef>
                <a:spcAft>
                  <a:spcPct val="0"/>
                </a:spcAft>
                <a:defRPr/>
              </a:pPr>
              <a:t>‹#›</a:t>
            </a:fld>
            <a:endParaRPr lang="en-GB">
              <a:solidFill>
                <a:srgbClr val="FFFFFF"/>
              </a:solidFill>
            </a:endParaRP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F044C-4681-409A-80DB-6C523D05178A}" type="datetimeFigureOut">
              <a:rPr lang="en-GB">
                <a:solidFill>
                  <a:prstClr val="black">
                    <a:tint val="75000"/>
                  </a:prstClr>
                </a:solidFill>
              </a:rPr>
              <a:pPr/>
              <a:t>12/12/2010</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B8CAE-624B-4E23-9575-D4B935325435}" type="slidenum">
              <a:rPr lang="en-GB">
                <a:solidFill>
                  <a:prstClr val="black">
                    <a:tint val="75000"/>
                  </a:prstClr>
                </a:solidFill>
              </a:rPr>
              <a:pPr/>
              <a:t>‹#›</a:t>
            </a:fld>
            <a:endParaRPr lang="en-GB">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bbc.co.uk/learningzone/clips/the-3d-magnetic-field-of-a-bar-magnet/287.html" TargetMode="External"/><Relationship Id="rId2" Type="http://schemas.openxmlformats.org/officeDocument/2006/relationships/image" Target="../media/image3.emf"/><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Picture 5"/>
          <p:cNvPicPr>
            <a:picLocks noChangeAspect="1" noChangeArrowheads="1"/>
          </p:cNvPicPr>
          <p:nvPr/>
        </p:nvPicPr>
        <p:blipFill>
          <a:blip r:embed="rId2" cstate="print"/>
          <a:srcRect/>
          <a:stretch>
            <a:fillRect/>
          </a:stretch>
        </p:blipFill>
        <p:spPr bwMode="auto">
          <a:xfrm>
            <a:off x="9524" y="0"/>
            <a:ext cx="9134475" cy="6858000"/>
          </a:xfrm>
          <a:prstGeom prst="rect">
            <a:avLst/>
          </a:prstGeom>
          <a:ln>
            <a:noFill/>
          </a:ln>
          <a:effectLst>
            <a:softEdge rad="112500"/>
          </a:effectLst>
        </p:spPr>
      </p:pic>
      <p:sp>
        <p:nvSpPr>
          <p:cNvPr id="7" name="Title 6"/>
          <p:cNvSpPr>
            <a:spLocks noGrp="1"/>
          </p:cNvSpPr>
          <p:nvPr>
            <p:ph type="ctrTitle"/>
          </p:nvPr>
        </p:nvSpPr>
        <p:spPr>
          <a:xfrm>
            <a:off x="685800" y="260648"/>
            <a:ext cx="7772400" cy="1470025"/>
          </a:xfrm>
        </p:spPr>
        <p:txBody>
          <a:bodyPr/>
          <a:lstStyle/>
          <a:p>
            <a:r>
              <a:rPr lang="en-GB" dirty="0" smtClean="0">
                <a:solidFill>
                  <a:schemeClr val="bg1"/>
                </a:solidFill>
                <a:latin typeface="Comic Sans MS" pitchFamily="66" charset="0"/>
              </a:rPr>
              <a:t>Electromagnets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omic Sans MS" pitchFamily="66" charset="0"/>
              </a:rPr>
              <a:t>Investigating Electromagnets</a:t>
            </a:r>
            <a:endParaRPr lang="en-GB" dirty="0">
              <a:latin typeface="Comic Sans MS" pitchFamily="66" charset="0"/>
            </a:endParaRPr>
          </a:p>
        </p:txBody>
      </p:sp>
      <p:sp>
        <p:nvSpPr>
          <p:cNvPr id="3" name="Content Placeholder 2"/>
          <p:cNvSpPr>
            <a:spLocks noGrp="1"/>
          </p:cNvSpPr>
          <p:nvPr>
            <p:ph idx="1"/>
          </p:nvPr>
        </p:nvSpPr>
        <p:spPr/>
        <p:txBody>
          <a:bodyPr/>
          <a:lstStyle/>
          <a:p>
            <a:endParaRPr lang="en-GB" dirty="0" smtClean="0">
              <a:latin typeface="Comic Sans MS" pitchFamily="66" charset="0"/>
            </a:endParaRPr>
          </a:p>
          <a:p>
            <a:pPr algn="just"/>
            <a:r>
              <a:rPr lang="en-GB" dirty="0" smtClean="0">
                <a:latin typeface="Comic Sans MS" pitchFamily="66" charset="0"/>
              </a:rPr>
              <a:t>I understand that passing an electrical current through a wire creates a magnetic field.</a:t>
            </a:r>
          </a:p>
          <a:p>
            <a:pPr algn="just"/>
            <a:endParaRPr lang="en-GB" dirty="0">
              <a:latin typeface="Comic Sans MS" pitchFamily="66" charset="0"/>
            </a:endParaRPr>
          </a:p>
          <a:p>
            <a:pPr algn="just"/>
            <a:r>
              <a:rPr lang="en-GB" dirty="0" smtClean="0">
                <a:latin typeface="Comic Sans MS" pitchFamily="66" charset="0"/>
              </a:rPr>
              <a:t>I can use electromagnets to plan and carry out an investigation.</a:t>
            </a:r>
            <a:endParaRPr lang="en-GB" dirty="0">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4000" smtClean="0">
                <a:solidFill>
                  <a:srgbClr val="100000"/>
                </a:solidFill>
                <a:effectLst/>
                <a:latin typeface="Comic Sans MS" pitchFamily="66" charset="0"/>
              </a:rPr>
              <a:t>What are the characteristics of magnets?</a:t>
            </a:r>
            <a:endParaRPr lang="en-GB" sz="4000" smtClean="0">
              <a:solidFill>
                <a:srgbClr val="100000"/>
              </a:solidFill>
              <a:effectLst/>
              <a:latin typeface="Comic Sans MS" pitchFamily="66" charset="0"/>
            </a:endParaRPr>
          </a:p>
        </p:txBody>
      </p:sp>
      <p:sp>
        <p:nvSpPr>
          <p:cNvPr id="8195" name="Rectangle 3"/>
          <p:cNvSpPr>
            <a:spLocks noGrp="1" noChangeArrowheads="1"/>
          </p:cNvSpPr>
          <p:nvPr>
            <p:ph type="body" sz="half" idx="1"/>
          </p:nvPr>
        </p:nvSpPr>
        <p:spPr>
          <a:xfrm>
            <a:off x="395288" y="1989138"/>
            <a:ext cx="7632700" cy="4114800"/>
          </a:xfrm>
        </p:spPr>
        <p:txBody>
          <a:bodyPr/>
          <a:lstStyle/>
          <a:p>
            <a:pPr eaLnBrk="1" hangingPunct="1">
              <a:defRPr/>
            </a:pPr>
            <a:r>
              <a:rPr lang="en-US" dirty="0">
                <a:solidFill>
                  <a:srgbClr val="100000"/>
                </a:solidFill>
                <a:effectLst/>
                <a:latin typeface="Comic Sans MS" pitchFamily="66" charset="0"/>
              </a:rPr>
              <a:t>They can attract some materials</a:t>
            </a:r>
          </a:p>
          <a:p>
            <a:pPr eaLnBrk="1" hangingPunct="1">
              <a:defRPr/>
            </a:pPr>
            <a:r>
              <a:rPr lang="en-US" dirty="0">
                <a:solidFill>
                  <a:srgbClr val="100000"/>
                </a:solidFill>
                <a:effectLst/>
                <a:latin typeface="Comic Sans MS" pitchFamily="66" charset="0"/>
              </a:rPr>
              <a:t>They can also repel other magnets</a:t>
            </a:r>
          </a:p>
          <a:p>
            <a:pPr eaLnBrk="1" hangingPunct="1">
              <a:defRPr/>
            </a:pPr>
            <a:r>
              <a:rPr lang="en-US" dirty="0">
                <a:solidFill>
                  <a:srgbClr val="100000"/>
                </a:solidFill>
                <a:effectLst/>
                <a:latin typeface="Comic Sans MS" pitchFamily="66" charset="0"/>
              </a:rPr>
              <a:t>They are usually made of iron</a:t>
            </a:r>
          </a:p>
          <a:p>
            <a:pPr eaLnBrk="1" hangingPunct="1">
              <a:defRPr/>
            </a:pPr>
            <a:r>
              <a:rPr lang="en-US" dirty="0">
                <a:solidFill>
                  <a:srgbClr val="100000"/>
                </a:solidFill>
                <a:effectLst/>
                <a:latin typeface="Comic Sans MS" pitchFamily="66" charset="0"/>
              </a:rPr>
              <a:t>They have two ends called magnetic poles</a:t>
            </a:r>
          </a:p>
          <a:p>
            <a:pPr eaLnBrk="1" hangingPunct="1">
              <a:buFont typeface="Wingdings" pitchFamily="2" charset="2"/>
              <a:buNone/>
              <a:defRPr/>
            </a:pPr>
            <a:endParaRPr lang="en-US" dirty="0">
              <a:solidFill>
                <a:srgbClr val="100000"/>
              </a:solidFill>
              <a:latin typeface="Comic Sans MS" pitchFamily="66" charset="0"/>
            </a:endParaRPr>
          </a:p>
          <a:p>
            <a:pPr eaLnBrk="1" hangingPunct="1">
              <a:buFont typeface="Wingdings" pitchFamily="2" charset="2"/>
              <a:buNone/>
              <a:defRPr/>
            </a:pPr>
            <a:endParaRPr lang="en-GB" sz="2800" dirty="0">
              <a:solidFill>
                <a:srgbClr val="100000"/>
              </a:solidFill>
              <a:latin typeface="Comic Sans MS" pitchFamily="66" charset="0"/>
            </a:endParaRPr>
          </a:p>
        </p:txBody>
      </p:sp>
      <p:pic>
        <p:nvPicPr>
          <p:cNvPr id="8196" name="Picture 4"/>
          <p:cNvPicPr>
            <a:picLocks noGrp="1" noChangeAspect="1" noChangeArrowheads="1"/>
          </p:cNvPicPr>
          <p:nvPr>
            <p:ph sz="half" idx="2"/>
          </p:nvPr>
        </p:nvPicPr>
        <p:blipFill>
          <a:blip r:embed="rId2" cstate="print"/>
          <a:srcRect/>
          <a:stretch>
            <a:fillRect/>
          </a:stretch>
        </p:blipFill>
        <p:spPr>
          <a:xfrm>
            <a:off x="2124075" y="4652963"/>
            <a:ext cx="5689600" cy="1654175"/>
          </a:xfrm>
        </p:spPr>
      </p:pic>
      <p:sp>
        <p:nvSpPr>
          <p:cNvPr id="5" name="TextBox 4"/>
          <p:cNvSpPr txBox="1"/>
          <p:nvPr/>
        </p:nvSpPr>
        <p:spPr>
          <a:xfrm>
            <a:off x="1629" y="6477911"/>
            <a:ext cx="1577676" cy="369332"/>
          </a:xfrm>
          <a:prstGeom prst="rect">
            <a:avLst/>
          </a:prstGeom>
          <a:solidFill>
            <a:srgbClr val="000000"/>
          </a:solidFill>
        </p:spPr>
        <p:txBody>
          <a:bodyPr wrap="none" rtlCol="0">
            <a:spAutoFit/>
          </a:bodyPr>
          <a:lstStyle/>
          <a:p>
            <a:r>
              <a:rPr lang="en-GB" dirty="0" smtClean="0">
                <a:solidFill>
                  <a:srgbClr val="000000"/>
                </a:solidFill>
                <a:hlinkClick r:id="rId3"/>
              </a:rPr>
              <a:t>Magnet Video</a:t>
            </a:r>
            <a:endParaRPr lang="en-GB"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slide(fromBottom)">
                                      <p:cBhvr>
                                        <p:cTn id="7" dur="5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slide(fromBottom)">
                                      <p:cBhvr>
                                        <p:cTn id="12" dur="5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slide(fromBottom)">
                                      <p:cBhvr>
                                        <p:cTn id="17" dur="5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slide(fromBottom)">
                                      <p:cBhvr>
                                        <p:cTn id="22" dur="5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8196"/>
                                        </p:tgtEl>
                                        <p:attrNameLst>
                                          <p:attrName>style.visibility</p:attrName>
                                        </p:attrNameLst>
                                      </p:cBhvr>
                                      <p:to>
                                        <p:strVal val="visible"/>
                                      </p:to>
                                    </p:set>
                                    <p:animEffect transition="in" filter="wipe(down)">
                                      <p:cBhvr>
                                        <p:cTn id="27" dur="580">
                                          <p:stCondLst>
                                            <p:cond delay="0"/>
                                          </p:stCondLst>
                                        </p:cTn>
                                        <p:tgtEl>
                                          <p:spTgt spid="8196"/>
                                        </p:tgtEl>
                                      </p:cBhvr>
                                    </p:animEffect>
                                    <p:anim calcmode="lin" valueType="num">
                                      <p:cBhvr>
                                        <p:cTn id="28" dur="1822" tmFilter="0,0; 0.14,0.36; 0.43,0.73; 0.71,0.91; 1.0,1.0">
                                          <p:stCondLst>
                                            <p:cond delay="0"/>
                                          </p:stCondLst>
                                        </p:cTn>
                                        <p:tgtEl>
                                          <p:spTgt spid="8196"/>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8196"/>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8196"/>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8196"/>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8196"/>
                                        </p:tgtEl>
                                        <p:attrNameLst>
                                          <p:attrName>ppt_y</p:attrName>
                                        </p:attrNameLst>
                                      </p:cBhvr>
                                      <p:tavLst>
                                        <p:tav tm="0" fmla="#ppt_y-sin(pi*$)/81">
                                          <p:val>
                                            <p:fltVal val="0"/>
                                          </p:val>
                                        </p:tav>
                                        <p:tav tm="100000">
                                          <p:val>
                                            <p:fltVal val="1"/>
                                          </p:val>
                                        </p:tav>
                                      </p:tavLst>
                                    </p:anim>
                                    <p:animScale>
                                      <p:cBhvr>
                                        <p:cTn id="33" dur="26">
                                          <p:stCondLst>
                                            <p:cond delay="650"/>
                                          </p:stCondLst>
                                        </p:cTn>
                                        <p:tgtEl>
                                          <p:spTgt spid="8196"/>
                                        </p:tgtEl>
                                      </p:cBhvr>
                                      <p:to x="100000" y="60000"/>
                                    </p:animScale>
                                    <p:animScale>
                                      <p:cBhvr>
                                        <p:cTn id="34" dur="166" decel="50000">
                                          <p:stCondLst>
                                            <p:cond delay="676"/>
                                          </p:stCondLst>
                                        </p:cTn>
                                        <p:tgtEl>
                                          <p:spTgt spid="8196"/>
                                        </p:tgtEl>
                                      </p:cBhvr>
                                      <p:to x="100000" y="100000"/>
                                    </p:animScale>
                                    <p:animScale>
                                      <p:cBhvr>
                                        <p:cTn id="35" dur="26">
                                          <p:stCondLst>
                                            <p:cond delay="1312"/>
                                          </p:stCondLst>
                                        </p:cTn>
                                        <p:tgtEl>
                                          <p:spTgt spid="8196"/>
                                        </p:tgtEl>
                                      </p:cBhvr>
                                      <p:to x="100000" y="80000"/>
                                    </p:animScale>
                                    <p:animScale>
                                      <p:cBhvr>
                                        <p:cTn id="36" dur="166" decel="50000">
                                          <p:stCondLst>
                                            <p:cond delay="1338"/>
                                          </p:stCondLst>
                                        </p:cTn>
                                        <p:tgtEl>
                                          <p:spTgt spid="8196"/>
                                        </p:tgtEl>
                                      </p:cBhvr>
                                      <p:to x="100000" y="100000"/>
                                    </p:animScale>
                                    <p:animScale>
                                      <p:cBhvr>
                                        <p:cTn id="37" dur="26">
                                          <p:stCondLst>
                                            <p:cond delay="1642"/>
                                          </p:stCondLst>
                                        </p:cTn>
                                        <p:tgtEl>
                                          <p:spTgt spid="8196"/>
                                        </p:tgtEl>
                                      </p:cBhvr>
                                      <p:to x="100000" y="90000"/>
                                    </p:animScale>
                                    <p:animScale>
                                      <p:cBhvr>
                                        <p:cTn id="38" dur="166" decel="50000">
                                          <p:stCondLst>
                                            <p:cond delay="1668"/>
                                          </p:stCondLst>
                                        </p:cTn>
                                        <p:tgtEl>
                                          <p:spTgt spid="8196"/>
                                        </p:tgtEl>
                                      </p:cBhvr>
                                      <p:to x="100000" y="100000"/>
                                    </p:animScale>
                                    <p:animScale>
                                      <p:cBhvr>
                                        <p:cTn id="39" dur="26">
                                          <p:stCondLst>
                                            <p:cond delay="1808"/>
                                          </p:stCondLst>
                                        </p:cTn>
                                        <p:tgtEl>
                                          <p:spTgt spid="8196"/>
                                        </p:tgtEl>
                                      </p:cBhvr>
                                      <p:to x="100000" y="95000"/>
                                    </p:animScale>
                                    <p:animScale>
                                      <p:cBhvr>
                                        <p:cTn id="40" dur="166" decel="50000">
                                          <p:stCondLst>
                                            <p:cond delay="1834"/>
                                          </p:stCondLst>
                                        </p:cTn>
                                        <p:tgtEl>
                                          <p:spTgt spid="819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Comic Sans MS" pitchFamily="66" charset="0"/>
              </a:rPr>
              <a:t>How to make an electromagnet...</a:t>
            </a:r>
            <a:endParaRPr lang="en-GB" dirty="0">
              <a:latin typeface="Comic Sans MS" pitchFamily="66" charset="0"/>
            </a:endParaRPr>
          </a:p>
        </p:txBody>
      </p:sp>
      <p:sp>
        <p:nvSpPr>
          <p:cNvPr id="3" name="Content Placeholder 2"/>
          <p:cNvSpPr>
            <a:spLocks noGrp="1"/>
          </p:cNvSpPr>
          <p:nvPr>
            <p:ph idx="1"/>
          </p:nvPr>
        </p:nvSpPr>
        <p:spPr>
          <a:xfrm>
            <a:off x="3885787" y="1672208"/>
            <a:ext cx="5148064" cy="4205064"/>
          </a:xfrm>
        </p:spPr>
        <p:txBody>
          <a:bodyPr>
            <a:noAutofit/>
          </a:bodyPr>
          <a:lstStyle/>
          <a:p>
            <a:r>
              <a:rPr lang="en-GB" sz="3100" dirty="0" smtClean="0">
                <a:latin typeface="Comic Sans MS" pitchFamily="66" charset="0"/>
              </a:rPr>
              <a:t>Wrap the wire around the iron nail.</a:t>
            </a:r>
          </a:p>
          <a:p>
            <a:r>
              <a:rPr lang="en-GB" sz="3100" dirty="0" smtClean="0">
                <a:latin typeface="Comic Sans MS" pitchFamily="66" charset="0"/>
              </a:rPr>
              <a:t>Connect a crocodile clip to each end of the wire</a:t>
            </a:r>
          </a:p>
          <a:p>
            <a:r>
              <a:rPr lang="en-GB" sz="3100" dirty="0" smtClean="0">
                <a:latin typeface="Comic Sans MS" pitchFamily="66" charset="0"/>
              </a:rPr>
              <a:t>Plug the other end of the wires into the Power pack.</a:t>
            </a:r>
          </a:p>
          <a:p>
            <a:r>
              <a:rPr lang="en-GB" sz="3100" dirty="0" smtClean="0">
                <a:latin typeface="Comic Sans MS" pitchFamily="66" charset="0"/>
              </a:rPr>
              <a:t>Turn the Power Pack on.</a:t>
            </a:r>
            <a:endParaRPr lang="en-GB" sz="3100" dirty="0">
              <a:latin typeface="Comic Sans MS" pitchFamily="66" charset="0"/>
            </a:endParaRPr>
          </a:p>
        </p:txBody>
      </p:sp>
      <p:pic>
        <p:nvPicPr>
          <p:cNvPr id="14338" name="Picture 2" descr="http://www.yksd.com/distanceedcourses/Courses/PhysicalScience/Lessons/FourthQuarter/Chaper12/12-04/11ElectroMagnetInvest.gif"/>
          <p:cNvPicPr>
            <a:picLocks noChangeAspect="1" noChangeArrowheads="1"/>
          </p:cNvPicPr>
          <p:nvPr/>
        </p:nvPicPr>
        <p:blipFill>
          <a:blip r:embed="rId2" cstate="print"/>
          <a:srcRect/>
          <a:stretch>
            <a:fillRect/>
          </a:stretch>
        </p:blipFill>
        <p:spPr bwMode="auto">
          <a:xfrm>
            <a:off x="251519" y="1772816"/>
            <a:ext cx="3553221" cy="396044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44039" name="Picture 7"/>
          <p:cNvPicPr>
            <a:picLocks noChangeAspect="1" noChangeArrowheads="1"/>
          </p:cNvPicPr>
          <p:nvPr/>
        </p:nvPicPr>
        <p:blipFill>
          <a:blip r:embed="rId2" cstate="print"/>
          <a:srcRect/>
          <a:stretch>
            <a:fillRect/>
          </a:stretch>
        </p:blipFill>
        <p:spPr bwMode="auto">
          <a:xfrm>
            <a:off x="5021494" y="2991941"/>
            <a:ext cx="4122506" cy="3866059"/>
          </a:xfrm>
          <a:prstGeom prst="rect">
            <a:avLst/>
          </a:prstGeom>
          <a:ln>
            <a:noFill/>
          </a:ln>
          <a:effectLst>
            <a:softEdge rad="112500"/>
          </a:effectLst>
        </p:spPr>
      </p:pic>
      <p:sp>
        <p:nvSpPr>
          <p:cNvPr id="11" name="Rounded Rectangular Callout 10"/>
          <p:cNvSpPr/>
          <p:nvPr/>
        </p:nvSpPr>
        <p:spPr>
          <a:xfrm>
            <a:off x="251520" y="2708920"/>
            <a:ext cx="4608512" cy="4005064"/>
          </a:xfrm>
          <a:prstGeom prst="wedgeRoundRectCallout">
            <a:avLst>
              <a:gd name="adj1" fmla="val 98217"/>
              <a:gd name="adj2" fmla="val 11602"/>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algn="just"/>
            <a:r>
              <a:rPr lang="en-GB" sz="2000" dirty="0" smtClean="0">
                <a:solidFill>
                  <a:schemeClr val="tx1"/>
                </a:solidFill>
                <a:latin typeface="Comic Sans MS" pitchFamily="66" charset="0"/>
              </a:rPr>
              <a:t>These are the questions I want answered fool;</a:t>
            </a:r>
          </a:p>
          <a:p>
            <a:pPr algn="just"/>
            <a:endParaRPr lang="en-GB" sz="2000" dirty="0" smtClean="0">
              <a:solidFill>
                <a:schemeClr val="tx1"/>
              </a:solidFill>
              <a:latin typeface="Comic Sans MS" pitchFamily="66" charset="0"/>
            </a:endParaRPr>
          </a:p>
          <a:p>
            <a:pPr algn="just">
              <a:buFont typeface="Arial" pitchFamily="34" charset="0"/>
              <a:buChar char="•"/>
            </a:pPr>
            <a:r>
              <a:rPr lang="en-GB" sz="2000" dirty="0" smtClean="0">
                <a:solidFill>
                  <a:schemeClr val="tx1"/>
                </a:solidFill>
                <a:latin typeface="Comic Sans MS" pitchFamily="66" charset="0"/>
              </a:rPr>
              <a:t>Do more coils in the wire make an electromagnet stronger?</a:t>
            </a:r>
          </a:p>
          <a:p>
            <a:pPr algn="just">
              <a:buFont typeface="Arial" pitchFamily="34" charset="0"/>
              <a:buChar char="•"/>
            </a:pPr>
            <a:endParaRPr lang="en-GB" sz="2000" dirty="0" smtClean="0">
              <a:solidFill>
                <a:schemeClr val="tx1"/>
              </a:solidFill>
              <a:latin typeface="Comic Sans MS" pitchFamily="66" charset="0"/>
            </a:endParaRPr>
          </a:p>
          <a:p>
            <a:pPr algn="just">
              <a:buFont typeface="Arial" pitchFamily="34" charset="0"/>
              <a:buChar char="•"/>
            </a:pPr>
            <a:r>
              <a:rPr lang="en-GB" sz="2000" dirty="0" smtClean="0">
                <a:solidFill>
                  <a:schemeClr val="tx1"/>
                </a:solidFill>
                <a:latin typeface="Comic Sans MS" pitchFamily="66" charset="0"/>
              </a:rPr>
              <a:t> How many cars (paper clips) can your electromagnet attract with 10 coils.</a:t>
            </a:r>
          </a:p>
          <a:p>
            <a:pPr algn="just">
              <a:buFont typeface="Arial" pitchFamily="34" charset="0"/>
              <a:buChar char="•"/>
            </a:pPr>
            <a:endParaRPr lang="en-GB" sz="2000" dirty="0" smtClean="0">
              <a:solidFill>
                <a:schemeClr val="tx1"/>
              </a:solidFill>
              <a:latin typeface="Comic Sans MS" pitchFamily="66" charset="0"/>
            </a:endParaRPr>
          </a:p>
          <a:p>
            <a:pPr algn="just">
              <a:buFont typeface="Arial" pitchFamily="34" charset="0"/>
              <a:buChar char="•"/>
            </a:pPr>
            <a:r>
              <a:rPr lang="en-GB" sz="2000" dirty="0" smtClean="0">
                <a:solidFill>
                  <a:schemeClr val="tx1"/>
                </a:solidFill>
                <a:latin typeface="Comic Sans MS" pitchFamily="66" charset="0"/>
              </a:rPr>
              <a:t> What happens if you add more?</a:t>
            </a:r>
          </a:p>
        </p:txBody>
      </p:sp>
      <p:sp>
        <p:nvSpPr>
          <p:cNvPr id="2" name="Title 1"/>
          <p:cNvSpPr>
            <a:spLocks noGrp="1"/>
          </p:cNvSpPr>
          <p:nvPr>
            <p:ph type="title"/>
          </p:nvPr>
        </p:nvSpPr>
        <p:spPr>
          <a:xfrm>
            <a:off x="0" y="10757"/>
            <a:ext cx="9144000" cy="1008112"/>
          </a:xfrm>
        </p:spPr>
        <p:txBody>
          <a:bodyPr>
            <a:noAutofit/>
          </a:bodyPr>
          <a:lstStyle/>
          <a:p>
            <a:r>
              <a:rPr lang="en-GB" sz="3600" dirty="0" smtClean="0">
                <a:latin typeface="Comic Sans MS" pitchFamily="66" charset="0"/>
              </a:rPr>
              <a:t>Your Investigation...</a:t>
            </a:r>
            <a:endParaRPr lang="en-GB" sz="3600" dirty="0">
              <a:latin typeface="Comic Sans MS" pitchFamily="66" charset="0"/>
            </a:endParaRPr>
          </a:p>
        </p:txBody>
      </p:sp>
      <p:sp>
        <p:nvSpPr>
          <p:cNvPr id="10" name="Rounded Rectangular Callout 9"/>
          <p:cNvSpPr/>
          <p:nvPr/>
        </p:nvSpPr>
        <p:spPr>
          <a:xfrm>
            <a:off x="297820" y="870579"/>
            <a:ext cx="8568952" cy="1656184"/>
          </a:xfrm>
          <a:prstGeom prst="wedgeRoundRectCallout">
            <a:avLst>
              <a:gd name="adj1" fmla="val 27176"/>
              <a:gd name="adj2" fmla="val 4965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GB" sz="2000" dirty="0" smtClean="0">
                <a:latin typeface="Comic Sans MS" pitchFamily="66" charset="0"/>
              </a:rPr>
              <a:t>Mr T. Has given up his career in acting and has decided to buy a scrap-yard in Eastbourne! He’s only been there a month and already the giant magnet he uses for moving scrap cars around has broken. Mr T. wants you to carry out an investigation into electromagnets to help him decide whether it’s worth buying one.</a:t>
            </a:r>
            <a:endParaRPr lang="en-GB" sz="2000" dirty="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3939" y="508378"/>
            <a:ext cx="3839002" cy="1935088"/>
          </a:xfrm>
        </p:spPr>
        <p:style>
          <a:lnRef idx="1">
            <a:schemeClr val="accent5"/>
          </a:lnRef>
          <a:fillRef idx="2">
            <a:schemeClr val="accent5"/>
          </a:fillRef>
          <a:effectRef idx="1">
            <a:schemeClr val="accent5"/>
          </a:effectRef>
          <a:fontRef idx="minor">
            <a:schemeClr val="dk1"/>
          </a:fontRef>
        </p:style>
        <p:txBody>
          <a:bodyPr anchor="t">
            <a:normAutofit/>
          </a:bodyPr>
          <a:lstStyle/>
          <a:p>
            <a:pPr algn="l"/>
            <a:r>
              <a:rPr lang="en-GB" sz="2400" dirty="0" smtClean="0">
                <a:latin typeface="Comic Sans MS" pitchFamily="66" charset="0"/>
              </a:rPr>
              <a:t>We are investigating how increasing the number of coils in an electromagnet affects the strength of the electromagnet.</a:t>
            </a:r>
            <a:endParaRPr lang="en-GB" sz="2400" b="1" u="sng" dirty="0">
              <a:latin typeface="Comic Sans MS" pitchFamily="66" charset="0"/>
            </a:endParaRPr>
          </a:p>
        </p:txBody>
      </p:sp>
      <p:pic>
        <p:nvPicPr>
          <p:cNvPr id="4" name="Picture 3"/>
          <p:cNvPicPr>
            <a:picLocks noChangeAspect="1" noChangeArrowheads="1"/>
          </p:cNvPicPr>
          <p:nvPr/>
        </p:nvPicPr>
        <p:blipFill>
          <a:blip r:embed="rId2" cstate="print"/>
          <a:srcRect/>
          <a:stretch>
            <a:fillRect/>
          </a:stretch>
        </p:blipFill>
        <p:spPr bwMode="auto">
          <a:xfrm>
            <a:off x="-1" y="0"/>
            <a:ext cx="5004049" cy="6858001"/>
          </a:xfrm>
          <a:prstGeom prst="rect">
            <a:avLst/>
          </a:prstGeom>
          <a:noFill/>
          <a:ln w="9525">
            <a:noFill/>
            <a:miter lim="800000"/>
            <a:headEnd/>
            <a:tailEnd/>
          </a:ln>
        </p:spPr>
      </p:pic>
      <p:cxnSp>
        <p:nvCxnSpPr>
          <p:cNvPr id="6" name="Straight Arrow Connector 5"/>
          <p:cNvCxnSpPr/>
          <p:nvPr/>
        </p:nvCxnSpPr>
        <p:spPr>
          <a:xfrm>
            <a:off x="2195736" y="764704"/>
            <a:ext cx="3096344"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Title 1"/>
          <p:cNvSpPr txBox="1">
            <a:spLocks/>
          </p:cNvSpPr>
          <p:nvPr/>
        </p:nvSpPr>
        <p:spPr>
          <a:xfrm>
            <a:off x="5253939" y="2636912"/>
            <a:ext cx="3839002" cy="86409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t">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0" normalizeH="0" baseline="0" noProof="0" dirty="0" smtClean="0">
                <a:ln>
                  <a:noFill/>
                </a:ln>
                <a:solidFill>
                  <a:schemeClr val="tx1"/>
                </a:solidFill>
                <a:effectLst/>
                <a:uLnTx/>
                <a:uFillTx/>
                <a:latin typeface="Comic Sans MS" pitchFamily="66" charset="0"/>
                <a:ea typeface="+mj-ea"/>
                <a:cs typeface="+mj-cs"/>
              </a:rPr>
              <a:t>Variables – What could we change?</a:t>
            </a:r>
            <a:endParaRPr kumimoji="0" lang="en-GB" sz="2400" b="1" i="0" u="sng" strike="noStrike" kern="1200" cap="none" spc="0" normalizeH="0" baseline="0" noProof="0" dirty="0" smtClean="0">
              <a:ln>
                <a:noFill/>
              </a:ln>
              <a:solidFill>
                <a:schemeClr val="tx1"/>
              </a:solidFill>
              <a:effectLst/>
              <a:uLnTx/>
              <a:uFillTx/>
              <a:latin typeface="Comic Sans MS" pitchFamily="66" charset="0"/>
              <a:ea typeface="+mj-ea"/>
              <a:cs typeface="+mj-cs"/>
            </a:endParaRPr>
          </a:p>
        </p:txBody>
      </p:sp>
      <p:cxnSp>
        <p:nvCxnSpPr>
          <p:cNvPr id="9" name="Straight Arrow Connector 8"/>
          <p:cNvCxnSpPr/>
          <p:nvPr/>
        </p:nvCxnSpPr>
        <p:spPr>
          <a:xfrm>
            <a:off x="1547664" y="1340768"/>
            <a:ext cx="3672408" cy="158417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2" name="Title 1"/>
          <p:cNvSpPr txBox="1">
            <a:spLocks/>
          </p:cNvSpPr>
          <p:nvPr/>
        </p:nvSpPr>
        <p:spPr>
          <a:xfrm>
            <a:off x="5246924" y="3645024"/>
            <a:ext cx="3839002" cy="86409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t">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0" normalizeH="0" baseline="0" noProof="0" dirty="0" smtClean="0">
                <a:ln>
                  <a:noFill/>
                </a:ln>
                <a:solidFill>
                  <a:schemeClr val="tx1"/>
                </a:solidFill>
                <a:effectLst/>
                <a:uLnTx/>
                <a:uFillTx/>
                <a:latin typeface="Comic Sans MS" pitchFamily="66" charset="0"/>
                <a:ea typeface="+mj-ea"/>
                <a:cs typeface="+mj-cs"/>
              </a:rPr>
              <a:t>Variables – What could we change?</a:t>
            </a:r>
            <a:endParaRPr kumimoji="0" lang="en-GB" sz="2400" b="1" i="0" u="sng" strike="noStrike" kern="1200" cap="none" spc="0" normalizeH="0" baseline="0" noProof="0" dirty="0" smtClean="0">
              <a:ln>
                <a:noFill/>
              </a:ln>
              <a:solidFill>
                <a:schemeClr val="tx1"/>
              </a:solidFill>
              <a:effectLst/>
              <a:uLnTx/>
              <a:uFillTx/>
              <a:latin typeface="Comic Sans MS" pitchFamily="66" charset="0"/>
              <a:ea typeface="+mj-ea"/>
              <a:cs typeface="+mj-cs"/>
            </a:endParaRPr>
          </a:p>
        </p:txBody>
      </p:sp>
      <p:cxnSp>
        <p:nvCxnSpPr>
          <p:cNvPr id="13" name="Straight Arrow Connector 12"/>
          <p:cNvCxnSpPr/>
          <p:nvPr/>
        </p:nvCxnSpPr>
        <p:spPr>
          <a:xfrm rot="16200000" flipH="1">
            <a:off x="3095836" y="2024844"/>
            <a:ext cx="2592288" cy="151216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6" name="Title 1"/>
          <p:cNvSpPr txBox="1">
            <a:spLocks/>
          </p:cNvSpPr>
          <p:nvPr/>
        </p:nvSpPr>
        <p:spPr>
          <a:xfrm>
            <a:off x="5246924" y="5085184"/>
            <a:ext cx="3839002" cy="86409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t">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800" b="0" i="0" u="none" strike="noStrike" kern="1200" cap="none" spc="0" normalizeH="0" baseline="0" noProof="0" dirty="0" smtClean="0">
                <a:ln>
                  <a:noFill/>
                </a:ln>
                <a:solidFill>
                  <a:schemeClr val="tx1"/>
                </a:solidFill>
                <a:effectLst/>
                <a:uLnTx/>
                <a:uFillTx/>
                <a:latin typeface="Comic Sans MS" pitchFamily="66" charset="0"/>
                <a:ea typeface="+mj-ea"/>
                <a:cs typeface="+mj-cs"/>
              </a:rPr>
              <a:t>FAIR TEST!</a:t>
            </a:r>
            <a:endParaRPr kumimoji="0" lang="en-GB" sz="4800" b="1" i="0" u="sng" strike="noStrike" kern="1200" cap="none" spc="0" normalizeH="0" baseline="0" noProof="0" dirty="0" smtClean="0">
              <a:ln>
                <a:noFill/>
              </a:ln>
              <a:solidFill>
                <a:schemeClr val="tx1"/>
              </a:solidFill>
              <a:effectLst/>
              <a:uLnTx/>
              <a:uFillTx/>
              <a:latin typeface="Comic Sans MS" pitchFamily="66" charset="0"/>
              <a:ea typeface="+mj-ea"/>
              <a:cs typeface="+mj-cs"/>
            </a:endParaRPr>
          </a:p>
        </p:txBody>
      </p:sp>
      <p:cxnSp>
        <p:nvCxnSpPr>
          <p:cNvPr id="17" name="Straight Arrow Connector 16"/>
          <p:cNvCxnSpPr/>
          <p:nvPr/>
        </p:nvCxnSpPr>
        <p:spPr>
          <a:xfrm>
            <a:off x="2267744" y="4509120"/>
            <a:ext cx="2952328" cy="86409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7240" y="260648"/>
            <a:ext cx="4618856" cy="994122"/>
          </a:xfrm>
        </p:spPr>
        <p:txBody>
          <a:bodyPr/>
          <a:lstStyle/>
          <a:p>
            <a:r>
              <a:rPr lang="en-GB" u="sng" dirty="0" smtClean="0">
                <a:latin typeface="Comic Sans MS" pitchFamily="66" charset="0"/>
              </a:rPr>
              <a:t>Results Table</a:t>
            </a:r>
            <a:endParaRPr lang="en-GB" u="sng" dirty="0">
              <a:latin typeface="Comic Sans MS" pitchFamily="66" charset="0"/>
            </a:endParaRPr>
          </a:p>
        </p:txBody>
      </p:sp>
      <p:graphicFrame>
        <p:nvGraphicFramePr>
          <p:cNvPr id="4" name="Table 3"/>
          <p:cNvGraphicFramePr>
            <a:graphicFrameLocks noGrp="1"/>
          </p:cNvGraphicFramePr>
          <p:nvPr/>
        </p:nvGraphicFramePr>
        <p:xfrm>
          <a:off x="179512" y="2204864"/>
          <a:ext cx="6264696" cy="4464496"/>
        </p:xfrm>
        <a:graphic>
          <a:graphicData uri="http://schemas.openxmlformats.org/drawingml/2006/table">
            <a:tbl>
              <a:tblPr firstRow="1" bandRow="1">
                <a:tableStyleId>{073A0DAA-6AF3-43AB-8588-CEC1D06C72B9}</a:tableStyleId>
              </a:tblPr>
              <a:tblGrid>
                <a:gridCol w="3132348"/>
                <a:gridCol w="3132348"/>
              </a:tblGrid>
              <a:tr h="558062">
                <a:tc>
                  <a:txBody>
                    <a:bodyPr/>
                    <a:lstStyle/>
                    <a:p>
                      <a:pPr algn="ctr"/>
                      <a:r>
                        <a:rPr lang="en-GB" dirty="0" smtClean="0">
                          <a:latin typeface="Comic Sans MS" pitchFamily="66" charset="0"/>
                        </a:rPr>
                        <a:t>Number of Coils</a:t>
                      </a:r>
                      <a:endParaRPr lang="en-GB" dirty="0">
                        <a:latin typeface="Comic Sans MS" pitchFamily="66" charset="0"/>
                      </a:endParaRPr>
                    </a:p>
                  </a:txBody>
                  <a:tcPr/>
                </a:tc>
                <a:tc>
                  <a:txBody>
                    <a:bodyPr/>
                    <a:lstStyle/>
                    <a:p>
                      <a:pPr algn="ctr"/>
                      <a:r>
                        <a:rPr lang="en-GB" dirty="0" smtClean="0">
                          <a:latin typeface="Comic Sans MS" pitchFamily="66" charset="0"/>
                        </a:rPr>
                        <a:t>Number of Paperclips</a:t>
                      </a:r>
                      <a:endParaRPr lang="en-GB" dirty="0">
                        <a:latin typeface="Comic Sans MS" pitchFamily="66" charset="0"/>
                      </a:endParaRPr>
                    </a:p>
                  </a:txBody>
                  <a:tcPr/>
                </a:tc>
              </a:tr>
              <a:tr h="558062">
                <a:tc>
                  <a:txBody>
                    <a:bodyPr/>
                    <a:lstStyle/>
                    <a:p>
                      <a:endParaRPr lang="en-GB"/>
                    </a:p>
                  </a:txBody>
                  <a:tcPr/>
                </a:tc>
                <a:tc>
                  <a:txBody>
                    <a:bodyPr/>
                    <a:lstStyle/>
                    <a:p>
                      <a:endParaRPr lang="en-GB" dirty="0"/>
                    </a:p>
                  </a:txBody>
                  <a:tcPr/>
                </a:tc>
              </a:tr>
              <a:tr h="558062">
                <a:tc>
                  <a:txBody>
                    <a:bodyPr/>
                    <a:lstStyle/>
                    <a:p>
                      <a:endParaRPr lang="en-GB"/>
                    </a:p>
                  </a:txBody>
                  <a:tcPr/>
                </a:tc>
                <a:tc>
                  <a:txBody>
                    <a:bodyPr/>
                    <a:lstStyle/>
                    <a:p>
                      <a:endParaRPr lang="en-GB" dirty="0"/>
                    </a:p>
                  </a:txBody>
                  <a:tcPr/>
                </a:tc>
              </a:tr>
              <a:tr h="558062">
                <a:tc>
                  <a:txBody>
                    <a:bodyPr/>
                    <a:lstStyle/>
                    <a:p>
                      <a:endParaRPr lang="en-GB"/>
                    </a:p>
                  </a:txBody>
                  <a:tcPr/>
                </a:tc>
                <a:tc>
                  <a:txBody>
                    <a:bodyPr/>
                    <a:lstStyle/>
                    <a:p>
                      <a:endParaRPr lang="en-GB"/>
                    </a:p>
                  </a:txBody>
                  <a:tcPr/>
                </a:tc>
              </a:tr>
              <a:tr h="558062">
                <a:tc>
                  <a:txBody>
                    <a:bodyPr/>
                    <a:lstStyle/>
                    <a:p>
                      <a:endParaRPr lang="en-GB"/>
                    </a:p>
                  </a:txBody>
                  <a:tcPr/>
                </a:tc>
                <a:tc>
                  <a:txBody>
                    <a:bodyPr/>
                    <a:lstStyle/>
                    <a:p>
                      <a:endParaRPr lang="en-GB"/>
                    </a:p>
                  </a:txBody>
                  <a:tcPr/>
                </a:tc>
              </a:tr>
              <a:tr h="558062">
                <a:tc>
                  <a:txBody>
                    <a:bodyPr/>
                    <a:lstStyle/>
                    <a:p>
                      <a:endParaRPr lang="en-GB"/>
                    </a:p>
                  </a:txBody>
                  <a:tcPr/>
                </a:tc>
                <a:tc>
                  <a:txBody>
                    <a:bodyPr/>
                    <a:lstStyle/>
                    <a:p>
                      <a:endParaRPr lang="en-GB"/>
                    </a:p>
                  </a:txBody>
                  <a:tcPr/>
                </a:tc>
              </a:tr>
              <a:tr h="558062">
                <a:tc>
                  <a:txBody>
                    <a:bodyPr/>
                    <a:lstStyle/>
                    <a:p>
                      <a:endParaRPr lang="en-GB" dirty="0"/>
                    </a:p>
                  </a:txBody>
                  <a:tcPr/>
                </a:tc>
                <a:tc>
                  <a:txBody>
                    <a:bodyPr/>
                    <a:lstStyle/>
                    <a:p>
                      <a:endParaRPr lang="en-GB" dirty="0"/>
                    </a:p>
                  </a:txBody>
                  <a:tcPr/>
                </a:tc>
              </a:tr>
              <a:tr h="558062">
                <a:tc>
                  <a:txBody>
                    <a:bodyPr/>
                    <a:lstStyle/>
                    <a:p>
                      <a:endParaRPr lang="en-GB"/>
                    </a:p>
                  </a:txBody>
                  <a:tcPr/>
                </a:tc>
                <a:tc>
                  <a:txBody>
                    <a:bodyPr/>
                    <a:lstStyle/>
                    <a:p>
                      <a:endParaRPr lang="en-GB" dirty="0"/>
                    </a:p>
                  </a:txBody>
                  <a:tcPr/>
                </a:tc>
              </a:tr>
            </a:tbl>
          </a:graphicData>
        </a:graphic>
      </p:graphicFrame>
      <p:sp>
        <p:nvSpPr>
          <p:cNvPr id="5" name="TextBox 4"/>
          <p:cNvSpPr txBox="1"/>
          <p:nvPr/>
        </p:nvSpPr>
        <p:spPr>
          <a:xfrm>
            <a:off x="179512" y="1340768"/>
            <a:ext cx="6192688" cy="707886"/>
          </a:xfrm>
          <a:prstGeom prst="rect">
            <a:avLst/>
          </a:prstGeom>
          <a:noFill/>
        </p:spPr>
        <p:txBody>
          <a:bodyPr wrap="square" rtlCol="0">
            <a:spAutoFit/>
          </a:bodyPr>
          <a:lstStyle/>
          <a:p>
            <a:r>
              <a:rPr lang="en-GB" sz="2000" dirty="0" smtClean="0">
                <a:latin typeface="Comic Sans MS" pitchFamily="66" charset="0"/>
              </a:rPr>
              <a:t>Draw a table like this one in your books ready to carry out your investigation;</a:t>
            </a:r>
            <a:endParaRPr lang="en-GB" sz="2000" dirty="0">
              <a:latin typeface="Comic Sans MS" pitchFamily="66" charset="0"/>
            </a:endParaRPr>
          </a:p>
        </p:txBody>
      </p:sp>
      <p:pic>
        <p:nvPicPr>
          <p:cNvPr id="46082" name="Picture 2" descr="http://t1.gstatic.com/images?q=tbn:D-_hn0kt3BR6SM:http://www.universal-playback.com/assets/images/0003/8663/ba-baracus-played-by-mr-t-in-the-a-team.jpg&amp;t=1"/>
          <p:cNvPicPr>
            <a:picLocks noChangeAspect="1" noChangeArrowheads="1"/>
          </p:cNvPicPr>
          <p:nvPr/>
        </p:nvPicPr>
        <p:blipFill>
          <a:blip r:embed="rId2" cstate="print"/>
          <a:srcRect/>
          <a:stretch>
            <a:fillRect/>
          </a:stretch>
        </p:blipFill>
        <p:spPr bwMode="auto">
          <a:xfrm>
            <a:off x="6619875" y="4365104"/>
            <a:ext cx="2524125" cy="2304256"/>
          </a:xfrm>
          <a:prstGeom prst="rect">
            <a:avLst/>
          </a:prstGeom>
          <a:ln>
            <a:noFill/>
          </a:ln>
          <a:effectLst>
            <a:softEdge rad="112500"/>
          </a:effectLst>
        </p:spPr>
      </p:pic>
      <p:sp>
        <p:nvSpPr>
          <p:cNvPr id="7" name="Cloud Callout 6"/>
          <p:cNvSpPr/>
          <p:nvPr/>
        </p:nvSpPr>
        <p:spPr>
          <a:xfrm>
            <a:off x="6156176" y="404664"/>
            <a:ext cx="2808312" cy="3096344"/>
          </a:xfrm>
          <a:prstGeom prst="cloudCallout">
            <a:avLst>
              <a:gd name="adj1" fmla="val 7520"/>
              <a:gd name="adj2" fmla="val 80086"/>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dirty="0" smtClean="0">
                <a:solidFill>
                  <a:schemeClr val="tx1"/>
                </a:solidFill>
                <a:latin typeface="Comic Sans MS" pitchFamily="66" charset="0"/>
              </a:rPr>
              <a:t>I pity the fool who doesn’t record their results!</a:t>
            </a:r>
            <a:endParaRPr lang="en-GB" dirty="0">
              <a:solidFill>
                <a:schemeClr val="tx1"/>
              </a:solidFill>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2776"/>
          </a:xfrm>
        </p:spPr>
        <p:style>
          <a:lnRef idx="1">
            <a:schemeClr val="dk1"/>
          </a:lnRef>
          <a:fillRef idx="2">
            <a:schemeClr val="dk1"/>
          </a:fillRef>
          <a:effectRef idx="1">
            <a:schemeClr val="dk1"/>
          </a:effectRef>
          <a:fontRef idx="minor">
            <a:schemeClr val="dk1"/>
          </a:fontRef>
        </p:style>
        <p:txBody>
          <a:bodyPr/>
          <a:lstStyle/>
          <a:p>
            <a:r>
              <a:rPr lang="en-GB" dirty="0" smtClean="0">
                <a:latin typeface="Comic Sans MS" pitchFamily="66" charset="0"/>
              </a:rPr>
              <a:t>Class Results</a:t>
            </a:r>
            <a:endParaRPr lang="en-GB" dirty="0">
              <a:latin typeface="Comic Sans MS" pitchFamily="66" charset="0"/>
            </a:endParaRPr>
          </a:p>
        </p:txBody>
      </p:sp>
      <p:graphicFrame>
        <p:nvGraphicFramePr>
          <p:cNvPr id="4" name="Table 3"/>
          <p:cNvGraphicFramePr>
            <a:graphicFrameLocks noGrp="1"/>
          </p:cNvGraphicFramePr>
          <p:nvPr/>
        </p:nvGraphicFramePr>
        <p:xfrm>
          <a:off x="-1" y="1397000"/>
          <a:ext cx="9144000" cy="5461000"/>
        </p:xfrm>
        <a:graphic>
          <a:graphicData uri="http://schemas.openxmlformats.org/drawingml/2006/table">
            <a:tbl>
              <a:tblPr firstRow="1" bandRow="1">
                <a:tableStyleId>{D7AC3CCA-C797-4891-BE02-D94E43425B78}</a:tableStyleId>
              </a:tblPr>
              <a:tblGrid>
                <a:gridCol w="1016000"/>
                <a:gridCol w="1016000"/>
                <a:gridCol w="1016000"/>
                <a:gridCol w="1016000"/>
                <a:gridCol w="1016000"/>
                <a:gridCol w="1016000"/>
                <a:gridCol w="1016000"/>
                <a:gridCol w="1016000"/>
                <a:gridCol w="1016000"/>
              </a:tblGrid>
              <a:tr h="682625">
                <a:tc>
                  <a:txBody>
                    <a:bodyPr/>
                    <a:lstStyle/>
                    <a:p>
                      <a:pPr algn="ctr"/>
                      <a:r>
                        <a:rPr lang="en-GB" sz="1300" dirty="0" smtClean="0">
                          <a:latin typeface="Comic Sans MS" pitchFamily="66" charset="0"/>
                        </a:rPr>
                        <a:t>No.</a:t>
                      </a:r>
                      <a:r>
                        <a:rPr lang="en-GB" sz="1300" baseline="0" dirty="0" smtClean="0">
                          <a:latin typeface="Comic Sans MS" pitchFamily="66" charset="0"/>
                        </a:rPr>
                        <a:t>  Coils</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Group 1</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Group 2</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Group 3</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Group 4</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Group 5</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Group 6</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Group 7</a:t>
                      </a:r>
                      <a:endParaRPr lang="en-GB" sz="1300" dirty="0">
                        <a:latin typeface="Comic Sans MS" pitchFamily="66" charset="0"/>
                      </a:endParaRPr>
                    </a:p>
                  </a:txBody>
                  <a:tcPr anchor="ctr"/>
                </a:tc>
                <a:tc>
                  <a:txBody>
                    <a:bodyPr/>
                    <a:lstStyle/>
                    <a:p>
                      <a:pPr algn="ctr"/>
                      <a:r>
                        <a:rPr lang="en-GB" sz="1300" dirty="0" smtClean="0">
                          <a:latin typeface="Comic Sans MS" pitchFamily="66" charset="0"/>
                        </a:rPr>
                        <a:t>Average</a:t>
                      </a:r>
                      <a:endParaRPr lang="en-GB" sz="1300" dirty="0">
                        <a:latin typeface="Comic Sans MS" pitchFamily="66" charset="0"/>
                      </a:endParaRPr>
                    </a:p>
                  </a:txBody>
                  <a:tcPr anchor="ctr"/>
                </a:tc>
              </a:tr>
              <a:tr h="682625">
                <a:tc>
                  <a:txBody>
                    <a:bodyPr/>
                    <a:lstStyle/>
                    <a:p>
                      <a:pPr algn="ctr"/>
                      <a:r>
                        <a:rPr lang="en-GB" dirty="0" smtClean="0">
                          <a:latin typeface="Comic Sans MS" pitchFamily="66" charset="0"/>
                        </a:rPr>
                        <a:t>10</a:t>
                      </a:r>
                      <a:endParaRPr lang="en-GB" dirty="0">
                        <a:latin typeface="Comic Sans MS" pitchFamily="66" charset="0"/>
                      </a:endParaRPr>
                    </a:p>
                  </a:txBody>
                  <a:tcPr anchor="ctr"/>
                </a:tc>
                <a:tc>
                  <a:txBody>
                    <a:bodyPr/>
                    <a:lstStyle/>
                    <a:p>
                      <a:endParaRPr lang="en-GB" dirty="0">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r>
              <a:tr h="682625">
                <a:tc>
                  <a:txBody>
                    <a:bodyPr/>
                    <a:lstStyle/>
                    <a:p>
                      <a:pPr algn="ctr"/>
                      <a:r>
                        <a:rPr lang="en-GB" dirty="0" smtClean="0">
                          <a:latin typeface="Comic Sans MS" pitchFamily="66" charset="0"/>
                        </a:rPr>
                        <a:t>12</a:t>
                      </a:r>
                      <a:endParaRPr lang="en-GB" dirty="0">
                        <a:latin typeface="Comic Sans MS" pitchFamily="66" charset="0"/>
                      </a:endParaRPr>
                    </a:p>
                  </a:txBody>
                  <a:tcPr anchor="ctr"/>
                </a:tc>
                <a:tc>
                  <a:txBody>
                    <a:bodyPr/>
                    <a:lstStyle/>
                    <a:p>
                      <a:endParaRPr lang="en-GB" dirty="0">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r>
              <a:tr h="682625">
                <a:tc>
                  <a:txBody>
                    <a:bodyPr/>
                    <a:lstStyle/>
                    <a:p>
                      <a:pPr algn="ctr"/>
                      <a:r>
                        <a:rPr lang="en-GB" dirty="0" smtClean="0">
                          <a:latin typeface="Comic Sans MS" pitchFamily="66" charset="0"/>
                        </a:rPr>
                        <a:t>14</a:t>
                      </a:r>
                      <a:endParaRPr lang="en-GB" dirty="0">
                        <a:latin typeface="Comic Sans MS" pitchFamily="66" charset="0"/>
                      </a:endParaRPr>
                    </a:p>
                  </a:txBody>
                  <a:tcPr anchor="ctr"/>
                </a:tc>
                <a:tc>
                  <a:txBody>
                    <a:bodyPr/>
                    <a:lstStyle/>
                    <a:p>
                      <a:endParaRPr lang="en-GB" dirty="0">
                        <a:latin typeface="Comic Sans MS" pitchFamily="66" charset="0"/>
                      </a:endParaRPr>
                    </a:p>
                  </a:txBody>
                  <a:tcPr/>
                </a:tc>
                <a:tc>
                  <a:txBody>
                    <a:bodyPr/>
                    <a:lstStyle/>
                    <a:p>
                      <a:endParaRPr lang="en-GB" dirty="0">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r>
              <a:tr h="682625">
                <a:tc>
                  <a:txBody>
                    <a:bodyPr/>
                    <a:lstStyle/>
                    <a:p>
                      <a:pPr algn="ctr"/>
                      <a:r>
                        <a:rPr lang="en-GB" dirty="0" smtClean="0">
                          <a:latin typeface="Comic Sans MS" pitchFamily="66" charset="0"/>
                        </a:rPr>
                        <a:t>16</a:t>
                      </a:r>
                      <a:endParaRPr lang="en-GB" dirty="0">
                        <a:latin typeface="Comic Sans MS" pitchFamily="66" charset="0"/>
                      </a:endParaRPr>
                    </a:p>
                  </a:txBody>
                  <a:tcPr anchor="ct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dirty="0">
                        <a:latin typeface="Comic Sans MS" pitchFamily="66" charset="0"/>
                      </a:endParaRPr>
                    </a:p>
                  </a:txBody>
                  <a:tcPr/>
                </a:tc>
                <a:tc>
                  <a:txBody>
                    <a:bodyPr/>
                    <a:lstStyle/>
                    <a:p>
                      <a:endParaRPr lang="en-GB" dirty="0">
                        <a:latin typeface="Comic Sans MS" pitchFamily="66" charset="0"/>
                      </a:endParaRPr>
                    </a:p>
                  </a:txBody>
                  <a:tcPr/>
                </a:tc>
                <a:tc>
                  <a:txBody>
                    <a:bodyPr/>
                    <a:lstStyle/>
                    <a:p>
                      <a:endParaRPr lang="en-GB" dirty="0">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r>
              <a:tr h="682625">
                <a:tc>
                  <a:txBody>
                    <a:bodyPr/>
                    <a:lstStyle/>
                    <a:p>
                      <a:pPr algn="ctr"/>
                      <a:r>
                        <a:rPr lang="en-GB" dirty="0" smtClean="0">
                          <a:latin typeface="Comic Sans MS" pitchFamily="66" charset="0"/>
                        </a:rPr>
                        <a:t>18</a:t>
                      </a:r>
                      <a:endParaRPr lang="en-GB" dirty="0">
                        <a:latin typeface="Comic Sans MS" pitchFamily="66" charset="0"/>
                      </a:endParaRPr>
                    </a:p>
                  </a:txBody>
                  <a:tcPr anchor="ct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dirty="0">
                        <a:latin typeface="Comic Sans MS" pitchFamily="66" charset="0"/>
                      </a:endParaRPr>
                    </a:p>
                  </a:txBody>
                  <a:tcPr/>
                </a:tc>
                <a:tc>
                  <a:txBody>
                    <a:bodyPr/>
                    <a:lstStyle/>
                    <a:p>
                      <a:endParaRPr lang="en-GB" dirty="0">
                        <a:latin typeface="Comic Sans MS" pitchFamily="66" charset="0"/>
                      </a:endParaRPr>
                    </a:p>
                  </a:txBody>
                  <a:tcPr/>
                </a:tc>
                <a:tc>
                  <a:txBody>
                    <a:bodyPr/>
                    <a:lstStyle/>
                    <a:p>
                      <a:endParaRPr lang="en-GB" dirty="0">
                        <a:latin typeface="Comic Sans MS" pitchFamily="66" charset="0"/>
                      </a:endParaRPr>
                    </a:p>
                  </a:txBody>
                  <a:tcPr/>
                </a:tc>
                <a:tc>
                  <a:txBody>
                    <a:bodyPr/>
                    <a:lstStyle/>
                    <a:p>
                      <a:endParaRPr lang="en-GB">
                        <a:latin typeface="Comic Sans MS" pitchFamily="66" charset="0"/>
                      </a:endParaRPr>
                    </a:p>
                  </a:txBody>
                  <a:tcPr/>
                </a:tc>
              </a:tr>
              <a:tr h="682625">
                <a:tc>
                  <a:txBody>
                    <a:bodyPr/>
                    <a:lstStyle/>
                    <a:p>
                      <a:pPr algn="ctr"/>
                      <a:r>
                        <a:rPr lang="en-GB" dirty="0" smtClean="0">
                          <a:latin typeface="Comic Sans MS" pitchFamily="66" charset="0"/>
                        </a:rPr>
                        <a:t>20</a:t>
                      </a:r>
                      <a:endParaRPr lang="en-GB" dirty="0">
                        <a:latin typeface="Comic Sans MS" pitchFamily="66" charset="0"/>
                      </a:endParaRPr>
                    </a:p>
                  </a:txBody>
                  <a:tcPr anchor="ct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dirty="0">
                        <a:latin typeface="Comic Sans MS" pitchFamily="66" charset="0"/>
                      </a:endParaRPr>
                    </a:p>
                  </a:txBody>
                  <a:tcPr/>
                </a:tc>
              </a:tr>
              <a:tr h="682625">
                <a:tc>
                  <a:txBody>
                    <a:bodyPr/>
                    <a:lstStyle/>
                    <a:p>
                      <a:pPr algn="ctr"/>
                      <a:r>
                        <a:rPr lang="en-GB" dirty="0" smtClean="0">
                          <a:latin typeface="Comic Sans MS" pitchFamily="66" charset="0"/>
                        </a:rPr>
                        <a:t>22</a:t>
                      </a:r>
                      <a:endParaRPr lang="en-GB" dirty="0">
                        <a:latin typeface="Comic Sans MS" pitchFamily="66" charset="0"/>
                      </a:endParaRPr>
                    </a:p>
                  </a:txBody>
                  <a:tcPr anchor="ct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a:latin typeface="Comic Sans MS" pitchFamily="66" charset="0"/>
                      </a:endParaRPr>
                    </a:p>
                  </a:txBody>
                  <a:tcPr/>
                </a:tc>
                <a:tc>
                  <a:txBody>
                    <a:bodyPr/>
                    <a:lstStyle/>
                    <a:p>
                      <a:endParaRPr lang="en-GB" dirty="0">
                        <a:latin typeface="Comic Sans MS" pitchFamily="66" charset="0"/>
                      </a:endParaRPr>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latin typeface="Comic Sans MS" pitchFamily="66" charset="0"/>
              </a:rPr>
              <a:t>Showing your Results...</a:t>
            </a:r>
            <a:endParaRPr lang="en-GB" dirty="0">
              <a:latin typeface="Comic Sans MS" pitchFamily="66" charset="0"/>
            </a:endParaRPr>
          </a:p>
        </p:txBody>
      </p:sp>
      <p:sp>
        <p:nvSpPr>
          <p:cNvPr id="3" name="Content Placeholder 2"/>
          <p:cNvSpPr>
            <a:spLocks noGrp="1"/>
          </p:cNvSpPr>
          <p:nvPr>
            <p:ph idx="1"/>
          </p:nvPr>
        </p:nvSpPr>
        <p:spPr>
          <a:xfrm>
            <a:off x="107504" y="1168152"/>
            <a:ext cx="8856984" cy="1036712"/>
          </a:xfrm>
        </p:spPr>
        <p:txBody>
          <a:bodyPr>
            <a:normAutofit fontScale="92500"/>
          </a:bodyPr>
          <a:lstStyle/>
          <a:p>
            <a:pPr marL="0" indent="0" algn="just">
              <a:buNone/>
            </a:pPr>
            <a:r>
              <a:rPr lang="en-GB" dirty="0">
                <a:latin typeface="Comic Sans MS" pitchFamily="66" charset="0"/>
              </a:rPr>
              <a:t>D</a:t>
            </a:r>
            <a:r>
              <a:rPr lang="en-GB" dirty="0" smtClean="0">
                <a:latin typeface="Comic Sans MS" pitchFamily="66" charset="0"/>
              </a:rPr>
              <a:t>raw a line graph showing how the number of coils affects the strength of the electromagnet.</a:t>
            </a:r>
            <a:endParaRPr lang="en-GB" dirty="0">
              <a:latin typeface="Comic Sans MS" pitchFamily="66" charset="0"/>
            </a:endParaRPr>
          </a:p>
        </p:txBody>
      </p:sp>
      <p:pic>
        <p:nvPicPr>
          <p:cNvPr id="48130" name="Picture 2" descr="http://www.brooklynprospect.org/files/u195/graph_paper.gif"/>
          <p:cNvPicPr>
            <a:picLocks noChangeAspect="1" noChangeArrowheads="1"/>
          </p:cNvPicPr>
          <p:nvPr/>
        </p:nvPicPr>
        <p:blipFill>
          <a:blip r:embed="rId2" cstate="print"/>
          <a:srcRect/>
          <a:stretch>
            <a:fillRect/>
          </a:stretch>
        </p:blipFill>
        <p:spPr bwMode="auto">
          <a:xfrm>
            <a:off x="216024" y="2420888"/>
            <a:ext cx="4067944" cy="4067945"/>
          </a:xfrm>
          <a:prstGeom prst="rect">
            <a:avLst/>
          </a:prstGeom>
          <a:noFill/>
        </p:spPr>
      </p:pic>
      <p:cxnSp>
        <p:nvCxnSpPr>
          <p:cNvPr id="6" name="Straight Connector 5"/>
          <p:cNvCxnSpPr/>
          <p:nvPr/>
        </p:nvCxnSpPr>
        <p:spPr>
          <a:xfrm rot="5400000">
            <a:off x="-959190" y="4362967"/>
            <a:ext cx="3096344" cy="0"/>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rot="10800000" flipV="1">
            <a:off x="593256" y="5915413"/>
            <a:ext cx="2966522" cy="8384"/>
          </a:xfrm>
          <a:prstGeom prst="line">
            <a:avLst/>
          </a:prstGeom>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520082" y="2603045"/>
            <a:ext cx="1415772" cy="369332"/>
          </a:xfrm>
          <a:prstGeom prst="rect">
            <a:avLst/>
          </a:prstGeom>
          <a:noFill/>
        </p:spPr>
        <p:txBody>
          <a:bodyPr wrap="none" rtlCol="0">
            <a:spAutoFit/>
          </a:bodyPr>
          <a:lstStyle/>
          <a:p>
            <a:r>
              <a:rPr lang="en-GB" u="sng" dirty="0" smtClean="0">
                <a:latin typeface="Comic Sans MS" pitchFamily="66" charset="0"/>
              </a:rPr>
              <a:t>Graph Title</a:t>
            </a:r>
            <a:endParaRPr lang="en-GB" u="sng" dirty="0">
              <a:latin typeface="Comic Sans MS" pitchFamily="66" charset="0"/>
            </a:endParaRPr>
          </a:p>
        </p:txBody>
      </p:sp>
      <p:sp>
        <p:nvSpPr>
          <p:cNvPr id="10" name="TextBox 9"/>
          <p:cNvSpPr txBox="1"/>
          <p:nvPr/>
        </p:nvSpPr>
        <p:spPr>
          <a:xfrm>
            <a:off x="1297773" y="6073551"/>
            <a:ext cx="1531188" cy="307777"/>
          </a:xfrm>
          <a:prstGeom prst="rect">
            <a:avLst/>
          </a:prstGeom>
          <a:solidFill>
            <a:schemeClr val="bg1"/>
          </a:solidFill>
          <a:effectLst>
            <a:softEdge rad="63500"/>
          </a:effectLst>
        </p:spPr>
        <p:txBody>
          <a:bodyPr wrap="none" rtlCol="0">
            <a:spAutoFit/>
          </a:bodyPr>
          <a:lstStyle/>
          <a:p>
            <a:r>
              <a:rPr lang="en-GB" sz="1400" dirty="0" smtClean="0">
                <a:latin typeface="Comic Sans MS" pitchFamily="66" charset="0"/>
              </a:rPr>
              <a:t>Number of Coils</a:t>
            </a:r>
            <a:endParaRPr lang="en-GB" sz="1400" dirty="0">
              <a:latin typeface="Comic Sans MS" pitchFamily="66" charset="0"/>
            </a:endParaRPr>
          </a:p>
        </p:txBody>
      </p:sp>
      <p:sp>
        <p:nvSpPr>
          <p:cNvPr id="11" name="TextBox 10"/>
          <p:cNvSpPr txBox="1"/>
          <p:nvPr/>
        </p:nvSpPr>
        <p:spPr>
          <a:xfrm rot="16200000">
            <a:off x="-409947" y="4223194"/>
            <a:ext cx="1608133" cy="307777"/>
          </a:xfrm>
          <a:prstGeom prst="rect">
            <a:avLst/>
          </a:prstGeom>
          <a:solidFill>
            <a:schemeClr val="bg1"/>
          </a:solidFill>
          <a:effectLst>
            <a:softEdge rad="31750"/>
          </a:effectLst>
        </p:spPr>
        <p:txBody>
          <a:bodyPr wrap="none" rtlCol="0">
            <a:spAutoFit/>
          </a:bodyPr>
          <a:lstStyle/>
          <a:p>
            <a:r>
              <a:rPr lang="en-GB" sz="1400" dirty="0" smtClean="0">
                <a:latin typeface="Comic Sans MS" pitchFamily="66" charset="0"/>
              </a:rPr>
              <a:t>Paperclips Lifted</a:t>
            </a:r>
            <a:endParaRPr lang="en-GB" sz="1400" dirty="0">
              <a:latin typeface="Comic Sans MS" pitchFamily="66" charset="0"/>
            </a:endParaRPr>
          </a:p>
        </p:txBody>
      </p:sp>
      <p:sp>
        <p:nvSpPr>
          <p:cNvPr id="12" name="TextBox 11"/>
          <p:cNvSpPr txBox="1"/>
          <p:nvPr/>
        </p:nvSpPr>
        <p:spPr>
          <a:xfrm>
            <a:off x="4427984" y="2420888"/>
            <a:ext cx="4536504" cy="409342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buFont typeface="Arial" pitchFamily="34" charset="0"/>
              <a:buChar char="•"/>
            </a:pPr>
            <a:r>
              <a:rPr lang="en-GB" sz="2400" dirty="0" smtClean="0">
                <a:latin typeface="Comic Sans MS" pitchFamily="66" charset="0"/>
              </a:rPr>
              <a:t> </a:t>
            </a:r>
            <a:r>
              <a:rPr lang="en-GB" sz="2600" dirty="0" smtClean="0">
                <a:latin typeface="Comic Sans MS" pitchFamily="66" charset="0"/>
              </a:rPr>
              <a:t>Write a title for your graph</a:t>
            </a:r>
          </a:p>
          <a:p>
            <a:pPr algn="just">
              <a:buFont typeface="Arial" pitchFamily="34" charset="0"/>
              <a:buChar char="•"/>
            </a:pPr>
            <a:endParaRPr lang="en-GB" sz="2600" dirty="0">
              <a:latin typeface="Comic Sans MS" pitchFamily="66" charset="0"/>
            </a:endParaRPr>
          </a:p>
          <a:p>
            <a:pPr algn="just">
              <a:buFont typeface="Arial" pitchFamily="34" charset="0"/>
              <a:buChar char="•"/>
            </a:pPr>
            <a:r>
              <a:rPr lang="en-GB" sz="2600" dirty="0" smtClean="0">
                <a:latin typeface="Comic Sans MS" pitchFamily="66" charset="0"/>
              </a:rPr>
              <a:t> The x axis (horizontal) should show the number of coils on the electromagnet</a:t>
            </a:r>
          </a:p>
          <a:p>
            <a:pPr algn="just">
              <a:buFont typeface="Arial" pitchFamily="34" charset="0"/>
              <a:buChar char="•"/>
            </a:pPr>
            <a:endParaRPr lang="en-GB" sz="2600" dirty="0">
              <a:latin typeface="Comic Sans MS" pitchFamily="66" charset="0"/>
            </a:endParaRPr>
          </a:p>
          <a:p>
            <a:pPr algn="just">
              <a:buFont typeface="Arial" pitchFamily="34" charset="0"/>
              <a:buChar char="•"/>
            </a:pPr>
            <a:r>
              <a:rPr lang="en-GB" sz="2600" dirty="0" smtClean="0">
                <a:latin typeface="Comic Sans MS" pitchFamily="66" charset="0"/>
              </a:rPr>
              <a:t> The y axis (vertical) should show the number of paper clips it picked up.</a:t>
            </a:r>
            <a:endParaRPr lang="en-GB" sz="2600" dirty="0">
              <a:latin typeface="Comic Sans MS" pitchFamily="66"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ured">
  <a:themeElements>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381</Words>
  <Application>Microsoft Office PowerPoint</Application>
  <PresentationFormat>On-screen Show (4:3)</PresentationFormat>
  <Paragraphs>62</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Office Theme</vt:lpstr>
      <vt:lpstr>Textured</vt:lpstr>
      <vt:lpstr>1_Office Theme</vt:lpstr>
      <vt:lpstr>Electromagnets</vt:lpstr>
      <vt:lpstr>Investigating Electromagnets</vt:lpstr>
      <vt:lpstr>What are the characteristics of magnets?</vt:lpstr>
      <vt:lpstr>How to make an electromagnet...</vt:lpstr>
      <vt:lpstr>Your Investigation...</vt:lpstr>
      <vt:lpstr>We are investigating how increasing the number of coils in an electromagnet affects the strength of the electromagnet.</vt:lpstr>
      <vt:lpstr>Results Table</vt:lpstr>
      <vt:lpstr>Class Results</vt:lpstr>
      <vt:lpstr>Showing your Results...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33</cp:revision>
  <dcterms:created xsi:type="dcterms:W3CDTF">2010-12-12T11:34:16Z</dcterms:created>
  <dcterms:modified xsi:type="dcterms:W3CDTF">2010-12-12T14:16:42Z</dcterms:modified>
</cp:coreProperties>
</file>