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6" r:id="rId4"/>
    <p:sldId id="258" r:id="rId5"/>
    <p:sldId id="259" r:id="rId6"/>
    <p:sldId id="265" r:id="rId7"/>
    <p:sldId id="264" r:id="rId8"/>
    <p:sldId id="267" r:id="rId9"/>
    <p:sldId id="260" r:id="rId10"/>
    <p:sldId id="261" r:id="rId11"/>
    <p:sldId id="262" r:id="rId12"/>
    <p:sldId id="263" r:id="rId1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2020"/>
    <a:srgbClr val="594207"/>
    <a:srgbClr val="271D03"/>
    <a:srgbClr val="1C0359"/>
    <a:srgbClr val="370E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34" autoAdjust="0"/>
    <p:restoredTop sz="90922" autoAdjust="0"/>
  </p:normalViewPr>
  <p:slideViewPr>
    <p:cSldViewPr>
      <p:cViewPr>
        <p:scale>
          <a:sx n="80" d="100"/>
          <a:sy n="80" d="100"/>
        </p:scale>
        <p:origin x="516" y="5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3304BE5-CAEB-47B6-AD81-EAD3B61F1DAA}" type="datetimeFigureOut">
              <a:rPr lang="en-GB"/>
              <a:pPr>
                <a:defRPr/>
              </a:pPr>
              <a:t>23/01/2017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E332817-FBBC-49C4-871A-4A29A5C2AF5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3874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8841834-D84C-44A9-AAAD-4EF5E92CA0E1}" type="slidenum">
              <a:rPr lang="en-GB" altLang="en-US" smtClean="0">
                <a:latin typeface="Times New Roman" pitchFamily="18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en-GB" alt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BA2AC-E8E5-4331-B4F8-25A295724EF7}" type="datetime5">
              <a:rPr lang="en-US"/>
              <a:pPr>
                <a:defRPr/>
              </a:pPr>
              <a:t>23-Jan-17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Espace Skills Course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E801BCEC-0C9C-413B-A30F-5A6DFA6F28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485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59427-7D4C-4989-A7B4-E7198DCF76D2}" type="datetime5">
              <a:rPr lang="en-US"/>
              <a:pPr>
                <a:defRPr/>
              </a:pPr>
              <a:t>23-Jan-17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Espace Skills Course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FC1266D8-59D6-4DE3-A716-7CA0C36B868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832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81750" y="228600"/>
            <a:ext cx="207645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228600"/>
            <a:ext cx="607695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BBED3-3C35-4454-B3FB-002CB120A051}" type="datetime5">
              <a:rPr lang="en-US"/>
              <a:pPr>
                <a:defRPr/>
              </a:pPr>
              <a:t>23-Jan-17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Espace Skills Course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6C8354BF-9067-40C1-90D1-6CB605E2827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2469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defRPr>
                <a:solidFill>
                  <a:srgbClr val="FFFF00"/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50724-190C-48CD-B125-ABAF62CDEA62}" type="datetime5">
              <a:rPr lang="en-US"/>
              <a:pPr>
                <a:defRPr/>
              </a:pPr>
              <a:t>23-Jan-17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Espace Skills Course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172450" y="115888"/>
            <a:ext cx="862013" cy="457200"/>
          </a:xfrm>
        </p:spPr>
        <p:txBody>
          <a:bodyPr/>
          <a:lstStyle>
            <a:lvl1pPr>
              <a:defRPr sz="18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fld id="{F90F690B-35B7-4A6B-8710-A4535D0065F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7758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E9298-47AC-43E8-AA7E-19194D8DFB2D}" type="datetime5">
              <a:rPr lang="en-US"/>
              <a:pPr>
                <a:defRPr/>
              </a:pPr>
              <a:t>23-Jan-17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Espace Skills Course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9FEB2A2D-A4F8-47CE-AF3B-5F4CC76514D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712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503FD-1485-452F-A460-A01D33FE9251}" type="datetime5">
              <a:rPr lang="en-US"/>
              <a:pPr>
                <a:defRPr/>
              </a:pPr>
              <a:t>23-Jan-17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Espace Skills Course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5636C11B-B833-43A6-BE3E-65DA5173E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50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97A2B-8606-4557-AD27-42B6ACCF4267}" type="datetime5">
              <a:rPr lang="en-US"/>
              <a:pPr>
                <a:defRPr/>
              </a:pPr>
              <a:t>23-Jan-17</a:t>
            </a:fld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Espace Skills Course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AD393345-F525-4CCF-BCE1-EC3A874DC03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3083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93CCD-E17E-4548-9BB4-521EE5FCB877}" type="datetime5">
              <a:rPr lang="en-US"/>
              <a:pPr>
                <a:defRPr/>
              </a:pPr>
              <a:t>23-Jan-17</a:t>
            </a:fld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Espace Skills Course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6623D65B-7FB1-452D-BD4B-9EAEAE32A47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5683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03D25-7048-4F8E-959E-CF4C5095133C}" type="datetime5">
              <a:rPr lang="en-US"/>
              <a:pPr>
                <a:defRPr/>
              </a:pPr>
              <a:t>23-Jan-17</a:t>
            </a:fld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Espace Skills Course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101013" y="115888"/>
            <a:ext cx="896937" cy="649287"/>
          </a:xfrm>
        </p:spPr>
        <p:txBody>
          <a:bodyPr/>
          <a:lstStyle>
            <a:lvl1pPr>
              <a:defRPr sz="1800"/>
            </a:lvl1pPr>
          </a:lstStyle>
          <a:p>
            <a:pPr>
              <a:defRPr/>
            </a:pPr>
            <a:fld id="{0E82C13C-7FE1-4B0C-9D84-CE9DC5A10AC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8432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EB46E-DC15-4840-9988-1D2E67D09EC1}" type="datetime5">
              <a:rPr lang="en-US"/>
              <a:pPr>
                <a:defRPr/>
              </a:pPr>
              <a:t>23-Jan-17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Espace Skills Course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7CB5D5AC-74EC-4193-AE3A-5FA206C553C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5809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93F29-2A95-4E7F-9DEE-4D1FB30ECABA}" type="datetime5">
              <a:rPr lang="en-US"/>
              <a:pPr>
                <a:defRPr/>
              </a:pPr>
              <a:t>23-Jan-17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Espace Skills Course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669EAB87-320E-4D7D-8486-6E9580ADA5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725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E6DCAC"/>
            </a:gs>
            <a:gs pos="23000">
              <a:srgbClr val="C7AC4C"/>
            </a:gs>
            <a:gs pos="55000">
              <a:srgbClr val="E6D78A"/>
            </a:gs>
            <a:gs pos="70000">
              <a:srgbClr val="C7AC4C"/>
            </a:gs>
            <a:gs pos="88000">
              <a:srgbClr val="E6D78A"/>
            </a:gs>
            <a:gs pos="100000">
              <a:srgbClr val="E6DCAC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228600"/>
            <a:ext cx="7239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370E4E"/>
                </a:solidFill>
                <a:latin typeface="+mn-lt"/>
              </a:defRPr>
            </a:lvl1pPr>
          </a:lstStyle>
          <a:p>
            <a:pPr>
              <a:defRPr/>
            </a:pPr>
            <a:fld id="{9366FB5C-6D16-43A7-A35A-CB0A5951FD10}" type="datetime5">
              <a:rPr lang="en-US"/>
              <a:pPr>
                <a:defRPr/>
              </a:pPr>
              <a:t>23-Jan-17</a:t>
            </a:fld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370E4E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/>
              <a:t>Espace Skills Course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370E4E"/>
                </a:solidFill>
                <a:latin typeface="+mn-lt"/>
              </a:defRPr>
            </a:lvl1pPr>
          </a:lstStyle>
          <a:p>
            <a:pPr>
              <a:defRPr/>
            </a:pPr>
            <a:fld id="{A4F32F79-C8EF-439D-9248-E3FB8918C87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1031" name="Group 7"/>
          <p:cNvGrpSpPr>
            <a:grpSpLocks/>
          </p:cNvGrpSpPr>
          <p:nvPr userDrawn="1"/>
        </p:nvGrpSpPr>
        <p:grpSpPr bwMode="auto">
          <a:xfrm>
            <a:off x="7162800" y="152400"/>
            <a:ext cx="1787525" cy="1752600"/>
            <a:chOff x="3600" y="3420"/>
            <a:chExt cx="4500" cy="5220"/>
          </a:xfrm>
        </p:grpSpPr>
        <p:sp>
          <p:nvSpPr>
            <p:cNvPr id="1032" name="WordArt 8" descr="Purple mesh"/>
            <p:cNvSpPr>
              <a:spLocks noChangeArrowheads="1" noChangeShapeType="1" noTextEdit="1"/>
            </p:cNvSpPr>
            <p:nvPr/>
          </p:nvSpPr>
          <p:spPr bwMode="auto">
            <a:xfrm rot="-5332213">
              <a:off x="3547" y="4553"/>
              <a:ext cx="4823" cy="2557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28569"/>
                </a:avLst>
              </a:prstTxWarp>
            </a:bodyPr>
            <a:lstStyle/>
            <a:p>
              <a:pPr algn="ctr"/>
              <a:r>
                <a:rPr lang="en-GB" sz="3600" kern="10">
                  <a:ln w="9525">
                    <a:pattFill prst="plaid">
                      <a:fgClr>
                        <a:srgbClr val="FFFF00"/>
                      </a:fgClr>
                      <a:bgClr>
                        <a:srgbClr val="FFFFFF"/>
                      </a:bgClr>
                    </a:pattFill>
                    <a:round/>
                    <a:headEnd/>
                    <a:tailEnd/>
                  </a:ln>
                  <a:blipFill dpi="0" rotWithShape="0">
                    <a:blip r:embed="rId13"/>
                    <a:srcRect/>
                    <a:tile tx="0" ty="0" sx="100000" sy="100000" flip="none" algn="tl"/>
                  </a:blipFill>
                  <a:latin typeface="Impact"/>
                </a:rPr>
                <a:t>Espace</a:t>
              </a:r>
            </a:p>
          </p:txBody>
        </p:sp>
        <p:sp>
          <p:nvSpPr>
            <p:cNvPr id="1033" name="AutoShape 9" descr="Purple mesh"/>
            <p:cNvSpPr>
              <a:spLocks noChangeArrowheads="1"/>
            </p:cNvSpPr>
            <p:nvPr/>
          </p:nvSpPr>
          <p:spPr bwMode="auto">
            <a:xfrm rot="-501137">
              <a:off x="6841" y="6120"/>
              <a:ext cx="1259" cy="1981"/>
            </a:xfrm>
            <a:prstGeom prst="rtTriangle">
              <a:avLst/>
            </a:prstGeom>
            <a:blipFill dpi="0" rotWithShape="0">
              <a:blip r:embed="rId13"/>
              <a:srcRect/>
              <a:tile tx="0" ty="0" sx="100000" sy="100000" flip="none" algn="tl"/>
            </a:blip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en-US" altLang="en-US" smtClean="0"/>
            </a:p>
          </p:txBody>
        </p:sp>
        <p:sp>
          <p:nvSpPr>
            <p:cNvPr id="1034" name="Oval 10" descr="90%"/>
            <p:cNvSpPr>
              <a:spLocks noChangeArrowheads="1"/>
            </p:cNvSpPr>
            <p:nvPr/>
          </p:nvSpPr>
          <p:spPr bwMode="auto">
            <a:xfrm>
              <a:off x="5227" y="8460"/>
              <a:ext cx="719" cy="180"/>
            </a:xfrm>
            <a:prstGeom prst="ellipse">
              <a:avLst/>
            </a:prstGeom>
            <a:pattFill prst="pct90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en-US" altLang="en-US" smtClean="0"/>
            </a:p>
          </p:txBody>
        </p:sp>
        <p:sp>
          <p:nvSpPr>
            <p:cNvPr id="1035" name="Oval 11" descr="90%"/>
            <p:cNvSpPr>
              <a:spLocks noChangeArrowheads="1"/>
            </p:cNvSpPr>
            <p:nvPr/>
          </p:nvSpPr>
          <p:spPr bwMode="auto">
            <a:xfrm rot="193535">
              <a:off x="6122" y="8460"/>
              <a:ext cx="719" cy="180"/>
            </a:xfrm>
            <a:prstGeom prst="ellipse">
              <a:avLst/>
            </a:prstGeom>
            <a:pattFill prst="pct90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en-US" altLang="en-US" smtClean="0"/>
            </a:p>
          </p:txBody>
        </p:sp>
        <p:sp>
          <p:nvSpPr>
            <p:cNvPr id="1036" name="AutoShape 12" descr="Purple mesh"/>
            <p:cNvSpPr>
              <a:spLocks noChangeArrowheads="1"/>
            </p:cNvSpPr>
            <p:nvPr/>
          </p:nvSpPr>
          <p:spPr bwMode="auto">
            <a:xfrm rot="21411530" flipH="1">
              <a:off x="3600" y="6479"/>
              <a:ext cx="1259" cy="1981"/>
            </a:xfrm>
            <a:prstGeom prst="rtTriangle">
              <a:avLst/>
            </a:prstGeom>
            <a:blipFill dpi="0" rotWithShape="0">
              <a:blip r:embed="rId13"/>
              <a:srcRect/>
              <a:tile tx="0" ty="0" sx="100000" sy="100000" flip="none" algn="tl"/>
            </a:blip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en-US" altLang="en-US" smtClean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370E4E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370E4E"/>
          </a:solidFill>
          <a:latin typeface="Comic Sans MS" pitchFamily="66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370E4E"/>
          </a:solidFill>
          <a:latin typeface="Comic Sans MS" pitchFamily="66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370E4E"/>
          </a:solidFill>
          <a:latin typeface="Comic Sans MS" pitchFamily="66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370E4E"/>
          </a:solidFill>
          <a:latin typeface="Comic Sans MS" pitchFamily="66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rgbClr val="370E4E"/>
          </a:solidFill>
          <a:latin typeface="Comic Sans MS" pitchFamily="66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rgbClr val="370E4E"/>
          </a:solidFill>
          <a:latin typeface="Comic Sans MS" pitchFamily="66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rgbClr val="370E4E"/>
          </a:solidFill>
          <a:latin typeface="Comic Sans MS" pitchFamily="66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rgbClr val="370E4E"/>
          </a:solidFill>
          <a:latin typeface="Comic Sans MS" pitchFamily="66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ebdings" pitchFamily="18" charset="2"/>
        <a:buChar char="ù"/>
        <a:defRPr sz="3200">
          <a:solidFill>
            <a:srgbClr val="370E4E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ebdings" pitchFamily="18" charset="2"/>
        <a:buChar char="ù"/>
        <a:defRPr sz="2800">
          <a:solidFill>
            <a:srgbClr val="594207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m"/>
        <a:defRPr sz="2400">
          <a:solidFill>
            <a:srgbClr val="370E4E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"/>
        <a:defRPr sz="2000">
          <a:solidFill>
            <a:srgbClr val="8A2020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"/>
        <a:defRPr sz="2000">
          <a:solidFill>
            <a:srgbClr val="370E4E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 2" pitchFamily="18" charset="2"/>
        <a:buChar char=""/>
        <a:defRPr sz="2000">
          <a:solidFill>
            <a:srgbClr val="370E4E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 2" pitchFamily="18" charset="2"/>
        <a:buChar char=""/>
        <a:defRPr sz="2000">
          <a:solidFill>
            <a:srgbClr val="370E4E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 2" pitchFamily="18" charset="2"/>
        <a:buChar char=""/>
        <a:defRPr sz="2000">
          <a:solidFill>
            <a:srgbClr val="370E4E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 2" pitchFamily="18" charset="2"/>
        <a:buChar char=""/>
        <a:defRPr sz="2000">
          <a:solidFill>
            <a:srgbClr val="370E4E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zkns8GfV-I" TargetMode="External"/><Relationship Id="rId2" Type="http://schemas.openxmlformats.org/officeDocument/2006/relationships/hyperlink" Target="http://www.google.co.uk/moon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E6DCAC"/>
            </a:gs>
            <a:gs pos="23000">
              <a:srgbClr val="C7AC4C"/>
            </a:gs>
            <a:gs pos="55000">
              <a:srgbClr val="E6D78A"/>
            </a:gs>
            <a:gs pos="70000">
              <a:srgbClr val="C7AC4C"/>
            </a:gs>
            <a:gs pos="88000">
              <a:srgbClr val="E6D78A"/>
            </a:gs>
            <a:gs pos="100000">
              <a:srgbClr val="E6DCAC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025" y="2198688"/>
            <a:ext cx="4524375" cy="226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6FF4BD4-4BF3-4C10-A7CF-ADB6FC76A457}" type="datetime5">
              <a:rPr lang="en-US"/>
              <a:pPr>
                <a:defRPr/>
              </a:pPr>
              <a:t>23-Jan-17</a:t>
            </a:fld>
            <a:endParaRPr lang="en-GB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Espace Skills Course</a:t>
            </a:r>
          </a:p>
        </p:txBody>
      </p:sp>
      <p:grpSp>
        <p:nvGrpSpPr>
          <p:cNvPr id="13317" name="Group 2"/>
          <p:cNvGrpSpPr>
            <a:grpSpLocks/>
          </p:cNvGrpSpPr>
          <p:nvPr/>
        </p:nvGrpSpPr>
        <p:grpSpPr bwMode="auto">
          <a:xfrm>
            <a:off x="336550" y="490538"/>
            <a:ext cx="5105400" cy="6172200"/>
            <a:chOff x="3600" y="3420"/>
            <a:chExt cx="4500" cy="5220"/>
          </a:xfrm>
        </p:grpSpPr>
        <p:sp>
          <p:nvSpPr>
            <p:cNvPr id="13320" name="WordArt 3" descr="Purple mesh"/>
            <p:cNvSpPr>
              <a:spLocks noChangeArrowheads="1" noChangeShapeType="1" noTextEdit="1"/>
            </p:cNvSpPr>
            <p:nvPr/>
          </p:nvSpPr>
          <p:spPr bwMode="auto">
            <a:xfrm rot="-5332213">
              <a:off x="3547" y="4553"/>
              <a:ext cx="4823" cy="2557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28569"/>
                </a:avLst>
              </a:prstTxWarp>
            </a:bodyPr>
            <a:lstStyle/>
            <a:p>
              <a:pPr algn="ctr"/>
              <a:r>
                <a:rPr lang="en-GB" sz="3600" kern="10">
                  <a:ln w="9525">
                    <a:pattFill prst="plaid">
                      <a:fgClr>
                        <a:srgbClr val="FFFF00"/>
                      </a:fgClr>
                      <a:bgClr>
                        <a:srgbClr val="FFFFFF"/>
                      </a:bgClr>
                    </a:pattFill>
                    <a:round/>
                    <a:headEnd/>
                    <a:tailEnd/>
                  </a:ln>
                  <a:blipFill dpi="0" rotWithShape="0">
                    <a:blip r:embed="rId3"/>
                    <a:srcRect/>
                    <a:tile tx="0" ty="0" sx="100000" sy="100000" flip="none" algn="tl"/>
                  </a:blipFill>
                  <a:latin typeface="Impact"/>
                </a:rPr>
                <a:t>Espace</a:t>
              </a:r>
            </a:p>
          </p:txBody>
        </p:sp>
        <p:sp>
          <p:nvSpPr>
            <p:cNvPr id="13321" name="AutoShape 4" descr="Purple mesh"/>
            <p:cNvSpPr>
              <a:spLocks noChangeArrowheads="1"/>
            </p:cNvSpPr>
            <p:nvPr/>
          </p:nvSpPr>
          <p:spPr bwMode="auto">
            <a:xfrm rot="-501137">
              <a:off x="6840" y="6120"/>
              <a:ext cx="1260" cy="1980"/>
            </a:xfrm>
            <a:prstGeom prst="rtTriangle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ebdings" pitchFamily="18" charset="2"/>
                <a:buChar char="ù"/>
                <a:defRPr sz="3200">
                  <a:solidFill>
                    <a:srgbClr val="370E4E"/>
                  </a:solidFill>
                  <a:latin typeface="Comic Sans MS" pitchFamily="66" charset="0"/>
                  <a:cs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ù"/>
                <a:defRPr sz="2800">
                  <a:solidFill>
                    <a:srgbClr val="594207"/>
                  </a:solidFill>
                  <a:latin typeface="Comic Sans MS" pitchFamily="66" charset="0"/>
                  <a:cs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" pitchFamily="2" charset="2"/>
                <a:buChar char="m"/>
                <a:defRPr sz="2400">
                  <a:solidFill>
                    <a:srgbClr val="370E4E"/>
                  </a:solidFill>
                  <a:latin typeface="Comic Sans MS" pitchFamily="66" charset="0"/>
                  <a:cs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000">
                  <a:solidFill>
                    <a:srgbClr val="8A2020"/>
                  </a:solidFill>
                  <a:latin typeface="Comic Sans MS" pitchFamily="66" charset="0"/>
                  <a:cs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 2" pitchFamily="18" charset="2"/>
                <a:buChar char=""/>
                <a:defRPr sz="2000">
                  <a:solidFill>
                    <a:srgbClr val="370E4E"/>
                  </a:solidFill>
                  <a:latin typeface="Comic Sans MS" pitchFamily="66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 2" pitchFamily="18" charset="2"/>
                <a:buChar char=""/>
                <a:defRPr sz="2000">
                  <a:solidFill>
                    <a:srgbClr val="370E4E"/>
                  </a:solidFill>
                  <a:latin typeface="Comic Sans MS" pitchFamily="66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 2" pitchFamily="18" charset="2"/>
                <a:buChar char=""/>
                <a:defRPr sz="2000">
                  <a:solidFill>
                    <a:srgbClr val="370E4E"/>
                  </a:solidFill>
                  <a:latin typeface="Comic Sans MS" pitchFamily="66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 2" pitchFamily="18" charset="2"/>
                <a:buChar char=""/>
                <a:defRPr sz="2000">
                  <a:solidFill>
                    <a:srgbClr val="370E4E"/>
                  </a:solidFill>
                  <a:latin typeface="Comic Sans MS" pitchFamily="66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 2" pitchFamily="18" charset="2"/>
                <a:buChar char=""/>
                <a:defRPr sz="2000">
                  <a:solidFill>
                    <a:srgbClr val="370E4E"/>
                  </a:solidFill>
                  <a:latin typeface="Comic Sans MS" pitchFamily="66" charset="0"/>
                  <a:cs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3322" name="Oval 5" descr="90%"/>
            <p:cNvSpPr>
              <a:spLocks noChangeArrowheads="1"/>
            </p:cNvSpPr>
            <p:nvPr/>
          </p:nvSpPr>
          <p:spPr bwMode="auto">
            <a:xfrm>
              <a:off x="5225" y="8460"/>
              <a:ext cx="720" cy="180"/>
            </a:xfrm>
            <a:prstGeom prst="ellipse">
              <a:avLst/>
            </a:prstGeom>
            <a:pattFill prst="pct90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ebdings" pitchFamily="18" charset="2"/>
                <a:buChar char="ù"/>
                <a:defRPr sz="3200">
                  <a:solidFill>
                    <a:srgbClr val="370E4E"/>
                  </a:solidFill>
                  <a:latin typeface="Comic Sans MS" pitchFamily="66" charset="0"/>
                  <a:cs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ù"/>
                <a:defRPr sz="2800">
                  <a:solidFill>
                    <a:srgbClr val="594207"/>
                  </a:solidFill>
                  <a:latin typeface="Comic Sans MS" pitchFamily="66" charset="0"/>
                  <a:cs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" pitchFamily="2" charset="2"/>
                <a:buChar char="m"/>
                <a:defRPr sz="2400">
                  <a:solidFill>
                    <a:srgbClr val="370E4E"/>
                  </a:solidFill>
                  <a:latin typeface="Comic Sans MS" pitchFamily="66" charset="0"/>
                  <a:cs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000">
                  <a:solidFill>
                    <a:srgbClr val="8A2020"/>
                  </a:solidFill>
                  <a:latin typeface="Comic Sans MS" pitchFamily="66" charset="0"/>
                  <a:cs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 2" pitchFamily="18" charset="2"/>
                <a:buChar char=""/>
                <a:defRPr sz="2000">
                  <a:solidFill>
                    <a:srgbClr val="370E4E"/>
                  </a:solidFill>
                  <a:latin typeface="Comic Sans MS" pitchFamily="66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 2" pitchFamily="18" charset="2"/>
                <a:buChar char=""/>
                <a:defRPr sz="2000">
                  <a:solidFill>
                    <a:srgbClr val="370E4E"/>
                  </a:solidFill>
                  <a:latin typeface="Comic Sans MS" pitchFamily="66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 2" pitchFamily="18" charset="2"/>
                <a:buChar char=""/>
                <a:defRPr sz="2000">
                  <a:solidFill>
                    <a:srgbClr val="370E4E"/>
                  </a:solidFill>
                  <a:latin typeface="Comic Sans MS" pitchFamily="66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 2" pitchFamily="18" charset="2"/>
                <a:buChar char=""/>
                <a:defRPr sz="2000">
                  <a:solidFill>
                    <a:srgbClr val="370E4E"/>
                  </a:solidFill>
                  <a:latin typeface="Comic Sans MS" pitchFamily="66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 2" pitchFamily="18" charset="2"/>
                <a:buChar char=""/>
                <a:defRPr sz="2000">
                  <a:solidFill>
                    <a:srgbClr val="370E4E"/>
                  </a:solidFill>
                  <a:latin typeface="Comic Sans MS" pitchFamily="66" charset="0"/>
                  <a:cs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3323" name="Oval 6" descr="90%"/>
            <p:cNvSpPr>
              <a:spLocks noChangeArrowheads="1"/>
            </p:cNvSpPr>
            <p:nvPr/>
          </p:nvSpPr>
          <p:spPr bwMode="auto">
            <a:xfrm rot="193535">
              <a:off x="6120" y="8460"/>
              <a:ext cx="720" cy="180"/>
            </a:xfrm>
            <a:prstGeom prst="ellipse">
              <a:avLst/>
            </a:prstGeom>
            <a:pattFill prst="pct90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ebdings" pitchFamily="18" charset="2"/>
                <a:buChar char="ù"/>
                <a:defRPr sz="3200">
                  <a:solidFill>
                    <a:srgbClr val="370E4E"/>
                  </a:solidFill>
                  <a:latin typeface="Comic Sans MS" pitchFamily="66" charset="0"/>
                  <a:cs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ù"/>
                <a:defRPr sz="2800">
                  <a:solidFill>
                    <a:srgbClr val="594207"/>
                  </a:solidFill>
                  <a:latin typeface="Comic Sans MS" pitchFamily="66" charset="0"/>
                  <a:cs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" pitchFamily="2" charset="2"/>
                <a:buChar char="m"/>
                <a:defRPr sz="2400">
                  <a:solidFill>
                    <a:srgbClr val="370E4E"/>
                  </a:solidFill>
                  <a:latin typeface="Comic Sans MS" pitchFamily="66" charset="0"/>
                  <a:cs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000">
                  <a:solidFill>
                    <a:srgbClr val="8A2020"/>
                  </a:solidFill>
                  <a:latin typeface="Comic Sans MS" pitchFamily="66" charset="0"/>
                  <a:cs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 2" pitchFamily="18" charset="2"/>
                <a:buChar char=""/>
                <a:defRPr sz="2000">
                  <a:solidFill>
                    <a:srgbClr val="370E4E"/>
                  </a:solidFill>
                  <a:latin typeface="Comic Sans MS" pitchFamily="66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 2" pitchFamily="18" charset="2"/>
                <a:buChar char=""/>
                <a:defRPr sz="2000">
                  <a:solidFill>
                    <a:srgbClr val="370E4E"/>
                  </a:solidFill>
                  <a:latin typeface="Comic Sans MS" pitchFamily="66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 2" pitchFamily="18" charset="2"/>
                <a:buChar char=""/>
                <a:defRPr sz="2000">
                  <a:solidFill>
                    <a:srgbClr val="370E4E"/>
                  </a:solidFill>
                  <a:latin typeface="Comic Sans MS" pitchFamily="66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 2" pitchFamily="18" charset="2"/>
                <a:buChar char=""/>
                <a:defRPr sz="2000">
                  <a:solidFill>
                    <a:srgbClr val="370E4E"/>
                  </a:solidFill>
                  <a:latin typeface="Comic Sans MS" pitchFamily="66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 2" pitchFamily="18" charset="2"/>
                <a:buChar char=""/>
                <a:defRPr sz="2000">
                  <a:solidFill>
                    <a:srgbClr val="370E4E"/>
                  </a:solidFill>
                  <a:latin typeface="Comic Sans MS" pitchFamily="66" charset="0"/>
                  <a:cs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3324" name="AutoShape 7" descr="Purple mesh"/>
            <p:cNvSpPr>
              <a:spLocks noChangeArrowheads="1"/>
            </p:cNvSpPr>
            <p:nvPr/>
          </p:nvSpPr>
          <p:spPr bwMode="auto">
            <a:xfrm rot="21411530" flipH="1">
              <a:off x="3600" y="6480"/>
              <a:ext cx="1260" cy="1980"/>
            </a:xfrm>
            <a:prstGeom prst="rtTriangle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Webdings" pitchFamily="18" charset="2"/>
                <a:buChar char="ù"/>
                <a:defRPr sz="3200">
                  <a:solidFill>
                    <a:srgbClr val="370E4E"/>
                  </a:solidFill>
                  <a:latin typeface="Comic Sans MS" pitchFamily="66" charset="0"/>
                  <a:cs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ebdings" pitchFamily="18" charset="2"/>
                <a:buChar char="ù"/>
                <a:defRPr sz="2800">
                  <a:solidFill>
                    <a:srgbClr val="594207"/>
                  </a:solidFill>
                  <a:latin typeface="Comic Sans MS" pitchFamily="66" charset="0"/>
                  <a:cs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" pitchFamily="2" charset="2"/>
                <a:buChar char="m"/>
                <a:defRPr sz="2400">
                  <a:solidFill>
                    <a:srgbClr val="370E4E"/>
                  </a:solidFill>
                  <a:latin typeface="Comic Sans MS" pitchFamily="66" charset="0"/>
                  <a:cs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 2" pitchFamily="18" charset="2"/>
                <a:buChar char=""/>
                <a:defRPr sz="2000">
                  <a:solidFill>
                    <a:srgbClr val="8A2020"/>
                  </a:solidFill>
                  <a:latin typeface="Comic Sans MS" pitchFamily="66" charset="0"/>
                  <a:cs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 2" pitchFamily="18" charset="2"/>
                <a:buChar char=""/>
                <a:defRPr sz="2000">
                  <a:solidFill>
                    <a:srgbClr val="370E4E"/>
                  </a:solidFill>
                  <a:latin typeface="Comic Sans MS" pitchFamily="66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 2" pitchFamily="18" charset="2"/>
                <a:buChar char=""/>
                <a:defRPr sz="2000">
                  <a:solidFill>
                    <a:srgbClr val="370E4E"/>
                  </a:solidFill>
                  <a:latin typeface="Comic Sans MS" pitchFamily="66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 2" pitchFamily="18" charset="2"/>
                <a:buChar char=""/>
                <a:defRPr sz="2000">
                  <a:solidFill>
                    <a:srgbClr val="370E4E"/>
                  </a:solidFill>
                  <a:latin typeface="Comic Sans MS" pitchFamily="66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 2" pitchFamily="18" charset="2"/>
                <a:buChar char=""/>
                <a:defRPr sz="2000">
                  <a:solidFill>
                    <a:srgbClr val="370E4E"/>
                  </a:solidFill>
                  <a:latin typeface="Comic Sans MS" pitchFamily="66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 2" pitchFamily="18" charset="2"/>
                <a:buChar char=""/>
                <a:defRPr sz="2000">
                  <a:solidFill>
                    <a:srgbClr val="370E4E"/>
                  </a:solidFill>
                  <a:latin typeface="Comic Sans MS" pitchFamily="66" charset="0"/>
                  <a:cs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</p:grpSp>
      <p:sp>
        <p:nvSpPr>
          <p:cNvPr id="13318" name="Rectangle 2"/>
          <p:cNvSpPr txBox="1">
            <a:spLocks noChangeArrowheads="1"/>
          </p:cNvSpPr>
          <p:nvPr/>
        </p:nvSpPr>
        <p:spPr bwMode="auto">
          <a:xfrm>
            <a:off x="4422775" y="2636838"/>
            <a:ext cx="46196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Webdings" pitchFamily="18" charset="2"/>
              <a:buChar char="ù"/>
              <a:defRPr sz="3200">
                <a:solidFill>
                  <a:srgbClr val="370E4E"/>
                </a:solidFill>
                <a:latin typeface="Comic Sans MS" pitchFamily="66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ù"/>
              <a:defRPr sz="2800">
                <a:solidFill>
                  <a:srgbClr val="594207"/>
                </a:solidFill>
                <a:latin typeface="Comic Sans MS" pitchFamily="66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m"/>
              <a:defRPr sz="2400">
                <a:solidFill>
                  <a:srgbClr val="370E4E"/>
                </a:solidFill>
                <a:latin typeface="Comic Sans MS" pitchFamily="66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000">
                <a:solidFill>
                  <a:srgbClr val="8A2020"/>
                </a:solidFill>
                <a:latin typeface="Comic Sans MS" pitchFamily="66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 2" pitchFamily="18" charset="2"/>
              <a:buChar char=""/>
              <a:defRPr sz="2000">
                <a:solidFill>
                  <a:srgbClr val="370E4E"/>
                </a:solidFill>
                <a:latin typeface="Comic Sans MS" pitchFamily="66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itchFamily="18" charset="2"/>
              <a:buChar char=""/>
              <a:defRPr sz="2000">
                <a:solidFill>
                  <a:srgbClr val="370E4E"/>
                </a:solidFill>
                <a:latin typeface="Comic Sans MS" pitchFamily="66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itchFamily="18" charset="2"/>
              <a:buChar char=""/>
              <a:defRPr sz="2000">
                <a:solidFill>
                  <a:srgbClr val="370E4E"/>
                </a:solidFill>
                <a:latin typeface="Comic Sans MS" pitchFamily="66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itchFamily="18" charset="2"/>
              <a:buChar char=""/>
              <a:defRPr sz="2000">
                <a:solidFill>
                  <a:srgbClr val="370E4E"/>
                </a:solidFill>
                <a:latin typeface="Comic Sans MS" pitchFamily="66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itchFamily="18" charset="2"/>
              <a:buChar char=""/>
              <a:defRPr sz="2000">
                <a:solidFill>
                  <a:srgbClr val="370E4E"/>
                </a:solidFill>
                <a:latin typeface="Comic Sans MS" pitchFamily="66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chemeClr val="bg1"/>
                </a:solidFill>
              </a:rPr>
              <a:t>MOON </a:t>
            </a:r>
            <a:br>
              <a:rPr lang="en-US" altLang="en-US" sz="3600" b="1">
                <a:solidFill>
                  <a:schemeClr val="bg1"/>
                </a:solidFill>
              </a:rPr>
            </a:br>
            <a:r>
              <a:rPr lang="en-US" altLang="en-US" sz="3600" b="1">
                <a:solidFill>
                  <a:schemeClr val="bg1"/>
                </a:solidFill>
              </a:rPr>
              <a:t>TASK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16623-F921-43F3-AD7A-3C14725F40BA}" type="slidenum">
              <a:rPr lang="en-GB"/>
              <a:pPr>
                <a:defRPr/>
              </a:pPr>
              <a:t>1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Scoring:</a:t>
            </a:r>
            <a:br>
              <a:rPr lang="en-GB" altLang="en-US" smtClean="0"/>
            </a:br>
            <a:endParaRPr lang="en-GB" altLang="en-US" smtClean="0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For each item, mark the number of points that your score differs from the NASA ranking, then add up all the points. Disregard plus or minus</a:t>
            </a:r>
          </a:p>
          <a:p>
            <a:pPr eaLnBrk="1" hangingPunct="1"/>
            <a:r>
              <a:rPr lang="en-GB" altLang="en-US" smtClean="0"/>
              <a:t>differences. The lower the total, the better your score.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A67B3C0-451E-49D1-A6E5-B88DF121F149}" type="datetime5">
              <a:rPr lang="en-US"/>
              <a:pPr>
                <a:defRPr/>
              </a:pPr>
              <a:t>23-Jan-17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Espace Skills Course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Page </a:t>
            </a:r>
            <a:fld id="{940C0A07-45A6-4FA1-9067-40CAC9521ECA}" type="slidenum">
              <a:rPr lang="en-GB"/>
              <a:pPr>
                <a:defRPr/>
              </a:pPr>
              <a:t>10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950" y="765175"/>
            <a:ext cx="87122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GB" b="1" dirty="0" smtClean="0">
                <a:solidFill>
                  <a:schemeClr val="bg1"/>
                </a:solidFill>
              </a:rPr>
              <a:t>0 - 25 </a:t>
            </a:r>
            <a:r>
              <a:rPr lang="en-GB" b="1" dirty="0" smtClean="0"/>
              <a:t>excellent</a:t>
            </a:r>
          </a:p>
          <a:p>
            <a:pPr eaLnBrk="1" hangingPunct="1">
              <a:defRPr/>
            </a:pPr>
            <a:r>
              <a:rPr lang="en-GB" b="1" dirty="0" smtClean="0">
                <a:solidFill>
                  <a:schemeClr val="bg1"/>
                </a:solidFill>
              </a:rPr>
              <a:t>26 - 32 </a:t>
            </a:r>
            <a:r>
              <a:rPr lang="en-GB" b="1" dirty="0" smtClean="0"/>
              <a:t>good</a:t>
            </a:r>
          </a:p>
          <a:p>
            <a:pPr eaLnBrk="1" hangingPunct="1">
              <a:defRPr/>
            </a:pPr>
            <a:r>
              <a:rPr lang="en-GB" b="1" dirty="0" smtClean="0">
                <a:solidFill>
                  <a:schemeClr val="bg1"/>
                </a:solidFill>
              </a:rPr>
              <a:t>33 - 45 </a:t>
            </a:r>
            <a:r>
              <a:rPr lang="en-GB" b="1" dirty="0" smtClean="0"/>
              <a:t>average</a:t>
            </a:r>
          </a:p>
          <a:p>
            <a:pPr eaLnBrk="1" hangingPunct="1">
              <a:defRPr/>
            </a:pPr>
            <a:r>
              <a:rPr lang="en-GB" b="1" dirty="0" smtClean="0">
                <a:solidFill>
                  <a:schemeClr val="bg1"/>
                </a:solidFill>
              </a:rPr>
              <a:t>46 - 55 </a:t>
            </a:r>
            <a:r>
              <a:rPr lang="en-GB" b="1" dirty="0" smtClean="0"/>
              <a:t>fair</a:t>
            </a:r>
          </a:p>
          <a:p>
            <a:pPr eaLnBrk="1" hangingPunct="1">
              <a:defRPr/>
            </a:pPr>
            <a:r>
              <a:rPr lang="en-GB" b="1" dirty="0" smtClean="0">
                <a:solidFill>
                  <a:schemeClr val="bg1"/>
                </a:solidFill>
              </a:rPr>
              <a:t>56 - 70 </a:t>
            </a:r>
            <a:r>
              <a:rPr lang="en-GB" b="1" dirty="0" smtClean="0"/>
              <a:t>poor –</a:t>
            </a:r>
          </a:p>
          <a:p>
            <a:pPr marL="0" indent="0" eaLnBrk="1" hangingPunct="1">
              <a:buFont typeface="Webdings" pitchFamily="18" charset="2"/>
              <a:buNone/>
              <a:defRPr/>
            </a:pPr>
            <a:r>
              <a:rPr lang="en-GB" b="1" dirty="0" smtClean="0"/>
              <a:t>- suggests use of Earth-bound logic</a:t>
            </a:r>
          </a:p>
          <a:p>
            <a:pPr eaLnBrk="1" hangingPunct="1">
              <a:defRPr/>
            </a:pPr>
            <a:r>
              <a:rPr lang="en-GB" b="1" dirty="0" smtClean="0">
                <a:solidFill>
                  <a:schemeClr val="bg1"/>
                </a:solidFill>
              </a:rPr>
              <a:t>71 - 112 </a:t>
            </a:r>
            <a:r>
              <a:rPr lang="en-GB" b="1" dirty="0" smtClean="0"/>
              <a:t>very poor</a:t>
            </a:r>
          </a:p>
          <a:p>
            <a:pPr marL="0" indent="0" eaLnBrk="1" hangingPunct="1">
              <a:buFont typeface="Webdings" pitchFamily="18" charset="2"/>
              <a:buNone/>
              <a:defRPr/>
            </a:pPr>
            <a:r>
              <a:rPr lang="en-GB" b="1" dirty="0" smtClean="0"/>
              <a:t>– you’re one of the casualties of the space program!</a:t>
            </a:r>
            <a:endParaRPr lang="en-GB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3A735E3-BE4B-44EA-A9DF-33915FB65C70}" type="datetime5">
              <a:rPr lang="en-US"/>
              <a:pPr>
                <a:defRPr/>
              </a:pPr>
              <a:t>23-Jan-17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Espace Skills Course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Page </a:t>
            </a:r>
            <a:fld id="{8E4D8790-7794-4CAA-BC08-7196B44A1DC0}" type="slidenum">
              <a:rPr lang="en-GB"/>
              <a:pPr>
                <a:defRPr/>
              </a:pPr>
              <a:t>11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Scoring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How well did you translate the words? </a:t>
            </a:r>
          </a:p>
          <a:p>
            <a:pPr eaLnBrk="1" hangingPunct="1"/>
            <a:r>
              <a:rPr lang="en-GB" altLang="en-US" smtClean="0"/>
              <a:t>Score 10 points for every word or phrase correctly translated.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C5E4A49-270D-4017-98AB-AB26DF1756CD}" type="datetime5">
              <a:rPr lang="en-US"/>
              <a:pPr>
                <a:defRPr/>
              </a:pPr>
              <a:t>23-Jan-17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Espace Skills Course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Page </a:t>
            </a:r>
            <a:fld id="{4EC84417-72D4-4147-97E5-473CCDAC28DC}" type="slidenum">
              <a:rPr lang="en-GB"/>
              <a:pPr>
                <a:defRPr/>
              </a:pPr>
              <a:t>12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75"/>
            <a:ext cx="4524375" cy="2262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C843732-10F2-47CC-91AB-B42A19C0AA73}" type="datetime5">
              <a:rPr lang="en-US"/>
              <a:pPr>
                <a:defRPr/>
              </a:pPr>
              <a:t>23-Jan-17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Espace Skills Course</a:t>
            </a:r>
          </a:p>
        </p:txBody>
      </p:sp>
      <p:sp>
        <p:nvSpPr>
          <p:cNvPr id="14341" name="Rectangle 2"/>
          <p:cNvSpPr>
            <a:spLocks noGrp="1" noChangeArrowheads="1"/>
          </p:cNvSpPr>
          <p:nvPr>
            <p:ph type="title"/>
          </p:nvPr>
        </p:nvSpPr>
        <p:spPr>
          <a:xfrm>
            <a:off x="3492500" y="188913"/>
            <a:ext cx="4619625" cy="1143000"/>
          </a:xfrm>
        </p:spPr>
        <p:txBody>
          <a:bodyPr/>
          <a:lstStyle/>
          <a:p>
            <a:pPr eaLnBrk="1" hangingPunct="1"/>
            <a:r>
              <a:rPr lang="en-US" altLang="en-US" smtClean="0">
                <a:solidFill>
                  <a:schemeClr val="bg1"/>
                </a:solidFill>
              </a:rPr>
              <a:t>MOON </a:t>
            </a:r>
            <a:br>
              <a:rPr lang="en-US" altLang="en-US" smtClean="0">
                <a:solidFill>
                  <a:schemeClr val="bg1"/>
                </a:solidFill>
              </a:rPr>
            </a:br>
            <a:r>
              <a:rPr lang="en-US" altLang="en-US" smtClean="0">
                <a:solidFill>
                  <a:schemeClr val="bg1"/>
                </a:solidFill>
              </a:rPr>
              <a:t>TASK</a:t>
            </a:r>
          </a:p>
        </p:txBody>
      </p:sp>
      <p:sp>
        <p:nvSpPr>
          <p:cNvPr id="143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2290763"/>
            <a:ext cx="8785225" cy="4114800"/>
          </a:xfrm>
        </p:spPr>
        <p:txBody>
          <a:bodyPr/>
          <a:lstStyle/>
          <a:p>
            <a:pPr eaLnBrk="1" hangingPunct="1"/>
            <a:r>
              <a:rPr lang="en-GB" altLang="en-US" smtClean="0"/>
              <a:t>You are a member of a space crew originally scheduled to rendezvous with a mother ship on the lighted surface of the moon. However, due to mechanical difficulties, your ship was forced to land at a spot some 200 miles from the rendezvous point. </a:t>
            </a:r>
            <a:endParaRPr lang="en-US" alt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Page </a:t>
            </a:r>
            <a:fld id="{F61BFC9C-757D-4E07-86A0-95C607F5FA66}" type="slidenum">
              <a:rPr lang="en-GB"/>
              <a:pPr>
                <a:defRPr/>
              </a:pPr>
              <a:t>2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Where am I?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126CBBD-A877-470D-A7A5-51F78A150682}" type="datetime5">
              <a:rPr lang="en-US" smtClean="0"/>
              <a:pPr>
                <a:defRPr/>
              </a:pPr>
              <a:t>23-Jan-17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Espace Skills Course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FA32A4-0647-4C5B-A18A-523425211F4C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  <p:sp>
        <p:nvSpPr>
          <p:cNvPr id="15367" name="Rectangle 6"/>
          <p:cNvSpPr>
            <a:spLocks noChangeArrowheads="1"/>
          </p:cNvSpPr>
          <p:nvPr/>
        </p:nvSpPr>
        <p:spPr bwMode="auto">
          <a:xfrm>
            <a:off x="2520950" y="3198813"/>
            <a:ext cx="41021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GB" altLang="en-US" dirty="0">
                <a:hlinkClick r:id="rId2"/>
              </a:rPr>
              <a:t>http://www.google.co.uk/moon/</a:t>
            </a:r>
            <a:endParaRPr lang="en-GB" altLang="en-US" dirty="0"/>
          </a:p>
          <a:p>
            <a:pPr eaLnBrk="1" hangingPunct="1"/>
            <a:endParaRPr lang="en-GB" altLang="en-US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ebdings" pitchFamily="18" charset="2"/>
              <a:buChar char="ù"/>
              <a:defRPr sz="3200">
                <a:solidFill>
                  <a:srgbClr val="370E4E"/>
                </a:solidFill>
                <a:latin typeface="Comic Sans MS" pitchFamily="66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Font typeface="Webdings" pitchFamily="18" charset="2"/>
              <a:buChar char="ù"/>
              <a:defRPr sz="2800">
                <a:solidFill>
                  <a:srgbClr val="594207"/>
                </a:solidFill>
                <a:latin typeface="Comic Sans MS" pitchFamily="66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m"/>
              <a:defRPr sz="2400">
                <a:solidFill>
                  <a:srgbClr val="370E4E"/>
                </a:solidFill>
                <a:latin typeface="Comic Sans MS" pitchFamily="66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 2" pitchFamily="18" charset="2"/>
              <a:buChar char=""/>
              <a:defRPr sz="2000">
                <a:solidFill>
                  <a:srgbClr val="8A2020"/>
                </a:solidFill>
                <a:latin typeface="Comic Sans MS" pitchFamily="66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 2" pitchFamily="18" charset="2"/>
              <a:buChar char=""/>
              <a:defRPr sz="2000">
                <a:solidFill>
                  <a:srgbClr val="370E4E"/>
                </a:solidFill>
                <a:latin typeface="Comic Sans MS" pitchFamily="66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itchFamily="18" charset="2"/>
              <a:buChar char=""/>
              <a:defRPr sz="2000">
                <a:solidFill>
                  <a:srgbClr val="370E4E"/>
                </a:solidFill>
                <a:latin typeface="Comic Sans MS" pitchFamily="66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itchFamily="18" charset="2"/>
              <a:buChar char=""/>
              <a:defRPr sz="2000">
                <a:solidFill>
                  <a:srgbClr val="370E4E"/>
                </a:solidFill>
                <a:latin typeface="Comic Sans MS" pitchFamily="66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itchFamily="18" charset="2"/>
              <a:buChar char=""/>
              <a:defRPr sz="2000">
                <a:solidFill>
                  <a:srgbClr val="370E4E"/>
                </a:solidFill>
                <a:latin typeface="Comic Sans MS" pitchFamily="66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itchFamily="18" charset="2"/>
              <a:buChar char=""/>
              <a:defRPr sz="2000">
                <a:solidFill>
                  <a:srgbClr val="370E4E"/>
                </a:solidFill>
                <a:latin typeface="Comic Sans MS" pitchFamily="66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solidFill>
                  <a:schemeClr val="tx1"/>
                </a:solidFill>
                <a:latin typeface="Times New Roman" pitchFamily="18" charset="0"/>
                <a:hlinkClick r:id="rId3"/>
              </a:rPr>
              <a:t>https://www.youtube.com/watch?v=nzkns8GfV-I</a:t>
            </a:r>
            <a:endParaRPr lang="en-GB" altLang="en-US" sz="2400" dirty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0D8AF99-3B4D-4154-AB1B-E657B5BA8116}" type="datetime5">
              <a:rPr lang="en-US"/>
              <a:pPr>
                <a:defRPr/>
              </a:pPr>
              <a:t>23-Jan-17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Espace Skills Course</a:t>
            </a:r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>
          <a:xfrm>
            <a:off x="3779838" y="228600"/>
            <a:ext cx="3611562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MOON TASK</a:t>
            </a:r>
          </a:p>
        </p:txBody>
      </p:sp>
      <p:sp>
        <p:nvSpPr>
          <p:cNvPr id="163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205038"/>
            <a:ext cx="8277225" cy="4251325"/>
          </a:xfrm>
        </p:spPr>
        <p:txBody>
          <a:bodyPr/>
          <a:lstStyle/>
          <a:p>
            <a:pPr eaLnBrk="1" hangingPunct="1"/>
            <a:r>
              <a:rPr lang="en-GB" altLang="en-US" smtClean="0"/>
              <a:t>During re-entry and landing, much of the equipment aboard was damaged and, since survival depends on reaching the mother ship, the most critical items available must be chosen for the 200-mile trip. </a:t>
            </a:r>
            <a:endParaRPr lang="en-US" altLang="en-US" smtClean="0"/>
          </a:p>
        </p:txBody>
      </p:sp>
      <p:pic>
        <p:nvPicPr>
          <p:cNvPr id="163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88913"/>
            <a:ext cx="2571750" cy="201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Page </a:t>
            </a:r>
            <a:fld id="{599D5E65-96FF-4484-97B9-17B7EAE1C947}" type="slidenum">
              <a:rPr lang="en-GB"/>
              <a:pPr>
                <a:defRPr/>
              </a:pPr>
              <a:t>4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330791E-6F0A-4558-84E1-DA2A647EC7B3}" type="datetime5">
              <a:rPr lang="en-US"/>
              <a:pPr>
                <a:defRPr/>
              </a:pPr>
              <a:t>23-Jan-17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Espace Skills Course</a:t>
            </a:r>
          </a:p>
        </p:txBody>
      </p:sp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MOON TASK</a:t>
            </a:r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1484313"/>
            <a:ext cx="8712200" cy="4611687"/>
          </a:xfrm>
        </p:spPr>
        <p:txBody>
          <a:bodyPr/>
          <a:lstStyle/>
          <a:p>
            <a:pPr eaLnBrk="1" hangingPunct="1"/>
            <a:r>
              <a:rPr lang="en-GB" altLang="en-US" smtClean="0"/>
              <a:t>Below are listed the 15 items left </a:t>
            </a:r>
            <a:r>
              <a:rPr lang="en-GB" altLang="en-US" smtClean="0">
                <a:solidFill>
                  <a:schemeClr val="bg1"/>
                </a:solidFill>
              </a:rPr>
              <a:t>intact </a:t>
            </a:r>
            <a:r>
              <a:rPr lang="en-GB" altLang="en-US" smtClean="0"/>
              <a:t>and undamaged after landing. Your task is to rank order them in terms of their importance for your crew in allowing them to reach the rendezvous point. </a:t>
            </a:r>
          </a:p>
          <a:p>
            <a:pPr eaLnBrk="1" hangingPunct="1"/>
            <a:r>
              <a:rPr lang="en-GB" altLang="en-US" smtClean="0"/>
              <a:t>Place the number </a:t>
            </a:r>
            <a:r>
              <a:rPr lang="en-GB" altLang="en-US" b="1" smtClean="0"/>
              <a:t>1 </a:t>
            </a:r>
            <a:r>
              <a:rPr lang="en-GB" altLang="en-US" smtClean="0"/>
              <a:t>by the most important item, the number </a:t>
            </a:r>
            <a:r>
              <a:rPr lang="en-GB" altLang="en-US" b="1" smtClean="0"/>
              <a:t>2 </a:t>
            </a:r>
            <a:r>
              <a:rPr lang="en-GB" altLang="en-US" smtClean="0"/>
              <a:t>by the second most important, and so on through number </a:t>
            </a:r>
            <a:r>
              <a:rPr lang="en-GB" altLang="en-US" b="1" smtClean="0"/>
              <a:t>15 </a:t>
            </a:r>
            <a:r>
              <a:rPr lang="en-GB" altLang="en-US" smtClean="0"/>
              <a:t>for the least important.</a:t>
            </a:r>
            <a:endParaRPr lang="en-US" alt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Page </a:t>
            </a:r>
            <a:fld id="{4F2A24B9-686A-45E5-B59E-21297A77035C}" type="slidenum">
              <a:rPr lang="en-GB"/>
              <a:pPr>
                <a:defRPr/>
              </a:pPr>
              <a:t>5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Translation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smtClean="0"/>
              <a:t>Use a dictionary to find out the what you have available.</a:t>
            </a:r>
          </a:p>
          <a:p>
            <a:r>
              <a:rPr lang="en-GB" altLang="en-US" smtClean="0"/>
              <a:t>Now choose which items you would take and what to leave, ranking your items 1-15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34A5D89-85DF-4F01-8B9A-58F7A1CA0FCB}" type="datetime5">
              <a:rPr lang="en-US"/>
              <a:pPr>
                <a:defRPr/>
              </a:pPr>
              <a:t>23-Jan-17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Espace Skills Course</a:t>
            </a:r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Page </a:t>
            </a:r>
            <a:fld id="{6741BB07-05CB-4264-BB31-DE7980A753CE}" type="slidenum">
              <a:rPr lang="en-GB"/>
              <a:pPr>
                <a:defRPr/>
              </a:pPr>
              <a:t>6</a:t>
            </a:fld>
            <a:endParaRPr lang="en-GB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AC4887C-68F3-418E-B285-692390F066DF}" type="datetime5">
              <a:rPr lang="en-US"/>
              <a:pPr>
                <a:defRPr/>
              </a:pPr>
              <a:t>23-Jan-17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Espace Skills Course</a:t>
            </a:r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0" y="382588"/>
            <a:ext cx="4643438" cy="48942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1. </a:t>
            </a:r>
            <a:r>
              <a:rPr lang="en-GB" dirty="0" err="1">
                <a:latin typeface="+mj-lt"/>
              </a:rPr>
              <a:t>Une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boîte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d’allumettes</a:t>
            </a:r>
            <a:endParaRPr lang="en-GB" dirty="0">
              <a:latin typeface="+mj-lt"/>
            </a:endParaRPr>
          </a:p>
          <a:p>
            <a:pPr>
              <a:defRPr/>
            </a:pPr>
            <a:r>
              <a:rPr lang="en-GB" dirty="0">
                <a:latin typeface="+mj-lt"/>
              </a:rPr>
              <a:t>2. Des aliments </a:t>
            </a:r>
            <a:r>
              <a:rPr lang="en-GB" dirty="0" err="1">
                <a:latin typeface="+mj-lt"/>
              </a:rPr>
              <a:t>concentrés</a:t>
            </a:r>
            <a:endParaRPr lang="en-GB" dirty="0">
              <a:latin typeface="+mj-lt"/>
            </a:endParaRPr>
          </a:p>
          <a:p>
            <a:pPr>
              <a:defRPr/>
            </a:pPr>
            <a:r>
              <a:rPr lang="fr-FR" dirty="0">
                <a:latin typeface="+mj-lt"/>
              </a:rPr>
              <a:t>3. 50 mètres de corde en nylon</a:t>
            </a:r>
          </a:p>
          <a:p>
            <a:pPr>
              <a:defRPr/>
            </a:pPr>
            <a:r>
              <a:rPr lang="en-GB" dirty="0">
                <a:latin typeface="+mj-lt"/>
              </a:rPr>
              <a:t>4. Un parachute en </a:t>
            </a:r>
            <a:r>
              <a:rPr lang="en-GB" dirty="0" err="1">
                <a:latin typeface="+mj-lt"/>
              </a:rPr>
              <a:t>soie</a:t>
            </a:r>
            <a:endParaRPr lang="en-GB" dirty="0">
              <a:latin typeface="+mj-lt"/>
            </a:endParaRPr>
          </a:p>
          <a:p>
            <a:pPr>
              <a:defRPr/>
            </a:pPr>
            <a:r>
              <a:rPr lang="fr-FR" dirty="0">
                <a:latin typeface="+mj-lt"/>
              </a:rPr>
              <a:t>5. Un appareil de chauffage fonctionnant sur l’énergie</a:t>
            </a:r>
          </a:p>
          <a:p>
            <a:pPr>
              <a:defRPr/>
            </a:pPr>
            <a:r>
              <a:rPr lang="en-GB" dirty="0" err="1">
                <a:latin typeface="+mj-lt"/>
              </a:rPr>
              <a:t>solaire</a:t>
            </a:r>
            <a:endParaRPr lang="en-GB" dirty="0">
              <a:latin typeface="+mj-lt"/>
            </a:endParaRPr>
          </a:p>
          <a:p>
            <a:pPr>
              <a:defRPr/>
            </a:pPr>
            <a:r>
              <a:rPr lang="en-GB" dirty="0">
                <a:latin typeface="+mj-lt"/>
              </a:rPr>
              <a:t>6. </a:t>
            </a:r>
            <a:r>
              <a:rPr lang="en-GB" dirty="0" err="1">
                <a:latin typeface="+mj-lt"/>
              </a:rPr>
              <a:t>Deux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pistolets</a:t>
            </a:r>
            <a:r>
              <a:rPr lang="en-GB" dirty="0">
                <a:latin typeface="+mj-lt"/>
              </a:rPr>
              <a:t> calibre 45</a:t>
            </a:r>
          </a:p>
          <a:p>
            <a:pPr>
              <a:defRPr/>
            </a:pPr>
            <a:r>
              <a:rPr lang="fr-FR" dirty="0">
                <a:latin typeface="+mj-lt"/>
              </a:rPr>
              <a:t>7. Une caisse de lait en poudre</a:t>
            </a:r>
          </a:p>
          <a:p>
            <a:pPr>
              <a:defRPr/>
            </a:pPr>
            <a:r>
              <a:rPr lang="fr-FR" dirty="0">
                <a:latin typeface="+mj-lt"/>
              </a:rPr>
              <a:t>8. Deux réservoirs de 50 kg d’oxygène chacun</a:t>
            </a:r>
          </a:p>
          <a:p>
            <a:pPr>
              <a:defRPr/>
            </a:pPr>
            <a:r>
              <a:rPr lang="fr-FR" dirty="0">
                <a:latin typeface="+mj-lt"/>
              </a:rPr>
              <a:t>9. Une carte céleste des constellations lunaires</a:t>
            </a:r>
          </a:p>
        </p:txBody>
      </p:sp>
      <p:sp>
        <p:nvSpPr>
          <p:cNvPr id="7" name="Rectangle 6"/>
          <p:cNvSpPr/>
          <p:nvPr/>
        </p:nvSpPr>
        <p:spPr>
          <a:xfrm>
            <a:off x="4532313" y="2205038"/>
            <a:ext cx="4611687" cy="37861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10. Un </a:t>
            </a:r>
            <a:r>
              <a:rPr lang="en-GB" dirty="0" err="1">
                <a:latin typeface="+mj-lt"/>
              </a:rPr>
              <a:t>canot</a:t>
            </a:r>
            <a:r>
              <a:rPr lang="en-GB" dirty="0">
                <a:latin typeface="+mj-lt"/>
              </a:rPr>
              <a:t> de </a:t>
            </a:r>
            <a:r>
              <a:rPr lang="en-GB" dirty="0" err="1">
                <a:latin typeface="+mj-lt"/>
              </a:rPr>
              <a:t>sauvetage</a:t>
            </a:r>
            <a:r>
              <a:rPr lang="en-GB" dirty="0">
                <a:latin typeface="+mj-lt"/>
              </a:rPr>
              <a:t> auto-</a:t>
            </a:r>
            <a:r>
              <a:rPr lang="en-GB" dirty="0" err="1">
                <a:latin typeface="+mj-lt"/>
              </a:rPr>
              <a:t>gonflable</a:t>
            </a:r>
            <a:endParaRPr lang="en-GB" dirty="0">
              <a:latin typeface="+mj-lt"/>
            </a:endParaRPr>
          </a:p>
          <a:p>
            <a:pPr>
              <a:defRPr/>
            </a:pPr>
            <a:r>
              <a:rPr lang="en-GB" dirty="0">
                <a:latin typeface="+mj-lt"/>
              </a:rPr>
              <a:t>11.Un </a:t>
            </a:r>
            <a:r>
              <a:rPr lang="en-GB" dirty="0" err="1">
                <a:latin typeface="+mj-lt"/>
              </a:rPr>
              <a:t>compas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magnétique</a:t>
            </a:r>
            <a:endParaRPr lang="en-GB" dirty="0">
              <a:latin typeface="+mj-lt"/>
            </a:endParaRPr>
          </a:p>
          <a:p>
            <a:pPr>
              <a:defRPr/>
            </a:pPr>
            <a:r>
              <a:rPr lang="en-GB" dirty="0">
                <a:latin typeface="+mj-lt"/>
              </a:rPr>
              <a:t>12. 25 litres </a:t>
            </a:r>
            <a:r>
              <a:rPr lang="en-GB" dirty="0" err="1">
                <a:latin typeface="+mj-lt"/>
              </a:rPr>
              <a:t>d’eau</a:t>
            </a:r>
            <a:endParaRPr lang="en-GB" dirty="0">
              <a:latin typeface="+mj-lt"/>
            </a:endParaRPr>
          </a:p>
          <a:p>
            <a:pPr>
              <a:defRPr/>
            </a:pPr>
            <a:r>
              <a:rPr lang="fr-FR" dirty="0">
                <a:latin typeface="+mj-lt"/>
              </a:rPr>
              <a:t>13. Une trousse médicale avec seringues hypodermiques</a:t>
            </a:r>
          </a:p>
          <a:p>
            <a:pPr>
              <a:defRPr/>
            </a:pPr>
            <a:r>
              <a:rPr lang="en-GB" dirty="0">
                <a:latin typeface="+mj-lt"/>
              </a:rPr>
              <a:t>14. Des </a:t>
            </a:r>
            <a:r>
              <a:rPr lang="en-GB" dirty="0" err="1">
                <a:latin typeface="+mj-lt"/>
              </a:rPr>
              <a:t>signaux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lumineux</a:t>
            </a:r>
            <a:endParaRPr lang="en-GB" dirty="0">
              <a:latin typeface="+mj-lt"/>
            </a:endParaRPr>
          </a:p>
          <a:p>
            <a:pPr>
              <a:defRPr/>
            </a:pPr>
            <a:r>
              <a:rPr lang="fr-FR" dirty="0">
                <a:latin typeface="+mj-lt"/>
              </a:rPr>
              <a:t>15. Un émetteur-récepteur fonctionnant sur l’énergie</a:t>
            </a:r>
          </a:p>
          <a:p>
            <a:pPr>
              <a:defRPr/>
            </a:pPr>
            <a:r>
              <a:rPr lang="en-GB" dirty="0" err="1">
                <a:latin typeface="+mj-lt"/>
              </a:rPr>
              <a:t>solaire</a:t>
            </a:r>
            <a:r>
              <a:rPr lang="en-GB" dirty="0">
                <a:latin typeface="+mj-lt"/>
              </a:rPr>
              <a:t> (</a:t>
            </a:r>
            <a:r>
              <a:rPr lang="en-GB" dirty="0" err="1">
                <a:latin typeface="+mj-lt"/>
              </a:rPr>
              <a:t>fréquence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moyenne</a:t>
            </a:r>
            <a:r>
              <a:rPr lang="en-GB" dirty="0">
                <a:latin typeface="+mj-lt"/>
              </a:rPr>
              <a:t>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Page </a:t>
            </a:r>
            <a:fld id="{8A1D43EA-F795-41CA-A23B-F6C46ECF4C59}" type="slidenum">
              <a:rPr lang="en-GB"/>
              <a:pPr>
                <a:defRPr/>
              </a:pPr>
              <a:t>7</a:t>
            </a:fld>
            <a:endParaRPr lang="en-GB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2496138"/>
              </p:ext>
            </p:extLst>
          </p:nvPr>
        </p:nvGraphicFramePr>
        <p:xfrm>
          <a:off x="179512" y="476672"/>
          <a:ext cx="8748464" cy="5689305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4527714"/>
                <a:gridCol w="4220750"/>
              </a:tblGrid>
              <a:tr h="809850">
                <a:tc>
                  <a:txBody>
                    <a:bodyPr/>
                    <a:lstStyle/>
                    <a:p>
                      <a:pPr marL="457200" indent="-457200">
                        <a:buFont typeface="+mj-lt"/>
                        <a:buAutoNum type="arabicParenR"/>
                      </a:pPr>
                      <a:r>
                        <a:rPr lang="en-GB" sz="2200" dirty="0" err="1" smtClean="0">
                          <a:effectLst/>
                        </a:rPr>
                        <a:t>Caja</a:t>
                      </a:r>
                      <a:r>
                        <a:rPr lang="en-GB" sz="2200" dirty="0" smtClean="0">
                          <a:effectLst/>
                        </a:rPr>
                        <a:t> de </a:t>
                      </a:r>
                      <a:r>
                        <a:rPr lang="en-GB" sz="2200" dirty="0" err="1" smtClean="0">
                          <a:effectLst/>
                        </a:rPr>
                        <a:t>cerillas</a:t>
                      </a:r>
                      <a:endParaRPr lang="en-GB" sz="2200" dirty="0"/>
                    </a:p>
                  </a:txBody>
                  <a:tcPr marL="17289" marR="17289" marT="8646" marB="8646" anchor="ctr"/>
                </a:tc>
                <a:tc>
                  <a:txBody>
                    <a:bodyPr/>
                    <a:lstStyle/>
                    <a:p>
                      <a:r>
                        <a:rPr lang="es-ES" sz="2200" dirty="0" smtClean="0">
                          <a:effectLst/>
                        </a:rPr>
                        <a:t>9) Mapa </a:t>
                      </a:r>
                      <a:r>
                        <a:rPr lang="es-ES" sz="2200" dirty="0" smtClean="0">
                          <a:effectLst/>
                        </a:rPr>
                        <a:t>de estrellas (constelación lunar)</a:t>
                      </a:r>
                      <a:endParaRPr lang="es-ES" sz="2200" dirty="0"/>
                    </a:p>
                  </a:txBody>
                  <a:tcPr marL="17289" marR="17289" marT="8646" marB="8646" anchor="ctr"/>
                </a:tc>
              </a:tr>
              <a:tr h="415103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GB" sz="2200" dirty="0" smtClean="0">
                          <a:effectLst/>
                        </a:rPr>
                        <a:t>2)Comida </a:t>
                      </a:r>
                      <a:r>
                        <a:rPr lang="en-GB" sz="2200" dirty="0" err="1" smtClean="0">
                          <a:effectLst/>
                        </a:rPr>
                        <a:t>concentrada</a:t>
                      </a:r>
                      <a:endParaRPr lang="en-GB" sz="2200" dirty="0"/>
                    </a:p>
                  </a:txBody>
                  <a:tcPr marL="17289" marR="17289" marT="8646" marB="8646" anchor="ctr"/>
                </a:tc>
                <a:tc>
                  <a:txBody>
                    <a:bodyPr/>
                    <a:lstStyle/>
                    <a:p>
                      <a:r>
                        <a:rPr lang="en-GB" sz="2200" dirty="0" smtClean="0">
                          <a:effectLst/>
                        </a:rPr>
                        <a:t>10) Balsa </a:t>
                      </a:r>
                      <a:r>
                        <a:rPr lang="en-GB" sz="2200" dirty="0" err="1" smtClean="0">
                          <a:effectLst/>
                        </a:rPr>
                        <a:t>salvavidas</a:t>
                      </a:r>
                      <a:endParaRPr lang="en-GB" sz="2200" dirty="0"/>
                    </a:p>
                  </a:txBody>
                  <a:tcPr marL="17289" marR="17289" marT="8646" marB="8646" anchor="ctr"/>
                </a:tc>
              </a:tr>
              <a:tr h="415103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s-ES" sz="2200" dirty="0" smtClean="0">
                          <a:effectLst/>
                        </a:rPr>
                        <a:t>3) 25 </a:t>
                      </a:r>
                      <a:r>
                        <a:rPr lang="es-ES" sz="2200" dirty="0" err="1" smtClean="0">
                          <a:effectLst/>
                        </a:rPr>
                        <a:t>mtr</a:t>
                      </a:r>
                      <a:r>
                        <a:rPr lang="es-ES" sz="2200" dirty="0" smtClean="0">
                          <a:effectLst/>
                        </a:rPr>
                        <a:t> de cuerda de nylon</a:t>
                      </a:r>
                      <a:endParaRPr lang="es-ES" sz="2200" dirty="0"/>
                    </a:p>
                  </a:txBody>
                  <a:tcPr marL="17289" marR="17289" marT="8646" marB="8646" anchor="ctr"/>
                </a:tc>
                <a:tc>
                  <a:txBody>
                    <a:bodyPr/>
                    <a:lstStyle/>
                    <a:p>
                      <a:r>
                        <a:rPr lang="en-GB" sz="2200" dirty="0" smtClean="0">
                          <a:effectLst/>
                        </a:rPr>
                        <a:t>11) </a:t>
                      </a:r>
                      <a:r>
                        <a:rPr lang="en-GB" sz="2200" dirty="0" err="1" smtClean="0">
                          <a:effectLst/>
                        </a:rPr>
                        <a:t>Compas</a:t>
                      </a:r>
                      <a:r>
                        <a:rPr lang="en-GB" sz="2200" dirty="0" smtClean="0">
                          <a:effectLst/>
                        </a:rPr>
                        <a:t> </a:t>
                      </a:r>
                      <a:r>
                        <a:rPr lang="en-GB" sz="2200" dirty="0" err="1" smtClean="0">
                          <a:effectLst/>
                        </a:rPr>
                        <a:t>magnético</a:t>
                      </a:r>
                      <a:r>
                        <a:rPr lang="en-GB" sz="2200" dirty="0" smtClean="0">
                          <a:effectLst/>
                        </a:rPr>
                        <a:t> (</a:t>
                      </a:r>
                      <a:r>
                        <a:rPr lang="en-GB" sz="2200" dirty="0" err="1" smtClean="0">
                          <a:effectLst/>
                        </a:rPr>
                        <a:t>brújula</a:t>
                      </a:r>
                      <a:r>
                        <a:rPr lang="en-GB" sz="2200" dirty="0" smtClean="0">
                          <a:effectLst/>
                        </a:rPr>
                        <a:t>)</a:t>
                      </a:r>
                      <a:endParaRPr lang="en-GB" sz="2200" dirty="0"/>
                    </a:p>
                  </a:txBody>
                  <a:tcPr marL="17289" marR="17289" marT="8646" marB="8646" anchor="ctr"/>
                </a:tc>
              </a:tr>
              <a:tr h="415103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GB" sz="2200" dirty="0" smtClean="0">
                          <a:effectLst/>
                        </a:rPr>
                        <a:t>4)</a:t>
                      </a:r>
                      <a:r>
                        <a:rPr lang="en-GB" sz="2200" dirty="0" err="1" smtClean="0">
                          <a:effectLst/>
                        </a:rPr>
                        <a:t>Seda</a:t>
                      </a:r>
                      <a:r>
                        <a:rPr lang="en-GB" sz="2200" dirty="0" smtClean="0">
                          <a:effectLst/>
                        </a:rPr>
                        <a:t> </a:t>
                      </a:r>
                      <a:r>
                        <a:rPr lang="en-GB" sz="2200" dirty="0" smtClean="0">
                          <a:effectLst/>
                        </a:rPr>
                        <a:t>de </a:t>
                      </a:r>
                      <a:r>
                        <a:rPr lang="en-GB" sz="2200" dirty="0" err="1" smtClean="0">
                          <a:effectLst/>
                        </a:rPr>
                        <a:t>paracaídas</a:t>
                      </a:r>
                      <a:endParaRPr lang="en-GB" sz="2200" dirty="0"/>
                    </a:p>
                  </a:txBody>
                  <a:tcPr marL="17289" marR="17289" marT="8646" marB="8646" anchor="ctr"/>
                </a:tc>
                <a:tc>
                  <a:txBody>
                    <a:bodyPr/>
                    <a:lstStyle/>
                    <a:p>
                      <a:r>
                        <a:rPr lang="en-GB" sz="2200" dirty="0" smtClean="0">
                          <a:effectLst/>
                        </a:rPr>
                        <a:t>12) 10 </a:t>
                      </a:r>
                      <a:r>
                        <a:rPr lang="en-GB" sz="2200" dirty="0" smtClean="0">
                          <a:effectLst/>
                        </a:rPr>
                        <a:t>l. de </a:t>
                      </a:r>
                      <a:r>
                        <a:rPr lang="en-GB" sz="2200" dirty="0" err="1" smtClean="0">
                          <a:effectLst/>
                        </a:rPr>
                        <a:t>agua</a:t>
                      </a:r>
                      <a:endParaRPr lang="en-GB" sz="2200" dirty="0"/>
                    </a:p>
                  </a:txBody>
                  <a:tcPr marL="17289" marR="17289" marT="8646" marB="8646" anchor="ctr"/>
                </a:tc>
              </a:tr>
              <a:tr h="80985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GB" sz="2200" dirty="0" smtClean="0">
                          <a:effectLst/>
                        </a:rPr>
                        <a:t>5)</a:t>
                      </a:r>
                      <a:r>
                        <a:rPr lang="en-GB" sz="2200" dirty="0" err="1" smtClean="0">
                          <a:effectLst/>
                        </a:rPr>
                        <a:t>Unidad</a:t>
                      </a:r>
                      <a:r>
                        <a:rPr lang="en-GB" sz="2200" dirty="0" smtClean="0">
                          <a:effectLst/>
                        </a:rPr>
                        <a:t> </a:t>
                      </a:r>
                      <a:r>
                        <a:rPr lang="en-GB" sz="2200" dirty="0" err="1" smtClean="0">
                          <a:effectLst/>
                        </a:rPr>
                        <a:t>calentamiento</a:t>
                      </a:r>
                      <a:r>
                        <a:rPr lang="en-GB" sz="2200" dirty="0" smtClean="0">
                          <a:effectLst/>
                        </a:rPr>
                        <a:t> </a:t>
                      </a:r>
                      <a:r>
                        <a:rPr lang="en-GB" sz="2200" dirty="0" err="1" smtClean="0">
                          <a:effectLst/>
                        </a:rPr>
                        <a:t>portátil</a:t>
                      </a:r>
                      <a:endParaRPr lang="en-GB" sz="2200" dirty="0"/>
                    </a:p>
                  </a:txBody>
                  <a:tcPr marL="17289" marR="17289" marT="8646" marB="8646" anchor="ctr"/>
                </a:tc>
                <a:tc>
                  <a:txBody>
                    <a:bodyPr/>
                    <a:lstStyle/>
                    <a:p>
                      <a:r>
                        <a:rPr lang="es-ES" sz="2200" dirty="0" smtClean="0">
                          <a:effectLst/>
                        </a:rPr>
                        <a:t>13) Luces </a:t>
                      </a:r>
                      <a:r>
                        <a:rPr lang="es-ES" sz="2200" dirty="0" smtClean="0">
                          <a:effectLst/>
                        </a:rPr>
                        <a:t>de llama para señalar</a:t>
                      </a:r>
                      <a:endParaRPr lang="es-ES" sz="2200" dirty="0"/>
                    </a:p>
                  </a:txBody>
                  <a:tcPr marL="17289" marR="17289" marT="8646" marB="8646" anchor="ctr"/>
                </a:tc>
              </a:tr>
              <a:tr h="80985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s-ES" sz="2200" dirty="0" smtClean="0">
                          <a:effectLst/>
                        </a:rPr>
                        <a:t>6) Dos </a:t>
                      </a:r>
                      <a:r>
                        <a:rPr lang="es-ES" sz="2200" dirty="0" smtClean="0">
                          <a:effectLst/>
                        </a:rPr>
                        <a:t>pistolas del calibre 45</a:t>
                      </a:r>
                      <a:endParaRPr lang="es-ES" sz="2200" dirty="0"/>
                    </a:p>
                  </a:txBody>
                  <a:tcPr marL="17289" marR="17289" marT="8646" marB="8646" anchor="ctr"/>
                </a:tc>
                <a:tc>
                  <a:txBody>
                    <a:bodyPr/>
                    <a:lstStyle/>
                    <a:p>
                      <a:r>
                        <a:rPr lang="es-ES" sz="2200" dirty="0" smtClean="0">
                          <a:effectLst/>
                        </a:rPr>
                        <a:t>14) Botiquín </a:t>
                      </a:r>
                      <a:r>
                        <a:rPr lang="es-ES" sz="2200" dirty="0" smtClean="0">
                          <a:effectLst/>
                        </a:rPr>
                        <a:t>de urgencias con agujas para inyecciones</a:t>
                      </a:r>
                      <a:endParaRPr lang="es-ES" sz="2200" dirty="0"/>
                    </a:p>
                  </a:txBody>
                  <a:tcPr marL="17289" marR="17289" marT="8646" marB="8646" anchor="ctr"/>
                </a:tc>
              </a:tr>
              <a:tr h="1204596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s-ES" sz="2200" dirty="0" smtClean="0">
                          <a:effectLst/>
                        </a:rPr>
                        <a:t>7) Una </a:t>
                      </a:r>
                      <a:r>
                        <a:rPr lang="es-ES" sz="2200" dirty="0" smtClean="0">
                          <a:effectLst/>
                        </a:rPr>
                        <a:t>caja de leche deshidratada</a:t>
                      </a:r>
                      <a:endParaRPr lang="es-ES" sz="2200" dirty="0"/>
                    </a:p>
                  </a:txBody>
                  <a:tcPr marL="17289" marR="17289" marT="8646" marB="8646" anchor="ctr"/>
                </a:tc>
                <a:tc>
                  <a:txBody>
                    <a:bodyPr/>
                    <a:lstStyle/>
                    <a:p>
                      <a:r>
                        <a:rPr lang="es-ES" sz="2200" dirty="0" smtClean="0">
                          <a:effectLst/>
                        </a:rPr>
                        <a:t>15) Transmisor-receptor </a:t>
                      </a:r>
                      <a:r>
                        <a:rPr lang="es-ES" sz="2200" dirty="0" smtClean="0">
                          <a:effectLst/>
                        </a:rPr>
                        <a:t>de </a:t>
                      </a:r>
                      <a:r>
                        <a:rPr lang="es-ES" sz="2200" dirty="0" err="1" smtClean="0">
                          <a:effectLst/>
                        </a:rPr>
                        <a:t>fm</a:t>
                      </a:r>
                      <a:r>
                        <a:rPr lang="es-ES" sz="2200" dirty="0" smtClean="0">
                          <a:effectLst/>
                        </a:rPr>
                        <a:t>, que funciona con energía solar</a:t>
                      </a:r>
                      <a:endParaRPr lang="es-ES" sz="2200" dirty="0"/>
                    </a:p>
                  </a:txBody>
                  <a:tcPr marL="17289" marR="17289" marT="8646" marB="8646" anchor="ctr"/>
                </a:tc>
              </a:tr>
              <a:tr h="80985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GB" sz="2200" dirty="0" smtClean="0">
                          <a:effectLst/>
                        </a:rPr>
                        <a:t>8) Dos </a:t>
                      </a:r>
                      <a:r>
                        <a:rPr lang="en-GB" sz="2200" dirty="0" err="1" smtClean="0">
                          <a:effectLst/>
                        </a:rPr>
                        <a:t>tanques</a:t>
                      </a:r>
                      <a:r>
                        <a:rPr lang="en-GB" sz="2200" dirty="0" smtClean="0">
                          <a:effectLst/>
                        </a:rPr>
                        <a:t> de </a:t>
                      </a:r>
                      <a:r>
                        <a:rPr lang="en-GB" sz="2200" dirty="0" err="1" smtClean="0">
                          <a:effectLst/>
                        </a:rPr>
                        <a:t>oxígeno</a:t>
                      </a:r>
                      <a:r>
                        <a:rPr lang="en-GB" sz="2200" dirty="0" smtClean="0">
                          <a:effectLst/>
                        </a:rPr>
                        <a:t> 100 l. </a:t>
                      </a:r>
                      <a:r>
                        <a:rPr lang="en-GB" sz="2200" dirty="0" err="1" smtClean="0">
                          <a:effectLst/>
                        </a:rPr>
                        <a:t>Cada</a:t>
                      </a:r>
                      <a:r>
                        <a:rPr lang="en-GB" sz="2200" dirty="0" smtClean="0">
                          <a:effectLst/>
                        </a:rPr>
                        <a:t> </a:t>
                      </a:r>
                      <a:r>
                        <a:rPr lang="en-GB" sz="2200" dirty="0" err="1" smtClean="0">
                          <a:effectLst/>
                        </a:rPr>
                        <a:t>uno</a:t>
                      </a:r>
                      <a:endParaRPr lang="en-GB" sz="2200" dirty="0"/>
                    </a:p>
                  </a:txBody>
                  <a:tcPr marL="17289" marR="17289" marT="8646" marB="8646" anchor="ctr"/>
                </a:tc>
                <a:tc>
                  <a:txBody>
                    <a:bodyPr/>
                    <a:lstStyle/>
                    <a:p>
                      <a:endParaRPr lang="en-GB" sz="2200" dirty="0"/>
                    </a:p>
                  </a:txBody>
                  <a:tcPr marL="17289" marR="17289" marT="8646" marB="8646" anchor="ctr"/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2857D97-DE2E-4A3C-AFB7-E6D29DD7F6FD}" type="datetime5">
              <a:rPr lang="en-US" smtClean="0"/>
              <a:pPr>
                <a:defRPr/>
              </a:pPr>
              <a:t>23-Jan-17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Espace Skills Course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B0340D-BC9F-4DA4-8730-CFBB1DB46171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246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950" y="188913"/>
            <a:ext cx="4751388" cy="6335712"/>
          </a:xfrm>
        </p:spPr>
        <p:txBody>
          <a:bodyPr/>
          <a:lstStyle/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sz="2800" dirty="0" smtClean="0"/>
              <a:t>Box of matches 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sz="2800" dirty="0" smtClean="0"/>
              <a:t>Food concentrate 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sz="2800" dirty="0" smtClean="0"/>
              <a:t>50 feet of nylon rope 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sz="2800" dirty="0" smtClean="0"/>
              <a:t>Parachute silk 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sz="2800" dirty="0" smtClean="0"/>
              <a:t>Portable heating unit 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sz="2800" dirty="0" smtClean="0"/>
              <a:t>Two .45 </a:t>
            </a:r>
            <a:r>
              <a:rPr lang="en-GB" sz="2800" dirty="0" err="1" smtClean="0"/>
              <a:t>caliber</a:t>
            </a:r>
            <a:r>
              <a:rPr lang="en-GB" sz="2800" dirty="0" smtClean="0"/>
              <a:t> pistols 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sz="2800" dirty="0" smtClean="0"/>
              <a:t>One case of dehydrated milk 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sz="2800" dirty="0" smtClean="0"/>
              <a:t>Two 100 lb. tanks of oxygen </a:t>
            </a:r>
          </a:p>
          <a:p>
            <a:pPr marL="457200" indent="-457200" eaLnBrk="1" hangingPunct="1">
              <a:buFont typeface="+mj-lt"/>
              <a:buAutoNum type="arabicPeriod"/>
              <a:defRPr/>
            </a:pPr>
            <a:r>
              <a:rPr lang="en-GB" sz="2800" dirty="0" smtClean="0"/>
              <a:t>Stellar map </a:t>
            </a:r>
          </a:p>
          <a:p>
            <a:pPr marL="457200" indent="-457200" eaLnBrk="1" hangingPunct="1">
              <a:buFont typeface="+mj-lt"/>
              <a:buAutoNum type="arabicPeriod"/>
              <a:defRPr/>
            </a:pPr>
            <a:r>
              <a:rPr lang="en-GB" sz="2800" dirty="0" smtClean="0"/>
              <a:t>Self-inflating life raft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458673F-20E2-468A-AA8F-25BFEDE94DC0}" type="datetime5">
              <a:rPr lang="en-US"/>
              <a:pPr>
                <a:defRPr/>
              </a:pPr>
              <a:t>23-Jan-17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Espace Skills Course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716463" y="1989138"/>
            <a:ext cx="4751387" cy="4868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ebdings" pitchFamily="18" charset="2"/>
              <a:buChar char="ù"/>
              <a:defRPr sz="3200">
                <a:solidFill>
                  <a:srgbClr val="370E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ebdings" pitchFamily="18" charset="2"/>
              <a:buChar char="ù"/>
              <a:defRPr sz="2800">
                <a:solidFill>
                  <a:srgbClr val="594207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m"/>
              <a:defRPr sz="2400">
                <a:solidFill>
                  <a:srgbClr val="370E4E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 2" pitchFamily="18" charset="2"/>
              <a:buChar char=""/>
              <a:defRPr sz="2000">
                <a:solidFill>
                  <a:srgbClr val="8A2020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 2" pitchFamily="18" charset="2"/>
              <a:buChar char=""/>
              <a:defRPr sz="2000">
                <a:solidFill>
                  <a:srgbClr val="370E4E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 2" pitchFamily="18" charset="2"/>
              <a:buChar char=""/>
              <a:defRPr sz="2000">
                <a:solidFill>
                  <a:srgbClr val="370E4E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 2" pitchFamily="18" charset="2"/>
              <a:buChar char=""/>
              <a:defRPr sz="2000">
                <a:solidFill>
                  <a:srgbClr val="370E4E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 2" pitchFamily="18" charset="2"/>
              <a:buChar char=""/>
              <a:defRPr sz="2000">
                <a:solidFill>
                  <a:srgbClr val="370E4E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 2" pitchFamily="18" charset="2"/>
              <a:buChar char=""/>
              <a:defRPr sz="2000">
                <a:solidFill>
                  <a:srgbClr val="370E4E"/>
                </a:solidFill>
                <a:latin typeface="+mn-lt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11"/>
              <a:defRPr/>
            </a:pPr>
            <a:r>
              <a:rPr lang="en-GB" sz="2800" dirty="0" smtClean="0"/>
              <a:t>Magnetic compass </a:t>
            </a:r>
          </a:p>
          <a:p>
            <a:pPr marL="457200" indent="-457200">
              <a:buFont typeface="+mj-lt"/>
              <a:buAutoNum type="arabicPeriod" startAt="11"/>
              <a:defRPr/>
            </a:pPr>
            <a:r>
              <a:rPr lang="en-GB" sz="2800" dirty="0" smtClean="0"/>
              <a:t> 25 litres of water </a:t>
            </a:r>
          </a:p>
          <a:p>
            <a:pPr marL="457200" indent="-457200">
              <a:buFont typeface="+mj-lt"/>
              <a:buAutoNum type="arabicPeriod" startAt="11"/>
              <a:defRPr/>
            </a:pPr>
            <a:r>
              <a:rPr lang="en-GB" sz="2800" dirty="0" smtClean="0"/>
              <a:t> Signal flares </a:t>
            </a:r>
          </a:p>
          <a:p>
            <a:pPr marL="457200" indent="-457200">
              <a:buFont typeface="+mj-lt"/>
              <a:buAutoNum type="arabicPeriod" startAt="11"/>
              <a:defRPr/>
            </a:pPr>
            <a:r>
              <a:rPr lang="en-GB" sz="2800" dirty="0" smtClean="0"/>
              <a:t> First aid kit, including injection needle </a:t>
            </a:r>
          </a:p>
          <a:p>
            <a:pPr marL="457200" indent="-457200">
              <a:buFont typeface="+mj-lt"/>
              <a:buAutoNum type="arabicPeriod" startAt="11"/>
              <a:defRPr/>
            </a:pPr>
            <a:r>
              <a:rPr lang="en-GB" sz="2800" dirty="0" smtClean="0"/>
              <a:t> Solar-powered FM receiver-transmitter</a:t>
            </a:r>
          </a:p>
          <a:p>
            <a:pPr marL="514350" indent="-514350">
              <a:buFont typeface="+mj-lt"/>
              <a:buAutoNum type="arabicPeriod" startAt="11"/>
              <a:defRPr/>
            </a:pPr>
            <a:endParaRPr lang="en-GB" sz="2800" dirty="0" smtClean="0"/>
          </a:p>
          <a:p>
            <a:pPr>
              <a:defRPr/>
            </a:pPr>
            <a:endParaRPr lang="en-GB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Page </a:t>
            </a:r>
            <a:fld id="{F7D3ABF8-548F-4D5C-A2B2-5EDE1EC62622}" type="slidenum">
              <a:rPr lang="en-GB"/>
              <a:pPr>
                <a:defRPr/>
              </a:pPr>
              <a:t>9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Times New Roman"/>
      </a:majorFont>
      <a:minorFont>
        <a:latin typeface="Comic Sans MS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636</Words>
  <Application>Microsoft Office PowerPoint</Application>
  <PresentationFormat>On-screen Show (4:3)</PresentationFormat>
  <Paragraphs>113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Times New Roman</vt:lpstr>
      <vt:lpstr>Arial</vt:lpstr>
      <vt:lpstr>Comic Sans MS</vt:lpstr>
      <vt:lpstr>Webdings</vt:lpstr>
      <vt:lpstr>Wingdings</vt:lpstr>
      <vt:lpstr>Wingdings 2</vt:lpstr>
      <vt:lpstr>Calibri</vt:lpstr>
      <vt:lpstr>Default Design</vt:lpstr>
      <vt:lpstr>PowerPoint Presentation</vt:lpstr>
      <vt:lpstr>MOON  TASK</vt:lpstr>
      <vt:lpstr>Where am I?</vt:lpstr>
      <vt:lpstr>MOON TASK</vt:lpstr>
      <vt:lpstr>MOON TASK</vt:lpstr>
      <vt:lpstr>Translation</vt:lpstr>
      <vt:lpstr>PowerPoint Presentation</vt:lpstr>
      <vt:lpstr>PowerPoint Presentation</vt:lpstr>
      <vt:lpstr>PowerPoint Presentation</vt:lpstr>
      <vt:lpstr>Scoring: </vt:lpstr>
      <vt:lpstr>PowerPoint Presentation</vt:lpstr>
      <vt:lpstr>Scoring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Hargreaves</dc:creator>
  <cp:lastModifiedBy>Jennie Hargreaves</cp:lastModifiedBy>
  <cp:revision>20</cp:revision>
  <dcterms:created xsi:type="dcterms:W3CDTF">2011-12-02T11:44:06Z</dcterms:created>
  <dcterms:modified xsi:type="dcterms:W3CDTF">2017-01-23T16:00:21Z</dcterms:modified>
</cp:coreProperties>
</file>