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12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6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20C4FB3E-F4E5-45CD-8B65-421FED34BA5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28EF4-9CAD-4A7A-BBDF-703BEFC2DE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973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C5EE3-8BDB-45E7-8122-3160E90458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919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DC488C9-6F9B-4F78-B92A-DDCB529453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888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DDB65-FDCC-4FD8-A661-8F0835E2C1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519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D4A07-4343-48C2-8C69-4984B59B92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58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A3611-4FCD-44C2-AD46-5672F3E384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70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3CF63-B694-42F5-ABC8-9225F11FF4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784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346C8-E219-4466-98A0-2720C420F5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398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B3976-5817-4FC3-AE62-9C44769210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067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7410F-FAFB-4D52-AF12-4AE7B11FE2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957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9C46F-AFA2-4378-BFD4-4BE2EE6EA4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736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499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4E8BAC68-6259-4359-B6F3-D1BA559499D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interactiveuniversity.net/vle/scholar/session.controller?action=viewContent&amp;contentGUID=11779ad2-d41e-4749-1cdf-84cb6b7255c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courses.interactiveuniversity.net/vle/scholar/session.controller?action=viewContent&amp;contentGUID=11779ad2-d41e-4749-1cdf-84cb6b7255c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ourses.interactiveuniversity.net/vle/scholar/session.controller?action=viewContent&amp;contentGUID=1403bff4-a065-7682-09a9-c6be2da16918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../sheets/allowed%20orbits.xl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Advanced Higher Physics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Introduction to Quantum Mechanics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Atomic Models 4 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602538" cy="4419600"/>
          </a:xfrm>
          <a:noFill/>
        </p:spPr>
        <p:txBody>
          <a:bodyPr/>
          <a:lstStyle/>
          <a:p>
            <a:r>
              <a:rPr lang="en-GB" altLang="en-US" sz="2800"/>
              <a:t>From De Broglie equation, </a:t>
            </a:r>
          </a:p>
          <a:p>
            <a:endParaRPr lang="en-GB" altLang="en-US" sz="2800"/>
          </a:p>
          <a:p>
            <a:r>
              <a:rPr lang="en-GB" altLang="en-US" sz="2800">
                <a:cs typeface="Tahoma" pitchFamily="34" charset="0"/>
              </a:rPr>
              <a:t>Combining with</a:t>
            </a:r>
            <a:r>
              <a:rPr lang="en-GB" altLang="en-US" i="1">
                <a:cs typeface="Arial" charset="0"/>
              </a:rPr>
              <a:t>,</a:t>
            </a:r>
          </a:p>
          <a:p>
            <a:pPr>
              <a:buFont typeface="Wingdings" pitchFamily="2" charset="2"/>
              <a:buNone/>
            </a:pPr>
            <a:endParaRPr lang="en-GB" altLang="en-US" i="1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GB" altLang="en-US" i="1">
                <a:cs typeface="Arial" charset="0"/>
              </a:rPr>
              <a:t>		</a:t>
            </a:r>
            <a:endParaRPr lang="el-GR" altLang="en-US" i="1">
              <a:cs typeface="Arial" charset="0"/>
            </a:endParaRPr>
          </a:p>
          <a:p>
            <a:endParaRPr lang="el-GR" altLang="en-US" sz="2800">
              <a:cs typeface="Tahoma" pitchFamily="34" charset="0"/>
            </a:endParaRP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630863" y="1368425"/>
          <a:ext cx="1423987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0863" y="1368425"/>
                        <a:ext cx="1423987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108450" y="2579688"/>
          <a:ext cx="1579563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5" imgW="583920" imgH="177480" progId="Equation.3">
                  <p:embed/>
                </p:oleObj>
              </mc:Choice>
              <mc:Fallback>
                <p:oleObj name="Equation" r:id="rId5" imgW="5839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2579688"/>
                        <a:ext cx="1579563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3678238" y="3182938"/>
          <a:ext cx="1916112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7" imgW="761760" imgH="1218960" progId="Equation.3">
                  <p:embed/>
                </p:oleObj>
              </mc:Choice>
              <mc:Fallback>
                <p:oleObj name="Equation" r:id="rId7" imgW="761760" imgH="1218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8" y="3182938"/>
                        <a:ext cx="1916112" cy="306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976688" y="5356225"/>
            <a:ext cx="1670050" cy="841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Atomic Models 4  (cont.)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Angular momentum of electron in any orbit is </a:t>
            </a:r>
            <a:r>
              <a:rPr lang="en-GB" altLang="en-US" b="1"/>
              <a:t>always </a:t>
            </a:r>
            <a:r>
              <a:rPr lang="en-GB" altLang="en-US"/>
              <a:t>a multiple of</a:t>
            </a:r>
            <a:r>
              <a:rPr lang="en-GB" altLang="en-US">
                <a:latin typeface="Times New Roman" pitchFamily="18" charset="0"/>
              </a:rPr>
              <a:t> </a:t>
            </a:r>
            <a:r>
              <a:rPr lang="en-GB" altLang="en-US" i="1">
                <a:cs typeface="Arial" charset="0"/>
              </a:rPr>
              <a:t>h / 2</a:t>
            </a:r>
            <a:r>
              <a:rPr lang="el-GR" altLang="en-US" i="1">
                <a:cs typeface="Arial" charset="0"/>
              </a:rPr>
              <a:t>π</a:t>
            </a:r>
            <a:endParaRPr lang="en-GB" altLang="en-US" i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GB" altLang="en-US" i="1">
              <a:latin typeface="Times New Roman" pitchFamily="18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US">
                <a:cs typeface="Arial" charset="0"/>
              </a:rPr>
              <a:t>This </a:t>
            </a:r>
            <a:r>
              <a:rPr lang="en-GB" altLang="en-US" b="1">
                <a:cs typeface="Arial" charset="0"/>
              </a:rPr>
              <a:t>quantum</a:t>
            </a:r>
            <a:r>
              <a:rPr lang="en-GB" altLang="en-US">
                <a:cs typeface="Arial" charset="0"/>
              </a:rPr>
              <a:t> of angular momentum is often expressed as </a:t>
            </a:r>
            <a:r>
              <a:rPr lang="en-US" altLang="en-US" i="1">
                <a:latin typeface="Times New Roman" pitchFamily="18" charset="0"/>
                <a:cs typeface="Arial" charset="0"/>
              </a:rPr>
              <a:t>ħ</a:t>
            </a:r>
            <a:r>
              <a:rPr lang="en-GB" altLang="en-US" i="1">
                <a:cs typeface="Arial" charset="0"/>
              </a:rPr>
              <a:t> (‘h bar’),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>
                <a:cs typeface="Arial" charset="0"/>
              </a:rPr>
              <a:t>	where		</a:t>
            </a:r>
            <a:r>
              <a:rPr lang="en-US" altLang="en-US" i="1">
                <a:cs typeface="Arial" charset="0"/>
              </a:rPr>
              <a:t>ħ</a:t>
            </a:r>
            <a:r>
              <a:rPr lang="en-GB" altLang="en-US" i="1">
                <a:cs typeface="Arial" charset="0"/>
              </a:rPr>
              <a:t> = h / 2</a:t>
            </a:r>
            <a:r>
              <a:rPr lang="el-GR" altLang="en-US" i="1">
                <a:cs typeface="Arial" charset="0"/>
              </a:rPr>
              <a:t>π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>
                <a:hlinkClick r:id="rId2"/>
              </a:rPr>
              <a:t>Scholar Bohr Hydrogen Atom demo</a:t>
            </a:r>
            <a:endParaRPr lang="en-GB" altLang="en-US"/>
          </a:p>
          <a:p>
            <a:pPr>
              <a:lnSpc>
                <a:spcPct val="90000"/>
              </a:lnSpc>
            </a:pPr>
            <a:endParaRPr lang="en-GB" altLang="en-US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Energy Levels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/>
              <a:t>For any quantum number, </a:t>
            </a:r>
            <a:r>
              <a:rPr lang="en-GB" altLang="en-US" sz="2800" i="1"/>
              <a:t>n</a:t>
            </a:r>
            <a:r>
              <a:rPr lang="en-GB" altLang="en-US" sz="2800"/>
              <a:t>, there exists a single orbit with a specific angular momentum, </a:t>
            </a:r>
            <a:r>
              <a:rPr lang="en-GB" altLang="en-US" sz="2800" i="1"/>
              <a:t>L = mvr</a:t>
            </a:r>
            <a:r>
              <a:rPr lang="en-GB" altLang="en-US" sz="2800"/>
              <a:t>, and energy, </a:t>
            </a:r>
            <a:r>
              <a:rPr lang="en-GB" altLang="en-US" sz="2800" i="1"/>
              <a:t>E</a:t>
            </a:r>
            <a:r>
              <a:rPr lang="en-GB" altLang="en-US" sz="2800"/>
              <a:t>, which can be calculated.</a:t>
            </a:r>
          </a:p>
          <a:p>
            <a:pPr>
              <a:lnSpc>
                <a:spcPct val="80000"/>
              </a:lnSpc>
            </a:pPr>
            <a:endParaRPr lang="en-GB" altLang="en-US" sz="2800"/>
          </a:p>
          <a:p>
            <a:pPr>
              <a:lnSpc>
                <a:spcPct val="80000"/>
              </a:lnSpc>
            </a:pPr>
            <a:r>
              <a:rPr lang="en-GB" altLang="en-US" sz="2800"/>
              <a:t>Each quantum number, </a:t>
            </a:r>
            <a:r>
              <a:rPr lang="en-GB" altLang="en-US" sz="2800" i="1"/>
              <a:t>n</a:t>
            </a:r>
            <a:r>
              <a:rPr lang="en-GB" altLang="en-US" sz="2800"/>
              <a:t>, relates to an electron energy level, </a:t>
            </a:r>
            <a:r>
              <a:rPr lang="en-GB" altLang="en-US" sz="2800" i="1"/>
              <a:t>E</a:t>
            </a:r>
            <a:r>
              <a:rPr lang="en-GB" altLang="en-US" sz="2800" i="1" baseline="-25000"/>
              <a:t>n</a:t>
            </a:r>
            <a:r>
              <a:rPr lang="en-GB" altLang="en-US" sz="2800" i="1"/>
              <a:t>, </a:t>
            </a:r>
            <a:r>
              <a:rPr lang="en-GB" altLang="en-US" sz="2800"/>
              <a:t>in the atom.</a:t>
            </a:r>
            <a:r>
              <a:rPr lang="en-GB" altLang="en-US" sz="2800" i="1" baseline="-25000"/>
              <a:t> </a:t>
            </a:r>
          </a:p>
          <a:p>
            <a:pPr>
              <a:lnSpc>
                <a:spcPct val="80000"/>
              </a:lnSpc>
            </a:pPr>
            <a:endParaRPr lang="en-GB" altLang="en-US" sz="2800" i="1" baseline="-25000"/>
          </a:p>
          <a:p>
            <a:pPr>
              <a:lnSpc>
                <a:spcPct val="80000"/>
              </a:lnSpc>
            </a:pPr>
            <a:r>
              <a:rPr lang="en-GB" altLang="en-US" sz="2800"/>
              <a:t>When electrons move between energy levels they either absorb energy (excite) or emit energy (de-excite)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Spectral Lines 1</a:t>
            </a:r>
          </a:p>
        </p:txBody>
      </p:sp>
      <p:pic>
        <p:nvPicPr>
          <p:cNvPr id="35846" name="Picture 6" descr="w_photonweb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4" r="53900" b="13734"/>
          <a:stretch>
            <a:fillRect/>
          </a:stretch>
        </p:blipFill>
        <p:spPr>
          <a:xfrm>
            <a:off x="6302375" y="3910013"/>
            <a:ext cx="1990725" cy="20304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48" name="Picture 8" descr="w_photonweb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66" b="13734"/>
          <a:stretch>
            <a:fillRect/>
          </a:stretch>
        </p:blipFill>
        <p:spPr>
          <a:xfrm>
            <a:off x="6040438" y="1520825"/>
            <a:ext cx="1689100" cy="2127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09600" y="1654175"/>
            <a:ext cx="5122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altLang="en-US" sz="3200"/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609600" y="1600200"/>
            <a:ext cx="5292725" cy="43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/>
              <a:t>When an electron gains energy, by absorbing a photon, it rises to a higher energy level (excitation)</a:t>
            </a:r>
          </a:p>
          <a:p>
            <a:endParaRPr lang="en-GB" altLang="en-US"/>
          </a:p>
          <a:p>
            <a:r>
              <a:rPr lang="en-GB" altLang="en-US"/>
              <a:t>When an electron loses energy, by emitting a photon, it falls to a lower energy level (de-excitation)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Spectral Lines 2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956175"/>
          </a:xfrm>
        </p:spPr>
        <p:txBody>
          <a:bodyPr/>
          <a:lstStyle/>
          <a:p>
            <a:r>
              <a:rPr lang="en-GB" altLang="en-US"/>
              <a:t>Hydrogen has a number of groups or </a:t>
            </a:r>
            <a:r>
              <a:rPr lang="en-GB" altLang="en-US" i="1"/>
              <a:t>series</a:t>
            </a:r>
            <a:r>
              <a:rPr lang="en-GB" altLang="en-US"/>
              <a:t> of line spectra, each for transitions to the same lower energy level.</a:t>
            </a:r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r>
              <a:rPr lang="en-GB" altLang="en-US">
                <a:hlinkClick r:id="rId2"/>
              </a:rPr>
              <a:t>Scholar Hydrogen emission demo</a:t>
            </a:r>
            <a:endParaRPr lang="en-GB" altLang="en-US"/>
          </a:p>
        </p:txBody>
      </p:sp>
      <p:pic>
        <p:nvPicPr>
          <p:cNvPr id="43012" name="Picture 4" descr="w_hydrogen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57350" y="3108325"/>
            <a:ext cx="5789613" cy="2386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History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Phenomena observed in early 20</a:t>
            </a:r>
            <a:r>
              <a:rPr lang="en-GB" altLang="en-US" sz="2800" baseline="30000"/>
              <a:t>th</a:t>
            </a:r>
            <a:r>
              <a:rPr lang="en-GB" altLang="en-US" sz="2800"/>
              <a:t> century did not follow ‘classical’ physical laws</a:t>
            </a:r>
          </a:p>
          <a:p>
            <a:endParaRPr lang="en-GB" altLang="en-US" sz="2800"/>
          </a:p>
          <a:p>
            <a:r>
              <a:rPr lang="en-GB" altLang="en-US" sz="2800"/>
              <a:t>New theories were developed to account for these phenomena</a:t>
            </a:r>
          </a:p>
          <a:p>
            <a:endParaRPr lang="en-GB" altLang="en-US" sz="2800"/>
          </a:p>
          <a:p>
            <a:r>
              <a:rPr lang="en-GB" altLang="en-US" sz="2800"/>
              <a:t>Starting point taken as atomic structure</a:t>
            </a:r>
          </a:p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Atomic Models 1 - Ancients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/>
              <a:t>‘Atom’ is derived from Greek ~ </a:t>
            </a:r>
          </a:p>
          <a:p>
            <a:pPr lvl="2">
              <a:lnSpc>
                <a:spcPct val="80000"/>
              </a:lnSpc>
            </a:pPr>
            <a:r>
              <a:rPr lang="en-GB" altLang="en-US" sz="2800"/>
              <a:t>‘a’ meaning ‘not’ (like prefix un-)</a:t>
            </a:r>
          </a:p>
          <a:p>
            <a:pPr lvl="2">
              <a:lnSpc>
                <a:spcPct val="80000"/>
              </a:lnSpc>
            </a:pPr>
            <a:r>
              <a:rPr lang="en-GB" altLang="en-US" sz="2800"/>
              <a:t>‘tom’ meaning ‘cut’</a:t>
            </a:r>
          </a:p>
          <a:p>
            <a:pPr lvl="2">
              <a:lnSpc>
                <a:spcPct val="80000"/>
              </a:lnSpc>
            </a:pPr>
            <a:endParaRPr lang="en-GB" altLang="en-US" sz="2800"/>
          </a:p>
          <a:p>
            <a:pPr>
              <a:lnSpc>
                <a:spcPct val="80000"/>
              </a:lnSpc>
            </a:pPr>
            <a:r>
              <a:rPr lang="en-GB" altLang="en-US" sz="2800"/>
              <a:t>Greek philosophers thought that atoms were the smallest possible things, and therefore indivisible – ‘unable to be cut’</a:t>
            </a:r>
          </a:p>
          <a:p>
            <a:pPr>
              <a:lnSpc>
                <a:spcPct val="80000"/>
              </a:lnSpc>
            </a:pPr>
            <a:endParaRPr lang="en-GB" altLang="en-US" sz="2800"/>
          </a:p>
          <a:p>
            <a:pPr>
              <a:lnSpc>
                <a:spcPct val="80000"/>
              </a:lnSpc>
            </a:pPr>
            <a:r>
              <a:rPr lang="en-GB" altLang="en-US" sz="2800"/>
              <a:t>This theory was widely accepted to be true until the late 19</a:t>
            </a:r>
            <a:r>
              <a:rPr lang="en-GB" altLang="en-US" sz="2800" baseline="30000"/>
              <a:t>th</a:t>
            </a:r>
            <a:r>
              <a:rPr lang="en-GB" altLang="en-US" sz="2800"/>
              <a:t> century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Atomic Models 2 - Thomson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1897 – Thomson’s discovery of electron leads to ‘Plum Pudding’ model</a:t>
            </a:r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r>
              <a:rPr lang="en-GB" altLang="en-US" sz="2800"/>
              <a:t>Large positive mass with randomly arranged negative charges</a:t>
            </a:r>
          </a:p>
        </p:txBody>
      </p:sp>
      <p:pic>
        <p:nvPicPr>
          <p:cNvPr id="8196" name="Picture 4" descr="thomso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3" t="4559" r="4605" b="4559"/>
          <a:stretch>
            <a:fillRect/>
          </a:stretch>
        </p:blipFill>
        <p:spPr>
          <a:xfrm>
            <a:off x="5157788" y="1612900"/>
            <a:ext cx="3289300" cy="375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Atomic Models 3 - Rutherford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800"/>
              <a:t> 1909 - </a:t>
            </a:r>
            <a:r>
              <a:rPr lang="en-GB" altLang="en-US" sz="2800">
                <a:hlinkClick r:id="rId2"/>
              </a:rPr>
              <a:t>Scattering experiment </a:t>
            </a:r>
            <a:r>
              <a:rPr lang="en-GB" altLang="en-US" sz="2800"/>
              <a:t>not consistent with Thomson model</a:t>
            </a:r>
          </a:p>
          <a:p>
            <a:pPr>
              <a:lnSpc>
                <a:spcPct val="80000"/>
              </a:lnSpc>
            </a:pPr>
            <a:endParaRPr lang="en-GB" altLang="en-US" sz="2800"/>
          </a:p>
          <a:p>
            <a:pPr>
              <a:lnSpc>
                <a:spcPct val="80000"/>
              </a:lnSpc>
            </a:pPr>
            <a:r>
              <a:rPr lang="en-GB" altLang="en-US" sz="2800"/>
              <a:t>Rutherford postulated </a:t>
            </a:r>
            <a:r>
              <a:rPr lang="en-GB" altLang="en-US" sz="2800" b="1"/>
              <a:t>nucleus</a:t>
            </a:r>
            <a:r>
              <a:rPr lang="en-GB" altLang="en-US" sz="2800"/>
              <a:t> containing positive charges with electrons in orbits like planets</a:t>
            </a:r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4427538" y="1773238"/>
            <a:ext cx="4152900" cy="3965575"/>
            <a:chOff x="2789" y="1117"/>
            <a:chExt cx="2223" cy="2059"/>
          </a:xfrm>
        </p:grpSpPr>
        <p:pic>
          <p:nvPicPr>
            <p:cNvPr id="10244" name="Picture 4" descr="rutherfor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13" t="9698" r="3767" b="1408"/>
            <a:stretch>
              <a:fillRect/>
            </a:stretch>
          </p:blipFill>
          <p:spPr bwMode="auto">
            <a:xfrm>
              <a:off x="2843" y="1117"/>
              <a:ext cx="1937" cy="20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789" y="3131"/>
              <a:ext cx="2223" cy="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Atomic Models 3 (cont.)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Later work lead to the discovery of </a:t>
            </a:r>
          </a:p>
          <a:p>
            <a:pPr lvl="1"/>
            <a:r>
              <a:rPr lang="en-GB" altLang="en-US" sz="2600"/>
              <a:t>The proton (Rutherford -1919) </a:t>
            </a:r>
          </a:p>
          <a:p>
            <a:pPr lvl="1"/>
            <a:endParaRPr lang="en-GB" altLang="en-US" sz="2600"/>
          </a:p>
          <a:p>
            <a:pPr lvl="1"/>
            <a:r>
              <a:rPr lang="en-GB" altLang="en-US" sz="2600"/>
              <a:t>The neutron (Chadwick – 1932)</a:t>
            </a:r>
          </a:p>
          <a:p>
            <a:pPr>
              <a:buFont typeface="Wingdings" pitchFamily="2" charset="2"/>
              <a:buNone/>
            </a:pPr>
            <a:endParaRPr lang="en-GB" altLang="en-US" sz="2800"/>
          </a:p>
        </p:txBody>
      </p:sp>
      <p:pic>
        <p:nvPicPr>
          <p:cNvPr id="13320" name="Picture 8" descr="atom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817688"/>
            <a:ext cx="3295650" cy="3519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Atomic Models 4 - Bohr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877175" cy="4419600"/>
          </a:xfrm>
        </p:spPr>
        <p:txBody>
          <a:bodyPr/>
          <a:lstStyle/>
          <a:p>
            <a:r>
              <a:rPr lang="en-GB" altLang="en-US" sz="2800"/>
              <a:t>Rutherford model still unable to explain spectral lines associated with emission of light from atoms</a:t>
            </a:r>
          </a:p>
          <a:p>
            <a:endParaRPr lang="en-GB" altLang="en-US" sz="2800"/>
          </a:p>
          <a:p>
            <a:endParaRPr lang="en-GB" altLang="en-US" sz="2800"/>
          </a:p>
        </p:txBody>
      </p:sp>
      <p:pic>
        <p:nvPicPr>
          <p:cNvPr id="12293" name="Picture 5" descr="spec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93888" y="3100388"/>
            <a:ext cx="4937125" cy="2795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Atomic Models 4 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484313"/>
            <a:ext cx="7950200" cy="4535487"/>
          </a:xfrm>
        </p:spPr>
        <p:txBody>
          <a:bodyPr/>
          <a:lstStyle/>
          <a:p>
            <a:r>
              <a:rPr lang="en-GB" altLang="en-US"/>
              <a:t>Bohr’s model has electrons in orbit around a central nucleus, but allows only certain orbits for electrons.</a:t>
            </a:r>
          </a:p>
          <a:p>
            <a:r>
              <a:rPr lang="en-GB" altLang="en-US"/>
              <a:t>For stable orbit, angular momentum must be a multiple of </a:t>
            </a:r>
            <a:r>
              <a:rPr lang="en-GB" altLang="en-US" i="1"/>
              <a:t>h / 2</a:t>
            </a:r>
            <a:r>
              <a:rPr lang="el-GR" altLang="en-US" i="1">
                <a:cs typeface="Arial" charset="0"/>
              </a:rPr>
              <a:t>π</a:t>
            </a:r>
            <a:endParaRPr lang="el-GR" altLang="en-US">
              <a:cs typeface="Arial" charset="0"/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676650"/>
            <a:ext cx="3886200" cy="2881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/>
              <a:t>Angular momentum of electrons is </a:t>
            </a:r>
            <a:r>
              <a:rPr lang="en-GB" altLang="en-US" b="1"/>
              <a:t>quantised</a:t>
            </a:r>
          </a:p>
          <a:p>
            <a:pPr>
              <a:lnSpc>
                <a:spcPct val="80000"/>
              </a:lnSpc>
            </a:pPr>
            <a:endParaRPr lang="en-GB" altLang="en-US" b="1"/>
          </a:p>
          <a:p>
            <a:pPr>
              <a:lnSpc>
                <a:spcPct val="80000"/>
              </a:lnSpc>
            </a:pPr>
            <a:endParaRPr lang="en-GB" altLang="en-US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i="1"/>
              <a:t>	n, </a:t>
            </a:r>
            <a:r>
              <a:rPr lang="en-GB" altLang="en-US"/>
              <a:t>is order of electron level</a:t>
            </a:r>
            <a:r>
              <a:rPr lang="en-GB" altLang="en-US" i="1"/>
              <a:t> </a:t>
            </a:r>
            <a:r>
              <a:rPr lang="en-GB" altLang="en-US"/>
              <a:t>	</a:t>
            </a:r>
          </a:p>
        </p:txBody>
      </p:sp>
      <p:pic>
        <p:nvPicPr>
          <p:cNvPr id="18437" name="Picture 5" descr="atom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7363" y="4084638"/>
            <a:ext cx="1828800" cy="192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775325" y="4591050"/>
          <a:ext cx="1624013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4" imgW="647640" imgH="393480" progId="Equation.3">
                  <p:embed/>
                </p:oleObj>
              </mc:Choice>
              <mc:Fallback>
                <p:oleObj name="Equation" r:id="rId4" imgW="64764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325" y="4591050"/>
                        <a:ext cx="1624013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Atomic Models 4 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86200" cy="1792288"/>
          </a:xfrm>
        </p:spPr>
        <p:txBody>
          <a:bodyPr/>
          <a:lstStyle/>
          <a:p>
            <a:r>
              <a:rPr lang="en-GB" altLang="en-US" sz="2400"/>
              <a:t>Reasons for electron stability related to De Broglie wavelength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641350" y="3516313"/>
            <a:ext cx="7820025" cy="2546350"/>
          </a:xfrm>
        </p:spPr>
        <p:txBody>
          <a:bodyPr/>
          <a:lstStyle/>
          <a:p>
            <a:r>
              <a:rPr lang="en-GB" altLang="en-US" sz="2400"/>
              <a:t>Treating the orbit of an electron as a continuous wave, the path length (</a:t>
            </a:r>
            <a:r>
              <a:rPr lang="en-GB" altLang="en-US" sz="2400" i="1"/>
              <a:t>2</a:t>
            </a:r>
            <a:r>
              <a:rPr lang="el-GR" altLang="en-US" sz="2400" i="1">
                <a:cs typeface="Arial" charset="0"/>
              </a:rPr>
              <a:t>π</a:t>
            </a:r>
            <a:r>
              <a:rPr lang="en-GB" altLang="en-US" sz="2400" i="1">
                <a:cs typeface="Arial" charset="0"/>
              </a:rPr>
              <a:t>r</a:t>
            </a:r>
            <a:r>
              <a:rPr lang="en-GB" altLang="en-US" sz="2400">
                <a:cs typeface="Arial" charset="0"/>
              </a:rPr>
              <a:t>) must be equal to a whole number of wavelengths </a:t>
            </a:r>
          </a:p>
          <a:p>
            <a:pPr>
              <a:buFont typeface="Wingdings" pitchFamily="2" charset="2"/>
              <a:buNone/>
            </a:pPr>
            <a:r>
              <a:rPr lang="en-GB" altLang="en-US">
                <a:cs typeface="Arial" charset="0"/>
              </a:rPr>
              <a:t>		i.e.	</a:t>
            </a:r>
            <a:r>
              <a:rPr lang="en-GB" altLang="en-US" i="1">
                <a:cs typeface="Arial" charset="0"/>
              </a:rPr>
              <a:t>n</a:t>
            </a:r>
            <a:r>
              <a:rPr lang="el-GR" altLang="en-US" i="1">
                <a:latin typeface="Tahoma" pitchFamily="34" charset="0"/>
              </a:rPr>
              <a:t>λ</a:t>
            </a:r>
            <a:r>
              <a:rPr lang="en-GB" altLang="en-US" i="1">
                <a:latin typeface="Tahoma" pitchFamily="34" charset="0"/>
              </a:rPr>
              <a:t> = 2</a:t>
            </a:r>
            <a:r>
              <a:rPr lang="el-GR" altLang="en-US" i="1">
                <a:cs typeface="Arial" charset="0"/>
              </a:rPr>
              <a:t>π</a:t>
            </a:r>
            <a:r>
              <a:rPr lang="en-GB" altLang="en-US" i="1">
                <a:cs typeface="Arial" charset="0"/>
              </a:rPr>
              <a:t>r</a:t>
            </a:r>
          </a:p>
          <a:p>
            <a:pPr algn="ctr">
              <a:buFont typeface="Wingdings" pitchFamily="2" charset="2"/>
              <a:buNone/>
            </a:pPr>
            <a:endParaRPr lang="en-GB" altLang="en-US" sz="2000">
              <a:cs typeface="Arial" charset="0"/>
            </a:endParaRPr>
          </a:p>
          <a:p>
            <a:pPr algn="r">
              <a:buFont typeface="Wingdings" pitchFamily="2" charset="2"/>
              <a:buNone/>
            </a:pPr>
            <a:r>
              <a:rPr lang="en-GB" altLang="en-US" sz="2000">
                <a:cs typeface="Arial" charset="0"/>
                <a:hlinkClick r:id="rId2" action="ppaction://hlinkfile"/>
              </a:rPr>
              <a:t>Graphical Representation</a:t>
            </a:r>
            <a:endParaRPr lang="en-GB" altLang="en-US" sz="2000">
              <a:cs typeface="Arial" charset="0"/>
            </a:endParaRPr>
          </a:p>
        </p:txBody>
      </p:sp>
      <p:grpSp>
        <p:nvGrpSpPr>
          <p:cNvPr id="21515" name="Group 11"/>
          <p:cNvGrpSpPr>
            <a:grpSpLocks/>
          </p:cNvGrpSpPr>
          <p:nvPr/>
        </p:nvGrpSpPr>
        <p:grpSpPr bwMode="auto">
          <a:xfrm>
            <a:off x="4818063" y="1408113"/>
            <a:ext cx="3513137" cy="2147887"/>
            <a:chOff x="3035" y="887"/>
            <a:chExt cx="2213" cy="1353"/>
          </a:xfrm>
        </p:grpSpPr>
        <p:pic>
          <p:nvPicPr>
            <p:cNvPr id="21510" name="Picture 6" descr="w_boh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3" y="939"/>
              <a:ext cx="1338" cy="1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4626" y="1490"/>
              <a:ext cx="62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n = 6</a:t>
              </a: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3035" y="887"/>
              <a:ext cx="2122" cy="135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236</TotalTime>
  <Words>491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Times New Roman</vt:lpstr>
      <vt:lpstr>Wingdings</vt:lpstr>
      <vt:lpstr>Arial Black</vt:lpstr>
      <vt:lpstr>Tahoma</vt:lpstr>
      <vt:lpstr>Radial</vt:lpstr>
      <vt:lpstr>Microsoft Equation 3.0</vt:lpstr>
      <vt:lpstr>Advanced Higher Physics</vt:lpstr>
      <vt:lpstr>History</vt:lpstr>
      <vt:lpstr>Atomic Models 1 - Ancients</vt:lpstr>
      <vt:lpstr>Atomic Models 2 - Thomson</vt:lpstr>
      <vt:lpstr>Atomic Models 3 - Rutherford</vt:lpstr>
      <vt:lpstr>Atomic Models 3 (cont.)</vt:lpstr>
      <vt:lpstr>Atomic Models 4 - Bohr</vt:lpstr>
      <vt:lpstr>Atomic Models 4  (cont.)</vt:lpstr>
      <vt:lpstr>Atomic Models 4  (cont.)</vt:lpstr>
      <vt:lpstr>Atomic Models 4  (cont.)</vt:lpstr>
      <vt:lpstr>Atomic Models 4  (cont.)</vt:lpstr>
      <vt:lpstr>Energy Levels</vt:lpstr>
      <vt:lpstr>Spectral Lines 1</vt:lpstr>
      <vt:lpstr>Spectral Lines 2</vt:lpstr>
    </vt:vector>
  </TitlesOfParts>
  <Company>Argyll &amp; Bute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Higher Physics</dc:title>
  <dc:creator>BurrettD-s</dc:creator>
  <cp:lastModifiedBy>Jennie Hargreaves</cp:lastModifiedBy>
  <cp:revision>17</cp:revision>
  <dcterms:created xsi:type="dcterms:W3CDTF">2006-10-04T07:54:10Z</dcterms:created>
  <dcterms:modified xsi:type="dcterms:W3CDTF">2015-12-20T20:31:10Z</dcterms:modified>
</cp:coreProperties>
</file>