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56" r:id="rId2"/>
    <p:sldId id="258" r:id="rId3"/>
    <p:sldId id="257" r:id="rId4"/>
    <p:sldId id="282" r:id="rId5"/>
    <p:sldId id="313" r:id="rId6"/>
    <p:sldId id="424" r:id="rId7"/>
    <p:sldId id="279" r:id="rId8"/>
    <p:sldId id="520" r:id="rId9"/>
    <p:sldId id="319" r:id="rId10"/>
    <p:sldId id="320" r:id="rId11"/>
    <p:sldId id="260" r:id="rId12"/>
    <p:sldId id="285" r:id="rId13"/>
    <p:sldId id="311" r:id="rId14"/>
    <p:sldId id="321" r:id="rId15"/>
    <p:sldId id="261" r:id="rId16"/>
    <p:sldId id="401" r:id="rId17"/>
    <p:sldId id="265" r:id="rId18"/>
    <p:sldId id="537" r:id="rId19"/>
    <p:sldId id="470" r:id="rId20"/>
    <p:sldId id="331" r:id="rId21"/>
    <p:sldId id="324" r:id="rId22"/>
    <p:sldId id="323" r:id="rId23"/>
    <p:sldId id="327" r:id="rId24"/>
    <p:sldId id="498" r:id="rId25"/>
    <p:sldId id="504" r:id="rId26"/>
    <p:sldId id="326" r:id="rId27"/>
    <p:sldId id="328" r:id="rId28"/>
    <p:sldId id="329" r:id="rId29"/>
    <p:sldId id="330" r:id="rId30"/>
    <p:sldId id="332" r:id="rId31"/>
    <p:sldId id="333" r:id="rId32"/>
    <p:sldId id="560" r:id="rId33"/>
    <p:sldId id="562" r:id="rId34"/>
    <p:sldId id="334" r:id="rId35"/>
    <p:sldId id="508" r:id="rId36"/>
    <p:sldId id="509" r:id="rId37"/>
    <p:sldId id="443" r:id="rId38"/>
    <p:sldId id="269" r:id="rId39"/>
    <p:sldId id="335" r:id="rId40"/>
    <p:sldId id="268" r:id="rId41"/>
    <p:sldId id="341" r:id="rId42"/>
    <p:sldId id="426" r:id="rId43"/>
    <p:sldId id="496" r:id="rId44"/>
    <p:sldId id="497" r:id="rId45"/>
    <p:sldId id="521" r:id="rId46"/>
    <p:sldId id="568" r:id="rId47"/>
    <p:sldId id="522" r:id="rId48"/>
    <p:sldId id="523" r:id="rId49"/>
    <p:sldId id="524" r:id="rId50"/>
    <p:sldId id="525" r:id="rId51"/>
    <p:sldId id="526" r:id="rId52"/>
    <p:sldId id="536" r:id="rId53"/>
    <p:sldId id="528" r:id="rId54"/>
    <p:sldId id="529" r:id="rId55"/>
    <p:sldId id="530" r:id="rId56"/>
    <p:sldId id="531" r:id="rId57"/>
    <p:sldId id="532" r:id="rId58"/>
    <p:sldId id="533" r:id="rId59"/>
    <p:sldId id="534" r:id="rId60"/>
    <p:sldId id="540" r:id="rId61"/>
    <p:sldId id="427" r:id="rId62"/>
    <p:sldId id="428" r:id="rId63"/>
    <p:sldId id="429" r:id="rId64"/>
    <p:sldId id="444" r:id="rId65"/>
    <p:sldId id="445" r:id="rId66"/>
    <p:sldId id="446" r:id="rId67"/>
    <p:sldId id="563" r:id="rId68"/>
    <p:sldId id="490" r:id="rId69"/>
    <p:sldId id="493" r:id="rId70"/>
    <p:sldId id="566" r:id="rId71"/>
    <p:sldId id="492" r:id="rId72"/>
    <p:sldId id="469" r:id="rId73"/>
    <p:sldId id="410" r:id="rId74"/>
    <p:sldId id="411" r:id="rId75"/>
    <p:sldId id="412" r:id="rId76"/>
    <p:sldId id="413" r:id="rId77"/>
    <p:sldId id="415" r:id="rId78"/>
    <p:sldId id="447" r:id="rId79"/>
    <p:sldId id="538" r:id="rId80"/>
    <p:sldId id="539" r:id="rId81"/>
    <p:sldId id="420" r:id="rId82"/>
    <p:sldId id="421" r:id="rId83"/>
    <p:sldId id="452" r:id="rId84"/>
    <p:sldId id="403" r:id="rId85"/>
    <p:sldId id="338" r:id="rId86"/>
    <p:sldId id="453" r:id="rId87"/>
    <p:sldId id="270" r:id="rId88"/>
    <p:sldId id="339" r:id="rId89"/>
    <p:sldId id="395" r:id="rId90"/>
    <p:sldId id="342" r:id="rId91"/>
    <p:sldId id="364" r:id="rId92"/>
    <p:sldId id="473" r:id="rId93"/>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00"/>
    <a:srgbClr val="00CC99"/>
    <a:srgbClr val="FF0066"/>
    <a:srgbClr val="0000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17" autoAdjust="0"/>
    <p:restoredTop sz="94737" autoAdjust="0"/>
  </p:normalViewPr>
  <p:slideViewPr>
    <p:cSldViewPr>
      <p:cViewPr>
        <p:scale>
          <a:sx n="59" d="100"/>
          <a:sy n="59" d="100"/>
        </p:scale>
        <p:origin x="-1680"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7" d="100"/>
        <a:sy n="37" d="100"/>
      </p:scale>
      <p:origin x="0" y="1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7D39D4E-B40C-4D15-85E3-33FD84254D2D}">
      <dgm:prSet phldrT="[Text]" custT="1"/>
      <dgm:spPr/>
      <dgm:t>
        <a:bodyPr/>
        <a:lstStyle/>
        <a:p>
          <a:pPr algn="ctr"/>
          <a:r>
            <a:rPr lang="en-GB" sz="4400" dirty="0" smtClean="0"/>
            <a:t>I</a:t>
          </a:r>
          <a:endParaRPr lang="en-GB" sz="4400" dirty="0"/>
        </a:p>
      </dgm:t>
    </dgm:pt>
    <dgm:pt modelId="{5BFECE53-25FB-4F14-931F-057AAD03B972}" type="parTrans" cxnId="{8F6687CC-ACC0-4B56-96E7-14E6A7A9DE50}">
      <dgm:prSet/>
      <dgm:spPr/>
      <dgm:t>
        <a:bodyPr/>
        <a:lstStyle/>
        <a:p>
          <a:endParaRPr lang="en-GB"/>
        </a:p>
      </dgm:t>
    </dgm:pt>
    <dgm:pt modelId="{CF3D24D0-D6D5-44CC-A455-AB21103953DA}" type="sibTrans" cxnId="{8F6687CC-ACC0-4B56-96E7-14E6A7A9DE50}">
      <dgm:prSet/>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1DBAC396-AC7C-49BA-9E54-DEA4F42AD2E5}" type="pres">
      <dgm:prSet presAssocID="{F7D39D4E-B40C-4D15-85E3-33FD84254D2D}" presName="node" presStyleLbl="node1" presStyleIdx="0" presStyleCnt="6" custScaleX="102730" custScaleY="100280">
        <dgm:presLayoutVars>
          <dgm:bulletEnabled val="1"/>
        </dgm:presLayoutVars>
      </dgm:prSet>
      <dgm:spPr/>
      <dgm:t>
        <a:bodyPr/>
        <a:lstStyle/>
        <a:p>
          <a:endParaRPr lang="en-GB"/>
        </a:p>
      </dgm:t>
    </dgm:pt>
    <dgm:pt modelId="{27A7CFC8-92EF-41AC-AC62-62FF03FFBF8B}" type="pres">
      <dgm:prSet presAssocID="{CF3D24D0-D6D5-44CC-A455-AB21103953DA}" presName="sibTrans" presStyleLbl="sibTrans2D1" presStyleIdx="0" presStyleCnt="6"/>
      <dgm:spPr/>
      <dgm:t>
        <a:bodyPr/>
        <a:lstStyle/>
        <a:p>
          <a:endParaRPr lang="en-GB"/>
        </a:p>
      </dgm:t>
    </dgm:pt>
    <dgm:pt modelId="{5005432B-0101-440B-8ABD-3FF48DFA65A8}" type="pres">
      <dgm:prSet presAssocID="{CF3D24D0-D6D5-44CC-A455-AB21103953DA}"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6652E989-D7D4-4812-A4C6-C0717092FCB1}" type="presOf" srcId="{707CE214-D422-49AF-9379-6369D2585994}" destId="{31E0BCEF-E0BB-4247-AA25-240166CD2592}" srcOrd="0" destOrd="0" presId="urn:microsoft.com/office/officeart/2005/8/layout/cycle2"/>
    <dgm:cxn modelId="{511EDC98-7730-4051-8C4A-D403BCFFACD1}" type="presOf" srcId="{8DECD082-7197-44E4-B94F-5286F238752F}" destId="{4E6AB441-61D1-4155-86E4-73DCE9AF1743}" srcOrd="1" destOrd="0" presId="urn:microsoft.com/office/officeart/2005/8/layout/cycle2"/>
    <dgm:cxn modelId="{189E34E1-26EA-4737-8911-C95D255EA7B7}" type="presOf" srcId="{4EC20DA3-1F3B-48B4-81EA-A66F82645A51}" destId="{D1BB5F54-C99A-447B-A8CE-219D294123D3}" srcOrd="0" destOrd="0" presId="urn:microsoft.com/office/officeart/2005/8/layout/cycle2"/>
    <dgm:cxn modelId="{DB9E74ED-56F9-4EA2-B97D-C63159D2AC88}" type="presOf" srcId="{852B1BDE-9168-438D-9DD0-1546DD97D2CE}" destId="{C6B16983-36F5-4909-8824-0E54EAD0FD6A}" srcOrd="0"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3D04D907-F1C1-43BC-BAF9-FA441D718074}" type="presOf" srcId="{EE4BED57-6E18-4A64-BF88-A68FA362E97F}" destId="{427A3A02-F57D-430D-9245-81C00E224020}" srcOrd="0" destOrd="0" presId="urn:microsoft.com/office/officeart/2005/8/layout/cycle2"/>
    <dgm:cxn modelId="{B1E1B644-1AEE-4159-9156-34A9D6526B06}" type="presOf" srcId="{D7356FA9-C9EB-448D-B1D8-F85BE63699A0}" destId="{34032E63-995A-49CF-B1B7-CCEA60CDBB5E}" srcOrd="0" destOrd="0" presId="urn:microsoft.com/office/officeart/2005/8/layout/cycle2"/>
    <dgm:cxn modelId="{732367B3-5892-4364-B8D3-8E9672A25467}" type="presOf" srcId="{CF3D24D0-D6D5-44CC-A455-AB21103953DA}" destId="{27A7CFC8-92EF-41AC-AC62-62FF03FFBF8B}" srcOrd="0" destOrd="0" presId="urn:microsoft.com/office/officeart/2005/8/layout/cycle2"/>
    <dgm:cxn modelId="{A198152E-BCB1-4A0E-93B6-A9E5D19E7DE2}" type="presOf" srcId="{135052CE-9706-4E30-BF2F-6F29CF495275}" destId="{23A17E59-7CFD-44C2-94FC-0269BE27BFE5}" srcOrd="1" destOrd="0" presId="urn:microsoft.com/office/officeart/2005/8/layout/cycle2"/>
    <dgm:cxn modelId="{8F6687CC-ACC0-4B56-96E7-14E6A7A9DE50}" srcId="{707CE214-D422-49AF-9379-6369D2585994}" destId="{F7D39D4E-B40C-4D15-85E3-33FD84254D2D}" srcOrd="0" destOrd="0" parTransId="{5BFECE53-25FB-4F14-931F-057AAD03B972}" sibTransId="{CF3D24D0-D6D5-44CC-A455-AB21103953DA}"/>
    <dgm:cxn modelId="{B0F94588-F410-4A7A-A026-EC59097E4A77}" srcId="{707CE214-D422-49AF-9379-6369D2585994}" destId="{EE4BED57-6E18-4A64-BF88-A68FA362E97F}" srcOrd="3" destOrd="0" parTransId="{9A68C9BB-39CF-4F83-BD47-2353CFDEADFC}" sibTransId="{84EC1BC8-D499-4891-B2B8-50991806FA59}"/>
    <dgm:cxn modelId="{3B18E87E-A1D4-45DE-8FA1-E045A636FB70}" type="presOf" srcId="{E4C7152F-E7AC-49CF-881D-FA95B8349404}" destId="{E5A96B3C-8C96-4539-9FD0-0BFCB740B126}" srcOrd="1" destOrd="0" presId="urn:microsoft.com/office/officeart/2005/8/layout/cycle2"/>
    <dgm:cxn modelId="{DB8CDE43-166D-436F-BA81-FE4E2F5F0033}" type="presOf" srcId="{8693CDEF-D97C-4017-BF73-07537D602036}" destId="{99AB939D-6D74-4FB9-933F-6E24CD97873E}"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4D75473D-8D88-4623-AAB0-B28027882627}" type="presOf" srcId="{84EC1BC8-D499-4891-B2B8-50991806FA59}" destId="{68F37846-5C1A-4FE9-881F-13D5CCC7440E}" srcOrd="1" destOrd="0" presId="urn:microsoft.com/office/officeart/2005/8/layout/cycle2"/>
    <dgm:cxn modelId="{A0A9610A-330B-488D-818B-862311DB6046}" type="presOf" srcId="{8693CDEF-D97C-4017-BF73-07537D602036}" destId="{5E5FAAE5-AE13-4782-9C45-E6C523027199}" srcOrd="1"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22FA66C4-79D8-40A1-AA8E-E7FA8196268C}" type="presOf" srcId="{135052CE-9706-4E30-BF2F-6F29CF495275}" destId="{3A0B3760-6D5D-452E-9443-D52F4E1277F1}" srcOrd="0" destOrd="0" presId="urn:microsoft.com/office/officeart/2005/8/layout/cycle2"/>
    <dgm:cxn modelId="{436E4B95-8A69-4A73-9EE4-DE4D0C385AAA}" type="presOf" srcId="{F7D39D4E-B40C-4D15-85E3-33FD84254D2D}" destId="{1DBAC396-AC7C-49BA-9E54-DEA4F42AD2E5}"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202E2FCC-17BB-4D4C-B77B-24B6E7D4F63A}" type="presOf" srcId="{CF3D24D0-D6D5-44CC-A455-AB21103953DA}" destId="{5005432B-0101-440B-8ABD-3FF48DFA65A8}" srcOrd="1" destOrd="0" presId="urn:microsoft.com/office/officeart/2005/8/layout/cycle2"/>
    <dgm:cxn modelId="{4F499E5D-5159-44B6-8ED3-1BA41E2D2953}" type="presOf" srcId="{84EC1BC8-D499-4891-B2B8-50991806FA59}" destId="{1A2EFB6C-11CF-4467-9AF0-EA40C775F43C}" srcOrd="0" destOrd="0" presId="urn:microsoft.com/office/officeart/2005/8/layout/cycle2"/>
    <dgm:cxn modelId="{8B517CD8-5517-423A-BE3E-445B4ABB3E77}" type="presOf" srcId="{0CFF1D8E-89FB-4BF7-B517-EDE1F97D202A}" destId="{A4B6434B-B05B-4D51-8023-1035174CBD5F}" srcOrd="0" destOrd="0" presId="urn:microsoft.com/office/officeart/2005/8/layout/cycle2"/>
    <dgm:cxn modelId="{74652BDD-6F8E-4919-BFA4-3AC8D1C295B5}" type="presOf" srcId="{E4C7152F-E7AC-49CF-881D-FA95B8349404}" destId="{C9C09D4F-3F1A-440E-801F-6B6CA7A507E2}" srcOrd="0" destOrd="0" presId="urn:microsoft.com/office/officeart/2005/8/layout/cycle2"/>
    <dgm:cxn modelId="{545EAACD-1E56-4115-9DF0-6CDDD1DF5E2A}" type="presOf" srcId="{8DECD082-7197-44E4-B94F-5286F238752F}" destId="{F4875707-C801-4A9C-8E95-CB7745236569}" srcOrd="0" destOrd="0" presId="urn:microsoft.com/office/officeart/2005/8/layout/cycle2"/>
    <dgm:cxn modelId="{4D9EC14B-88CA-49BD-A32F-714AB5A2963A}" type="presParOf" srcId="{31E0BCEF-E0BB-4247-AA25-240166CD2592}" destId="{1DBAC396-AC7C-49BA-9E54-DEA4F42AD2E5}" srcOrd="0" destOrd="0" presId="urn:microsoft.com/office/officeart/2005/8/layout/cycle2"/>
    <dgm:cxn modelId="{9C945C04-523E-4CE7-8780-6BE786149CDB}" type="presParOf" srcId="{31E0BCEF-E0BB-4247-AA25-240166CD2592}" destId="{27A7CFC8-92EF-41AC-AC62-62FF03FFBF8B}" srcOrd="1" destOrd="0" presId="urn:microsoft.com/office/officeart/2005/8/layout/cycle2"/>
    <dgm:cxn modelId="{C98E0CA0-A2AE-46FF-BA83-D66ED41AA2CB}" type="presParOf" srcId="{27A7CFC8-92EF-41AC-AC62-62FF03FFBF8B}" destId="{5005432B-0101-440B-8ABD-3FF48DFA65A8}" srcOrd="0" destOrd="0" presId="urn:microsoft.com/office/officeart/2005/8/layout/cycle2"/>
    <dgm:cxn modelId="{0A804176-AD66-4DC0-9209-A2DC6520DF3C}" type="presParOf" srcId="{31E0BCEF-E0BB-4247-AA25-240166CD2592}" destId="{D1BB5F54-C99A-447B-A8CE-219D294123D3}" srcOrd="2" destOrd="0" presId="urn:microsoft.com/office/officeart/2005/8/layout/cycle2"/>
    <dgm:cxn modelId="{E1F1C929-2853-4ED7-BEA7-6FD0360297CC}" type="presParOf" srcId="{31E0BCEF-E0BB-4247-AA25-240166CD2592}" destId="{F4875707-C801-4A9C-8E95-CB7745236569}" srcOrd="3" destOrd="0" presId="urn:microsoft.com/office/officeart/2005/8/layout/cycle2"/>
    <dgm:cxn modelId="{5BDD9855-DDFB-474D-85CB-52DB0AC85E00}" type="presParOf" srcId="{F4875707-C801-4A9C-8E95-CB7745236569}" destId="{4E6AB441-61D1-4155-86E4-73DCE9AF1743}" srcOrd="0" destOrd="0" presId="urn:microsoft.com/office/officeart/2005/8/layout/cycle2"/>
    <dgm:cxn modelId="{F95E2B4A-A451-4896-AFEE-15F26B2A2CB3}" type="presParOf" srcId="{31E0BCEF-E0BB-4247-AA25-240166CD2592}" destId="{C6B16983-36F5-4909-8824-0E54EAD0FD6A}" srcOrd="4" destOrd="0" presId="urn:microsoft.com/office/officeart/2005/8/layout/cycle2"/>
    <dgm:cxn modelId="{306C829D-CDB4-4899-8763-CE6436DBC96D}" type="presParOf" srcId="{31E0BCEF-E0BB-4247-AA25-240166CD2592}" destId="{3A0B3760-6D5D-452E-9443-D52F4E1277F1}" srcOrd="5" destOrd="0" presId="urn:microsoft.com/office/officeart/2005/8/layout/cycle2"/>
    <dgm:cxn modelId="{CFDA0C9D-F0D3-43A8-8F21-1D4691813795}" type="presParOf" srcId="{3A0B3760-6D5D-452E-9443-D52F4E1277F1}" destId="{23A17E59-7CFD-44C2-94FC-0269BE27BFE5}" srcOrd="0" destOrd="0" presId="urn:microsoft.com/office/officeart/2005/8/layout/cycle2"/>
    <dgm:cxn modelId="{E1E49970-D709-4299-9076-71DA9AA1FBEA}" type="presParOf" srcId="{31E0BCEF-E0BB-4247-AA25-240166CD2592}" destId="{427A3A02-F57D-430D-9245-81C00E224020}" srcOrd="6" destOrd="0" presId="urn:microsoft.com/office/officeart/2005/8/layout/cycle2"/>
    <dgm:cxn modelId="{0D8D4D8D-F05D-43BA-812B-E4652A17AB1B}" type="presParOf" srcId="{31E0BCEF-E0BB-4247-AA25-240166CD2592}" destId="{1A2EFB6C-11CF-4467-9AF0-EA40C775F43C}" srcOrd="7" destOrd="0" presId="urn:microsoft.com/office/officeart/2005/8/layout/cycle2"/>
    <dgm:cxn modelId="{3E1BDB09-D172-4B10-A528-B924CBA31D2F}" type="presParOf" srcId="{1A2EFB6C-11CF-4467-9AF0-EA40C775F43C}" destId="{68F37846-5C1A-4FE9-881F-13D5CCC7440E}" srcOrd="0" destOrd="0" presId="urn:microsoft.com/office/officeart/2005/8/layout/cycle2"/>
    <dgm:cxn modelId="{A4F2F81D-1DBD-4119-ACBA-6AADBAEAE8AE}" type="presParOf" srcId="{31E0BCEF-E0BB-4247-AA25-240166CD2592}" destId="{34032E63-995A-49CF-B1B7-CCEA60CDBB5E}" srcOrd="8" destOrd="0" presId="urn:microsoft.com/office/officeart/2005/8/layout/cycle2"/>
    <dgm:cxn modelId="{C34FDFE8-C323-4D2B-B3D6-24228252FFE5}" type="presParOf" srcId="{31E0BCEF-E0BB-4247-AA25-240166CD2592}" destId="{C9C09D4F-3F1A-440E-801F-6B6CA7A507E2}" srcOrd="9" destOrd="0" presId="urn:microsoft.com/office/officeart/2005/8/layout/cycle2"/>
    <dgm:cxn modelId="{1432BD76-3D05-4E7C-B03E-44D019375C3C}" type="presParOf" srcId="{C9C09D4F-3F1A-440E-801F-6B6CA7A507E2}" destId="{E5A96B3C-8C96-4539-9FD0-0BFCB740B126}" srcOrd="0" destOrd="0" presId="urn:microsoft.com/office/officeart/2005/8/layout/cycle2"/>
    <dgm:cxn modelId="{7BB2EA9E-2C6F-4607-A21C-D0BBBF807D13}" type="presParOf" srcId="{31E0BCEF-E0BB-4247-AA25-240166CD2592}" destId="{A4B6434B-B05B-4D51-8023-1035174CBD5F}" srcOrd="10" destOrd="0" presId="urn:microsoft.com/office/officeart/2005/8/layout/cycle2"/>
    <dgm:cxn modelId="{176B6E8C-1899-4A40-8982-65A9E4B9E42A}" type="presParOf" srcId="{31E0BCEF-E0BB-4247-AA25-240166CD2592}" destId="{99AB939D-6D74-4FB9-933F-6E24CD97873E}" srcOrd="11" destOrd="0" presId="urn:microsoft.com/office/officeart/2005/8/layout/cycle2"/>
    <dgm:cxn modelId="{1697E0AA-11D7-4247-904A-2A807D250B25}"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0FE8D160-6670-47E9-A1A8-245C1CF126CC}">
      <dgm:prSet/>
      <dgm:spPr/>
      <dgm:t>
        <a:bodyPr/>
        <a:lstStyle/>
        <a:p>
          <a:r>
            <a:rPr lang="en-GB" dirty="0" smtClean="0"/>
            <a:t>I</a:t>
          </a:r>
          <a:endParaRPr lang="en-GB" dirty="0"/>
        </a:p>
      </dgm:t>
    </dgm:pt>
    <dgm:pt modelId="{6700C1B1-8AA2-4793-A883-125E625B5ECB}" type="parTrans" cxnId="{E7E23F6C-6BB9-4111-8F93-11C8381F3390}">
      <dgm:prSet/>
      <dgm:spPr/>
      <dgm:t>
        <a:bodyPr/>
        <a:lstStyle/>
        <a:p>
          <a:endParaRPr lang="en-GB"/>
        </a:p>
      </dgm:t>
    </dgm:pt>
    <dgm:pt modelId="{252FCD65-6EFB-455E-874E-8DBB1051211D}" type="sibTrans" cxnId="{E7E23F6C-6BB9-4111-8F93-11C8381F3390}">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F966FD4E-A99B-49A3-A5BA-2263E66045E3}" type="pres">
      <dgm:prSet presAssocID="{0FE8D160-6670-47E9-A1A8-245C1CF126CC}" presName="node" presStyleLbl="node1" presStyleIdx="0" presStyleCnt="6" custRadScaleRad="101452" custRadScaleInc="6090">
        <dgm:presLayoutVars>
          <dgm:bulletEnabled val="1"/>
        </dgm:presLayoutVars>
      </dgm:prSet>
      <dgm:spPr/>
      <dgm:t>
        <a:bodyPr/>
        <a:lstStyle/>
        <a:p>
          <a:endParaRPr lang="en-GB"/>
        </a:p>
      </dgm:t>
    </dgm:pt>
    <dgm:pt modelId="{DCDA8855-B622-4342-9BCA-8F60BD56D15A}" type="pres">
      <dgm:prSet presAssocID="{252FCD65-6EFB-455E-874E-8DBB1051211D}" presName="sibTrans" presStyleLbl="sibTrans2D1" presStyleIdx="0" presStyleCnt="6"/>
      <dgm:spPr/>
      <dgm:t>
        <a:bodyPr/>
        <a:lstStyle/>
        <a:p>
          <a:endParaRPr lang="en-GB"/>
        </a:p>
      </dgm:t>
    </dgm:pt>
    <dgm:pt modelId="{63F6CCCE-C6A1-460C-87A4-14B3F5A3B9D7}" type="pres">
      <dgm:prSet presAssocID="{252FCD65-6EFB-455E-874E-8DBB1051211D}"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custRadScaleRad="107940" custRadScaleInc="5747">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B0F94588-F410-4A7A-A026-EC59097E4A77}" srcId="{707CE214-D422-49AF-9379-6369D2585994}" destId="{EE4BED57-6E18-4A64-BF88-A68FA362E97F}" srcOrd="3" destOrd="0" parTransId="{9A68C9BB-39CF-4F83-BD47-2353CFDEADFC}" sibTransId="{84EC1BC8-D499-4891-B2B8-50991806FA59}"/>
    <dgm:cxn modelId="{77123859-35F3-4DBF-8766-4513C02295AA}" type="presOf" srcId="{252FCD65-6EFB-455E-874E-8DBB1051211D}" destId="{DCDA8855-B622-4342-9BCA-8F60BD56D15A}" srcOrd="0" destOrd="0" presId="urn:microsoft.com/office/officeart/2005/8/layout/cycle2"/>
    <dgm:cxn modelId="{FC4FACCA-0789-4CF5-8B2B-07B419F7118C}" type="presOf" srcId="{EE4BED57-6E18-4A64-BF88-A68FA362E97F}" destId="{427A3A02-F57D-430D-9245-81C00E224020}" srcOrd="0" destOrd="0" presId="urn:microsoft.com/office/officeart/2005/8/layout/cycle2"/>
    <dgm:cxn modelId="{9E833718-1820-44D0-B51D-3CDBD9BC7D56}" type="presOf" srcId="{84EC1BC8-D499-4891-B2B8-50991806FA59}" destId="{68F37846-5C1A-4FE9-881F-13D5CCC7440E}" srcOrd="1" destOrd="0" presId="urn:microsoft.com/office/officeart/2005/8/layout/cycle2"/>
    <dgm:cxn modelId="{D6889838-CCA7-4420-BF99-2601CF685038}" type="presOf" srcId="{E4C7152F-E7AC-49CF-881D-FA95B8349404}" destId="{E5A96B3C-8C96-4539-9FD0-0BFCB740B126}" srcOrd="1" destOrd="0" presId="urn:microsoft.com/office/officeart/2005/8/layout/cycle2"/>
    <dgm:cxn modelId="{9A184800-44C5-41F0-8AF1-4722F1CD2F74}" type="presOf" srcId="{8693CDEF-D97C-4017-BF73-07537D602036}" destId="{5E5FAAE5-AE13-4782-9C45-E6C523027199}" srcOrd="1" destOrd="0" presId="urn:microsoft.com/office/officeart/2005/8/layout/cycle2"/>
    <dgm:cxn modelId="{839B48A1-1FBA-4337-B582-EC8257EEFC0C}" type="presOf" srcId="{D7356FA9-C9EB-448D-B1D8-F85BE63699A0}" destId="{34032E63-995A-49CF-B1B7-CCEA60CDBB5E}"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CD0988E9-ADDA-4689-8113-96C665293E27}" type="presOf" srcId="{0CFF1D8E-89FB-4BF7-B517-EDE1F97D202A}" destId="{A4B6434B-B05B-4D51-8023-1035174CBD5F}" srcOrd="0" destOrd="0" presId="urn:microsoft.com/office/officeart/2005/8/layout/cycle2"/>
    <dgm:cxn modelId="{3381F42C-9421-427B-A202-540A58879BAD}" type="presOf" srcId="{135052CE-9706-4E30-BF2F-6F29CF495275}" destId="{3A0B3760-6D5D-452E-9443-D52F4E1277F1}" srcOrd="0" destOrd="0" presId="urn:microsoft.com/office/officeart/2005/8/layout/cycle2"/>
    <dgm:cxn modelId="{E6AB6FE3-9BAB-440E-BCAD-0AF88F95ED9F}" type="presOf" srcId="{E4C7152F-E7AC-49CF-881D-FA95B8349404}" destId="{C9C09D4F-3F1A-440E-801F-6B6CA7A507E2}" srcOrd="0" destOrd="0" presId="urn:microsoft.com/office/officeart/2005/8/layout/cycle2"/>
    <dgm:cxn modelId="{DFAD74C7-2786-4658-8611-42B50FF10C29}" type="presOf" srcId="{252FCD65-6EFB-455E-874E-8DBB1051211D}" destId="{63F6CCCE-C6A1-460C-87A4-14B3F5A3B9D7}" srcOrd="1" destOrd="0" presId="urn:microsoft.com/office/officeart/2005/8/layout/cycle2"/>
    <dgm:cxn modelId="{9D3D1127-77F4-4E2A-8E3B-4FACC881A84E}" type="presOf" srcId="{84EC1BC8-D499-4891-B2B8-50991806FA59}" destId="{1A2EFB6C-11CF-4467-9AF0-EA40C775F43C}" srcOrd="0"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1EE4917F-4BD1-4E58-815B-65328C77E8F9}" type="presOf" srcId="{4EC20DA3-1F3B-48B4-81EA-A66F82645A51}" destId="{D1BB5F54-C99A-447B-A8CE-219D294123D3}" srcOrd="0" destOrd="0" presId="urn:microsoft.com/office/officeart/2005/8/layout/cycle2"/>
    <dgm:cxn modelId="{CE805648-76F6-4EF7-8F84-9D5F0CB1FBCF}" type="presOf" srcId="{135052CE-9706-4E30-BF2F-6F29CF495275}" destId="{23A17E59-7CFD-44C2-94FC-0269BE27BFE5}" srcOrd="1" destOrd="0" presId="urn:microsoft.com/office/officeart/2005/8/layout/cycle2"/>
    <dgm:cxn modelId="{8C95AD61-D915-4E79-8C4E-592024675E6B}" type="presOf" srcId="{8DECD082-7197-44E4-B94F-5286F238752F}" destId="{4E6AB441-61D1-4155-86E4-73DCE9AF1743}" srcOrd="1" destOrd="0" presId="urn:microsoft.com/office/officeart/2005/8/layout/cycle2"/>
    <dgm:cxn modelId="{AE262575-5586-47F2-A6A6-62B2A45C51CB}" type="presOf" srcId="{852B1BDE-9168-438D-9DD0-1546DD97D2CE}" destId="{C6B16983-36F5-4909-8824-0E54EAD0FD6A}" srcOrd="0" destOrd="0" presId="urn:microsoft.com/office/officeart/2005/8/layout/cycle2"/>
    <dgm:cxn modelId="{BB97EF42-7FDE-46D1-A095-6D207632EAD9}" type="presOf" srcId="{8DECD082-7197-44E4-B94F-5286F238752F}" destId="{F4875707-C801-4A9C-8E95-CB7745236569}" srcOrd="0" destOrd="0" presId="urn:microsoft.com/office/officeart/2005/8/layout/cycle2"/>
    <dgm:cxn modelId="{331E582B-0384-444D-87BF-EA508731DF3C}" type="presOf" srcId="{0FE8D160-6670-47E9-A1A8-245C1CF126CC}" destId="{F966FD4E-A99B-49A3-A5BA-2263E66045E3}" srcOrd="0" destOrd="0" presId="urn:microsoft.com/office/officeart/2005/8/layout/cycle2"/>
    <dgm:cxn modelId="{06B38CBB-2087-42B3-AD07-FF0CCB4808AF}" type="presOf" srcId="{8693CDEF-D97C-4017-BF73-07537D602036}" destId="{99AB939D-6D74-4FB9-933F-6E24CD97873E}"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E7E23F6C-6BB9-4111-8F93-11C8381F3390}" srcId="{707CE214-D422-49AF-9379-6369D2585994}" destId="{0FE8D160-6670-47E9-A1A8-245C1CF126CC}" srcOrd="0" destOrd="0" parTransId="{6700C1B1-8AA2-4793-A883-125E625B5ECB}" sibTransId="{252FCD65-6EFB-455E-874E-8DBB1051211D}"/>
    <dgm:cxn modelId="{F926544C-9E19-4F1F-824D-74324FB45646}" srcId="{707CE214-D422-49AF-9379-6369D2585994}" destId="{D7356FA9-C9EB-448D-B1D8-F85BE63699A0}" srcOrd="4" destOrd="0" parTransId="{E95AC6D5-E070-4BA3-AF1E-0A55B802387A}" sibTransId="{E4C7152F-E7AC-49CF-881D-FA95B8349404}"/>
    <dgm:cxn modelId="{26D3D6F3-6010-48F2-8AEB-58C302293D51}" type="presOf" srcId="{707CE214-D422-49AF-9379-6369D2585994}" destId="{31E0BCEF-E0BB-4247-AA25-240166CD2592}" srcOrd="0" destOrd="0" presId="urn:microsoft.com/office/officeart/2005/8/layout/cycle2"/>
    <dgm:cxn modelId="{63FF9EB0-948E-4D41-86CA-0B258C26A846}" type="presParOf" srcId="{31E0BCEF-E0BB-4247-AA25-240166CD2592}" destId="{F966FD4E-A99B-49A3-A5BA-2263E66045E3}" srcOrd="0" destOrd="0" presId="urn:microsoft.com/office/officeart/2005/8/layout/cycle2"/>
    <dgm:cxn modelId="{46AB1BB3-30B9-412A-AB35-D77615D525CD}" type="presParOf" srcId="{31E0BCEF-E0BB-4247-AA25-240166CD2592}" destId="{DCDA8855-B622-4342-9BCA-8F60BD56D15A}" srcOrd="1" destOrd="0" presId="urn:microsoft.com/office/officeart/2005/8/layout/cycle2"/>
    <dgm:cxn modelId="{8EAEBCAD-09E3-40F2-AB05-131FD9EFD0D7}" type="presParOf" srcId="{DCDA8855-B622-4342-9BCA-8F60BD56D15A}" destId="{63F6CCCE-C6A1-460C-87A4-14B3F5A3B9D7}" srcOrd="0" destOrd="0" presId="urn:microsoft.com/office/officeart/2005/8/layout/cycle2"/>
    <dgm:cxn modelId="{C86D2C7D-0ABB-4332-8003-15B0B564A646}" type="presParOf" srcId="{31E0BCEF-E0BB-4247-AA25-240166CD2592}" destId="{D1BB5F54-C99A-447B-A8CE-219D294123D3}" srcOrd="2" destOrd="0" presId="urn:microsoft.com/office/officeart/2005/8/layout/cycle2"/>
    <dgm:cxn modelId="{AABAFDB5-1E86-4C86-BCD7-B662291BB494}" type="presParOf" srcId="{31E0BCEF-E0BB-4247-AA25-240166CD2592}" destId="{F4875707-C801-4A9C-8E95-CB7745236569}" srcOrd="3" destOrd="0" presId="urn:microsoft.com/office/officeart/2005/8/layout/cycle2"/>
    <dgm:cxn modelId="{7CFB1992-653C-4035-9217-75380EB75D7E}" type="presParOf" srcId="{F4875707-C801-4A9C-8E95-CB7745236569}" destId="{4E6AB441-61D1-4155-86E4-73DCE9AF1743}" srcOrd="0" destOrd="0" presId="urn:microsoft.com/office/officeart/2005/8/layout/cycle2"/>
    <dgm:cxn modelId="{3A0E32B2-675F-4B83-A1B7-9ECC061FFD49}" type="presParOf" srcId="{31E0BCEF-E0BB-4247-AA25-240166CD2592}" destId="{C6B16983-36F5-4909-8824-0E54EAD0FD6A}" srcOrd="4" destOrd="0" presId="urn:microsoft.com/office/officeart/2005/8/layout/cycle2"/>
    <dgm:cxn modelId="{D190E1E4-AE0A-4DAD-9242-5A04B26B486E}" type="presParOf" srcId="{31E0BCEF-E0BB-4247-AA25-240166CD2592}" destId="{3A0B3760-6D5D-452E-9443-D52F4E1277F1}" srcOrd="5" destOrd="0" presId="urn:microsoft.com/office/officeart/2005/8/layout/cycle2"/>
    <dgm:cxn modelId="{865B7EA5-EBEF-48A7-905D-C1EB7DE409B4}" type="presParOf" srcId="{3A0B3760-6D5D-452E-9443-D52F4E1277F1}" destId="{23A17E59-7CFD-44C2-94FC-0269BE27BFE5}" srcOrd="0" destOrd="0" presId="urn:microsoft.com/office/officeart/2005/8/layout/cycle2"/>
    <dgm:cxn modelId="{D81D8B4C-9530-47F9-AF87-2106F2B11109}" type="presParOf" srcId="{31E0BCEF-E0BB-4247-AA25-240166CD2592}" destId="{427A3A02-F57D-430D-9245-81C00E224020}" srcOrd="6" destOrd="0" presId="urn:microsoft.com/office/officeart/2005/8/layout/cycle2"/>
    <dgm:cxn modelId="{16A51A38-8F6B-4A1E-9949-F32211A44AF3}" type="presParOf" srcId="{31E0BCEF-E0BB-4247-AA25-240166CD2592}" destId="{1A2EFB6C-11CF-4467-9AF0-EA40C775F43C}" srcOrd="7" destOrd="0" presId="urn:microsoft.com/office/officeart/2005/8/layout/cycle2"/>
    <dgm:cxn modelId="{ECB46499-92AF-4F36-B16D-C139385109B8}" type="presParOf" srcId="{1A2EFB6C-11CF-4467-9AF0-EA40C775F43C}" destId="{68F37846-5C1A-4FE9-881F-13D5CCC7440E}" srcOrd="0" destOrd="0" presId="urn:microsoft.com/office/officeart/2005/8/layout/cycle2"/>
    <dgm:cxn modelId="{688EC908-BE3C-4FE5-97A8-0AB98FF326A3}" type="presParOf" srcId="{31E0BCEF-E0BB-4247-AA25-240166CD2592}" destId="{34032E63-995A-49CF-B1B7-CCEA60CDBB5E}" srcOrd="8" destOrd="0" presId="urn:microsoft.com/office/officeart/2005/8/layout/cycle2"/>
    <dgm:cxn modelId="{8A54B686-7085-471F-BA95-26310AC5AA01}" type="presParOf" srcId="{31E0BCEF-E0BB-4247-AA25-240166CD2592}" destId="{C9C09D4F-3F1A-440E-801F-6B6CA7A507E2}" srcOrd="9" destOrd="0" presId="urn:microsoft.com/office/officeart/2005/8/layout/cycle2"/>
    <dgm:cxn modelId="{DCA1A0EF-C09C-44BA-8685-7AE96F88CA48}" type="presParOf" srcId="{C9C09D4F-3F1A-440E-801F-6B6CA7A507E2}" destId="{E5A96B3C-8C96-4539-9FD0-0BFCB740B126}" srcOrd="0" destOrd="0" presId="urn:microsoft.com/office/officeart/2005/8/layout/cycle2"/>
    <dgm:cxn modelId="{A6ED9E6B-7C27-4FB1-A937-6F6D6AA4C80A}" type="presParOf" srcId="{31E0BCEF-E0BB-4247-AA25-240166CD2592}" destId="{A4B6434B-B05B-4D51-8023-1035174CBD5F}" srcOrd="10" destOrd="0" presId="urn:microsoft.com/office/officeart/2005/8/layout/cycle2"/>
    <dgm:cxn modelId="{43F6EC54-C369-4598-AFC0-813CB50D63EE}" type="presParOf" srcId="{31E0BCEF-E0BB-4247-AA25-240166CD2592}" destId="{99AB939D-6D74-4FB9-933F-6E24CD97873E}" srcOrd="11" destOrd="0" presId="urn:microsoft.com/office/officeart/2005/8/layout/cycle2"/>
    <dgm:cxn modelId="{B23910EF-61F9-42DC-8471-302F669010BF}"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0FE8D160-6670-47E9-A1A8-245C1CF126CC}">
      <dgm:prSet/>
      <dgm:spPr/>
      <dgm:t>
        <a:bodyPr/>
        <a:lstStyle/>
        <a:p>
          <a:r>
            <a:rPr lang="en-GB" dirty="0" smtClean="0"/>
            <a:t>I</a:t>
          </a:r>
          <a:endParaRPr lang="en-GB" dirty="0"/>
        </a:p>
      </dgm:t>
    </dgm:pt>
    <dgm:pt modelId="{6700C1B1-8AA2-4793-A883-125E625B5ECB}" type="parTrans" cxnId="{E7E23F6C-6BB9-4111-8F93-11C8381F3390}">
      <dgm:prSet/>
      <dgm:spPr/>
      <dgm:t>
        <a:bodyPr/>
        <a:lstStyle/>
        <a:p>
          <a:endParaRPr lang="en-GB"/>
        </a:p>
      </dgm:t>
    </dgm:pt>
    <dgm:pt modelId="{252FCD65-6EFB-455E-874E-8DBB1051211D}" type="sibTrans" cxnId="{E7E23F6C-6BB9-4111-8F93-11C8381F3390}">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F966FD4E-A99B-49A3-A5BA-2263E66045E3}" type="pres">
      <dgm:prSet presAssocID="{0FE8D160-6670-47E9-A1A8-245C1CF126CC}" presName="node" presStyleLbl="node1" presStyleIdx="0" presStyleCnt="6">
        <dgm:presLayoutVars>
          <dgm:bulletEnabled val="1"/>
        </dgm:presLayoutVars>
      </dgm:prSet>
      <dgm:spPr/>
      <dgm:t>
        <a:bodyPr/>
        <a:lstStyle/>
        <a:p>
          <a:endParaRPr lang="en-GB"/>
        </a:p>
      </dgm:t>
    </dgm:pt>
    <dgm:pt modelId="{DCDA8855-B622-4342-9BCA-8F60BD56D15A}" type="pres">
      <dgm:prSet presAssocID="{252FCD65-6EFB-455E-874E-8DBB1051211D}" presName="sibTrans" presStyleLbl="sibTrans2D1" presStyleIdx="0" presStyleCnt="6"/>
      <dgm:spPr/>
      <dgm:t>
        <a:bodyPr/>
        <a:lstStyle/>
        <a:p>
          <a:endParaRPr lang="en-GB"/>
        </a:p>
      </dgm:t>
    </dgm:pt>
    <dgm:pt modelId="{63F6CCCE-C6A1-460C-87A4-14B3F5A3B9D7}" type="pres">
      <dgm:prSet presAssocID="{252FCD65-6EFB-455E-874E-8DBB1051211D}"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custRadScaleRad="107940" custRadScaleInc="5747">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7E1B34BB-3AE6-4795-8DAA-9C886AC47587}" type="presOf" srcId="{0FE8D160-6670-47E9-A1A8-245C1CF126CC}" destId="{F966FD4E-A99B-49A3-A5BA-2263E66045E3}" srcOrd="0"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F24FC986-5C72-4990-818A-BE2BBDAA6011}" type="presOf" srcId="{0CFF1D8E-89FB-4BF7-B517-EDE1F97D202A}" destId="{A4B6434B-B05B-4D51-8023-1035174CBD5F}" srcOrd="0" destOrd="0" presId="urn:microsoft.com/office/officeart/2005/8/layout/cycle2"/>
    <dgm:cxn modelId="{FF13495F-1801-454A-8945-FA2FFAFC0DFC}" type="presOf" srcId="{135052CE-9706-4E30-BF2F-6F29CF495275}" destId="{23A17E59-7CFD-44C2-94FC-0269BE27BFE5}" srcOrd="1" destOrd="0" presId="urn:microsoft.com/office/officeart/2005/8/layout/cycle2"/>
    <dgm:cxn modelId="{83808C5C-C485-4900-AA69-35BFB48BF064}" type="presOf" srcId="{E4C7152F-E7AC-49CF-881D-FA95B8349404}" destId="{E5A96B3C-8C96-4539-9FD0-0BFCB740B126}" srcOrd="1" destOrd="0" presId="urn:microsoft.com/office/officeart/2005/8/layout/cycle2"/>
    <dgm:cxn modelId="{F5F6ABFC-97B3-4458-AE49-A192DAAC91D2}" type="presOf" srcId="{84EC1BC8-D499-4891-B2B8-50991806FA59}" destId="{68F37846-5C1A-4FE9-881F-13D5CCC7440E}" srcOrd="1" destOrd="0" presId="urn:microsoft.com/office/officeart/2005/8/layout/cycle2"/>
    <dgm:cxn modelId="{8B05523E-D79D-406E-8D89-AFE6B4744022}" type="presOf" srcId="{252FCD65-6EFB-455E-874E-8DBB1051211D}" destId="{63F6CCCE-C6A1-460C-87A4-14B3F5A3B9D7}" srcOrd="1" destOrd="0" presId="urn:microsoft.com/office/officeart/2005/8/layout/cycle2"/>
    <dgm:cxn modelId="{0C8A1F2F-09C8-4256-ACC2-CE34CB79EDFB}" type="presOf" srcId="{84EC1BC8-D499-4891-B2B8-50991806FA59}" destId="{1A2EFB6C-11CF-4467-9AF0-EA40C775F43C}" srcOrd="0" destOrd="0" presId="urn:microsoft.com/office/officeart/2005/8/layout/cycle2"/>
    <dgm:cxn modelId="{0407F752-490F-42A9-AED3-D72E2E582730}" type="presOf" srcId="{EE4BED57-6E18-4A64-BF88-A68FA362E97F}" destId="{427A3A02-F57D-430D-9245-81C00E224020}" srcOrd="0" destOrd="0" presId="urn:microsoft.com/office/officeart/2005/8/layout/cycle2"/>
    <dgm:cxn modelId="{4EAD281A-2EB1-4110-A364-AE974091D819}" type="presOf" srcId="{707CE214-D422-49AF-9379-6369D2585994}" destId="{31E0BCEF-E0BB-4247-AA25-240166CD2592}" srcOrd="0" destOrd="0" presId="urn:microsoft.com/office/officeart/2005/8/layout/cycle2"/>
    <dgm:cxn modelId="{F6CD2623-B8B5-4A99-986A-E33F869ED479}" type="presOf" srcId="{8DECD082-7197-44E4-B94F-5286F238752F}" destId="{F4875707-C801-4A9C-8E95-CB7745236569}" srcOrd="0" destOrd="0" presId="urn:microsoft.com/office/officeart/2005/8/layout/cycle2"/>
    <dgm:cxn modelId="{B0F94588-F410-4A7A-A026-EC59097E4A77}" srcId="{707CE214-D422-49AF-9379-6369D2585994}" destId="{EE4BED57-6E18-4A64-BF88-A68FA362E97F}" srcOrd="3" destOrd="0" parTransId="{9A68C9BB-39CF-4F83-BD47-2353CFDEADFC}" sibTransId="{84EC1BC8-D499-4891-B2B8-50991806FA59}"/>
    <dgm:cxn modelId="{1BF1BC4B-659E-403F-B063-4A062297C581}" type="presOf" srcId="{252FCD65-6EFB-455E-874E-8DBB1051211D}" destId="{DCDA8855-B622-4342-9BCA-8F60BD56D15A}" srcOrd="0" destOrd="0" presId="urn:microsoft.com/office/officeart/2005/8/layout/cycle2"/>
    <dgm:cxn modelId="{D7D6181D-BD74-44A0-B375-45EE55CC0722}" type="presOf" srcId="{8693CDEF-D97C-4017-BF73-07537D602036}" destId="{5E5FAAE5-AE13-4782-9C45-E6C523027199}" srcOrd="1" destOrd="0" presId="urn:microsoft.com/office/officeart/2005/8/layout/cycle2"/>
    <dgm:cxn modelId="{8EBF5B66-F8C1-4995-9455-BC693A3FA9C0}" type="presOf" srcId="{8DECD082-7197-44E4-B94F-5286F238752F}" destId="{4E6AB441-61D1-4155-86E4-73DCE9AF1743}" srcOrd="1" destOrd="0" presId="urn:microsoft.com/office/officeart/2005/8/layout/cycle2"/>
    <dgm:cxn modelId="{1FB7C898-BA5A-4B57-BE28-4674565E2ADC}" type="presOf" srcId="{D7356FA9-C9EB-448D-B1D8-F85BE63699A0}" destId="{34032E63-995A-49CF-B1B7-CCEA60CDBB5E}" srcOrd="0" destOrd="0" presId="urn:microsoft.com/office/officeart/2005/8/layout/cycle2"/>
    <dgm:cxn modelId="{006A3CBF-4E47-4EEE-89F3-C79DC4F642B7}" type="presOf" srcId="{852B1BDE-9168-438D-9DD0-1546DD97D2CE}" destId="{C6B16983-36F5-4909-8824-0E54EAD0FD6A}" srcOrd="0" destOrd="0" presId="urn:microsoft.com/office/officeart/2005/8/layout/cycle2"/>
    <dgm:cxn modelId="{86961212-A0D8-4FD7-BA9D-0CF92FBB115F}" type="presOf" srcId="{4EC20DA3-1F3B-48B4-81EA-A66F82645A51}" destId="{D1BB5F54-C99A-447B-A8CE-219D294123D3}" srcOrd="0" destOrd="0" presId="urn:microsoft.com/office/officeart/2005/8/layout/cycle2"/>
    <dgm:cxn modelId="{E7E23F6C-6BB9-4111-8F93-11C8381F3390}" srcId="{707CE214-D422-49AF-9379-6369D2585994}" destId="{0FE8D160-6670-47E9-A1A8-245C1CF126CC}" srcOrd="0" destOrd="0" parTransId="{6700C1B1-8AA2-4793-A883-125E625B5ECB}" sibTransId="{252FCD65-6EFB-455E-874E-8DBB1051211D}"/>
    <dgm:cxn modelId="{40F6EE77-6F3A-4D1B-8C97-B07B552782CA}" srcId="{707CE214-D422-49AF-9379-6369D2585994}" destId="{852B1BDE-9168-438D-9DD0-1546DD97D2CE}" srcOrd="2" destOrd="0" parTransId="{321BC32E-DD8D-41C3-A96E-8AA8BD031F7F}" sibTransId="{135052CE-9706-4E30-BF2F-6F29CF495275}"/>
    <dgm:cxn modelId="{DD872123-DCFA-4FD1-81BB-8FF205B7CF7A}" srcId="{707CE214-D422-49AF-9379-6369D2585994}" destId="{0CFF1D8E-89FB-4BF7-B517-EDE1F97D202A}" srcOrd="5" destOrd="0" parTransId="{0137C2ED-5CF9-47F8-ADC5-40E9E5687BD0}" sibTransId="{8693CDEF-D97C-4017-BF73-07537D602036}"/>
    <dgm:cxn modelId="{22C4D825-3D4B-4FB5-B87A-D478BD1433B8}" type="presOf" srcId="{E4C7152F-E7AC-49CF-881D-FA95B8349404}" destId="{C9C09D4F-3F1A-440E-801F-6B6CA7A507E2}" srcOrd="0" destOrd="0" presId="urn:microsoft.com/office/officeart/2005/8/layout/cycle2"/>
    <dgm:cxn modelId="{A7C239BE-DF79-4953-B737-CDE4DA8BE445}" type="presOf" srcId="{8693CDEF-D97C-4017-BF73-07537D602036}" destId="{99AB939D-6D74-4FB9-933F-6E24CD97873E}"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0EAEC94A-A666-4272-9B12-45F962595CF1}" type="presOf" srcId="{135052CE-9706-4E30-BF2F-6F29CF495275}" destId="{3A0B3760-6D5D-452E-9443-D52F4E1277F1}" srcOrd="0" destOrd="0" presId="urn:microsoft.com/office/officeart/2005/8/layout/cycle2"/>
    <dgm:cxn modelId="{E46A62EF-B3CD-4BCA-9147-69C043C2B5D0}" type="presParOf" srcId="{31E0BCEF-E0BB-4247-AA25-240166CD2592}" destId="{F966FD4E-A99B-49A3-A5BA-2263E66045E3}" srcOrd="0" destOrd="0" presId="urn:microsoft.com/office/officeart/2005/8/layout/cycle2"/>
    <dgm:cxn modelId="{14639C2C-9C51-42B0-A3B7-88B6D4E66D45}" type="presParOf" srcId="{31E0BCEF-E0BB-4247-AA25-240166CD2592}" destId="{DCDA8855-B622-4342-9BCA-8F60BD56D15A}" srcOrd="1" destOrd="0" presId="urn:microsoft.com/office/officeart/2005/8/layout/cycle2"/>
    <dgm:cxn modelId="{436B7891-C9B4-4471-A502-32D4665269F8}" type="presParOf" srcId="{DCDA8855-B622-4342-9BCA-8F60BD56D15A}" destId="{63F6CCCE-C6A1-460C-87A4-14B3F5A3B9D7}" srcOrd="0" destOrd="0" presId="urn:microsoft.com/office/officeart/2005/8/layout/cycle2"/>
    <dgm:cxn modelId="{DA4AB483-CC4D-449B-BC94-F3D7A54B1E9E}" type="presParOf" srcId="{31E0BCEF-E0BB-4247-AA25-240166CD2592}" destId="{D1BB5F54-C99A-447B-A8CE-219D294123D3}" srcOrd="2" destOrd="0" presId="urn:microsoft.com/office/officeart/2005/8/layout/cycle2"/>
    <dgm:cxn modelId="{D1C3D2C3-C65E-4570-A0C7-F3D4FCFBFA20}" type="presParOf" srcId="{31E0BCEF-E0BB-4247-AA25-240166CD2592}" destId="{F4875707-C801-4A9C-8E95-CB7745236569}" srcOrd="3" destOrd="0" presId="urn:microsoft.com/office/officeart/2005/8/layout/cycle2"/>
    <dgm:cxn modelId="{F3EABD91-0A18-4D1B-B89D-D3271F841561}" type="presParOf" srcId="{F4875707-C801-4A9C-8E95-CB7745236569}" destId="{4E6AB441-61D1-4155-86E4-73DCE9AF1743}" srcOrd="0" destOrd="0" presId="urn:microsoft.com/office/officeart/2005/8/layout/cycle2"/>
    <dgm:cxn modelId="{CB9B6B0E-B42B-476A-8D16-23AB181CA160}" type="presParOf" srcId="{31E0BCEF-E0BB-4247-AA25-240166CD2592}" destId="{C6B16983-36F5-4909-8824-0E54EAD0FD6A}" srcOrd="4" destOrd="0" presId="urn:microsoft.com/office/officeart/2005/8/layout/cycle2"/>
    <dgm:cxn modelId="{5CB6C694-0120-4A88-9DD2-BA2701E8BE49}" type="presParOf" srcId="{31E0BCEF-E0BB-4247-AA25-240166CD2592}" destId="{3A0B3760-6D5D-452E-9443-D52F4E1277F1}" srcOrd="5" destOrd="0" presId="urn:microsoft.com/office/officeart/2005/8/layout/cycle2"/>
    <dgm:cxn modelId="{E5ADA06D-F84C-4575-A578-679D66882548}" type="presParOf" srcId="{3A0B3760-6D5D-452E-9443-D52F4E1277F1}" destId="{23A17E59-7CFD-44C2-94FC-0269BE27BFE5}" srcOrd="0" destOrd="0" presId="urn:microsoft.com/office/officeart/2005/8/layout/cycle2"/>
    <dgm:cxn modelId="{A7BCE645-B729-498C-BC50-7C831F84C311}" type="presParOf" srcId="{31E0BCEF-E0BB-4247-AA25-240166CD2592}" destId="{427A3A02-F57D-430D-9245-81C00E224020}" srcOrd="6" destOrd="0" presId="urn:microsoft.com/office/officeart/2005/8/layout/cycle2"/>
    <dgm:cxn modelId="{AC4673DE-0116-4A1E-9A71-526A90A280E8}" type="presParOf" srcId="{31E0BCEF-E0BB-4247-AA25-240166CD2592}" destId="{1A2EFB6C-11CF-4467-9AF0-EA40C775F43C}" srcOrd="7" destOrd="0" presId="urn:microsoft.com/office/officeart/2005/8/layout/cycle2"/>
    <dgm:cxn modelId="{3E5691AA-DD69-4556-AFA8-5C51D3B51E3D}" type="presParOf" srcId="{1A2EFB6C-11CF-4467-9AF0-EA40C775F43C}" destId="{68F37846-5C1A-4FE9-881F-13D5CCC7440E}" srcOrd="0" destOrd="0" presId="urn:microsoft.com/office/officeart/2005/8/layout/cycle2"/>
    <dgm:cxn modelId="{20DF5DA8-79D9-4F95-ABFA-5F6998D4DBF0}" type="presParOf" srcId="{31E0BCEF-E0BB-4247-AA25-240166CD2592}" destId="{34032E63-995A-49CF-B1B7-CCEA60CDBB5E}" srcOrd="8" destOrd="0" presId="urn:microsoft.com/office/officeart/2005/8/layout/cycle2"/>
    <dgm:cxn modelId="{B9DF00A8-D6F7-447E-85C2-06C8EA7D56B3}" type="presParOf" srcId="{31E0BCEF-E0BB-4247-AA25-240166CD2592}" destId="{C9C09D4F-3F1A-440E-801F-6B6CA7A507E2}" srcOrd="9" destOrd="0" presId="urn:microsoft.com/office/officeart/2005/8/layout/cycle2"/>
    <dgm:cxn modelId="{7420F82F-91A1-4BE3-9CA2-77FA7451E008}" type="presParOf" srcId="{C9C09D4F-3F1A-440E-801F-6B6CA7A507E2}" destId="{E5A96B3C-8C96-4539-9FD0-0BFCB740B126}" srcOrd="0" destOrd="0" presId="urn:microsoft.com/office/officeart/2005/8/layout/cycle2"/>
    <dgm:cxn modelId="{FE1797EE-D54B-4D23-AF22-235D1B893ADE}" type="presParOf" srcId="{31E0BCEF-E0BB-4247-AA25-240166CD2592}" destId="{A4B6434B-B05B-4D51-8023-1035174CBD5F}" srcOrd="10" destOrd="0" presId="urn:microsoft.com/office/officeart/2005/8/layout/cycle2"/>
    <dgm:cxn modelId="{31F7C2FA-4131-41DC-AC4A-D62000A539C6}" type="presParOf" srcId="{31E0BCEF-E0BB-4247-AA25-240166CD2592}" destId="{99AB939D-6D74-4FB9-933F-6E24CD97873E}" srcOrd="11" destOrd="0" presId="urn:microsoft.com/office/officeart/2005/8/layout/cycle2"/>
    <dgm:cxn modelId="{3858C8BB-4A97-442F-9EAF-43ACCDAD70B2}"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0FE8D160-6670-47E9-A1A8-245C1CF126CC}">
      <dgm:prSet/>
      <dgm:spPr/>
      <dgm:t>
        <a:bodyPr/>
        <a:lstStyle/>
        <a:p>
          <a:r>
            <a:rPr lang="en-GB" dirty="0" smtClean="0"/>
            <a:t>I</a:t>
          </a:r>
          <a:endParaRPr lang="en-GB" dirty="0"/>
        </a:p>
      </dgm:t>
    </dgm:pt>
    <dgm:pt modelId="{6700C1B1-8AA2-4793-A883-125E625B5ECB}" type="parTrans" cxnId="{E7E23F6C-6BB9-4111-8F93-11C8381F3390}">
      <dgm:prSet/>
      <dgm:spPr/>
      <dgm:t>
        <a:bodyPr/>
        <a:lstStyle/>
        <a:p>
          <a:endParaRPr lang="en-GB"/>
        </a:p>
      </dgm:t>
    </dgm:pt>
    <dgm:pt modelId="{252FCD65-6EFB-455E-874E-8DBB1051211D}" type="sibTrans" cxnId="{E7E23F6C-6BB9-4111-8F93-11C8381F3390}">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F966FD4E-A99B-49A3-A5BA-2263E66045E3}" type="pres">
      <dgm:prSet presAssocID="{0FE8D160-6670-47E9-A1A8-245C1CF126CC}" presName="node" presStyleLbl="node1" presStyleIdx="0" presStyleCnt="6">
        <dgm:presLayoutVars>
          <dgm:bulletEnabled val="1"/>
        </dgm:presLayoutVars>
      </dgm:prSet>
      <dgm:spPr/>
      <dgm:t>
        <a:bodyPr/>
        <a:lstStyle/>
        <a:p>
          <a:endParaRPr lang="en-GB"/>
        </a:p>
      </dgm:t>
    </dgm:pt>
    <dgm:pt modelId="{DCDA8855-B622-4342-9BCA-8F60BD56D15A}" type="pres">
      <dgm:prSet presAssocID="{252FCD65-6EFB-455E-874E-8DBB1051211D}" presName="sibTrans" presStyleLbl="sibTrans2D1" presStyleIdx="0" presStyleCnt="6"/>
      <dgm:spPr/>
      <dgm:t>
        <a:bodyPr/>
        <a:lstStyle/>
        <a:p>
          <a:endParaRPr lang="en-GB"/>
        </a:p>
      </dgm:t>
    </dgm:pt>
    <dgm:pt modelId="{63F6CCCE-C6A1-460C-87A4-14B3F5A3B9D7}" type="pres">
      <dgm:prSet presAssocID="{252FCD65-6EFB-455E-874E-8DBB1051211D}"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custRadScaleRad="107940" custRadScaleInc="5747">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A78FA7EB-E2B4-49F1-9825-A3EC4C00C28A}" type="presOf" srcId="{8693CDEF-D97C-4017-BF73-07537D602036}" destId="{5E5FAAE5-AE13-4782-9C45-E6C523027199}" srcOrd="1" destOrd="0" presId="urn:microsoft.com/office/officeart/2005/8/layout/cycle2"/>
    <dgm:cxn modelId="{0F2B4131-D5CF-494C-898E-D5677D7D83AA}" type="presOf" srcId="{8693CDEF-D97C-4017-BF73-07537D602036}" destId="{99AB939D-6D74-4FB9-933F-6E24CD97873E}" srcOrd="0" destOrd="0" presId="urn:microsoft.com/office/officeart/2005/8/layout/cycle2"/>
    <dgm:cxn modelId="{300A99A8-F576-43C3-ABB7-96FC7E840A80}" type="presOf" srcId="{8DECD082-7197-44E4-B94F-5286F238752F}" destId="{F4875707-C801-4A9C-8E95-CB7745236569}" srcOrd="0" destOrd="0" presId="urn:microsoft.com/office/officeart/2005/8/layout/cycle2"/>
    <dgm:cxn modelId="{40D01C62-6635-4A71-A3D3-CD32A0487D9D}" type="presOf" srcId="{D7356FA9-C9EB-448D-B1D8-F85BE63699A0}" destId="{34032E63-995A-49CF-B1B7-CCEA60CDBB5E}" srcOrd="0"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55DCAAEC-D605-44A9-A71D-A8B69C06CED5}" type="presOf" srcId="{E4C7152F-E7AC-49CF-881D-FA95B8349404}" destId="{C9C09D4F-3F1A-440E-801F-6B6CA7A507E2}"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E7E23F6C-6BB9-4111-8F93-11C8381F3390}" srcId="{707CE214-D422-49AF-9379-6369D2585994}" destId="{0FE8D160-6670-47E9-A1A8-245C1CF126CC}" srcOrd="0" destOrd="0" parTransId="{6700C1B1-8AA2-4793-A883-125E625B5ECB}" sibTransId="{252FCD65-6EFB-455E-874E-8DBB1051211D}"/>
    <dgm:cxn modelId="{8DC3628B-05B0-4D04-A2B4-2C314B26F994}" type="presOf" srcId="{84EC1BC8-D499-4891-B2B8-50991806FA59}" destId="{1A2EFB6C-11CF-4467-9AF0-EA40C775F43C}" srcOrd="0" destOrd="0" presId="urn:microsoft.com/office/officeart/2005/8/layout/cycle2"/>
    <dgm:cxn modelId="{385D4C5D-5A2B-4F8A-B05A-0AD140DE3E4A}" type="presOf" srcId="{4EC20DA3-1F3B-48B4-81EA-A66F82645A51}" destId="{D1BB5F54-C99A-447B-A8CE-219D294123D3}"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FC9AA6CA-FD6D-4596-AF36-54BBD91D5F53}" type="presOf" srcId="{EE4BED57-6E18-4A64-BF88-A68FA362E97F}" destId="{427A3A02-F57D-430D-9245-81C00E224020}" srcOrd="0" destOrd="0" presId="urn:microsoft.com/office/officeart/2005/8/layout/cycle2"/>
    <dgm:cxn modelId="{7B35CCF8-FCB5-4962-A54E-BBE9DA2263AA}" type="presOf" srcId="{252FCD65-6EFB-455E-874E-8DBB1051211D}" destId="{DCDA8855-B622-4342-9BCA-8F60BD56D15A}" srcOrd="0" destOrd="0" presId="urn:microsoft.com/office/officeart/2005/8/layout/cycle2"/>
    <dgm:cxn modelId="{3469004F-5CBB-46AB-8B5C-8BD02318F4B1}" type="presOf" srcId="{84EC1BC8-D499-4891-B2B8-50991806FA59}" destId="{68F37846-5C1A-4FE9-881F-13D5CCC7440E}" srcOrd="1" destOrd="0" presId="urn:microsoft.com/office/officeart/2005/8/layout/cycle2"/>
    <dgm:cxn modelId="{CB34FFD1-ACF0-409C-B5DC-4780E6F624C2}" type="presOf" srcId="{252FCD65-6EFB-455E-874E-8DBB1051211D}" destId="{63F6CCCE-C6A1-460C-87A4-14B3F5A3B9D7}" srcOrd="1" destOrd="0" presId="urn:microsoft.com/office/officeart/2005/8/layout/cycle2"/>
    <dgm:cxn modelId="{DD8E7C58-E482-42C6-A116-93D918EF5B6B}" type="presOf" srcId="{8DECD082-7197-44E4-B94F-5286F238752F}" destId="{4E6AB441-61D1-4155-86E4-73DCE9AF1743}" srcOrd="1" destOrd="0" presId="urn:microsoft.com/office/officeart/2005/8/layout/cycle2"/>
    <dgm:cxn modelId="{A25942DD-6EFF-45AC-A534-7E89CAFE7E9A}" type="presOf" srcId="{135052CE-9706-4E30-BF2F-6F29CF495275}" destId="{23A17E59-7CFD-44C2-94FC-0269BE27BFE5}" srcOrd="1"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B04CDD22-F57D-44FE-83BD-E499A5EB63DB}" type="presOf" srcId="{E4C7152F-E7AC-49CF-881D-FA95B8349404}" destId="{E5A96B3C-8C96-4539-9FD0-0BFCB740B126}" srcOrd="1" destOrd="0" presId="urn:microsoft.com/office/officeart/2005/8/layout/cycle2"/>
    <dgm:cxn modelId="{2BE6397F-57E1-4845-B309-6F7318C02488}" type="presOf" srcId="{852B1BDE-9168-438D-9DD0-1546DD97D2CE}" destId="{C6B16983-36F5-4909-8824-0E54EAD0FD6A}" srcOrd="0" destOrd="0" presId="urn:microsoft.com/office/officeart/2005/8/layout/cycle2"/>
    <dgm:cxn modelId="{7699AD9E-8109-4B67-8699-9F7F94BF5D60}" type="presOf" srcId="{707CE214-D422-49AF-9379-6369D2585994}" destId="{31E0BCEF-E0BB-4247-AA25-240166CD2592}" srcOrd="0" destOrd="0" presId="urn:microsoft.com/office/officeart/2005/8/layout/cycle2"/>
    <dgm:cxn modelId="{BE5392FC-E90D-457A-9772-0A3DFDC8F9B2}" type="presOf" srcId="{0FE8D160-6670-47E9-A1A8-245C1CF126CC}" destId="{F966FD4E-A99B-49A3-A5BA-2263E66045E3}" srcOrd="0" destOrd="0" presId="urn:microsoft.com/office/officeart/2005/8/layout/cycle2"/>
    <dgm:cxn modelId="{E64F31E7-2721-40D7-8D77-2F92A7EDC516}" type="presOf" srcId="{135052CE-9706-4E30-BF2F-6F29CF495275}" destId="{3A0B3760-6D5D-452E-9443-D52F4E1277F1}" srcOrd="0" destOrd="0" presId="urn:microsoft.com/office/officeart/2005/8/layout/cycle2"/>
    <dgm:cxn modelId="{B0F94588-F410-4A7A-A026-EC59097E4A77}" srcId="{707CE214-D422-49AF-9379-6369D2585994}" destId="{EE4BED57-6E18-4A64-BF88-A68FA362E97F}" srcOrd="3" destOrd="0" parTransId="{9A68C9BB-39CF-4F83-BD47-2353CFDEADFC}" sibTransId="{84EC1BC8-D499-4891-B2B8-50991806FA59}"/>
    <dgm:cxn modelId="{4D96E86D-BBF2-4975-AD51-1035D6185968}" type="presOf" srcId="{0CFF1D8E-89FB-4BF7-B517-EDE1F97D202A}" destId="{A4B6434B-B05B-4D51-8023-1035174CBD5F}" srcOrd="0" destOrd="0" presId="urn:microsoft.com/office/officeart/2005/8/layout/cycle2"/>
    <dgm:cxn modelId="{50554273-976C-4E78-8793-5AE5E15D9350}" type="presParOf" srcId="{31E0BCEF-E0BB-4247-AA25-240166CD2592}" destId="{F966FD4E-A99B-49A3-A5BA-2263E66045E3}" srcOrd="0" destOrd="0" presId="urn:microsoft.com/office/officeart/2005/8/layout/cycle2"/>
    <dgm:cxn modelId="{36B923DB-30B6-46E9-ABC8-E2EF3BCBF2C0}" type="presParOf" srcId="{31E0BCEF-E0BB-4247-AA25-240166CD2592}" destId="{DCDA8855-B622-4342-9BCA-8F60BD56D15A}" srcOrd="1" destOrd="0" presId="urn:microsoft.com/office/officeart/2005/8/layout/cycle2"/>
    <dgm:cxn modelId="{72E9D5A0-F079-414F-B6E7-F7CBF6E7B99A}" type="presParOf" srcId="{DCDA8855-B622-4342-9BCA-8F60BD56D15A}" destId="{63F6CCCE-C6A1-460C-87A4-14B3F5A3B9D7}" srcOrd="0" destOrd="0" presId="urn:microsoft.com/office/officeart/2005/8/layout/cycle2"/>
    <dgm:cxn modelId="{6929584E-0C69-49DA-A995-05AB7479420D}" type="presParOf" srcId="{31E0BCEF-E0BB-4247-AA25-240166CD2592}" destId="{D1BB5F54-C99A-447B-A8CE-219D294123D3}" srcOrd="2" destOrd="0" presId="urn:microsoft.com/office/officeart/2005/8/layout/cycle2"/>
    <dgm:cxn modelId="{F2308667-5AF3-44BE-96A2-88734ADDE0B0}" type="presParOf" srcId="{31E0BCEF-E0BB-4247-AA25-240166CD2592}" destId="{F4875707-C801-4A9C-8E95-CB7745236569}" srcOrd="3" destOrd="0" presId="urn:microsoft.com/office/officeart/2005/8/layout/cycle2"/>
    <dgm:cxn modelId="{DB58B690-E88E-4AC7-99CC-A3FD7F306017}" type="presParOf" srcId="{F4875707-C801-4A9C-8E95-CB7745236569}" destId="{4E6AB441-61D1-4155-86E4-73DCE9AF1743}" srcOrd="0" destOrd="0" presId="urn:microsoft.com/office/officeart/2005/8/layout/cycle2"/>
    <dgm:cxn modelId="{1383D4F7-AF38-478F-ADD8-69E536FA7228}" type="presParOf" srcId="{31E0BCEF-E0BB-4247-AA25-240166CD2592}" destId="{C6B16983-36F5-4909-8824-0E54EAD0FD6A}" srcOrd="4" destOrd="0" presId="urn:microsoft.com/office/officeart/2005/8/layout/cycle2"/>
    <dgm:cxn modelId="{B98A1738-DA7C-45DA-B761-EC0BB39FFC0E}" type="presParOf" srcId="{31E0BCEF-E0BB-4247-AA25-240166CD2592}" destId="{3A0B3760-6D5D-452E-9443-D52F4E1277F1}" srcOrd="5" destOrd="0" presId="urn:microsoft.com/office/officeart/2005/8/layout/cycle2"/>
    <dgm:cxn modelId="{61D02F25-BCB1-4F2E-9C03-129A7E50E0FE}" type="presParOf" srcId="{3A0B3760-6D5D-452E-9443-D52F4E1277F1}" destId="{23A17E59-7CFD-44C2-94FC-0269BE27BFE5}" srcOrd="0" destOrd="0" presId="urn:microsoft.com/office/officeart/2005/8/layout/cycle2"/>
    <dgm:cxn modelId="{024974AD-F179-47D1-BDB0-4A89609B9085}" type="presParOf" srcId="{31E0BCEF-E0BB-4247-AA25-240166CD2592}" destId="{427A3A02-F57D-430D-9245-81C00E224020}" srcOrd="6" destOrd="0" presId="urn:microsoft.com/office/officeart/2005/8/layout/cycle2"/>
    <dgm:cxn modelId="{353ADEB0-B90B-45F1-A94F-9C0C03EFE0A9}" type="presParOf" srcId="{31E0BCEF-E0BB-4247-AA25-240166CD2592}" destId="{1A2EFB6C-11CF-4467-9AF0-EA40C775F43C}" srcOrd="7" destOrd="0" presId="urn:microsoft.com/office/officeart/2005/8/layout/cycle2"/>
    <dgm:cxn modelId="{E45CE139-5AA6-4671-9BBF-86ED60D4C803}" type="presParOf" srcId="{1A2EFB6C-11CF-4467-9AF0-EA40C775F43C}" destId="{68F37846-5C1A-4FE9-881F-13D5CCC7440E}" srcOrd="0" destOrd="0" presId="urn:microsoft.com/office/officeart/2005/8/layout/cycle2"/>
    <dgm:cxn modelId="{6FC70CFA-1FE1-409E-B0AF-DE7B45DD745D}" type="presParOf" srcId="{31E0BCEF-E0BB-4247-AA25-240166CD2592}" destId="{34032E63-995A-49CF-B1B7-CCEA60CDBB5E}" srcOrd="8" destOrd="0" presId="urn:microsoft.com/office/officeart/2005/8/layout/cycle2"/>
    <dgm:cxn modelId="{C67623F6-660B-46CF-BE9E-050C9602D4E7}" type="presParOf" srcId="{31E0BCEF-E0BB-4247-AA25-240166CD2592}" destId="{C9C09D4F-3F1A-440E-801F-6B6CA7A507E2}" srcOrd="9" destOrd="0" presId="urn:microsoft.com/office/officeart/2005/8/layout/cycle2"/>
    <dgm:cxn modelId="{1D8C5081-D44C-4436-9259-A53FDC9B5C75}" type="presParOf" srcId="{C9C09D4F-3F1A-440E-801F-6B6CA7A507E2}" destId="{E5A96B3C-8C96-4539-9FD0-0BFCB740B126}" srcOrd="0" destOrd="0" presId="urn:microsoft.com/office/officeart/2005/8/layout/cycle2"/>
    <dgm:cxn modelId="{186544DC-3EF1-4444-8971-0038AD0A11A8}" type="presParOf" srcId="{31E0BCEF-E0BB-4247-AA25-240166CD2592}" destId="{A4B6434B-B05B-4D51-8023-1035174CBD5F}" srcOrd="10" destOrd="0" presId="urn:microsoft.com/office/officeart/2005/8/layout/cycle2"/>
    <dgm:cxn modelId="{EFA37ED3-A573-41D3-9E0D-A3F7DA1B5D69}" type="presParOf" srcId="{31E0BCEF-E0BB-4247-AA25-240166CD2592}" destId="{99AB939D-6D74-4FB9-933F-6E24CD97873E}" srcOrd="11" destOrd="0" presId="urn:microsoft.com/office/officeart/2005/8/layout/cycle2"/>
    <dgm:cxn modelId="{9C54B0BB-4092-4260-9485-EDFC8D029958}"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AC396-AC7C-49BA-9E54-DEA4F42AD2E5}">
      <dsp:nvSpPr>
        <dsp:cNvPr id="0" name=""/>
        <dsp:cNvSpPr/>
      </dsp:nvSpPr>
      <dsp:spPr>
        <a:xfrm>
          <a:off x="2016223" y="519"/>
          <a:ext cx="761009" cy="7428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GB" sz="4400" kern="1200" dirty="0" smtClean="0"/>
            <a:t>I</a:t>
          </a:r>
          <a:endParaRPr lang="en-GB" sz="4400" kern="1200" dirty="0"/>
        </a:p>
      </dsp:txBody>
      <dsp:txXfrm>
        <a:off x="2127670" y="109308"/>
        <a:ext cx="538115" cy="525281"/>
      </dsp:txXfrm>
    </dsp:sp>
    <dsp:sp modelId="{27A7CFC8-92EF-41AC-AC62-62FF03FFBF8B}">
      <dsp:nvSpPr>
        <dsp:cNvPr id="0" name=""/>
        <dsp:cNvSpPr/>
      </dsp:nvSpPr>
      <dsp:spPr>
        <a:xfrm rot="1800000">
          <a:off x="2780672" y="524311"/>
          <a:ext cx="192949"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2784550" y="559843"/>
        <a:ext cx="135064" cy="150009"/>
      </dsp:txXfrm>
    </dsp:sp>
    <dsp:sp modelId="{D1BB5F54-C99A-447B-A8CE-219D294123D3}">
      <dsp:nvSpPr>
        <dsp:cNvPr id="0" name=""/>
        <dsp:cNvSpPr/>
      </dsp:nvSpPr>
      <dsp:spPr>
        <a:xfrm>
          <a:off x="2989893" y="557866"/>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E</a:t>
          </a:r>
          <a:endParaRPr lang="en-GB" sz="2800" kern="1200" dirty="0"/>
        </a:p>
      </dsp:txBody>
      <dsp:txXfrm>
        <a:off x="3098378" y="666351"/>
        <a:ext cx="523815" cy="523815"/>
      </dsp:txXfrm>
    </dsp:sp>
    <dsp:sp modelId="{F4875707-C801-4A9C-8E95-CB7745236569}">
      <dsp:nvSpPr>
        <dsp:cNvPr id="0" name=""/>
        <dsp:cNvSpPr/>
      </dsp:nvSpPr>
      <dsp:spPr>
        <a:xfrm rot="5400000">
          <a:off x="3261749" y="1353985"/>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291310" y="1374427"/>
        <a:ext cx="137951" cy="150009"/>
      </dsp:txXfrm>
    </dsp:sp>
    <dsp:sp modelId="{C6B16983-36F5-4909-8824-0E54EAD0FD6A}">
      <dsp:nvSpPr>
        <dsp:cNvPr id="0" name=""/>
        <dsp:cNvSpPr/>
      </dsp:nvSpPr>
      <dsp:spPr>
        <a:xfrm>
          <a:off x="2989893" y="1670488"/>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S</a:t>
          </a:r>
          <a:endParaRPr lang="en-GB" sz="2800" kern="1200" dirty="0"/>
        </a:p>
      </dsp:txBody>
      <dsp:txXfrm>
        <a:off x="3098378" y="1778973"/>
        <a:ext cx="523815" cy="523815"/>
      </dsp:txXfrm>
    </dsp:sp>
    <dsp:sp modelId="{3A0B3760-6D5D-452E-9443-D52F4E1277F1}">
      <dsp:nvSpPr>
        <dsp:cNvPr id="0" name=""/>
        <dsp:cNvSpPr/>
      </dsp:nvSpPr>
      <dsp:spPr>
        <a:xfrm rot="9000000">
          <a:off x="2784801" y="2191240"/>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839963" y="2226463"/>
        <a:ext cx="137951" cy="150009"/>
      </dsp:txXfrm>
    </dsp:sp>
    <dsp:sp modelId="{427A3A02-F57D-430D-9245-81C00E224020}">
      <dsp:nvSpPr>
        <dsp:cNvPr id="0" name=""/>
        <dsp:cNvSpPr/>
      </dsp:nvSpPr>
      <dsp:spPr>
        <a:xfrm>
          <a:off x="2026335" y="2226799"/>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S</a:t>
          </a:r>
          <a:endParaRPr lang="en-GB" sz="2800" kern="1200" dirty="0"/>
        </a:p>
      </dsp:txBody>
      <dsp:txXfrm>
        <a:off x="2134820" y="2335284"/>
        <a:ext cx="523815" cy="523815"/>
      </dsp:txXfrm>
    </dsp:sp>
    <dsp:sp modelId="{1A2EFB6C-11CF-4467-9AF0-EA40C775F43C}">
      <dsp:nvSpPr>
        <dsp:cNvPr id="0" name=""/>
        <dsp:cNvSpPr/>
      </dsp:nvSpPr>
      <dsp:spPr>
        <a:xfrm rot="12600000">
          <a:off x="1821242" y="2196817"/>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1876404" y="2261601"/>
        <a:ext cx="137951" cy="150009"/>
      </dsp:txXfrm>
    </dsp:sp>
    <dsp:sp modelId="{34032E63-995A-49CF-B1B7-CCEA60CDBB5E}">
      <dsp:nvSpPr>
        <dsp:cNvPr id="0" name=""/>
        <dsp:cNvSpPr/>
      </dsp:nvSpPr>
      <dsp:spPr>
        <a:xfrm>
          <a:off x="1062776" y="1670488"/>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U</a:t>
          </a:r>
          <a:endParaRPr lang="en-GB" sz="2800" kern="1200" dirty="0"/>
        </a:p>
      </dsp:txBody>
      <dsp:txXfrm>
        <a:off x="1171261" y="1778973"/>
        <a:ext cx="523815" cy="523815"/>
      </dsp:txXfrm>
    </dsp:sp>
    <dsp:sp modelId="{C9C09D4F-3F1A-440E-801F-6B6CA7A507E2}">
      <dsp:nvSpPr>
        <dsp:cNvPr id="0" name=""/>
        <dsp:cNvSpPr/>
      </dsp:nvSpPr>
      <dsp:spPr>
        <a:xfrm rot="16200000">
          <a:off x="1334632" y="1365140"/>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364193" y="1444704"/>
        <a:ext cx="137951" cy="150009"/>
      </dsp:txXfrm>
    </dsp:sp>
    <dsp:sp modelId="{A4B6434B-B05B-4D51-8023-1035174CBD5F}">
      <dsp:nvSpPr>
        <dsp:cNvPr id="0" name=""/>
        <dsp:cNvSpPr/>
      </dsp:nvSpPr>
      <dsp:spPr>
        <a:xfrm>
          <a:off x="1062776" y="557866"/>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U</a:t>
          </a:r>
          <a:endParaRPr lang="en-GB" sz="2800" kern="1200" dirty="0"/>
        </a:p>
      </dsp:txBody>
      <dsp:txXfrm>
        <a:off x="1171261" y="666351"/>
        <a:ext cx="523815" cy="523815"/>
      </dsp:txXfrm>
    </dsp:sp>
    <dsp:sp modelId="{99AB939D-6D74-4FB9-933F-6E24CD97873E}">
      <dsp:nvSpPr>
        <dsp:cNvPr id="0" name=""/>
        <dsp:cNvSpPr/>
      </dsp:nvSpPr>
      <dsp:spPr>
        <a:xfrm rot="19800000">
          <a:off x="1810375" y="529772"/>
          <a:ext cx="192949"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814253" y="594246"/>
        <a:ext cx="135064" cy="150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6FD4E-A99B-49A3-A5BA-2263E66045E3}">
      <dsp:nvSpPr>
        <dsp:cNvPr id="0" name=""/>
        <dsp:cNvSpPr/>
      </dsp:nvSpPr>
      <dsp:spPr>
        <a:xfrm>
          <a:off x="1253826" y="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I</a:t>
          </a:r>
          <a:endParaRPr lang="en-GB" sz="2100" kern="1200" dirty="0"/>
        </a:p>
      </dsp:txBody>
      <dsp:txXfrm>
        <a:off x="1337627" y="83801"/>
        <a:ext cx="404629" cy="404629"/>
      </dsp:txXfrm>
    </dsp:sp>
    <dsp:sp modelId="{DCDA8855-B622-4342-9BCA-8F60BD56D15A}">
      <dsp:nvSpPr>
        <dsp:cNvPr id="0" name=""/>
        <dsp:cNvSpPr/>
      </dsp:nvSpPr>
      <dsp:spPr>
        <a:xfrm rot="1683753">
          <a:off x="1844790" y="397464"/>
          <a:ext cx="170302"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47793" y="424072"/>
        <a:ext cx="119211" cy="115876"/>
      </dsp:txXfrm>
    </dsp:sp>
    <dsp:sp modelId="{D1BB5F54-C99A-447B-A8CE-219D294123D3}">
      <dsp:nvSpPr>
        <dsp:cNvPr id="0" name=""/>
        <dsp:cNvSpPr/>
      </dsp:nvSpPr>
      <dsp:spPr>
        <a:xfrm>
          <a:off x="2042331" y="42036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E</a:t>
          </a:r>
          <a:endParaRPr lang="en-GB" sz="2100" kern="1200" dirty="0"/>
        </a:p>
      </dsp:txBody>
      <dsp:txXfrm>
        <a:off x="2126132" y="504161"/>
        <a:ext cx="404629" cy="404629"/>
      </dsp:txXfrm>
    </dsp:sp>
    <dsp:sp modelId="{F4875707-C801-4A9C-8E95-CB7745236569}">
      <dsp:nvSpPr>
        <dsp:cNvPr id="0" name=""/>
        <dsp:cNvSpPr/>
      </dsp:nvSpPr>
      <dsp:spPr>
        <a:xfrm rot="5686829">
          <a:off x="2213213" y="1039653"/>
          <a:ext cx="158590"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238984" y="1054573"/>
        <a:ext cx="111013" cy="115876"/>
      </dsp:txXfrm>
    </dsp:sp>
    <dsp:sp modelId="{C6B16983-36F5-4909-8824-0E54EAD0FD6A}">
      <dsp:nvSpPr>
        <dsp:cNvPr id="0" name=""/>
        <dsp:cNvSpPr/>
      </dsp:nvSpPr>
      <dsp:spPr>
        <a:xfrm>
          <a:off x="1969705"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2053506" y="1372588"/>
        <a:ext cx="404629" cy="404629"/>
      </dsp:txXfrm>
    </dsp:sp>
    <dsp:sp modelId="{3A0B3760-6D5D-452E-9443-D52F4E1277F1}">
      <dsp:nvSpPr>
        <dsp:cNvPr id="0" name=""/>
        <dsp:cNvSpPr/>
      </dsp:nvSpPr>
      <dsp:spPr>
        <a:xfrm rot="9000000">
          <a:off x="1811802" y="1690865"/>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854299" y="1718104"/>
        <a:ext cx="106278" cy="115876"/>
      </dsp:txXfrm>
    </dsp:sp>
    <dsp:sp modelId="{427A3A02-F57D-430D-9245-81C00E224020}">
      <dsp:nvSpPr>
        <dsp:cNvPr id="0" name=""/>
        <dsp:cNvSpPr/>
      </dsp:nvSpPr>
      <dsp:spPr>
        <a:xfrm>
          <a:off x="1226052" y="1718136"/>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1309853" y="1801937"/>
        <a:ext cx="404629" cy="404629"/>
      </dsp:txXfrm>
    </dsp:sp>
    <dsp:sp modelId="{1A2EFB6C-11CF-4467-9AF0-EA40C775F43C}">
      <dsp:nvSpPr>
        <dsp:cNvPr id="0" name=""/>
        <dsp:cNvSpPr/>
      </dsp:nvSpPr>
      <dsp:spPr>
        <a:xfrm rot="12600000">
          <a:off x="1068149" y="1695162"/>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110646" y="1745175"/>
        <a:ext cx="106278" cy="115876"/>
      </dsp:txXfrm>
    </dsp:sp>
    <dsp:sp modelId="{34032E63-995A-49CF-B1B7-CCEA60CDBB5E}">
      <dsp:nvSpPr>
        <dsp:cNvPr id="0" name=""/>
        <dsp:cNvSpPr/>
      </dsp:nvSpPr>
      <dsp:spPr>
        <a:xfrm>
          <a:off x="482398"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1372588"/>
        <a:ext cx="404629" cy="404629"/>
      </dsp:txXfrm>
    </dsp:sp>
    <dsp:sp modelId="{C9C09D4F-3F1A-440E-801F-6B6CA7A507E2}">
      <dsp:nvSpPr>
        <dsp:cNvPr id="0" name=""/>
        <dsp:cNvSpPr/>
      </dsp:nvSpPr>
      <dsp:spPr>
        <a:xfrm rot="16200000">
          <a:off x="692600" y="1053287"/>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715374" y="1114687"/>
        <a:ext cx="106278" cy="115876"/>
      </dsp:txXfrm>
    </dsp:sp>
    <dsp:sp modelId="{A4B6434B-B05B-4D51-8023-1035174CBD5F}">
      <dsp:nvSpPr>
        <dsp:cNvPr id="0" name=""/>
        <dsp:cNvSpPr/>
      </dsp:nvSpPr>
      <dsp:spPr>
        <a:xfrm>
          <a:off x="482398" y="43009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513891"/>
        <a:ext cx="404629" cy="404629"/>
      </dsp:txXfrm>
    </dsp:sp>
    <dsp:sp modelId="{99AB939D-6D74-4FB9-933F-6E24CD97873E}">
      <dsp:nvSpPr>
        <dsp:cNvPr id="0" name=""/>
        <dsp:cNvSpPr/>
      </dsp:nvSpPr>
      <dsp:spPr>
        <a:xfrm rot="19851554">
          <a:off x="1067741" y="406868"/>
          <a:ext cx="164824"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070870" y="457533"/>
        <a:ext cx="115377" cy="1158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6FD4E-A99B-49A3-A5BA-2263E66045E3}">
      <dsp:nvSpPr>
        <dsp:cNvPr id="0" name=""/>
        <dsp:cNvSpPr/>
      </dsp:nvSpPr>
      <dsp:spPr>
        <a:xfrm>
          <a:off x="1226052" y="741"/>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I</a:t>
          </a:r>
          <a:endParaRPr lang="en-GB" sz="2100" kern="1200" dirty="0"/>
        </a:p>
      </dsp:txBody>
      <dsp:txXfrm>
        <a:off x="1309853" y="84542"/>
        <a:ext cx="404629" cy="404629"/>
      </dsp:txXfrm>
    </dsp:sp>
    <dsp:sp modelId="{DCDA8855-B622-4342-9BCA-8F60BD56D15A}">
      <dsp:nvSpPr>
        <dsp:cNvPr id="0" name=""/>
        <dsp:cNvSpPr/>
      </dsp:nvSpPr>
      <dsp:spPr>
        <a:xfrm rot="1632360">
          <a:off x="1824116" y="397733"/>
          <a:ext cx="183161"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27155" y="423798"/>
        <a:ext cx="128213" cy="115876"/>
      </dsp:txXfrm>
    </dsp:sp>
    <dsp:sp modelId="{D1BB5F54-C99A-447B-A8CE-219D294123D3}">
      <dsp:nvSpPr>
        <dsp:cNvPr id="0" name=""/>
        <dsp:cNvSpPr/>
      </dsp:nvSpPr>
      <dsp:spPr>
        <a:xfrm>
          <a:off x="2042331" y="42036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E</a:t>
          </a:r>
          <a:endParaRPr lang="en-GB" sz="2100" kern="1200" dirty="0"/>
        </a:p>
      </dsp:txBody>
      <dsp:txXfrm>
        <a:off x="2126132" y="504161"/>
        <a:ext cx="404629" cy="404629"/>
      </dsp:txXfrm>
    </dsp:sp>
    <dsp:sp modelId="{F4875707-C801-4A9C-8E95-CB7745236569}">
      <dsp:nvSpPr>
        <dsp:cNvPr id="0" name=""/>
        <dsp:cNvSpPr/>
      </dsp:nvSpPr>
      <dsp:spPr>
        <a:xfrm rot="5686829">
          <a:off x="2213213" y="1039653"/>
          <a:ext cx="158590"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238984" y="1054573"/>
        <a:ext cx="111013" cy="115876"/>
      </dsp:txXfrm>
    </dsp:sp>
    <dsp:sp modelId="{C6B16983-36F5-4909-8824-0E54EAD0FD6A}">
      <dsp:nvSpPr>
        <dsp:cNvPr id="0" name=""/>
        <dsp:cNvSpPr/>
      </dsp:nvSpPr>
      <dsp:spPr>
        <a:xfrm>
          <a:off x="1969705"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2053506" y="1372588"/>
        <a:ext cx="404629" cy="404629"/>
      </dsp:txXfrm>
    </dsp:sp>
    <dsp:sp modelId="{3A0B3760-6D5D-452E-9443-D52F4E1277F1}">
      <dsp:nvSpPr>
        <dsp:cNvPr id="0" name=""/>
        <dsp:cNvSpPr/>
      </dsp:nvSpPr>
      <dsp:spPr>
        <a:xfrm rot="9000000">
          <a:off x="1811802" y="1690865"/>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854299" y="1718104"/>
        <a:ext cx="106278" cy="115876"/>
      </dsp:txXfrm>
    </dsp:sp>
    <dsp:sp modelId="{427A3A02-F57D-430D-9245-81C00E224020}">
      <dsp:nvSpPr>
        <dsp:cNvPr id="0" name=""/>
        <dsp:cNvSpPr/>
      </dsp:nvSpPr>
      <dsp:spPr>
        <a:xfrm>
          <a:off x="1226052" y="1718136"/>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1309853" y="1801937"/>
        <a:ext cx="404629" cy="404629"/>
      </dsp:txXfrm>
    </dsp:sp>
    <dsp:sp modelId="{1A2EFB6C-11CF-4467-9AF0-EA40C775F43C}">
      <dsp:nvSpPr>
        <dsp:cNvPr id="0" name=""/>
        <dsp:cNvSpPr/>
      </dsp:nvSpPr>
      <dsp:spPr>
        <a:xfrm rot="12600000">
          <a:off x="1068149" y="1695162"/>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110646" y="1745175"/>
        <a:ext cx="106278" cy="115876"/>
      </dsp:txXfrm>
    </dsp:sp>
    <dsp:sp modelId="{34032E63-995A-49CF-B1B7-CCEA60CDBB5E}">
      <dsp:nvSpPr>
        <dsp:cNvPr id="0" name=""/>
        <dsp:cNvSpPr/>
      </dsp:nvSpPr>
      <dsp:spPr>
        <a:xfrm>
          <a:off x="482398"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1372588"/>
        <a:ext cx="404629" cy="404629"/>
      </dsp:txXfrm>
    </dsp:sp>
    <dsp:sp modelId="{C9C09D4F-3F1A-440E-801F-6B6CA7A507E2}">
      <dsp:nvSpPr>
        <dsp:cNvPr id="0" name=""/>
        <dsp:cNvSpPr/>
      </dsp:nvSpPr>
      <dsp:spPr>
        <a:xfrm rot="16200000">
          <a:off x="692600" y="1053287"/>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715374" y="1114687"/>
        <a:ext cx="106278" cy="115876"/>
      </dsp:txXfrm>
    </dsp:sp>
    <dsp:sp modelId="{A4B6434B-B05B-4D51-8023-1035174CBD5F}">
      <dsp:nvSpPr>
        <dsp:cNvPr id="0" name=""/>
        <dsp:cNvSpPr/>
      </dsp:nvSpPr>
      <dsp:spPr>
        <a:xfrm>
          <a:off x="482398" y="43009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513891"/>
        <a:ext cx="404629" cy="404629"/>
      </dsp:txXfrm>
    </dsp:sp>
    <dsp:sp modelId="{99AB939D-6D74-4FB9-933F-6E24CD97873E}">
      <dsp:nvSpPr>
        <dsp:cNvPr id="0" name=""/>
        <dsp:cNvSpPr/>
      </dsp:nvSpPr>
      <dsp:spPr>
        <a:xfrm rot="19800000">
          <a:off x="1060706" y="407116"/>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063757" y="457129"/>
        <a:ext cx="106278" cy="1158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6FD4E-A99B-49A3-A5BA-2263E66045E3}">
      <dsp:nvSpPr>
        <dsp:cNvPr id="0" name=""/>
        <dsp:cNvSpPr/>
      </dsp:nvSpPr>
      <dsp:spPr>
        <a:xfrm>
          <a:off x="1226052" y="741"/>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I</a:t>
          </a:r>
          <a:endParaRPr lang="en-GB" sz="2100" kern="1200" dirty="0"/>
        </a:p>
      </dsp:txBody>
      <dsp:txXfrm>
        <a:off x="1309853" y="84542"/>
        <a:ext cx="404629" cy="404629"/>
      </dsp:txXfrm>
    </dsp:sp>
    <dsp:sp modelId="{DCDA8855-B622-4342-9BCA-8F60BD56D15A}">
      <dsp:nvSpPr>
        <dsp:cNvPr id="0" name=""/>
        <dsp:cNvSpPr/>
      </dsp:nvSpPr>
      <dsp:spPr>
        <a:xfrm rot="1632360">
          <a:off x="1824116" y="397733"/>
          <a:ext cx="183161"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27155" y="423798"/>
        <a:ext cx="128213" cy="115876"/>
      </dsp:txXfrm>
    </dsp:sp>
    <dsp:sp modelId="{D1BB5F54-C99A-447B-A8CE-219D294123D3}">
      <dsp:nvSpPr>
        <dsp:cNvPr id="0" name=""/>
        <dsp:cNvSpPr/>
      </dsp:nvSpPr>
      <dsp:spPr>
        <a:xfrm>
          <a:off x="2042331" y="42036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E</a:t>
          </a:r>
          <a:endParaRPr lang="en-GB" sz="2100" kern="1200" dirty="0"/>
        </a:p>
      </dsp:txBody>
      <dsp:txXfrm>
        <a:off x="2126132" y="504161"/>
        <a:ext cx="404629" cy="404629"/>
      </dsp:txXfrm>
    </dsp:sp>
    <dsp:sp modelId="{F4875707-C801-4A9C-8E95-CB7745236569}">
      <dsp:nvSpPr>
        <dsp:cNvPr id="0" name=""/>
        <dsp:cNvSpPr/>
      </dsp:nvSpPr>
      <dsp:spPr>
        <a:xfrm rot="5686829">
          <a:off x="2213213" y="1039653"/>
          <a:ext cx="158590"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238984" y="1054573"/>
        <a:ext cx="111013" cy="115876"/>
      </dsp:txXfrm>
    </dsp:sp>
    <dsp:sp modelId="{C6B16983-36F5-4909-8824-0E54EAD0FD6A}">
      <dsp:nvSpPr>
        <dsp:cNvPr id="0" name=""/>
        <dsp:cNvSpPr/>
      </dsp:nvSpPr>
      <dsp:spPr>
        <a:xfrm>
          <a:off x="1969705"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2053506" y="1372588"/>
        <a:ext cx="404629" cy="404629"/>
      </dsp:txXfrm>
    </dsp:sp>
    <dsp:sp modelId="{3A0B3760-6D5D-452E-9443-D52F4E1277F1}">
      <dsp:nvSpPr>
        <dsp:cNvPr id="0" name=""/>
        <dsp:cNvSpPr/>
      </dsp:nvSpPr>
      <dsp:spPr>
        <a:xfrm rot="9000000">
          <a:off x="1811802" y="1690865"/>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854299" y="1718104"/>
        <a:ext cx="106278" cy="115876"/>
      </dsp:txXfrm>
    </dsp:sp>
    <dsp:sp modelId="{427A3A02-F57D-430D-9245-81C00E224020}">
      <dsp:nvSpPr>
        <dsp:cNvPr id="0" name=""/>
        <dsp:cNvSpPr/>
      </dsp:nvSpPr>
      <dsp:spPr>
        <a:xfrm>
          <a:off x="1226052" y="1718136"/>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1309853" y="1801937"/>
        <a:ext cx="404629" cy="404629"/>
      </dsp:txXfrm>
    </dsp:sp>
    <dsp:sp modelId="{1A2EFB6C-11CF-4467-9AF0-EA40C775F43C}">
      <dsp:nvSpPr>
        <dsp:cNvPr id="0" name=""/>
        <dsp:cNvSpPr/>
      </dsp:nvSpPr>
      <dsp:spPr>
        <a:xfrm rot="12600000">
          <a:off x="1068149" y="1695162"/>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110646" y="1745175"/>
        <a:ext cx="106278" cy="115876"/>
      </dsp:txXfrm>
    </dsp:sp>
    <dsp:sp modelId="{34032E63-995A-49CF-B1B7-CCEA60CDBB5E}">
      <dsp:nvSpPr>
        <dsp:cNvPr id="0" name=""/>
        <dsp:cNvSpPr/>
      </dsp:nvSpPr>
      <dsp:spPr>
        <a:xfrm>
          <a:off x="482398"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1372588"/>
        <a:ext cx="404629" cy="404629"/>
      </dsp:txXfrm>
    </dsp:sp>
    <dsp:sp modelId="{C9C09D4F-3F1A-440E-801F-6B6CA7A507E2}">
      <dsp:nvSpPr>
        <dsp:cNvPr id="0" name=""/>
        <dsp:cNvSpPr/>
      </dsp:nvSpPr>
      <dsp:spPr>
        <a:xfrm rot="16200000">
          <a:off x="692600" y="1053287"/>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715374" y="1114687"/>
        <a:ext cx="106278" cy="115876"/>
      </dsp:txXfrm>
    </dsp:sp>
    <dsp:sp modelId="{A4B6434B-B05B-4D51-8023-1035174CBD5F}">
      <dsp:nvSpPr>
        <dsp:cNvPr id="0" name=""/>
        <dsp:cNvSpPr/>
      </dsp:nvSpPr>
      <dsp:spPr>
        <a:xfrm>
          <a:off x="482398" y="43009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513891"/>
        <a:ext cx="404629" cy="404629"/>
      </dsp:txXfrm>
    </dsp:sp>
    <dsp:sp modelId="{99AB939D-6D74-4FB9-933F-6E24CD97873E}">
      <dsp:nvSpPr>
        <dsp:cNvPr id="0" name=""/>
        <dsp:cNvSpPr/>
      </dsp:nvSpPr>
      <dsp:spPr>
        <a:xfrm rot="19800000">
          <a:off x="1060706" y="407116"/>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063757" y="457129"/>
        <a:ext cx="106278" cy="11587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hdr" sz="quarter"/>
          </p:nvPr>
        </p:nvSpPr>
        <p:spPr bwMode="auto">
          <a:xfrm>
            <a:off x="0" y="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81955" name="Rectangle 3"/>
          <p:cNvSpPr>
            <a:spLocks noGrp="1" noChangeArrowheads="1"/>
          </p:cNvSpPr>
          <p:nvPr>
            <p:ph type="dt" sz="quarter" idx="1"/>
          </p:nvPr>
        </p:nvSpPr>
        <p:spPr bwMode="auto">
          <a:xfrm>
            <a:off x="38862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81956" name="Rectangle 4"/>
          <p:cNvSpPr>
            <a:spLocks noGrp="1" noChangeArrowheads="1"/>
          </p:cNvSpPr>
          <p:nvPr>
            <p:ph type="ftr" sz="quarter" idx="2"/>
          </p:nvPr>
        </p:nvSpPr>
        <p:spPr bwMode="auto">
          <a:xfrm>
            <a:off x="0" y="9448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81957" name="Rectangle 5"/>
          <p:cNvSpPr>
            <a:spLocks noGrp="1" noChangeArrowheads="1"/>
          </p:cNvSpPr>
          <p:nvPr>
            <p:ph type="sldNum" sz="quarter" idx="3"/>
          </p:nvPr>
        </p:nvSpPr>
        <p:spPr bwMode="auto">
          <a:xfrm>
            <a:off x="38862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C7DAA5E-99CE-42E5-A393-8C78CDEDE18D}" type="slidenum">
              <a:rPr lang="en-GB"/>
              <a:pPr>
                <a:defRPr/>
              </a:pPr>
              <a:t>‹#›</a:t>
            </a:fld>
            <a:endParaRPr lang="en-GB"/>
          </a:p>
        </p:txBody>
      </p:sp>
    </p:spTree>
    <p:extLst>
      <p:ext uri="{BB962C8B-B14F-4D97-AF65-F5344CB8AC3E}">
        <p14:creationId xmlns:p14="http://schemas.microsoft.com/office/powerpoint/2010/main" val="3116135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5360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0F6A97CB-22BC-4B94-A48A-D2300B0E1942}" type="slidenum">
              <a:rPr lang="en-GB"/>
              <a:pPr>
                <a:defRPr/>
              </a:pPr>
              <a:t>‹#›</a:t>
            </a:fld>
            <a:endParaRPr lang="en-GB"/>
          </a:p>
        </p:txBody>
      </p:sp>
    </p:spTree>
    <p:extLst>
      <p:ext uri="{BB962C8B-B14F-4D97-AF65-F5344CB8AC3E}">
        <p14:creationId xmlns:p14="http://schemas.microsoft.com/office/powerpoint/2010/main" val="992111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aps.google.co.uk/maps?q=google+street+map+DG11+2AT&amp;oe=utf-8&amp;cr=countryUK|countryGB&amp;um=1&amp;ie=UTF-8&amp;sa=N&amp;hl=en&amp;tab=w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C5AC5E-C781-482B-8B46-997389AB4212}" type="slidenum">
              <a:rPr lang="en-GB" sz="1200" smtClean="0"/>
              <a:pPr eaLnBrk="1" hangingPunct="1"/>
              <a:t>2</a:t>
            </a:fld>
            <a:endParaRPr lang="en-GB"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smtClean="0"/>
              <a:t>All of these road signs relate to Physics in some way, whether mention of speed, force, acceleration or other physics terms. We are going to use the topic of road safety to teach you about MECHANICS. DYNAMICS and KINEMATICS (there are some big words for you to find out about)</a:t>
            </a:r>
          </a:p>
          <a:p>
            <a:pPr eaLnBrk="1" hangingPunct="1"/>
            <a:endParaRPr lang="en-GB" smtClean="0"/>
          </a:p>
          <a:p>
            <a:pPr eaLnBrk="1" hangingPunct="1"/>
            <a:r>
              <a:rPr lang="en-GB" smtClean="0"/>
              <a:t>We will use the upside down car, which we made up as our logo for this topic. It is meant to represent no road accidents here as we know about the Physics behind driving and we should know how to be safe.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5131945-2C4D-47B7-8FBD-61FBE89325E9}" type="slidenum">
              <a:rPr lang="en-GB" sz="1200" smtClean="0"/>
              <a:pPr eaLnBrk="1" hangingPunct="1"/>
              <a:t>3</a:t>
            </a:fld>
            <a:endParaRPr lang="en-GB"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We are going to learn about some vital and basic parts of Physics through a unit on ROAD SAFETY (catchy name needed over to Mr Bowles). We will be looking at road accidents and safe driving. If you have a problem with this YOU MUST tell your teacher who will ensure that you are not given work that makes you upset.</a:t>
            </a:r>
            <a:endParaRPr lang="en-GB" smtClean="0">
              <a:cs typeface="Times New Roman" pitchFamily="18" charset="0"/>
            </a:endParaRPr>
          </a:p>
          <a:p>
            <a:pPr eaLnBrk="1" hangingPunct="1"/>
            <a:r>
              <a:rPr lang="en-GB" smtClean="0">
                <a:latin typeface="Comic Sans MS" pitchFamily="66" charset="0"/>
                <a:cs typeface="Times New Roman" pitchFamily="18" charset="0"/>
              </a:rPr>
              <a:t>We plan to find out and understand about the following terms</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distance</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displacement</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speed</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velocity</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instantaneous speed</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forces, including weight, and friction</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time</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acceleration</a:t>
            </a:r>
            <a:endParaRPr lang="en-GB" smtClean="0">
              <a:cs typeface="Times New Roman" pitchFamily="18" charset="0"/>
            </a:endParaRPr>
          </a:p>
          <a:p>
            <a:pPr eaLnBrk="1" hangingPunct="1"/>
            <a:r>
              <a:rPr lang="en-GB" smtClean="0">
                <a:latin typeface="Comic Sans MS" pitchFamily="66" charset="0"/>
                <a:cs typeface="Times New Roman" pitchFamily="18" charset="0"/>
              </a:rPr>
              <a:t>If we have time we might mention momentum.</a:t>
            </a:r>
            <a:endParaRPr lang="en-GB" smtClean="0">
              <a:cs typeface="Times New Roman" pitchFamily="18" charset="0"/>
            </a:endParaRPr>
          </a:p>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D7389D-48EF-43F1-A863-2473BE78F761}" type="slidenum">
              <a:rPr lang="en-GB" sz="1200" smtClean="0"/>
              <a:pPr eaLnBrk="1" hangingPunct="1"/>
              <a:t>8</a:t>
            </a:fld>
            <a:endParaRPr lang="en-GB" sz="120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We must be careful as we can look at different speeds. During a journey from Lockerbie Car Park to Tesco car park we would not travel at the same speed (Possibly go through the journey or part of it on Google maps</a:t>
            </a:r>
            <a:endParaRPr lang="en-GB" smtClean="0">
              <a:cs typeface="Times New Roman" pitchFamily="18" charset="0"/>
            </a:endParaRPr>
          </a:p>
          <a:p>
            <a:pPr eaLnBrk="1" hangingPunct="1"/>
            <a:r>
              <a:rPr lang="en-GB" smtClean="0">
                <a:latin typeface="Comic Sans MS" pitchFamily="66" charset="0"/>
                <a:cs typeface="Times New Roman" pitchFamily="18" charset="0"/>
                <a:hlinkClick r:id="rId3"/>
              </a:rPr>
              <a:t>http://maps.google.co.uk/maps?q=google+street+map+DG11+2AT&amp;oe=utf-8&amp;cr=countryUK|countryGB&amp;um=1&amp;ie=UTF-8&amp;sa=N&amp;hl=en&amp;tab=wl</a:t>
            </a:r>
            <a:r>
              <a:rPr lang="en-GB" smtClean="0">
                <a:latin typeface="Comic Sans MS" pitchFamily="66" charset="0"/>
                <a:cs typeface="Times New Roman" pitchFamily="18" charset="0"/>
              </a:rPr>
              <a:t> </a:t>
            </a:r>
            <a:endParaRPr lang="en-GB" smtClean="0">
              <a:cs typeface="Times New Roman" pitchFamily="18" charset="0"/>
            </a:endParaRPr>
          </a:p>
          <a:p>
            <a:pPr eaLnBrk="1" hangingPunct="1"/>
            <a:r>
              <a:rPr lang="en-GB" smtClean="0">
                <a:latin typeface="Comic Sans MS" pitchFamily="66" charset="0"/>
                <a:cs typeface="Times New Roman" pitchFamily="18" charset="0"/>
              </a:rPr>
              <a:t> </a:t>
            </a:r>
            <a:endParaRPr lang="en-GB" smtClean="0">
              <a:cs typeface="Times New Roman" pitchFamily="18" charset="0"/>
            </a:endParaRPr>
          </a:p>
          <a:p>
            <a:pPr eaLnBrk="1" hangingPunct="1"/>
            <a:r>
              <a:rPr lang="en-GB" smtClean="0">
                <a:latin typeface="Comic Sans MS" pitchFamily="66" charset="0"/>
                <a:cs typeface="Times New Roman" pitchFamily="18" charset="0"/>
              </a:rPr>
              <a:t>We would have to slow down over the speed bumps and stop if there were people crossing the (PROPER NAME FOR LIGHT CONTROLLED CROSSING) but at some points we might get close to 30 mph but unlikely as it is a busy route unless we went via ***** Therefore over this journey we can look at 2 types of speed- our instantaneous speed and our average speed. Can anyone think what these terms mean? </a:t>
            </a:r>
            <a:endParaRPr lang="en-GB" smtClean="0">
              <a:cs typeface="Times New Roman" pitchFamily="18" charset="0"/>
            </a:endParaRPr>
          </a:p>
          <a:p>
            <a:pPr eaLnBrk="1" hangingPunct="1"/>
            <a:r>
              <a:rPr lang="en-GB" smtClean="0">
                <a:latin typeface="Comic Sans MS" pitchFamily="66" charset="0"/>
                <a:cs typeface="Times New Roman" pitchFamily="18" charset="0"/>
              </a:rPr>
              <a:t> </a:t>
            </a:r>
            <a:endParaRPr lang="en-GB" smtClean="0">
              <a:cs typeface="Times New Roman" pitchFamily="18" charset="0"/>
            </a:endParaRPr>
          </a:p>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C98286-576A-44F9-9221-B9E78287B20E}" type="slidenum">
              <a:rPr lang="en-GB" sz="1200" smtClean="0"/>
              <a:pPr eaLnBrk="1" hangingPunct="1"/>
              <a:t>9</a:t>
            </a:fld>
            <a:endParaRPr lang="en-GB"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GB" smtClean="0"/>
              <a:t>VEHICLE- add to wordbank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30583-57B7-4603-9D16-866EF6740FDE}" type="slidenum">
              <a:rPr lang="en-GB" sz="1200" smtClean="0"/>
              <a:pPr eaLnBrk="1" hangingPunct="1"/>
              <a:t>10</a:t>
            </a:fld>
            <a:endParaRPr lang="en-GB"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GB" smtClean="0"/>
              <a:t>VEHICLE- add to wordbank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C0BE04F-21A1-4F43-9EB7-E952D1F6F1F9}" type="slidenum">
              <a:rPr lang="en-GB" sz="1200" smtClean="0"/>
              <a:pPr eaLnBrk="1" hangingPunct="1"/>
              <a:t>17</a:t>
            </a:fld>
            <a:endParaRPr lang="en-GB" sz="120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GB" smtClean="0">
                <a:cs typeface="Times New Roman" pitchFamily="18" charset="0"/>
              </a:rPr>
              <a:t>In Physics this would be metres travelled every second so our units would be metres per second. In road safety we look at miles travelled every hour or miles per hour. To work this out you must use the formula</a:t>
            </a:r>
          </a:p>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B611C4-76C7-4C0B-ADDC-2C12736BB2B6}" type="slidenum">
              <a:rPr lang="en-GB" sz="1200" smtClean="0"/>
              <a:pPr eaLnBrk="1" hangingPunct="1"/>
              <a:t>40</a:t>
            </a:fld>
            <a:endParaRPr lang="en-GB"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Instantaneous speed is the speed at which you are travelling over a very short distance. It is measured in metres per second or miles per hour.</a:t>
            </a:r>
            <a:endParaRPr lang="en-GB" smtClean="0">
              <a:cs typeface="Times New Roman" pitchFamily="18" charset="0"/>
            </a:endParaRPr>
          </a:p>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199BCC-883D-4869-9D62-614953AE1FAE}" type="slidenum">
              <a:rPr lang="en-GB" sz="1200" smtClean="0"/>
              <a:pPr eaLnBrk="1" hangingPunct="1"/>
              <a:t>65</a:t>
            </a:fld>
            <a:endParaRPr lang="en-GB" sz="120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GB" smtClean="0"/>
              <a:t>Experiment sheets provided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BFBB65-AA3F-4637-8244-622A889DEBEA}" type="slidenum">
              <a:rPr lang="en-GB" sz="1200" smtClean="0"/>
              <a:pPr eaLnBrk="1" hangingPunct="1"/>
              <a:t>66</a:t>
            </a:fld>
            <a:endParaRPr lang="en-GB" sz="1200" smtClean="0"/>
          </a:p>
        </p:txBody>
      </p:sp>
      <p:sp>
        <p:nvSpPr>
          <p:cNvPr id="162819" name="Rectangle 3074"/>
          <p:cNvSpPr>
            <a:spLocks noGrp="1" noRot="1" noChangeAspect="1" noChangeArrowheads="1" noTextEdit="1"/>
          </p:cNvSpPr>
          <p:nvPr>
            <p:ph type="sldImg"/>
          </p:nvPr>
        </p:nvSpPr>
        <p:spPr>
          <a:ln/>
        </p:spPr>
      </p:sp>
      <p:sp>
        <p:nvSpPr>
          <p:cNvPr id="162820" name="Rectangle 3075"/>
          <p:cNvSpPr>
            <a:spLocks noGrp="1" noChangeArrowheads="1"/>
          </p:cNvSpPr>
          <p:nvPr>
            <p:ph type="body" idx="1"/>
          </p:nvPr>
        </p:nvSpPr>
        <p:spPr>
          <a:noFill/>
        </p:spPr>
        <p:txBody>
          <a:bodyPr/>
          <a:lstStyle/>
          <a:p>
            <a:pPr eaLnBrk="1" hangingPunct="1"/>
            <a:r>
              <a:rPr lang="en-GB" b="1" smtClean="0">
                <a:latin typeface="Arial" charset="0"/>
              </a:rPr>
              <a:t>MEASURING REACTION TIME USING A RULER</a:t>
            </a:r>
            <a:endParaRPr lang="en-GB" smtClean="0">
              <a:latin typeface="Arial" charset="0"/>
            </a:endParaRPr>
          </a:p>
          <a:p>
            <a:pPr eaLnBrk="1" hangingPunct="1"/>
            <a:endParaRPr lang="en-GB" smtClean="0">
              <a:latin typeface="Arial" charset="0"/>
            </a:endParaRPr>
          </a:p>
          <a:p>
            <a:pPr eaLnBrk="1" hangingPunct="1"/>
            <a:r>
              <a:rPr lang="en-GB" smtClean="0">
                <a:latin typeface="Arial" charset="0"/>
              </a:rPr>
              <a:t>To measure your reaction time you will need a 30 cm ruler and a partner. What to do</a:t>
            </a:r>
          </a:p>
          <a:p>
            <a:pPr eaLnBrk="1" hangingPunct="1"/>
            <a:endParaRPr lang="en-GB" smtClean="0">
              <a:latin typeface="Arial" charset="0"/>
            </a:endParaRPr>
          </a:p>
          <a:p>
            <a:pPr lvl="1" eaLnBrk="1" hangingPunct="1"/>
            <a:r>
              <a:rPr lang="en-GB" smtClean="0">
                <a:latin typeface="Arial" charset="0"/>
              </a:rPr>
              <a:t>i.	Your partner holds a ruler at the top. The 0 cm mark should be pointing towards the ground, the 30 cm mark should be pointing towards the ceiling.</a:t>
            </a:r>
          </a:p>
          <a:p>
            <a:pPr lvl="1" eaLnBrk="1" hangingPunct="1"/>
            <a:r>
              <a:rPr lang="en-GB" smtClean="0">
                <a:latin typeface="Arial" charset="0"/>
              </a:rPr>
              <a:t>ii.	Place your finger and thumb either side of the 0 cm mark, but do not hold the ruler.</a:t>
            </a:r>
          </a:p>
          <a:p>
            <a:pPr lvl="1" eaLnBrk="1" hangingPunct="1"/>
            <a:r>
              <a:rPr lang="en-GB" smtClean="0">
                <a:latin typeface="Arial" charset="0"/>
              </a:rPr>
              <a:t>iii.	Your partner should let the ruler go, at the same time you should try to grab the ruler between your finger and thumb.</a:t>
            </a:r>
          </a:p>
          <a:p>
            <a:pPr lvl="1" eaLnBrk="1" hangingPunct="1"/>
            <a:r>
              <a:rPr lang="en-GB" smtClean="0">
                <a:latin typeface="Arial" charset="0"/>
              </a:rPr>
              <a:t>iv.	Record the distance the ruler has fallen in your jotter, from the 0 cm to where you are holding it. The distance must be recorded in </a:t>
            </a:r>
            <a:r>
              <a:rPr lang="en-GB" b="1" smtClean="0">
                <a:latin typeface="Arial" charset="0"/>
              </a:rPr>
              <a:t>metres.</a:t>
            </a:r>
            <a:endParaRPr lang="en-GB" smtClean="0">
              <a:latin typeface="Arial" charset="0"/>
            </a:endParaRPr>
          </a:p>
          <a:p>
            <a:pPr lvl="1" eaLnBrk="1" hangingPunct="1"/>
            <a:r>
              <a:rPr lang="en-GB" smtClean="0">
                <a:latin typeface="Arial" charset="0"/>
              </a:rPr>
              <a:t>v.	Repeat this five times.</a:t>
            </a:r>
          </a:p>
          <a:p>
            <a:pPr lvl="1" eaLnBrk="1" hangingPunct="1"/>
            <a:r>
              <a:rPr lang="en-GB" smtClean="0">
                <a:latin typeface="Arial" charset="0"/>
              </a:rPr>
              <a:t>vi.	Your partner now tries to grab the ruler as you let it go.</a:t>
            </a:r>
          </a:p>
          <a:p>
            <a:pPr eaLnBrk="1" hangingPunct="1"/>
            <a:endParaRPr lang="en-GB" smtClean="0">
              <a:latin typeface="Arial" charset="0"/>
            </a:endParaRPr>
          </a:p>
          <a:p>
            <a:pPr eaLnBrk="1" hangingPunct="1"/>
            <a:r>
              <a:rPr lang="en-GB" smtClean="0">
                <a:latin typeface="Arial" charset="0"/>
              </a:rPr>
              <a:t>To find the time:</a:t>
            </a:r>
          </a:p>
          <a:p>
            <a:pPr lvl="1" eaLnBrk="1" hangingPunct="1"/>
            <a:r>
              <a:rPr lang="en-GB" smtClean="0">
                <a:latin typeface="Arial" charset="0"/>
              </a:rPr>
              <a:t>i.	Find the average distance the ruler dropped before you grabbed it.</a:t>
            </a:r>
          </a:p>
          <a:p>
            <a:pPr lvl="1" eaLnBrk="1" hangingPunct="1"/>
            <a:r>
              <a:rPr lang="en-GB" smtClean="0">
                <a:latin typeface="Arial" charset="0"/>
              </a:rPr>
              <a:t>ii.	</a:t>
            </a:r>
            <a:r>
              <a:rPr lang="en-GB" b="1" smtClean="0">
                <a:latin typeface="Arial" charset="0"/>
              </a:rPr>
              <a:t>Multiply</a:t>
            </a:r>
            <a:r>
              <a:rPr lang="en-GB" smtClean="0">
                <a:latin typeface="Arial" charset="0"/>
              </a:rPr>
              <a:t> your average distance by </a:t>
            </a:r>
            <a:r>
              <a:rPr lang="en-GB" b="1" smtClean="0">
                <a:latin typeface="Arial" charset="0"/>
              </a:rPr>
              <a:t>0.2</a:t>
            </a:r>
            <a:r>
              <a:rPr lang="en-GB" smtClean="0">
                <a:latin typeface="Arial" charset="0"/>
              </a:rPr>
              <a:t> and then </a:t>
            </a:r>
            <a:r>
              <a:rPr lang="en-GB" b="1" smtClean="0">
                <a:latin typeface="Arial" charset="0"/>
              </a:rPr>
              <a:t>square root</a:t>
            </a:r>
            <a:r>
              <a:rPr lang="en-GB" smtClean="0">
                <a:latin typeface="Arial" charset="0"/>
              </a:rPr>
              <a:t> your answer.</a:t>
            </a:r>
          </a:p>
          <a:p>
            <a:pPr eaLnBrk="1" hangingPunct="1"/>
            <a:endParaRPr lang="en-GB" smtClean="0">
              <a:latin typeface="Arial" charset="0"/>
            </a:endParaRPr>
          </a:p>
          <a:p>
            <a:pPr eaLnBrk="1" hangingPunct="1"/>
            <a:r>
              <a:rPr lang="en-GB" smtClean="0">
                <a:latin typeface="Arial" charset="0"/>
              </a:rPr>
              <a:t>To do this using your calculator </a:t>
            </a:r>
          </a:p>
          <a:p>
            <a:pPr eaLnBrk="1" hangingPunct="1"/>
            <a:r>
              <a:rPr lang="en-GB" smtClean="0">
                <a:latin typeface="Arial" charset="0"/>
              </a:rPr>
              <a:t>Average reaction time = </a:t>
            </a:r>
          </a:p>
          <a:p>
            <a:pPr algn="ctr" eaLnBrk="1" hangingPunct="1"/>
            <a:r>
              <a:rPr lang="en-GB" smtClean="0">
                <a:latin typeface="Arial" charset="0"/>
              </a:rPr>
              <a:t>average distance × 0.2 =√=</a:t>
            </a:r>
          </a:p>
          <a:p>
            <a:pPr eaLnBrk="1" hangingPunct="1"/>
            <a:r>
              <a:rPr lang="en-GB" smtClean="0">
                <a:latin typeface="Arial" charset="0"/>
              </a:rPr>
              <a:t>					(metres)</a:t>
            </a:r>
          </a:p>
          <a:p>
            <a:pPr eaLnBrk="1" hangingPunct="1"/>
            <a:endParaRPr lang="en-GB" smtClean="0">
              <a:latin typeface="Arial" charset="0"/>
            </a:endParaRPr>
          </a:p>
          <a:p>
            <a:pPr eaLnBrk="1" hangingPunct="1"/>
            <a:endParaRPr lang="en-GB" smtClean="0">
              <a:latin typeface="Arial" charset="0"/>
            </a:endParaRPr>
          </a:p>
          <a:p>
            <a:pPr eaLnBrk="1" hangingPunct="1"/>
            <a:r>
              <a:rPr lang="en-GB" smtClean="0">
                <a:latin typeface="Arial" charset="0"/>
              </a:rPr>
              <a:t>What to do</a:t>
            </a:r>
          </a:p>
          <a:p>
            <a:pPr eaLnBrk="1" hangingPunct="1"/>
            <a:endParaRPr lang="en-GB" smtClean="0">
              <a:latin typeface="Arial" charset="0"/>
            </a:endParaRPr>
          </a:p>
          <a:p>
            <a:pPr lvl="1" eaLnBrk="1" hangingPunct="1"/>
            <a:r>
              <a:rPr lang="en-GB" smtClean="0">
                <a:latin typeface="Arial" charset="0"/>
              </a:rPr>
              <a:t>i.	Your partner holds a ruler at the top. The 0 cm mark should be pointing towards the ground, the 30 cm mark should be pointing towards the ceiling.</a:t>
            </a:r>
          </a:p>
          <a:p>
            <a:pPr lvl="1" eaLnBrk="1" hangingPunct="1"/>
            <a:r>
              <a:rPr lang="en-GB" smtClean="0">
                <a:latin typeface="Arial" charset="0"/>
              </a:rPr>
              <a:t>ii.	Place your finger and thumb either side of the 0 cm mark, but do not hold the ruler.</a:t>
            </a:r>
          </a:p>
          <a:p>
            <a:pPr lvl="1" eaLnBrk="1" hangingPunct="1"/>
            <a:r>
              <a:rPr lang="en-GB" smtClean="0">
                <a:latin typeface="Arial" charset="0"/>
              </a:rPr>
              <a:t>iii.	Your partner should let the ruler go, at the same time you should try to grab the ruler between your finger and thumb.</a:t>
            </a:r>
          </a:p>
          <a:p>
            <a:pPr lvl="1" eaLnBrk="1" hangingPunct="1"/>
            <a:r>
              <a:rPr lang="en-GB" smtClean="0">
                <a:latin typeface="Arial" charset="0"/>
              </a:rPr>
              <a:t>iv.	Record the distance the ruler has fallen in your jotter, from the 0 cm to where you are holding it. The distance must be recorded in </a:t>
            </a:r>
            <a:r>
              <a:rPr lang="en-GB" b="1" smtClean="0">
                <a:latin typeface="Arial" charset="0"/>
              </a:rPr>
              <a:t>metres.</a:t>
            </a:r>
            <a:endParaRPr lang="en-GB" smtClean="0">
              <a:latin typeface="Arial" charset="0"/>
            </a:endParaRPr>
          </a:p>
          <a:p>
            <a:pPr lvl="1" eaLnBrk="1" hangingPunct="1"/>
            <a:r>
              <a:rPr lang="en-GB" smtClean="0">
                <a:latin typeface="Arial" charset="0"/>
              </a:rPr>
              <a:t>v.	Repeat this five times.</a:t>
            </a:r>
          </a:p>
          <a:p>
            <a:pPr lvl="1" eaLnBrk="1" hangingPunct="1"/>
            <a:r>
              <a:rPr lang="en-GB" smtClean="0">
                <a:latin typeface="Arial" charset="0"/>
              </a:rPr>
              <a:t>vi.	Your partner now tries to grab the ruler as you let it go.</a:t>
            </a:r>
          </a:p>
          <a:p>
            <a:pPr eaLnBrk="1" hangingPunct="1"/>
            <a:endParaRPr lang="en-GB" smtClean="0">
              <a:latin typeface="Arial" charset="0"/>
            </a:endParaRPr>
          </a:p>
          <a:p>
            <a:pPr eaLnBrk="1" hangingPunct="1"/>
            <a:r>
              <a:rPr lang="en-GB" smtClean="0">
                <a:latin typeface="Arial" charset="0"/>
              </a:rPr>
              <a:t>To find the time:</a:t>
            </a:r>
          </a:p>
          <a:p>
            <a:pPr lvl="1" eaLnBrk="1" hangingPunct="1"/>
            <a:r>
              <a:rPr lang="en-GB" smtClean="0">
                <a:latin typeface="Arial" charset="0"/>
              </a:rPr>
              <a:t>i.	Find the average distance the ruler dropped before you grabbed it.</a:t>
            </a:r>
          </a:p>
          <a:p>
            <a:pPr lvl="1" eaLnBrk="1" hangingPunct="1"/>
            <a:r>
              <a:rPr lang="en-GB" smtClean="0">
                <a:latin typeface="Arial" charset="0"/>
              </a:rPr>
              <a:t>ii.	</a:t>
            </a:r>
            <a:r>
              <a:rPr lang="en-GB" b="1" smtClean="0">
                <a:latin typeface="Arial" charset="0"/>
              </a:rPr>
              <a:t>Multiply</a:t>
            </a:r>
            <a:r>
              <a:rPr lang="en-GB" smtClean="0">
                <a:latin typeface="Arial" charset="0"/>
              </a:rPr>
              <a:t> your average distance by </a:t>
            </a:r>
            <a:r>
              <a:rPr lang="en-GB" b="1" smtClean="0">
                <a:latin typeface="Arial" charset="0"/>
              </a:rPr>
              <a:t>0.2</a:t>
            </a:r>
            <a:r>
              <a:rPr lang="en-GB" smtClean="0">
                <a:latin typeface="Arial" charset="0"/>
              </a:rPr>
              <a:t> and then </a:t>
            </a:r>
            <a:r>
              <a:rPr lang="en-GB" b="1" smtClean="0">
                <a:latin typeface="Arial" charset="0"/>
              </a:rPr>
              <a:t>square root</a:t>
            </a:r>
            <a:r>
              <a:rPr lang="en-GB" smtClean="0">
                <a:latin typeface="Arial" charset="0"/>
              </a:rPr>
              <a:t> your answer.</a:t>
            </a:r>
          </a:p>
          <a:p>
            <a:pPr eaLnBrk="1" hangingPunct="1"/>
            <a:endParaRPr lang="en-GB" smtClean="0">
              <a:latin typeface="Arial" charset="0"/>
            </a:endParaRPr>
          </a:p>
          <a:p>
            <a:pPr eaLnBrk="1" hangingPunct="1"/>
            <a:r>
              <a:rPr lang="en-GB" smtClean="0">
                <a:latin typeface="Arial" charset="0"/>
              </a:rPr>
              <a:t>To do this using your calculator </a:t>
            </a:r>
          </a:p>
          <a:p>
            <a:pPr eaLnBrk="1" hangingPunct="1"/>
            <a:r>
              <a:rPr lang="en-GB" smtClean="0">
                <a:latin typeface="Arial" charset="0"/>
              </a:rPr>
              <a:t>Average reaction time = </a:t>
            </a:r>
          </a:p>
          <a:p>
            <a:pPr algn="ctr" eaLnBrk="1" hangingPunct="1"/>
            <a:r>
              <a:rPr lang="en-GB" smtClean="0">
                <a:latin typeface="Arial" charset="0"/>
              </a:rPr>
              <a:t>average distance × 0.2 =√=</a:t>
            </a:r>
          </a:p>
          <a:p>
            <a:pPr eaLnBrk="1" hangingPunct="1"/>
            <a:r>
              <a:rPr lang="en-GB" smtClean="0">
                <a:latin typeface="Arial" charset="0"/>
              </a:rPr>
              <a:t>					(metres)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F11B237-003B-423A-865A-D8670069F761}"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EDECDAD8-7E98-4964-A3C4-895186BFA8E2}" type="slidenum">
              <a:rPr lang="en-GB"/>
              <a:pPr>
                <a:defRPr/>
              </a:pPr>
              <a:t>‹#›</a:t>
            </a:fld>
            <a:endParaRPr lang="en-GB"/>
          </a:p>
        </p:txBody>
      </p:sp>
    </p:spTree>
    <p:extLst>
      <p:ext uri="{BB962C8B-B14F-4D97-AF65-F5344CB8AC3E}">
        <p14:creationId xmlns:p14="http://schemas.microsoft.com/office/powerpoint/2010/main" val="424364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B943698-B96E-46D4-8232-74424C241691}"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DA8ABBF0-4B0E-45DE-A391-31A43747D5F2}" type="slidenum">
              <a:rPr lang="en-GB"/>
              <a:pPr>
                <a:defRPr/>
              </a:pPr>
              <a:t>‹#›</a:t>
            </a:fld>
            <a:endParaRPr lang="en-GB"/>
          </a:p>
        </p:txBody>
      </p:sp>
    </p:spTree>
    <p:extLst>
      <p:ext uri="{BB962C8B-B14F-4D97-AF65-F5344CB8AC3E}">
        <p14:creationId xmlns:p14="http://schemas.microsoft.com/office/powerpoint/2010/main" val="98759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9E27428-44EC-4B8A-82FB-6F0519035CF7}"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60EAB5FD-6782-4363-82A7-85F83249647E}" type="slidenum">
              <a:rPr lang="en-GB"/>
              <a:pPr>
                <a:defRPr/>
              </a:pPr>
              <a:t>‹#›</a:t>
            </a:fld>
            <a:endParaRPr lang="en-GB"/>
          </a:p>
        </p:txBody>
      </p:sp>
    </p:spTree>
    <p:extLst>
      <p:ext uri="{BB962C8B-B14F-4D97-AF65-F5344CB8AC3E}">
        <p14:creationId xmlns:p14="http://schemas.microsoft.com/office/powerpoint/2010/main" val="397011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685800" y="1295400"/>
            <a:ext cx="7772400" cy="48006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fld id="{C56F781D-F142-4CCC-A5DD-537F5C120C0F}"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EAD47B4C-3932-400C-9600-1609FD6F66AB}" type="slidenum">
              <a:rPr lang="en-GB"/>
              <a:pPr>
                <a:defRPr/>
              </a:pPr>
              <a:t>‹#›</a:t>
            </a:fld>
            <a:endParaRPr lang="en-GB"/>
          </a:p>
        </p:txBody>
      </p:sp>
    </p:spTree>
    <p:extLst>
      <p:ext uri="{BB962C8B-B14F-4D97-AF65-F5344CB8AC3E}">
        <p14:creationId xmlns:p14="http://schemas.microsoft.com/office/powerpoint/2010/main" val="3277744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295400"/>
            <a:ext cx="3810000" cy="4800600"/>
          </a:xfrm>
        </p:spPr>
        <p:txBody>
          <a:bodyPr/>
          <a:lstStyle/>
          <a:p>
            <a:pPr lvl="0"/>
            <a:endParaRPr lang="en-GB" noProof="0" smtClean="0"/>
          </a:p>
        </p:txBody>
      </p:sp>
      <p:sp>
        <p:nvSpPr>
          <p:cNvPr id="4" name="Text Placeholder 3"/>
          <p:cNvSpPr>
            <a:spLocks noGrp="1"/>
          </p:cNvSpPr>
          <p:nvPr>
            <p:ph type="body"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8CD6E3A-E1E2-4FC4-A0E4-EE82D1E86A57}"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B6D43D79-0271-4937-8401-412346B4CC08}" type="slidenum">
              <a:rPr lang="en-GB"/>
              <a:pPr>
                <a:defRPr/>
              </a:pPr>
              <a:t>‹#›</a:t>
            </a:fld>
            <a:endParaRPr lang="en-GB"/>
          </a:p>
        </p:txBody>
      </p:sp>
    </p:spTree>
    <p:extLst>
      <p:ext uri="{BB962C8B-B14F-4D97-AF65-F5344CB8AC3E}">
        <p14:creationId xmlns:p14="http://schemas.microsoft.com/office/powerpoint/2010/main" val="336851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0A562110-5DB4-4925-93F9-FB21AD25E6FA}"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3A3ECDFF-6DF8-423D-AC2B-1634D9549BA5}" type="slidenum">
              <a:rPr lang="en-GB"/>
              <a:pPr>
                <a:defRPr/>
              </a:pPr>
              <a:t>‹#›</a:t>
            </a:fld>
            <a:endParaRPr lang="en-GB"/>
          </a:p>
        </p:txBody>
      </p:sp>
    </p:spTree>
    <p:extLst>
      <p:ext uri="{BB962C8B-B14F-4D97-AF65-F5344CB8AC3E}">
        <p14:creationId xmlns:p14="http://schemas.microsoft.com/office/powerpoint/2010/main" val="3122815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295400"/>
            <a:ext cx="7772400" cy="48006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BB02ED88-784D-43FF-B2EA-9EC927868E56}"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9F0EA0B1-4F25-464F-89EF-660C886E3038}" type="slidenum">
              <a:rPr lang="en-GB"/>
              <a:pPr>
                <a:defRPr/>
              </a:pPr>
              <a:t>‹#›</a:t>
            </a:fld>
            <a:endParaRPr lang="en-GB"/>
          </a:p>
        </p:txBody>
      </p:sp>
    </p:spTree>
    <p:extLst>
      <p:ext uri="{BB962C8B-B14F-4D97-AF65-F5344CB8AC3E}">
        <p14:creationId xmlns:p14="http://schemas.microsoft.com/office/powerpoint/2010/main" val="242652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A734759-1361-463D-9EC5-29F87A8F113E}"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8384EF63-521F-4534-9E2C-5A054E478F41}" type="slidenum">
              <a:rPr lang="en-GB"/>
              <a:pPr>
                <a:defRPr/>
              </a:pPr>
              <a:t>‹#›</a:t>
            </a:fld>
            <a:endParaRPr lang="en-GB"/>
          </a:p>
        </p:txBody>
      </p:sp>
    </p:spTree>
    <p:extLst>
      <p:ext uri="{BB962C8B-B14F-4D97-AF65-F5344CB8AC3E}">
        <p14:creationId xmlns:p14="http://schemas.microsoft.com/office/powerpoint/2010/main" val="6328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5B3C7E7-F6E4-4852-807D-0FA010ED95EE}"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D7DCF667-168A-4AE6-AC12-6B490B72AC25}" type="slidenum">
              <a:rPr lang="en-GB"/>
              <a:pPr>
                <a:defRPr/>
              </a:pPr>
              <a:t>‹#›</a:t>
            </a:fld>
            <a:endParaRPr lang="en-GB"/>
          </a:p>
        </p:txBody>
      </p:sp>
    </p:spTree>
    <p:extLst>
      <p:ext uri="{BB962C8B-B14F-4D97-AF65-F5344CB8AC3E}">
        <p14:creationId xmlns:p14="http://schemas.microsoft.com/office/powerpoint/2010/main" val="176626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321AD3A2-A8F2-49CE-80F1-66DF14077EDC}"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D11E917C-A705-454A-A2C4-AC51A8875DF8}" type="slidenum">
              <a:rPr lang="en-GB"/>
              <a:pPr>
                <a:defRPr/>
              </a:pPr>
              <a:t>‹#›</a:t>
            </a:fld>
            <a:endParaRPr lang="en-GB"/>
          </a:p>
        </p:txBody>
      </p:sp>
    </p:spTree>
    <p:extLst>
      <p:ext uri="{BB962C8B-B14F-4D97-AF65-F5344CB8AC3E}">
        <p14:creationId xmlns:p14="http://schemas.microsoft.com/office/powerpoint/2010/main" val="97780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1B25C845-B218-4C05-BE74-4B020326D576}" type="datetime1">
              <a:rPr lang="en-US"/>
              <a:pPr>
                <a:defRPr/>
              </a:pPr>
              <a:t>8/27/2016</a:t>
            </a:fld>
            <a:r>
              <a:rPr lang="en-GB"/>
              <a:t>02/10/2011</a:t>
            </a:r>
          </a:p>
        </p:txBody>
      </p:sp>
      <p:sp>
        <p:nvSpPr>
          <p:cNvPr id="8"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9" name="Rectangle 6"/>
          <p:cNvSpPr>
            <a:spLocks noGrp="1" noChangeArrowheads="1"/>
          </p:cNvSpPr>
          <p:nvPr>
            <p:ph type="sldNum" sz="quarter" idx="12"/>
          </p:nvPr>
        </p:nvSpPr>
        <p:spPr>
          <a:ln/>
        </p:spPr>
        <p:txBody>
          <a:bodyPr/>
          <a:lstStyle>
            <a:lvl1pPr>
              <a:defRPr/>
            </a:lvl1pPr>
          </a:lstStyle>
          <a:p>
            <a:pPr>
              <a:defRPr/>
            </a:pPr>
            <a:fld id="{D783D638-BD55-46EB-BD9E-D3057AB18D9B}" type="slidenum">
              <a:rPr lang="en-GB"/>
              <a:pPr>
                <a:defRPr/>
              </a:pPr>
              <a:t>‹#›</a:t>
            </a:fld>
            <a:endParaRPr lang="en-GB"/>
          </a:p>
        </p:txBody>
      </p:sp>
    </p:spTree>
    <p:extLst>
      <p:ext uri="{BB962C8B-B14F-4D97-AF65-F5344CB8AC3E}">
        <p14:creationId xmlns:p14="http://schemas.microsoft.com/office/powerpoint/2010/main" val="4192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D3AB63BA-775F-44C3-9747-0F7A151706D2}" type="datetime1">
              <a:rPr lang="en-US"/>
              <a:pPr>
                <a:defRPr/>
              </a:pPr>
              <a:t>8/27/2016</a:t>
            </a:fld>
            <a:r>
              <a:rPr lang="en-GB"/>
              <a:t>02/10/2011</a:t>
            </a:r>
          </a:p>
        </p:txBody>
      </p:sp>
      <p:sp>
        <p:nvSpPr>
          <p:cNvPr id="4"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5" name="Rectangle 6"/>
          <p:cNvSpPr>
            <a:spLocks noGrp="1" noChangeArrowheads="1"/>
          </p:cNvSpPr>
          <p:nvPr>
            <p:ph type="sldNum" sz="quarter" idx="12"/>
          </p:nvPr>
        </p:nvSpPr>
        <p:spPr>
          <a:ln/>
        </p:spPr>
        <p:txBody>
          <a:bodyPr/>
          <a:lstStyle>
            <a:lvl1pPr>
              <a:defRPr/>
            </a:lvl1pPr>
          </a:lstStyle>
          <a:p>
            <a:pPr>
              <a:defRPr/>
            </a:pPr>
            <a:fld id="{7FB3CA9E-ED1D-47DC-9598-82FEE19FAF32}" type="slidenum">
              <a:rPr lang="en-GB"/>
              <a:pPr>
                <a:defRPr/>
              </a:pPr>
              <a:t>‹#›</a:t>
            </a:fld>
            <a:endParaRPr lang="en-GB"/>
          </a:p>
        </p:txBody>
      </p:sp>
    </p:spTree>
    <p:extLst>
      <p:ext uri="{BB962C8B-B14F-4D97-AF65-F5344CB8AC3E}">
        <p14:creationId xmlns:p14="http://schemas.microsoft.com/office/powerpoint/2010/main" val="400018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0419409-5C93-4352-BE69-D3928B777B82}" type="datetime1">
              <a:rPr lang="en-US"/>
              <a:pPr>
                <a:defRPr/>
              </a:pPr>
              <a:t>8/27/2016</a:t>
            </a:fld>
            <a:r>
              <a:rPr lang="en-GB"/>
              <a:t>02/10/2011</a:t>
            </a:r>
          </a:p>
        </p:txBody>
      </p:sp>
      <p:sp>
        <p:nvSpPr>
          <p:cNvPr id="3"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4" name="Rectangle 6"/>
          <p:cNvSpPr>
            <a:spLocks noGrp="1" noChangeArrowheads="1"/>
          </p:cNvSpPr>
          <p:nvPr>
            <p:ph type="sldNum" sz="quarter" idx="12"/>
          </p:nvPr>
        </p:nvSpPr>
        <p:spPr>
          <a:ln/>
        </p:spPr>
        <p:txBody>
          <a:bodyPr/>
          <a:lstStyle>
            <a:lvl1pPr>
              <a:defRPr/>
            </a:lvl1pPr>
          </a:lstStyle>
          <a:p>
            <a:pPr>
              <a:defRPr/>
            </a:pPr>
            <a:fld id="{9631EE64-FFCA-4BE9-815D-A6D1DCDCD541}" type="slidenum">
              <a:rPr lang="en-GB"/>
              <a:pPr>
                <a:defRPr/>
              </a:pPr>
              <a:t>‹#›</a:t>
            </a:fld>
            <a:endParaRPr lang="en-GB"/>
          </a:p>
        </p:txBody>
      </p:sp>
    </p:spTree>
    <p:extLst>
      <p:ext uri="{BB962C8B-B14F-4D97-AF65-F5344CB8AC3E}">
        <p14:creationId xmlns:p14="http://schemas.microsoft.com/office/powerpoint/2010/main" val="207661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B374DF4-6E21-4856-815C-159481DF4E98}"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42904DAD-7D58-4CAC-9321-8688C773C085}" type="slidenum">
              <a:rPr lang="en-GB"/>
              <a:pPr>
                <a:defRPr/>
              </a:pPr>
              <a:t>‹#›</a:t>
            </a:fld>
            <a:endParaRPr lang="en-GB"/>
          </a:p>
        </p:txBody>
      </p:sp>
    </p:spTree>
    <p:extLst>
      <p:ext uri="{BB962C8B-B14F-4D97-AF65-F5344CB8AC3E}">
        <p14:creationId xmlns:p14="http://schemas.microsoft.com/office/powerpoint/2010/main" val="59287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4E39FD2-77CC-4F0F-AB16-8644821D8F76}"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BC79C1DE-5638-481D-B55B-B5A057CDD59C}" type="slidenum">
              <a:rPr lang="en-GB"/>
              <a:pPr>
                <a:defRPr/>
              </a:pPr>
              <a:t>‹#›</a:t>
            </a:fld>
            <a:endParaRPr lang="en-GB"/>
          </a:p>
        </p:txBody>
      </p:sp>
    </p:spTree>
    <p:extLst>
      <p:ext uri="{BB962C8B-B14F-4D97-AF65-F5344CB8AC3E}">
        <p14:creationId xmlns:p14="http://schemas.microsoft.com/office/powerpoint/2010/main" val="437684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LOCKERBIE ACADEMY 											TRANSPORT UNIT </a:t>
            </a:r>
          </a:p>
        </p:txBody>
      </p:sp>
      <p:sp>
        <p:nvSpPr>
          <p:cNvPr id="1027" name="Rectangle 3"/>
          <p:cNvSpPr>
            <a:spLocks noGrp="1" noChangeArrowheads="1"/>
          </p:cNvSpPr>
          <p:nvPr>
            <p:ph type="body" idx="1"/>
          </p:nvPr>
        </p:nvSpPr>
        <p:spPr bwMode="auto">
          <a:xfrm>
            <a:off x="685800" y="12954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FC10DEA8-8490-47CA-8D78-4F11E4E72C4A}" type="datetime1">
              <a:rPr lang="en-US"/>
              <a:pPr>
                <a:defRPr/>
              </a:pPr>
              <a:t>8/27/2016</a:t>
            </a:fld>
            <a:r>
              <a:rPr lang="en-GB"/>
              <a:t>02/10/2011</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GB"/>
              <a:t>JAH</a:t>
            </a:r>
          </a:p>
        </p:txBody>
      </p:sp>
      <p:sp>
        <p:nvSpPr>
          <p:cNvPr id="1030" name="Rectangle 6"/>
          <p:cNvSpPr>
            <a:spLocks noGrp="1" noChangeArrowheads="1"/>
          </p:cNvSpPr>
          <p:nvPr>
            <p:ph type="sldNum" sz="quarter" idx="4"/>
          </p:nvPr>
        </p:nvSpPr>
        <p:spPr bwMode="auto">
          <a:xfrm>
            <a:off x="7239000" y="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00">
                <a:solidFill>
                  <a:schemeClr val="accent1"/>
                </a:solidFill>
              </a:defRPr>
            </a:lvl1pPr>
          </a:lstStyle>
          <a:p>
            <a:pPr>
              <a:defRPr/>
            </a:pPr>
            <a:fld id="{8DBF51B4-2118-42F0-A6FC-742B28613CCC}" type="slidenum">
              <a:rPr lang="en-GB"/>
              <a:pPr>
                <a:defRPr/>
              </a:pPr>
              <a:t>‹#›</a:t>
            </a:fld>
            <a:endParaRPr lang="en-GB"/>
          </a:p>
        </p:txBody>
      </p:sp>
      <p:pic>
        <p:nvPicPr>
          <p:cNvPr id="1031" name="Picture 7" descr="LA Transport Logo"/>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596188" y="0"/>
            <a:ext cx="11461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hf hdr="0"/>
  <p:txStyles>
    <p:titleStyle>
      <a:lvl1pPr algn="l" defTabSz="192088" rtl="0" eaLnBrk="0" fontAlgn="base" hangingPunct="0">
        <a:spcBef>
          <a:spcPct val="0"/>
        </a:spcBef>
        <a:spcAft>
          <a:spcPct val="0"/>
        </a:spcAft>
        <a:defRPr sz="2000">
          <a:solidFill>
            <a:schemeClr val="bg1"/>
          </a:solidFill>
          <a:latin typeface="+mj-lt"/>
          <a:ea typeface="+mj-ea"/>
          <a:cs typeface="+mj-cs"/>
        </a:defRPr>
      </a:lvl1pPr>
      <a:lvl2pPr algn="l" defTabSz="192088" rtl="0" eaLnBrk="0" fontAlgn="base" hangingPunct="0">
        <a:spcBef>
          <a:spcPct val="0"/>
        </a:spcBef>
        <a:spcAft>
          <a:spcPct val="0"/>
        </a:spcAft>
        <a:defRPr sz="2000">
          <a:solidFill>
            <a:schemeClr val="bg1"/>
          </a:solidFill>
          <a:latin typeface="Alien Encounters" pitchFamily="2" charset="0"/>
        </a:defRPr>
      </a:lvl2pPr>
      <a:lvl3pPr algn="l" defTabSz="192088" rtl="0" eaLnBrk="0" fontAlgn="base" hangingPunct="0">
        <a:spcBef>
          <a:spcPct val="0"/>
        </a:spcBef>
        <a:spcAft>
          <a:spcPct val="0"/>
        </a:spcAft>
        <a:defRPr sz="2000">
          <a:solidFill>
            <a:schemeClr val="bg1"/>
          </a:solidFill>
          <a:latin typeface="Alien Encounters" pitchFamily="2" charset="0"/>
        </a:defRPr>
      </a:lvl3pPr>
      <a:lvl4pPr algn="l" defTabSz="192088" rtl="0" eaLnBrk="0" fontAlgn="base" hangingPunct="0">
        <a:spcBef>
          <a:spcPct val="0"/>
        </a:spcBef>
        <a:spcAft>
          <a:spcPct val="0"/>
        </a:spcAft>
        <a:defRPr sz="2000">
          <a:solidFill>
            <a:schemeClr val="bg1"/>
          </a:solidFill>
          <a:latin typeface="Alien Encounters" pitchFamily="2" charset="0"/>
        </a:defRPr>
      </a:lvl4pPr>
      <a:lvl5pPr algn="l" defTabSz="192088" rtl="0" eaLnBrk="0" fontAlgn="base" hangingPunct="0">
        <a:spcBef>
          <a:spcPct val="0"/>
        </a:spcBef>
        <a:spcAft>
          <a:spcPct val="0"/>
        </a:spcAft>
        <a:defRPr sz="2000">
          <a:solidFill>
            <a:schemeClr val="bg1"/>
          </a:solidFill>
          <a:latin typeface="Alien Encounters" pitchFamily="2" charset="0"/>
        </a:defRPr>
      </a:lvl5pPr>
      <a:lvl6pPr marL="457200" algn="l" defTabSz="192088" rtl="0" fontAlgn="base">
        <a:spcBef>
          <a:spcPct val="0"/>
        </a:spcBef>
        <a:spcAft>
          <a:spcPct val="0"/>
        </a:spcAft>
        <a:defRPr sz="2000">
          <a:solidFill>
            <a:schemeClr val="bg1"/>
          </a:solidFill>
          <a:latin typeface="Alien Encounters" pitchFamily="2" charset="0"/>
        </a:defRPr>
      </a:lvl6pPr>
      <a:lvl7pPr marL="914400" algn="l" defTabSz="192088" rtl="0" fontAlgn="base">
        <a:spcBef>
          <a:spcPct val="0"/>
        </a:spcBef>
        <a:spcAft>
          <a:spcPct val="0"/>
        </a:spcAft>
        <a:defRPr sz="2000">
          <a:solidFill>
            <a:schemeClr val="bg1"/>
          </a:solidFill>
          <a:latin typeface="Alien Encounters" pitchFamily="2" charset="0"/>
        </a:defRPr>
      </a:lvl7pPr>
      <a:lvl8pPr marL="1371600" algn="l" defTabSz="192088" rtl="0" fontAlgn="base">
        <a:spcBef>
          <a:spcPct val="0"/>
        </a:spcBef>
        <a:spcAft>
          <a:spcPct val="0"/>
        </a:spcAft>
        <a:defRPr sz="2000">
          <a:solidFill>
            <a:schemeClr val="bg1"/>
          </a:solidFill>
          <a:latin typeface="Alien Encounters" pitchFamily="2" charset="0"/>
        </a:defRPr>
      </a:lvl8pPr>
      <a:lvl9pPr marL="1828800" algn="l" defTabSz="192088" rtl="0" fontAlgn="base">
        <a:spcBef>
          <a:spcPct val="0"/>
        </a:spcBef>
        <a:spcAft>
          <a:spcPct val="0"/>
        </a:spcAft>
        <a:defRPr sz="2000">
          <a:solidFill>
            <a:schemeClr val="bg1"/>
          </a:solidFill>
          <a:latin typeface="Alien Encounters" pitchFamily="2"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8.bin"/><Relationship Id="rId4" Type="http://schemas.openxmlformats.org/officeDocument/2006/relationships/image" Target="../media/image24.wmf"/><Relationship Id="rId9" Type="http://schemas.openxmlformats.org/officeDocument/2006/relationships/image" Target="../media/image26.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youtube.com/watch?v=u7akhlAS5Ck"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10.bin"/><Relationship Id="rId7" Type="http://schemas.openxmlformats.org/officeDocument/2006/relationships/image" Target="../media/image30.wmf"/><Relationship Id="rId12"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31.wmf"/><Relationship Id="rId10" Type="http://schemas.openxmlformats.org/officeDocument/2006/relationships/image" Target="../media/image32.png"/><Relationship Id="rId4" Type="http://schemas.openxmlformats.org/officeDocument/2006/relationships/image" Target="../media/image29.wmf"/><Relationship Id="rId9" Type="http://schemas.openxmlformats.org/officeDocument/2006/relationships/image" Target="../media/image14.wmf"/></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2.xml"/><Relationship Id="rId5" Type="http://schemas.openxmlformats.org/officeDocument/2006/relationships/image" Target="../media/image35.wmf"/><Relationship Id="rId4" Type="http://schemas.openxmlformats.org/officeDocument/2006/relationships/image" Target="../media/image34.wmf"/></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2.wmf"/><Relationship Id="rId7" Type="http://schemas.openxmlformats.org/officeDocument/2006/relationships/image" Target="../media/image36.wmf"/><Relationship Id="rId12"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diagramColors" Target="../diagrams/colors1.xml"/><Relationship Id="rId5" Type="http://schemas.openxmlformats.org/officeDocument/2006/relationships/image" Target="../media/image14.wmf"/><Relationship Id="rId10" Type="http://schemas.openxmlformats.org/officeDocument/2006/relationships/diagramQuickStyle" Target="../diagrams/quickStyle1.xml"/><Relationship Id="rId4" Type="http://schemas.openxmlformats.org/officeDocument/2006/relationships/oleObject" Target="../embeddings/oleObject14.bin"/><Relationship Id="rId9"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35.wmf"/><Relationship Id="rId7" Type="http://schemas.openxmlformats.org/officeDocument/2006/relationships/image" Target="../media/image37.wmf"/><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diagramColors" Target="../diagrams/colors2.xml"/><Relationship Id="rId5" Type="http://schemas.openxmlformats.org/officeDocument/2006/relationships/image" Target="../media/image14.wmf"/><Relationship Id="rId10" Type="http://schemas.openxmlformats.org/officeDocument/2006/relationships/diagramQuickStyle" Target="../diagrams/quickStyle2.xml"/><Relationship Id="rId4" Type="http://schemas.openxmlformats.org/officeDocument/2006/relationships/oleObject" Target="../embeddings/oleObject16.bin"/><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33.wmf"/><Relationship Id="rId7" Type="http://schemas.openxmlformats.org/officeDocument/2006/relationships/image" Target="../media/image38.wmf"/><Relationship Id="rId12"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diagramColors" Target="../diagrams/colors3.xml"/><Relationship Id="rId5" Type="http://schemas.openxmlformats.org/officeDocument/2006/relationships/image" Target="../media/image14.wmf"/><Relationship Id="rId10" Type="http://schemas.openxmlformats.org/officeDocument/2006/relationships/diagramQuickStyle" Target="../diagrams/quickStyle3.xml"/><Relationship Id="rId4" Type="http://schemas.openxmlformats.org/officeDocument/2006/relationships/oleObject" Target="../embeddings/oleObject18.bin"/><Relationship Id="rId9"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4.wmf"/><Relationship Id="rId7" Type="http://schemas.openxmlformats.org/officeDocument/2006/relationships/image" Target="../media/image14.wmf"/><Relationship Id="rId12"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diagramColors" Target="../diagrams/colors4.xml"/><Relationship Id="rId5" Type="http://schemas.openxmlformats.org/officeDocument/2006/relationships/image" Target="../media/image39.wmf"/><Relationship Id="rId10" Type="http://schemas.openxmlformats.org/officeDocument/2006/relationships/diagramQuickStyle" Target="../diagrams/quickStyle4.xml"/><Relationship Id="rId4" Type="http://schemas.openxmlformats.org/officeDocument/2006/relationships/oleObject" Target="../embeddings/oleObject20.bin"/><Relationship Id="rId9"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en.wikipedia.org/wiki/Spee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en.wikipedia.org/wiki/Gauge_(instrument)"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hyperlink" Target="http://www.bbc.co.uk/news/uk-scotland-south-scotland-11596046" TargetMode="Externa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Creative_Commons"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creativecommons.org/licenses/by/2.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2.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www.bbc.co.uk/science/humanbody/sleep/sheep/reaction_version5.sw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mathsisfun.com/games/reaction-time.html" TargetMode="External"/><Relationship Id="rId4" Type="http://schemas.openxmlformats.org/officeDocument/2006/relationships/hyperlink" Target="http://healthysleep.med.harvard.edu/railroad-sleep/read-your-signals/game-reaction-tim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png"/><Relationship Id="rId3" Type="http://schemas.openxmlformats.org/officeDocument/2006/relationships/oleObject" Target="../embeddings/oleObject1.bin"/><Relationship Id="rId7" Type="http://schemas.openxmlformats.org/officeDocument/2006/relationships/image" Target="../media/image14.wmf"/><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wmf"/><Relationship Id="rId5" Type="http://schemas.openxmlformats.org/officeDocument/2006/relationships/image" Target="../media/image17.wmf"/><Relationship Id="rId10" Type="http://schemas.openxmlformats.org/officeDocument/2006/relationships/oleObject" Target="../embeddings/oleObject4.bin"/><Relationship Id="rId4" Type="http://schemas.openxmlformats.org/officeDocument/2006/relationships/image" Target="../media/image13.wmf"/><Relationship Id="rId9" Type="http://schemas.openxmlformats.org/officeDocument/2006/relationships/image" Target="../media/image15.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Creative_Commons"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creativecommons.org/licenses/by/2.0/"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hyperlink" Target="http://www.flickr.com/photos/lonecellotheory/444488292/" TargetMode="External"/><Relationship Id="rId2" Type="http://schemas.openxmlformats.org/officeDocument/2006/relationships/slideLayout" Target="../slideLayouts/slideLayout1.xml"/><Relationship Id="rId1" Type="http://schemas.openxmlformats.org/officeDocument/2006/relationships/audio" Target="file:///E:\chicken.mp3" TargetMode="External"/><Relationship Id="rId6" Type="http://schemas.openxmlformats.org/officeDocument/2006/relationships/image" Target="../media/image64.png"/><Relationship Id="rId5" Type="http://schemas.openxmlformats.org/officeDocument/2006/relationships/hyperlink" Target="http://ne.cooltext.com/d.php?renderid=507521097&amp;extension=png" TargetMode="Externa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20.w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miketheheadlesschicken.org/story.php"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5.wmf"/><Relationship Id="rId1" Type="http://schemas.openxmlformats.org/officeDocument/2006/relationships/slideLayout" Target="../slideLayouts/slideLayout2.xml"/><Relationship Id="rId4" Type="http://schemas.openxmlformats.org/officeDocument/2006/relationships/image" Target="../media/image41.wmf"/></Relationships>
</file>

<file path=ppt/slides/_rels/slide88.xml.rels><?xml version="1.0" encoding="UTF-8" standalone="yes"?>
<Relationships xmlns="http://schemas.openxmlformats.org/package/2006/relationships"><Relationship Id="rId2" Type="http://schemas.openxmlformats.org/officeDocument/2006/relationships/hyperlink" Target="http://www.scotland.gov.uk/Publications/2010/12/17120002/83"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bobulous.org.uk/articles/road_traffic_accident.html" TargetMode="External"/><Relationship Id="rId2" Type="http://schemas.openxmlformats.org/officeDocument/2006/relationships/hyperlink" Target="http://www.bobulous.org.uk/articles/road_traffic_accident.html#footnote_rcgb_acf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scotland.gov.uk/Topics/Statistics/Browse/Transport-Travel/TrendRoadAccident"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16BDC0-B57F-4E9B-9A22-501CD6BB5087}" type="slidenum">
              <a:rPr lang="en-GB" sz="1800" smtClean="0">
                <a:solidFill>
                  <a:schemeClr val="accent1"/>
                </a:solidFill>
              </a:rPr>
              <a:pPr eaLnBrk="1" hangingPunct="1"/>
              <a:t>1</a:t>
            </a:fld>
            <a:endParaRPr lang="en-GB" sz="1800" smtClean="0">
              <a:solidFill>
                <a:schemeClr val="accent1"/>
              </a:solidFill>
            </a:endParaRPr>
          </a:p>
        </p:txBody>
      </p:sp>
      <p:sp>
        <p:nvSpPr>
          <p:cNvPr id="20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53" name="Rectangle 2"/>
          <p:cNvSpPr>
            <a:spLocks noGrp="1" noChangeArrowheads="1"/>
          </p:cNvSpPr>
          <p:nvPr>
            <p:ph type="ctrTitle"/>
          </p:nvPr>
        </p:nvSpPr>
        <p:spPr>
          <a:xfrm>
            <a:off x="685800" y="2286000"/>
            <a:ext cx="7772400" cy="1143000"/>
          </a:xfrm>
        </p:spPr>
        <p:txBody>
          <a:bodyPr/>
          <a:lstStyle/>
          <a:p>
            <a:pPr algn="ctr" eaLnBrk="1" hangingPunct="1"/>
            <a:r>
              <a:rPr lang="en-GB" sz="6000" smtClean="0">
                <a:solidFill>
                  <a:schemeClr val="accent1"/>
                </a:solidFill>
                <a:cs typeface="Times New Roman" pitchFamily="18" charset="0"/>
              </a:rPr>
              <a:t>LOCKERBIE ACADEMY</a:t>
            </a:r>
            <a:r>
              <a:rPr lang="en-GB" sz="6000" smtClean="0">
                <a:cs typeface="Times New Roman" pitchFamily="18" charset="0"/>
              </a:rPr>
              <a:t> 	</a:t>
            </a:r>
            <a:br>
              <a:rPr lang="en-GB" sz="6000" smtClean="0">
                <a:cs typeface="Times New Roman" pitchFamily="18" charset="0"/>
              </a:rPr>
            </a:br>
            <a:r>
              <a:rPr lang="en-GB" sz="6000" smtClean="0">
                <a:cs typeface="Times New Roman" pitchFamily="18" charset="0"/>
              </a:rPr>
              <a:t>TRANSPORT UNIT</a:t>
            </a:r>
            <a:br>
              <a:rPr lang="en-GB" sz="6000" smtClean="0">
                <a:cs typeface="Times New Roman" pitchFamily="18" charset="0"/>
              </a:rPr>
            </a:br>
            <a:r>
              <a:rPr lang="en-GB" sz="7200" smtClean="0">
                <a:solidFill>
                  <a:srgbClr val="FF0066"/>
                </a:solidFill>
                <a:cs typeface="Times New Roman" pitchFamily="18" charset="0"/>
              </a:rPr>
              <a:t>SPEED</a:t>
            </a:r>
            <a:r>
              <a:rPr lang="en-GB" smtClean="0"/>
              <a:t> </a:t>
            </a:r>
          </a:p>
        </p:txBody>
      </p:sp>
      <p:sp>
        <p:nvSpPr>
          <p:cNvPr id="2054" name="Rectangle 3"/>
          <p:cNvSpPr>
            <a:spLocks noGrp="1" noChangeArrowheads="1"/>
          </p:cNvSpPr>
          <p:nvPr>
            <p:ph type="subTitle" idx="1"/>
          </p:nvPr>
        </p:nvSpPr>
        <p:spPr>
          <a:xfrm>
            <a:off x="1447800" y="5410200"/>
            <a:ext cx="6400800" cy="914400"/>
          </a:xfrm>
        </p:spPr>
        <p:txBody>
          <a:bodyPr/>
          <a:lstStyle/>
          <a:p>
            <a:pPr eaLnBrk="1" hangingPunct="1"/>
            <a:r>
              <a:rPr lang="en-GB" smtClean="0"/>
              <a:t>S1-S3 Road Safety &amp; PHYSICS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C4302D-BAE2-403E-AF21-512CCB7F586B}" type="slidenum">
              <a:rPr lang="en-GB" sz="1800" smtClean="0">
                <a:solidFill>
                  <a:schemeClr val="accent1"/>
                </a:solidFill>
              </a:rPr>
              <a:pPr eaLnBrk="1" hangingPunct="1"/>
              <a:t>10</a:t>
            </a:fld>
            <a:endParaRPr lang="en-GB" sz="1800" smtClean="0">
              <a:solidFill>
                <a:schemeClr val="accent1"/>
              </a:solidFill>
            </a:endParaRPr>
          </a:p>
        </p:txBody>
      </p:sp>
      <p:sp>
        <p:nvSpPr>
          <p:cNvPr id="112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2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269" name="Rectangle 2"/>
          <p:cNvSpPr>
            <a:spLocks noGrp="1" noChangeArrowheads="1"/>
          </p:cNvSpPr>
          <p:nvPr>
            <p:ph type="title"/>
          </p:nvPr>
        </p:nvSpPr>
        <p:spPr/>
        <p:txBody>
          <a:bodyPr/>
          <a:lstStyle/>
          <a:p>
            <a:pPr eaLnBrk="1" hangingPunct="1"/>
            <a:r>
              <a:rPr lang="en-GB" smtClean="0"/>
              <a:t>The SPEED OF MY CAR</a:t>
            </a:r>
          </a:p>
        </p:txBody>
      </p:sp>
      <p:sp>
        <p:nvSpPr>
          <p:cNvPr id="11270" name="Rectangle 3"/>
          <p:cNvSpPr>
            <a:spLocks noGrp="1" noChangeArrowheads="1"/>
          </p:cNvSpPr>
          <p:nvPr>
            <p:ph type="body" idx="1"/>
          </p:nvPr>
        </p:nvSpPr>
        <p:spPr>
          <a:xfrm>
            <a:off x="228600" y="762000"/>
            <a:ext cx="8534400" cy="5791200"/>
          </a:xfrm>
        </p:spPr>
        <p:txBody>
          <a:bodyPr/>
          <a:lstStyle/>
          <a:p>
            <a:pPr marL="476250" indent="-290513" algn="ctr" eaLnBrk="1" hangingPunct="1">
              <a:buFontTx/>
              <a:buNone/>
              <a:tabLst>
                <a:tab pos="569913" algn="l"/>
                <a:tab pos="858838" algn="l"/>
              </a:tabLst>
            </a:pPr>
            <a:r>
              <a:rPr lang="en-GB" sz="3600" b="1" u="sng" smtClean="0">
                <a:cs typeface="Times New Roman" pitchFamily="18" charset="0"/>
              </a:rPr>
              <a:t>Your Team Challenge</a:t>
            </a:r>
          </a:p>
          <a:p>
            <a:pPr marL="476250" indent="-290513" eaLnBrk="1" hangingPunct="1">
              <a:buFontTx/>
              <a:buNone/>
              <a:tabLst>
                <a:tab pos="569913" algn="l"/>
                <a:tab pos="858838" algn="l"/>
              </a:tabLst>
            </a:pPr>
            <a:endParaRPr lang="en-GB" sz="1200" b="1" u="sng" smtClean="0">
              <a:cs typeface="Times New Roman" pitchFamily="18" charset="0"/>
            </a:endParaRPr>
          </a:p>
          <a:p>
            <a:pPr marL="476250" indent="-290513" eaLnBrk="1" hangingPunct="1">
              <a:buFontTx/>
              <a:buNone/>
              <a:tabLst>
                <a:tab pos="569913" algn="l"/>
                <a:tab pos="858838" algn="l"/>
              </a:tabLst>
            </a:pPr>
            <a:r>
              <a:rPr lang="en-GB" sz="3600" smtClean="0">
                <a:cs typeface="Times New Roman" pitchFamily="18" charset="0"/>
              </a:rPr>
              <a:t>You must time how long it takes each member to complete the journey and measure the distance travelled along the track.</a:t>
            </a:r>
          </a:p>
          <a:p>
            <a:pPr marL="476250" indent="-290513" eaLnBrk="1" hangingPunct="1">
              <a:buFontTx/>
              <a:buNone/>
              <a:tabLst>
                <a:tab pos="569913" algn="l"/>
                <a:tab pos="858838" algn="l"/>
              </a:tabLst>
            </a:pPr>
            <a:endParaRPr lang="en-GB" sz="1200" smtClean="0">
              <a:cs typeface="Times New Roman" pitchFamily="18" charset="0"/>
            </a:endParaRPr>
          </a:p>
          <a:p>
            <a:pPr marL="476250" indent="-290513" eaLnBrk="1" hangingPunct="1">
              <a:buFontTx/>
              <a:buNone/>
              <a:tabLst>
                <a:tab pos="569913" algn="l"/>
                <a:tab pos="858838" algn="l"/>
              </a:tabLst>
            </a:pPr>
            <a:r>
              <a:rPr lang="en-GB" sz="3600" smtClean="0">
                <a:cs typeface="Times New Roman" pitchFamily="18" charset="0"/>
              </a:rPr>
              <a:t>Record each team member’s time and calculate the average speed for each journey.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D453A8-F97A-4A3E-A248-77E54C6BF3AB}" type="slidenum">
              <a:rPr lang="en-GB" sz="1800" smtClean="0">
                <a:solidFill>
                  <a:schemeClr val="accent1"/>
                </a:solidFill>
              </a:rPr>
              <a:pPr eaLnBrk="1" hangingPunct="1"/>
              <a:t>11</a:t>
            </a:fld>
            <a:endParaRPr lang="en-GB" sz="1800" smtClean="0">
              <a:solidFill>
                <a:schemeClr val="accent1"/>
              </a:solidFill>
            </a:endParaRPr>
          </a:p>
        </p:txBody>
      </p:sp>
      <p:sp>
        <p:nvSpPr>
          <p:cNvPr id="122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2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293"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grpSp>
        <p:nvGrpSpPr>
          <p:cNvPr id="12294" name="Group 8"/>
          <p:cNvGrpSpPr>
            <a:grpSpLocks/>
          </p:cNvGrpSpPr>
          <p:nvPr/>
        </p:nvGrpSpPr>
        <p:grpSpPr bwMode="auto">
          <a:xfrm>
            <a:off x="762000" y="228600"/>
            <a:ext cx="6324600" cy="6324600"/>
            <a:chOff x="480" y="144"/>
            <a:chExt cx="3984" cy="3984"/>
          </a:xfrm>
        </p:grpSpPr>
        <p:pic>
          <p:nvPicPr>
            <p:cNvPr id="122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44"/>
              <a:ext cx="3984" cy="3984"/>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Freeform 7"/>
            <p:cNvSpPr>
              <a:spLocks/>
            </p:cNvSpPr>
            <p:nvPr/>
          </p:nvSpPr>
          <p:spPr bwMode="auto">
            <a:xfrm>
              <a:off x="703" y="527"/>
              <a:ext cx="3368" cy="3184"/>
            </a:xfrm>
            <a:custGeom>
              <a:avLst/>
              <a:gdLst>
                <a:gd name="T0" fmla="*/ 656 w 3368"/>
                <a:gd name="T1" fmla="*/ 0 h 3184"/>
                <a:gd name="T2" fmla="*/ 752 w 3368"/>
                <a:gd name="T3" fmla="*/ 528 h 3184"/>
                <a:gd name="T4" fmla="*/ 416 w 3368"/>
                <a:gd name="T5" fmla="*/ 720 h 3184"/>
                <a:gd name="T6" fmla="*/ 224 w 3368"/>
                <a:gd name="T7" fmla="*/ 960 h 3184"/>
                <a:gd name="T8" fmla="*/ 128 w 3368"/>
                <a:gd name="T9" fmla="*/ 1392 h 3184"/>
                <a:gd name="T10" fmla="*/ 128 w 3368"/>
                <a:gd name="T11" fmla="*/ 2016 h 3184"/>
                <a:gd name="T12" fmla="*/ 896 w 3368"/>
                <a:gd name="T13" fmla="*/ 2352 h 3184"/>
                <a:gd name="T14" fmla="*/ 1376 w 3368"/>
                <a:gd name="T15" fmla="*/ 2496 h 3184"/>
                <a:gd name="T16" fmla="*/ 992 w 3368"/>
                <a:gd name="T17" fmla="*/ 3072 h 3184"/>
                <a:gd name="T18" fmla="*/ 464 w 3368"/>
                <a:gd name="T19" fmla="*/ 3168 h 3184"/>
                <a:gd name="T20" fmla="*/ 176 w 3368"/>
                <a:gd name="T21" fmla="*/ 3072 h 3184"/>
                <a:gd name="T22" fmla="*/ 128 w 3368"/>
                <a:gd name="T23" fmla="*/ 2784 h 3184"/>
                <a:gd name="T24" fmla="*/ 368 w 3368"/>
                <a:gd name="T25" fmla="*/ 2400 h 3184"/>
                <a:gd name="T26" fmla="*/ 752 w 3368"/>
                <a:gd name="T27" fmla="*/ 2352 h 3184"/>
                <a:gd name="T28" fmla="*/ 1520 w 3368"/>
                <a:gd name="T29" fmla="*/ 2592 h 3184"/>
                <a:gd name="T30" fmla="*/ 2192 w 3368"/>
                <a:gd name="T31" fmla="*/ 2784 h 3184"/>
                <a:gd name="T32" fmla="*/ 2210 w 3368"/>
                <a:gd name="T33" fmla="*/ 2709 h 3184"/>
                <a:gd name="T34" fmla="*/ 2246 w 3368"/>
                <a:gd name="T35" fmla="*/ 2695 h 3184"/>
                <a:gd name="T36" fmla="*/ 2384 w 3368"/>
                <a:gd name="T37" fmla="*/ 2640 h 3184"/>
                <a:gd name="T38" fmla="*/ 2589 w 3368"/>
                <a:gd name="T39" fmla="*/ 2695 h 3184"/>
                <a:gd name="T40" fmla="*/ 2672 w 3368"/>
                <a:gd name="T41" fmla="*/ 2832 h 3184"/>
                <a:gd name="T42" fmla="*/ 2720 w 3368"/>
                <a:gd name="T43" fmla="*/ 2976 h 3184"/>
                <a:gd name="T44" fmla="*/ 3152 w 3368"/>
                <a:gd name="T45" fmla="*/ 2928 h 3184"/>
                <a:gd name="T46" fmla="*/ 3344 w 3368"/>
                <a:gd name="T47" fmla="*/ 2352 h 3184"/>
                <a:gd name="T48" fmla="*/ 3296 w 3368"/>
                <a:gd name="T49" fmla="*/ 1440 h 3184"/>
                <a:gd name="T50" fmla="*/ 3296 w 3368"/>
                <a:gd name="T51" fmla="*/ 624 h 3184"/>
                <a:gd name="T52" fmla="*/ 3152 w 3368"/>
                <a:gd name="T53" fmla="*/ 192 h 3184"/>
                <a:gd name="T54" fmla="*/ 3019 w 3368"/>
                <a:gd name="T55" fmla="*/ 172 h 3184"/>
                <a:gd name="T56" fmla="*/ 3056 w 3368"/>
                <a:gd name="T57" fmla="*/ 192 h 3184"/>
                <a:gd name="T58" fmla="*/ 2960 w 3368"/>
                <a:gd name="T59" fmla="*/ 576 h 3184"/>
                <a:gd name="T60" fmla="*/ 2720 w 3368"/>
                <a:gd name="T61" fmla="*/ 720 h 3184"/>
                <a:gd name="T62" fmla="*/ 2384 w 3368"/>
                <a:gd name="T63" fmla="*/ 768 h 3184"/>
                <a:gd name="T64" fmla="*/ 2144 w 3368"/>
                <a:gd name="T65" fmla="*/ 1152 h 3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8" h="3184">
                  <a:moveTo>
                    <a:pt x="656" y="0"/>
                  </a:moveTo>
                  <a:cubicBezTo>
                    <a:pt x="724" y="204"/>
                    <a:pt x="792" y="408"/>
                    <a:pt x="752" y="528"/>
                  </a:cubicBezTo>
                  <a:cubicBezTo>
                    <a:pt x="712" y="648"/>
                    <a:pt x="504" y="648"/>
                    <a:pt x="416" y="720"/>
                  </a:cubicBezTo>
                  <a:cubicBezTo>
                    <a:pt x="328" y="792"/>
                    <a:pt x="272" y="848"/>
                    <a:pt x="224" y="960"/>
                  </a:cubicBezTo>
                  <a:cubicBezTo>
                    <a:pt x="176" y="1072"/>
                    <a:pt x="144" y="1216"/>
                    <a:pt x="128" y="1392"/>
                  </a:cubicBezTo>
                  <a:cubicBezTo>
                    <a:pt x="112" y="1568"/>
                    <a:pt x="0" y="1856"/>
                    <a:pt x="128" y="2016"/>
                  </a:cubicBezTo>
                  <a:cubicBezTo>
                    <a:pt x="256" y="2176"/>
                    <a:pt x="688" y="2272"/>
                    <a:pt x="896" y="2352"/>
                  </a:cubicBezTo>
                  <a:cubicBezTo>
                    <a:pt x="1104" y="2432"/>
                    <a:pt x="1360" y="2376"/>
                    <a:pt x="1376" y="2496"/>
                  </a:cubicBezTo>
                  <a:cubicBezTo>
                    <a:pt x="1392" y="2616"/>
                    <a:pt x="1144" y="2960"/>
                    <a:pt x="992" y="3072"/>
                  </a:cubicBezTo>
                  <a:cubicBezTo>
                    <a:pt x="840" y="3184"/>
                    <a:pt x="600" y="3168"/>
                    <a:pt x="464" y="3168"/>
                  </a:cubicBezTo>
                  <a:cubicBezTo>
                    <a:pt x="328" y="3168"/>
                    <a:pt x="232" y="3136"/>
                    <a:pt x="176" y="3072"/>
                  </a:cubicBezTo>
                  <a:cubicBezTo>
                    <a:pt x="120" y="3008"/>
                    <a:pt x="96" y="2896"/>
                    <a:pt x="128" y="2784"/>
                  </a:cubicBezTo>
                  <a:cubicBezTo>
                    <a:pt x="160" y="2672"/>
                    <a:pt x="264" y="2472"/>
                    <a:pt x="368" y="2400"/>
                  </a:cubicBezTo>
                  <a:cubicBezTo>
                    <a:pt x="472" y="2328"/>
                    <a:pt x="560" y="2320"/>
                    <a:pt x="752" y="2352"/>
                  </a:cubicBezTo>
                  <a:cubicBezTo>
                    <a:pt x="944" y="2384"/>
                    <a:pt x="1280" y="2520"/>
                    <a:pt x="1520" y="2592"/>
                  </a:cubicBezTo>
                  <a:cubicBezTo>
                    <a:pt x="1760" y="2664"/>
                    <a:pt x="2077" y="2764"/>
                    <a:pt x="2192" y="2784"/>
                  </a:cubicBezTo>
                  <a:cubicBezTo>
                    <a:pt x="2307" y="2804"/>
                    <a:pt x="2201" y="2724"/>
                    <a:pt x="2210" y="2709"/>
                  </a:cubicBezTo>
                  <a:cubicBezTo>
                    <a:pt x="2219" y="2694"/>
                    <a:pt x="2217" y="2706"/>
                    <a:pt x="2246" y="2695"/>
                  </a:cubicBezTo>
                  <a:cubicBezTo>
                    <a:pt x="2275" y="2684"/>
                    <a:pt x="2327" y="2640"/>
                    <a:pt x="2384" y="2640"/>
                  </a:cubicBezTo>
                  <a:cubicBezTo>
                    <a:pt x="2441" y="2640"/>
                    <a:pt x="2541" y="2663"/>
                    <a:pt x="2589" y="2695"/>
                  </a:cubicBezTo>
                  <a:cubicBezTo>
                    <a:pt x="2637" y="2727"/>
                    <a:pt x="2650" y="2785"/>
                    <a:pt x="2672" y="2832"/>
                  </a:cubicBezTo>
                  <a:cubicBezTo>
                    <a:pt x="2694" y="2879"/>
                    <a:pt x="2640" y="2960"/>
                    <a:pt x="2720" y="2976"/>
                  </a:cubicBezTo>
                  <a:cubicBezTo>
                    <a:pt x="2800" y="2992"/>
                    <a:pt x="3048" y="3032"/>
                    <a:pt x="3152" y="2928"/>
                  </a:cubicBezTo>
                  <a:cubicBezTo>
                    <a:pt x="3256" y="2824"/>
                    <a:pt x="3320" y="2600"/>
                    <a:pt x="3344" y="2352"/>
                  </a:cubicBezTo>
                  <a:cubicBezTo>
                    <a:pt x="3368" y="2104"/>
                    <a:pt x="3304" y="1728"/>
                    <a:pt x="3296" y="1440"/>
                  </a:cubicBezTo>
                  <a:cubicBezTo>
                    <a:pt x="3288" y="1152"/>
                    <a:pt x="3320" y="832"/>
                    <a:pt x="3296" y="624"/>
                  </a:cubicBezTo>
                  <a:cubicBezTo>
                    <a:pt x="3272" y="416"/>
                    <a:pt x="3198" y="267"/>
                    <a:pt x="3152" y="192"/>
                  </a:cubicBezTo>
                  <a:cubicBezTo>
                    <a:pt x="3106" y="117"/>
                    <a:pt x="3035" y="172"/>
                    <a:pt x="3019" y="172"/>
                  </a:cubicBezTo>
                  <a:cubicBezTo>
                    <a:pt x="3003" y="172"/>
                    <a:pt x="3066" y="125"/>
                    <a:pt x="3056" y="192"/>
                  </a:cubicBezTo>
                  <a:cubicBezTo>
                    <a:pt x="3046" y="259"/>
                    <a:pt x="3016" y="488"/>
                    <a:pt x="2960" y="576"/>
                  </a:cubicBezTo>
                  <a:cubicBezTo>
                    <a:pt x="2904" y="664"/>
                    <a:pt x="2816" y="688"/>
                    <a:pt x="2720" y="720"/>
                  </a:cubicBezTo>
                  <a:cubicBezTo>
                    <a:pt x="2624" y="752"/>
                    <a:pt x="2480" y="696"/>
                    <a:pt x="2384" y="768"/>
                  </a:cubicBezTo>
                  <a:cubicBezTo>
                    <a:pt x="2288" y="840"/>
                    <a:pt x="2184" y="1088"/>
                    <a:pt x="2144" y="1152"/>
                  </a:cubicBezTo>
                </a:path>
              </a:pathLst>
            </a:custGeom>
            <a:noFill/>
            <a:ln w="57150" cap="flat" cmpd="sng">
              <a:solidFill>
                <a:srgbClr val="FF00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D591B0-3215-4F57-B03E-91F8D7CFCD64}" type="slidenum">
              <a:rPr lang="en-GB" sz="1800" smtClean="0">
                <a:solidFill>
                  <a:schemeClr val="accent1"/>
                </a:solidFill>
              </a:rPr>
              <a:pPr eaLnBrk="1" hangingPunct="1"/>
              <a:t>12</a:t>
            </a:fld>
            <a:endParaRPr lang="en-GB" sz="1800" smtClean="0">
              <a:solidFill>
                <a:schemeClr val="accent1"/>
              </a:solidFill>
            </a:endParaRPr>
          </a:p>
        </p:txBody>
      </p:sp>
      <p:sp>
        <p:nvSpPr>
          <p:cNvPr id="133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3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31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3318" name="Line 5"/>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3319" name="Group 9"/>
          <p:cNvGrpSpPr>
            <a:grpSpLocks/>
          </p:cNvGrpSpPr>
          <p:nvPr/>
        </p:nvGrpSpPr>
        <p:grpSpPr bwMode="auto">
          <a:xfrm>
            <a:off x="1371600" y="533400"/>
            <a:ext cx="6599238" cy="6107113"/>
            <a:chOff x="864" y="336"/>
            <a:chExt cx="4157" cy="3847"/>
          </a:xfrm>
        </p:grpSpPr>
        <p:pic>
          <p:nvPicPr>
            <p:cNvPr id="13320" name="Picture 4"/>
            <p:cNvPicPr>
              <a:picLocks noChangeAspect="1" noChangeArrowheads="1"/>
            </p:cNvPicPr>
            <p:nvPr/>
          </p:nvPicPr>
          <p:blipFill>
            <a:blip r:embed="rId2">
              <a:extLst>
                <a:ext uri="{28A0092B-C50C-407E-A947-70E740481C1C}">
                  <a14:useLocalDpi xmlns:a14="http://schemas.microsoft.com/office/drawing/2010/main" val="0"/>
                </a:ext>
              </a:extLst>
            </a:blip>
            <a:srcRect l="4536" t="7561" r="3780" b="7561"/>
            <a:stretch>
              <a:fillRect/>
            </a:stretch>
          </p:blipFill>
          <p:spPr bwMode="auto">
            <a:xfrm>
              <a:off x="864" y="336"/>
              <a:ext cx="4157" cy="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Freeform 8"/>
            <p:cNvSpPr>
              <a:spLocks/>
            </p:cNvSpPr>
            <p:nvPr/>
          </p:nvSpPr>
          <p:spPr bwMode="auto">
            <a:xfrm>
              <a:off x="1056" y="1093"/>
              <a:ext cx="3541" cy="2339"/>
            </a:xfrm>
            <a:custGeom>
              <a:avLst/>
              <a:gdLst>
                <a:gd name="T0" fmla="*/ 0 w 3541"/>
                <a:gd name="T1" fmla="*/ 1835 h 2339"/>
                <a:gd name="T2" fmla="*/ 336 w 3541"/>
                <a:gd name="T3" fmla="*/ 1835 h 2339"/>
                <a:gd name="T4" fmla="*/ 384 w 3541"/>
                <a:gd name="T5" fmla="*/ 1499 h 2339"/>
                <a:gd name="T6" fmla="*/ 1248 w 3541"/>
                <a:gd name="T7" fmla="*/ 1499 h 2339"/>
                <a:gd name="T8" fmla="*/ 1219 w 3541"/>
                <a:gd name="T9" fmla="*/ 1459 h 2339"/>
                <a:gd name="T10" fmla="*/ 1248 w 3541"/>
                <a:gd name="T11" fmla="*/ 1437 h 2339"/>
                <a:gd name="T12" fmla="*/ 1284 w 3541"/>
                <a:gd name="T13" fmla="*/ 1247 h 2339"/>
                <a:gd name="T14" fmla="*/ 1536 w 3541"/>
                <a:gd name="T15" fmla="*/ 1211 h 2339"/>
                <a:gd name="T16" fmla="*/ 1872 w 3541"/>
                <a:gd name="T17" fmla="*/ 1403 h 2339"/>
                <a:gd name="T18" fmla="*/ 1920 w 3541"/>
                <a:gd name="T19" fmla="*/ 1499 h 2339"/>
                <a:gd name="T20" fmla="*/ 2208 w 3541"/>
                <a:gd name="T21" fmla="*/ 1547 h 2339"/>
                <a:gd name="T22" fmla="*/ 2304 w 3541"/>
                <a:gd name="T23" fmla="*/ 1787 h 2339"/>
                <a:gd name="T24" fmla="*/ 2160 w 3541"/>
                <a:gd name="T25" fmla="*/ 2123 h 2339"/>
                <a:gd name="T26" fmla="*/ 1920 w 3541"/>
                <a:gd name="T27" fmla="*/ 2267 h 2339"/>
                <a:gd name="T28" fmla="*/ 1536 w 3541"/>
                <a:gd name="T29" fmla="*/ 2267 h 2339"/>
                <a:gd name="T30" fmla="*/ 1536 w 3541"/>
                <a:gd name="T31" fmla="*/ 1835 h 2339"/>
                <a:gd name="T32" fmla="*/ 1296 w 3541"/>
                <a:gd name="T33" fmla="*/ 1739 h 2339"/>
                <a:gd name="T34" fmla="*/ 1248 w 3541"/>
                <a:gd name="T35" fmla="*/ 1355 h 2339"/>
                <a:gd name="T36" fmla="*/ 1584 w 3541"/>
                <a:gd name="T37" fmla="*/ 1115 h 2339"/>
                <a:gd name="T38" fmla="*/ 1525 w 3541"/>
                <a:gd name="T39" fmla="*/ 701 h 2339"/>
                <a:gd name="T40" fmla="*/ 1776 w 3541"/>
                <a:gd name="T41" fmla="*/ 827 h 2339"/>
                <a:gd name="T42" fmla="*/ 1795 w 3541"/>
                <a:gd name="T43" fmla="*/ 905 h 2339"/>
                <a:gd name="T44" fmla="*/ 2016 w 3541"/>
                <a:gd name="T45" fmla="*/ 923 h 2339"/>
                <a:gd name="T46" fmla="*/ 1999 w 3541"/>
                <a:gd name="T47" fmla="*/ 978 h 2339"/>
                <a:gd name="T48" fmla="*/ 2544 w 3541"/>
                <a:gd name="T49" fmla="*/ 923 h 2339"/>
                <a:gd name="T50" fmla="*/ 2640 w 3541"/>
                <a:gd name="T51" fmla="*/ 635 h 2339"/>
                <a:gd name="T52" fmla="*/ 2640 w 3541"/>
                <a:gd name="T53" fmla="*/ 203 h 2339"/>
                <a:gd name="T54" fmla="*/ 2378 w 3541"/>
                <a:gd name="T55" fmla="*/ 8 h 2339"/>
                <a:gd name="T56" fmla="*/ 2112 w 3541"/>
                <a:gd name="T57" fmla="*/ 155 h 2339"/>
                <a:gd name="T58" fmla="*/ 2112 w 3541"/>
                <a:gd name="T59" fmla="*/ 443 h 2339"/>
                <a:gd name="T60" fmla="*/ 2736 w 3541"/>
                <a:gd name="T61" fmla="*/ 587 h 2339"/>
                <a:gd name="T62" fmla="*/ 3168 w 3541"/>
                <a:gd name="T63" fmla="*/ 587 h 2339"/>
                <a:gd name="T64" fmla="*/ 3399 w 3541"/>
                <a:gd name="T65" fmla="*/ 846 h 2339"/>
                <a:gd name="T66" fmla="*/ 3504 w 3541"/>
                <a:gd name="T67" fmla="*/ 1259 h 2339"/>
                <a:gd name="T68" fmla="*/ 3392 w 3541"/>
                <a:gd name="T69" fmla="*/ 1371 h 2339"/>
                <a:gd name="T70" fmla="*/ 3504 w 3541"/>
                <a:gd name="T71" fmla="*/ 1403 h 2339"/>
                <a:gd name="T72" fmla="*/ 3168 w 3541"/>
                <a:gd name="T73" fmla="*/ 1403 h 2339"/>
                <a:gd name="T74" fmla="*/ 3120 w 3541"/>
                <a:gd name="T75" fmla="*/ 1403 h 23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41" h="2339">
                  <a:moveTo>
                    <a:pt x="0" y="1835"/>
                  </a:moveTo>
                  <a:cubicBezTo>
                    <a:pt x="136" y="1863"/>
                    <a:pt x="272" y="1891"/>
                    <a:pt x="336" y="1835"/>
                  </a:cubicBezTo>
                  <a:cubicBezTo>
                    <a:pt x="400" y="1779"/>
                    <a:pt x="232" y="1555"/>
                    <a:pt x="384" y="1499"/>
                  </a:cubicBezTo>
                  <a:cubicBezTo>
                    <a:pt x="536" y="1443"/>
                    <a:pt x="1109" y="1506"/>
                    <a:pt x="1248" y="1499"/>
                  </a:cubicBezTo>
                  <a:cubicBezTo>
                    <a:pt x="1387" y="1492"/>
                    <a:pt x="1219" y="1469"/>
                    <a:pt x="1219" y="1459"/>
                  </a:cubicBezTo>
                  <a:cubicBezTo>
                    <a:pt x="1219" y="1449"/>
                    <a:pt x="1237" y="1472"/>
                    <a:pt x="1248" y="1437"/>
                  </a:cubicBezTo>
                  <a:cubicBezTo>
                    <a:pt x="1259" y="1402"/>
                    <a:pt x="1236" y="1285"/>
                    <a:pt x="1284" y="1247"/>
                  </a:cubicBezTo>
                  <a:cubicBezTo>
                    <a:pt x="1332" y="1209"/>
                    <a:pt x="1438" y="1185"/>
                    <a:pt x="1536" y="1211"/>
                  </a:cubicBezTo>
                  <a:cubicBezTo>
                    <a:pt x="1634" y="1237"/>
                    <a:pt x="1808" y="1355"/>
                    <a:pt x="1872" y="1403"/>
                  </a:cubicBezTo>
                  <a:cubicBezTo>
                    <a:pt x="1936" y="1451"/>
                    <a:pt x="1864" y="1475"/>
                    <a:pt x="1920" y="1499"/>
                  </a:cubicBezTo>
                  <a:cubicBezTo>
                    <a:pt x="1976" y="1523"/>
                    <a:pt x="2144" y="1499"/>
                    <a:pt x="2208" y="1547"/>
                  </a:cubicBezTo>
                  <a:cubicBezTo>
                    <a:pt x="2272" y="1595"/>
                    <a:pt x="2312" y="1691"/>
                    <a:pt x="2304" y="1787"/>
                  </a:cubicBezTo>
                  <a:cubicBezTo>
                    <a:pt x="2296" y="1883"/>
                    <a:pt x="2224" y="2043"/>
                    <a:pt x="2160" y="2123"/>
                  </a:cubicBezTo>
                  <a:cubicBezTo>
                    <a:pt x="2096" y="2203"/>
                    <a:pt x="2024" y="2243"/>
                    <a:pt x="1920" y="2267"/>
                  </a:cubicBezTo>
                  <a:cubicBezTo>
                    <a:pt x="1816" y="2291"/>
                    <a:pt x="1600" y="2339"/>
                    <a:pt x="1536" y="2267"/>
                  </a:cubicBezTo>
                  <a:cubicBezTo>
                    <a:pt x="1472" y="2195"/>
                    <a:pt x="1576" y="1923"/>
                    <a:pt x="1536" y="1835"/>
                  </a:cubicBezTo>
                  <a:cubicBezTo>
                    <a:pt x="1496" y="1747"/>
                    <a:pt x="1344" y="1819"/>
                    <a:pt x="1296" y="1739"/>
                  </a:cubicBezTo>
                  <a:cubicBezTo>
                    <a:pt x="1248" y="1659"/>
                    <a:pt x="1200" y="1459"/>
                    <a:pt x="1248" y="1355"/>
                  </a:cubicBezTo>
                  <a:cubicBezTo>
                    <a:pt x="1296" y="1251"/>
                    <a:pt x="1538" y="1224"/>
                    <a:pt x="1584" y="1115"/>
                  </a:cubicBezTo>
                  <a:cubicBezTo>
                    <a:pt x="1630" y="1006"/>
                    <a:pt x="1493" y="749"/>
                    <a:pt x="1525" y="701"/>
                  </a:cubicBezTo>
                  <a:cubicBezTo>
                    <a:pt x="1557" y="653"/>
                    <a:pt x="1731" y="793"/>
                    <a:pt x="1776" y="827"/>
                  </a:cubicBezTo>
                  <a:cubicBezTo>
                    <a:pt x="1821" y="861"/>
                    <a:pt x="1755" y="889"/>
                    <a:pt x="1795" y="905"/>
                  </a:cubicBezTo>
                  <a:cubicBezTo>
                    <a:pt x="1835" y="921"/>
                    <a:pt x="1982" y="911"/>
                    <a:pt x="2016" y="923"/>
                  </a:cubicBezTo>
                  <a:cubicBezTo>
                    <a:pt x="2050" y="935"/>
                    <a:pt x="1911" y="978"/>
                    <a:pt x="1999" y="978"/>
                  </a:cubicBezTo>
                  <a:cubicBezTo>
                    <a:pt x="2087" y="978"/>
                    <a:pt x="2437" y="980"/>
                    <a:pt x="2544" y="923"/>
                  </a:cubicBezTo>
                  <a:cubicBezTo>
                    <a:pt x="2651" y="866"/>
                    <a:pt x="2624" y="755"/>
                    <a:pt x="2640" y="635"/>
                  </a:cubicBezTo>
                  <a:cubicBezTo>
                    <a:pt x="2656" y="515"/>
                    <a:pt x="2684" y="307"/>
                    <a:pt x="2640" y="203"/>
                  </a:cubicBezTo>
                  <a:cubicBezTo>
                    <a:pt x="2596" y="99"/>
                    <a:pt x="2466" y="16"/>
                    <a:pt x="2378" y="8"/>
                  </a:cubicBezTo>
                  <a:cubicBezTo>
                    <a:pt x="2290" y="0"/>
                    <a:pt x="2156" y="83"/>
                    <a:pt x="2112" y="155"/>
                  </a:cubicBezTo>
                  <a:cubicBezTo>
                    <a:pt x="2068" y="227"/>
                    <a:pt x="2008" y="371"/>
                    <a:pt x="2112" y="443"/>
                  </a:cubicBezTo>
                  <a:cubicBezTo>
                    <a:pt x="2216" y="515"/>
                    <a:pt x="2560" y="563"/>
                    <a:pt x="2736" y="587"/>
                  </a:cubicBezTo>
                  <a:cubicBezTo>
                    <a:pt x="2912" y="611"/>
                    <a:pt x="3058" y="544"/>
                    <a:pt x="3168" y="587"/>
                  </a:cubicBezTo>
                  <a:cubicBezTo>
                    <a:pt x="3278" y="630"/>
                    <a:pt x="3343" y="734"/>
                    <a:pt x="3399" y="846"/>
                  </a:cubicBezTo>
                  <a:cubicBezTo>
                    <a:pt x="3455" y="958"/>
                    <a:pt x="3505" y="1172"/>
                    <a:pt x="3504" y="1259"/>
                  </a:cubicBezTo>
                  <a:cubicBezTo>
                    <a:pt x="3503" y="1346"/>
                    <a:pt x="3392" y="1347"/>
                    <a:pt x="3392" y="1371"/>
                  </a:cubicBezTo>
                  <a:cubicBezTo>
                    <a:pt x="3392" y="1395"/>
                    <a:pt x="3541" y="1398"/>
                    <a:pt x="3504" y="1403"/>
                  </a:cubicBezTo>
                  <a:cubicBezTo>
                    <a:pt x="3467" y="1408"/>
                    <a:pt x="3232" y="1403"/>
                    <a:pt x="3168" y="1403"/>
                  </a:cubicBezTo>
                  <a:cubicBezTo>
                    <a:pt x="3104" y="1403"/>
                    <a:pt x="3112" y="1403"/>
                    <a:pt x="3120" y="1403"/>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0067DC-346C-44EB-99FF-D71D16EA861D}" type="slidenum">
              <a:rPr lang="en-GB" sz="1800" smtClean="0">
                <a:solidFill>
                  <a:schemeClr val="accent1"/>
                </a:solidFill>
              </a:rPr>
              <a:pPr eaLnBrk="1" hangingPunct="1"/>
              <a:t>13</a:t>
            </a:fld>
            <a:endParaRPr lang="en-GB" sz="1800" smtClean="0">
              <a:solidFill>
                <a:schemeClr val="accent1"/>
              </a:solidFill>
            </a:endParaRPr>
          </a:p>
        </p:txBody>
      </p:sp>
      <p:sp>
        <p:nvSpPr>
          <p:cNvPr id="1433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434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4341" name="Rectangle 2"/>
          <p:cNvSpPr>
            <a:spLocks noGrp="1" noChangeArrowheads="1"/>
          </p:cNvSpPr>
          <p:nvPr>
            <p:ph type="title"/>
          </p:nvPr>
        </p:nvSpPr>
        <p:spPr/>
        <p:txBody>
          <a:bodyPr/>
          <a:lstStyle/>
          <a:p>
            <a:pPr eaLnBrk="1" hangingPunct="1"/>
            <a:r>
              <a:rPr lang="en-GB" smtClean="0">
                <a:cs typeface="Times New Roman" pitchFamily="18" charset="0"/>
              </a:rPr>
              <a:t>YOUR TASK.</a:t>
            </a:r>
          </a:p>
        </p:txBody>
      </p:sp>
      <p:sp>
        <p:nvSpPr>
          <p:cNvPr id="14342" name="Rectangle 3"/>
          <p:cNvSpPr>
            <a:spLocks noGrp="1" noChangeArrowheads="1"/>
          </p:cNvSpPr>
          <p:nvPr>
            <p:ph type="body" idx="1"/>
          </p:nvPr>
        </p:nvSpPr>
        <p:spPr>
          <a:xfrm>
            <a:off x="228600" y="762000"/>
            <a:ext cx="8915400" cy="4800600"/>
          </a:xfrm>
        </p:spPr>
        <p:txBody>
          <a:bodyPr/>
          <a:lstStyle/>
          <a:p>
            <a:pPr marL="533400" indent="-533400" eaLnBrk="1" hangingPunct="1">
              <a:buFontTx/>
              <a:buNone/>
            </a:pPr>
            <a:r>
              <a:rPr lang="en-GB" sz="2800" b="1" u="sng" smtClean="0">
                <a:cs typeface="Times New Roman" pitchFamily="18" charset="0"/>
              </a:rPr>
              <a:t>TASK</a:t>
            </a:r>
          </a:p>
          <a:p>
            <a:pPr marL="533400" indent="-533400" eaLnBrk="1" hangingPunct="1">
              <a:buFontTx/>
              <a:buNone/>
            </a:pPr>
            <a:r>
              <a:rPr lang="en-GB" sz="2800" smtClean="0">
                <a:cs typeface="Times New Roman" pitchFamily="18" charset="0"/>
              </a:rPr>
              <a:t>Working in teams you need to:</a:t>
            </a:r>
          </a:p>
          <a:p>
            <a:pPr marL="533400" indent="-533400" eaLnBrk="1" hangingPunct="1">
              <a:buFontTx/>
              <a:buAutoNum type="arabicPeriod"/>
            </a:pPr>
            <a:r>
              <a:rPr lang="en-GB" sz="2800" smtClean="0">
                <a:cs typeface="Times New Roman" pitchFamily="18" charset="0"/>
              </a:rPr>
              <a:t>Measure the </a:t>
            </a:r>
            <a:r>
              <a:rPr lang="en-GB" sz="2800" smtClean="0">
                <a:solidFill>
                  <a:schemeClr val="bg1"/>
                </a:solidFill>
                <a:cs typeface="Times New Roman" pitchFamily="18" charset="0"/>
              </a:rPr>
              <a:t>DISTANCE</a:t>
            </a:r>
            <a:r>
              <a:rPr lang="en-GB" sz="2800" smtClean="0">
                <a:cs typeface="Times New Roman" pitchFamily="18" charset="0"/>
              </a:rPr>
              <a:t> that the car will travel along the pre-defined course.</a:t>
            </a:r>
          </a:p>
          <a:p>
            <a:pPr marL="533400" indent="-533400" eaLnBrk="1" hangingPunct="1">
              <a:buFontTx/>
              <a:buAutoNum type="arabicPeriod"/>
            </a:pPr>
            <a:r>
              <a:rPr lang="en-GB" sz="2800" smtClean="0">
                <a:solidFill>
                  <a:schemeClr val="bg1"/>
                </a:solidFill>
                <a:cs typeface="Times New Roman" pitchFamily="18" charset="0"/>
              </a:rPr>
              <a:t>Record</a:t>
            </a:r>
            <a:r>
              <a:rPr lang="en-GB" sz="2800" smtClean="0">
                <a:cs typeface="Times New Roman" pitchFamily="18" charset="0"/>
              </a:rPr>
              <a:t> this value on your worksheet.</a:t>
            </a:r>
          </a:p>
          <a:p>
            <a:pPr marL="533400" indent="-533400" eaLnBrk="1" hangingPunct="1">
              <a:buFontTx/>
              <a:buAutoNum type="arabicPeriod"/>
            </a:pPr>
            <a:r>
              <a:rPr lang="en-GB" sz="2800" smtClean="0">
                <a:solidFill>
                  <a:schemeClr val="bg1"/>
                </a:solidFill>
                <a:cs typeface="Times New Roman" pitchFamily="18" charset="0"/>
              </a:rPr>
              <a:t>Time</a:t>
            </a:r>
            <a:r>
              <a:rPr lang="en-GB" sz="2800" smtClean="0">
                <a:cs typeface="Times New Roman" pitchFamily="18" charset="0"/>
              </a:rPr>
              <a:t> how long </a:t>
            </a:r>
            <a:r>
              <a:rPr lang="en-GB" sz="2800" smtClean="0">
                <a:solidFill>
                  <a:schemeClr val="bg1"/>
                </a:solidFill>
                <a:cs typeface="Times New Roman" pitchFamily="18" charset="0"/>
              </a:rPr>
              <a:t>each</a:t>
            </a:r>
            <a:r>
              <a:rPr lang="en-GB" sz="2800" smtClean="0">
                <a:cs typeface="Times New Roman" pitchFamily="18" charset="0"/>
              </a:rPr>
              <a:t> person in the group takes to complete the course. </a:t>
            </a:r>
          </a:p>
          <a:p>
            <a:pPr marL="533400" indent="-533400" eaLnBrk="1" hangingPunct="1">
              <a:buFontTx/>
              <a:buAutoNum type="arabicPeriod"/>
            </a:pPr>
            <a:r>
              <a:rPr lang="en-GB" sz="2800" smtClean="0">
                <a:solidFill>
                  <a:schemeClr val="bg1"/>
                </a:solidFill>
                <a:cs typeface="Times New Roman" pitchFamily="18" charset="0"/>
              </a:rPr>
              <a:t>Record</a:t>
            </a:r>
            <a:r>
              <a:rPr lang="en-GB" sz="2800" smtClean="0">
                <a:cs typeface="Times New Roman" pitchFamily="18" charset="0"/>
              </a:rPr>
              <a:t> this value on your worksheet</a:t>
            </a:r>
          </a:p>
          <a:p>
            <a:pPr marL="533400" indent="-533400" eaLnBrk="1" hangingPunct="1">
              <a:buFontTx/>
              <a:buAutoNum type="arabicPeriod"/>
            </a:pPr>
            <a:r>
              <a:rPr lang="en-GB" sz="2800" smtClean="0">
                <a:cs typeface="Times New Roman" pitchFamily="18" charset="0"/>
              </a:rPr>
              <a:t>Record as </a:t>
            </a:r>
            <a:r>
              <a:rPr lang="en-GB" sz="2800" smtClean="0">
                <a:solidFill>
                  <a:schemeClr val="bg1"/>
                </a:solidFill>
                <a:cs typeface="Times New Roman" pitchFamily="18" charset="0"/>
              </a:rPr>
              <a:t>tally marks</a:t>
            </a:r>
            <a:r>
              <a:rPr lang="en-GB" sz="2800" smtClean="0">
                <a:cs typeface="Times New Roman" pitchFamily="18" charset="0"/>
              </a:rPr>
              <a:t> on your worksheet every time each person in the group leaves the track</a:t>
            </a:r>
          </a:p>
          <a:p>
            <a:pPr marL="533400" indent="-533400" eaLnBrk="1" hangingPunct="1"/>
            <a:endParaRPr lang="en-GB" sz="28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87A694-54B7-459D-8E2C-F10F9CCB0356}" type="slidenum">
              <a:rPr lang="en-GB" sz="1800" smtClean="0">
                <a:solidFill>
                  <a:schemeClr val="accent1"/>
                </a:solidFill>
              </a:rPr>
              <a:pPr eaLnBrk="1" hangingPunct="1"/>
              <a:t>14</a:t>
            </a:fld>
            <a:endParaRPr lang="en-GB" sz="1800" smtClean="0">
              <a:solidFill>
                <a:schemeClr val="accent1"/>
              </a:solidFill>
            </a:endParaRPr>
          </a:p>
        </p:txBody>
      </p:sp>
      <p:sp>
        <p:nvSpPr>
          <p:cNvPr id="153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3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36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5366" name="Rectangle 3"/>
          <p:cNvSpPr>
            <a:spLocks noGrp="1" noChangeArrowheads="1"/>
          </p:cNvSpPr>
          <p:nvPr>
            <p:ph type="body" idx="1"/>
          </p:nvPr>
        </p:nvSpPr>
        <p:spPr>
          <a:xfrm>
            <a:off x="533400" y="1828800"/>
            <a:ext cx="7772400" cy="3048000"/>
          </a:xfrm>
        </p:spPr>
        <p:txBody>
          <a:bodyPr/>
          <a:lstStyle/>
          <a:p>
            <a:pPr eaLnBrk="1" hangingPunct="1"/>
            <a:r>
              <a:rPr lang="en-GB" u="sng" smtClean="0">
                <a:cs typeface="Times New Roman" pitchFamily="18" charset="0"/>
              </a:rPr>
              <a:t>Vehicle</a:t>
            </a:r>
          </a:p>
          <a:p>
            <a:pPr eaLnBrk="1" hangingPunct="1"/>
            <a:r>
              <a:rPr lang="en-GB" smtClean="0">
                <a:cs typeface="Times New Roman" pitchFamily="18" charset="0"/>
              </a:rPr>
              <a:t>A thing used for transporting people or goods, especially on land, such as a car, truck, or cart. </a:t>
            </a:r>
          </a:p>
        </p:txBody>
      </p:sp>
      <p:sp>
        <p:nvSpPr>
          <p:cNvPr id="15367" name="Rectangle 5"/>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7BE309-C1A5-413E-9111-DE9EFC6F6370}" type="slidenum">
              <a:rPr lang="en-GB" sz="1800" smtClean="0">
                <a:solidFill>
                  <a:schemeClr val="accent1"/>
                </a:solidFill>
              </a:rPr>
              <a:pPr eaLnBrk="1" hangingPunct="1"/>
              <a:t>15</a:t>
            </a:fld>
            <a:endParaRPr lang="en-GB" sz="1800" smtClean="0">
              <a:solidFill>
                <a:schemeClr val="accent1"/>
              </a:solidFill>
            </a:endParaRPr>
          </a:p>
        </p:txBody>
      </p:sp>
      <p:sp>
        <p:nvSpPr>
          <p:cNvPr id="163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3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389"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6390" name="Rectangle 5"/>
          <p:cNvSpPr>
            <a:spLocks noGrp="1" noChangeArrowheads="1"/>
          </p:cNvSpPr>
          <p:nvPr>
            <p:ph type="body" idx="1"/>
          </p:nvPr>
        </p:nvSpPr>
        <p:spPr>
          <a:xfrm>
            <a:off x="533400" y="1828800"/>
            <a:ext cx="7772400" cy="2133600"/>
          </a:xfrm>
        </p:spPr>
        <p:txBody>
          <a:bodyPr/>
          <a:lstStyle/>
          <a:p>
            <a:pPr eaLnBrk="1" hangingPunct="1"/>
            <a:r>
              <a:rPr lang="en-GB" u="sng" smtClean="0">
                <a:cs typeface="Times New Roman" pitchFamily="18" charset="0"/>
              </a:rPr>
              <a:t>Distance</a:t>
            </a:r>
            <a:r>
              <a:rPr lang="en-GB" smtClean="0">
                <a:cs typeface="Times New Roman" pitchFamily="18" charset="0"/>
              </a:rPr>
              <a:t>- is how far you have travelled. </a:t>
            </a:r>
            <a:r>
              <a:rPr lang="en-GB" smtClean="0">
                <a:solidFill>
                  <a:schemeClr val="accent1"/>
                </a:solidFill>
                <a:cs typeface="Times New Roman" pitchFamily="18" charset="0"/>
              </a:rPr>
              <a:t>It is another name for length</a:t>
            </a:r>
            <a:r>
              <a:rPr lang="en-GB" smtClean="0">
                <a:cs typeface="Times New Roman" pitchFamily="18" charset="0"/>
              </a:rPr>
              <a:t>. </a:t>
            </a:r>
            <a:r>
              <a:rPr lang="en-GB" smtClean="0">
                <a:solidFill>
                  <a:schemeClr val="bg1"/>
                </a:solidFill>
                <a:cs typeface="Times New Roman" pitchFamily="18" charset="0"/>
              </a:rPr>
              <a:t>It is measured in metres</a:t>
            </a:r>
            <a:r>
              <a:rPr lang="en-GB" smtClean="0">
                <a:cs typeface="Times New Roman" pitchFamily="18" charset="0"/>
              </a:rPr>
              <a:t> or during our road safety topic miles.</a:t>
            </a:r>
          </a:p>
        </p:txBody>
      </p:sp>
      <p:sp>
        <p:nvSpPr>
          <p:cNvPr id="16391" name="Rectangle 6"/>
          <p:cNvSpPr>
            <a:spLocks noChangeArrowheads="1"/>
          </p:cNvSpPr>
          <p:nvPr/>
        </p:nvSpPr>
        <p:spPr bwMode="auto">
          <a:xfrm>
            <a:off x="609600" y="4419600"/>
            <a:ext cx="777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3200" u="sng">
                <a:solidFill>
                  <a:srgbClr val="FFFF00"/>
                </a:solidFill>
                <a:latin typeface="Comic Sans MS" pitchFamily="66" charset="0"/>
                <a:cs typeface="Times New Roman" pitchFamily="18" charset="0"/>
              </a:rPr>
              <a:t>Time</a:t>
            </a:r>
            <a:r>
              <a:rPr lang="en-GB" sz="3200">
                <a:solidFill>
                  <a:srgbClr val="FFFF00"/>
                </a:solidFill>
                <a:latin typeface="Comic Sans MS" pitchFamily="66" charset="0"/>
                <a:cs typeface="Times New Roman" pitchFamily="18" charset="0"/>
              </a:rPr>
              <a:t>- is how long your journey took. </a:t>
            </a:r>
            <a:r>
              <a:rPr lang="en-GB" sz="3200">
                <a:solidFill>
                  <a:schemeClr val="bg1"/>
                </a:solidFill>
                <a:latin typeface="Comic Sans MS" pitchFamily="66" charset="0"/>
                <a:cs typeface="Times New Roman" pitchFamily="18" charset="0"/>
              </a:rPr>
              <a:t>It is measured in seconds</a:t>
            </a:r>
            <a:r>
              <a:rPr lang="en-GB" sz="3200">
                <a:solidFill>
                  <a:srgbClr val="FFFF00"/>
                </a:solidFill>
                <a:latin typeface="Comic Sans MS" pitchFamily="66" charset="0"/>
                <a:cs typeface="Times New Roman" pitchFamily="18" charset="0"/>
              </a:rPr>
              <a:t> or during our road safety topic hours.</a:t>
            </a:r>
          </a:p>
        </p:txBody>
      </p:sp>
      <p:sp>
        <p:nvSpPr>
          <p:cNvPr id="16392" name="Rectangle 7"/>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557AAF-9561-4982-B757-2D865E8668FB}" type="slidenum">
              <a:rPr lang="en-GB" sz="1800" smtClean="0">
                <a:solidFill>
                  <a:schemeClr val="accent1"/>
                </a:solidFill>
              </a:rPr>
              <a:pPr eaLnBrk="1" hangingPunct="1"/>
              <a:t>16</a:t>
            </a:fld>
            <a:endParaRPr lang="en-GB" sz="1800" smtClean="0">
              <a:solidFill>
                <a:schemeClr val="accent1"/>
              </a:solidFill>
            </a:endParaRPr>
          </a:p>
        </p:txBody>
      </p:sp>
      <p:sp>
        <p:nvSpPr>
          <p:cNvPr id="174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4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413" name="Rectangle 2050"/>
          <p:cNvSpPr>
            <a:spLocks noGrp="1" noChangeArrowheads="1"/>
          </p:cNvSpPr>
          <p:nvPr>
            <p:ph type="title"/>
          </p:nvPr>
        </p:nvSpPr>
        <p:spPr/>
        <p:txBody>
          <a:bodyPr/>
          <a:lstStyle/>
          <a:p>
            <a:pPr eaLnBrk="1" hangingPunct="1"/>
            <a:r>
              <a:rPr lang="en-GB" sz="1800" smtClean="0"/>
              <a:t>Additional Notes- For Printing only if repeat measurements required</a:t>
            </a:r>
          </a:p>
        </p:txBody>
      </p:sp>
      <p:sp>
        <p:nvSpPr>
          <p:cNvPr id="17414" name="Rectangle 2051"/>
          <p:cNvSpPr>
            <a:spLocks noGrp="1" noChangeArrowheads="1"/>
          </p:cNvSpPr>
          <p:nvPr>
            <p:ph type="body" idx="1"/>
          </p:nvPr>
        </p:nvSpPr>
        <p:spPr>
          <a:xfrm>
            <a:off x="0" y="838200"/>
            <a:ext cx="8964613" cy="6019800"/>
          </a:xfrm>
        </p:spPr>
        <p:txBody>
          <a:bodyPr/>
          <a:lstStyle/>
          <a:p>
            <a:pPr eaLnBrk="1" hangingPunct="1">
              <a:spcBef>
                <a:spcPct val="0"/>
              </a:spcBef>
            </a:pPr>
            <a:r>
              <a:rPr lang="en-GB" sz="2800" smtClean="0">
                <a:solidFill>
                  <a:schemeClr val="bg1"/>
                </a:solidFill>
              </a:rPr>
              <a:t>To find the average speed from your results</a:t>
            </a:r>
          </a:p>
          <a:p>
            <a:pPr eaLnBrk="1" hangingPunct="1">
              <a:spcBef>
                <a:spcPct val="0"/>
              </a:spcBef>
            </a:pPr>
            <a:r>
              <a:rPr lang="en-GB" sz="2800" smtClean="0"/>
              <a:t>Find the average time for the </a:t>
            </a:r>
            <a:r>
              <a:rPr lang="en-GB" sz="2800" smtClean="0">
                <a:solidFill>
                  <a:schemeClr val="bg1"/>
                </a:solidFill>
              </a:rPr>
              <a:t>3 runs</a:t>
            </a:r>
            <a:r>
              <a:rPr lang="en-GB" sz="2800" smtClean="0"/>
              <a:t> (if the race was run 3 times)</a:t>
            </a:r>
          </a:p>
          <a:p>
            <a:pPr lvl="1" eaLnBrk="1" hangingPunct="1">
              <a:spcBef>
                <a:spcPct val="0"/>
              </a:spcBef>
            </a:pPr>
            <a:r>
              <a:rPr lang="en-GB" smtClean="0"/>
              <a:t>Do this by </a:t>
            </a:r>
            <a:r>
              <a:rPr lang="en-GB" smtClean="0">
                <a:solidFill>
                  <a:srgbClr val="FF0066"/>
                </a:solidFill>
              </a:rPr>
              <a:t>adding the times</a:t>
            </a:r>
            <a:r>
              <a:rPr lang="en-GB" smtClean="0"/>
              <a:t> for the </a:t>
            </a:r>
            <a:r>
              <a:rPr lang="en-GB" smtClean="0">
                <a:solidFill>
                  <a:srgbClr val="FF0066"/>
                </a:solidFill>
              </a:rPr>
              <a:t>three runs</a:t>
            </a:r>
            <a:r>
              <a:rPr lang="en-GB" smtClean="0"/>
              <a:t> in the calculator, PUSH the </a:t>
            </a:r>
            <a:r>
              <a:rPr lang="en-GB" smtClean="0">
                <a:solidFill>
                  <a:srgbClr val="FF0066"/>
                </a:solidFill>
              </a:rPr>
              <a:t>=</a:t>
            </a:r>
            <a:r>
              <a:rPr lang="en-GB" smtClean="0"/>
              <a:t> button on the calculator and then </a:t>
            </a:r>
            <a:r>
              <a:rPr lang="en-GB" smtClean="0">
                <a:solidFill>
                  <a:srgbClr val="FF0066"/>
                </a:solidFill>
              </a:rPr>
              <a:t>divide this answer by 3</a:t>
            </a:r>
            <a:r>
              <a:rPr lang="en-GB" smtClean="0"/>
              <a:t> (as there were 3 runs). Add this number to your table where it says average time)</a:t>
            </a:r>
          </a:p>
          <a:p>
            <a:pPr eaLnBrk="1" hangingPunct="1">
              <a:spcBef>
                <a:spcPct val="0"/>
              </a:spcBef>
            </a:pPr>
            <a:r>
              <a:rPr lang="en-GB" sz="2800" smtClean="0"/>
              <a:t>Find the </a:t>
            </a:r>
            <a:r>
              <a:rPr lang="en-GB" sz="2800" smtClean="0">
                <a:solidFill>
                  <a:schemeClr val="bg1"/>
                </a:solidFill>
              </a:rPr>
              <a:t>speed</a:t>
            </a:r>
            <a:r>
              <a:rPr lang="en-GB" sz="2800" smtClean="0"/>
              <a:t> using the formula</a:t>
            </a:r>
          </a:p>
          <a:p>
            <a:pPr lvl="1" eaLnBrk="1" hangingPunct="1">
              <a:spcBef>
                <a:spcPct val="0"/>
              </a:spcBef>
            </a:pPr>
            <a:r>
              <a:rPr lang="en-GB" smtClean="0">
                <a:solidFill>
                  <a:schemeClr val="bg1"/>
                </a:solidFill>
              </a:rPr>
              <a:t>Speed = distance </a:t>
            </a:r>
            <a:r>
              <a:rPr lang="en-GB" smtClean="0">
                <a:solidFill>
                  <a:schemeClr val="bg1"/>
                </a:solidFill>
                <a:sym typeface="Symbol" pitchFamily="18" charset="2"/>
              </a:rPr>
              <a:t></a:t>
            </a:r>
            <a:r>
              <a:rPr lang="en-GB" smtClean="0">
                <a:solidFill>
                  <a:schemeClr val="bg1"/>
                </a:solidFill>
              </a:rPr>
              <a:t> time</a:t>
            </a:r>
          </a:p>
          <a:p>
            <a:pPr eaLnBrk="1" hangingPunct="1">
              <a:spcBef>
                <a:spcPct val="0"/>
              </a:spcBef>
            </a:pPr>
            <a:r>
              <a:rPr lang="en-GB" sz="2800" smtClean="0"/>
              <a:t>Add this value of speed to your table.</a:t>
            </a:r>
          </a:p>
          <a:p>
            <a:pPr eaLnBrk="1" hangingPunct="1">
              <a:spcBef>
                <a:spcPct val="0"/>
              </a:spcBef>
            </a:pPr>
            <a:r>
              <a:rPr lang="en-GB" sz="2800" smtClean="0">
                <a:solidFill>
                  <a:srgbClr val="00FFFF"/>
                </a:solidFill>
              </a:rPr>
              <a:t>DO NOT give your average speed to more than 1 decimal place unless the value is very small.</a:t>
            </a:r>
            <a:endParaRPr lang="en-GB" sz="28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48743DA-459A-44A8-93A8-EE56BAF16C45}" type="slidenum">
              <a:rPr lang="en-GB" sz="1800" smtClean="0">
                <a:solidFill>
                  <a:schemeClr val="accent1"/>
                </a:solidFill>
              </a:rPr>
              <a:pPr eaLnBrk="1" hangingPunct="1"/>
              <a:t>17</a:t>
            </a:fld>
            <a:endParaRPr lang="en-GB" sz="1800" smtClean="0">
              <a:solidFill>
                <a:schemeClr val="accent1"/>
              </a:solidFill>
            </a:endParaRPr>
          </a:p>
        </p:txBody>
      </p:sp>
      <p:sp>
        <p:nvSpPr>
          <p:cNvPr id="1843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43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43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8438" name="Rectangle 3"/>
          <p:cNvSpPr>
            <a:spLocks noGrp="1" noChangeArrowheads="1"/>
          </p:cNvSpPr>
          <p:nvPr>
            <p:ph type="body" idx="1"/>
          </p:nvPr>
        </p:nvSpPr>
        <p:spPr>
          <a:xfrm>
            <a:off x="228600" y="1676400"/>
            <a:ext cx="8382000" cy="4724400"/>
          </a:xfrm>
        </p:spPr>
        <p:txBody>
          <a:bodyPr/>
          <a:lstStyle/>
          <a:p>
            <a:pPr eaLnBrk="1" hangingPunct="1"/>
            <a:r>
              <a:rPr lang="en-GB" u="sng" dirty="0" smtClean="0">
                <a:solidFill>
                  <a:schemeClr val="bg1"/>
                </a:solidFill>
                <a:cs typeface="Times New Roman" pitchFamily="18" charset="0"/>
              </a:rPr>
              <a:t>Speed</a:t>
            </a:r>
            <a:r>
              <a:rPr lang="en-GB" dirty="0" smtClean="0">
                <a:solidFill>
                  <a:schemeClr val="bg1"/>
                </a:solidFill>
                <a:cs typeface="Times New Roman" pitchFamily="18" charset="0"/>
              </a:rPr>
              <a:t> – how far you travel every second.</a:t>
            </a:r>
            <a:r>
              <a:rPr lang="en-GB" sz="2800" dirty="0" smtClean="0">
                <a:solidFill>
                  <a:schemeClr val="bg1"/>
                </a:solidFill>
                <a:cs typeface="Times New Roman" pitchFamily="18" charset="0"/>
              </a:rPr>
              <a:t> </a:t>
            </a:r>
          </a:p>
          <a:p>
            <a:pPr eaLnBrk="1" hangingPunct="1">
              <a:buFontTx/>
              <a:buNone/>
            </a:pPr>
            <a:r>
              <a:rPr lang="en-GB" sz="2000" dirty="0" smtClean="0">
                <a:solidFill>
                  <a:schemeClr val="bg1"/>
                </a:solidFill>
                <a:cs typeface="Times New Roman" pitchFamily="18" charset="0"/>
              </a:rPr>
              <a:t>OR</a:t>
            </a:r>
          </a:p>
          <a:p>
            <a:pPr eaLnBrk="1" hangingPunct="1"/>
            <a:r>
              <a:rPr lang="en-GB" u="sng" dirty="0" smtClean="0">
                <a:solidFill>
                  <a:schemeClr val="bg1"/>
                </a:solidFill>
                <a:cs typeface="Times New Roman" pitchFamily="18" charset="0"/>
              </a:rPr>
              <a:t>Speed</a:t>
            </a:r>
            <a:r>
              <a:rPr lang="en-GB" dirty="0" smtClean="0">
                <a:solidFill>
                  <a:schemeClr val="bg1"/>
                </a:solidFill>
                <a:cs typeface="Times New Roman" pitchFamily="18" charset="0"/>
              </a:rPr>
              <a:t> is the distance travelled in unit time.</a:t>
            </a:r>
            <a:r>
              <a:rPr lang="en-GB" sz="2800" dirty="0" smtClean="0">
                <a:solidFill>
                  <a:schemeClr val="bg1"/>
                </a:solidFill>
                <a:cs typeface="Times New Roman" pitchFamily="18" charset="0"/>
              </a:rPr>
              <a:t> </a:t>
            </a:r>
          </a:p>
          <a:p>
            <a:pPr eaLnBrk="1" hangingPunct="1"/>
            <a:r>
              <a:rPr lang="en-GB" sz="2800" dirty="0" smtClean="0">
                <a:cs typeface="Times New Roman" pitchFamily="18" charset="0"/>
              </a:rPr>
              <a:t>In the lab</a:t>
            </a:r>
            <a:r>
              <a:rPr lang="en-GB" sz="2800" dirty="0" smtClean="0">
                <a:solidFill>
                  <a:schemeClr val="bg1"/>
                </a:solidFill>
                <a:cs typeface="Times New Roman" pitchFamily="18" charset="0"/>
              </a:rPr>
              <a:t> </a:t>
            </a:r>
            <a:r>
              <a:rPr lang="en-GB" sz="2800" dirty="0" smtClean="0">
                <a:cs typeface="Times New Roman" pitchFamily="18" charset="0"/>
              </a:rPr>
              <a:t>our distances are measured in</a:t>
            </a:r>
            <a:r>
              <a:rPr lang="en-GB" sz="2800" dirty="0" smtClean="0">
                <a:solidFill>
                  <a:schemeClr val="bg1"/>
                </a:solidFill>
                <a:cs typeface="Times New Roman" pitchFamily="18" charset="0"/>
              </a:rPr>
              <a:t> metres</a:t>
            </a:r>
            <a:r>
              <a:rPr lang="en-GB" sz="2800" dirty="0" smtClean="0">
                <a:cs typeface="Times New Roman" pitchFamily="18" charset="0"/>
              </a:rPr>
              <a:t> and our time is measured in </a:t>
            </a:r>
            <a:r>
              <a:rPr lang="en-GB" sz="2800" dirty="0" smtClean="0">
                <a:solidFill>
                  <a:schemeClr val="bg1"/>
                </a:solidFill>
                <a:cs typeface="Times New Roman" pitchFamily="18" charset="0"/>
              </a:rPr>
              <a:t>seconds</a:t>
            </a:r>
            <a:r>
              <a:rPr lang="en-GB" sz="2800" dirty="0" smtClean="0">
                <a:cs typeface="Times New Roman" pitchFamily="18" charset="0"/>
              </a:rPr>
              <a:t> so our units of speed would be </a:t>
            </a:r>
            <a:r>
              <a:rPr lang="en-GB" sz="2800" dirty="0" smtClean="0">
                <a:solidFill>
                  <a:schemeClr val="bg1"/>
                </a:solidFill>
                <a:cs typeface="Times New Roman" pitchFamily="18" charset="0"/>
              </a:rPr>
              <a:t>metres per second</a:t>
            </a:r>
            <a:r>
              <a:rPr lang="en-GB" sz="2800" dirty="0" smtClean="0">
                <a:cs typeface="Times New Roman" pitchFamily="18" charset="0"/>
              </a:rPr>
              <a:t>. </a:t>
            </a:r>
          </a:p>
          <a:p>
            <a:pPr eaLnBrk="1" hangingPunct="1"/>
            <a:r>
              <a:rPr lang="en-GB" sz="2800" dirty="0" smtClean="0">
                <a:solidFill>
                  <a:schemeClr val="accent1"/>
                </a:solidFill>
                <a:cs typeface="Times New Roman" pitchFamily="18" charset="0"/>
              </a:rPr>
              <a:t>In road safety we look at </a:t>
            </a:r>
            <a:r>
              <a:rPr lang="en-GB" sz="2800" dirty="0" smtClean="0">
                <a:solidFill>
                  <a:schemeClr val="bg1"/>
                </a:solidFill>
                <a:cs typeface="Times New Roman" pitchFamily="18" charset="0"/>
              </a:rPr>
              <a:t>miles</a:t>
            </a:r>
            <a:r>
              <a:rPr lang="en-GB" sz="2800" dirty="0" smtClean="0">
                <a:solidFill>
                  <a:schemeClr val="accent1"/>
                </a:solidFill>
                <a:cs typeface="Times New Roman" pitchFamily="18" charset="0"/>
              </a:rPr>
              <a:t> travelled every </a:t>
            </a:r>
            <a:r>
              <a:rPr lang="en-GB" sz="2800" dirty="0" smtClean="0">
                <a:solidFill>
                  <a:schemeClr val="bg1"/>
                </a:solidFill>
                <a:cs typeface="Times New Roman" pitchFamily="18" charset="0"/>
              </a:rPr>
              <a:t>hour</a:t>
            </a:r>
            <a:r>
              <a:rPr lang="en-GB" sz="2800" dirty="0" smtClean="0">
                <a:solidFill>
                  <a:schemeClr val="accent1"/>
                </a:solidFill>
                <a:cs typeface="Times New Roman" pitchFamily="18" charset="0"/>
              </a:rPr>
              <a:t> or </a:t>
            </a:r>
            <a:r>
              <a:rPr lang="en-GB" sz="2800" dirty="0" smtClean="0">
                <a:solidFill>
                  <a:schemeClr val="bg1"/>
                </a:solidFill>
                <a:cs typeface="Times New Roman" pitchFamily="18" charset="0"/>
              </a:rPr>
              <a:t>miles per hour</a:t>
            </a:r>
            <a:r>
              <a:rPr lang="en-GB" sz="2800" dirty="0" smtClean="0">
                <a:solidFill>
                  <a:schemeClr val="accent1"/>
                </a:solidFill>
                <a:cs typeface="Times New Roman" pitchFamily="18" charset="0"/>
              </a:rPr>
              <a:t>. </a:t>
            </a:r>
            <a:endParaRPr lang="en-GB" sz="2800" dirty="0" smtClean="0">
              <a:solidFill>
                <a:schemeClr val="accent1"/>
              </a:solidFill>
            </a:endParaRPr>
          </a:p>
        </p:txBody>
      </p:sp>
      <p:sp>
        <p:nvSpPr>
          <p:cNvPr id="18439" name="Rectangle 4"/>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135626-59A1-42F4-AA07-6382773CEB2A}" type="slidenum">
              <a:rPr lang="en-GB" sz="1800" smtClean="0">
                <a:solidFill>
                  <a:schemeClr val="accent1"/>
                </a:solidFill>
              </a:rPr>
              <a:pPr eaLnBrk="1" hangingPunct="1"/>
              <a:t>18</a:t>
            </a:fld>
            <a:endParaRPr lang="en-GB" sz="1800" smtClean="0">
              <a:solidFill>
                <a:schemeClr val="accent1"/>
              </a:solidFill>
            </a:endParaRPr>
          </a:p>
        </p:txBody>
      </p:sp>
      <p:sp>
        <p:nvSpPr>
          <p:cNvPr id="645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45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451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64518" name="Rectangle 3"/>
          <p:cNvSpPr>
            <a:spLocks noGrp="1" noChangeArrowheads="1"/>
          </p:cNvSpPr>
          <p:nvPr>
            <p:ph type="body" idx="1"/>
          </p:nvPr>
        </p:nvSpPr>
        <p:spPr>
          <a:xfrm>
            <a:off x="685800" y="1905000"/>
            <a:ext cx="7772400" cy="4191000"/>
          </a:xfrm>
        </p:spPr>
        <p:txBody>
          <a:bodyPr/>
          <a:lstStyle/>
          <a:p>
            <a:pPr eaLnBrk="1" hangingPunct="1"/>
            <a:r>
              <a:rPr lang="en-GB" sz="3600" u="sng" smtClean="0">
                <a:solidFill>
                  <a:schemeClr val="accent1"/>
                </a:solidFill>
                <a:cs typeface="Times New Roman" pitchFamily="18" charset="0"/>
              </a:rPr>
              <a:t>At rest</a:t>
            </a:r>
            <a:r>
              <a:rPr lang="en-GB" sz="3600" smtClean="0">
                <a:cs typeface="Times New Roman" pitchFamily="18" charset="0"/>
              </a:rPr>
              <a:t>- in Physics we use this term to mean </a:t>
            </a:r>
            <a:r>
              <a:rPr lang="en-GB" sz="3600" smtClean="0">
                <a:solidFill>
                  <a:schemeClr val="accent1"/>
                </a:solidFill>
                <a:cs typeface="Times New Roman" pitchFamily="18" charset="0"/>
              </a:rPr>
              <a:t>not moving</a:t>
            </a:r>
            <a:r>
              <a:rPr lang="en-GB" sz="3600" smtClean="0">
                <a:cs typeface="Times New Roman" pitchFamily="18" charset="0"/>
              </a:rPr>
              <a:t>. We can also say the </a:t>
            </a:r>
            <a:r>
              <a:rPr lang="en-GB" sz="3600" smtClean="0">
                <a:solidFill>
                  <a:schemeClr val="bg1"/>
                </a:solidFill>
                <a:cs typeface="Times New Roman" pitchFamily="18" charset="0"/>
              </a:rPr>
              <a:t>object is </a:t>
            </a:r>
            <a:r>
              <a:rPr lang="en-GB" sz="3600" u="sng" smtClean="0">
                <a:solidFill>
                  <a:schemeClr val="bg1"/>
                </a:solidFill>
                <a:cs typeface="Times New Roman" pitchFamily="18" charset="0"/>
              </a:rPr>
              <a:t>stationary</a:t>
            </a:r>
            <a:r>
              <a:rPr lang="en-GB" sz="3600" smtClean="0">
                <a:cs typeface="Times New Roman" pitchFamily="18" charset="0"/>
              </a:rPr>
              <a:t>. </a:t>
            </a:r>
          </a:p>
          <a:p>
            <a:pPr eaLnBrk="1" hangingPunct="1"/>
            <a:endParaRPr lang="en-GB" sz="3600" smtClean="0">
              <a:cs typeface="Times New Roman" pitchFamily="18" charset="0"/>
            </a:endParaRPr>
          </a:p>
          <a:p>
            <a:pPr eaLnBrk="1" hangingPunct="1"/>
            <a:r>
              <a:rPr lang="en-GB" sz="3600" i="1" smtClean="0">
                <a:cs typeface="Times New Roman" pitchFamily="18" charset="0"/>
              </a:rPr>
              <a:t>It is not the same word as pens and pencils which are stationery!</a:t>
            </a:r>
            <a:endParaRPr lang="en-GB" sz="3600" i="1" smtClean="0"/>
          </a:p>
        </p:txBody>
      </p:sp>
      <p:sp>
        <p:nvSpPr>
          <p:cNvPr id="64519"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extLst>
      <p:ext uri="{BB962C8B-B14F-4D97-AF65-F5344CB8AC3E}">
        <p14:creationId xmlns:p14="http://schemas.microsoft.com/office/powerpoint/2010/main" val="1850266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529112-D3CD-4A80-AD80-B573F8D1664F}" type="slidenum">
              <a:rPr lang="en-GB" sz="1800" smtClean="0">
                <a:solidFill>
                  <a:schemeClr val="accent1"/>
                </a:solidFill>
              </a:rPr>
              <a:pPr eaLnBrk="1" hangingPunct="1"/>
              <a:t>19</a:t>
            </a:fld>
            <a:endParaRPr lang="en-GB" sz="1800" smtClean="0">
              <a:solidFill>
                <a:schemeClr val="accent1"/>
              </a:solidFill>
            </a:endParaRPr>
          </a:p>
        </p:txBody>
      </p:sp>
      <p:sp>
        <p:nvSpPr>
          <p:cNvPr id="194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94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9461" name="Rectangle 2050"/>
          <p:cNvSpPr>
            <a:spLocks noGrp="1" noChangeArrowheads="1"/>
          </p:cNvSpPr>
          <p:nvPr>
            <p:ph type="title"/>
          </p:nvPr>
        </p:nvSpPr>
        <p:spPr/>
        <p:txBody>
          <a:bodyPr/>
          <a:lstStyle/>
          <a:p>
            <a:pPr eaLnBrk="1" hangingPunct="1"/>
            <a:r>
              <a:rPr lang="en-GB" smtClean="0"/>
              <a:t>Let’s try some examples</a:t>
            </a:r>
          </a:p>
        </p:txBody>
      </p:sp>
      <p:sp>
        <p:nvSpPr>
          <p:cNvPr id="19462" name="Text Box 2051"/>
          <p:cNvSpPr txBox="1">
            <a:spLocks noChangeArrowheads="1"/>
          </p:cNvSpPr>
          <p:nvPr/>
        </p:nvSpPr>
        <p:spPr bwMode="auto">
          <a:xfrm>
            <a:off x="304800" y="762000"/>
            <a:ext cx="5562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AutoNum type="arabicPeriod"/>
            </a:pPr>
            <a:r>
              <a:rPr lang="en-GB">
                <a:solidFill>
                  <a:schemeClr val="bg1"/>
                </a:solidFill>
                <a:latin typeface="Comic Sans MS" pitchFamily="66" charset="0"/>
                <a:cs typeface="Times New Roman" pitchFamily="18" charset="0"/>
              </a:rPr>
              <a:t>Matt’s time for the course was 00:01:55. The course was 1.78m. What was Matt’s speed around the course?</a:t>
            </a:r>
            <a:endParaRPr lang="en-GB">
              <a:cs typeface="Times New Roman" pitchFamily="18" charset="0"/>
            </a:endParaRPr>
          </a:p>
          <a:p>
            <a:pPr eaLnBrk="1" hangingPunct="1"/>
            <a:endParaRPr lang="en-GB"/>
          </a:p>
        </p:txBody>
      </p:sp>
      <p:graphicFrame>
        <p:nvGraphicFramePr>
          <p:cNvPr id="339973" name="Object 2053"/>
          <p:cNvGraphicFramePr>
            <a:graphicFrameLocks noChangeAspect="1"/>
          </p:cNvGraphicFramePr>
          <p:nvPr/>
        </p:nvGraphicFramePr>
        <p:xfrm>
          <a:off x="838200" y="4953000"/>
          <a:ext cx="3536950" cy="1062038"/>
        </p:xfrm>
        <a:graphic>
          <a:graphicData uri="http://schemas.openxmlformats.org/presentationml/2006/ole">
            <mc:AlternateContent xmlns:mc="http://schemas.openxmlformats.org/markup-compatibility/2006">
              <mc:Choice xmlns:v="urn:schemas-microsoft-com:vml" Requires="v">
                <p:oleObj spid="_x0000_s19615" name="Equation" r:id="rId3" imgW="1854200" imgH="558800" progId="Equation.DSMT4">
                  <p:embed/>
                </p:oleObj>
              </mc:Choice>
              <mc:Fallback>
                <p:oleObj name="Equation" r:id="rId3" imgW="1854200" imgH="558800" progId="Equation.DSMT4">
                  <p:embed/>
                  <p:pic>
                    <p:nvPicPr>
                      <p:cNvPr id="0" name="Object 20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530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9974" name="Object 2054"/>
          <p:cNvGraphicFramePr>
            <a:graphicFrameLocks noChangeAspect="1"/>
          </p:cNvGraphicFramePr>
          <p:nvPr/>
        </p:nvGraphicFramePr>
        <p:xfrm>
          <a:off x="6107113" y="3533775"/>
          <a:ext cx="2411412" cy="2909888"/>
        </p:xfrm>
        <a:graphic>
          <a:graphicData uri="http://schemas.openxmlformats.org/presentationml/2006/ole">
            <mc:AlternateContent xmlns:mc="http://schemas.openxmlformats.org/markup-compatibility/2006">
              <mc:Choice xmlns:v="urn:schemas-microsoft-com:vml" Requires="v">
                <p:oleObj spid="_x0000_s19616" name="Equation" r:id="rId5" imgW="1270000" imgH="1524000" progId="Equation.DSMT4">
                  <p:embed/>
                </p:oleObj>
              </mc:Choice>
              <mc:Fallback>
                <p:oleObj name="Equation" r:id="rId5" imgW="1270000" imgH="1524000" progId="Equation.DSMT4">
                  <p:embed/>
                  <p:pic>
                    <p:nvPicPr>
                      <p:cNvPr id="0" name="Object 20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7113" y="3533775"/>
                        <a:ext cx="2411412"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9975" name="Picture 20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28600"/>
            <a:ext cx="2743200" cy="27432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9976" name="Object 2056"/>
          <p:cNvGraphicFramePr>
            <a:graphicFrameLocks noChangeAspect="1"/>
          </p:cNvGraphicFramePr>
          <p:nvPr/>
        </p:nvGraphicFramePr>
        <p:xfrm>
          <a:off x="228600" y="2362200"/>
          <a:ext cx="5810250" cy="2400300"/>
        </p:xfrm>
        <a:graphic>
          <a:graphicData uri="http://schemas.openxmlformats.org/presentationml/2006/ole">
            <mc:AlternateContent xmlns:mc="http://schemas.openxmlformats.org/markup-compatibility/2006">
              <mc:Choice xmlns:v="urn:schemas-microsoft-com:vml" Requires="v">
                <p:oleObj spid="_x0000_s19617" name="Equation" r:id="rId8" imgW="3060700" imgH="1257300" progId="Equation.DSMT4">
                  <p:embed/>
                </p:oleObj>
              </mc:Choice>
              <mc:Fallback>
                <p:oleObj name="Equation" r:id="rId8" imgW="3060700" imgH="1257300" progId="Equation.DSMT4">
                  <p:embed/>
                  <p:pic>
                    <p:nvPicPr>
                      <p:cNvPr id="0" name="Object 20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362200"/>
                        <a:ext cx="58102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39975"/>
                                        </p:tgtEl>
                                        <p:attrNameLst>
                                          <p:attrName>style.visibility</p:attrName>
                                        </p:attrNameLst>
                                      </p:cBhvr>
                                      <p:to>
                                        <p:strVal val="visible"/>
                                      </p:to>
                                    </p:set>
                                    <p:animEffect transition="in" filter="box(out)">
                                      <p:cBhvr>
                                        <p:cTn id="7" dur="500"/>
                                        <p:tgtEl>
                                          <p:spTgt spid="3399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39976"/>
                                        </p:tgtEl>
                                        <p:attrNameLst>
                                          <p:attrName>style.visibility</p:attrName>
                                        </p:attrNameLst>
                                      </p:cBhvr>
                                      <p:to>
                                        <p:strVal val="visible"/>
                                      </p:to>
                                    </p:set>
                                    <p:animEffect transition="in" filter="box(out)">
                                      <p:cBhvr>
                                        <p:cTn id="12" dur="500"/>
                                        <p:tgtEl>
                                          <p:spTgt spid="3399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9973"/>
                                        </p:tgtEl>
                                        <p:attrNameLst>
                                          <p:attrName>style.visibility</p:attrName>
                                        </p:attrNameLst>
                                      </p:cBhvr>
                                      <p:to>
                                        <p:strVal val="visible"/>
                                      </p:to>
                                    </p:set>
                                    <p:animEffect transition="in" filter="box(out)">
                                      <p:cBhvr>
                                        <p:cTn id="17" dur="500"/>
                                        <p:tgtEl>
                                          <p:spTgt spid="3399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9974"/>
                                        </p:tgtEl>
                                        <p:attrNameLst>
                                          <p:attrName>style.visibility</p:attrName>
                                        </p:attrNameLst>
                                      </p:cBhvr>
                                      <p:to>
                                        <p:strVal val="visible"/>
                                      </p:to>
                                    </p:set>
                                    <p:animEffect transition="in" filter="box(out)">
                                      <p:cBhvr>
                                        <p:cTn id="22" dur="5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6661D0-1524-461C-AFA7-6BB11F5639F2}" type="slidenum">
              <a:rPr lang="en-GB" sz="1800" smtClean="0">
                <a:solidFill>
                  <a:schemeClr val="accent1"/>
                </a:solidFill>
              </a:rPr>
              <a:pPr eaLnBrk="1" hangingPunct="1"/>
              <a:t>2</a:t>
            </a:fld>
            <a:endParaRPr lang="en-GB" sz="1800" smtClean="0">
              <a:solidFill>
                <a:schemeClr val="accent1"/>
              </a:solidFill>
            </a:endParaRPr>
          </a:p>
        </p:txBody>
      </p:sp>
      <p:sp>
        <p:nvSpPr>
          <p:cNvPr id="30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0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07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4100" name="Picture 4" descr="30 Li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1657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Air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2470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Countdown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438400"/>
            <a:ext cx="1035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alling R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2254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Ice w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895600"/>
            <a:ext cx="23082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Lollipop 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990600"/>
            <a:ext cx="2000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Double B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3581400"/>
            <a:ext cx="2362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Other Dang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63" y="1981200"/>
            <a:ext cx="205263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LA Transport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381000"/>
            <a:ext cx="664845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ox(out)">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box(out)">
                                      <p:cBhvr>
                                        <p:cTn id="12" dur="500"/>
                                        <p:tgtEl>
                                          <p:spTgt spid="4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box(out)">
                                      <p:cBhvr>
                                        <p:cTn id="17" dur="5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box(out)">
                                      <p:cBhvr>
                                        <p:cTn id="22" dur="500"/>
                                        <p:tgtEl>
                                          <p:spTgt spid="4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ox(out)">
                                      <p:cBhvr>
                                        <p:cTn id="27" dur="500"/>
                                        <p:tgtEl>
                                          <p:spTgt spid="4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105"/>
                                        </p:tgtEl>
                                        <p:attrNameLst>
                                          <p:attrName>style.visibility</p:attrName>
                                        </p:attrNameLst>
                                      </p:cBhvr>
                                      <p:to>
                                        <p:strVal val="visible"/>
                                      </p:to>
                                    </p:set>
                                    <p:animEffect transition="in" filter="box(out)">
                                      <p:cBhvr>
                                        <p:cTn id="32" dur="500"/>
                                        <p:tgtEl>
                                          <p:spTgt spid="41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box(out)">
                                      <p:cBhvr>
                                        <p:cTn id="37" dur="500"/>
                                        <p:tgtEl>
                                          <p:spTgt spid="41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107"/>
                                        </p:tgtEl>
                                        <p:attrNameLst>
                                          <p:attrName>style.visibility</p:attrName>
                                        </p:attrNameLst>
                                      </p:cBhvr>
                                      <p:to>
                                        <p:strVal val="visible"/>
                                      </p:to>
                                    </p:set>
                                    <p:animEffect transition="in" filter="box(out)">
                                      <p:cBhvr>
                                        <p:cTn id="42" dur="500"/>
                                        <p:tgtEl>
                                          <p:spTgt spid="410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08"/>
                                        </p:tgtEl>
                                        <p:attrNameLst>
                                          <p:attrName>style.visibility</p:attrName>
                                        </p:attrNameLst>
                                      </p:cBhvr>
                                      <p:to>
                                        <p:strVal val="visible"/>
                                      </p:to>
                                    </p:set>
                                    <p:animEffect transition="in" filter="dissolve">
                                      <p:cBhvr>
                                        <p:cTn id="47" dur="500"/>
                                        <p:tgtEl>
                                          <p:spTgt spid="4108"/>
                                        </p:tgtEl>
                                      </p:cBhvr>
                                    </p:animEffect>
                                  </p:childTnLst>
                                  <p:subTnLst>
                                    <p:animClr clrSpc="rgb" dir="cw">
                                      <p:cBhvr override="childStyle">
                                        <p:cTn dur="1" fill="hold" display="0" masterRel="nextClick" afterEffect="1"/>
                                        <p:tgtEl>
                                          <p:spTgt spid="4108"/>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74CE02-FAC0-4CE1-8294-A84957FBE9B8}" type="slidenum">
              <a:rPr lang="en-GB" sz="1800" smtClean="0">
                <a:solidFill>
                  <a:schemeClr val="accent1"/>
                </a:solidFill>
              </a:rPr>
              <a:pPr eaLnBrk="1" hangingPunct="1"/>
              <a:t>20</a:t>
            </a:fld>
            <a:endParaRPr lang="en-GB" sz="1800" smtClean="0">
              <a:solidFill>
                <a:schemeClr val="accent1"/>
              </a:solidFill>
            </a:endParaRPr>
          </a:p>
        </p:txBody>
      </p:sp>
      <p:sp>
        <p:nvSpPr>
          <p:cNvPr id="20483"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48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485" name="Rectangle 2"/>
          <p:cNvSpPr>
            <a:spLocks noGrp="1" noChangeArrowheads="1"/>
          </p:cNvSpPr>
          <p:nvPr>
            <p:ph type="title"/>
          </p:nvPr>
        </p:nvSpPr>
        <p:spPr/>
        <p:txBody>
          <a:bodyPr/>
          <a:lstStyle/>
          <a:p>
            <a:pPr eaLnBrk="1" hangingPunct="1"/>
            <a:r>
              <a:rPr lang="en-GB" smtClean="0"/>
              <a:t>AND THE WINNING TEAM IS</a:t>
            </a:r>
          </a:p>
        </p:txBody>
      </p:sp>
      <p:pic>
        <p:nvPicPr>
          <p:cNvPr id="20486"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1000" y="1676400"/>
            <a:ext cx="3429000" cy="3043238"/>
          </a:xfrm>
        </p:spPr>
      </p:pic>
      <p:sp>
        <p:nvSpPr>
          <p:cNvPr id="20487" name="Rectangle 4"/>
          <p:cNvSpPr>
            <a:spLocks noGrp="1" noChangeArrowheads="1"/>
          </p:cNvSpPr>
          <p:nvPr>
            <p:ph type="body" sz="half" idx="2"/>
          </p:nvPr>
        </p:nvSpPr>
        <p:spPr>
          <a:xfrm>
            <a:off x="228600" y="990600"/>
            <a:ext cx="8305800" cy="1143000"/>
          </a:xfrm>
        </p:spPr>
        <p:txBody>
          <a:bodyPr/>
          <a:lstStyle/>
          <a:p>
            <a:pPr eaLnBrk="1" hangingPunct="1"/>
            <a:r>
              <a:rPr lang="en-GB" sz="2800" smtClean="0"/>
              <a:t>FIXING your calculators</a:t>
            </a:r>
          </a:p>
        </p:txBody>
      </p:sp>
      <p:sp>
        <p:nvSpPr>
          <p:cNvPr id="20488" name="Rectangle 5"/>
          <p:cNvSpPr>
            <a:spLocks noChangeArrowheads="1"/>
          </p:cNvSpPr>
          <p:nvPr/>
        </p:nvSpPr>
        <p:spPr bwMode="auto">
          <a:xfrm>
            <a:off x="4038600" y="1600200"/>
            <a:ext cx="4953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solidFill>
                  <a:srgbClr val="00FFFF"/>
                </a:solidFill>
                <a:latin typeface="Comic Sans MS" pitchFamily="66" charset="0"/>
                <a:cs typeface="Times New Roman" pitchFamily="18" charset="0"/>
              </a:rPr>
              <a:t>FIX allows you to fix how many figures after the decimal point should be displayed i.e. it fixes the number of decimal places you quote a value to. This is really useful if you suffer from calculator diarrhoea, but be careful you could end up with zero!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612C7C1-1026-4FF8-A801-9DD8DE868B85}" type="slidenum">
              <a:rPr lang="en-GB" sz="1800" smtClean="0">
                <a:solidFill>
                  <a:schemeClr val="accent1"/>
                </a:solidFill>
              </a:rPr>
              <a:pPr eaLnBrk="1" hangingPunct="1"/>
              <a:t>21</a:t>
            </a:fld>
            <a:endParaRPr lang="en-GB" sz="1800" smtClean="0">
              <a:solidFill>
                <a:schemeClr val="accent1"/>
              </a:solidFill>
            </a:endParaRPr>
          </a:p>
        </p:txBody>
      </p:sp>
      <p:sp>
        <p:nvSpPr>
          <p:cNvPr id="21507"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508"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509" name="Rectangle 2"/>
          <p:cNvSpPr>
            <a:spLocks noGrp="1" noChangeArrowheads="1"/>
          </p:cNvSpPr>
          <p:nvPr>
            <p:ph type="title"/>
          </p:nvPr>
        </p:nvSpPr>
        <p:spPr/>
        <p:txBody>
          <a:bodyPr/>
          <a:lstStyle/>
          <a:p>
            <a:pPr eaLnBrk="1" hangingPunct="1"/>
            <a:r>
              <a:rPr lang="en-GB" smtClean="0"/>
              <a:t>AND THE WINNING TEAM IS</a:t>
            </a:r>
          </a:p>
        </p:txBody>
      </p:sp>
      <p:pic>
        <p:nvPicPr>
          <p:cNvPr id="21510"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0" y="2057400"/>
            <a:ext cx="4800600" cy="4259263"/>
          </a:xfrm>
        </p:spPr>
      </p:pic>
      <p:sp>
        <p:nvSpPr>
          <p:cNvPr id="21511" name="Rectangle 4"/>
          <p:cNvSpPr>
            <a:spLocks noGrp="1" noChangeArrowheads="1"/>
          </p:cNvSpPr>
          <p:nvPr>
            <p:ph type="body" sz="half" idx="2"/>
          </p:nvPr>
        </p:nvSpPr>
        <p:spPr>
          <a:xfrm>
            <a:off x="228600" y="990600"/>
            <a:ext cx="8305800" cy="1143000"/>
          </a:xfrm>
        </p:spPr>
        <p:txBody>
          <a:bodyPr/>
          <a:lstStyle/>
          <a:p>
            <a:pPr eaLnBrk="1" hangingPunct="1"/>
            <a:r>
              <a:rPr lang="en-GB" sz="2800" smtClean="0"/>
              <a:t>Calculate the average speed for each of your team drivers.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72FEF9-09F7-4029-B0B4-BF6D5F8F04E4}" type="slidenum">
              <a:rPr lang="en-GB" sz="1800" smtClean="0">
                <a:solidFill>
                  <a:schemeClr val="accent1"/>
                </a:solidFill>
              </a:rPr>
              <a:pPr eaLnBrk="1" hangingPunct="1"/>
              <a:t>22</a:t>
            </a:fld>
            <a:endParaRPr lang="en-GB" sz="1800" smtClean="0">
              <a:solidFill>
                <a:schemeClr val="accent1"/>
              </a:solidFill>
            </a:endParaRPr>
          </a:p>
        </p:txBody>
      </p:sp>
      <p:sp>
        <p:nvSpPr>
          <p:cNvPr id="2253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53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2533" name="Rectangle 1026"/>
          <p:cNvSpPr>
            <a:spLocks noGrp="1" noChangeArrowheads="1"/>
          </p:cNvSpPr>
          <p:nvPr>
            <p:ph type="title"/>
          </p:nvPr>
        </p:nvSpPr>
        <p:spPr/>
        <p:txBody>
          <a:bodyPr/>
          <a:lstStyle/>
          <a:p>
            <a:pPr eaLnBrk="1" hangingPunct="1"/>
            <a:r>
              <a:rPr lang="en-GB" smtClean="0"/>
              <a:t>AND THE WINNING TEAM IS</a:t>
            </a:r>
          </a:p>
        </p:txBody>
      </p:sp>
      <p:pic>
        <p:nvPicPr>
          <p:cNvPr id="22534" name="Picture 102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 y="1752600"/>
            <a:ext cx="4800600" cy="4259263"/>
          </a:xfrm>
        </p:spPr>
      </p:pic>
      <p:sp>
        <p:nvSpPr>
          <p:cNvPr id="22535" name="Rectangle 1028"/>
          <p:cNvSpPr>
            <a:spLocks noGrp="1" noChangeArrowheads="1"/>
          </p:cNvSpPr>
          <p:nvPr>
            <p:ph type="body" sz="half" idx="2"/>
          </p:nvPr>
        </p:nvSpPr>
        <p:spPr>
          <a:xfrm>
            <a:off x="5105400" y="1295400"/>
            <a:ext cx="3810000" cy="4800600"/>
          </a:xfrm>
        </p:spPr>
        <p:txBody>
          <a:bodyPr/>
          <a:lstStyle/>
          <a:p>
            <a:pPr eaLnBrk="1" hangingPunct="1"/>
            <a:r>
              <a:rPr lang="en-GB" sz="2800" smtClean="0"/>
              <a:t>And the winner 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936047-5833-4D52-9C16-34CEAC74B7FC}" type="slidenum">
              <a:rPr lang="en-GB" sz="1800" smtClean="0">
                <a:solidFill>
                  <a:schemeClr val="accent1"/>
                </a:solidFill>
              </a:rPr>
              <a:pPr eaLnBrk="1" hangingPunct="1"/>
              <a:t>23</a:t>
            </a:fld>
            <a:endParaRPr lang="en-GB" sz="1800" smtClean="0">
              <a:solidFill>
                <a:schemeClr val="accent1"/>
              </a:solidFill>
            </a:endParaRPr>
          </a:p>
        </p:txBody>
      </p:sp>
      <p:sp>
        <p:nvSpPr>
          <p:cNvPr id="235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35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3557" name="Rectangle 2"/>
          <p:cNvSpPr>
            <a:spLocks noGrp="1" noChangeArrowheads="1"/>
          </p:cNvSpPr>
          <p:nvPr>
            <p:ph type="title"/>
          </p:nvPr>
        </p:nvSpPr>
        <p:spPr/>
        <p:txBody>
          <a:bodyPr/>
          <a:lstStyle/>
          <a:p>
            <a:pPr eaLnBrk="1" hangingPunct="1"/>
            <a:r>
              <a:rPr lang="en-GB" smtClean="0"/>
              <a:t>Let’s try some examples</a:t>
            </a:r>
          </a:p>
        </p:txBody>
      </p:sp>
      <p:sp>
        <p:nvSpPr>
          <p:cNvPr id="23558" name="Rectangle 3"/>
          <p:cNvSpPr>
            <a:spLocks noGrp="1" noChangeArrowheads="1"/>
          </p:cNvSpPr>
          <p:nvPr>
            <p:ph type="body" idx="1"/>
          </p:nvPr>
        </p:nvSpPr>
        <p:spPr>
          <a:xfrm>
            <a:off x="609600" y="1981200"/>
            <a:ext cx="7772400" cy="2239963"/>
          </a:xfrm>
        </p:spPr>
        <p:txBody>
          <a:bodyPr/>
          <a:lstStyle/>
          <a:p>
            <a:pPr algn="ctr" eaLnBrk="1" hangingPunct="1"/>
            <a:r>
              <a:rPr lang="en-GB" smtClean="0"/>
              <a:t>Let’s try some more examples of speed distance and time and then in your groups we can do the domino challenge. </a:t>
            </a:r>
          </a:p>
        </p:txBody>
      </p:sp>
      <p:sp>
        <p:nvSpPr>
          <p:cNvPr id="7" name="Rectangle 3"/>
          <p:cNvSpPr txBox="1">
            <a:spLocks noChangeArrowheads="1"/>
          </p:cNvSpPr>
          <p:nvPr/>
        </p:nvSpPr>
        <p:spPr bwMode="auto">
          <a:xfrm>
            <a:off x="1619250" y="47244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a:lstStyle>
          <a:p>
            <a:pPr algn="ctr" eaLnBrk="1" hangingPunct="1">
              <a:defRPr/>
            </a:pPr>
            <a:r>
              <a:rPr lang="en-GB" dirty="0" smtClean="0">
                <a:solidFill>
                  <a:schemeClr val="accent1">
                    <a:lumMod val="40000"/>
                    <a:lumOff val="60000"/>
                  </a:schemeClr>
                </a:solidFill>
              </a:rPr>
              <a:t>But first let’s look at how to set out equations</a:t>
            </a:r>
          </a:p>
          <a:p>
            <a:pPr algn="ctr" eaLnBrk="1" hangingPunct="1">
              <a:defRPr/>
            </a:pPr>
            <a:endParaRPr lang="en-GB" dirty="0" smtClean="0"/>
          </a:p>
          <a:p>
            <a:pPr algn="ctr" eaLnBrk="1" hangingPunct="1">
              <a:defRPr/>
            </a:pPr>
            <a:endParaRPr lang="en-GB"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B0A923-67FA-45BE-9D8F-64EB1B5F38F7}" type="slidenum">
              <a:rPr lang="en-GB" sz="1800" smtClean="0">
                <a:solidFill>
                  <a:schemeClr val="accent1"/>
                </a:solidFill>
              </a:rPr>
              <a:pPr eaLnBrk="1" hangingPunct="1"/>
              <a:t>24</a:t>
            </a:fld>
            <a:endParaRPr lang="en-GB" sz="1800" smtClean="0">
              <a:solidFill>
                <a:schemeClr val="accent1"/>
              </a:solidFill>
            </a:endParaRPr>
          </a:p>
        </p:txBody>
      </p:sp>
      <p:sp>
        <p:nvSpPr>
          <p:cNvPr id="245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45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4581" name="Rectangle 2"/>
          <p:cNvSpPr>
            <a:spLocks noGrp="1" noChangeArrowheads="1"/>
          </p:cNvSpPr>
          <p:nvPr>
            <p:ph type="ctrTitle"/>
          </p:nvPr>
        </p:nvSpPr>
        <p:spPr>
          <a:xfrm>
            <a:off x="609600" y="1219200"/>
            <a:ext cx="7772400" cy="1143000"/>
          </a:xfrm>
        </p:spPr>
        <p:txBody>
          <a:bodyPr/>
          <a:lstStyle/>
          <a:p>
            <a:pPr algn="ctr" eaLnBrk="1" hangingPunct="1"/>
            <a:r>
              <a:rPr lang="en-GB" sz="4000" smtClean="0">
                <a:solidFill>
                  <a:srgbClr val="FFFF00"/>
                </a:solidFill>
              </a:rPr>
              <a:t>HOW TO LAY OUT EQUATIONS IN PHYSICS</a:t>
            </a:r>
          </a:p>
        </p:txBody>
      </p:sp>
      <p:sp>
        <p:nvSpPr>
          <p:cNvPr id="24582" name="Rectangle 3"/>
          <p:cNvSpPr>
            <a:spLocks noGrp="1" noChangeArrowheads="1"/>
          </p:cNvSpPr>
          <p:nvPr>
            <p:ph type="subTitle" idx="1"/>
          </p:nvPr>
        </p:nvSpPr>
        <p:spPr/>
        <p:txBody>
          <a:bodyPr/>
          <a:lstStyle/>
          <a:p>
            <a:pPr eaLnBrk="1" hangingPunct="1"/>
            <a:r>
              <a:rPr lang="en-GB" smtClean="0">
                <a:hlinkClick r:id="rId2"/>
              </a:rPr>
              <a:t>http://www.youtube.com/watch?v=u7akhlAS5Ck</a:t>
            </a:r>
            <a:endParaRPr lang="en-GB" smtClean="0"/>
          </a:p>
          <a:p>
            <a:pPr eaLnBrk="1" hangingPunct="1"/>
            <a:endParaRPr lang="en-GB" smtClean="0"/>
          </a:p>
          <a:p>
            <a:pPr eaLnBrk="1" hangingPunct="1"/>
            <a:endParaRPr lang="en-GB" smtClean="0"/>
          </a:p>
        </p:txBody>
      </p:sp>
      <p:sp>
        <p:nvSpPr>
          <p:cNvPr id="24583" name="Text Box 5"/>
          <p:cNvSpPr txBox="1">
            <a:spLocks noChangeArrowheads="1"/>
          </p:cNvSpPr>
          <p:nvPr/>
        </p:nvSpPr>
        <p:spPr bwMode="auto">
          <a:xfrm>
            <a:off x="609600" y="5791200"/>
            <a:ext cx="305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FFFF00"/>
                </a:solidFill>
              </a:rPr>
              <a:t>Check before you play!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18DB9E-2EF7-4B58-94B3-231B4A74CB5A}" type="slidenum">
              <a:rPr lang="en-GB" sz="1800" smtClean="0">
                <a:solidFill>
                  <a:schemeClr val="accent1"/>
                </a:solidFill>
              </a:rPr>
              <a:pPr eaLnBrk="1" hangingPunct="1"/>
              <a:t>25</a:t>
            </a:fld>
            <a:endParaRPr lang="en-GB" sz="1800" smtClean="0">
              <a:solidFill>
                <a:schemeClr val="accent1"/>
              </a:solidFill>
            </a:endParaRPr>
          </a:p>
        </p:txBody>
      </p:sp>
      <p:sp>
        <p:nvSpPr>
          <p:cNvPr id="2560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560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5605" name="Rectangle 2"/>
          <p:cNvSpPr>
            <a:spLocks noGrp="1" noChangeArrowheads="1"/>
          </p:cNvSpPr>
          <p:nvPr>
            <p:ph type="title"/>
          </p:nvPr>
        </p:nvSpPr>
        <p:spPr/>
        <p:txBody>
          <a:bodyPr/>
          <a:lstStyle/>
          <a:p>
            <a:pPr eaLnBrk="1" hangingPunct="1"/>
            <a:r>
              <a:rPr lang="en-GB" sz="3600" smtClean="0"/>
              <a:t>IESSUU</a:t>
            </a:r>
          </a:p>
        </p:txBody>
      </p:sp>
      <p:sp>
        <p:nvSpPr>
          <p:cNvPr id="25606" name="Rectangle 3"/>
          <p:cNvSpPr>
            <a:spLocks noGrp="1" noChangeArrowheads="1"/>
          </p:cNvSpPr>
          <p:nvPr>
            <p:ph type="body" idx="1"/>
          </p:nvPr>
        </p:nvSpPr>
        <p:spPr>
          <a:noFill/>
        </p:spPr>
        <p:txBody>
          <a:bodyPr/>
          <a:lstStyle/>
          <a:p>
            <a:pPr eaLnBrk="1" hangingPunct="1"/>
            <a:r>
              <a:rPr lang="en-GB" sz="4400" smtClean="0">
                <a:solidFill>
                  <a:schemeClr val="bg1"/>
                </a:solidFill>
              </a:rPr>
              <a:t>I</a:t>
            </a:r>
            <a:r>
              <a:rPr lang="en-GB" smtClean="0"/>
              <a:t>nformation</a:t>
            </a:r>
          </a:p>
          <a:p>
            <a:pPr eaLnBrk="1" hangingPunct="1"/>
            <a:r>
              <a:rPr lang="en-GB" sz="4000" smtClean="0">
                <a:solidFill>
                  <a:schemeClr val="bg1"/>
                </a:solidFill>
              </a:rPr>
              <a:t>E</a:t>
            </a:r>
            <a:r>
              <a:rPr lang="en-GB" smtClean="0"/>
              <a:t>quation</a:t>
            </a:r>
          </a:p>
          <a:p>
            <a:pPr eaLnBrk="1" hangingPunct="1"/>
            <a:r>
              <a:rPr lang="en-GB" sz="4000" smtClean="0">
                <a:solidFill>
                  <a:schemeClr val="bg1"/>
                </a:solidFill>
              </a:rPr>
              <a:t>S</a:t>
            </a:r>
            <a:r>
              <a:rPr lang="en-GB" smtClean="0"/>
              <a:t>ubstitution</a:t>
            </a:r>
          </a:p>
          <a:p>
            <a:pPr eaLnBrk="1" hangingPunct="1"/>
            <a:r>
              <a:rPr lang="en-GB" sz="4000" smtClean="0">
                <a:solidFill>
                  <a:schemeClr val="bg1"/>
                </a:solidFill>
              </a:rPr>
              <a:t>S</a:t>
            </a:r>
            <a:r>
              <a:rPr lang="en-GB" smtClean="0"/>
              <a:t>olution</a:t>
            </a:r>
          </a:p>
          <a:p>
            <a:pPr eaLnBrk="1" hangingPunct="1"/>
            <a:r>
              <a:rPr lang="en-GB" sz="4000" smtClean="0">
                <a:solidFill>
                  <a:schemeClr val="bg1"/>
                </a:solidFill>
              </a:rPr>
              <a:t>U</a:t>
            </a:r>
            <a:r>
              <a:rPr lang="en-GB" smtClean="0"/>
              <a:t>nits</a:t>
            </a:r>
          </a:p>
          <a:p>
            <a:pPr eaLnBrk="1" hangingPunct="1"/>
            <a:r>
              <a:rPr lang="en-GB" sz="4000" smtClean="0">
                <a:solidFill>
                  <a:schemeClr val="bg1"/>
                </a:solidFill>
              </a:rPr>
              <a:t>U</a:t>
            </a:r>
            <a:r>
              <a:rPr lang="en-GB" smtClean="0"/>
              <a:t>nderline</a:t>
            </a:r>
          </a:p>
        </p:txBody>
      </p:sp>
      <p:sp>
        <p:nvSpPr>
          <p:cNvPr id="25607" name="Text Box 4"/>
          <p:cNvSpPr txBox="1">
            <a:spLocks noChangeArrowheads="1"/>
          </p:cNvSpPr>
          <p:nvPr/>
        </p:nvSpPr>
        <p:spPr bwMode="auto">
          <a:xfrm>
            <a:off x="4572000" y="3789363"/>
            <a:ext cx="367188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600" dirty="0">
                <a:solidFill>
                  <a:schemeClr val="bg1"/>
                </a:solidFill>
              </a:rPr>
              <a:t>&amp; remember no SECS in PHYSICS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B63FC9-4D0E-42EB-8188-593DE4F2DD23}" type="slidenum">
              <a:rPr lang="en-GB" sz="1800" smtClean="0">
                <a:solidFill>
                  <a:schemeClr val="accent1"/>
                </a:solidFill>
              </a:rPr>
              <a:pPr eaLnBrk="1" hangingPunct="1"/>
              <a:t>26</a:t>
            </a:fld>
            <a:endParaRPr lang="en-GB" sz="1800" smtClean="0">
              <a:solidFill>
                <a:schemeClr val="accent1"/>
              </a:solidFill>
            </a:endParaRPr>
          </a:p>
        </p:txBody>
      </p:sp>
      <p:sp>
        <p:nvSpPr>
          <p:cNvPr id="2867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867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90122" name="Object 10"/>
          <p:cNvGraphicFramePr>
            <a:graphicFrameLocks noChangeAspect="1"/>
          </p:cNvGraphicFramePr>
          <p:nvPr>
            <p:extLst>
              <p:ext uri="{D42A27DB-BD31-4B8C-83A1-F6EECF244321}">
                <p14:modId xmlns:p14="http://schemas.microsoft.com/office/powerpoint/2010/main" val="1056271018"/>
              </p:ext>
            </p:extLst>
          </p:nvPr>
        </p:nvGraphicFramePr>
        <p:xfrm>
          <a:off x="539552" y="482898"/>
          <a:ext cx="7115175" cy="1073150"/>
        </p:xfrm>
        <a:graphic>
          <a:graphicData uri="http://schemas.openxmlformats.org/presentationml/2006/ole">
            <mc:AlternateContent xmlns:mc="http://schemas.openxmlformats.org/markup-compatibility/2006">
              <mc:Choice xmlns:v="urn:schemas-microsoft-com:vml" Requires="v">
                <p:oleObj spid="_x0000_s28895" name="Equation" r:id="rId3" imgW="4025900" imgH="609600" progId="Equation.DSMT4">
                  <p:embed/>
                </p:oleObj>
              </mc:Choice>
              <mc:Fallback>
                <p:oleObj name="Equation" r:id="rId3" imgW="4025900" imgH="609600" progId="Equation.DSMT4">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82898"/>
                        <a:ext cx="711517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0123" name="Rectangle 11"/>
          <p:cNvSpPr>
            <a:spLocks noChangeArrowheads="1"/>
          </p:cNvSpPr>
          <p:nvPr/>
        </p:nvSpPr>
        <p:spPr bwMode="auto">
          <a:xfrm>
            <a:off x="304800" y="260648"/>
            <a:ext cx="84582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013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91200"/>
            <a:ext cx="2286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31" name="Text Box 19"/>
          <p:cNvSpPr txBox="1">
            <a:spLocks noChangeArrowheads="1"/>
          </p:cNvSpPr>
          <p:nvPr/>
        </p:nvSpPr>
        <p:spPr bwMode="auto">
          <a:xfrm>
            <a:off x="152400" y="1700808"/>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dirty="0">
                <a:solidFill>
                  <a:srgbClr val="66FFFF"/>
                </a:solidFill>
              </a:rPr>
              <a:t>2.  The Porsche travelled at 40 m/s for 2 minutes.  How far did it go ?</a:t>
            </a:r>
            <a:r>
              <a:rPr kumimoji="1" lang="en-GB" sz="1800" dirty="0">
                <a:solidFill>
                  <a:srgbClr val="66FFFF"/>
                </a:solidFill>
              </a:rPr>
              <a:t> </a:t>
            </a:r>
          </a:p>
        </p:txBody>
      </p:sp>
      <p:graphicFrame>
        <p:nvGraphicFramePr>
          <p:cNvPr id="90133" name="Object 21"/>
          <p:cNvGraphicFramePr>
            <a:graphicFrameLocks noChangeAspect="1"/>
          </p:cNvGraphicFramePr>
          <p:nvPr>
            <p:extLst>
              <p:ext uri="{D42A27DB-BD31-4B8C-83A1-F6EECF244321}">
                <p14:modId xmlns:p14="http://schemas.microsoft.com/office/powerpoint/2010/main" val="1254250574"/>
              </p:ext>
            </p:extLst>
          </p:nvPr>
        </p:nvGraphicFramePr>
        <p:xfrm>
          <a:off x="1509778" y="4941168"/>
          <a:ext cx="2889250" cy="522288"/>
        </p:xfrm>
        <a:graphic>
          <a:graphicData uri="http://schemas.openxmlformats.org/presentationml/2006/ole">
            <mc:AlternateContent xmlns:mc="http://schemas.openxmlformats.org/markup-compatibility/2006">
              <mc:Choice xmlns:v="urn:schemas-microsoft-com:vml" Requires="v">
                <p:oleObj spid="_x0000_s28896" name="Equation" r:id="rId6" imgW="1536700" imgH="279400" progId="Equation.DSMT4">
                  <p:embed/>
                </p:oleObj>
              </mc:Choice>
              <mc:Fallback>
                <p:oleObj name="Equation" r:id="rId6" imgW="1536700" imgH="279400" progId="Equation.DSMT4">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9778" y="4941168"/>
                        <a:ext cx="28892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35" name="Object 23"/>
          <p:cNvGraphicFramePr>
            <a:graphicFrameLocks noChangeAspect="1"/>
          </p:cNvGraphicFramePr>
          <p:nvPr>
            <p:extLst>
              <p:ext uri="{D42A27DB-BD31-4B8C-83A1-F6EECF244321}">
                <p14:modId xmlns:p14="http://schemas.microsoft.com/office/powerpoint/2010/main" val="2933861802"/>
              </p:ext>
            </p:extLst>
          </p:nvPr>
        </p:nvGraphicFramePr>
        <p:xfrm>
          <a:off x="172864" y="3129906"/>
          <a:ext cx="3536950" cy="1062038"/>
        </p:xfrm>
        <a:graphic>
          <a:graphicData uri="http://schemas.openxmlformats.org/presentationml/2006/ole">
            <mc:AlternateContent xmlns:mc="http://schemas.openxmlformats.org/markup-compatibility/2006">
              <mc:Choice xmlns:v="urn:schemas-microsoft-com:vml" Requires="v">
                <p:oleObj spid="_x0000_s28897" name="Equation" r:id="rId8" imgW="1854200" imgH="558800" progId="Equation.DSMT4">
                  <p:embed/>
                </p:oleObj>
              </mc:Choice>
              <mc:Fallback>
                <p:oleObj name="Equation" r:id="rId8" imgW="1854200" imgH="558800" progId="Equation.DSMT4">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64" y="3129906"/>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326695" y="2161580"/>
            <a:ext cx="5054974" cy="830997"/>
          </a:xfrm>
          <a:prstGeom prst="rect">
            <a:avLst/>
          </a:prstGeom>
          <a:noFill/>
        </p:spPr>
        <p:txBody>
          <a:bodyPr wrap="none" rtlCol="0">
            <a:spAutoFit/>
          </a:bodyPr>
          <a:lstStyle/>
          <a:p>
            <a:r>
              <a:rPr lang="en-GB" dirty="0" smtClean="0">
                <a:solidFill>
                  <a:schemeClr val="bg1"/>
                </a:solidFill>
              </a:rPr>
              <a:t>speed=40m/s</a:t>
            </a:r>
          </a:p>
          <a:p>
            <a:r>
              <a:rPr lang="en-GB" dirty="0" smtClean="0">
                <a:solidFill>
                  <a:schemeClr val="bg1"/>
                </a:solidFill>
              </a:rPr>
              <a:t>Time = 2 minutes  (2</a:t>
            </a:r>
            <a:r>
              <a:rPr lang="en-GB" dirty="0" smtClean="0">
                <a:solidFill>
                  <a:schemeClr val="bg1"/>
                </a:solidFill>
                <a:sym typeface="Symbol"/>
              </a:rPr>
              <a:t></a:t>
            </a:r>
            <a:r>
              <a:rPr lang="en-GB" dirty="0" smtClean="0">
                <a:solidFill>
                  <a:schemeClr val="bg1"/>
                </a:solidFill>
              </a:rPr>
              <a:t>60)= 120 second</a:t>
            </a:r>
            <a:endParaRPr lang="en-GB" dirty="0">
              <a:solidFill>
                <a:schemeClr val="bg1"/>
              </a:solidFill>
            </a:endParaRPr>
          </a:p>
        </p:txBody>
      </p:sp>
      <p:sp>
        <p:nvSpPr>
          <p:cNvPr id="9" name="Rectangle 8"/>
          <p:cNvSpPr/>
          <p:nvPr/>
        </p:nvSpPr>
        <p:spPr>
          <a:xfrm>
            <a:off x="2370377" y="5754984"/>
            <a:ext cx="1957587" cy="646331"/>
          </a:xfrm>
          <a:prstGeom prst="rect">
            <a:avLst/>
          </a:prstGeom>
        </p:spPr>
        <p:txBody>
          <a:bodyPr wrap="none">
            <a:spAutoFit/>
          </a:bodyPr>
          <a:lstStyle/>
          <a:p>
            <a:r>
              <a:rPr lang="en-GB" sz="3600" u="dbl" dirty="0" smtClean="0">
                <a:solidFill>
                  <a:schemeClr val="bg1"/>
                </a:solidFill>
              </a:rPr>
              <a:t>=4800 m </a:t>
            </a:r>
          </a:p>
        </p:txBody>
      </p:sp>
      <p:grpSp>
        <p:nvGrpSpPr>
          <p:cNvPr id="13" name="Group 12"/>
          <p:cNvGrpSpPr/>
          <p:nvPr/>
        </p:nvGrpSpPr>
        <p:grpSpPr>
          <a:xfrm>
            <a:off x="4533900" y="2346245"/>
            <a:ext cx="2551619" cy="461665"/>
            <a:chOff x="4533900" y="2346245"/>
            <a:chExt cx="2551619" cy="461665"/>
          </a:xfrm>
        </p:grpSpPr>
        <p:sp>
          <p:nvSpPr>
            <p:cNvPr id="3" name="Rectangle 2"/>
            <p:cNvSpPr/>
            <p:nvPr/>
          </p:nvSpPr>
          <p:spPr>
            <a:xfrm>
              <a:off x="5355558" y="2346245"/>
              <a:ext cx="1729961" cy="461665"/>
            </a:xfrm>
            <a:prstGeom prst="rect">
              <a:avLst/>
            </a:prstGeom>
          </p:spPr>
          <p:txBody>
            <a:bodyPr wrap="none">
              <a:spAutoFit/>
            </a:bodyPr>
            <a:lstStyle/>
            <a:p>
              <a:r>
                <a:rPr lang="en-GB" dirty="0" smtClean="0">
                  <a:solidFill>
                    <a:schemeClr val="bg1"/>
                  </a:solidFill>
                </a:rPr>
                <a:t>Information </a:t>
              </a:r>
            </a:p>
          </p:txBody>
        </p:sp>
        <p:cxnSp>
          <p:nvCxnSpPr>
            <p:cNvPr id="11" name="Straight Arrow Connector 10"/>
            <p:cNvCxnSpPr>
              <a:stCxn id="3" idx="1"/>
            </p:cNvCxnSpPr>
            <p:nvPr/>
          </p:nvCxnSpPr>
          <p:spPr>
            <a:xfrm flipH="1">
              <a:off x="4533900" y="2577078"/>
              <a:ext cx="82165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499259" y="3141930"/>
            <a:ext cx="2115602" cy="461665"/>
            <a:chOff x="4590339" y="3129906"/>
            <a:chExt cx="2115602" cy="461665"/>
          </a:xfrm>
        </p:grpSpPr>
        <p:sp>
          <p:nvSpPr>
            <p:cNvPr id="4" name="Rectangle 3"/>
            <p:cNvSpPr/>
            <p:nvPr/>
          </p:nvSpPr>
          <p:spPr>
            <a:xfrm>
              <a:off x="5411997" y="3129906"/>
              <a:ext cx="1293944" cy="461665"/>
            </a:xfrm>
            <a:prstGeom prst="rect">
              <a:avLst/>
            </a:prstGeom>
          </p:spPr>
          <p:txBody>
            <a:bodyPr wrap="none">
              <a:spAutoFit/>
            </a:bodyPr>
            <a:lstStyle/>
            <a:p>
              <a:r>
                <a:rPr lang="en-GB" dirty="0" smtClean="0">
                  <a:solidFill>
                    <a:srgbClr val="FFFF00"/>
                  </a:solidFill>
                </a:rPr>
                <a:t>Equation</a:t>
              </a:r>
            </a:p>
          </p:txBody>
        </p:sp>
        <p:cxnSp>
          <p:nvCxnSpPr>
            <p:cNvPr id="33" name="Straight Arrow Connector 32"/>
            <p:cNvCxnSpPr/>
            <p:nvPr/>
          </p:nvCxnSpPr>
          <p:spPr>
            <a:xfrm flipH="1">
              <a:off x="4590339" y="3372763"/>
              <a:ext cx="82165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851920" y="3975447"/>
            <a:ext cx="3265754" cy="461665"/>
            <a:chOff x="3851920" y="3975447"/>
            <a:chExt cx="3265754" cy="461665"/>
          </a:xfrm>
        </p:grpSpPr>
        <p:sp>
          <p:nvSpPr>
            <p:cNvPr id="5" name="Rectangle 4"/>
            <p:cNvSpPr/>
            <p:nvPr/>
          </p:nvSpPr>
          <p:spPr>
            <a:xfrm>
              <a:off x="5370080" y="3975447"/>
              <a:ext cx="1747594" cy="461665"/>
            </a:xfrm>
            <a:prstGeom prst="rect">
              <a:avLst/>
            </a:prstGeom>
          </p:spPr>
          <p:txBody>
            <a:bodyPr wrap="none">
              <a:spAutoFit/>
            </a:bodyPr>
            <a:lstStyle/>
            <a:p>
              <a:r>
                <a:rPr lang="en-GB" dirty="0" smtClean="0">
                  <a:solidFill>
                    <a:srgbClr val="92D050"/>
                  </a:solidFill>
                </a:rPr>
                <a:t>Substitution</a:t>
              </a:r>
              <a:r>
                <a:rPr lang="en-GB" dirty="0" smtClean="0">
                  <a:solidFill>
                    <a:schemeClr val="bg1"/>
                  </a:solidFill>
                </a:rPr>
                <a:t> </a:t>
              </a:r>
            </a:p>
          </p:txBody>
        </p:sp>
        <p:cxnSp>
          <p:nvCxnSpPr>
            <p:cNvPr id="35" name="Straight Arrow Connector 34"/>
            <p:cNvCxnSpPr/>
            <p:nvPr/>
          </p:nvCxnSpPr>
          <p:spPr>
            <a:xfrm flipH="1">
              <a:off x="3851920" y="4437112"/>
              <a:ext cx="150363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563888" y="4668192"/>
            <a:ext cx="3109754" cy="1123008"/>
            <a:chOff x="3563888" y="4668192"/>
            <a:chExt cx="3109754" cy="1123008"/>
          </a:xfrm>
        </p:grpSpPr>
        <p:sp>
          <p:nvSpPr>
            <p:cNvPr id="6" name="Rectangle 5"/>
            <p:cNvSpPr/>
            <p:nvPr/>
          </p:nvSpPr>
          <p:spPr>
            <a:xfrm>
              <a:off x="5370080" y="4668192"/>
              <a:ext cx="1303562" cy="461665"/>
            </a:xfrm>
            <a:prstGeom prst="rect">
              <a:avLst/>
            </a:prstGeom>
          </p:spPr>
          <p:txBody>
            <a:bodyPr wrap="none">
              <a:spAutoFit/>
            </a:bodyPr>
            <a:lstStyle/>
            <a:p>
              <a:r>
                <a:rPr lang="en-GB" dirty="0" smtClean="0">
                  <a:solidFill>
                    <a:schemeClr val="bg1"/>
                  </a:solidFill>
                </a:rPr>
                <a:t>Solution </a:t>
              </a:r>
            </a:p>
          </p:txBody>
        </p:sp>
        <p:cxnSp>
          <p:nvCxnSpPr>
            <p:cNvPr id="37" name="Straight Arrow Connector 36"/>
            <p:cNvCxnSpPr/>
            <p:nvPr/>
          </p:nvCxnSpPr>
          <p:spPr>
            <a:xfrm flipH="1">
              <a:off x="3563888" y="5129857"/>
              <a:ext cx="1848109" cy="661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139952" y="5295552"/>
            <a:ext cx="2250866" cy="677564"/>
            <a:chOff x="4139952" y="5295552"/>
            <a:chExt cx="2250866" cy="677564"/>
          </a:xfrm>
        </p:grpSpPr>
        <p:sp>
          <p:nvSpPr>
            <p:cNvPr id="7" name="Rectangle 6"/>
            <p:cNvSpPr/>
            <p:nvPr/>
          </p:nvSpPr>
          <p:spPr>
            <a:xfrm>
              <a:off x="5462359" y="5295552"/>
              <a:ext cx="928459" cy="461665"/>
            </a:xfrm>
            <a:prstGeom prst="rect">
              <a:avLst/>
            </a:prstGeom>
          </p:spPr>
          <p:txBody>
            <a:bodyPr wrap="none">
              <a:spAutoFit/>
            </a:bodyPr>
            <a:lstStyle/>
            <a:p>
              <a:r>
                <a:rPr lang="en-GB" dirty="0" smtClean="0">
                  <a:solidFill>
                    <a:schemeClr val="bg1"/>
                  </a:solidFill>
                </a:rPr>
                <a:t>Units </a:t>
              </a:r>
            </a:p>
          </p:txBody>
        </p:sp>
        <p:cxnSp>
          <p:nvCxnSpPr>
            <p:cNvPr id="39" name="Straight Arrow Connector 38"/>
            <p:cNvCxnSpPr/>
            <p:nvPr/>
          </p:nvCxnSpPr>
          <p:spPr>
            <a:xfrm flipH="1">
              <a:off x="4139952" y="5686047"/>
              <a:ext cx="1335029" cy="2870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327964" y="6078149"/>
            <a:ext cx="2759998" cy="461665"/>
            <a:chOff x="4327964" y="6078149"/>
            <a:chExt cx="2759998" cy="461665"/>
          </a:xfrm>
        </p:grpSpPr>
        <p:sp>
          <p:nvSpPr>
            <p:cNvPr id="8" name="Rectangle 7"/>
            <p:cNvSpPr/>
            <p:nvPr/>
          </p:nvSpPr>
          <p:spPr>
            <a:xfrm>
              <a:off x="5596848" y="6078149"/>
              <a:ext cx="1491114" cy="461665"/>
            </a:xfrm>
            <a:prstGeom prst="rect">
              <a:avLst/>
            </a:prstGeom>
          </p:spPr>
          <p:txBody>
            <a:bodyPr wrap="none">
              <a:spAutoFit/>
            </a:bodyPr>
            <a:lstStyle/>
            <a:p>
              <a:r>
                <a:rPr lang="en-GB" dirty="0" smtClean="0">
                  <a:solidFill>
                    <a:schemeClr val="bg1"/>
                  </a:solidFill>
                </a:rPr>
                <a:t>Underline </a:t>
              </a:r>
            </a:p>
          </p:txBody>
        </p:sp>
        <p:cxnSp>
          <p:nvCxnSpPr>
            <p:cNvPr id="41" name="Straight Arrow Connector 40"/>
            <p:cNvCxnSpPr/>
            <p:nvPr/>
          </p:nvCxnSpPr>
          <p:spPr>
            <a:xfrm flipH="1">
              <a:off x="4327964" y="6395878"/>
              <a:ext cx="117091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118175" y="4129536"/>
                <a:ext cx="1511376" cy="79355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a:rPr>
                        <m:t>40=</m:t>
                      </m:r>
                      <m:f>
                        <m:fPr>
                          <m:ctrlPr>
                            <a:rPr lang="en-GB" b="0" i="1" smtClean="0">
                              <a:latin typeface="Cambria Math"/>
                            </a:rPr>
                          </m:ctrlPr>
                        </m:fPr>
                        <m:num>
                          <m:r>
                            <a:rPr lang="en-GB" b="0" i="1" smtClean="0">
                              <a:latin typeface="Cambria Math"/>
                            </a:rPr>
                            <m:t>𝑑</m:t>
                          </m:r>
                        </m:num>
                        <m:den>
                          <m:r>
                            <a:rPr lang="en-GB" b="0" i="1" smtClean="0">
                              <a:latin typeface="Cambria Math"/>
                            </a:rPr>
                            <m:t>120</m:t>
                          </m:r>
                        </m:den>
                      </m:f>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1118175" y="4129536"/>
                <a:ext cx="1511376" cy="793551"/>
              </a:xfrm>
              <a:prstGeom prst="rect">
                <a:avLst/>
              </a:prstGeom>
              <a:blipFill rotWithShape="1">
                <a:blip r:embed="rId10"/>
                <a:stretch>
                  <a:fillRect/>
                </a:stretch>
              </a:blipFill>
            </p:spPr>
            <p:txBody>
              <a:bodyPr/>
              <a:lstStyle/>
              <a:p>
                <a:r>
                  <a:rPr lang="en-GB">
                    <a:noFill/>
                  </a:rPr>
                  <a:t> </a:t>
                </a:r>
              </a:p>
            </p:txBody>
          </p:sp>
        </mc:Fallback>
      </mc:AlternateContent>
      <p:graphicFrame>
        <p:nvGraphicFramePr>
          <p:cNvPr id="15" name="Object 14"/>
          <p:cNvGraphicFramePr>
            <a:graphicFrameLocks noChangeAspect="1"/>
          </p:cNvGraphicFramePr>
          <p:nvPr>
            <p:extLst>
              <p:ext uri="{D42A27DB-BD31-4B8C-83A1-F6EECF244321}">
                <p14:modId xmlns:p14="http://schemas.microsoft.com/office/powerpoint/2010/main" val="3535754197"/>
              </p:ext>
            </p:extLst>
          </p:nvPr>
        </p:nvGraphicFramePr>
        <p:xfrm>
          <a:off x="4142392" y="3171692"/>
          <a:ext cx="922694" cy="879980"/>
        </p:xfrm>
        <a:graphic>
          <a:graphicData uri="http://schemas.openxmlformats.org/presentationml/2006/ole">
            <mc:AlternateContent xmlns:mc="http://schemas.openxmlformats.org/markup-compatibility/2006">
              <mc:Choice xmlns:v="urn:schemas-microsoft-com:vml" Requires="v">
                <p:oleObj spid="_x0000_s28898" name="Equation" r:id="rId11" imgW="533169" imgH="558558" progId="Equation.DSMT4">
                  <p:embed/>
                </p:oleObj>
              </mc:Choice>
              <mc:Fallback>
                <p:oleObj name="Equation" r:id="rId11" imgW="533169" imgH="558558"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2392" y="3171692"/>
                        <a:ext cx="922694" cy="879980"/>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2"/>
                                        </p:tgtEl>
                                        <p:attrNameLst>
                                          <p:attrName>style.visibility</p:attrName>
                                        </p:attrNameLst>
                                      </p:cBhvr>
                                      <p:to>
                                        <p:strVal val="visible"/>
                                      </p:to>
                                    </p:set>
                                    <p:anim calcmode="lin" valueType="num">
                                      <p:cBhvr>
                                        <p:cTn id="7" dur="500" fill="hold"/>
                                        <p:tgtEl>
                                          <p:spTgt spid="90122"/>
                                        </p:tgtEl>
                                        <p:attrNameLst>
                                          <p:attrName>ppt_w</p:attrName>
                                        </p:attrNameLst>
                                      </p:cBhvr>
                                      <p:tavLst>
                                        <p:tav tm="0">
                                          <p:val>
                                            <p:fltVal val="0"/>
                                          </p:val>
                                        </p:tav>
                                        <p:tav tm="100000">
                                          <p:val>
                                            <p:strVal val="#ppt_w"/>
                                          </p:val>
                                        </p:tav>
                                      </p:tavLst>
                                    </p:anim>
                                    <p:anim calcmode="lin" valueType="num">
                                      <p:cBhvr>
                                        <p:cTn id="8" dur="500" fill="hold"/>
                                        <p:tgtEl>
                                          <p:spTgt spid="901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3"/>
                                        </p:tgtEl>
                                        <p:attrNameLst>
                                          <p:attrName>style.visibility</p:attrName>
                                        </p:attrNameLst>
                                      </p:cBhvr>
                                      <p:to>
                                        <p:strVal val="visible"/>
                                      </p:to>
                                    </p:set>
                                    <p:anim calcmode="lin" valueType="num">
                                      <p:cBhvr additive="base">
                                        <p:cTn id="13" dur="500" fill="hold"/>
                                        <p:tgtEl>
                                          <p:spTgt spid="90123"/>
                                        </p:tgtEl>
                                        <p:attrNameLst>
                                          <p:attrName>ppt_x</p:attrName>
                                        </p:attrNameLst>
                                      </p:cBhvr>
                                      <p:tavLst>
                                        <p:tav tm="0">
                                          <p:val>
                                            <p:strVal val="0-#ppt_w/2"/>
                                          </p:val>
                                        </p:tav>
                                        <p:tav tm="100000">
                                          <p:val>
                                            <p:strVal val="#ppt_x"/>
                                          </p:val>
                                        </p:tav>
                                      </p:tavLst>
                                    </p:anim>
                                    <p:anim calcmode="lin" valueType="num">
                                      <p:cBhvr additive="base">
                                        <p:cTn id="14" dur="500" fill="hold"/>
                                        <p:tgtEl>
                                          <p:spTgt spid="901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0131"/>
                                        </p:tgtEl>
                                        <p:attrNameLst>
                                          <p:attrName>style.visibility</p:attrName>
                                        </p:attrNameLst>
                                      </p:cBhvr>
                                      <p:to>
                                        <p:strVal val="visible"/>
                                      </p:to>
                                    </p:set>
                                    <p:animEffect transition="in" filter="blinds(horizontal)">
                                      <p:cBhvr>
                                        <p:cTn id="19" dur="500"/>
                                        <p:tgtEl>
                                          <p:spTgt spid="9013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0130"/>
                                        </p:tgtEl>
                                        <p:attrNameLst>
                                          <p:attrName>style.visibility</p:attrName>
                                        </p:attrNameLst>
                                      </p:cBhvr>
                                      <p:to>
                                        <p:strVal val="visible"/>
                                      </p:to>
                                    </p:set>
                                    <p:anim calcmode="lin" valueType="num">
                                      <p:cBhvr additive="base">
                                        <p:cTn id="24" dur="500" fill="hold"/>
                                        <p:tgtEl>
                                          <p:spTgt spid="90130"/>
                                        </p:tgtEl>
                                        <p:attrNameLst>
                                          <p:attrName>ppt_x</p:attrName>
                                        </p:attrNameLst>
                                      </p:cBhvr>
                                      <p:tavLst>
                                        <p:tav tm="0">
                                          <p:val>
                                            <p:strVal val="0-#ppt_w/2"/>
                                          </p:val>
                                        </p:tav>
                                        <p:tav tm="100000">
                                          <p:val>
                                            <p:strVal val="#ppt_x"/>
                                          </p:val>
                                        </p:tav>
                                      </p:tavLst>
                                    </p:anim>
                                    <p:anim calcmode="lin" valueType="num">
                                      <p:cBhvr additive="base">
                                        <p:cTn id="25"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5" fill="hold" nodeType="clickEffect">
                                  <p:stCondLst>
                                    <p:cond delay="0"/>
                                  </p:stCondLst>
                                  <p:childTnLst>
                                    <p:set>
                                      <p:cBhvr>
                                        <p:cTn id="33" dur="1" fill="hold">
                                          <p:stCondLst>
                                            <p:cond delay="0"/>
                                          </p:stCondLst>
                                        </p:cTn>
                                        <p:tgtEl>
                                          <p:spTgt spid="90135"/>
                                        </p:tgtEl>
                                        <p:attrNameLst>
                                          <p:attrName>style.visibility</p:attrName>
                                        </p:attrNameLst>
                                      </p:cBhvr>
                                      <p:to>
                                        <p:strVal val="visible"/>
                                      </p:to>
                                    </p:set>
                                    <p:animEffect transition="in" filter="blinds(vertical)">
                                      <p:cBhvr>
                                        <p:cTn id="34" dur="500"/>
                                        <p:tgtEl>
                                          <p:spTgt spid="9013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0133"/>
                                        </p:tgtEl>
                                        <p:attrNameLst>
                                          <p:attrName>style.visibility</p:attrName>
                                        </p:attrNameLst>
                                      </p:cBhvr>
                                      <p:to>
                                        <p:strVal val="visible"/>
                                      </p:to>
                                    </p:set>
                                    <p:animEffect transition="in" filter="blinds(horizontal)">
                                      <p:cBhvr>
                                        <p:cTn id="39" dur="500"/>
                                        <p:tgtEl>
                                          <p:spTgt spid="9013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3" grpId="0" animBg="1"/>
      <p:bldP spid="90131" grpId="0" autoUpdateAnimBg="0"/>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8F1614-DE2E-4387-A5A1-9DF1625965DB}" type="slidenum">
              <a:rPr lang="en-GB" sz="1800" smtClean="0">
                <a:solidFill>
                  <a:schemeClr val="accent1"/>
                </a:solidFill>
              </a:rPr>
              <a:pPr eaLnBrk="1" hangingPunct="1"/>
              <a:t>27</a:t>
            </a:fld>
            <a:endParaRPr lang="en-GB" sz="1800" smtClean="0">
              <a:solidFill>
                <a:schemeClr val="accent1"/>
              </a:solidFill>
            </a:endParaRPr>
          </a:p>
        </p:txBody>
      </p:sp>
      <p:sp>
        <p:nvSpPr>
          <p:cNvPr id="266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66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6629" name="Rectangle 2"/>
          <p:cNvSpPr>
            <a:spLocks noGrp="1" noChangeArrowheads="1"/>
          </p:cNvSpPr>
          <p:nvPr>
            <p:ph type="title"/>
          </p:nvPr>
        </p:nvSpPr>
        <p:spPr/>
        <p:txBody>
          <a:bodyPr/>
          <a:lstStyle/>
          <a:p>
            <a:pPr eaLnBrk="1" hangingPunct="1"/>
            <a:r>
              <a:rPr lang="en-GB" smtClean="0"/>
              <a:t>Let’s try some examples</a:t>
            </a:r>
          </a:p>
        </p:txBody>
      </p:sp>
      <p:sp>
        <p:nvSpPr>
          <p:cNvPr id="26630" name="Rectangle 3"/>
          <p:cNvSpPr>
            <a:spLocks noGrp="1" noChangeArrowheads="1"/>
          </p:cNvSpPr>
          <p:nvPr>
            <p:ph type="body" idx="1"/>
          </p:nvPr>
        </p:nvSpPr>
        <p:spPr>
          <a:xfrm>
            <a:off x="228600" y="838200"/>
            <a:ext cx="7772400" cy="1828800"/>
          </a:xfrm>
        </p:spPr>
        <p:txBody>
          <a:bodyPr/>
          <a:lstStyle/>
          <a:p>
            <a:pPr eaLnBrk="1" hangingPunct="1">
              <a:buFontTx/>
              <a:buNone/>
            </a:pPr>
            <a:r>
              <a:rPr lang="en-GB" sz="2800" smtClean="0">
                <a:cs typeface="Times New Roman" pitchFamily="18" charset="0"/>
              </a:rPr>
              <a:t>Work out the average speeds for the following journeys. Make sure you set out your working in the same way as the example above.</a:t>
            </a:r>
            <a:endParaRPr lang="en-GB" sz="2800" smtClean="0"/>
          </a:p>
        </p:txBody>
      </p:sp>
      <p:sp>
        <p:nvSpPr>
          <p:cNvPr id="26631" name="Text Box 4"/>
          <p:cNvSpPr txBox="1">
            <a:spLocks noChangeArrowheads="1"/>
          </p:cNvSpPr>
          <p:nvPr/>
        </p:nvSpPr>
        <p:spPr bwMode="auto">
          <a:xfrm>
            <a:off x="228600" y="2819400"/>
            <a:ext cx="5043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cs typeface="Times New Roman" pitchFamily="18" charset="0"/>
              </a:rPr>
              <a:t>1. A boat travels 30 km in 3 hours</a:t>
            </a:r>
            <a:r>
              <a:rPr lang="en-GB">
                <a:latin typeface="Comic Sans MS" pitchFamily="66" charset="0"/>
                <a:cs typeface="Times New Roman" pitchFamily="18" charset="0"/>
              </a:rPr>
              <a:t>.</a:t>
            </a:r>
            <a:endParaRPr lang="en-GB">
              <a:cs typeface="Times New Roman" pitchFamily="18" charset="0"/>
            </a:endParaRPr>
          </a:p>
          <a:p>
            <a:pPr eaLnBrk="1" hangingPunct="1"/>
            <a:endParaRPr lang="en-GB"/>
          </a:p>
        </p:txBody>
      </p:sp>
      <p:pic>
        <p:nvPicPr>
          <p:cNvPr id="26632" name="Picture 11" descr="PE0325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362200"/>
            <a:ext cx="1828800" cy="1163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33" name="Picture 13" descr="AN0254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95800"/>
            <a:ext cx="8794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2" descr="TN0068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5562600"/>
            <a:ext cx="12525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Rectangle 14"/>
          <p:cNvSpPr>
            <a:spLocks noChangeArrowheads="1"/>
          </p:cNvSpPr>
          <p:nvPr/>
        </p:nvSpPr>
        <p:spPr bwMode="auto">
          <a:xfrm>
            <a:off x="228600" y="3429000"/>
            <a:ext cx="640080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400">
                <a:cs typeface="Times New Roman" pitchFamily="18" charset="0"/>
              </a:rPr>
              <a:t> </a:t>
            </a:r>
          </a:p>
          <a:p>
            <a:pPr eaLnBrk="0" hangingPunct="0"/>
            <a:r>
              <a:rPr lang="en-GB">
                <a:solidFill>
                  <a:schemeClr val="bg1"/>
                </a:solidFill>
                <a:latin typeface="Comic Sans MS" pitchFamily="66" charset="0"/>
                <a:cs typeface="Times New Roman" pitchFamily="18" charset="0"/>
              </a:rPr>
              <a:t>2. A tractor drives 18 km in 6 hours.</a:t>
            </a:r>
            <a:endParaRPr lang="en-GB">
              <a:solidFill>
                <a:schemeClr val="bg1"/>
              </a:solidFill>
              <a:cs typeface="Times New Roman" pitchFamily="18" charset="0"/>
            </a:endParaRPr>
          </a:p>
          <a:p>
            <a:pPr eaLnBrk="0" hangingPunct="0"/>
            <a:r>
              <a:rPr lang="en-GB">
                <a:solidFill>
                  <a:schemeClr val="bg1"/>
                </a:solidFill>
                <a:cs typeface="Times New Roman" pitchFamily="18" charset="0"/>
              </a:rPr>
              <a:t> </a:t>
            </a:r>
          </a:p>
          <a:p>
            <a:pPr eaLnBrk="0" hangingPunct="0"/>
            <a:r>
              <a:rPr lang="en-GB">
                <a:solidFill>
                  <a:schemeClr val="bg1"/>
                </a:solidFill>
                <a:latin typeface="Comic Sans MS" pitchFamily="66" charset="0"/>
                <a:cs typeface="Times New Roman" pitchFamily="18" charset="0"/>
              </a:rPr>
              <a:t>3. A frog jumps 25 metres in 5 seconds.</a:t>
            </a:r>
            <a:endParaRPr lang="en-GB">
              <a:solidFill>
                <a:schemeClr val="bg1"/>
              </a:solidFill>
              <a:cs typeface="Times New Roman" pitchFamily="18" charset="0"/>
            </a:endParaRPr>
          </a:p>
          <a:p>
            <a:pPr eaLnBrk="0" hangingPunct="0"/>
            <a:r>
              <a:rPr lang="en-GB">
                <a:solidFill>
                  <a:schemeClr val="bg1"/>
                </a:solidFill>
                <a:latin typeface="Comic Sans MS" pitchFamily="66" charset="0"/>
                <a:cs typeface="Times New Roman" pitchFamily="18" charset="0"/>
              </a:rPr>
              <a:t>(Take care with the units.)</a:t>
            </a:r>
            <a:endParaRPr lang="en-GB">
              <a:solidFill>
                <a:schemeClr val="bg1"/>
              </a:solidFill>
              <a:cs typeface="Times New Roman" pitchFamily="18" charset="0"/>
            </a:endParaRPr>
          </a:p>
          <a:p>
            <a:pPr eaLnBrk="0" hangingPunct="0"/>
            <a:r>
              <a:rPr lang="en-GB">
                <a:solidFill>
                  <a:schemeClr val="bg1"/>
                </a:solidFill>
                <a:cs typeface="Times New Roman" pitchFamily="18" charset="0"/>
              </a:rPr>
              <a:t> </a:t>
            </a:r>
          </a:p>
          <a:p>
            <a:pPr eaLnBrk="0" hangingPunct="0"/>
            <a:r>
              <a:rPr lang="en-GB">
                <a:solidFill>
                  <a:schemeClr val="bg1"/>
                </a:solidFill>
                <a:cs typeface="Times New Roman" pitchFamily="18" charset="0"/>
              </a:rPr>
              <a:t> </a:t>
            </a:r>
            <a:r>
              <a:rPr lang="en-GB">
                <a:solidFill>
                  <a:schemeClr val="bg1"/>
                </a:solidFill>
                <a:latin typeface="Comic Sans MS" pitchFamily="66" charset="0"/>
                <a:cs typeface="Times New Roman" pitchFamily="18" charset="0"/>
              </a:rPr>
              <a:t>4. A plane flies 600 km in 3 hours.</a:t>
            </a:r>
            <a:endParaRPr lang="en-GB">
              <a:solidFill>
                <a:schemeClr val="bg1"/>
              </a:solidFill>
              <a:cs typeface="Times New Roman" pitchFamily="18" charset="0"/>
            </a:endParaRPr>
          </a:p>
          <a:p>
            <a:pPr eaLnBrk="0" hangingPunct="0"/>
            <a:endParaRPr lang="en-GB">
              <a:solidFill>
                <a:schemeClr val="bg1"/>
              </a:solidFill>
            </a:endParaRPr>
          </a:p>
        </p:txBody>
      </p:sp>
      <p:pic>
        <p:nvPicPr>
          <p:cNvPr id="26636" name="Picture 17" descr="IN00357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971800"/>
            <a:ext cx="1446213" cy="1524000"/>
          </a:xfrm>
          <a:prstGeom prst="rect">
            <a:avLst/>
          </a:prstGeom>
          <a:solidFill>
            <a:schemeClr val="bg1"/>
          </a:solidFill>
          <a:ln w="9525">
            <a:solidFill>
              <a:srgbClr val="FF0066"/>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4EC3E9-AE76-47B6-9C86-586988E17C95}" type="slidenum">
              <a:rPr lang="en-GB" sz="1800" smtClean="0">
                <a:solidFill>
                  <a:schemeClr val="accent1"/>
                </a:solidFill>
              </a:rPr>
              <a:pPr eaLnBrk="1" hangingPunct="1"/>
              <a:t>28</a:t>
            </a:fld>
            <a:endParaRPr lang="en-GB" sz="1800" smtClean="0">
              <a:solidFill>
                <a:schemeClr val="accent1"/>
              </a:solidFill>
            </a:endParaRPr>
          </a:p>
        </p:txBody>
      </p:sp>
      <p:sp>
        <p:nvSpPr>
          <p:cNvPr id="296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97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9701" name="Rectangle 1026"/>
          <p:cNvSpPr>
            <a:spLocks noGrp="1" noChangeArrowheads="1"/>
          </p:cNvSpPr>
          <p:nvPr>
            <p:ph type="title"/>
          </p:nvPr>
        </p:nvSpPr>
        <p:spPr/>
        <p:txBody>
          <a:bodyPr/>
          <a:lstStyle/>
          <a:p>
            <a:pPr eaLnBrk="1" hangingPunct="1"/>
            <a:r>
              <a:rPr lang="en-GB" smtClean="0"/>
              <a:t>Let’s try some examples</a:t>
            </a:r>
          </a:p>
        </p:txBody>
      </p:sp>
      <p:sp>
        <p:nvSpPr>
          <p:cNvPr id="29702" name="Text Box 1028"/>
          <p:cNvSpPr txBox="1">
            <a:spLocks noChangeArrowheads="1"/>
          </p:cNvSpPr>
          <p:nvPr/>
        </p:nvSpPr>
        <p:spPr bwMode="auto">
          <a:xfrm>
            <a:off x="304800" y="762000"/>
            <a:ext cx="5043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cs typeface="Times New Roman" pitchFamily="18" charset="0"/>
              </a:rPr>
              <a:t>1. A boat travels 30 km in 3 hours</a:t>
            </a:r>
            <a:r>
              <a:rPr lang="en-GB">
                <a:latin typeface="Comic Sans MS" pitchFamily="66" charset="0"/>
                <a:cs typeface="Times New Roman" pitchFamily="18" charset="0"/>
              </a:rPr>
              <a:t>.</a:t>
            </a:r>
            <a:endParaRPr lang="en-GB">
              <a:cs typeface="Times New Roman" pitchFamily="18" charset="0"/>
            </a:endParaRPr>
          </a:p>
          <a:p>
            <a:pPr eaLnBrk="1" hangingPunct="1"/>
            <a:endParaRPr lang="en-GB"/>
          </a:p>
        </p:txBody>
      </p:sp>
      <p:pic>
        <p:nvPicPr>
          <p:cNvPr id="29703" name="Picture 1029" descr="PE03255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57200"/>
            <a:ext cx="1828800" cy="1163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93195" name="Object 1035"/>
          <p:cNvGraphicFramePr>
            <a:graphicFrameLocks noChangeAspect="1"/>
          </p:cNvGraphicFramePr>
          <p:nvPr/>
        </p:nvGraphicFramePr>
        <p:xfrm>
          <a:off x="1143000" y="1524000"/>
          <a:ext cx="3536950" cy="1062038"/>
        </p:xfrm>
        <a:graphic>
          <a:graphicData uri="http://schemas.openxmlformats.org/presentationml/2006/ole">
            <mc:AlternateContent xmlns:mc="http://schemas.openxmlformats.org/markup-compatibility/2006">
              <mc:Choice xmlns:v="urn:schemas-microsoft-com:vml" Requires="v">
                <p:oleObj spid="_x0000_s29805" name="Equation" r:id="rId4" imgW="1854200" imgH="558800" progId="Equation.DSMT4">
                  <p:embed/>
                </p:oleObj>
              </mc:Choice>
              <mc:Fallback>
                <p:oleObj name="Equation" r:id="rId4" imgW="1854200" imgH="558800" progId="Equation.DSMT4">
                  <p:embed/>
                  <p:pic>
                    <p:nvPicPr>
                      <p:cNvPr id="0" name="Object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40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5" name="Object 1036"/>
          <p:cNvGraphicFramePr>
            <a:graphicFrameLocks noChangeAspect="1"/>
          </p:cNvGraphicFramePr>
          <p:nvPr>
            <p:extLst>
              <p:ext uri="{D42A27DB-BD31-4B8C-83A1-F6EECF244321}">
                <p14:modId xmlns:p14="http://schemas.microsoft.com/office/powerpoint/2010/main" val="1536957376"/>
              </p:ext>
            </p:extLst>
          </p:nvPr>
        </p:nvGraphicFramePr>
        <p:xfrm>
          <a:off x="5502548" y="1772816"/>
          <a:ext cx="2193925" cy="2909888"/>
        </p:xfrm>
        <a:graphic>
          <a:graphicData uri="http://schemas.openxmlformats.org/presentationml/2006/ole">
            <mc:AlternateContent xmlns:mc="http://schemas.openxmlformats.org/markup-compatibility/2006">
              <mc:Choice xmlns:v="urn:schemas-microsoft-com:vml" Requires="v">
                <p:oleObj spid="_x0000_s29806" name="Equation" r:id="rId6" imgW="1155700" imgH="1524000" progId="Equation.DSMT4">
                  <p:embed/>
                </p:oleObj>
              </mc:Choice>
              <mc:Fallback>
                <p:oleObj name="Equation" r:id="rId6" imgW="1155700" imgH="1524000" progId="Equation.DSMT4">
                  <p:embed/>
                  <p:pic>
                    <p:nvPicPr>
                      <p:cNvPr id="0" name="Object 10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2548" y="1772816"/>
                        <a:ext cx="2193925"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6" name="Text Box 1037"/>
          <p:cNvSpPr txBox="1">
            <a:spLocks noChangeArrowheads="1"/>
          </p:cNvSpPr>
          <p:nvPr/>
        </p:nvSpPr>
        <p:spPr bwMode="auto">
          <a:xfrm>
            <a:off x="304800" y="2636912"/>
            <a:ext cx="1825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bg1"/>
                </a:solidFill>
              </a:rPr>
              <a:t>d= 30km</a:t>
            </a:r>
          </a:p>
          <a:p>
            <a:pPr eaLnBrk="1" hangingPunct="1"/>
            <a:r>
              <a:rPr lang="en-GB" sz="3600" dirty="0">
                <a:solidFill>
                  <a:schemeClr val="bg1"/>
                </a:solidFill>
              </a:rPr>
              <a:t> t= 3h</a:t>
            </a:r>
          </a:p>
          <a:p>
            <a:pPr eaLnBrk="1" hangingPunct="1"/>
            <a:r>
              <a:rPr lang="en-GB" sz="3600" dirty="0">
                <a:solidFill>
                  <a:schemeClr val="bg1"/>
                </a:solidFill>
              </a:rPr>
              <a:t> v=?</a:t>
            </a:r>
          </a:p>
        </p:txBody>
      </p:sp>
      <p:graphicFrame>
        <p:nvGraphicFramePr>
          <p:cNvPr id="2" name="Diagram 1"/>
          <p:cNvGraphicFramePr/>
          <p:nvPr>
            <p:extLst>
              <p:ext uri="{D42A27DB-BD31-4B8C-83A1-F6EECF244321}">
                <p14:modId xmlns:p14="http://schemas.microsoft.com/office/powerpoint/2010/main" val="721546397"/>
              </p:ext>
            </p:extLst>
          </p:nvPr>
        </p:nvGraphicFramePr>
        <p:xfrm>
          <a:off x="1115616" y="3506862"/>
          <a:ext cx="4793456" cy="29681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93195"/>
                                        </p:tgtEl>
                                        <p:attrNameLst>
                                          <p:attrName>style.visibility</p:attrName>
                                        </p:attrNameLst>
                                      </p:cBhvr>
                                      <p:to>
                                        <p:strVal val="visible"/>
                                      </p:to>
                                    </p:set>
                                    <p:animEffect transition="in" filter="blinds(vertical)">
                                      <p:cBhvr>
                                        <p:cTn id="7" dur="500"/>
                                        <p:tgtEl>
                                          <p:spTgt spid="931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7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4902DE-2DC8-4882-A6D4-C21DF7781708}" type="slidenum">
              <a:rPr lang="en-GB" sz="1800" smtClean="0">
                <a:solidFill>
                  <a:schemeClr val="accent1"/>
                </a:solidFill>
              </a:rPr>
              <a:pPr eaLnBrk="1" hangingPunct="1"/>
              <a:t>29</a:t>
            </a:fld>
            <a:endParaRPr lang="en-GB" sz="1800" smtClean="0">
              <a:solidFill>
                <a:schemeClr val="accent1"/>
              </a:solidFill>
            </a:endParaRPr>
          </a:p>
        </p:txBody>
      </p:sp>
      <p:sp>
        <p:nvSpPr>
          <p:cNvPr id="307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07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0725" name="Rectangle 2"/>
          <p:cNvSpPr>
            <a:spLocks noGrp="1" noChangeArrowheads="1"/>
          </p:cNvSpPr>
          <p:nvPr>
            <p:ph type="title"/>
          </p:nvPr>
        </p:nvSpPr>
        <p:spPr/>
        <p:txBody>
          <a:bodyPr/>
          <a:lstStyle/>
          <a:p>
            <a:pPr eaLnBrk="1" hangingPunct="1"/>
            <a:r>
              <a:rPr lang="en-GB" smtClean="0"/>
              <a:t>Let’s try some examples</a:t>
            </a:r>
          </a:p>
        </p:txBody>
      </p:sp>
      <p:sp>
        <p:nvSpPr>
          <p:cNvPr id="30726" name="Rectangle 7"/>
          <p:cNvSpPr>
            <a:spLocks noChangeArrowheads="1"/>
          </p:cNvSpPr>
          <p:nvPr/>
        </p:nvSpPr>
        <p:spPr bwMode="auto">
          <a:xfrm>
            <a:off x="457200" y="838200"/>
            <a:ext cx="64008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400">
                <a:cs typeface="Times New Roman" pitchFamily="18" charset="0"/>
              </a:rPr>
              <a:t> </a:t>
            </a:r>
          </a:p>
          <a:p>
            <a:pPr eaLnBrk="0" hangingPunct="0"/>
            <a:r>
              <a:rPr lang="en-GB">
                <a:solidFill>
                  <a:schemeClr val="bg1"/>
                </a:solidFill>
                <a:latin typeface="Comic Sans MS" pitchFamily="66" charset="0"/>
                <a:cs typeface="Times New Roman" pitchFamily="18" charset="0"/>
              </a:rPr>
              <a:t>2. A tractor drives 18 km in 6 hours.</a:t>
            </a:r>
            <a:endParaRPr lang="en-GB">
              <a:solidFill>
                <a:schemeClr val="bg1"/>
              </a:solidFill>
              <a:cs typeface="Times New Roman" pitchFamily="18" charset="0"/>
            </a:endParaRPr>
          </a:p>
          <a:p>
            <a:pPr eaLnBrk="0" hangingPunct="0"/>
            <a:r>
              <a:rPr lang="en-GB">
                <a:solidFill>
                  <a:schemeClr val="bg1"/>
                </a:solidFill>
                <a:cs typeface="Times New Roman" pitchFamily="18" charset="0"/>
              </a:rPr>
              <a:t> </a:t>
            </a:r>
            <a:endParaRPr lang="en-GB">
              <a:solidFill>
                <a:schemeClr val="bg1"/>
              </a:solidFill>
            </a:endParaRPr>
          </a:p>
        </p:txBody>
      </p:sp>
      <p:pic>
        <p:nvPicPr>
          <p:cNvPr id="30727" name="Picture 8" descr="IN003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0"/>
            <a:ext cx="2819400" cy="2971800"/>
          </a:xfrm>
          <a:prstGeom prst="rect">
            <a:avLst/>
          </a:prstGeom>
          <a:solidFill>
            <a:schemeClr val="bg1"/>
          </a:solidFill>
          <a:ln w="9525">
            <a:solidFill>
              <a:srgbClr val="FF0066"/>
            </a:solidFill>
            <a:miter lim="800000"/>
            <a:headEnd/>
            <a:tailEnd/>
          </a:ln>
        </p:spPr>
      </p:pic>
      <p:graphicFrame>
        <p:nvGraphicFramePr>
          <p:cNvPr id="94217" name="Object 9"/>
          <p:cNvGraphicFramePr>
            <a:graphicFrameLocks noChangeAspect="1"/>
          </p:cNvGraphicFramePr>
          <p:nvPr/>
        </p:nvGraphicFramePr>
        <p:xfrm>
          <a:off x="685800" y="1752600"/>
          <a:ext cx="3536950" cy="1062038"/>
        </p:xfrm>
        <a:graphic>
          <a:graphicData uri="http://schemas.openxmlformats.org/presentationml/2006/ole">
            <mc:AlternateContent xmlns:mc="http://schemas.openxmlformats.org/markup-compatibility/2006">
              <mc:Choice xmlns:v="urn:schemas-microsoft-com:vml" Requires="v">
                <p:oleObj spid="_x0000_s30829" name="Equation" r:id="rId4" imgW="1854200" imgH="558800" progId="Equation.DSMT4">
                  <p:embed/>
                </p:oleObj>
              </mc:Choice>
              <mc:Fallback>
                <p:oleObj name="Equation" r:id="rId4" imgW="1854200" imgH="5588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4218" name="Object 10"/>
          <p:cNvGraphicFramePr>
            <a:graphicFrameLocks noChangeAspect="1"/>
          </p:cNvGraphicFramePr>
          <p:nvPr>
            <p:extLst>
              <p:ext uri="{D42A27DB-BD31-4B8C-83A1-F6EECF244321}">
                <p14:modId xmlns:p14="http://schemas.microsoft.com/office/powerpoint/2010/main" val="4130285851"/>
              </p:ext>
            </p:extLst>
          </p:nvPr>
        </p:nvGraphicFramePr>
        <p:xfrm>
          <a:off x="611560" y="3140968"/>
          <a:ext cx="1978025" cy="2909887"/>
        </p:xfrm>
        <a:graphic>
          <a:graphicData uri="http://schemas.openxmlformats.org/presentationml/2006/ole">
            <mc:AlternateContent xmlns:mc="http://schemas.openxmlformats.org/markup-compatibility/2006">
              <mc:Choice xmlns:v="urn:schemas-microsoft-com:vml" Requires="v">
                <p:oleObj spid="_x0000_s30830" name="Equation" r:id="rId6" imgW="1041400" imgH="1524000" progId="Equation.DSMT4">
                  <p:embed/>
                </p:oleObj>
              </mc:Choice>
              <mc:Fallback>
                <p:oleObj name="Equation" r:id="rId6" imgW="1041400" imgH="15240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3140968"/>
                        <a:ext cx="1978025"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0" name="Text Box 11"/>
          <p:cNvSpPr txBox="1">
            <a:spLocks noChangeArrowheads="1"/>
          </p:cNvSpPr>
          <p:nvPr/>
        </p:nvSpPr>
        <p:spPr bwMode="auto">
          <a:xfrm>
            <a:off x="4283968" y="1700808"/>
            <a:ext cx="1825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accent3">
                    <a:lumMod val="85000"/>
                  </a:schemeClr>
                </a:solidFill>
              </a:rPr>
              <a:t>d= 18km</a:t>
            </a:r>
          </a:p>
          <a:p>
            <a:pPr eaLnBrk="1" hangingPunct="1"/>
            <a:r>
              <a:rPr lang="en-GB" sz="3600" dirty="0">
                <a:solidFill>
                  <a:schemeClr val="accent3">
                    <a:lumMod val="85000"/>
                  </a:schemeClr>
                </a:solidFill>
              </a:rPr>
              <a:t> t= 6h</a:t>
            </a:r>
          </a:p>
          <a:p>
            <a:pPr eaLnBrk="1" hangingPunct="1"/>
            <a:r>
              <a:rPr lang="en-GB" sz="3600" dirty="0">
                <a:solidFill>
                  <a:schemeClr val="accent3">
                    <a:lumMod val="85000"/>
                  </a:schemeClr>
                </a:solidFill>
              </a:rPr>
              <a:t> v=?</a:t>
            </a:r>
          </a:p>
        </p:txBody>
      </p:sp>
      <p:graphicFrame>
        <p:nvGraphicFramePr>
          <p:cNvPr id="11" name="Diagram 10"/>
          <p:cNvGraphicFramePr/>
          <p:nvPr>
            <p:extLst>
              <p:ext uri="{D42A27DB-BD31-4B8C-83A1-F6EECF244321}">
                <p14:modId xmlns:p14="http://schemas.microsoft.com/office/powerpoint/2010/main" val="3934400671"/>
              </p:ext>
            </p:extLst>
          </p:nvPr>
        </p:nvGraphicFramePr>
        <p:xfrm>
          <a:off x="5580112" y="4077072"/>
          <a:ext cx="3024336" cy="2291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94217"/>
                                        </p:tgtEl>
                                        <p:attrNameLst>
                                          <p:attrName>style.visibility</p:attrName>
                                        </p:attrNameLst>
                                      </p:cBhvr>
                                      <p:to>
                                        <p:strVal val="visible"/>
                                      </p:to>
                                    </p:set>
                                    <p:animEffect transition="in" filter="blinds(vertical)">
                                      <p:cBhvr>
                                        <p:cTn id="11" dur="500"/>
                                        <p:tgtEl>
                                          <p:spTgt spid="942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94218"/>
                                        </p:tgtEl>
                                        <p:attrNameLst>
                                          <p:attrName>style.visibility</p:attrName>
                                        </p:attrNameLst>
                                      </p:cBhvr>
                                      <p:to>
                                        <p:strVal val="visible"/>
                                      </p:to>
                                    </p:set>
                                    <p:anim calcmode="lin" valueType="num">
                                      <p:cBhvr additive="base">
                                        <p:cTn id="16" dur="500" fill="hold"/>
                                        <p:tgtEl>
                                          <p:spTgt spid="94218"/>
                                        </p:tgtEl>
                                        <p:attrNameLst>
                                          <p:attrName>ppt_x</p:attrName>
                                        </p:attrNameLst>
                                      </p:cBhvr>
                                      <p:tavLst>
                                        <p:tav tm="0">
                                          <p:val>
                                            <p:strVal val="0-#ppt_w/2"/>
                                          </p:val>
                                        </p:tav>
                                        <p:tav tm="100000">
                                          <p:val>
                                            <p:strVal val="#ppt_x"/>
                                          </p:val>
                                        </p:tav>
                                      </p:tavLst>
                                    </p:anim>
                                    <p:anim calcmode="lin" valueType="num">
                                      <p:cBhvr additive="base">
                                        <p:cTn id="17" dur="500" fill="hold"/>
                                        <p:tgtEl>
                                          <p:spTgt spid="94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ADE0EE-2F70-47EC-A00C-D35BE69968A6}" type="slidenum">
              <a:rPr lang="en-GB" sz="1800" smtClean="0">
                <a:solidFill>
                  <a:schemeClr val="accent1"/>
                </a:solidFill>
              </a:rPr>
              <a:pPr eaLnBrk="1" hangingPunct="1"/>
              <a:t>3</a:t>
            </a:fld>
            <a:endParaRPr lang="en-GB" sz="1800" smtClean="0">
              <a:solidFill>
                <a:schemeClr val="accent1"/>
              </a:solidFill>
            </a:endParaRPr>
          </a:p>
        </p:txBody>
      </p:sp>
      <p:sp>
        <p:nvSpPr>
          <p:cNvPr id="40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1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10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4102" name="Rectangle 3"/>
          <p:cNvSpPr>
            <a:spLocks noGrp="1" noChangeArrowheads="1"/>
          </p:cNvSpPr>
          <p:nvPr>
            <p:ph type="body" idx="1"/>
          </p:nvPr>
        </p:nvSpPr>
        <p:spPr>
          <a:xfrm>
            <a:off x="228600" y="1143000"/>
            <a:ext cx="8763000" cy="4800600"/>
          </a:xfrm>
        </p:spPr>
        <p:txBody>
          <a:bodyPr/>
          <a:lstStyle/>
          <a:p>
            <a:pPr eaLnBrk="1" hangingPunct="1">
              <a:lnSpc>
                <a:spcPct val="90000"/>
              </a:lnSpc>
            </a:pPr>
            <a:r>
              <a:rPr lang="en-GB" smtClean="0">
                <a:cs typeface="Times New Roman" pitchFamily="18" charset="0"/>
              </a:rPr>
              <a:t>We plan to find out and understand about the following terms</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distance</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displacement</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speed</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velocity</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instantaneous/ average/ uniform/ 		   speed</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time &amp; at rest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AE5015-93C1-47EE-B829-46A5085E45B9}" type="slidenum">
              <a:rPr lang="en-GB" sz="1800" smtClean="0">
                <a:solidFill>
                  <a:schemeClr val="accent1"/>
                </a:solidFill>
              </a:rPr>
              <a:pPr eaLnBrk="1" hangingPunct="1"/>
              <a:t>30</a:t>
            </a:fld>
            <a:endParaRPr lang="en-GB" sz="1800" smtClean="0">
              <a:solidFill>
                <a:schemeClr val="accent1"/>
              </a:solidFill>
            </a:endParaRPr>
          </a:p>
        </p:txBody>
      </p:sp>
      <p:sp>
        <p:nvSpPr>
          <p:cNvPr id="317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17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1749" name="Rectangle 2"/>
          <p:cNvSpPr>
            <a:spLocks noGrp="1" noChangeArrowheads="1"/>
          </p:cNvSpPr>
          <p:nvPr>
            <p:ph type="title"/>
          </p:nvPr>
        </p:nvSpPr>
        <p:spPr/>
        <p:txBody>
          <a:bodyPr/>
          <a:lstStyle/>
          <a:p>
            <a:pPr eaLnBrk="1" hangingPunct="1"/>
            <a:r>
              <a:rPr lang="en-GB" smtClean="0"/>
              <a:t>Let’s try some examples</a:t>
            </a:r>
          </a:p>
        </p:txBody>
      </p:sp>
      <p:pic>
        <p:nvPicPr>
          <p:cNvPr id="31750" name="Picture 6" descr="AN0254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838200"/>
            <a:ext cx="15652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8"/>
          <p:cNvSpPr>
            <a:spLocks noChangeArrowheads="1"/>
          </p:cNvSpPr>
          <p:nvPr/>
        </p:nvSpPr>
        <p:spPr bwMode="auto">
          <a:xfrm>
            <a:off x="304800" y="11430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solidFill>
                  <a:schemeClr val="bg1"/>
                </a:solidFill>
                <a:latin typeface="Comic Sans MS" pitchFamily="66" charset="0"/>
                <a:cs typeface="Times New Roman" pitchFamily="18" charset="0"/>
              </a:rPr>
              <a:t>3. A frog jumps 25 metres in 5 seconds.</a:t>
            </a:r>
            <a:endParaRPr lang="en-GB">
              <a:solidFill>
                <a:schemeClr val="bg1"/>
              </a:solidFill>
              <a:cs typeface="Times New Roman" pitchFamily="18" charset="0"/>
            </a:endParaRPr>
          </a:p>
          <a:p>
            <a:pPr eaLnBrk="0" hangingPunct="0"/>
            <a:r>
              <a:rPr lang="en-GB">
                <a:solidFill>
                  <a:schemeClr val="bg1"/>
                </a:solidFill>
                <a:latin typeface="Comic Sans MS" pitchFamily="66" charset="0"/>
                <a:cs typeface="Times New Roman" pitchFamily="18" charset="0"/>
              </a:rPr>
              <a:t>(Take care with the units.)</a:t>
            </a:r>
            <a:endParaRPr lang="en-GB">
              <a:solidFill>
                <a:schemeClr val="bg1"/>
              </a:solidFill>
            </a:endParaRPr>
          </a:p>
        </p:txBody>
      </p:sp>
      <p:graphicFrame>
        <p:nvGraphicFramePr>
          <p:cNvPr id="98315" name="Object 11"/>
          <p:cNvGraphicFramePr>
            <a:graphicFrameLocks noChangeAspect="1"/>
          </p:cNvGraphicFramePr>
          <p:nvPr/>
        </p:nvGraphicFramePr>
        <p:xfrm>
          <a:off x="1295400" y="2362200"/>
          <a:ext cx="3536950" cy="1062038"/>
        </p:xfrm>
        <a:graphic>
          <a:graphicData uri="http://schemas.openxmlformats.org/presentationml/2006/ole">
            <mc:AlternateContent xmlns:mc="http://schemas.openxmlformats.org/markup-compatibility/2006">
              <mc:Choice xmlns:v="urn:schemas-microsoft-com:vml" Requires="v">
                <p:oleObj spid="_x0000_s31855" name="Equation" r:id="rId4" imgW="1854200" imgH="558800" progId="Equation.DSMT4">
                  <p:embed/>
                </p:oleObj>
              </mc:Choice>
              <mc:Fallback>
                <p:oleObj name="Equation" r:id="rId4" imgW="1854200" imgH="55880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3622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3" name="Text Box 13"/>
          <p:cNvSpPr txBox="1">
            <a:spLocks noChangeArrowheads="1"/>
          </p:cNvSpPr>
          <p:nvPr/>
        </p:nvSpPr>
        <p:spPr bwMode="auto">
          <a:xfrm>
            <a:off x="5416550" y="2292350"/>
            <a:ext cx="15970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accent3">
                    <a:lumMod val="85000"/>
                  </a:schemeClr>
                </a:solidFill>
              </a:rPr>
              <a:t>d= 25m</a:t>
            </a:r>
          </a:p>
          <a:p>
            <a:pPr eaLnBrk="1" hangingPunct="1"/>
            <a:r>
              <a:rPr lang="en-GB" sz="3600" dirty="0">
                <a:solidFill>
                  <a:schemeClr val="accent3">
                    <a:lumMod val="85000"/>
                  </a:schemeClr>
                </a:solidFill>
              </a:rPr>
              <a:t> t= 5s</a:t>
            </a:r>
          </a:p>
          <a:p>
            <a:pPr eaLnBrk="1" hangingPunct="1"/>
            <a:r>
              <a:rPr lang="en-GB" sz="3600" dirty="0">
                <a:solidFill>
                  <a:schemeClr val="accent3">
                    <a:lumMod val="85000"/>
                  </a:schemeClr>
                </a:solidFill>
              </a:rPr>
              <a:t> v=?</a:t>
            </a:r>
          </a:p>
        </p:txBody>
      </p:sp>
      <p:grpSp>
        <p:nvGrpSpPr>
          <p:cNvPr id="31754" name="Group 15"/>
          <p:cNvGrpSpPr>
            <a:grpSpLocks/>
          </p:cNvGrpSpPr>
          <p:nvPr/>
        </p:nvGrpSpPr>
        <p:grpSpPr bwMode="auto">
          <a:xfrm>
            <a:off x="2362200" y="3733800"/>
            <a:ext cx="2305050" cy="2933700"/>
            <a:chOff x="1791" y="2304"/>
            <a:chExt cx="1452" cy="1848"/>
          </a:xfrm>
        </p:grpSpPr>
        <p:graphicFrame>
          <p:nvGraphicFramePr>
            <p:cNvPr id="31755" name="Object 12"/>
            <p:cNvGraphicFramePr>
              <a:graphicFrameLocks noChangeAspect="1"/>
            </p:cNvGraphicFramePr>
            <p:nvPr/>
          </p:nvGraphicFramePr>
          <p:xfrm>
            <a:off x="1844" y="2304"/>
            <a:ext cx="1109" cy="1772"/>
          </p:xfrm>
          <a:graphic>
            <a:graphicData uri="http://schemas.openxmlformats.org/presentationml/2006/ole">
              <mc:AlternateContent xmlns:mc="http://schemas.openxmlformats.org/markup-compatibility/2006">
                <mc:Choice xmlns:v="urn:schemas-microsoft-com:vml" Requires="v">
                  <p:oleObj spid="_x0000_s31856" name="Equation" r:id="rId6" imgW="927100" imgH="1473200" progId="Equation.DSMT4">
                    <p:embed/>
                  </p:oleObj>
                </mc:Choice>
                <mc:Fallback>
                  <p:oleObj name="Equation" r:id="rId6" imgW="927100" imgH="14732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 y="2304"/>
                          <a:ext cx="1109"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6" name="Text Box 14"/>
            <p:cNvSpPr txBox="1">
              <a:spLocks noChangeArrowheads="1"/>
            </p:cNvSpPr>
            <p:nvPr/>
          </p:nvSpPr>
          <p:spPr bwMode="auto">
            <a:xfrm>
              <a:off x="1791" y="3748"/>
              <a:ext cx="1452" cy="404"/>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u="sng" dirty="0">
                  <a:solidFill>
                    <a:srgbClr val="FF0066"/>
                  </a:solidFill>
                </a:rPr>
                <a:t>v=5m/s</a:t>
              </a:r>
            </a:p>
          </p:txBody>
        </p:sp>
      </p:grpSp>
      <p:graphicFrame>
        <p:nvGraphicFramePr>
          <p:cNvPr id="13" name="Diagram 12"/>
          <p:cNvGraphicFramePr/>
          <p:nvPr>
            <p:extLst>
              <p:ext uri="{D42A27DB-BD31-4B8C-83A1-F6EECF244321}">
                <p14:modId xmlns:p14="http://schemas.microsoft.com/office/powerpoint/2010/main" val="469009499"/>
              </p:ext>
            </p:extLst>
          </p:nvPr>
        </p:nvGraphicFramePr>
        <p:xfrm>
          <a:off x="5580112" y="4376390"/>
          <a:ext cx="3024336" cy="2291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98315"/>
                                        </p:tgtEl>
                                        <p:attrNameLst>
                                          <p:attrName>style.visibility</p:attrName>
                                        </p:attrNameLst>
                                      </p:cBhvr>
                                      <p:to>
                                        <p:strVal val="visible"/>
                                      </p:to>
                                    </p:set>
                                    <p:animEffect transition="in" filter="blinds(vertical)">
                                      <p:cBhvr>
                                        <p:cTn id="11" dur="500"/>
                                        <p:tgtEl>
                                          <p:spTgt spid="983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7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4CD7D10-8395-4C39-BE31-349B8CB52877}" type="slidenum">
              <a:rPr lang="en-GB" sz="1800" smtClean="0">
                <a:solidFill>
                  <a:schemeClr val="accent1"/>
                </a:solidFill>
              </a:rPr>
              <a:pPr eaLnBrk="1" hangingPunct="1"/>
              <a:t>31</a:t>
            </a:fld>
            <a:endParaRPr lang="en-GB" sz="1800" smtClean="0">
              <a:solidFill>
                <a:schemeClr val="accent1"/>
              </a:solidFill>
            </a:endParaRPr>
          </a:p>
        </p:txBody>
      </p:sp>
      <p:sp>
        <p:nvSpPr>
          <p:cNvPr id="327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27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2773" name="Rectangle 2"/>
          <p:cNvSpPr>
            <a:spLocks noGrp="1" noChangeArrowheads="1"/>
          </p:cNvSpPr>
          <p:nvPr>
            <p:ph type="title"/>
          </p:nvPr>
        </p:nvSpPr>
        <p:spPr/>
        <p:txBody>
          <a:bodyPr/>
          <a:lstStyle/>
          <a:p>
            <a:pPr eaLnBrk="1" hangingPunct="1"/>
            <a:r>
              <a:rPr lang="en-GB" smtClean="0"/>
              <a:t>Let’s try some examples</a:t>
            </a:r>
          </a:p>
        </p:txBody>
      </p:sp>
      <p:pic>
        <p:nvPicPr>
          <p:cNvPr id="32774" name="Picture 7" descr="TN0068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16693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8"/>
          <p:cNvSpPr>
            <a:spLocks noChangeArrowheads="1"/>
          </p:cNvSpPr>
          <p:nvPr/>
        </p:nvSpPr>
        <p:spPr bwMode="auto">
          <a:xfrm>
            <a:off x="304800" y="10668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solidFill>
                  <a:schemeClr val="bg1"/>
                </a:solidFill>
                <a:latin typeface="Comic Sans MS" pitchFamily="66" charset="0"/>
                <a:cs typeface="Times New Roman" pitchFamily="18" charset="0"/>
              </a:rPr>
              <a:t>4. A plane flies 600 km in 3 hours.</a:t>
            </a:r>
            <a:endParaRPr lang="en-GB">
              <a:solidFill>
                <a:schemeClr val="bg1"/>
              </a:solidFill>
              <a:cs typeface="Times New Roman" pitchFamily="18" charset="0"/>
            </a:endParaRPr>
          </a:p>
          <a:p>
            <a:pPr eaLnBrk="0" hangingPunct="0"/>
            <a:endParaRPr lang="en-GB">
              <a:solidFill>
                <a:schemeClr val="bg1"/>
              </a:solidFill>
            </a:endParaRPr>
          </a:p>
        </p:txBody>
      </p:sp>
      <p:graphicFrame>
        <p:nvGraphicFramePr>
          <p:cNvPr id="99339" name="Object 11"/>
          <p:cNvGraphicFramePr>
            <a:graphicFrameLocks noChangeAspect="1"/>
          </p:cNvGraphicFramePr>
          <p:nvPr>
            <p:extLst>
              <p:ext uri="{D42A27DB-BD31-4B8C-83A1-F6EECF244321}">
                <p14:modId xmlns:p14="http://schemas.microsoft.com/office/powerpoint/2010/main" val="873086394"/>
              </p:ext>
            </p:extLst>
          </p:nvPr>
        </p:nvGraphicFramePr>
        <p:xfrm>
          <a:off x="755576" y="3162300"/>
          <a:ext cx="2482850" cy="2909888"/>
        </p:xfrm>
        <a:graphic>
          <a:graphicData uri="http://schemas.openxmlformats.org/presentationml/2006/ole">
            <mc:AlternateContent xmlns:mc="http://schemas.openxmlformats.org/markup-compatibility/2006">
              <mc:Choice xmlns:v="urn:schemas-microsoft-com:vml" Requires="v">
                <p:oleObj spid="_x0000_s32877" name="Equation" r:id="rId4" imgW="1308100" imgH="1524000" progId="Equation.DSMT4">
                  <p:embed/>
                </p:oleObj>
              </mc:Choice>
              <mc:Fallback>
                <p:oleObj name="Equation" r:id="rId4" imgW="1308100" imgH="152400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162300"/>
                        <a:ext cx="248285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9340" name="Object 12"/>
          <p:cNvGraphicFramePr>
            <a:graphicFrameLocks noChangeAspect="1"/>
          </p:cNvGraphicFramePr>
          <p:nvPr/>
        </p:nvGraphicFramePr>
        <p:xfrm>
          <a:off x="1371600" y="1828800"/>
          <a:ext cx="3536950" cy="1062038"/>
        </p:xfrm>
        <a:graphic>
          <a:graphicData uri="http://schemas.openxmlformats.org/presentationml/2006/ole">
            <mc:AlternateContent xmlns:mc="http://schemas.openxmlformats.org/markup-compatibility/2006">
              <mc:Choice xmlns:v="urn:schemas-microsoft-com:vml" Requires="v">
                <p:oleObj spid="_x0000_s32878" name="Equation" r:id="rId6" imgW="1854200" imgH="558800" progId="Equation.DSMT4">
                  <p:embed/>
                </p:oleObj>
              </mc:Choice>
              <mc:Fallback>
                <p:oleObj name="Equation" r:id="rId6" imgW="1854200" imgH="5588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8288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8" name="Text Box 13"/>
          <p:cNvSpPr txBox="1">
            <a:spLocks noChangeArrowheads="1"/>
          </p:cNvSpPr>
          <p:nvPr/>
        </p:nvSpPr>
        <p:spPr bwMode="auto">
          <a:xfrm>
            <a:off x="5416550" y="2292350"/>
            <a:ext cx="20542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accent3">
                    <a:lumMod val="85000"/>
                  </a:schemeClr>
                </a:solidFill>
              </a:rPr>
              <a:t>d= 600km</a:t>
            </a:r>
          </a:p>
          <a:p>
            <a:pPr eaLnBrk="1" hangingPunct="1"/>
            <a:r>
              <a:rPr lang="en-GB" sz="3600" dirty="0">
                <a:solidFill>
                  <a:schemeClr val="accent3">
                    <a:lumMod val="85000"/>
                  </a:schemeClr>
                </a:solidFill>
              </a:rPr>
              <a:t> t= 3h</a:t>
            </a:r>
          </a:p>
          <a:p>
            <a:pPr eaLnBrk="1" hangingPunct="1"/>
            <a:r>
              <a:rPr lang="en-GB" sz="3600" dirty="0">
                <a:solidFill>
                  <a:schemeClr val="accent3">
                    <a:lumMod val="85000"/>
                  </a:schemeClr>
                </a:solidFill>
              </a:rPr>
              <a:t> v=?</a:t>
            </a:r>
          </a:p>
        </p:txBody>
      </p:sp>
      <p:graphicFrame>
        <p:nvGraphicFramePr>
          <p:cNvPr id="11" name="Diagram 10"/>
          <p:cNvGraphicFramePr/>
          <p:nvPr>
            <p:extLst>
              <p:ext uri="{D42A27DB-BD31-4B8C-83A1-F6EECF244321}">
                <p14:modId xmlns:p14="http://schemas.microsoft.com/office/powerpoint/2010/main" val="3967751873"/>
              </p:ext>
            </p:extLst>
          </p:nvPr>
        </p:nvGraphicFramePr>
        <p:xfrm>
          <a:off x="5580112" y="4293096"/>
          <a:ext cx="3024336" cy="2291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99340"/>
                                        </p:tgtEl>
                                        <p:attrNameLst>
                                          <p:attrName>style.visibility</p:attrName>
                                        </p:attrNameLst>
                                      </p:cBhvr>
                                      <p:to>
                                        <p:strVal val="visible"/>
                                      </p:to>
                                    </p:set>
                                    <p:animEffect transition="in" filter="blinds(vertical)">
                                      <p:cBhvr>
                                        <p:cTn id="11" dur="500"/>
                                        <p:tgtEl>
                                          <p:spTgt spid="9934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99339"/>
                                        </p:tgtEl>
                                        <p:attrNameLst>
                                          <p:attrName>style.visibility</p:attrName>
                                        </p:attrNameLst>
                                      </p:cBhvr>
                                      <p:to>
                                        <p:strVal val="visible"/>
                                      </p:to>
                                    </p:set>
                                    <p:anim calcmode="lin" valueType="num">
                                      <p:cBhvr additive="base">
                                        <p:cTn id="16" dur="500" fill="hold"/>
                                        <p:tgtEl>
                                          <p:spTgt spid="99339"/>
                                        </p:tgtEl>
                                        <p:attrNameLst>
                                          <p:attrName>ppt_x</p:attrName>
                                        </p:attrNameLst>
                                      </p:cBhvr>
                                      <p:tavLst>
                                        <p:tav tm="0">
                                          <p:val>
                                            <p:strVal val="0-#ppt_w/2"/>
                                          </p:val>
                                        </p:tav>
                                        <p:tav tm="100000">
                                          <p:val>
                                            <p:strVal val="#ppt_x"/>
                                          </p:val>
                                        </p:tav>
                                      </p:tavLst>
                                    </p:anim>
                                    <p:anim calcmode="lin" valueType="num">
                                      <p:cBhvr additive="base">
                                        <p:cTn id="17" dur="500" fill="hold"/>
                                        <p:tgtEl>
                                          <p:spTgt spid="99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772400" cy="609600"/>
          </a:xfrm>
        </p:spPr>
        <p:txBody>
          <a:bodyPr/>
          <a:lstStyle/>
          <a:p>
            <a:r>
              <a:rPr lang="en-GB" dirty="0"/>
              <a:t>IN YOUR MATHS SECTION WRITE OUT THE FOLLOWING EXAMPLE</a:t>
            </a:r>
            <a:br>
              <a:rPr lang="en-GB" dirty="0"/>
            </a:br>
            <a:endParaRPr lang="en-GB" dirty="0"/>
          </a:p>
        </p:txBody>
      </p:sp>
      <p:sp>
        <p:nvSpPr>
          <p:cNvPr id="3" name="Content Placeholder 2"/>
          <p:cNvSpPr>
            <a:spLocks noGrp="1"/>
          </p:cNvSpPr>
          <p:nvPr>
            <p:ph idx="1"/>
          </p:nvPr>
        </p:nvSpPr>
        <p:spPr>
          <a:xfrm>
            <a:off x="685800" y="1295400"/>
            <a:ext cx="7772400" cy="4149824"/>
          </a:xfrm>
        </p:spPr>
        <p:txBody>
          <a:bodyPr/>
          <a:lstStyle/>
          <a:p>
            <a:r>
              <a:rPr lang="en-GB" dirty="0" smtClean="0"/>
              <a:t>Tony </a:t>
            </a:r>
            <a:r>
              <a:rPr lang="en-GB" dirty="0"/>
              <a:t>walks 40m in 30s what is his average speed?</a:t>
            </a:r>
          </a:p>
          <a:p>
            <a:pPr marL="0" indent="0">
              <a:buNone/>
            </a:pPr>
            <a:r>
              <a:rPr lang="en-GB" dirty="0" smtClean="0">
                <a:solidFill>
                  <a:srgbClr val="00FFFF"/>
                </a:solidFill>
              </a:rPr>
              <a:t>v=?, t=30s, d=40m</a:t>
            </a:r>
            <a:endParaRPr lang="en-GB" dirty="0"/>
          </a:p>
          <a:p>
            <a:r>
              <a:rPr lang="en-GB" dirty="0"/>
              <a:t>speed=distance/time</a:t>
            </a:r>
          </a:p>
          <a:p>
            <a:r>
              <a:rPr lang="en-GB" dirty="0"/>
              <a:t>speed=40/30 = </a:t>
            </a:r>
            <a:r>
              <a:rPr lang="en-GB" u="sng" dirty="0"/>
              <a:t>1m/s </a:t>
            </a:r>
          </a:p>
          <a:p>
            <a:endParaRPr lang="en-GB"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32</a:t>
            </a:fld>
            <a:endParaRPr lang="en-GB"/>
          </a:p>
        </p:txBody>
      </p:sp>
    </p:spTree>
    <p:extLst>
      <p:ext uri="{BB962C8B-B14F-4D97-AF65-F5344CB8AC3E}">
        <p14:creationId xmlns:p14="http://schemas.microsoft.com/office/powerpoint/2010/main" val="518340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772400" cy="609600"/>
          </a:xfrm>
        </p:spPr>
        <p:txBody>
          <a:bodyPr/>
          <a:lstStyle/>
          <a:p>
            <a:r>
              <a:rPr lang="en-GB" dirty="0"/>
              <a:t>IN YOUR MATHS SECTION WRITE OUT THE FOLLOWING EXAMPLE</a:t>
            </a:r>
            <a:br>
              <a:rPr lang="en-GB" dirty="0"/>
            </a:br>
            <a:endParaRPr lang="en-GB" dirty="0"/>
          </a:p>
        </p:txBody>
      </p:sp>
      <p:sp>
        <p:nvSpPr>
          <p:cNvPr id="3" name="Content Placeholder 2"/>
          <p:cNvSpPr>
            <a:spLocks noGrp="1"/>
          </p:cNvSpPr>
          <p:nvPr>
            <p:ph idx="1"/>
          </p:nvPr>
        </p:nvSpPr>
        <p:spPr/>
        <p:txBody>
          <a:bodyPr/>
          <a:lstStyle/>
          <a:p>
            <a:r>
              <a:rPr lang="en-GB" dirty="0" smtClean="0"/>
              <a:t>You </a:t>
            </a:r>
            <a:r>
              <a:rPr lang="en-GB" dirty="0"/>
              <a:t>could write 1.3m/s, 1.33m/s or 1.333m/s and get the mark. If you write 1.33</a:t>
            </a:r>
            <a:r>
              <a:rPr lang="en-GB" baseline="30000" dirty="0"/>
              <a:t>.</a:t>
            </a:r>
            <a:r>
              <a:rPr lang="en-GB" dirty="0"/>
              <a:t> m/s or 1 1/3 m/s or 1.333333m/s you lose the mark for the answer! This is because you have used TOO MANY SIGNIFICANT FIGURES. </a:t>
            </a:r>
          </a:p>
          <a:p>
            <a:r>
              <a:rPr lang="en-GB" dirty="0"/>
              <a:t>Mrs Hargreaves calls this “calculator diarrhoea”! and you can FIX it</a:t>
            </a:r>
            <a:r>
              <a:rPr lang="en-GB"/>
              <a:t>!!!! </a:t>
            </a:r>
            <a:endParaRPr lang="en-GB"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dirty="0" smtClean="0"/>
              <a:t>02/10/2011</a:t>
            </a:r>
            <a:endParaRPr lang="en-GB" dirty="0"/>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33</a:t>
            </a:fld>
            <a:endParaRPr lang="en-GB"/>
          </a:p>
        </p:txBody>
      </p:sp>
    </p:spTree>
    <p:extLst>
      <p:ext uri="{BB962C8B-B14F-4D97-AF65-F5344CB8AC3E}">
        <p14:creationId xmlns:p14="http://schemas.microsoft.com/office/powerpoint/2010/main" val="46535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56425C-61F8-4D4A-9FA9-A5B0DFF51C54}" type="slidenum">
              <a:rPr lang="en-GB" sz="1800" smtClean="0">
                <a:solidFill>
                  <a:schemeClr val="accent1"/>
                </a:solidFill>
              </a:rPr>
              <a:pPr eaLnBrk="1" hangingPunct="1"/>
              <a:t>34</a:t>
            </a:fld>
            <a:endParaRPr lang="en-GB" sz="1800" smtClean="0">
              <a:solidFill>
                <a:schemeClr val="accent1"/>
              </a:solidFill>
            </a:endParaRPr>
          </a:p>
        </p:txBody>
      </p:sp>
      <p:sp>
        <p:nvSpPr>
          <p:cNvPr id="3481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482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34821" name="Picture 137"/>
          <p:cNvPicPr>
            <a:picLocks noChangeAspect="1" noChangeArrowheads="1"/>
          </p:cNvPicPr>
          <p:nvPr/>
        </p:nvPicPr>
        <p:blipFill>
          <a:blip r:embed="rId2">
            <a:extLst>
              <a:ext uri="{28A0092B-C50C-407E-A947-70E740481C1C}">
                <a14:useLocalDpi xmlns:a14="http://schemas.microsoft.com/office/drawing/2010/main" val="0"/>
              </a:ext>
            </a:extLst>
          </a:blip>
          <a:srcRect l="14761" r="14761"/>
          <a:stretch>
            <a:fillRect/>
          </a:stretch>
        </p:blipFill>
        <p:spPr bwMode="auto">
          <a:xfrm>
            <a:off x="1447800" y="0"/>
            <a:ext cx="59086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490" name="WordArt 138"/>
          <p:cNvSpPr>
            <a:spLocks noChangeArrowheads="1" noChangeShapeType="1" noTextEdit="1"/>
          </p:cNvSpPr>
          <p:nvPr/>
        </p:nvSpPr>
        <p:spPr bwMode="auto">
          <a:xfrm>
            <a:off x="1143000" y="2362200"/>
            <a:ext cx="6858000" cy="1855788"/>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Speed Dominoes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0490"/>
                                        </p:tgtEl>
                                        <p:attrNameLst>
                                          <p:attrName>style.visibility</p:attrName>
                                        </p:attrNameLst>
                                      </p:cBhvr>
                                      <p:to>
                                        <p:strVal val="visible"/>
                                      </p:to>
                                    </p:set>
                                    <p:animEffect transition="in" filter="barn(outVertical)">
                                      <p:cBhvr>
                                        <p:cTn id="7" dur="500"/>
                                        <p:tgtEl>
                                          <p:spTgt spid="10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9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F73DB7-8581-434D-90CD-9AFDDCC2DB13}" type="slidenum">
              <a:rPr lang="en-GB" sz="1800" smtClean="0">
                <a:solidFill>
                  <a:schemeClr val="accent1"/>
                </a:solidFill>
              </a:rPr>
              <a:pPr eaLnBrk="1" hangingPunct="1"/>
              <a:t>35</a:t>
            </a:fld>
            <a:endParaRPr lang="en-GB" sz="1800" smtClean="0">
              <a:solidFill>
                <a:schemeClr val="accent1"/>
              </a:solidFill>
            </a:endParaRPr>
          </a:p>
        </p:txBody>
      </p:sp>
      <p:sp>
        <p:nvSpPr>
          <p:cNvPr id="35843" name="Rectangle 2"/>
          <p:cNvSpPr>
            <a:spLocks noGrp="1" noChangeArrowheads="1"/>
          </p:cNvSpPr>
          <p:nvPr>
            <p:ph type="title"/>
          </p:nvPr>
        </p:nvSpPr>
        <p:spPr/>
        <p:txBody>
          <a:bodyPr/>
          <a:lstStyle/>
          <a:p>
            <a:r>
              <a:rPr lang="en-GB" smtClean="0"/>
              <a:t>THE POST VAN AND AVERAGE SPEED.</a:t>
            </a:r>
          </a:p>
        </p:txBody>
      </p:sp>
      <p:grpSp>
        <p:nvGrpSpPr>
          <p:cNvPr id="35844" name="Group 32"/>
          <p:cNvGrpSpPr>
            <a:grpSpLocks/>
          </p:cNvGrpSpPr>
          <p:nvPr/>
        </p:nvGrpSpPr>
        <p:grpSpPr bwMode="auto">
          <a:xfrm>
            <a:off x="381000" y="838200"/>
            <a:ext cx="8077200" cy="5791200"/>
            <a:chOff x="624" y="576"/>
            <a:chExt cx="4560" cy="3312"/>
          </a:xfrm>
        </p:grpSpPr>
        <p:sp>
          <p:nvSpPr>
            <p:cNvPr id="35845" name="Rectangle 28"/>
            <p:cNvSpPr>
              <a:spLocks noChangeArrowheads="1"/>
            </p:cNvSpPr>
            <p:nvPr/>
          </p:nvSpPr>
          <p:spPr bwMode="auto">
            <a:xfrm>
              <a:off x="624" y="576"/>
              <a:ext cx="4560" cy="33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846" name="Group 31"/>
            <p:cNvGrpSpPr>
              <a:grpSpLocks/>
            </p:cNvGrpSpPr>
            <p:nvPr/>
          </p:nvGrpSpPr>
          <p:grpSpPr bwMode="auto">
            <a:xfrm>
              <a:off x="816" y="1056"/>
              <a:ext cx="4218" cy="2281"/>
              <a:chOff x="816" y="1056"/>
              <a:chExt cx="4218" cy="2281"/>
            </a:xfrm>
          </p:grpSpPr>
          <p:sp>
            <p:nvSpPr>
              <p:cNvPr id="35847" name="Rectangle 7"/>
              <p:cNvSpPr>
                <a:spLocks noChangeArrowheads="1"/>
              </p:cNvSpPr>
              <p:nvPr/>
            </p:nvSpPr>
            <p:spPr bwMode="auto">
              <a:xfrm rot="16200000" flipV="1">
                <a:off x="839" y="2157"/>
                <a:ext cx="1696" cy="8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nvGrpSpPr>
              <p:cNvPr id="35848" name="Group 30"/>
              <p:cNvGrpSpPr>
                <a:grpSpLocks/>
              </p:cNvGrpSpPr>
              <p:nvPr/>
            </p:nvGrpSpPr>
            <p:grpSpPr bwMode="auto">
              <a:xfrm>
                <a:off x="816" y="1056"/>
                <a:ext cx="4218" cy="2281"/>
                <a:chOff x="816" y="1056"/>
                <a:chExt cx="4218" cy="2281"/>
              </a:xfrm>
            </p:grpSpPr>
            <p:sp>
              <p:nvSpPr>
                <p:cNvPr id="35849" name="Rectangle 5"/>
                <p:cNvSpPr>
                  <a:spLocks noChangeArrowheads="1"/>
                </p:cNvSpPr>
                <p:nvPr/>
              </p:nvSpPr>
              <p:spPr bwMode="auto">
                <a:xfrm flipV="1">
                  <a:off x="1701" y="1352"/>
                  <a:ext cx="1363"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0" name="Rectangle 6"/>
                <p:cNvSpPr>
                  <a:spLocks noChangeArrowheads="1"/>
                </p:cNvSpPr>
                <p:nvPr/>
              </p:nvSpPr>
              <p:spPr bwMode="auto">
                <a:xfrm rot="1133190" flipV="1">
                  <a:off x="3093" y="1568"/>
                  <a:ext cx="1107"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nvGrpSpPr>
                <p:cNvPr id="35851" name="Group 29"/>
                <p:cNvGrpSpPr>
                  <a:grpSpLocks/>
                </p:cNvGrpSpPr>
                <p:nvPr/>
              </p:nvGrpSpPr>
              <p:grpSpPr bwMode="auto">
                <a:xfrm>
                  <a:off x="816" y="1056"/>
                  <a:ext cx="4218" cy="2281"/>
                  <a:chOff x="816" y="1056"/>
                  <a:chExt cx="4218" cy="2281"/>
                </a:xfrm>
              </p:grpSpPr>
              <p:sp>
                <p:nvSpPr>
                  <p:cNvPr id="35852" name="Rectangle 8"/>
                  <p:cNvSpPr>
                    <a:spLocks noChangeArrowheads="1"/>
                  </p:cNvSpPr>
                  <p:nvPr/>
                </p:nvSpPr>
                <p:spPr bwMode="auto">
                  <a:xfrm rot="1788568" flipV="1">
                    <a:off x="1566" y="2034"/>
                    <a:ext cx="2528" cy="6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3" name="Rectangle 9"/>
                  <p:cNvSpPr>
                    <a:spLocks noChangeArrowheads="1"/>
                  </p:cNvSpPr>
                  <p:nvPr/>
                </p:nvSpPr>
                <p:spPr bwMode="auto">
                  <a:xfrm rot="6344675" flipV="1">
                    <a:off x="3639" y="2191"/>
                    <a:ext cx="904" cy="90"/>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4" name="Rectangle 10"/>
                  <p:cNvSpPr>
                    <a:spLocks noChangeArrowheads="1"/>
                  </p:cNvSpPr>
                  <p:nvPr/>
                </p:nvSpPr>
                <p:spPr bwMode="auto">
                  <a:xfrm rot="21113112" flipV="1">
                    <a:off x="1650" y="2840"/>
                    <a:ext cx="2352" cy="63"/>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5" name="Oval 11"/>
                  <p:cNvSpPr>
                    <a:spLocks noChangeArrowheads="1"/>
                  </p:cNvSpPr>
                  <p:nvPr/>
                </p:nvSpPr>
                <p:spPr bwMode="auto">
                  <a:xfrm>
                    <a:off x="1616" y="1280"/>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6" name="Oval 12"/>
                  <p:cNvSpPr>
                    <a:spLocks noChangeArrowheads="1"/>
                  </p:cNvSpPr>
                  <p:nvPr/>
                </p:nvSpPr>
                <p:spPr bwMode="auto">
                  <a:xfrm>
                    <a:off x="1576" y="2928"/>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7" name="Oval 13"/>
                  <p:cNvSpPr>
                    <a:spLocks noChangeArrowheads="1"/>
                  </p:cNvSpPr>
                  <p:nvPr/>
                </p:nvSpPr>
                <p:spPr bwMode="auto">
                  <a:xfrm>
                    <a:off x="3857" y="2616"/>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8" name="Oval 14"/>
                  <p:cNvSpPr>
                    <a:spLocks noChangeArrowheads="1"/>
                  </p:cNvSpPr>
                  <p:nvPr/>
                </p:nvSpPr>
                <p:spPr bwMode="auto">
                  <a:xfrm>
                    <a:off x="4087" y="1712"/>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9" name="Oval 15"/>
                  <p:cNvSpPr>
                    <a:spLocks noChangeArrowheads="1"/>
                  </p:cNvSpPr>
                  <p:nvPr/>
                </p:nvSpPr>
                <p:spPr bwMode="auto">
                  <a:xfrm>
                    <a:off x="2979" y="1280"/>
                    <a:ext cx="199" cy="216"/>
                  </a:xfrm>
                  <a:prstGeom prst="ellipse">
                    <a:avLst/>
                  </a:prstGeom>
                  <a:solidFill>
                    <a:srgbClr val="000000"/>
                  </a:solidFill>
                  <a:ln w="9525">
                    <a:solidFill>
                      <a:srgbClr val="000000"/>
                    </a:solidFill>
                    <a:round/>
                    <a:headEnd/>
                    <a:tailEnd/>
                  </a:ln>
                </p:spPr>
                <p:txBody>
                  <a:bodyPr/>
                  <a:lstStyle/>
                  <a:p>
                    <a:endParaRPr lang="en-US"/>
                  </a:p>
                </p:txBody>
              </p:sp>
              <p:sp>
                <p:nvSpPr>
                  <p:cNvPr id="35860" name="Text Box 16"/>
                  <p:cNvSpPr txBox="1">
                    <a:spLocks noChangeArrowheads="1"/>
                  </p:cNvSpPr>
                  <p:nvPr/>
                </p:nvSpPr>
                <p:spPr bwMode="auto">
                  <a:xfrm>
                    <a:off x="1138" y="1112"/>
                    <a:ext cx="421"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Post Office</a:t>
                    </a:r>
                  </a:p>
                </p:txBody>
              </p:sp>
              <p:sp>
                <p:nvSpPr>
                  <p:cNvPr id="35861" name="Text Box 17"/>
                  <p:cNvSpPr txBox="1">
                    <a:spLocks noChangeArrowheads="1"/>
                  </p:cNvSpPr>
                  <p:nvPr/>
                </p:nvSpPr>
                <p:spPr bwMode="auto">
                  <a:xfrm>
                    <a:off x="1056" y="2928"/>
                    <a:ext cx="485" cy="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Post Box</a:t>
                    </a:r>
                  </a:p>
                </p:txBody>
              </p:sp>
              <p:sp>
                <p:nvSpPr>
                  <p:cNvPr id="35862" name="Text Box 18"/>
                  <p:cNvSpPr txBox="1">
                    <a:spLocks noChangeArrowheads="1"/>
                  </p:cNvSpPr>
                  <p:nvPr/>
                </p:nvSpPr>
                <p:spPr bwMode="auto">
                  <a:xfrm>
                    <a:off x="4128" y="2688"/>
                    <a:ext cx="557" cy="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Church</a:t>
                    </a:r>
                  </a:p>
                </p:txBody>
              </p:sp>
              <p:sp>
                <p:nvSpPr>
                  <p:cNvPr id="35863" name="Text Box 19"/>
                  <p:cNvSpPr txBox="1">
                    <a:spLocks noChangeArrowheads="1"/>
                  </p:cNvSpPr>
                  <p:nvPr/>
                </p:nvSpPr>
                <p:spPr bwMode="auto">
                  <a:xfrm>
                    <a:off x="4282" y="1640"/>
                    <a:ext cx="341"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Shop</a:t>
                    </a:r>
                  </a:p>
                </p:txBody>
              </p:sp>
              <p:sp>
                <p:nvSpPr>
                  <p:cNvPr id="35864" name="Text Box 20"/>
                  <p:cNvSpPr txBox="1">
                    <a:spLocks noChangeArrowheads="1"/>
                  </p:cNvSpPr>
                  <p:nvPr/>
                </p:nvSpPr>
                <p:spPr bwMode="auto">
                  <a:xfrm>
                    <a:off x="2963" y="1056"/>
                    <a:ext cx="613"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Library</a:t>
                    </a:r>
                  </a:p>
                </p:txBody>
              </p:sp>
              <p:sp>
                <p:nvSpPr>
                  <p:cNvPr id="35865" name="Text Box 21"/>
                  <p:cNvSpPr txBox="1">
                    <a:spLocks noChangeArrowheads="1"/>
                  </p:cNvSpPr>
                  <p:nvPr/>
                </p:nvSpPr>
                <p:spPr bwMode="auto">
                  <a:xfrm>
                    <a:off x="4224" y="2160"/>
                    <a:ext cx="810" cy="19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200 m / 25 s</a:t>
                    </a:r>
                  </a:p>
                </p:txBody>
              </p:sp>
              <p:sp>
                <p:nvSpPr>
                  <p:cNvPr id="35866" name="Text Box 22"/>
                  <p:cNvSpPr txBox="1">
                    <a:spLocks noChangeArrowheads="1"/>
                  </p:cNvSpPr>
                  <p:nvPr/>
                </p:nvSpPr>
                <p:spPr bwMode="auto">
                  <a:xfrm>
                    <a:off x="816" y="1824"/>
                    <a:ext cx="756" cy="241"/>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450 m / 60 s</a:t>
                    </a:r>
                  </a:p>
                </p:txBody>
              </p:sp>
              <p:sp>
                <p:nvSpPr>
                  <p:cNvPr id="35867" name="Text Box 23"/>
                  <p:cNvSpPr txBox="1">
                    <a:spLocks noChangeArrowheads="1"/>
                  </p:cNvSpPr>
                  <p:nvPr/>
                </p:nvSpPr>
                <p:spPr bwMode="auto">
                  <a:xfrm>
                    <a:off x="2041" y="1071"/>
                    <a:ext cx="825" cy="20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400 m / 32 s</a:t>
                    </a:r>
                  </a:p>
                </p:txBody>
              </p:sp>
              <p:sp>
                <p:nvSpPr>
                  <p:cNvPr id="35868" name="Text Box 24"/>
                  <p:cNvSpPr txBox="1">
                    <a:spLocks noChangeArrowheads="1"/>
                  </p:cNvSpPr>
                  <p:nvPr/>
                </p:nvSpPr>
                <p:spPr bwMode="auto">
                  <a:xfrm>
                    <a:off x="3792" y="1392"/>
                    <a:ext cx="777" cy="20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350 m / 35 s</a:t>
                    </a:r>
                  </a:p>
                </p:txBody>
              </p:sp>
              <p:sp>
                <p:nvSpPr>
                  <p:cNvPr id="35869" name="Text Box 25"/>
                  <p:cNvSpPr txBox="1">
                    <a:spLocks noChangeArrowheads="1"/>
                  </p:cNvSpPr>
                  <p:nvPr/>
                </p:nvSpPr>
                <p:spPr bwMode="auto">
                  <a:xfrm>
                    <a:off x="2688" y="3072"/>
                    <a:ext cx="1012" cy="26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750 m / 120 s</a:t>
                    </a:r>
                  </a:p>
                </p:txBody>
              </p:sp>
              <p:sp>
                <p:nvSpPr>
                  <p:cNvPr id="35870" name="Text Box 26"/>
                  <p:cNvSpPr txBox="1">
                    <a:spLocks noChangeArrowheads="1"/>
                  </p:cNvSpPr>
                  <p:nvPr/>
                </p:nvSpPr>
                <p:spPr bwMode="auto">
                  <a:xfrm>
                    <a:off x="2688" y="1920"/>
                    <a:ext cx="840" cy="192"/>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900 m / 45 s</a:t>
                    </a:r>
                  </a:p>
                </p:txBody>
              </p:sp>
            </p:grpSp>
          </p:grpSp>
        </p:gr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8283FE-68D9-4BA4-AB0B-90C8693735D9}" type="slidenum">
              <a:rPr lang="en-GB" sz="1800" smtClean="0">
                <a:solidFill>
                  <a:schemeClr val="accent1"/>
                </a:solidFill>
              </a:rPr>
              <a:pPr eaLnBrk="1" hangingPunct="1"/>
              <a:t>36</a:t>
            </a:fld>
            <a:endParaRPr lang="en-GB" sz="1800" smtClean="0">
              <a:solidFill>
                <a:schemeClr val="accent1"/>
              </a:solidFill>
            </a:endParaRPr>
          </a:p>
        </p:txBody>
      </p:sp>
      <p:graphicFrame>
        <p:nvGraphicFramePr>
          <p:cNvPr id="199727" name="Group 47"/>
          <p:cNvGraphicFramePr>
            <a:graphicFrameLocks noGrp="1"/>
          </p:cNvGraphicFramePr>
          <p:nvPr>
            <p:ph type="tbl" idx="1"/>
          </p:nvPr>
        </p:nvGraphicFramePr>
        <p:xfrm>
          <a:off x="381000" y="838200"/>
          <a:ext cx="7772400" cy="5334000"/>
        </p:xfrm>
        <a:graphic>
          <a:graphicData uri="http://schemas.openxmlformats.org/drawingml/2006/table">
            <a:tbl>
              <a:tblPr/>
              <a:tblGrid>
                <a:gridCol w="3886200"/>
                <a:gridCol w="3886200"/>
              </a:tblGrid>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smtClean="0">
                          <a:ln>
                            <a:noFill/>
                          </a:ln>
                          <a:solidFill>
                            <a:srgbClr val="FFFF00"/>
                          </a:solidFill>
                          <a:effectLst/>
                          <a:latin typeface="Comic Sans MS" pitchFamily="66" charset="0"/>
                          <a:cs typeface="Times New Roman" pitchFamily="18" charset="0"/>
                        </a:rPr>
                        <a:t>Journey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Average Speed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Post Box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Box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Library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Shop </a:t>
                      </a:r>
                      <a:br>
                        <a:rPr kumimoji="0" lang="en-GB" sz="2800" b="0" i="0" u="none" strike="noStrike" cap="none" normalizeH="0" baseline="0" smtClean="0">
                          <a:ln>
                            <a:noFill/>
                          </a:ln>
                          <a:solidFill>
                            <a:schemeClr val="bg1"/>
                          </a:solidFill>
                          <a:effectLst/>
                          <a:latin typeface="Comic Sans MS" pitchFamily="66" charset="0"/>
                          <a:cs typeface="Times New Roman" pitchFamily="18" charset="0"/>
                        </a:rPr>
                      </a:b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Post Box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br>
                        <a:rPr kumimoji="0" lang="en-GB" sz="2800" b="0" i="0" u="none" strike="noStrike" cap="none" normalizeH="0" baseline="0" smtClean="0">
                          <a:ln>
                            <a:noFill/>
                          </a:ln>
                          <a:solidFill>
                            <a:schemeClr val="bg1"/>
                          </a:solidFill>
                          <a:effectLst/>
                          <a:latin typeface="Comic Sans MS" pitchFamily="66" charset="0"/>
                          <a:cs typeface="Times New Roman" pitchFamily="18" charset="0"/>
                        </a:rPr>
                      </a:b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Shop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Library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DEF83F5-F655-4A77-AF85-F4D34A8A48FB}" type="slidenum">
              <a:rPr lang="en-GB" sz="1800" smtClean="0">
                <a:solidFill>
                  <a:schemeClr val="accent1"/>
                </a:solidFill>
              </a:rPr>
              <a:pPr eaLnBrk="1" hangingPunct="1"/>
              <a:t>37</a:t>
            </a:fld>
            <a:endParaRPr lang="en-GB" sz="1800" smtClean="0">
              <a:solidFill>
                <a:schemeClr val="accent1"/>
              </a:solidFill>
            </a:endParaRPr>
          </a:p>
        </p:txBody>
      </p:sp>
      <p:sp>
        <p:nvSpPr>
          <p:cNvPr id="378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78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7893"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INSTANTANEOUS</a:t>
            </a:r>
            <a:br>
              <a:rPr lang="en-GB" sz="6000" smtClean="0"/>
            </a:br>
            <a:r>
              <a:rPr lang="en-GB" sz="6000" smtClean="0"/>
              <a:t>Speed</a:t>
            </a:r>
          </a:p>
        </p:txBody>
      </p:sp>
      <p:sp>
        <p:nvSpPr>
          <p:cNvPr id="37894"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37895"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DB6392-4B6A-48F2-BBCF-9B6065AEE3F0}" type="slidenum">
              <a:rPr lang="en-GB" sz="1800" smtClean="0">
                <a:solidFill>
                  <a:schemeClr val="accent1"/>
                </a:solidFill>
              </a:rPr>
              <a:pPr eaLnBrk="1" hangingPunct="1"/>
              <a:t>38</a:t>
            </a:fld>
            <a:endParaRPr lang="en-GB" sz="1800" smtClean="0">
              <a:solidFill>
                <a:schemeClr val="accent1"/>
              </a:solidFill>
            </a:endParaRPr>
          </a:p>
        </p:txBody>
      </p:sp>
      <p:sp>
        <p:nvSpPr>
          <p:cNvPr id="389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89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891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38918" name="Rectangle 3"/>
          <p:cNvSpPr>
            <a:spLocks noChangeArrowheads="1"/>
          </p:cNvSpPr>
          <p:nvPr/>
        </p:nvSpPr>
        <p:spPr bwMode="auto">
          <a:xfrm>
            <a:off x="914400" y="2133600"/>
            <a:ext cx="7162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3200" u="sng">
                <a:solidFill>
                  <a:schemeClr val="bg1"/>
                </a:solidFill>
                <a:latin typeface="Comic Sans MS" pitchFamily="66" charset="0"/>
                <a:cs typeface="Times New Roman" pitchFamily="18" charset="0"/>
              </a:rPr>
              <a:t>Instantaneous speed</a:t>
            </a:r>
            <a:r>
              <a:rPr lang="en-GB" sz="3200">
                <a:solidFill>
                  <a:schemeClr val="bg1"/>
                </a:solidFill>
                <a:latin typeface="Comic Sans MS" pitchFamily="66" charset="0"/>
                <a:cs typeface="Times New Roman" pitchFamily="18" charset="0"/>
              </a:rPr>
              <a:t> is the speed at which you are travelling over a very short distance. It is measured in metres per second or miles per hour.</a:t>
            </a:r>
            <a:endParaRPr lang="en-GB" sz="3200">
              <a:solidFill>
                <a:schemeClr val="bg1"/>
              </a:solidFill>
              <a:cs typeface="Times New Roman" pitchFamily="18" charset="0"/>
            </a:endParaRPr>
          </a:p>
          <a:p>
            <a:pPr eaLnBrk="0" hangingPunct="0"/>
            <a:endParaRPr lang="en-GB" sz="3200">
              <a:solidFill>
                <a:schemeClr val="bg1"/>
              </a:solidFill>
            </a:endParaRPr>
          </a:p>
        </p:txBody>
      </p:sp>
      <p:pic>
        <p:nvPicPr>
          <p:cNvPr id="38919" name="Picture 4" descr="inst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8006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5"/>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4C4452-9A03-43A0-AA37-E4CC982089A8}" type="slidenum">
              <a:rPr lang="en-GB" sz="1800" smtClean="0">
                <a:solidFill>
                  <a:schemeClr val="accent1"/>
                </a:solidFill>
              </a:rPr>
              <a:pPr eaLnBrk="1" hangingPunct="1"/>
              <a:t>39</a:t>
            </a:fld>
            <a:endParaRPr lang="en-GB" sz="1800" smtClean="0">
              <a:solidFill>
                <a:schemeClr val="accent1"/>
              </a:solidFill>
            </a:endParaRPr>
          </a:p>
        </p:txBody>
      </p:sp>
      <p:sp>
        <p:nvSpPr>
          <p:cNvPr id="39939"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9940"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9941" name="Rectangle 3"/>
          <p:cNvSpPr>
            <a:spLocks noGrp="1" noChangeArrowheads="1"/>
          </p:cNvSpPr>
          <p:nvPr>
            <p:ph type="title"/>
          </p:nvPr>
        </p:nvSpPr>
        <p:spPr/>
        <p:txBody>
          <a:bodyPr/>
          <a:lstStyle/>
          <a:p>
            <a:pPr eaLnBrk="1" hangingPunct="1"/>
            <a:r>
              <a:rPr lang="en-GB" smtClean="0"/>
              <a:t>Instantaneous Velocity</a:t>
            </a:r>
          </a:p>
        </p:txBody>
      </p:sp>
      <p:sp>
        <p:nvSpPr>
          <p:cNvPr id="39942" name="Rectangle 4"/>
          <p:cNvSpPr>
            <a:spLocks noGrp="1" noChangeArrowheads="1"/>
          </p:cNvSpPr>
          <p:nvPr>
            <p:ph type="body" sz="half" idx="1"/>
          </p:nvPr>
        </p:nvSpPr>
        <p:spPr>
          <a:xfrm>
            <a:off x="304800" y="1447800"/>
            <a:ext cx="8382000" cy="3352800"/>
          </a:xfrm>
        </p:spPr>
        <p:txBody>
          <a:bodyPr/>
          <a:lstStyle/>
          <a:p>
            <a:pPr eaLnBrk="1" hangingPunct="1">
              <a:lnSpc>
                <a:spcPct val="120000"/>
              </a:lnSpc>
              <a:buFontTx/>
              <a:buNone/>
            </a:pPr>
            <a:r>
              <a:rPr lang="en-GB" smtClean="0"/>
              <a:t>The </a:t>
            </a:r>
            <a:r>
              <a:rPr lang="en-GB" u="sng" smtClean="0"/>
              <a:t>instantaneous speed</a:t>
            </a:r>
            <a:r>
              <a:rPr lang="en-GB" smtClean="0"/>
              <a:t> for an object is its speed at a particular point in time.  </a:t>
            </a:r>
            <a:r>
              <a:rPr lang="en-GB" smtClean="0">
                <a:solidFill>
                  <a:srgbClr val="00FFFF"/>
                </a:solidFill>
              </a:rPr>
              <a:t>For example, a police speed camera measures the instantaneous velocity of the car.</a:t>
            </a:r>
          </a:p>
        </p:txBody>
      </p:sp>
      <p:grpSp>
        <p:nvGrpSpPr>
          <p:cNvPr id="39943" name="Group 20"/>
          <p:cNvGrpSpPr>
            <a:grpSpLocks/>
          </p:cNvGrpSpPr>
          <p:nvPr/>
        </p:nvGrpSpPr>
        <p:grpSpPr bwMode="auto">
          <a:xfrm>
            <a:off x="609600" y="4648200"/>
            <a:ext cx="8018463" cy="1689100"/>
            <a:chOff x="422" y="2726"/>
            <a:chExt cx="5051" cy="1064"/>
          </a:xfrm>
        </p:grpSpPr>
        <p:sp>
          <p:nvSpPr>
            <p:cNvPr id="39945" name="AutoShape 2"/>
            <p:cNvSpPr>
              <a:spLocks noChangeArrowheads="1"/>
            </p:cNvSpPr>
            <p:nvPr/>
          </p:nvSpPr>
          <p:spPr bwMode="auto">
            <a:xfrm rot="-6411898">
              <a:off x="3955" y="3097"/>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6" name="Rectangle 5"/>
            <p:cNvSpPr>
              <a:spLocks noChangeArrowheads="1"/>
            </p:cNvSpPr>
            <p:nvPr/>
          </p:nvSpPr>
          <p:spPr bwMode="auto">
            <a:xfrm rot="397687">
              <a:off x="422" y="3632"/>
              <a:ext cx="5051" cy="57"/>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7" name="Line 6"/>
            <p:cNvSpPr>
              <a:spLocks noChangeShapeType="1"/>
            </p:cNvSpPr>
            <p:nvPr/>
          </p:nvSpPr>
          <p:spPr bwMode="auto">
            <a:xfrm flipH="1">
              <a:off x="3447" y="3273"/>
              <a:ext cx="454" cy="14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9948" name="Group 7"/>
            <p:cNvGrpSpPr>
              <a:grpSpLocks/>
            </p:cNvGrpSpPr>
            <p:nvPr/>
          </p:nvGrpSpPr>
          <p:grpSpPr bwMode="auto">
            <a:xfrm>
              <a:off x="555" y="3046"/>
              <a:ext cx="742" cy="381"/>
              <a:chOff x="657" y="3061"/>
              <a:chExt cx="742" cy="381"/>
            </a:xfrm>
          </p:grpSpPr>
          <p:sp>
            <p:nvSpPr>
              <p:cNvPr id="39956" name="Rectangle 8"/>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7" name="Oval 9"/>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Oval 10"/>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9" name="Rectangle 11"/>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949" name="Line 12"/>
            <p:cNvSpPr>
              <a:spLocks noChangeShapeType="1"/>
            </p:cNvSpPr>
            <p:nvPr/>
          </p:nvSpPr>
          <p:spPr bwMode="auto">
            <a:xfrm flipH="1">
              <a:off x="3164" y="3407"/>
              <a:ext cx="318" cy="1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50" name="AutoShape 13"/>
            <p:cNvSpPr>
              <a:spLocks noChangeArrowheads="1"/>
            </p:cNvSpPr>
            <p:nvPr/>
          </p:nvSpPr>
          <p:spPr bwMode="auto">
            <a:xfrm rot="-6411898">
              <a:off x="2991" y="3409"/>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51" name="Group 14"/>
            <p:cNvGrpSpPr>
              <a:grpSpLocks/>
            </p:cNvGrpSpPr>
            <p:nvPr/>
          </p:nvGrpSpPr>
          <p:grpSpPr bwMode="auto">
            <a:xfrm>
              <a:off x="668" y="2726"/>
              <a:ext cx="4593" cy="1064"/>
              <a:chOff x="668" y="2726"/>
              <a:chExt cx="4593" cy="1064"/>
            </a:xfrm>
          </p:grpSpPr>
          <p:sp>
            <p:nvSpPr>
              <p:cNvPr id="39952" name="Text Box 15"/>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folHlink"/>
                    </a:solidFill>
                    <a:latin typeface="Tahoma" pitchFamily="34" charset="0"/>
                  </a:rPr>
                  <a:t>Length of object</a:t>
                </a:r>
              </a:p>
            </p:txBody>
          </p:sp>
          <p:sp>
            <p:nvSpPr>
              <p:cNvPr id="39953" name="Line 16"/>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54" name="Text Box 17"/>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hlink"/>
                    </a:solidFill>
                    <a:latin typeface="Tahoma" pitchFamily="34" charset="0"/>
                  </a:rPr>
                  <a:t>Light gate measures time to pass</a:t>
                </a:r>
              </a:p>
            </p:txBody>
          </p:sp>
          <p:sp>
            <p:nvSpPr>
              <p:cNvPr id="39955" name="Text Box 18"/>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accent1"/>
                    </a:solidFill>
                    <a:latin typeface="Tahoma" pitchFamily="34" charset="0"/>
                  </a:rPr>
                  <a:t>Ramp</a:t>
                </a:r>
              </a:p>
            </p:txBody>
          </p:sp>
        </p:grpSp>
      </p:grpSp>
      <p:sp>
        <p:nvSpPr>
          <p:cNvPr id="39944" name="Rectangle 21"/>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7AA586-F124-4F26-83F1-C08824A0A1C2}" type="slidenum">
              <a:rPr lang="en-GB" sz="1800" smtClean="0">
                <a:solidFill>
                  <a:schemeClr val="accent1"/>
                </a:solidFill>
              </a:rPr>
              <a:pPr eaLnBrk="1" hangingPunct="1"/>
              <a:t>4</a:t>
            </a:fld>
            <a:endParaRPr lang="en-GB" sz="1800" smtClean="0">
              <a:solidFill>
                <a:schemeClr val="accent1"/>
              </a:solidFill>
            </a:endParaRPr>
          </a:p>
        </p:txBody>
      </p:sp>
      <p:sp>
        <p:nvSpPr>
          <p:cNvPr id="51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1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125"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Speed, Distance &amp; Time</a:t>
            </a:r>
          </a:p>
        </p:txBody>
      </p:sp>
      <p:sp>
        <p:nvSpPr>
          <p:cNvPr id="5126"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5127"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3F63A9D-3744-4F18-ADCC-06D8D412CDF7}" type="slidenum">
              <a:rPr lang="en-GB" sz="1800" smtClean="0">
                <a:solidFill>
                  <a:schemeClr val="accent1"/>
                </a:solidFill>
              </a:rPr>
              <a:pPr eaLnBrk="1" hangingPunct="1"/>
              <a:t>40</a:t>
            </a:fld>
            <a:endParaRPr lang="en-GB" sz="1800" smtClean="0">
              <a:solidFill>
                <a:schemeClr val="accent1"/>
              </a:solidFill>
            </a:endParaRPr>
          </a:p>
        </p:txBody>
      </p:sp>
      <p:sp>
        <p:nvSpPr>
          <p:cNvPr id="409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09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096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40966" name="Rectangle 11"/>
          <p:cNvSpPr>
            <a:spLocks noChangeArrowheads="1"/>
          </p:cNvSpPr>
          <p:nvPr/>
        </p:nvSpPr>
        <p:spPr bwMode="auto">
          <a:xfrm>
            <a:off x="0" y="20621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200">
                <a:latin typeface="Comic Sans MS" pitchFamily="66" charset="0"/>
                <a:cs typeface="Times New Roman" pitchFamily="18" charset="0"/>
              </a:rPr>
              <a:t> </a:t>
            </a:r>
            <a:endParaRPr lang="en-GB" sz="1200">
              <a:cs typeface="Times New Roman" pitchFamily="18" charset="0"/>
            </a:endParaRPr>
          </a:p>
          <a:p>
            <a:pPr eaLnBrk="0" hangingPunct="0"/>
            <a:endParaRPr lang="en-GB"/>
          </a:p>
        </p:txBody>
      </p:sp>
      <p:pic>
        <p:nvPicPr>
          <p:cNvPr id="4096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925"/>
            <a:ext cx="2143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1925"/>
            <a:ext cx="2143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6950"/>
            <a:ext cx="38862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tangle 13"/>
          <p:cNvSpPr>
            <a:spLocks noChangeArrowheads="1"/>
          </p:cNvSpPr>
          <p:nvPr/>
        </p:nvSpPr>
        <p:spPr bwMode="auto">
          <a:xfrm>
            <a:off x="3500438"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0971" name="Rectangle 15"/>
          <p:cNvSpPr>
            <a:spLocks noChangeArrowheads="1"/>
          </p:cNvSpPr>
          <p:nvPr/>
        </p:nvSpPr>
        <p:spPr bwMode="auto">
          <a:xfrm>
            <a:off x="3500438"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0972" name="Rectangle 17"/>
          <p:cNvSpPr>
            <a:spLocks noChangeArrowheads="1"/>
          </p:cNvSpPr>
          <p:nvPr/>
        </p:nvSpPr>
        <p:spPr bwMode="auto">
          <a:xfrm>
            <a:off x="2057400" y="426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097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79775"/>
            <a:ext cx="36576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Text Box 18"/>
          <p:cNvSpPr txBox="1">
            <a:spLocks noChangeArrowheads="1"/>
          </p:cNvSpPr>
          <p:nvPr/>
        </p:nvSpPr>
        <p:spPr bwMode="auto">
          <a:xfrm>
            <a:off x="0" y="4940300"/>
            <a:ext cx="411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rPr>
              <a:t>A </a:t>
            </a:r>
            <a:r>
              <a:rPr lang="en-GB" b="1">
                <a:solidFill>
                  <a:schemeClr val="bg1"/>
                </a:solidFill>
                <a:latin typeface="Comic Sans MS" pitchFamily="66" charset="0"/>
              </a:rPr>
              <a:t>speedometer</a:t>
            </a:r>
            <a:r>
              <a:rPr lang="en-GB">
                <a:solidFill>
                  <a:schemeClr val="bg1"/>
                </a:solidFill>
                <a:latin typeface="Comic Sans MS" pitchFamily="66" charset="0"/>
              </a:rPr>
              <a:t> is a </a:t>
            </a:r>
            <a:r>
              <a:rPr lang="en-GB">
                <a:solidFill>
                  <a:schemeClr val="bg1"/>
                </a:solidFill>
                <a:latin typeface="Comic Sans MS" pitchFamily="66" charset="0"/>
                <a:hlinkClick r:id="rId6" tooltip="Gauge (instrument)"/>
              </a:rPr>
              <a:t>gauge</a:t>
            </a:r>
            <a:r>
              <a:rPr lang="en-GB">
                <a:solidFill>
                  <a:schemeClr val="bg1"/>
                </a:solidFill>
                <a:latin typeface="Comic Sans MS" pitchFamily="66" charset="0"/>
              </a:rPr>
              <a:t> that measures and displays the instantaneous </a:t>
            </a:r>
            <a:r>
              <a:rPr lang="en-GB">
                <a:solidFill>
                  <a:schemeClr val="bg1"/>
                </a:solidFill>
                <a:latin typeface="Comic Sans MS" pitchFamily="66" charset="0"/>
                <a:hlinkClick r:id="rId7" tooltip="Speed"/>
              </a:rPr>
              <a:t>speed</a:t>
            </a:r>
            <a:r>
              <a:rPr lang="en-GB">
                <a:solidFill>
                  <a:schemeClr val="bg1"/>
                </a:solidFill>
                <a:latin typeface="Comic Sans MS" pitchFamily="66" charset="0"/>
              </a:rPr>
              <a:t> of a land vehicle.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57CFE3-0340-4DC1-8475-1545F31A19E9}" type="slidenum">
              <a:rPr lang="en-GB" sz="1800" smtClean="0">
                <a:solidFill>
                  <a:schemeClr val="accent1"/>
                </a:solidFill>
              </a:rPr>
              <a:pPr eaLnBrk="1" hangingPunct="1"/>
              <a:t>41</a:t>
            </a:fld>
            <a:endParaRPr lang="en-GB" sz="1800" smtClean="0">
              <a:solidFill>
                <a:schemeClr val="accent1"/>
              </a:solidFill>
            </a:endParaRPr>
          </a:p>
        </p:txBody>
      </p:sp>
      <p:sp>
        <p:nvSpPr>
          <p:cNvPr id="419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19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1989" name="Rectangle 2"/>
          <p:cNvSpPr>
            <a:spLocks noGrp="1" noChangeArrowheads="1"/>
          </p:cNvSpPr>
          <p:nvPr>
            <p:ph type="title"/>
          </p:nvPr>
        </p:nvSpPr>
        <p:spPr/>
        <p:txBody>
          <a:bodyPr/>
          <a:lstStyle/>
          <a:p>
            <a:pPr eaLnBrk="1" hangingPunct="1"/>
            <a:r>
              <a:rPr lang="en-GB" smtClean="0"/>
              <a:t>INSTANTANEOUS SPEED</a:t>
            </a:r>
          </a:p>
        </p:txBody>
      </p:sp>
      <p:pic>
        <p:nvPicPr>
          <p:cNvPr id="41990" name="Picture 3"/>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1219200" y="838200"/>
            <a:ext cx="2819400" cy="2571750"/>
          </a:xfrm>
        </p:spPr>
      </p:pic>
      <p:pic>
        <p:nvPicPr>
          <p:cNvPr id="419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152400"/>
            <a:ext cx="465772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5"/>
          <p:cNvPicPr>
            <a:picLocks noChangeAspect="1" noChangeArrowheads="1"/>
          </p:cNvPicPr>
          <p:nvPr/>
        </p:nvPicPr>
        <p:blipFill>
          <a:blip r:embed="rId4">
            <a:extLst>
              <a:ext uri="{28A0092B-C50C-407E-A947-70E740481C1C}">
                <a14:useLocalDpi xmlns:a14="http://schemas.microsoft.com/office/drawing/2010/main" val="0"/>
              </a:ext>
            </a:extLst>
          </a:blip>
          <a:srcRect l="37303"/>
          <a:stretch>
            <a:fillRect/>
          </a:stretch>
        </p:blipFill>
        <p:spPr bwMode="auto">
          <a:xfrm>
            <a:off x="457200" y="3581400"/>
            <a:ext cx="334327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3" name="Rectangle 6"/>
          <p:cNvSpPr>
            <a:spLocks noChangeArrowheads="1"/>
          </p:cNvSpPr>
          <p:nvPr/>
        </p:nvSpPr>
        <p:spPr bwMode="auto">
          <a:xfrm>
            <a:off x="457200" y="60960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hlinkClick r:id="rId5"/>
              </a:rPr>
              <a:t>Speed Cameras in D&amp;G</a:t>
            </a:r>
            <a:endParaRPr lang="en-GB">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E382BF-ED8A-442D-B22D-7F9322118F93}" type="slidenum">
              <a:rPr lang="en-GB" sz="1800" smtClean="0">
                <a:solidFill>
                  <a:schemeClr val="accent1"/>
                </a:solidFill>
              </a:rPr>
              <a:pPr eaLnBrk="1" hangingPunct="1"/>
              <a:t>42</a:t>
            </a:fld>
            <a:endParaRPr lang="en-GB" sz="1800" smtClean="0">
              <a:solidFill>
                <a:schemeClr val="accent1"/>
              </a:solidFill>
            </a:endParaRPr>
          </a:p>
        </p:txBody>
      </p:sp>
      <p:sp>
        <p:nvSpPr>
          <p:cNvPr id="4301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301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26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8B114C-9B10-4A7D-97A6-2DDE6F8E933D}" type="slidenum">
              <a:rPr lang="en-GB" sz="1800" smtClean="0">
                <a:solidFill>
                  <a:schemeClr val="accent1"/>
                </a:solidFill>
              </a:rPr>
              <a:pPr eaLnBrk="1" hangingPunct="1"/>
              <a:t>43</a:t>
            </a:fld>
            <a:endParaRPr lang="en-GB" sz="1800" smtClean="0">
              <a:solidFill>
                <a:schemeClr val="accent1"/>
              </a:solidFill>
            </a:endParaRPr>
          </a:p>
        </p:txBody>
      </p:sp>
      <p:sp>
        <p:nvSpPr>
          <p:cNvPr id="4403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403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4037" name="Picture 1026"/>
          <p:cNvPicPr>
            <a:picLocks noChangeAspect="1" noChangeArrowheads="1"/>
          </p:cNvPicPr>
          <p:nvPr/>
        </p:nvPicPr>
        <p:blipFill>
          <a:blip r:embed="rId2">
            <a:extLst>
              <a:ext uri="{28A0092B-C50C-407E-A947-70E740481C1C}">
                <a14:useLocalDpi xmlns:a14="http://schemas.microsoft.com/office/drawing/2010/main" val="0"/>
              </a:ext>
            </a:extLst>
          </a:blip>
          <a:srcRect b="31425"/>
          <a:stretch>
            <a:fillRect/>
          </a:stretch>
        </p:blipFill>
        <p:spPr bwMode="auto">
          <a:xfrm>
            <a:off x="381000" y="0"/>
            <a:ext cx="7391400" cy="694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5E3DDA8-D514-4B96-A2D3-A0A9E18BE329}" type="slidenum">
              <a:rPr lang="en-GB" sz="1800" smtClean="0">
                <a:solidFill>
                  <a:schemeClr val="accent1"/>
                </a:solidFill>
              </a:rPr>
              <a:pPr eaLnBrk="1" hangingPunct="1"/>
              <a:t>44</a:t>
            </a:fld>
            <a:endParaRPr lang="en-GB" sz="1800" smtClean="0">
              <a:solidFill>
                <a:schemeClr val="accent1"/>
              </a:solidFill>
            </a:endParaRPr>
          </a:p>
        </p:txBody>
      </p:sp>
      <p:sp>
        <p:nvSpPr>
          <p:cNvPr id="450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50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5061" name="Picture 2"/>
          <p:cNvPicPr>
            <a:picLocks noChangeAspect="1" noChangeArrowheads="1"/>
          </p:cNvPicPr>
          <p:nvPr/>
        </p:nvPicPr>
        <p:blipFill>
          <a:blip r:embed="rId2">
            <a:extLst>
              <a:ext uri="{28A0092B-C50C-407E-A947-70E740481C1C}">
                <a14:useLocalDpi xmlns:a14="http://schemas.microsoft.com/office/drawing/2010/main" val="0"/>
              </a:ext>
            </a:extLst>
          </a:blip>
          <a:srcRect t="62851"/>
          <a:stretch>
            <a:fillRect/>
          </a:stretch>
        </p:blipFill>
        <p:spPr bwMode="auto">
          <a:xfrm>
            <a:off x="-152400" y="1371600"/>
            <a:ext cx="96774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C16F9E-3A26-47F9-9139-A630BC3F7D76}" type="slidenum">
              <a:rPr lang="en-GB" sz="1800" smtClean="0">
                <a:solidFill>
                  <a:schemeClr val="accent1"/>
                </a:solidFill>
              </a:rPr>
              <a:pPr eaLnBrk="1" hangingPunct="1"/>
              <a:t>45</a:t>
            </a:fld>
            <a:endParaRPr lang="en-GB" sz="1800" smtClean="0">
              <a:solidFill>
                <a:schemeClr val="accent1"/>
              </a:solidFill>
            </a:endParaRPr>
          </a:p>
        </p:txBody>
      </p:sp>
      <p:sp>
        <p:nvSpPr>
          <p:cNvPr id="46083"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608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6085" name="Rectangle 2"/>
          <p:cNvSpPr>
            <a:spLocks noGrp="1" noChangeArrowheads="1"/>
          </p:cNvSpPr>
          <p:nvPr>
            <p:ph type="title"/>
          </p:nvPr>
        </p:nvSpPr>
        <p:spPr/>
        <p:txBody>
          <a:bodyPr/>
          <a:lstStyle/>
          <a:p>
            <a:pPr eaLnBrk="1" hangingPunct="1"/>
            <a:r>
              <a:rPr lang="en-GB" smtClean="0"/>
              <a:t>Instantaneous Velocity</a:t>
            </a:r>
          </a:p>
        </p:txBody>
      </p:sp>
      <p:sp>
        <p:nvSpPr>
          <p:cNvPr id="102403" name="Rectangle 3"/>
          <p:cNvSpPr>
            <a:spLocks noGrp="1" noChangeArrowheads="1"/>
          </p:cNvSpPr>
          <p:nvPr>
            <p:ph type="body" sz="half" idx="1"/>
          </p:nvPr>
        </p:nvSpPr>
        <p:spPr>
          <a:xfrm>
            <a:off x="381000" y="1295400"/>
            <a:ext cx="8382000" cy="1524000"/>
          </a:xfrm>
        </p:spPr>
        <p:txBody>
          <a:bodyPr/>
          <a:lstStyle/>
          <a:p>
            <a:pPr algn="ctr" eaLnBrk="1" hangingPunct="1">
              <a:lnSpc>
                <a:spcPct val="120000"/>
              </a:lnSpc>
              <a:buFontTx/>
              <a:buNone/>
            </a:pPr>
            <a:r>
              <a:rPr lang="en-GB" sz="3600" smtClean="0"/>
              <a:t>Instantaneous speed is difficult to measure.</a:t>
            </a:r>
            <a:r>
              <a:rPr lang="en-GB" sz="2800" smtClean="0"/>
              <a:t>  </a:t>
            </a:r>
          </a:p>
        </p:txBody>
      </p:sp>
      <p:sp>
        <p:nvSpPr>
          <p:cNvPr id="46087" name="Text Box 22"/>
          <p:cNvSpPr txBox="1">
            <a:spLocks noChangeArrowheads="1"/>
          </p:cNvSpPr>
          <p:nvPr/>
        </p:nvSpPr>
        <p:spPr bwMode="auto">
          <a:xfrm>
            <a:off x="3124200" y="2843213"/>
            <a:ext cx="24447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6000">
                <a:solidFill>
                  <a:srgbClr val="00FFFF"/>
                </a:solidFill>
                <a:latin typeface="Comic Sans MS" pitchFamily="66" charset="0"/>
              </a:rPr>
              <a:t>WHY?</a:t>
            </a:r>
          </a:p>
        </p:txBody>
      </p:sp>
      <p:sp>
        <p:nvSpPr>
          <p:cNvPr id="46088" name="Text Box 22"/>
          <p:cNvSpPr txBox="1">
            <a:spLocks noChangeArrowheads="1"/>
          </p:cNvSpPr>
          <p:nvPr/>
        </p:nvSpPr>
        <p:spPr bwMode="auto">
          <a:xfrm>
            <a:off x="2411413" y="4437063"/>
            <a:ext cx="42576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6000">
                <a:solidFill>
                  <a:srgbClr val="00FFFF"/>
                </a:solidFill>
                <a:latin typeface="Comic Sans MS" pitchFamily="66" charset="0"/>
              </a:rPr>
              <a:t>Let’s try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checkerboard(across)">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7021A9-30F8-4A99-8825-F4CFB9B8B982}" type="slidenum">
              <a:rPr lang="en-GB" sz="1800" smtClean="0">
                <a:solidFill>
                  <a:schemeClr val="accent1"/>
                </a:solidFill>
              </a:rPr>
              <a:pPr eaLnBrk="1" hangingPunct="1"/>
              <a:t>46</a:t>
            </a:fld>
            <a:endParaRPr lang="en-GB" sz="1800" smtClean="0">
              <a:solidFill>
                <a:schemeClr val="accent1"/>
              </a:solidFill>
            </a:endParaRPr>
          </a:p>
        </p:txBody>
      </p:sp>
      <p:sp>
        <p:nvSpPr>
          <p:cNvPr id="778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78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7829" name="Title 3"/>
          <p:cNvSpPr txBox="1">
            <a:spLocks/>
          </p:cNvSpPr>
          <p:nvPr/>
        </p:nvSpPr>
        <p:spPr bwMode="auto">
          <a:xfrm>
            <a:off x="152400" y="1524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GB" sz="4000" b="1">
                <a:solidFill>
                  <a:srgbClr val="FFFF00"/>
                </a:solidFill>
                <a:latin typeface="Calibri" pitchFamily="34" charset="0"/>
              </a:rPr>
              <a:t>An investigation to measure reaction time and calculate stopping distances</a:t>
            </a:r>
          </a:p>
        </p:txBody>
      </p:sp>
      <p:sp>
        <p:nvSpPr>
          <p:cNvPr id="77830" name="TextBox 7"/>
          <p:cNvSpPr txBox="1">
            <a:spLocks noChangeArrowheads="1"/>
          </p:cNvSpPr>
          <p:nvPr/>
        </p:nvSpPr>
        <p:spPr bwMode="auto">
          <a:xfrm>
            <a:off x="827088" y="1844675"/>
            <a:ext cx="7072312"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Calibri" pitchFamily="34" charset="0"/>
              </a:rPr>
              <a:t> </a:t>
            </a:r>
            <a:r>
              <a:rPr lang="en-GB" sz="2800">
                <a:solidFill>
                  <a:schemeClr val="bg1"/>
                </a:solidFill>
                <a:latin typeface="Calibri" pitchFamily="34" charset="0"/>
              </a:rPr>
              <a:t>Using the Reaction Timer box you will find out:</a:t>
            </a:r>
          </a:p>
          <a:p>
            <a:pPr eaLnBrk="1" hangingPunct="1">
              <a:buFont typeface="Arial" charset="0"/>
              <a:buChar char="•"/>
            </a:pPr>
            <a:r>
              <a:rPr lang="en-GB" sz="2800">
                <a:solidFill>
                  <a:schemeClr val="bg1"/>
                </a:solidFill>
                <a:latin typeface="Calibri" pitchFamily="34" charset="0"/>
              </a:rPr>
              <a:t>Your reaction time.</a:t>
            </a:r>
          </a:p>
          <a:p>
            <a:pPr eaLnBrk="1" hangingPunct="1"/>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 How your reaction time changes if you are chatting or texting.</a:t>
            </a:r>
          </a:p>
          <a:p>
            <a:pPr eaLnBrk="1" hangingPunct="1">
              <a:buFont typeface="Arial" charset="0"/>
              <a:buChar char="•"/>
            </a:pPr>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You will calculate stopping distances for different speeds.</a:t>
            </a:r>
          </a:p>
          <a:p>
            <a:pPr eaLnBrk="1" hangingPunct="1">
              <a:buFont typeface="Arial" charset="0"/>
              <a:buChar char="•"/>
            </a:pPr>
            <a:endParaRPr lang="en-GB" sz="1800">
              <a:solidFill>
                <a:schemeClr val="bg1"/>
              </a:solidFill>
              <a:latin typeface="Calibri" pitchFamily="34" charset="0"/>
            </a:endParaRPr>
          </a:p>
        </p:txBody>
      </p:sp>
      <p:pic>
        <p:nvPicPr>
          <p:cNvPr id="7783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365625"/>
            <a:ext cx="17621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6"/>
          <p:cNvSpPr txBox="1">
            <a:spLocks noChangeArrowheads="1"/>
          </p:cNvSpPr>
          <p:nvPr/>
        </p:nvSpPr>
        <p:spPr bwMode="auto">
          <a:xfrm>
            <a:off x="6875463" y="5876925"/>
            <a:ext cx="1800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
                <a:latin typeface="Arial" charset="0"/>
              </a:rPr>
              <a:t>Image: Wikipedia: </a:t>
            </a:r>
            <a:r>
              <a:rPr lang="en-GB" sz="400" i="1">
                <a:latin typeface="Arial" charset="0"/>
              </a:rPr>
              <a:t>This work is licensed under the </a:t>
            </a:r>
            <a:r>
              <a:rPr lang="en-GB" sz="400" i="1">
                <a:latin typeface="Arial" charset="0"/>
                <a:hlinkClick r:id="rId3" tooltip="Creative Commons"/>
              </a:rPr>
              <a:t>Creative Commons</a:t>
            </a:r>
            <a:r>
              <a:rPr lang="en-GB" sz="400" i="1">
                <a:latin typeface="Arial" charset="0"/>
              </a:rPr>
              <a:t> </a:t>
            </a:r>
            <a:r>
              <a:rPr lang="en-GB" sz="400" i="1">
                <a:latin typeface="Arial" charset="0"/>
                <a:hlinkClick r:id="rId4"/>
              </a:rPr>
              <a:t>Attribution 2.0</a:t>
            </a:r>
            <a:r>
              <a:rPr lang="en-GB" sz="400" i="1">
                <a:latin typeface="Arial" charset="0"/>
              </a:rPr>
              <a:t> License.</a:t>
            </a:r>
            <a:endParaRPr lang="en-GB" sz="400">
              <a:latin typeface="Arial" charset="0"/>
            </a:endParaRPr>
          </a:p>
        </p:txBody>
      </p:sp>
    </p:spTree>
    <p:extLst>
      <p:ext uri="{BB962C8B-B14F-4D97-AF65-F5344CB8AC3E}">
        <p14:creationId xmlns:p14="http://schemas.microsoft.com/office/powerpoint/2010/main" val="8057220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16786E-33F7-4099-B0A0-755517AEE120}" type="slidenum">
              <a:rPr lang="en-GB" sz="1800" smtClean="0">
                <a:solidFill>
                  <a:schemeClr val="accent1"/>
                </a:solidFill>
              </a:rPr>
              <a:pPr eaLnBrk="1" hangingPunct="1"/>
              <a:t>47</a:t>
            </a:fld>
            <a:endParaRPr lang="en-GB" sz="1800" smtClean="0">
              <a:solidFill>
                <a:schemeClr val="accent1"/>
              </a:solidFill>
            </a:endParaRPr>
          </a:p>
        </p:txBody>
      </p:sp>
      <p:sp>
        <p:nvSpPr>
          <p:cNvPr id="471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71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7109"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MEASURING</a:t>
            </a:r>
            <a:br>
              <a:rPr lang="en-GB" sz="6000" smtClean="0"/>
            </a:br>
            <a:r>
              <a:rPr lang="en-GB" sz="6000" smtClean="0"/>
              <a:t>INSTANTANEOUS Speed</a:t>
            </a:r>
          </a:p>
        </p:txBody>
      </p:sp>
      <p:sp>
        <p:nvSpPr>
          <p:cNvPr id="47110"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47111"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061E74-E0B2-4346-80E7-D887B33B96B4}" type="slidenum">
              <a:rPr lang="en-GB" sz="1800" smtClean="0">
                <a:solidFill>
                  <a:schemeClr val="accent1"/>
                </a:solidFill>
              </a:rPr>
              <a:pPr eaLnBrk="1" hangingPunct="1"/>
              <a:t>48</a:t>
            </a:fld>
            <a:endParaRPr lang="en-GB" sz="1800" smtClean="0">
              <a:solidFill>
                <a:schemeClr val="accent1"/>
              </a:solidFill>
            </a:endParaRPr>
          </a:p>
        </p:txBody>
      </p:sp>
      <p:sp>
        <p:nvSpPr>
          <p:cNvPr id="4813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813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8133" name="Rectangle 2"/>
          <p:cNvSpPr>
            <a:spLocks noGrp="1" noChangeArrowheads="1"/>
          </p:cNvSpPr>
          <p:nvPr>
            <p:ph type="title"/>
          </p:nvPr>
        </p:nvSpPr>
        <p:spPr/>
        <p:txBody>
          <a:bodyPr/>
          <a:lstStyle/>
          <a:p>
            <a:pPr eaLnBrk="1" hangingPunct="1"/>
            <a:r>
              <a:rPr lang="en-GB" b="1" smtClean="0">
                <a:latin typeface="Arial" charset="0"/>
              </a:rPr>
              <a:t>MEASURING INSTANTANEOUS SPEED- get the instruction sheets</a:t>
            </a:r>
          </a:p>
        </p:txBody>
      </p:sp>
      <p:sp>
        <p:nvSpPr>
          <p:cNvPr id="48134" name="Rectangle 3"/>
          <p:cNvSpPr>
            <a:spLocks noGrp="1" noChangeArrowheads="1"/>
          </p:cNvSpPr>
          <p:nvPr>
            <p:ph type="body" idx="1"/>
          </p:nvPr>
        </p:nvSpPr>
        <p:spPr>
          <a:xfrm>
            <a:off x="685800" y="1295400"/>
            <a:ext cx="7772400" cy="2362200"/>
          </a:xfrm>
        </p:spPr>
        <p:txBody>
          <a:bodyPr/>
          <a:lstStyle/>
          <a:p>
            <a:pPr algn="ctr" eaLnBrk="1" hangingPunct="1"/>
            <a:r>
              <a:rPr lang="en-GB" sz="4400" b="1" smtClean="0">
                <a:latin typeface="Arial" charset="0"/>
              </a:rPr>
              <a:t>USING A STOPWATCH</a:t>
            </a:r>
            <a:r>
              <a:rPr lang="en-GB" sz="4400" smtClean="0">
                <a:latin typeface="Arial" charset="0"/>
              </a:rPr>
              <a:t> </a:t>
            </a:r>
          </a:p>
          <a:p>
            <a:pPr algn="ctr" eaLnBrk="1" hangingPunct="1"/>
            <a:r>
              <a:rPr lang="en-GB" sz="4400" smtClean="0"/>
              <a:t>What you need: </a:t>
            </a:r>
          </a:p>
          <a:p>
            <a:pPr algn="ctr" eaLnBrk="1" hangingPunct="1">
              <a:buFontTx/>
              <a:buNone/>
            </a:pPr>
            <a:r>
              <a:rPr lang="en-GB" sz="4400" smtClean="0">
                <a:solidFill>
                  <a:srgbClr val="00FFFF"/>
                </a:solidFill>
              </a:rPr>
              <a:t>Model vehicle, ruler, chalk, stopclock, instruction sheet</a:t>
            </a:r>
          </a:p>
          <a:p>
            <a:pPr algn="just" eaLnBrk="1" hangingPunct="1">
              <a:buFontTx/>
              <a:buNone/>
            </a:pPr>
            <a:endParaRPr lang="en-GB"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b="1" u="sng" smtClean="0"/>
              <a:t>MEASURING INSTANTANEOUS SPEED USING A STOPWATCH</a:t>
            </a:r>
            <a:r>
              <a:rPr lang="en-GB" smtClean="0"/>
              <a:t/>
            </a:r>
            <a:br>
              <a:rPr lang="en-GB" smtClean="0"/>
            </a:br>
            <a:endParaRPr lang="en-GB" smtClean="0"/>
          </a:p>
        </p:txBody>
      </p:sp>
      <p:sp>
        <p:nvSpPr>
          <p:cNvPr id="3" name="Content Placeholder 2"/>
          <p:cNvSpPr>
            <a:spLocks noGrp="1"/>
          </p:cNvSpPr>
          <p:nvPr>
            <p:ph idx="1"/>
          </p:nvPr>
        </p:nvSpPr>
        <p:spPr>
          <a:xfrm>
            <a:off x="395288" y="549275"/>
            <a:ext cx="8424862" cy="5400675"/>
          </a:xfrm>
        </p:spPr>
        <p:txBody>
          <a:bodyPr/>
          <a:lstStyle/>
          <a:p>
            <a:pPr marL="0" indent="0">
              <a:buFontTx/>
              <a:buNone/>
              <a:defRPr/>
            </a:pPr>
            <a:r>
              <a:rPr lang="en-GB" sz="2800" dirty="0" smtClean="0"/>
              <a:t>What </a:t>
            </a:r>
            <a:r>
              <a:rPr lang="en-GB" sz="2800" dirty="0"/>
              <a:t>you need</a:t>
            </a:r>
          </a:p>
          <a:p>
            <a:pPr>
              <a:defRPr/>
            </a:pPr>
            <a:r>
              <a:rPr lang="en-GB" sz="2800" dirty="0" smtClean="0"/>
              <a:t>Model </a:t>
            </a:r>
            <a:r>
              <a:rPr lang="en-GB" sz="2800" dirty="0"/>
              <a:t>vehicle, ruler, chalk, </a:t>
            </a:r>
            <a:r>
              <a:rPr lang="en-GB" sz="2800" dirty="0" err="1"/>
              <a:t>stopclock</a:t>
            </a:r>
            <a:r>
              <a:rPr lang="en-GB" sz="2800" dirty="0"/>
              <a:t>.</a:t>
            </a:r>
          </a:p>
          <a:p>
            <a:pPr>
              <a:defRPr/>
            </a:pPr>
            <a:endParaRPr lang="en-GB" sz="2800" dirty="0"/>
          </a:p>
          <a:p>
            <a:pPr>
              <a:defRPr/>
            </a:pPr>
            <a:endParaRPr lang="en-GB" sz="2800" dirty="0" smtClean="0"/>
          </a:p>
          <a:p>
            <a:pPr>
              <a:defRPr/>
            </a:pPr>
            <a:endParaRPr lang="en-GB" sz="2800" dirty="0"/>
          </a:p>
          <a:p>
            <a:pPr marL="0" indent="0">
              <a:buFontTx/>
              <a:buNone/>
              <a:defRPr/>
            </a:pPr>
            <a:r>
              <a:rPr lang="en-GB" sz="2800" dirty="0" smtClean="0"/>
              <a:t>What </a:t>
            </a:r>
            <a:r>
              <a:rPr lang="en-GB" sz="2800" dirty="0"/>
              <a:t>to do</a:t>
            </a:r>
          </a:p>
          <a:p>
            <a:pPr>
              <a:defRPr/>
            </a:pPr>
            <a:r>
              <a:rPr lang="en-GB" sz="2800" dirty="0"/>
              <a:t>Mark one chalk line on the bench. (Don’t forget to rub it out when you have finished!).</a:t>
            </a:r>
          </a:p>
          <a:p>
            <a:pPr>
              <a:defRPr/>
            </a:pPr>
            <a:r>
              <a:rPr lang="en-GB" sz="2800" dirty="0"/>
              <a:t>Measure the length of the model vehicle. Record this in your jotter.</a:t>
            </a:r>
          </a:p>
          <a:p>
            <a:pPr marL="0" indent="0">
              <a:buFontTx/>
              <a:buNone/>
              <a:defRPr/>
            </a:pPr>
            <a:endParaRPr lang="en-GB" dirty="0"/>
          </a:p>
        </p:txBody>
      </p:sp>
      <p:sp>
        <p:nvSpPr>
          <p:cNvPr id="49156"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A6B637-3A2C-4E38-9159-343633F03070}" type="datetime1">
              <a:rPr lang="en-US" sz="1400" smtClean="0"/>
              <a:pPr eaLnBrk="1" hangingPunct="1"/>
              <a:t>8/27/2016</a:t>
            </a:fld>
            <a:r>
              <a:rPr lang="en-GB" sz="1400" smtClean="0"/>
              <a:t>02/10/2011</a:t>
            </a:r>
          </a:p>
        </p:txBody>
      </p:sp>
      <p:sp>
        <p:nvSpPr>
          <p:cNvPr id="4915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915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E21352-A474-4EE3-B574-4BEE082D5B41}" type="slidenum">
              <a:rPr lang="en-GB" sz="1800" smtClean="0">
                <a:solidFill>
                  <a:schemeClr val="accent1"/>
                </a:solidFill>
              </a:rPr>
              <a:pPr eaLnBrk="1" hangingPunct="1"/>
              <a:t>49</a:t>
            </a:fld>
            <a:endParaRPr lang="en-GB" sz="1800" smtClean="0">
              <a:solidFill>
                <a:schemeClr val="accent1"/>
              </a:solidFill>
            </a:endParaRPr>
          </a:p>
        </p:txBody>
      </p:sp>
      <p:pic>
        <p:nvPicPr>
          <p:cNvPr id="491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773238"/>
            <a:ext cx="7580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A6B532-D947-453E-828B-F419690E5D0C}" type="slidenum">
              <a:rPr lang="en-GB" sz="1800" smtClean="0">
                <a:solidFill>
                  <a:schemeClr val="accent1"/>
                </a:solidFill>
              </a:rPr>
              <a:pPr eaLnBrk="1" hangingPunct="1"/>
              <a:t>5</a:t>
            </a:fld>
            <a:endParaRPr lang="en-GB" sz="1800" smtClean="0">
              <a:solidFill>
                <a:schemeClr val="accent1"/>
              </a:solidFill>
            </a:endParaRPr>
          </a:p>
        </p:txBody>
      </p:sp>
      <p:sp>
        <p:nvSpPr>
          <p:cNvPr id="61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1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149" name="Rectangle 2"/>
          <p:cNvSpPr>
            <a:spLocks noGrp="1" noChangeArrowheads="1"/>
          </p:cNvSpPr>
          <p:nvPr>
            <p:ph type="title"/>
          </p:nvPr>
        </p:nvSpPr>
        <p:spPr/>
        <p:txBody>
          <a:bodyPr/>
          <a:lstStyle/>
          <a:p>
            <a:pPr eaLnBrk="1" hangingPunct="1"/>
            <a:r>
              <a:rPr lang="en-GB" b="1" smtClean="0">
                <a:cs typeface="Times New Roman" pitchFamily="18" charset="0"/>
              </a:rPr>
              <a:t>Reading the stopclock</a:t>
            </a:r>
          </a:p>
        </p:txBody>
      </p:sp>
      <p:sp>
        <p:nvSpPr>
          <p:cNvPr id="6150" name="Rectangle 3"/>
          <p:cNvSpPr>
            <a:spLocks noGrp="1" noChangeArrowheads="1"/>
          </p:cNvSpPr>
          <p:nvPr>
            <p:ph type="body" idx="1"/>
          </p:nvPr>
        </p:nvSpPr>
        <p:spPr>
          <a:xfrm>
            <a:off x="609600" y="990600"/>
            <a:ext cx="5257800" cy="5334000"/>
          </a:xfrm>
        </p:spPr>
        <p:txBody>
          <a:bodyPr/>
          <a:lstStyle/>
          <a:p>
            <a:pPr eaLnBrk="1" hangingPunct="1"/>
            <a:endParaRPr lang="en-GB" b="1" smtClean="0">
              <a:cs typeface="Times New Roman" pitchFamily="18" charset="0"/>
            </a:endParaRPr>
          </a:p>
          <a:p>
            <a:pPr eaLnBrk="1" hangingPunct="1"/>
            <a:r>
              <a:rPr lang="en-GB" sz="3600" smtClean="0">
                <a:cs typeface="Times New Roman" pitchFamily="18" charset="0"/>
              </a:rPr>
              <a:t>The stopclock display can be a bit confusing. </a:t>
            </a:r>
          </a:p>
          <a:p>
            <a:pPr eaLnBrk="1" hangingPunct="1"/>
            <a:endParaRPr lang="en-GB" sz="3600" smtClean="0">
              <a:cs typeface="Times New Roman" pitchFamily="18" charset="0"/>
            </a:endParaRPr>
          </a:p>
          <a:p>
            <a:pPr eaLnBrk="1" hangingPunct="1"/>
            <a:r>
              <a:rPr lang="en-GB" sz="3600" smtClean="0">
                <a:cs typeface="Times New Roman" pitchFamily="18" charset="0"/>
              </a:rPr>
              <a:t>A number that looks like this: 0:02</a:t>
            </a:r>
            <a:r>
              <a:rPr lang="en-GB" sz="2800" smtClean="0">
                <a:cs typeface="Times New Roman" pitchFamily="18" charset="0"/>
              </a:rPr>
              <a:t>34</a:t>
            </a:r>
            <a:r>
              <a:rPr lang="en-GB" sz="3600" smtClean="0">
                <a:cs typeface="Times New Roman" pitchFamily="18" charset="0"/>
              </a:rPr>
              <a:t>           means 2.34 seconds.</a:t>
            </a:r>
            <a:r>
              <a:rPr lang="en-GB" smtClean="0"/>
              <a:t> </a:t>
            </a:r>
          </a:p>
        </p:txBody>
      </p:sp>
      <p:grpSp>
        <p:nvGrpSpPr>
          <p:cNvPr id="6151" name="Group 9"/>
          <p:cNvGrpSpPr>
            <a:grpSpLocks/>
          </p:cNvGrpSpPr>
          <p:nvPr/>
        </p:nvGrpSpPr>
        <p:grpSpPr bwMode="auto">
          <a:xfrm>
            <a:off x="5867400" y="1600200"/>
            <a:ext cx="2925763" cy="3810000"/>
            <a:chOff x="3840" y="1584"/>
            <a:chExt cx="1843" cy="2400"/>
          </a:xfrm>
        </p:grpSpPr>
        <p:pic>
          <p:nvPicPr>
            <p:cNvPr id="6152" name="Picture 4" descr="STOPWA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2208"/>
              <a:ext cx="146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AutoShape 5"/>
            <p:cNvSpPr>
              <a:spLocks noChangeArrowheads="1"/>
            </p:cNvSpPr>
            <p:nvPr/>
          </p:nvSpPr>
          <p:spPr bwMode="auto">
            <a:xfrm>
              <a:off x="4944" y="1920"/>
              <a:ext cx="288" cy="432"/>
            </a:xfrm>
            <a:prstGeom prst="down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Text Box 6"/>
            <p:cNvSpPr txBox="1">
              <a:spLocks noChangeArrowheads="1"/>
            </p:cNvSpPr>
            <p:nvPr/>
          </p:nvSpPr>
          <p:spPr bwMode="auto">
            <a:xfrm>
              <a:off x="4608" y="1584"/>
              <a:ext cx="10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rPr>
                <a:t>Start &amp; Stop</a:t>
              </a:r>
            </a:p>
          </p:txBody>
        </p:sp>
        <p:sp>
          <p:nvSpPr>
            <p:cNvPr id="6155" name="AutoShape 7"/>
            <p:cNvSpPr>
              <a:spLocks noChangeArrowheads="1"/>
            </p:cNvSpPr>
            <p:nvPr/>
          </p:nvSpPr>
          <p:spPr bwMode="auto">
            <a:xfrm>
              <a:off x="3984" y="1920"/>
              <a:ext cx="288" cy="432"/>
            </a:xfrm>
            <a:prstGeom prst="downArrow">
              <a:avLst>
                <a:gd name="adj1" fmla="val 50000"/>
                <a:gd name="adj2" fmla="val 37500"/>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Text Box 8"/>
            <p:cNvSpPr txBox="1">
              <a:spLocks noChangeArrowheads="1"/>
            </p:cNvSpPr>
            <p:nvPr/>
          </p:nvSpPr>
          <p:spPr bwMode="auto">
            <a:xfrm>
              <a:off x="3840" y="1632"/>
              <a:ext cx="5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rPr>
                <a:t>Reset</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GB" b="1" u="sng" smtClean="0"/>
              <a:t>MEASURING INSTANTANEOUS SPEED USING A STOPWATCH</a:t>
            </a:r>
            <a:r>
              <a:rPr lang="en-GB" smtClean="0"/>
              <a:t/>
            </a:r>
            <a:br>
              <a:rPr lang="en-GB" smtClean="0"/>
            </a:br>
            <a:endParaRPr lang="en-GB" smtClean="0"/>
          </a:p>
        </p:txBody>
      </p:sp>
      <p:sp>
        <p:nvSpPr>
          <p:cNvPr id="3" name="Content Placeholder 2"/>
          <p:cNvSpPr>
            <a:spLocks noGrp="1"/>
          </p:cNvSpPr>
          <p:nvPr>
            <p:ph idx="1"/>
          </p:nvPr>
        </p:nvSpPr>
        <p:spPr>
          <a:xfrm>
            <a:off x="358775" y="981075"/>
            <a:ext cx="8426450" cy="3095625"/>
          </a:xfrm>
        </p:spPr>
        <p:txBody>
          <a:bodyPr/>
          <a:lstStyle/>
          <a:p>
            <a:pPr>
              <a:defRPr/>
            </a:pPr>
            <a:r>
              <a:rPr lang="en-GB" sz="2800" dirty="0" smtClean="0"/>
              <a:t>Start </a:t>
            </a:r>
            <a:r>
              <a:rPr lang="en-GB" sz="2800" dirty="0"/>
              <a:t>the </a:t>
            </a:r>
            <a:r>
              <a:rPr lang="en-GB" sz="2800" dirty="0" err="1"/>
              <a:t>stopclock</a:t>
            </a:r>
            <a:r>
              <a:rPr lang="en-GB" sz="2800" dirty="0"/>
              <a:t> when the front edge of the vehicle reaches the chalk line.</a:t>
            </a:r>
          </a:p>
          <a:p>
            <a:pPr>
              <a:defRPr/>
            </a:pPr>
            <a:r>
              <a:rPr lang="en-GB" sz="2800" dirty="0">
                <a:solidFill>
                  <a:schemeClr val="accent1">
                    <a:lumMod val="40000"/>
                    <a:lumOff val="60000"/>
                  </a:schemeClr>
                </a:solidFill>
              </a:rPr>
              <a:t>Stop the </a:t>
            </a:r>
            <a:r>
              <a:rPr lang="en-GB" sz="2800" dirty="0" err="1">
                <a:solidFill>
                  <a:schemeClr val="accent1">
                    <a:lumMod val="40000"/>
                    <a:lumOff val="60000"/>
                  </a:schemeClr>
                </a:solidFill>
              </a:rPr>
              <a:t>stopclock</a:t>
            </a:r>
            <a:r>
              <a:rPr lang="en-GB" sz="2800" dirty="0">
                <a:solidFill>
                  <a:schemeClr val="accent1">
                    <a:lumMod val="40000"/>
                    <a:lumOff val="60000"/>
                  </a:schemeClr>
                </a:solidFill>
              </a:rPr>
              <a:t> when the end of the car reaches the chalk line.</a:t>
            </a:r>
          </a:p>
          <a:p>
            <a:pPr>
              <a:defRPr/>
            </a:pPr>
            <a:r>
              <a:rPr lang="en-GB" sz="2800" dirty="0"/>
              <a:t>Note the time from the </a:t>
            </a:r>
            <a:r>
              <a:rPr lang="en-GB" sz="2800" dirty="0" err="1"/>
              <a:t>stopclock</a:t>
            </a:r>
            <a:r>
              <a:rPr lang="en-GB" sz="2800" dirty="0"/>
              <a:t> in your jotter.</a:t>
            </a:r>
          </a:p>
          <a:p>
            <a:pPr>
              <a:defRPr/>
            </a:pPr>
            <a:r>
              <a:rPr lang="en-GB" sz="2800" dirty="0">
                <a:solidFill>
                  <a:schemeClr val="accent1">
                    <a:lumMod val="40000"/>
                    <a:lumOff val="60000"/>
                  </a:schemeClr>
                </a:solidFill>
              </a:rPr>
              <a:t>Calculate the speed using the formula:</a:t>
            </a:r>
          </a:p>
          <a:p>
            <a:pPr marL="0" indent="0">
              <a:buFontTx/>
              <a:buNone/>
              <a:defRPr/>
            </a:pPr>
            <a:endParaRPr lang="en-GB" dirty="0"/>
          </a:p>
        </p:txBody>
      </p:sp>
      <p:sp>
        <p:nvSpPr>
          <p:cNvPr id="5018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DBE7FE-5CE3-4EC9-9099-56B804A8BCEE}" type="datetime1">
              <a:rPr lang="en-US" sz="1400" smtClean="0"/>
              <a:pPr eaLnBrk="1" hangingPunct="1"/>
              <a:t>8/27/2016</a:t>
            </a:fld>
            <a:r>
              <a:rPr lang="en-GB" sz="1400" smtClean="0"/>
              <a:t>02/10/2011</a:t>
            </a:r>
          </a:p>
        </p:txBody>
      </p:sp>
      <p:sp>
        <p:nvSpPr>
          <p:cNvPr id="5018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018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AB86DA-B319-41A0-960B-4F91B804E35D}" type="slidenum">
              <a:rPr lang="en-GB" sz="1800" smtClean="0">
                <a:solidFill>
                  <a:schemeClr val="accent1"/>
                </a:solidFill>
              </a:rPr>
              <a:pPr eaLnBrk="1" hangingPunct="1"/>
              <a:t>50</a:t>
            </a:fld>
            <a:endParaRPr lang="en-GB" sz="1800" smtClean="0">
              <a:solidFill>
                <a:schemeClr val="accent1"/>
              </a:solidFill>
            </a:endParaRPr>
          </a:p>
        </p:txBody>
      </p:sp>
      <p:sp>
        <p:nvSpPr>
          <p:cNvPr id="501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0184" name="Object 7"/>
          <p:cNvGraphicFramePr>
            <a:graphicFrameLocks noChangeAspect="1"/>
          </p:cNvGraphicFramePr>
          <p:nvPr/>
        </p:nvGraphicFramePr>
        <p:xfrm>
          <a:off x="2555875" y="4868863"/>
          <a:ext cx="3505200" cy="1368425"/>
        </p:xfrm>
        <a:graphic>
          <a:graphicData uri="http://schemas.openxmlformats.org/presentationml/2006/ole">
            <mc:AlternateContent xmlns:mc="http://schemas.openxmlformats.org/markup-compatibility/2006">
              <mc:Choice xmlns:v="urn:schemas-microsoft-com:vml" Requires="v">
                <p:oleObj spid="_x0000_s50234" r:id="rId3" imgW="1168400" imgH="457200" progId="Equation.DSMT4">
                  <p:embed/>
                </p:oleObj>
              </mc:Choice>
              <mc:Fallback>
                <p:oleObj r:id="rId3" imgW="1168400" imgH="4572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868863"/>
                        <a:ext cx="3505200" cy="1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3BC689-1AFC-41E1-9C7C-7A7A865C1A9D}" type="slidenum">
              <a:rPr lang="en-GB" sz="1800" smtClean="0">
                <a:solidFill>
                  <a:schemeClr val="accent1"/>
                </a:solidFill>
              </a:rPr>
              <a:pPr eaLnBrk="1" hangingPunct="1"/>
              <a:t>51</a:t>
            </a:fld>
            <a:endParaRPr lang="en-GB" sz="1800" smtClean="0">
              <a:solidFill>
                <a:schemeClr val="accent1"/>
              </a:solidFill>
            </a:endParaRPr>
          </a:p>
        </p:txBody>
      </p:sp>
      <p:sp>
        <p:nvSpPr>
          <p:cNvPr id="5120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120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3493" name="Rectangle 2"/>
          <p:cNvSpPr>
            <a:spLocks noGrp="1" noChangeArrowheads="1"/>
          </p:cNvSpPr>
          <p:nvPr>
            <p:ph type="ctrTitle"/>
          </p:nvPr>
        </p:nvSpPr>
        <p:spPr>
          <a:xfrm>
            <a:off x="685800" y="2286000"/>
            <a:ext cx="7772400" cy="1143000"/>
          </a:xfrm>
        </p:spPr>
        <p:txBody>
          <a:bodyPr/>
          <a:lstStyle/>
          <a:p>
            <a:pPr algn="ctr" eaLnBrk="1" hangingPunct="1">
              <a:defRPr/>
            </a:pPr>
            <a:r>
              <a:rPr lang="en-GB" sz="6000" dirty="0" smtClean="0"/>
              <a:t>MEASURING</a:t>
            </a:r>
            <a:br>
              <a:rPr lang="en-GB" sz="6000" dirty="0" smtClean="0"/>
            </a:br>
            <a:r>
              <a:rPr lang="en-GB" sz="6000" dirty="0" smtClean="0"/>
              <a:t>INSTANTANEOUS Speed</a:t>
            </a:r>
            <a:br>
              <a:rPr lang="en-GB" sz="6000" dirty="0" smtClean="0"/>
            </a:br>
            <a:r>
              <a:rPr lang="en-GB" sz="2800" dirty="0" smtClean="0">
                <a:solidFill>
                  <a:schemeClr val="accent1">
                    <a:lumMod val="40000"/>
                    <a:lumOff val="60000"/>
                  </a:schemeClr>
                </a:solidFill>
              </a:rPr>
              <a:t>(let’s not worry about reaction time!)</a:t>
            </a:r>
          </a:p>
        </p:txBody>
      </p:sp>
      <p:sp>
        <p:nvSpPr>
          <p:cNvPr id="51206"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51207"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9D80991-BD40-410A-9EC4-DAAA146AD320}" type="slidenum">
              <a:rPr lang="en-GB" sz="1800" smtClean="0">
                <a:solidFill>
                  <a:schemeClr val="accent1"/>
                </a:solidFill>
              </a:rPr>
              <a:pPr eaLnBrk="1" hangingPunct="1"/>
              <a:t>52</a:t>
            </a:fld>
            <a:endParaRPr lang="en-GB" sz="1800" smtClean="0">
              <a:solidFill>
                <a:schemeClr val="accent1"/>
              </a:solidFill>
            </a:endParaRPr>
          </a:p>
        </p:txBody>
      </p:sp>
      <p:sp>
        <p:nvSpPr>
          <p:cNvPr id="522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22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2229" name="Rectangle 2"/>
          <p:cNvSpPr>
            <a:spLocks noGrp="1" noChangeArrowheads="1"/>
          </p:cNvSpPr>
          <p:nvPr>
            <p:ph type="title"/>
          </p:nvPr>
        </p:nvSpPr>
        <p:spPr/>
        <p:txBody>
          <a:bodyPr/>
          <a:lstStyle/>
          <a:p>
            <a:pPr eaLnBrk="1" hangingPunct="1"/>
            <a:r>
              <a:rPr lang="en-GB" b="1" smtClean="0">
                <a:latin typeface="Arial" charset="0"/>
              </a:rPr>
              <a:t>MEASURING INSTANTANEOUS SPEED- get the instruction sheets</a:t>
            </a:r>
          </a:p>
        </p:txBody>
      </p:sp>
      <p:sp>
        <p:nvSpPr>
          <p:cNvPr id="52230" name="Rectangle 7"/>
          <p:cNvSpPr>
            <a:spLocks noChangeArrowheads="1"/>
          </p:cNvSpPr>
          <p:nvPr/>
        </p:nvSpPr>
        <p:spPr bwMode="auto">
          <a:xfrm>
            <a:off x="3779838" y="1371600"/>
            <a:ext cx="52482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FontTx/>
              <a:buChar char="•"/>
            </a:pPr>
            <a:r>
              <a:rPr lang="en-GB" sz="3600" b="1">
                <a:solidFill>
                  <a:srgbClr val="FFFF00"/>
                </a:solidFill>
                <a:latin typeface="Arial" charset="0"/>
              </a:rPr>
              <a:t>USING ALBA &amp; LIGHT GATES</a:t>
            </a:r>
            <a:endParaRPr lang="en-GB" sz="3600">
              <a:solidFill>
                <a:srgbClr val="FFFF00"/>
              </a:solidFill>
              <a:latin typeface="Arial" charset="0"/>
            </a:endParaRPr>
          </a:p>
          <a:p>
            <a:pPr marL="342900" indent="-342900" algn="ctr">
              <a:spcBef>
                <a:spcPct val="20000"/>
              </a:spcBef>
              <a:buFontTx/>
              <a:buChar char="•"/>
            </a:pPr>
            <a:r>
              <a:rPr lang="en-GB" sz="3600">
                <a:solidFill>
                  <a:srgbClr val="FFFF00"/>
                </a:solidFill>
                <a:latin typeface="Comic Sans MS" pitchFamily="66" charset="0"/>
              </a:rPr>
              <a:t>What you need: </a:t>
            </a:r>
          </a:p>
          <a:p>
            <a:pPr marL="342900" indent="-342900" algn="ctr">
              <a:spcBef>
                <a:spcPct val="20000"/>
              </a:spcBef>
            </a:pPr>
            <a:r>
              <a:rPr lang="en-GB" sz="3600">
                <a:solidFill>
                  <a:srgbClr val="00FFFF"/>
                </a:solidFill>
                <a:latin typeface="Comic Sans MS" pitchFamily="66" charset="0"/>
              </a:rPr>
              <a:t>Model vehicle, ruler, mask, lightgates + laptop, instruction sheet</a:t>
            </a:r>
          </a:p>
          <a:p>
            <a:pPr marL="342900" indent="-342900" algn="just">
              <a:spcBef>
                <a:spcPct val="20000"/>
              </a:spcBef>
            </a:pPr>
            <a:endParaRPr lang="en-GB" sz="3200">
              <a:solidFill>
                <a:srgbClr val="FFFF00"/>
              </a:solidFill>
              <a:latin typeface="Comic Sans MS" pitchFamily="66" charset="0"/>
            </a:endParaRPr>
          </a:p>
        </p:txBody>
      </p:sp>
      <p:pic>
        <p:nvPicPr>
          <p:cNvPr id="52231" name="Picture 2" descr="http://www.djb.co.uk/Graphics/Physics/Mechanics_Large/TSA_Mk2_car_L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71600"/>
            <a:ext cx="3465512"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86489CF-8DB6-40DC-B42B-D6DBE2C68F21}" type="slidenum">
              <a:rPr lang="en-GB" sz="1800" smtClean="0">
                <a:solidFill>
                  <a:schemeClr val="accent1"/>
                </a:solidFill>
              </a:rPr>
              <a:pPr eaLnBrk="1" hangingPunct="1"/>
              <a:t>53</a:t>
            </a:fld>
            <a:endParaRPr lang="en-GB" sz="1800" smtClean="0">
              <a:solidFill>
                <a:schemeClr val="accent1"/>
              </a:solidFill>
            </a:endParaRPr>
          </a:p>
        </p:txBody>
      </p:sp>
      <p:sp>
        <p:nvSpPr>
          <p:cNvPr id="5325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325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3253" name="Rectangle 1026"/>
          <p:cNvSpPr>
            <a:spLocks noGrp="1" noChangeArrowheads="1"/>
          </p:cNvSpPr>
          <p:nvPr>
            <p:ph type="title"/>
          </p:nvPr>
        </p:nvSpPr>
        <p:spPr/>
        <p:txBody>
          <a:bodyPr/>
          <a:lstStyle/>
          <a:p>
            <a:pPr eaLnBrk="1" hangingPunct="1"/>
            <a:r>
              <a:rPr lang="en-GB" smtClean="0"/>
              <a:t>Instantaneous Velocity</a:t>
            </a:r>
          </a:p>
        </p:txBody>
      </p:sp>
      <p:sp>
        <p:nvSpPr>
          <p:cNvPr id="139267" name="Rectangle 1027"/>
          <p:cNvSpPr>
            <a:spLocks noGrp="1" noChangeArrowheads="1"/>
          </p:cNvSpPr>
          <p:nvPr>
            <p:ph type="body" sz="half" idx="1"/>
          </p:nvPr>
        </p:nvSpPr>
        <p:spPr>
          <a:xfrm>
            <a:off x="381000" y="762000"/>
            <a:ext cx="8382000" cy="685800"/>
          </a:xfrm>
        </p:spPr>
        <p:txBody>
          <a:bodyPr/>
          <a:lstStyle/>
          <a:p>
            <a:pPr eaLnBrk="1" hangingPunct="1">
              <a:lnSpc>
                <a:spcPct val="120000"/>
              </a:lnSpc>
              <a:buFontTx/>
              <a:buNone/>
            </a:pPr>
            <a:r>
              <a:rPr lang="en-GB" smtClean="0"/>
              <a:t>Instantaneous speed</a:t>
            </a:r>
          </a:p>
        </p:txBody>
      </p:sp>
      <p:grpSp>
        <p:nvGrpSpPr>
          <p:cNvPr id="53255" name="Group 1028"/>
          <p:cNvGrpSpPr>
            <a:grpSpLocks/>
          </p:cNvGrpSpPr>
          <p:nvPr/>
        </p:nvGrpSpPr>
        <p:grpSpPr bwMode="auto">
          <a:xfrm>
            <a:off x="609600" y="4572000"/>
            <a:ext cx="8018463" cy="1689100"/>
            <a:chOff x="422" y="2726"/>
            <a:chExt cx="5051" cy="1064"/>
          </a:xfrm>
        </p:grpSpPr>
        <p:sp>
          <p:nvSpPr>
            <p:cNvPr id="53258" name="AutoShape 1029"/>
            <p:cNvSpPr>
              <a:spLocks noChangeArrowheads="1"/>
            </p:cNvSpPr>
            <p:nvPr/>
          </p:nvSpPr>
          <p:spPr bwMode="auto">
            <a:xfrm rot="-6411898">
              <a:off x="3955" y="3097"/>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9" name="Rectangle 1030"/>
            <p:cNvSpPr>
              <a:spLocks noChangeArrowheads="1"/>
            </p:cNvSpPr>
            <p:nvPr/>
          </p:nvSpPr>
          <p:spPr bwMode="auto">
            <a:xfrm rot="397687">
              <a:off x="422" y="3632"/>
              <a:ext cx="5051" cy="57"/>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0" name="Line 1031"/>
            <p:cNvSpPr>
              <a:spLocks noChangeShapeType="1"/>
            </p:cNvSpPr>
            <p:nvPr/>
          </p:nvSpPr>
          <p:spPr bwMode="auto">
            <a:xfrm flipH="1">
              <a:off x="3447" y="3273"/>
              <a:ext cx="454" cy="14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3261" name="Group 1032"/>
            <p:cNvGrpSpPr>
              <a:grpSpLocks/>
            </p:cNvGrpSpPr>
            <p:nvPr/>
          </p:nvGrpSpPr>
          <p:grpSpPr bwMode="auto">
            <a:xfrm>
              <a:off x="555" y="3046"/>
              <a:ext cx="742" cy="381"/>
              <a:chOff x="657" y="3061"/>
              <a:chExt cx="742" cy="381"/>
            </a:xfrm>
          </p:grpSpPr>
          <p:sp>
            <p:nvSpPr>
              <p:cNvPr id="53269" name="Rectangle 1033"/>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0" name="Oval 1034"/>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1" name="Oval 1035"/>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2" name="Rectangle 1036"/>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62" name="Line 1037"/>
            <p:cNvSpPr>
              <a:spLocks noChangeShapeType="1"/>
            </p:cNvSpPr>
            <p:nvPr/>
          </p:nvSpPr>
          <p:spPr bwMode="auto">
            <a:xfrm flipH="1">
              <a:off x="3164" y="3407"/>
              <a:ext cx="318" cy="1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3" name="AutoShape 1038"/>
            <p:cNvSpPr>
              <a:spLocks noChangeArrowheads="1"/>
            </p:cNvSpPr>
            <p:nvPr/>
          </p:nvSpPr>
          <p:spPr bwMode="auto">
            <a:xfrm rot="-6411898">
              <a:off x="2991" y="3409"/>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264" name="Group 1039"/>
            <p:cNvGrpSpPr>
              <a:grpSpLocks/>
            </p:cNvGrpSpPr>
            <p:nvPr/>
          </p:nvGrpSpPr>
          <p:grpSpPr bwMode="auto">
            <a:xfrm>
              <a:off x="668" y="2726"/>
              <a:ext cx="4593" cy="1064"/>
              <a:chOff x="668" y="2726"/>
              <a:chExt cx="4593" cy="1064"/>
            </a:xfrm>
          </p:grpSpPr>
          <p:sp>
            <p:nvSpPr>
              <p:cNvPr id="53265" name="Text Box 1040"/>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folHlink"/>
                    </a:solidFill>
                    <a:latin typeface="Tahoma" pitchFamily="34" charset="0"/>
                  </a:rPr>
                  <a:t>Length of object</a:t>
                </a:r>
              </a:p>
            </p:txBody>
          </p:sp>
          <p:sp>
            <p:nvSpPr>
              <p:cNvPr id="53266" name="Line 1041"/>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7" name="Text Box 1042"/>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hlink"/>
                    </a:solidFill>
                    <a:latin typeface="Tahoma" pitchFamily="34" charset="0"/>
                  </a:rPr>
                  <a:t>Light gate measures time to pass</a:t>
                </a:r>
              </a:p>
            </p:txBody>
          </p:sp>
          <p:sp>
            <p:nvSpPr>
              <p:cNvPr id="53268" name="Text Box 1043"/>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accent1"/>
                    </a:solidFill>
                    <a:latin typeface="Tahoma" pitchFamily="34" charset="0"/>
                  </a:rPr>
                  <a:t>Ramp</a:t>
                </a:r>
              </a:p>
            </p:txBody>
          </p:sp>
        </p:grpSp>
      </p:grpSp>
      <p:sp>
        <p:nvSpPr>
          <p:cNvPr id="139285" name="Rectangle 1045"/>
          <p:cNvSpPr>
            <a:spLocks noChangeArrowheads="1"/>
          </p:cNvSpPr>
          <p:nvPr/>
        </p:nvSpPr>
        <p:spPr bwMode="auto">
          <a:xfrm>
            <a:off x="304800" y="1371600"/>
            <a:ext cx="8610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20000"/>
              </a:lnSpc>
              <a:spcBef>
                <a:spcPct val="20000"/>
              </a:spcBef>
            </a:pPr>
            <a:r>
              <a:rPr lang="en-GB" sz="3200">
                <a:solidFill>
                  <a:srgbClr val="66FFFF"/>
                </a:solidFill>
                <a:latin typeface="Comic Sans MS" pitchFamily="66" charset="0"/>
              </a:rPr>
              <a:t>One way is to use a light gate.  The </a:t>
            </a:r>
            <a:r>
              <a:rPr lang="en-GB" sz="3200" b="1">
                <a:solidFill>
                  <a:srgbClr val="FF0066"/>
                </a:solidFill>
                <a:latin typeface="Comic Sans MS" pitchFamily="66" charset="0"/>
              </a:rPr>
              <a:t>length of the object</a:t>
            </a:r>
            <a:r>
              <a:rPr lang="en-GB" sz="3200">
                <a:solidFill>
                  <a:srgbClr val="66FFFF"/>
                </a:solidFill>
                <a:latin typeface="Comic Sans MS" pitchFamily="66" charset="0"/>
              </a:rPr>
              <a:t> divided by the </a:t>
            </a:r>
            <a:r>
              <a:rPr lang="en-GB" sz="3200" b="1">
                <a:solidFill>
                  <a:srgbClr val="FF0066"/>
                </a:solidFill>
                <a:latin typeface="Comic Sans MS" pitchFamily="66" charset="0"/>
              </a:rPr>
              <a:t>time</a:t>
            </a:r>
            <a:r>
              <a:rPr lang="en-GB" sz="3200" b="1">
                <a:solidFill>
                  <a:srgbClr val="66FFFF"/>
                </a:solidFill>
                <a:latin typeface="Comic Sans MS" pitchFamily="66" charset="0"/>
              </a:rPr>
              <a:t> it takes to pass</a:t>
            </a:r>
            <a:r>
              <a:rPr lang="en-GB" sz="3200">
                <a:solidFill>
                  <a:srgbClr val="66FFFF"/>
                </a:solidFill>
                <a:latin typeface="Comic Sans MS" pitchFamily="66" charset="0"/>
              </a:rPr>
              <a:t> gives its instantaneous speed.</a:t>
            </a:r>
          </a:p>
        </p:txBody>
      </p:sp>
      <p:pic>
        <p:nvPicPr>
          <p:cNvPr id="53257" name="Picture 1047" descr="inst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5814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checkerboard(across)">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85"/>
                                        </p:tgtEl>
                                        <p:attrNameLst>
                                          <p:attrName>style.visibility</p:attrName>
                                        </p:attrNameLst>
                                      </p:cBhvr>
                                      <p:to>
                                        <p:strVal val="visible"/>
                                      </p:to>
                                    </p:set>
                                    <p:animEffect transition="in" filter="checkerboard(across)">
                                      <p:cBhvr>
                                        <p:cTn id="12" dur="500"/>
                                        <p:tgtEl>
                                          <p:spTgt spid="139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8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33FB36-EE35-4C91-92E2-6E6CF98E124C}" type="slidenum">
              <a:rPr lang="en-GB" sz="1800" smtClean="0">
                <a:solidFill>
                  <a:schemeClr val="accent1"/>
                </a:solidFill>
              </a:rPr>
              <a:pPr eaLnBrk="1" hangingPunct="1"/>
              <a:t>54</a:t>
            </a:fld>
            <a:endParaRPr lang="en-GB" sz="1800" smtClean="0">
              <a:solidFill>
                <a:schemeClr val="accent1"/>
              </a:solidFill>
            </a:endParaRPr>
          </a:p>
        </p:txBody>
      </p:sp>
      <p:sp>
        <p:nvSpPr>
          <p:cNvPr id="542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42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4277" name="Rectangle 2"/>
          <p:cNvSpPr>
            <a:spLocks noGrp="1" noChangeArrowheads="1"/>
          </p:cNvSpPr>
          <p:nvPr>
            <p:ph type="title"/>
          </p:nvPr>
        </p:nvSpPr>
        <p:spPr/>
        <p:txBody>
          <a:bodyPr/>
          <a:lstStyle/>
          <a:p>
            <a:pPr eaLnBrk="1" hangingPunct="1"/>
            <a:r>
              <a:rPr lang="en-GB" smtClean="0"/>
              <a:t>MEASURING YOUR INSTANTANEOUS SPEED</a:t>
            </a:r>
          </a:p>
        </p:txBody>
      </p:sp>
      <p:sp>
        <p:nvSpPr>
          <p:cNvPr id="54278" name="Rectangle 3"/>
          <p:cNvSpPr>
            <a:spLocks noGrp="1" noChangeArrowheads="1"/>
          </p:cNvSpPr>
          <p:nvPr>
            <p:ph type="body" idx="1"/>
          </p:nvPr>
        </p:nvSpPr>
        <p:spPr>
          <a:xfrm>
            <a:off x="228600" y="1219200"/>
            <a:ext cx="8915400" cy="4800600"/>
          </a:xfrm>
        </p:spPr>
        <p:txBody>
          <a:bodyPr/>
          <a:lstStyle/>
          <a:p>
            <a:pPr marL="476250" indent="-290513" eaLnBrk="1" hangingPunct="1">
              <a:buFontTx/>
              <a:buNone/>
              <a:tabLst>
                <a:tab pos="569913" algn="l"/>
                <a:tab pos="858838" algn="l"/>
              </a:tabLst>
            </a:pPr>
            <a:r>
              <a:rPr lang="en-GB" smtClean="0">
                <a:solidFill>
                  <a:schemeClr val="bg1"/>
                </a:solidFill>
                <a:cs typeface="Times New Roman" pitchFamily="18" charset="0"/>
              </a:rPr>
              <a:t>GROUP TASK- back to the PLAYMATS!</a:t>
            </a:r>
          </a:p>
          <a:p>
            <a:pPr marL="476250" indent="-290513" eaLnBrk="1" hangingPunct="1">
              <a:buFontTx/>
              <a:buNone/>
              <a:tabLst>
                <a:tab pos="569913" algn="l"/>
                <a:tab pos="858838" algn="l"/>
              </a:tabLst>
            </a:pPr>
            <a:r>
              <a:rPr lang="en-GB" smtClean="0">
                <a:cs typeface="Times New Roman" pitchFamily="18" charset="0"/>
              </a:rPr>
              <a:t>We need to know the </a:t>
            </a:r>
          </a:p>
          <a:p>
            <a:pPr marL="476250" indent="-290513" eaLnBrk="1" hangingPunct="1">
              <a:buFontTx/>
              <a:buNone/>
              <a:tabLst>
                <a:tab pos="569913" algn="l"/>
                <a:tab pos="858838" algn="l"/>
              </a:tabLst>
            </a:pPr>
            <a:r>
              <a:rPr lang="en-GB" smtClean="0">
                <a:cs typeface="Times New Roman" pitchFamily="18" charset="0"/>
              </a:rPr>
              <a:t>1.</a:t>
            </a:r>
            <a:r>
              <a:rPr lang="en-GB" smtClean="0">
                <a:latin typeface="Times New Roman" pitchFamily="18" charset="0"/>
                <a:cs typeface="Times New Roman" pitchFamily="18" charset="0"/>
              </a:rPr>
              <a:t>  </a:t>
            </a:r>
            <a:r>
              <a:rPr lang="en-GB" smtClean="0">
                <a:cs typeface="Times New Roman" pitchFamily="18" charset="0"/>
              </a:rPr>
              <a:t>length of your vehicle or the mask on top. </a:t>
            </a:r>
          </a:p>
          <a:p>
            <a:pPr marL="476250" indent="-290513" eaLnBrk="1" hangingPunct="1">
              <a:buFontTx/>
              <a:buNone/>
              <a:tabLst>
                <a:tab pos="569913" algn="l"/>
                <a:tab pos="858838" algn="l"/>
              </a:tabLst>
            </a:pPr>
            <a:r>
              <a:rPr lang="en-GB" smtClean="0">
                <a:cs typeface="Times New Roman" pitchFamily="18" charset="0"/>
              </a:rPr>
              <a:t>2.</a:t>
            </a:r>
            <a:r>
              <a:rPr lang="en-GB" smtClean="0">
                <a:latin typeface="Times New Roman" pitchFamily="18" charset="0"/>
                <a:cs typeface="Times New Roman" pitchFamily="18" charset="0"/>
              </a:rPr>
              <a:t>  </a:t>
            </a:r>
            <a:r>
              <a:rPr lang="en-GB" smtClean="0">
                <a:cs typeface="Times New Roman" pitchFamily="18" charset="0"/>
              </a:rPr>
              <a:t>the time for the vehicle to pass through the light gates </a:t>
            </a:r>
          </a:p>
          <a:p>
            <a:pPr marL="476250" indent="-290513" eaLnBrk="1" hangingPunct="1">
              <a:buFontTx/>
              <a:buNone/>
              <a:tabLst>
                <a:tab pos="569913" algn="l"/>
                <a:tab pos="858838" algn="l"/>
              </a:tabLst>
            </a:pPr>
            <a:r>
              <a:rPr lang="en-GB" smtClean="0">
                <a:cs typeface="Times New Roman" pitchFamily="18" charset="0"/>
              </a:rPr>
              <a:t>3.</a:t>
            </a:r>
            <a:r>
              <a:rPr lang="en-GB" smtClean="0">
                <a:latin typeface="Times New Roman" pitchFamily="18" charset="0"/>
                <a:cs typeface="Times New Roman" pitchFamily="18" charset="0"/>
              </a:rPr>
              <a:t>  </a:t>
            </a:r>
            <a:r>
              <a:rPr lang="en-GB" smtClean="0">
                <a:cs typeface="Times New Roman" pitchFamily="18" charset="0"/>
              </a:rPr>
              <a:t>the instantaneous speed of the vehicle as it goes round the roundabout (or alternative)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E1F85C-4F35-4B39-BA91-B4A8E65654A4}" type="slidenum">
              <a:rPr lang="en-GB" sz="1800" smtClean="0">
                <a:solidFill>
                  <a:schemeClr val="accent1"/>
                </a:solidFill>
              </a:rPr>
              <a:pPr eaLnBrk="1" hangingPunct="1"/>
              <a:t>55</a:t>
            </a:fld>
            <a:endParaRPr lang="en-GB" sz="1800" smtClean="0">
              <a:solidFill>
                <a:schemeClr val="accent1"/>
              </a:solidFill>
            </a:endParaRPr>
          </a:p>
        </p:txBody>
      </p:sp>
      <p:sp>
        <p:nvSpPr>
          <p:cNvPr id="552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53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5301" name="Rectangle 2"/>
          <p:cNvSpPr>
            <a:spLocks noGrp="1" noChangeArrowheads="1"/>
          </p:cNvSpPr>
          <p:nvPr>
            <p:ph type="title"/>
          </p:nvPr>
        </p:nvSpPr>
        <p:spPr/>
        <p:txBody>
          <a:bodyPr/>
          <a:lstStyle/>
          <a:p>
            <a:pPr eaLnBrk="1" hangingPunct="1"/>
            <a:r>
              <a:rPr lang="en-GB" smtClean="0">
                <a:cs typeface="Times New Roman" pitchFamily="18" charset="0"/>
              </a:rPr>
              <a:t>YOUR TASK.</a:t>
            </a:r>
          </a:p>
        </p:txBody>
      </p:sp>
      <p:sp>
        <p:nvSpPr>
          <p:cNvPr id="55302" name="Rectangle 3"/>
          <p:cNvSpPr>
            <a:spLocks noGrp="1" noChangeArrowheads="1"/>
          </p:cNvSpPr>
          <p:nvPr>
            <p:ph type="body" idx="1"/>
          </p:nvPr>
        </p:nvSpPr>
        <p:spPr>
          <a:xfrm>
            <a:off x="228600" y="762000"/>
            <a:ext cx="8915400" cy="4800600"/>
          </a:xfrm>
        </p:spPr>
        <p:txBody>
          <a:bodyPr/>
          <a:lstStyle/>
          <a:p>
            <a:pPr marL="533400" indent="-533400" eaLnBrk="1" hangingPunct="1">
              <a:lnSpc>
                <a:spcPct val="90000"/>
              </a:lnSpc>
              <a:buFontTx/>
              <a:buNone/>
            </a:pPr>
            <a:r>
              <a:rPr lang="en-GB" sz="2800" dirty="0" smtClean="0">
                <a:cs typeface="Times New Roman" pitchFamily="18" charset="0"/>
              </a:rPr>
              <a:t>Working in teams you need to:</a:t>
            </a:r>
          </a:p>
          <a:p>
            <a:pPr marL="533400" indent="-533400" eaLnBrk="1" hangingPunct="1">
              <a:lnSpc>
                <a:spcPct val="90000"/>
              </a:lnSpc>
            </a:pPr>
            <a:r>
              <a:rPr lang="en-GB" sz="2800" dirty="0" smtClean="0">
                <a:cs typeface="Times New Roman" pitchFamily="18" charset="0"/>
              </a:rPr>
              <a:t>Using the ALBA package record the instantaneous speed of the vehicle at the specific place in the track (see the additional worksheet)</a:t>
            </a:r>
          </a:p>
          <a:p>
            <a:pPr marL="533400" indent="-533400" eaLnBrk="1" hangingPunct="1">
              <a:lnSpc>
                <a:spcPct val="90000"/>
              </a:lnSpc>
            </a:pPr>
            <a:r>
              <a:rPr lang="en-GB" sz="2800" dirty="0" smtClean="0">
                <a:cs typeface="Times New Roman" pitchFamily="18" charset="0"/>
              </a:rPr>
              <a:t> </a:t>
            </a:r>
          </a:p>
          <a:p>
            <a:pPr marL="533400" indent="-533400" eaLnBrk="1" hangingPunct="1">
              <a:lnSpc>
                <a:spcPct val="90000"/>
              </a:lnSpc>
            </a:pPr>
            <a:endParaRPr lang="en-GB" sz="2800" dirty="0" smtClean="0"/>
          </a:p>
        </p:txBody>
      </p:sp>
      <p:sp>
        <p:nvSpPr>
          <p:cNvPr id="2" name="Rectangle 1"/>
          <p:cNvSpPr/>
          <p:nvPr/>
        </p:nvSpPr>
        <p:spPr>
          <a:xfrm>
            <a:off x="439176" y="2967335"/>
            <a:ext cx="8265661"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ALBA-MOTION </a:t>
            </a:r>
          </a:p>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Introduction to SPEED</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70EF585-8700-45C5-9D9B-B740A0935A5B}" type="slidenum">
              <a:rPr lang="en-GB" sz="1800" smtClean="0">
                <a:solidFill>
                  <a:schemeClr val="accent1"/>
                </a:solidFill>
              </a:rPr>
              <a:pPr eaLnBrk="1" hangingPunct="1"/>
              <a:t>56</a:t>
            </a:fld>
            <a:endParaRPr lang="en-GB" sz="1800" smtClean="0">
              <a:solidFill>
                <a:schemeClr val="accent1"/>
              </a:solidFill>
            </a:endParaRPr>
          </a:p>
        </p:txBody>
      </p:sp>
      <p:sp>
        <p:nvSpPr>
          <p:cNvPr id="5632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632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56325" name="Picture 2"/>
          <p:cNvPicPr>
            <a:picLocks noChangeAspect="1" noChangeArrowheads="1"/>
          </p:cNvPicPr>
          <p:nvPr/>
        </p:nvPicPr>
        <p:blipFill>
          <a:blip r:embed="rId2">
            <a:extLst>
              <a:ext uri="{28A0092B-C50C-407E-A947-70E740481C1C}">
                <a14:useLocalDpi xmlns:a14="http://schemas.microsoft.com/office/drawing/2010/main" val="0"/>
              </a:ext>
            </a:extLst>
          </a:blip>
          <a:srcRect r="44286" b="55371"/>
          <a:stretch>
            <a:fillRect/>
          </a:stretch>
        </p:blipFill>
        <p:spPr bwMode="auto">
          <a:xfrm>
            <a:off x="152400" y="762000"/>
            <a:ext cx="8534400"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ADE05F-E6C4-4821-8520-65D0B682584C}" type="slidenum">
              <a:rPr lang="en-GB" sz="1800" smtClean="0">
                <a:solidFill>
                  <a:schemeClr val="accent1"/>
                </a:solidFill>
              </a:rPr>
              <a:pPr eaLnBrk="1" hangingPunct="1"/>
              <a:t>57</a:t>
            </a:fld>
            <a:endParaRPr lang="en-GB" sz="1800" smtClean="0">
              <a:solidFill>
                <a:schemeClr val="accent1"/>
              </a:solidFill>
            </a:endParaRPr>
          </a:p>
        </p:txBody>
      </p:sp>
      <p:sp>
        <p:nvSpPr>
          <p:cNvPr id="5734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734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r="59047" b="55371"/>
          <a:stretch>
            <a:fillRect/>
          </a:stretch>
        </p:blipFill>
        <p:spPr bwMode="auto">
          <a:xfrm>
            <a:off x="381000" y="381000"/>
            <a:ext cx="693420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44CBCA-5C85-4892-96C6-A0C8F95248E8}" type="slidenum">
              <a:rPr lang="en-GB" sz="1800" smtClean="0">
                <a:solidFill>
                  <a:schemeClr val="accent1"/>
                </a:solidFill>
              </a:rPr>
              <a:pPr eaLnBrk="1" hangingPunct="1"/>
              <a:t>58</a:t>
            </a:fld>
            <a:endParaRPr lang="en-GB" sz="1800" smtClean="0">
              <a:solidFill>
                <a:schemeClr val="accent1"/>
              </a:solidFill>
            </a:endParaRPr>
          </a:p>
        </p:txBody>
      </p:sp>
      <p:sp>
        <p:nvSpPr>
          <p:cNvPr id="583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83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8373"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583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324600" cy="63246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375" name="Group 11"/>
          <p:cNvGrpSpPr>
            <a:grpSpLocks/>
          </p:cNvGrpSpPr>
          <p:nvPr/>
        </p:nvGrpSpPr>
        <p:grpSpPr bwMode="auto">
          <a:xfrm>
            <a:off x="2987675" y="787400"/>
            <a:ext cx="5773738" cy="1552575"/>
            <a:chOff x="2016" y="1584"/>
            <a:chExt cx="3637" cy="978"/>
          </a:xfrm>
        </p:grpSpPr>
        <p:grpSp>
          <p:nvGrpSpPr>
            <p:cNvPr id="58376" name="Group 10"/>
            <p:cNvGrpSpPr>
              <a:grpSpLocks/>
            </p:cNvGrpSpPr>
            <p:nvPr/>
          </p:nvGrpSpPr>
          <p:grpSpPr bwMode="auto">
            <a:xfrm>
              <a:off x="2016" y="1776"/>
              <a:ext cx="2208" cy="480"/>
              <a:chOff x="2016" y="1776"/>
              <a:chExt cx="2208" cy="480"/>
            </a:xfrm>
          </p:grpSpPr>
          <p:sp>
            <p:nvSpPr>
              <p:cNvPr id="58378" name="Oval 6"/>
              <p:cNvSpPr>
                <a:spLocks noChangeArrowheads="1"/>
              </p:cNvSpPr>
              <p:nvPr/>
            </p:nvSpPr>
            <p:spPr bwMode="auto">
              <a:xfrm>
                <a:off x="2016" y="2064"/>
                <a:ext cx="288" cy="192"/>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 name="Line 7"/>
              <p:cNvSpPr>
                <a:spLocks noChangeShapeType="1"/>
              </p:cNvSpPr>
              <p:nvPr/>
            </p:nvSpPr>
            <p:spPr bwMode="auto">
              <a:xfrm flipV="1">
                <a:off x="2304" y="1776"/>
                <a:ext cx="1920" cy="384"/>
              </a:xfrm>
              <a:prstGeom prst="line">
                <a:avLst/>
              </a:prstGeom>
              <a:noFill/>
              <a:ln w="57150">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8377" name="Text Box 8"/>
            <p:cNvSpPr txBox="1">
              <a:spLocks noChangeArrowheads="1"/>
            </p:cNvSpPr>
            <p:nvPr/>
          </p:nvSpPr>
          <p:spPr bwMode="auto">
            <a:xfrm>
              <a:off x="4128" y="1584"/>
              <a:ext cx="1525"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solidFill>
                    <a:srgbClr val="FFFF00"/>
                  </a:solidFill>
                  <a:latin typeface="Comic Sans MS" pitchFamily="66" charset="0"/>
                </a:rPr>
                <a:t>“Speed camera”</a:t>
              </a:r>
            </a:p>
            <a:p>
              <a:pPr algn="ctr" eaLnBrk="1" hangingPunct="1"/>
              <a:r>
                <a:rPr lang="en-GB">
                  <a:solidFill>
                    <a:srgbClr val="FFFF00"/>
                  </a:solidFill>
                  <a:latin typeface="Comic Sans MS" pitchFamily="66" charset="0"/>
                </a:rPr>
                <a:t>Measure instantaneous speed here</a:t>
              </a: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101F4C-87E4-40C4-83CE-BC91ACA4D094}" type="slidenum">
              <a:rPr lang="en-GB" sz="1800" smtClean="0">
                <a:solidFill>
                  <a:schemeClr val="accent1"/>
                </a:solidFill>
              </a:rPr>
              <a:pPr eaLnBrk="1" hangingPunct="1"/>
              <a:t>59</a:t>
            </a:fld>
            <a:endParaRPr lang="en-GB" sz="1800" smtClean="0">
              <a:solidFill>
                <a:schemeClr val="accent1"/>
              </a:solidFill>
            </a:endParaRPr>
          </a:p>
        </p:txBody>
      </p:sp>
      <p:sp>
        <p:nvSpPr>
          <p:cNvPr id="5939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939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939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59398" name="Line 3"/>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9399" name="Group 13"/>
          <p:cNvGrpSpPr>
            <a:grpSpLocks/>
          </p:cNvGrpSpPr>
          <p:nvPr/>
        </p:nvGrpSpPr>
        <p:grpSpPr bwMode="auto">
          <a:xfrm>
            <a:off x="0" y="304800"/>
            <a:ext cx="8915400" cy="6107113"/>
            <a:chOff x="0" y="192"/>
            <a:chExt cx="5616" cy="3847"/>
          </a:xfrm>
        </p:grpSpPr>
        <p:pic>
          <p:nvPicPr>
            <p:cNvPr id="59400" name="Picture 5"/>
            <p:cNvPicPr>
              <a:picLocks noChangeAspect="1" noChangeArrowheads="1"/>
            </p:cNvPicPr>
            <p:nvPr/>
          </p:nvPicPr>
          <p:blipFill>
            <a:blip r:embed="rId2">
              <a:extLst>
                <a:ext uri="{28A0092B-C50C-407E-A947-70E740481C1C}">
                  <a14:useLocalDpi xmlns:a14="http://schemas.microsoft.com/office/drawing/2010/main" val="0"/>
                </a:ext>
              </a:extLst>
            </a:blip>
            <a:srcRect l="4536" t="7561" r="3780" b="7561"/>
            <a:stretch>
              <a:fillRect/>
            </a:stretch>
          </p:blipFill>
          <p:spPr bwMode="auto">
            <a:xfrm>
              <a:off x="0" y="192"/>
              <a:ext cx="4157" cy="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9401" name="Group 12"/>
            <p:cNvGrpSpPr>
              <a:grpSpLocks/>
            </p:cNvGrpSpPr>
            <p:nvPr/>
          </p:nvGrpSpPr>
          <p:grpSpPr bwMode="auto">
            <a:xfrm>
              <a:off x="2653" y="1728"/>
              <a:ext cx="2963" cy="984"/>
              <a:chOff x="2653" y="1728"/>
              <a:chExt cx="2963" cy="984"/>
            </a:xfrm>
          </p:grpSpPr>
          <p:grpSp>
            <p:nvGrpSpPr>
              <p:cNvPr id="59402" name="Group 8"/>
              <p:cNvGrpSpPr>
                <a:grpSpLocks/>
              </p:cNvGrpSpPr>
              <p:nvPr/>
            </p:nvGrpSpPr>
            <p:grpSpPr bwMode="auto">
              <a:xfrm>
                <a:off x="2653" y="1943"/>
                <a:ext cx="1172" cy="340"/>
                <a:chOff x="3085" y="1856"/>
                <a:chExt cx="1172" cy="378"/>
              </a:xfrm>
            </p:grpSpPr>
            <p:sp>
              <p:nvSpPr>
                <p:cNvPr id="59404" name="Oval 9"/>
                <p:cNvSpPr>
                  <a:spLocks noChangeArrowheads="1"/>
                </p:cNvSpPr>
                <p:nvPr/>
              </p:nvSpPr>
              <p:spPr bwMode="auto">
                <a:xfrm>
                  <a:off x="3085" y="2042"/>
                  <a:ext cx="288" cy="192"/>
                </a:xfrm>
                <a:prstGeom prst="ellipse">
                  <a:avLst/>
                </a:prstGeom>
                <a:solidFill>
                  <a:srgbClr val="66FF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5" name="Line 10"/>
                <p:cNvSpPr>
                  <a:spLocks noChangeShapeType="1"/>
                </p:cNvSpPr>
                <p:nvPr/>
              </p:nvSpPr>
              <p:spPr bwMode="auto">
                <a:xfrm flipV="1">
                  <a:off x="3297" y="1856"/>
                  <a:ext cx="960" cy="192"/>
                </a:xfrm>
                <a:prstGeom prst="line">
                  <a:avLst/>
                </a:prstGeom>
                <a:noFill/>
                <a:ln w="57150">
                  <a:solidFill>
                    <a:srgbClr val="66FF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9403" name="Text Box 11"/>
              <p:cNvSpPr txBox="1">
                <a:spLocks noChangeArrowheads="1"/>
              </p:cNvSpPr>
              <p:nvPr/>
            </p:nvSpPr>
            <p:spPr bwMode="auto">
              <a:xfrm>
                <a:off x="3825" y="1728"/>
                <a:ext cx="1791" cy="984"/>
              </a:xfrm>
              <a:prstGeom prst="rect">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solidFill>
                      <a:srgbClr val="FF0066"/>
                    </a:solidFill>
                    <a:latin typeface="Comic Sans MS" pitchFamily="66" charset="0"/>
                  </a:rPr>
                  <a:t>“Speed camera”</a:t>
                </a:r>
              </a:p>
              <a:p>
                <a:pPr algn="ctr" eaLnBrk="1" hangingPunct="1"/>
                <a:r>
                  <a:rPr lang="en-GB">
                    <a:solidFill>
                      <a:srgbClr val="FF0066"/>
                    </a:solidFill>
                    <a:latin typeface="Comic Sans MS" pitchFamily="66" charset="0"/>
                  </a:rPr>
                  <a:t>Measure instantaneous speed here</a:t>
                </a: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665239-D13F-4096-AA14-BADFAB264C03}" type="slidenum">
              <a:rPr lang="en-GB" sz="1800" smtClean="0">
                <a:solidFill>
                  <a:schemeClr val="accent1"/>
                </a:solidFill>
              </a:rPr>
              <a:pPr eaLnBrk="1" hangingPunct="1"/>
              <a:t>6</a:t>
            </a:fld>
            <a:endParaRPr lang="en-GB" sz="1800" smtClean="0">
              <a:solidFill>
                <a:schemeClr val="accent1"/>
              </a:solidFill>
            </a:endParaRPr>
          </a:p>
        </p:txBody>
      </p:sp>
      <p:sp>
        <p:nvSpPr>
          <p:cNvPr id="717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17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57150"/>
            <a:ext cx="9023350" cy="665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60</a:t>
            </a:fld>
            <a:endParaRPr lang="en-GB"/>
          </a:p>
        </p:txBody>
      </p:sp>
      <p:pic>
        <p:nvPicPr>
          <p:cNvPr id="185346" name="Picture 2" descr="G:\Roy Soc\DSCF00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5976"/>
            <a:ext cx="7574184" cy="569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708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8DBFE9-F856-4117-9843-58316BC38B9A}" type="slidenum">
              <a:rPr lang="en-GB" sz="1800" smtClean="0">
                <a:solidFill>
                  <a:schemeClr val="accent1"/>
                </a:solidFill>
              </a:rPr>
              <a:pPr eaLnBrk="1" hangingPunct="1"/>
              <a:t>61</a:t>
            </a:fld>
            <a:endParaRPr lang="en-GB" sz="1800" smtClean="0">
              <a:solidFill>
                <a:schemeClr val="accent1"/>
              </a:solidFill>
            </a:endParaRPr>
          </a:p>
        </p:txBody>
      </p:sp>
      <p:sp>
        <p:nvSpPr>
          <p:cNvPr id="6041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042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04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757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BD756A-1B1A-4235-AD21-C0BDC356211D}" type="slidenum">
              <a:rPr lang="en-GB" sz="1800" smtClean="0">
                <a:solidFill>
                  <a:schemeClr val="accent1"/>
                </a:solidFill>
              </a:rPr>
              <a:pPr eaLnBrk="1" hangingPunct="1"/>
              <a:t>62</a:t>
            </a:fld>
            <a:endParaRPr lang="en-GB" sz="1800" smtClean="0">
              <a:solidFill>
                <a:schemeClr val="accent1"/>
              </a:solidFill>
            </a:endParaRPr>
          </a:p>
        </p:txBody>
      </p:sp>
      <p:sp>
        <p:nvSpPr>
          <p:cNvPr id="6144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144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14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0350"/>
            <a:ext cx="8915400" cy="627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37D7A6-EE3F-4BC5-9A25-98364141F66E}" type="slidenum">
              <a:rPr lang="en-GB" sz="1800" smtClean="0">
                <a:solidFill>
                  <a:schemeClr val="accent1"/>
                </a:solidFill>
              </a:rPr>
              <a:pPr eaLnBrk="1" hangingPunct="1"/>
              <a:t>63</a:t>
            </a:fld>
            <a:endParaRPr lang="en-GB" sz="1800" smtClean="0">
              <a:solidFill>
                <a:schemeClr val="accent1"/>
              </a:solidFill>
            </a:endParaRPr>
          </a:p>
        </p:txBody>
      </p:sp>
      <p:sp>
        <p:nvSpPr>
          <p:cNvPr id="6246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246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24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228600"/>
            <a:ext cx="8985250" cy="630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08EDD5-2F3A-4F11-A32A-BD0E9DAB8591}" type="slidenum">
              <a:rPr lang="en-GB" sz="1800" smtClean="0">
                <a:solidFill>
                  <a:schemeClr val="accent1"/>
                </a:solidFill>
              </a:rPr>
              <a:pPr eaLnBrk="1" hangingPunct="1"/>
              <a:t>64</a:t>
            </a:fld>
            <a:endParaRPr lang="en-GB" sz="1800" smtClean="0">
              <a:solidFill>
                <a:schemeClr val="accent1"/>
              </a:solidFill>
            </a:endParaRPr>
          </a:p>
        </p:txBody>
      </p:sp>
      <p:sp>
        <p:nvSpPr>
          <p:cNvPr id="634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34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3493"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REACTION TIME</a:t>
            </a:r>
          </a:p>
        </p:txBody>
      </p:sp>
      <p:sp>
        <p:nvSpPr>
          <p:cNvPr id="63494"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63495"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69CBD9-3562-4E9F-8202-DE0351935487}" type="slidenum">
              <a:rPr lang="en-GB" sz="1800" smtClean="0">
                <a:solidFill>
                  <a:schemeClr val="accent1"/>
                </a:solidFill>
              </a:rPr>
              <a:pPr eaLnBrk="1" hangingPunct="1"/>
              <a:t>65</a:t>
            </a:fld>
            <a:endParaRPr lang="en-GB" sz="1800" smtClean="0">
              <a:solidFill>
                <a:schemeClr val="accent1"/>
              </a:solidFill>
            </a:endParaRPr>
          </a:p>
        </p:txBody>
      </p:sp>
      <p:sp>
        <p:nvSpPr>
          <p:cNvPr id="6553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554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5541" name="Rectangle 2050"/>
          <p:cNvSpPr>
            <a:spLocks noGrp="1" noChangeArrowheads="1"/>
          </p:cNvSpPr>
          <p:nvPr>
            <p:ph type="title"/>
          </p:nvPr>
        </p:nvSpPr>
        <p:spPr/>
        <p:txBody>
          <a:bodyPr/>
          <a:lstStyle/>
          <a:p>
            <a:pPr eaLnBrk="1" hangingPunct="1"/>
            <a:r>
              <a:rPr lang="en-GB" smtClean="0"/>
              <a:t>Let’s measure YOUR REACTIONS</a:t>
            </a:r>
          </a:p>
        </p:txBody>
      </p:sp>
      <p:sp>
        <p:nvSpPr>
          <p:cNvPr id="65542" name="Text Box 2051"/>
          <p:cNvSpPr txBox="1">
            <a:spLocks noChangeArrowheads="1"/>
          </p:cNvSpPr>
          <p:nvPr/>
        </p:nvSpPr>
        <p:spPr bwMode="auto">
          <a:xfrm>
            <a:off x="1371600" y="22860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3"/>
              </a:rPr>
              <a:t>Sheep Dash</a:t>
            </a:r>
            <a:endParaRPr lang="en-GB"/>
          </a:p>
        </p:txBody>
      </p:sp>
      <p:sp>
        <p:nvSpPr>
          <p:cNvPr id="65543" name="Rectangle 2053"/>
          <p:cNvSpPr>
            <a:spLocks noChangeArrowheads="1"/>
          </p:cNvSpPr>
          <p:nvPr/>
        </p:nvSpPr>
        <p:spPr bwMode="auto">
          <a:xfrm>
            <a:off x="293688" y="1066800"/>
            <a:ext cx="88503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GB" sz="3200" b="1">
                <a:solidFill>
                  <a:srgbClr val="FFFF00"/>
                </a:solidFill>
                <a:latin typeface="Arial" charset="0"/>
              </a:rPr>
              <a:t>MEASURING REACTION TIME USING A COMPUTER</a:t>
            </a:r>
          </a:p>
        </p:txBody>
      </p:sp>
      <p:sp>
        <p:nvSpPr>
          <p:cNvPr id="65544" name="Rectangle 2054"/>
          <p:cNvSpPr>
            <a:spLocks noChangeArrowheads="1"/>
          </p:cNvSpPr>
          <p:nvPr/>
        </p:nvSpPr>
        <p:spPr bwMode="auto">
          <a:xfrm>
            <a:off x="0" y="4114800"/>
            <a:ext cx="88503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GB" sz="3200" b="1">
                <a:solidFill>
                  <a:srgbClr val="FFFF00"/>
                </a:solidFill>
                <a:latin typeface="Arial" charset="0"/>
              </a:rPr>
              <a:t>MEASURING REACTION TIME USING A RULER</a:t>
            </a:r>
          </a:p>
        </p:txBody>
      </p:sp>
      <p:sp>
        <p:nvSpPr>
          <p:cNvPr id="65545" name="Text Box 2055"/>
          <p:cNvSpPr txBox="1">
            <a:spLocks noChangeArrowheads="1"/>
          </p:cNvSpPr>
          <p:nvPr/>
        </p:nvSpPr>
        <p:spPr bwMode="auto">
          <a:xfrm>
            <a:off x="911225" y="5180013"/>
            <a:ext cx="759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solidFill>
                  <a:schemeClr val="bg1"/>
                </a:solidFill>
                <a:latin typeface="Arial" charset="0"/>
              </a:rPr>
              <a:t>Collect the helpsheet for the instructions on how to find</a:t>
            </a:r>
          </a:p>
          <a:p>
            <a:pPr algn="ctr" eaLnBrk="1" hangingPunct="1"/>
            <a:r>
              <a:rPr lang="en-GB">
                <a:solidFill>
                  <a:schemeClr val="bg1"/>
                </a:solidFill>
                <a:latin typeface="Arial" charset="0"/>
              </a:rPr>
              <a:t>REACTION TIME using a RULER.</a:t>
            </a:r>
          </a:p>
        </p:txBody>
      </p:sp>
      <p:sp>
        <p:nvSpPr>
          <p:cNvPr id="65546" name="Rectangle 2056"/>
          <p:cNvSpPr>
            <a:spLocks noGrp="1" noChangeArrowheads="1"/>
          </p:cNvSpPr>
          <p:nvPr>
            <p:ph type="body" idx="1"/>
          </p:nvPr>
        </p:nvSpPr>
        <p:spPr>
          <a:xfrm>
            <a:off x="381000" y="2971800"/>
            <a:ext cx="8362950" cy="1828800"/>
          </a:xfrm>
          <a:noFill/>
        </p:spPr>
        <p:txBody>
          <a:bodyPr/>
          <a:lstStyle/>
          <a:p>
            <a:pPr algn="ctr" eaLnBrk="1" hangingPunct="1"/>
            <a:r>
              <a:rPr lang="en-GB" smtClean="0">
                <a:solidFill>
                  <a:srgbClr val="66FFFF"/>
                </a:solidFill>
                <a:latin typeface="Arial" charset="0"/>
              </a:rPr>
              <a:t>On the internet try some of the experiments for finding your reaction time.</a:t>
            </a:r>
          </a:p>
          <a:p>
            <a:pPr algn="ctr" eaLnBrk="1" hangingPunct="1"/>
            <a:endParaRPr lang="en-GB" smtClean="0"/>
          </a:p>
        </p:txBody>
      </p:sp>
      <p:sp>
        <p:nvSpPr>
          <p:cNvPr id="65547" name="TextBox 1"/>
          <p:cNvSpPr txBox="1">
            <a:spLocks noChangeArrowheads="1"/>
          </p:cNvSpPr>
          <p:nvPr/>
        </p:nvSpPr>
        <p:spPr bwMode="auto">
          <a:xfrm>
            <a:off x="3414713" y="2298700"/>
            <a:ext cx="2020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4"/>
              </a:rPr>
              <a:t>5 min road test</a:t>
            </a:r>
            <a:endParaRPr lang="en-GB"/>
          </a:p>
        </p:txBody>
      </p:sp>
      <p:sp>
        <p:nvSpPr>
          <p:cNvPr id="65548" name="TextBox 2"/>
          <p:cNvSpPr txBox="1">
            <a:spLocks noChangeArrowheads="1"/>
          </p:cNvSpPr>
          <p:nvPr/>
        </p:nvSpPr>
        <p:spPr bwMode="auto">
          <a:xfrm>
            <a:off x="5795963" y="2298700"/>
            <a:ext cx="253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5"/>
              </a:rPr>
              <a:t>Red dot yellow dot</a:t>
            </a:r>
            <a:endParaRPr lang="en-GB"/>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111229-9491-4C69-B2C0-40AF496A488B}" type="slidenum">
              <a:rPr lang="en-GB" sz="1800" smtClean="0">
                <a:solidFill>
                  <a:schemeClr val="accent1"/>
                </a:solidFill>
              </a:rPr>
              <a:pPr eaLnBrk="1" hangingPunct="1"/>
              <a:t>66</a:t>
            </a:fld>
            <a:endParaRPr lang="en-GB" sz="1800" smtClean="0">
              <a:solidFill>
                <a:schemeClr val="accent1"/>
              </a:solidFill>
            </a:endParaRPr>
          </a:p>
        </p:txBody>
      </p:sp>
      <p:sp>
        <p:nvSpPr>
          <p:cNvPr id="665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65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6565" name="Rectangle 1026"/>
          <p:cNvSpPr>
            <a:spLocks noGrp="1" noChangeArrowheads="1"/>
          </p:cNvSpPr>
          <p:nvPr>
            <p:ph type="title"/>
          </p:nvPr>
        </p:nvSpPr>
        <p:spPr/>
        <p:txBody>
          <a:bodyPr/>
          <a:lstStyle/>
          <a:p>
            <a:pPr eaLnBrk="1" hangingPunct="1"/>
            <a:r>
              <a:rPr lang="en-GB" smtClean="0"/>
              <a:t>REACTION TIME</a:t>
            </a:r>
          </a:p>
        </p:txBody>
      </p:sp>
      <p:sp>
        <p:nvSpPr>
          <p:cNvPr id="66566" name="Rectangle 1027"/>
          <p:cNvSpPr>
            <a:spLocks noGrp="1" noChangeArrowheads="1"/>
          </p:cNvSpPr>
          <p:nvPr>
            <p:ph type="body" idx="1"/>
          </p:nvPr>
        </p:nvSpPr>
        <p:spPr>
          <a:xfrm>
            <a:off x="685800" y="1989138"/>
            <a:ext cx="3670300" cy="4106862"/>
          </a:xfrm>
        </p:spPr>
        <p:txBody>
          <a:bodyPr/>
          <a:lstStyle/>
          <a:p>
            <a:pPr eaLnBrk="1" hangingPunct="1"/>
            <a:r>
              <a:rPr lang="en-GB" smtClean="0">
                <a:latin typeface="Arial" charset="0"/>
              </a:rPr>
              <a:t>To measure your reaction time you will need a 30 cm ruler, an instruction sheet and a partner.</a:t>
            </a:r>
          </a:p>
          <a:p>
            <a:pPr eaLnBrk="1" hangingPunct="1"/>
            <a:endParaRPr lang="en-GB" smtClean="0">
              <a:latin typeface="Arial" charset="0"/>
            </a:endParaRPr>
          </a:p>
        </p:txBody>
      </p:sp>
      <p:sp>
        <p:nvSpPr>
          <p:cNvPr id="66567" name="Rectangle 1028"/>
          <p:cNvSpPr>
            <a:spLocks noChangeArrowheads="1"/>
          </p:cNvSpPr>
          <p:nvPr/>
        </p:nvSpPr>
        <p:spPr bwMode="auto">
          <a:xfrm>
            <a:off x="323850" y="549275"/>
            <a:ext cx="7772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GB" sz="3200" b="1">
                <a:solidFill>
                  <a:srgbClr val="FFFF00"/>
                </a:solidFill>
                <a:latin typeface="Arial" charset="0"/>
              </a:rPr>
              <a:t>MEASURING REACTION TIME USING A RULER</a:t>
            </a:r>
            <a:endParaRPr lang="en-GB" sz="3200">
              <a:solidFill>
                <a:srgbClr val="FFFF00"/>
              </a:solidFill>
              <a:latin typeface="Arial" charset="0"/>
            </a:endParaRPr>
          </a:p>
        </p:txBody>
      </p:sp>
      <p:pic>
        <p:nvPicPr>
          <p:cNvPr id="66568" name="Picture 1029" descr="SURVEYS_AND_CONTROLLED_SURVEY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700213"/>
            <a:ext cx="36957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E6BCF3-61B4-4C4F-A6FF-213202C1969D}" type="slidenum">
              <a:rPr lang="en-GB" sz="1800" smtClean="0">
                <a:solidFill>
                  <a:schemeClr val="accent1"/>
                </a:solidFill>
              </a:rPr>
              <a:pPr eaLnBrk="1" hangingPunct="1"/>
              <a:t>67</a:t>
            </a:fld>
            <a:endParaRPr lang="en-GB" sz="1800" smtClean="0">
              <a:solidFill>
                <a:schemeClr val="accent1"/>
              </a:solidFill>
            </a:endParaRPr>
          </a:p>
        </p:txBody>
      </p:sp>
      <p:sp>
        <p:nvSpPr>
          <p:cNvPr id="727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27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2709"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72710" name="Rectangle 3"/>
          <p:cNvSpPr>
            <a:spLocks noGrp="1" noChangeArrowheads="1"/>
          </p:cNvSpPr>
          <p:nvPr>
            <p:ph type="body" idx="1"/>
          </p:nvPr>
        </p:nvSpPr>
        <p:spPr>
          <a:xfrm>
            <a:off x="685800" y="1905000"/>
            <a:ext cx="7772400" cy="4191000"/>
          </a:xfrm>
        </p:spPr>
        <p:txBody>
          <a:bodyPr/>
          <a:lstStyle/>
          <a:p>
            <a:pPr eaLnBrk="1" hangingPunct="1"/>
            <a:r>
              <a:rPr lang="en-GB" sz="3600" u="sng" smtClean="0">
                <a:solidFill>
                  <a:schemeClr val="accent1"/>
                </a:solidFill>
                <a:cs typeface="Times New Roman" pitchFamily="18" charset="0"/>
              </a:rPr>
              <a:t>At rest</a:t>
            </a:r>
            <a:r>
              <a:rPr lang="en-GB" sz="3600" smtClean="0">
                <a:cs typeface="Times New Roman" pitchFamily="18" charset="0"/>
              </a:rPr>
              <a:t>- in Physics we use this term to mean </a:t>
            </a:r>
            <a:r>
              <a:rPr lang="en-GB" sz="3600" smtClean="0">
                <a:solidFill>
                  <a:schemeClr val="accent1"/>
                </a:solidFill>
                <a:cs typeface="Times New Roman" pitchFamily="18" charset="0"/>
              </a:rPr>
              <a:t>not moving</a:t>
            </a:r>
            <a:r>
              <a:rPr lang="en-GB" sz="3600" smtClean="0">
                <a:cs typeface="Times New Roman" pitchFamily="18" charset="0"/>
              </a:rPr>
              <a:t>. We can also say the </a:t>
            </a:r>
            <a:r>
              <a:rPr lang="en-GB" sz="3600" smtClean="0">
                <a:solidFill>
                  <a:schemeClr val="bg1"/>
                </a:solidFill>
                <a:cs typeface="Times New Roman" pitchFamily="18" charset="0"/>
              </a:rPr>
              <a:t>object is </a:t>
            </a:r>
            <a:r>
              <a:rPr lang="en-GB" sz="3600" u="sng" smtClean="0">
                <a:solidFill>
                  <a:schemeClr val="bg1"/>
                </a:solidFill>
                <a:cs typeface="Times New Roman" pitchFamily="18" charset="0"/>
              </a:rPr>
              <a:t>stationary</a:t>
            </a:r>
            <a:r>
              <a:rPr lang="en-GB" sz="3600" smtClean="0">
                <a:cs typeface="Times New Roman" pitchFamily="18" charset="0"/>
              </a:rPr>
              <a:t>. </a:t>
            </a:r>
          </a:p>
          <a:p>
            <a:pPr eaLnBrk="1" hangingPunct="1"/>
            <a:endParaRPr lang="en-GB" sz="3600" smtClean="0">
              <a:cs typeface="Times New Roman" pitchFamily="18" charset="0"/>
            </a:endParaRPr>
          </a:p>
          <a:p>
            <a:pPr eaLnBrk="1" hangingPunct="1"/>
            <a:r>
              <a:rPr lang="en-GB" sz="3600" i="1" smtClean="0">
                <a:cs typeface="Times New Roman" pitchFamily="18" charset="0"/>
              </a:rPr>
              <a:t>It is not the same word as pens and pencils which are stationery!</a:t>
            </a:r>
            <a:endParaRPr lang="en-GB" sz="3600" i="1" smtClean="0"/>
          </a:p>
        </p:txBody>
      </p:sp>
      <p:sp>
        <p:nvSpPr>
          <p:cNvPr id="72711"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extLst>
      <p:ext uri="{BB962C8B-B14F-4D97-AF65-F5344CB8AC3E}">
        <p14:creationId xmlns:p14="http://schemas.microsoft.com/office/powerpoint/2010/main" val="611430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A09AE6-99DF-4F96-AAB7-8A95000E71A3}" type="slidenum">
              <a:rPr lang="en-GB" sz="1800" smtClean="0">
                <a:solidFill>
                  <a:schemeClr val="accent1"/>
                </a:solidFill>
              </a:rPr>
              <a:pPr eaLnBrk="1" hangingPunct="1"/>
              <a:t>68</a:t>
            </a:fld>
            <a:endParaRPr lang="en-GB" sz="1800" smtClean="0">
              <a:solidFill>
                <a:schemeClr val="accent1"/>
              </a:solidFill>
            </a:endParaRPr>
          </a:p>
        </p:txBody>
      </p:sp>
      <p:sp>
        <p:nvSpPr>
          <p:cNvPr id="675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75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7589" name="Rectangle 2"/>
          <p:cNvSpPr>
            <a:spLocks noGrp="1" noChangeArrowheads="1"/>
          </p:cNvSpPr>
          <p:nvPr>
            <p:ph type="title"/>
          </p:nvPr>
        </p:nvSpPr>
        <p:spPr/>
        <p:txBody>
          <a:bodyPr/>
          <a:lstStyle/>
          <a:p>
            <a:pPr eaLnBrk="1" hangingPunct="1"/>
            <a:r>
              <a:rPr lang="en-GB" sz="2800" smtClean="0"/>
              <a:t>STOPPING DISTANCE</a:t>
            </a:r>
          </a:p>
        </p:txBody>
      </p:sp>
      <p:sp>
        <p:nvSpPr>
          <p:cNvPr id="67590" name="Rectangle 3"/>
          <p:cNvSpPr>
            <a:spLocks noGrp="1" noChangeArrowheads="1"/>
          </p:cNvSpPr>
          <p:nvPr>
            <p:ph type="body" idx="1"/>
          </p:nvPr>
        </p:nvSpPr>
        <p:spPr>
          <a:xfrm>
            <a:off x="457200" y="838200"/>
            <a:ext cx="7772400" cy="1295400"/>
          </a:xfrm>
        </p:spPr>
        <p:txBody>
          <a:bodyPr/>
          <a:lstStyle/>
          <a:p>
            <a:pPr eaLnBrk="1" hangingPunct="1"/>
            <a:r>
              <a:rPr lang="en-GB" smtClean="0"/>
              <a:t>The STOPPING DISTANCE of a car is made up of TWO parts</a:t>
            </a:r>
          </a:p>
          <a:p>
            <a:pPr eaLnBrk="1" hangingPunct="1"/>
            <a:endParaRPr lang="en-GB" smtClean="0"/>
          </a:p>
        </p:txBody>
      </p:sp>
      <p:sp>
        <p:nvSpPr>
          <p:cNvPr id="67591" name="Text Box 4"/>
          <p:cNvSpPr txBox="1">
            <a:spLocks noChangeArrowheads="1"/>
          </p:cNvSpPr>
          <p:nvPr/>
        </p:nvSpPr>
        <p:spPr bwMode="auto">
          <a:xfrm>
            <a:off x="1524000" y="1981200"/>
            <a:ext cx="60325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buFontTx/>
              <a:buChar char="•"/>
            </a:pPr>
            <a:r>
              <a:rPr lang="en-GB" sz="3600">
                <a:solidFill>
                  <a:srgbClr val="66FFFF"/>
                </a:solidFill>
                <a:latin typeface="Comic Sans MS" pitchFamily="66" charset="0"/>
              </a:rPr>
              <a:t>THINKING DISTANCE</a:t>
            </a:r>
          </a:p>
          <a:p>
            <a:pPr algn="ctr" eaLnBrk="1" hangingPunct="1"/>
            <a:endParaRPr lang="en-GB" sz="3600">
              <a:solidFill>
                <a:srgbClr val="66FFFF"/>
              </a:solidFill>
              <a:latin typeface="Comic Sans MS" pitchFamily="66" charset="0"/>
            </a:endParaRPr>
          </a:p>
          <a:p>
            <a:pPr algn="ctr" eaLnBrk="1" hangingPunct="1"/>
            <a:endParaRPr lang="en-GB" sz="3600">
              <a:solidFill>
                <a:srgbClr val="66FFFF"/>
              </a:solidFill>
              <a:latin typeface="Comic Sans MS" pitchFamily="66" charset="0"/>
            </a:endParaRPr>
          </a:p>
          <a:p>
            <a:pPr algn="ctr" eaLnBrk="1" hangingPunct="1"/>
            <a:endParaRPr lang="en-GB" sz="3600">
              <a:solidFill>
                <a:srgbClr val="66FFFF"/>
              </a:solidFill>
              <a:latin typeface="Comic Sans MS" pitchFamily="66" charset="0"/>
            </a:endParaRPr>
          </a:p>
          <a:p>
            <a:pPr algn="ctr" eaLnBrk="1" hangingPunct="1"/>
            <a:endParaRPr lang="en-GB" sz="3600">
              <a:solidFill>
                <a:srgbClr val="66FFFF"/>
              </a:solidFill>
              <a:latin typeface="Comic Sans MS" pitchFamily="66" charset="0"/>
            </a:endParaRPr>
          </a:p>
          <a:p>
            <a:pPr algn="ctr" eaLnBrk="1" hangingPunct="1">
              <a:buFontTx/>
              <a:buChar char="•"/>
            </a:pPr>
            <a:r>
              <a:rPr lang="en-GB" sz="3600">
                <a:solidFill>
                  <a:srgbClr val="66FFFF"/>
                </a:solidFill>
                <a:latin typeface="Comic Sans MS" pitchFamily="66" charset="0"/>
              </a:rPr>
              <a:t>BRAKING DISTANCE</a:t>
            </a:r>
          </a:p>
          <a:p>
            <a:pPr algn="ctr" eaLnBrk="1" hangingPunct="1"/>
            <a:endParaRPr lang="en-GB" sz="3600">
              <a:solidFill>
                <a:srgbClr val="66FFFF"/>
              </a:solidFill>
              <a:latin typeface="Comic Sans MS" pitchFamily="66" charset="0"/>
            </a:endParaRPr>
          </a:p>
        </p:txBody>
      </p:sp>
      <p:sp>
        <p:nvSpPr>
          <p:cNvPr id="67592" name="Text Box 5"/>
          <p:cNvSpPr txBox="1">
            <a:spLocks noChangeArrowheads="1"/>
          </p:cNvSpPr>
          <p:nvPr/>
        </p:nvSpPr>
        <p:spPr bwMode="auto">
          <a:xfrm>
            <a:off x="0" y="2819400"/>
            <a:ext cx="8686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600">
                <a:solidFill>
                  <a:schemeClr val="bg1"/>
                </a:solidFill>
                <a:latin typeface="Comic Sans MS" pitchFamily="66" charset="0"/>
              </a:rPr>
              <a:t>Thinking distance is the distance a car will travel in the time it takes you to react to the situation.</a:t>
            </a:r>
          </a:p>
        </p:txBody>
      </p:sp>
      <p:sp>
        <p:nvSpPr>
          <p:cNvPr id="67593" name="Text Box 6"/>
          <p:cNvSpPr txBox="1">
            <a:spLocks noChangeArrowheads="1"/>
          </p:cNvSpPr>
          <p:nvPr/>
        </p:nvSpPr>
        <p:spPr bwMode="auto">
          <a:xfrm>
            <a:off x="457200" y="5334000"/>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600">
                <a:solidFill>
                  <a:schemeClr val="bg1"/>
                </a:solidFill>
                <a:latin typeface="Comic Sans MS" pitchFamily="66" charset="0"/>
              </a:rPr>
              <a:t>The distance the car will travel as the brakes are applied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FA0C8E-9CA3-4BFB-A84C-0C00267C9781}" type="slidenum">
              <a:rPr lang="en-GB" sz="1800" smtClean="0">
                <a:solidFill>
                  <a:schemeClr val="accent1"/>
                </a:solidFill>
              </a:rPr>
              <a:pPr eaLnBrk="1" hangingPunct="1"/>
              <a:t>69</a:t>
            </a:fld>
            <a:endParaRPr lang="en-GB" sz="1800" smtClean="0">
              <a:solidFill>
                <a:schemeClr val="accent1"/>
              </a:solidFill>
            </a:endParaRPr>
          </a:p>
        </p:txBody>
      </p:sp>
      <p:sp>
        <p:nvSpPr>
          <p:cNvPr id="686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86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8613" name="Rectangle 2050"/>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68614" name="Rectangle 2051"/>
          <p:cNvSpPr>
            <a:spLocks noChangeArrowheads="1"/>
          </p:cNvSpPr>
          <p:nvPr/>
        </p:nvSpPr>
        <p:spPr bwMode="auto">
          <a:xfrm>
            <a:off x="152400" y="2286000"/>
            <a:ext cx="8991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sz="3200">
                <a:solidFill>
                  <a:schemeClr val="bg1"/>
                </a:solidFill>
                <a:latin typeface="Comic Sans MS" pitchFamily="66" charset="0"/>
              </a:rPr>
              <a:t>Stopping distance = thinking + braking </a:t>
            </a:r>
          </a:p>
          <a:p>
            <a:pPr eaLnBrk="0" hangingPunct="0"/>
            <a:r>
              <a:rPr lang="en-GB" sz="3200">
                <a:solidFill>
                  <a:schemeClr val="bg1"/>
                </a:solidFill>
                <a:latin typeface="Comic Sans MS" pitchFamily="66" charset="0"/>
              </a:rPr>
              <a:t>			        distance   distance</a:t>
            </a:r>
          </a:p>
          <a:p>
            <a:pPr eaLnBrk="0" hangingPunct="0"/>
            <a:endParaRPr lang="en-GB" sz="3200">
              <a:solidFill>
                <a:srgbClr val="FFFF00"/>
              </a:solidFill>
              <a:latin typeface="Comic Sans MS" pitchFamily="66" charset="0"/>
            </a:endParaRPr>
          </a:p>
          <a:p>
            <a:pPr eaLnBrk="0" hangingPunct="0"/>
            <a:endParaRPr lang="en-GB" sz="3200">
              <a:solidFill>
                <a:srgbClr val="FFFF00"/>
              </a:solidFill>
              <a:latin typeface="Comic Sans MS" pitchFamily="66" charset="0"/>
            </a:endParaRPr>
          </a:p>
          <a:p>
            <a:pPr algn="ctr" eaLnBrk="0" hangingPunct="0"/>
            <a:r>
              <a:rPr lang="en-GB" sz="3200">
                <a:solidFill>
                  <a:srgbClr val="FFFF00"/>
                </a:solidFill>
                <a:latin typeface="Comic Sans MS" pitchFamily="66" charset="0"/>
              </a:rPr>
              <a:t>Stopping distance the distance it takes a car to stop.</a:t>
            </a:r>
          </a:p>
        </p:txBody>
      </p:sp>
      <p:sp>
        <p:nvSpPr>
          <p:cNvPr id="68615" name="Rectangle 2052"/>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00CB5A-75DC-413E-BE99-53F0C97F2B8E}" type="slidenum">
              <a:rPr lang="en-GB" sz="1800" smtClean="0">
                <a:solidFill>
                  <a:schemeClr val="accent1"/>
                </a:solidFill>
              </a:rPr>
              <a:pPr eaLnBrk="1" hangingPunct="1"/>
              <a:t>7</a:t>
            </a:fld>
            <a:endParaRPr lang="en-GB" sz="1800" smtClean="0">
              <a:solidFill>
                <a:schemeClr val="accent1"/>
              </a:solidFill>
            </a:endParaRPr>
          </a:p>
        </p:txBody>
      </p:sp>
      <p:sp>
        <p:nvSpPr>
          <p:cNvPr id="819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19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197" name="Text Box 2"/>
          <p:cNvSpPr txBox="1">
            <a:spLocks noChangeArrowheads="1"/>
          </p:cNvSpPr>
          <p:nvPr/>
        </p:nvSpPr>
        <p:spPr bwMode="auto">
          <a:xfrm>
            <a:off x="152545" y="329625"/>
            <a:ext cx="1865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GB" sz="3200" u="dotDashHeavy" dirty="0" smtClean="0">
                <a:solidFill>
                  <a:srgbClr val="66FFFF"/>
                </a:solidFill>
                <a:uFill>
                  <a:solidFill>
                    <a:schemeClr val="accent1">
                      <a:lumMod val="60000"/>
                      <a:lumOff val="40000"/>
                    </a:schemeClr>
                  </a:solidFill>
                </a:uFill>
              </a:rPr>
              <a:t>Speed</a:t>
            </a:r>
          </a:p>
        </p:txBody>
      </p:sp>
      <p:grpSp>
        <p:nvGrpSpPr>
          <p:cNvPr id="8198" name="Group 26"/>
          <p:cNvGrpSpPr>
            <a:grpSpLocks/>
          </p:cNvGrpSpPr>
          <p:nvPr/>
        </p:nvGrpSpPr>
        <p:grpSpPr bwMode="auto">
          <a:xfrm>
            <a:off x="4152900" y="228600"/>
            <a:ext cx="1371600" cy="1219200"/>
            <a:chOff x="4704" y="1296"/>
            <a:chExt cx="864" cy="768"/>
          </a:xfrm>
        </p:grpSpPr>
        <p:sp>
          <p:nvSpPr>
            <p:cNvPr id="8210" name="AutoShape 8"/>
            <p:cNvSpPr>
              <a:spLocks noChangeArrowheads="1"/>
            </p:cNvSpPr>
            <p:nvPr/>
          </p:nvSpPr>
          <p:spPr bwMode="auto">
            <a:xfrm>
              <a:off x="4704" y="1296"/>
              <a:ext cx="864" cy="768"/>
            </a:xfrm>
            <a:prstGeom prst="triangle">
              <a:avLst>
                <a:gd name="adj" fmla="val 50000"/>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11" name="Group 25"/>
            <p:cNvGrpSpPr>
              <a:grpSpLocks/>
            </p:cNvGrpSpPr>
            <p:nvPr/>
          </p:nvGrpSpPr>
          <p:grpSpPr bwMode="auto">
            <a:xfrm>
              <a:off x="4896" y="1440"/>
              <a:ext cx="672" cy="624"/>
              <a:chOff x="4896" y="1440"/>
              <a:chExt cx="672" cy="624"/>
            </a:xfrm>
          </p:grpSpPr>
          <p:sp>
            <p:nvSpPr>
              <p:cNvPr id="8212" name="Text Box 9"/>
              <p:cNvSpPr txBox="1">
                <a:spLocks noChangeArrowheads="1"/>
              </p:cNvSpPr>
              <p:nvPr/>
            </p:nvSpPr>
            <p:spPr bwMode="auto">
              <a:xfrm>
                <a:off x="489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v</a:t>
                </a:r>
              </a:p>
            </p:txBody>
          </p:sp>
          <p:sp>
            <p:nvSpPr>
              <p:cNvPr id="8213" name="Text Box 10"/>
              <p:cNvSpPr txBox="1">
                <a:spLocks noChangeArrowheads="1"/>
              </p:cNvSpPr>
              <p:nvPr/>
            </p:nvSpPr>
            <p:spPr bwMode="auto">
              <a:xfrm>
                <a:off x="5040" y="14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d</a:t>
                </a:r>
              </a:p>
            </p:txBody>
          </p:sp>
          <p:sp>
            <p:nvSpPr>
              <p:cNvPr id="8214" name="Text Box 11"/>
              <p:cNvSpPr txBox="1">
                <a:spLocks noChangeArrowheads="1"/>
              </p:cNvSpPr>
              <p:nvPr/>
            </p:nvSpPr>
            <p:spPr bwMode="auto">
              <a:xfrm>
                <a:off x="5232"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t</a:t>
                </a:r>
              </a:p>
            </p:txBody>
          </p:sp>
        </p:grpSp>
      </p:grpSp>
      <p:grpSp>
        <p:nvGrpSpPr>
          <p:cNvPr id="8199" name="Group 28"/>
          <p:cNvGrpSpPr>
            <a:grpSpLocks/>
          </p:cNvGrpSpPr>
          <p:nvPr/>
        </p:nvGrpSpPr>
        <p:grpSpPr bwMode="auto">
          <a:xfrm>
            <a:off x="381000" y="1752600"/>
            <a:ext cx="8458200" cy="1295400"/>
            <a:chOff x="192" y="1056"/>
            <a:chExt cx="5328" cy="816"/>
          </a:xfrm>
        </p:grpSpPr>
        <p:graphicFrame>
          <p:nvGraphicFramePr>
            <p:cNvPr id="8208" name="Object 4"/>
            <p:cNvGraphicFramePr>
              <a:graphicFrameLocks noChangeAspect="1"/>
            </p:cNvGraphicFramePr>
            <p:nvPr/>
          </p:nvGraphicFramePr>
          <p:xfrm>
            <a:off x="448" y="1104"/>
            <a:ext cx="4581" cy="676"/>
          </p:xfrm>
          <a:graphic>
            <a:graphicData uri="http://schemas.openxmlformats.org/presentationml/2006/ole">
              <mc:AlternateContent xmlns:mc="http://schemas.openxmlformats.org/markup-compatibility/2006">
                <mc:Choice xmlns:v="urn:schemas-microsoft-com:vml" Requires="v">
                  <p:oleObj spid="_x0000_s8411" name="Equation" r:id="rId3" imgW="4114800" imgH="609600" progId="Equation.DSMT4">
                    <p:embed/>
                  </p:oleObj>
                </mc:Choice>
                <mc:Fallback>
                  <p:oleObj name="Equation" r:id="rId3" imgW="4114800" imgH="609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 y="1104"/>
                          <a:ext cx="4581" cy="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9" name="Rectangle 12"/>
            <p:cNvSpPr>
              <a:spLocks noChangeArrowheads="1"/>
            </p:cNvSpPr>
            <p:nvPr/>
          </p:nvSpPr>
          <p:spPr bwMode="auto">
            <a:xfrm>
              <a:off x="192" y="1056"/>
              <a:ext cx="5328" cy="81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0" name="Text Box 13"/>
          <p:cNvSpPr txBox="1">
            <a:spLocks noChangeArrowheads="1"/>
          </p:cNvSpPr>
          <p:nvPr/>
        </p:nvSpPr>
        <p:spPr bwMode="auto">
          <a:xfrm>
            <a:off x="533400" y="32766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Examples using the Speed Formula (Showing full working):</a:t>
            </a:r>
          </a:p>
        </p:txBody>
      </p:sp>
      <p:sp>
        <p:nvSpPr>
          <p:cNvPr id="8201" name="Text Box 14"/>
          <p:cNvSpPr txBox="1">
            <a:spLocks noChangeArrowheads="1"/>
          </p:cNvSpPr>
          <p:nvPr/>
        </p:nvSpPr>
        <p:spPr bwMode="auto">
          <a:xfrm>
            <a:off x="152400" y="3810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1.  The sprinter ran 100 metres in 10 seconds.  What was his speed ?  </a:t>
            </a:r>
          </a:p>
        </p:txBody>
      </p:sp>
      <p:pic>
        <p:nvPicPr>
          <p:cNvPr id="358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419600"/>
            <a:ext cx="1371600" cy="1027113"/>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5856" name="Object 16"/>
          <p:cNvGraphicFramePr>
            <a:graphicFrameLocks noChangeAspect="1"/>
          </p:cNvGraphicFramePr>
          <p:nvPr/>
        </p:nvGraphicFramePr>
        <p:xfrm>
          <a:off x="457200" y="4495800"/>
          <a:ext cx="3536950" cy="1062038"/>
        </p:xfrm>
        <a:graphic>
          <a:graphicData uri="http://schemas.openxmlformats.org/presentationml/2006/ole">
            <mc:AlternateContent xmlns:mc="http://schemas.openxmlformats.org/markup-compatibility/2006">
              <mc:Choice xmlns:v="urn:schemas-microsoft-com:vml" Requires="v">
                <p:oleObj spid="_x0000_s8412" name="Equation" r:id="rId6" imgW="1854200" imgH="558800" progId="Equation.DSMT4">
                  <p:embed/>
                </p:oleObj>
              </mc:Choice>
              <mc:Fallback>
                <p:oleObj name="Equation" r:id="rId6" imgW="1854200" imgH="558800" progId="Equation.DSMT4">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4958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57" name="Object 17"/>
          <p:cNvGraphicFramePr>
            <a:graphicFrameLocks noChangeAspect="1"/>
          </p:cNvGraphicFramePr>
          <p:nvPr/>
        </p:nvGraphicFramePr>
        <p:xfrm>
          <a:off x="4038600" y="4495800"/>
          <a:ext cx="1474788" cy="1158875"/>
        </p:xfrm>
        <a:graphic>
          <a:graphicData uri="http://schemas.openxmlformats.org/presentationml/2006/ole">
            <mc:AlternateContent xmlns:mc="http://schemas.openxmlformats.org/markup-compatibility/2006">
              <mc:Choice xmlns:v="urn:schemas-microsoft-com:vml" Requires="v">
                <p:oleObj spid="_x0000_s8413" name="Equation" r:id="rId8" imgW="774364" imgH="609336" progId="Equation.DSMT4">
                  <p:embed/>
                </p:oleObj>
              </mc:Choice>
              <mc:Fallback>
                <p:oleObj name="Equation" r:id="rId8" imgW="774364" imgH="609336" progId="Equation.DSMT4">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4495800"/>
                        <a:ext cx="1474788"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58" name="Object 18"/>
          <p:cNvGraphicFramePr>
            <a:graphicFrameLocks noChangeAspect="1"/>
          </p:cNvGraphicFramePr>
          <p:nvPr/>
        </p:nvGraphicFramePr>
        <p:xfrm>
          <a:off x="5715000" y="4724400"/>
          <a:ext cx="1649413" cy="528638"/>
        </p:xfrm>
        <a:graphic>
          <a:graphicData uri="http://schemas.openxmlformats.org/presentationml/2006/ole">
            <mc:AlternateContent xmlns:mc="http://schemas.openxmlformats.org/markup-compatibility/2006">
              <mc:Choice xmlns:v="urn:schemas-microsoft-com:vml" Requires="v">
                <p:oleObj spid="_x0000_s8414" name="Equation" r:id="rId10" imgW="863225" imgH="279279" progId="Equation.DSMT4">
                  <p:embed/>
                </p:oleObj>
              </mc:Choice>
              <mc:Fallback>
                <p:oleObj name="Equation" r:id="rId10" imgW="863225" imgH="279279" progId="Equation.DSMT4">
                  <p:embed/>
                  <p:pic>
                    <p:nvPicPr>
                      <p:cNvPr id="0"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4724400"/>
                        <a:ext cx="1649413"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206"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5963" y="114300"/>
            <a:ext cx="1387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250031"/>
            <a:ext cx="20431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5855"/>
                                        </p:tgtEl>
                                        <p:attrNameLst>
                                          <p:attrName>style.visibility</p:attrName>
                                        </p:attrNameLst>
                                      </p:cBhvr>
                                      <p:to>
                                        <p:strVal val="visible"/>
                                      </p:to>
                                    </p:set>
                                    <p:animEffect transition="in" filter="blinds(vertical)">
                                      <p:cBhvr>
                                        <p:cTn id="7" dur="500"/>
                                        <p:tgtEl>
                                          <p:spTgt spid="358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35856"/>
                                        </p:tgtEl>
                                        <p:attrNameLst>
                                          <p:attrName>style.visibility</p:attrName>
                                        </p:attrNameLst>
                                      </p:cBhvr>
                                      <p:to>
                                        <p:strVal val="visible"/>
                                      </p:to>
                                    </p:set>
                                    <p:animEffect transition="in" filter="blinds(vertical)">
                                      <p:cBhvr>
                                        <p:cTn id="12" dur="500"/>
                                        <p:tgtEl>
                                          <p:spTgt spid="358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35857"/>
                                        </p:tgtEl>
                                        <p:attrNameLst>
                                          <p:attrName>style.visibility</p:attrName>
                                        </p:attrNameLst>
                                      </p:cBhvr>
                                      <p:to>
                                        <p:strVal val="visible"/>
                                      </p:to>
                                    </p:set>
                                    <p:animEffect transition="in" filter="blinds(vertical)">
                                      <p:cBhvr>
                                        <p:cTn id="17" dur="500"/>
                                        <p:tgtEl>
                                          <p:spTgt spid="358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35858"/>
                                        </p:tgtEl>
                                        <p:attrNameLst>
                                          <p:attrName>style.visibility</p:attrName>
                                        </p:attrNameLst>
                                      </p:cBhvr>
                                      <p:to>
                                        <p:strVal val="visible"/>
                                      </p:to>
                                    </p:set>
                                    <p:animEffect transition="in" filter="blinds(vertical)">
                                      <p:cBhvr>
                                        <p:cTn id="22" dur="500"/>
                                        <p:tgtEl>
                                          <p:spTgt spid="35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EE9122-94A0-47D3-87F7-8BDFE258DF16}" type="slidenum">
              <a:rPr lang="en-GB" sz="1800" smtClean="0">
                <a:solidFill>
                  <a:schemeClr val="accent1"/>
                </a:solidFill>
              </a:rPr>
              <a:pPr eaLnBrk="1" hangingPunct="1"/>
              <a:t>70</a:t>
            </a:fld>
            <a:endParaRPr lang="en-GB" sz="1800" smtClean="0">
              <a:solidFill>
                <a:schemeClr val="accent1"/>
              </a:solidFill>
            </a:endParaRPr>
          </a:p>
        </p:txBody>
      </p:sp>
      <p:sp>
        <p:nvSpPr>
          <p:cNvPr id="757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57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578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75782" name="Rectangle 5"/>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
        <p:nvSpPr>
          <p:cNvPr id="75783" name="Text Box 6"/>
          <p:cNvSpPr txBox="1">
            <a:spLocks noChangeArrowheads="1"/>
          </p:cNvSpPr>
          <p:nvPr/>
        </p:nvSpPr>
        <p:spPr bwMode="auto">
          <a:xfrm>
            <a:off x="533400" y="5257800"/>
            <a:ext cx="830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a:solidFill>
                  <a:schemeClr val="bg1"/>
                </a:solidFill>
                <a:latin typeface="Comic Sans MS" pitchFamily="66" charset="0"/>
              </a:rPr>
              <a:t>the distance that the car moves whilst braking</a:t>
            </a:r>
            <a:r>
              <a:rPr lang="en-GB" sz="3600">
                <a:latin typeface="Comic Sans MS" pitchFamily="66" charset="0"/>
              </a:rPr>
              <a:t>.</a:t>
            </a:r>
            <a:r>
              <a:rPr lang="en-GB" sz="3200">
                <a:latin typeface="Comic Sans MS" pitchFamily="66" charset="0"/>
              </a:rPr>
              <a:t> </a:t>
            </a:r>
          </a:p>
        </p:txBody>
      </p:sp>
      <p:sp>
        <p:nvSpPr>
          <p:cNvPr id="75784" name="Rectangle 7"/>
          <p:cNvSpPr>
            <a:spLocks noChangeArrowheads="1"/>
          </p:cNvSpPr>
          <p:nvPr/>
        </p:nvSpPr>
        <p:spPr bwMode="auto">
          <a:xfrm>
            <a:off x="609600" y="4572000"/>
            <a:ext cx="3308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u="sng">
                <a:solidFill>
                  <a:srgbClr val="00FF00"/>
                </a:solidFill>
                <a:latin typeface="Comic Sans MS" pitchFamily="66" charset="0"/>
              </a:rPr>
              <a:t>braking distance</a:t>
            </a:r>
          </a:p>
        </p:txBody>
      </p:sp>
      <p:sp>
        <p:nvSpPr>
          <p:cNvPr id="75785" name="Text Box 8"/>
          <p:cNvSpPr txBox="1">
            <a:spLocks noChangeArrowheads="1"/>
          </p:cNvSpPr>
          <p:nvPr/>
        </p:nvSpPr>
        <p:spPr bwMode="auto">
          <a:xfrm>
            <a:off x="457200" y="28194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a:solidFill>
                  <a:schemeClr val="bg1"/>
                </a:solidFill>
                <a:latin typeface="Comic Sans MS" pitchFamily="66" charset="0"/>
              </a:rPr>
              <a:t>the distance moved whilst you are reacting to the hazard.</a:t>
            </a:r>
            <a:endParaRPr lang="en-GB">
              <a:latin typeface="Comic Sans MS" pitchFamily="66" charset="0"/>
            </a:endParaRPr>
          </a:p>
        </p:txBody>
      </p:sp>
      <p:sp>
        <p:nvSpPr>
          <p:cNvPr id="75786" name="Rectangle 9"/>
          <p:cNvSpPr>
            <a:spLocks noChangeArrowheads="1"/>
          </p:cNvSpPr>
          <p:nvPr/>
        </p:nvSpPr>
        <p:spPr bwMode="auto">
          <a:xfrm>
            <a:off x="457200" y="1981200"/>
            <a:ext cx="3821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u="sng">
                <a:solidFill>
                  <a:srgbClr val="FFFF00"/>
                </a:solidFill>
                <a:latin typeface="Comic Sans MS" pitchFamily="66" charset="0"/>
              </a:rPr>
              <a:t>thinking distance</a:t>
            </a:r>
          </a:p>
        </p:txBody>
      </p:sp>
    </p:spTree>
    <p:extLst>
      <p:ext uri="{BB962C8B-B14F-4D97-AF65-F5344CB8AC3E}">
        <p14:creationId xmlns:p14="http://schemas.microsoft.com/office/powerpoint/2010/main" val="16544969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AEA2CC-DF26-4448-AB0F-88ED3D4548BB}" type="slidenum">
              <a:rPr lang="en-GB" sz="1800" smtClean="0">
                <a:solidFill>
                  <a:schemeClr val="accent1"/>
                </a:solidFill>
              </a:rPr>
              <a:pPr eaLnBrk="1" hangingPunct="1"/>
              <a:t>71</a:t>
            </a:fld>
            <a:endParaRPr lang="en-GB" sz="1800" smtClean="0">
              <a:solidFill>
                <a:schemeClr val="accent1"/>
              </a:solidFill>
            </a:endParaRPr>
          </a:p>
        </p:txBody>
      </p:sp>
      <p:sp>
        <p:nvSpPr>
          <p:cNvPr id="706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06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0661" name="Picture 2050"/>
          <p:cNvPicPr>
            <a:picLocks noChangeAspect="1" noChangeArrowheads="1"/>
          </p:cNvPicPr>
          <p:nvPr/>
        </p:nvPicPr>
        <p:blipFill>
          <a:blip r:embed="rId2">
            <a:extLst>
              <a:ext uri="{28A0092B-C50C-407E-A947-70E740481C1C}">
                <a14:useLocalDpi xmlns:a14="http://schemas.microsoft.com/office/drawing/2010/main" val="0"/>
              </a:ext>
            </a:extLst>
          </a:blip>
          <a:srcRect l="8858" t="14766" r="5905" b="22148"/>
          <a:stretch>
            <a:fillRect/>
          </a:stretch>
        </p:blipFill>
        <p:spPr bwMode="auto">
          <a:xfrm>
            <a:off x="179388" y="692150"/>
            <a:ext cx="86868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E8CC0AB-FCED-40AF-AB04-219F84D725D7}" type="slidenum">
              <a:rPr lang="en-GB" sz="1800" smtClean="0">
                <a:solidFill>
                  <a:schemeClr val="accent1"/>
                </a:solidFill>
              </a:rPr>
              <a:pPr eaLnBrk="1" hangingPunct="1"/>
              <a:t>72</a:t>
            </a:fld>
            <a:endParaRPr lang="en-GB" sz="1800" smtClean="0">
              <a:solidFill>
                <a:schemeClr val="accent1"/>
              </a:solidFill>
            </a:endParaRPr>
          </a:p>
        </p:txBody>
      </p:sp>
      <p:sp>
        <p:nvSpPr>
          <p:cNvPr id="7168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168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1685" name="Title 3"/>
          <p:cNvSpPr txBox="1">
            <a:spLocks/>
          </p:cNvSpPr>
          <p:nvPr/>
        </p:nvSpPr>
        <p:spPr bwMode="auto">
          <a:xfrm>
            <a:off x="152400" y="1524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GB" sz="4000" b="1">
                <a:solidFill>
                  <a:srgbClr val="FFFF00"/>
                </a:solidFill>
                <a:latin typeface="Calibri" pitchFamily="34" charset="0"/>
              </a:rPr>
              <a:t>An investigation to measure reaction time and calculate stopping distances</a:t>
            </a:r>
          </a:p>
        </p:txBody>
      </p:sp>
      <p:sp>
        <p:nvSpPr>
          <p:cNvPr id="71686" name="TextBox 7"/>
          <p:cNvSpPr txBox="1">
            <a:spLocks noChangeArrowheads="1"/>
          </p:cNvSpPr>
          <p:nvPr/>
        </p:nvSpPr>
        <p:spPr bwMode="auto">
          <a:xfrm>
            <a:off x="827088" y="1844675"/>
            <a:ext cx="7072312"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Calibri" pitchFamily="34" charset="0"/>
              </a:rPr>
              <a:t> </a:t>
            </a:r>
            <a:r>
              <a:rPr lang="en-GB" sz="2800">
                <a:solidFill>
                  <a:schemeClr val="bg1"/>
                </a:solidFill>
                <a:latin typeface="Calibri" pitchFamily="34" charset="0"/>
              </a:rPr>
              <a:t>Using the Reaction Timer box you will find out:</a:t>
            </a:r>
          </a:p>
          <a:p>
            <a:pPr eaLnBrk="1" hangingPunct="1">
              <a:buFont typeface="Arial" charset="0"/>
              <a:buChar char="•"/>
            </a:pPr>
            <a:r>
              <a:rPr lang="en-GB" sz="2800">
                <a:solidFill>
                  <a:schemeClr val="bg1"/>
                </a:solidFill>
                <a:latin typeface="Calibri" pitchFamily="34" charset="0"/>
              </a:rPr>
              <a:t>Your reaction time.</a:t>
            </a:r>
          </a:p>
          <a:p>
            <a:pPr eaLnBrk="1" hangingPunct="1"/>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 How your reaction time changes if you are chatting or texting.</a:t>
            </a:r>
          </a:p>
          <a:p>
            <a:pPr eaLnBrk="1" hangingPunct="1">
              <a:buFont typeface="Arial" charset="0"/>
              <a:buChar char="•"/>
            </a:pPr>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You will calculate stopping distances for different speeds.</a:t>
            </a:r>
          </a:p>
          <a:p>
            <a:pPr eaLnBrk="1" hangingPunct="1">
              <a:buFont typeface="Arial" charset="0"/>
              <a:buChar char="•"/>
            </a:pPr>
            <a:endParaRPr lang="en-GB" sz="1800">
              <a:solidFill>
                <a:schemeClr val="bg1"/>
              </a:solidFill>
              <a:latin typeface="Calibri" pitchFamily="34" charset="0"/>
            </a:endParaRPr>
          </a:p>
        </p:txBody>
      </p:sp>
      <p:pic>
        <p:nvPicPr>
          <p:cNvPr id="716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365625"/>
            <a:ext cx="17621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TextBox 6"/>
          <p:cNvSpPr txBox="1">
            <a:spLocks noChangeArrowheads="1"/>
          </p:cNvSpPr>
          <p:nvPr/>
        </p:nvSpPr>
        <p:spPr bwMode="auto">
          <a:xfrm>
            <a:off x="6875463" y="5876925"/>
            <a:ext cx="1800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
                <a:latin typeface="Arial" charset="0"/>
              </a:rPr>
              <a:t>Image: Wikipedia: </a:t>
            </a:r>
            <a:r>
              <a:rPr lang="en-GB" sz="400" i="1">
                <a:latin typeface="Arial" charset="0"/>
              </a:rPr>
              <a:t>This work is licensed under the </a:t>
            </a:r>
            <a:r>
              <a:rPr lang="en-GB" sz="400" i="1">
                <a:latin typeface="Arial" charset="0"/>
                <a:hlinkClick r:id="rId3" tooltip="Creative Commons"/>
              </a:rPr>
              <a:t>Creative Commons</a:t>
            </a:r>
            <a:r>
              <a:rPr lang="en-GB" sz="400" i="1">
                <a:latin typeface="Arial" charset="0"/>
              </a:rPr>
              <a:t> </a:t>
            </a:r>
            <a:r>
              <a:rPr lang="en-GB" sz="400" i="1">
                <a:latin typeface="Arial" charset="0"/>
                <a:hlinkClick r:id="rId4"/>
              </a:rPr>
              <a:t>Attribution 2.0</a:t>
            </a:r>
            <a:r>
              <a:rPr lang="en-GB" sz="400" i="1">
                <a:latin typeface="Arial" charset="0"/>
              </a:rPr>
              <a:t> License.</a:t>
            </a:r>
            <a:endParaRPr lang="en-GB" sz="400">
              <a:latin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A8DE87-5D32-461F-B34D-04742D1590F2}" type="slidenum">
              <a:rPr lang="en-GB" sz="1800" smtClean="0">
                <a:solidFill>
                  <a:schemeClr val="accent1"/>
                </a:solidFill>
              </a:rPr>
              <a:pPr eaLnBrk="1" hangingPunct="1"/>
              <a:t>73</a:t>
            </a:fld>
            <a:endParaRPr lang="en-GB" sz="1800" smtClean="0">
              <a:solidFill>
                <a:schemeClr val="accent1"/>
              </a:solidFill>
            </a:endParaRPr>
          </a:p>
        </p:txBody>
      </p:sp>
      <p:sp>
        <p:nvSpPr>
          <p:cNvPr id="727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27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2709" name="Picture 2"/>
          <p:cNvPicPr>
            <a:picLocks noChangeAspect="1" noChangeArrowheads="1"/>
          </p:cNvPicPr>
          <p:nvPr/>
        </p:nvPicPr>
        <p:blipFill>
          <a:blip r:embed="rId3">
            <a:extLst>
              <a:ext uri="{28A0092B-C50C-407E-A947-70E740481C1C}">
                <a14:useLocalDpi xmlns:a14="http://schemas.microsoft.com/office/drawing/2010/main" val="0"/>
              </a:ext>
            </a:extLst>
          </a:blip>
          <a:srcRect t="5038"/>
          <a:stretch>
            <a:fillRect/>
          </a:stretch>
        </p:blipFill>
        <p:spPr bwMode="auto">
          <a:xfrm>
            <a:off x="4876800" y="0"/>
            <a:ext cx="4038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762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1" name="Text Box 4"/>
          <p:cNvSpPr txBox="1">
            <a:spLocks noChangeArrowheads="1"/>
          </p:cNvSpPr>
          <p:nvPr/>
        </p:nvSpPr>
        <p:spPr bwMode="auto">
          <a:xfrm>
            <a:off x="152400" y="541020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sz="2000" b="1">
                <a:solidFill>
                  <a:srgbClr val="FF0066"/>
                </a:solidFill>
                <a:latin typeface="Basic Sans Light SF" pitchFamily="34" charset="0"/>
              </a:rPr>
              <a:t>By, Hannah, Charlotte, Robert and Kieran + Emma, Sophie, Phoebe, Sweez &amp; Faye edited by Mrs H</a:t>
            </a:r>
          </a:p>
        </p:txBody>
      </p:sp>
      <p:pic>
        <p:nvPicPr>
          <p:cNvPr id="72712" name="Picture 5" descr="cooltext50752109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438400"/>
            <a:ext cx="89281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Rectangle 6"/>
          <p:cNvSpPr>
            <a:spLocks noChangeArrowheads="1"/>
          </p:cNvSpPr>
          <p:nvPr/>
        </p:nvSpPr>
        <p:spPr bwMode="auto">
          <a:xfrm>
            <a:off x="228600" y="2971800"/>
            <a:ext cx="8496300" cy="1871663"/>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4" name="Line 7"/>
          <p:cNvSpPr>
            <a:spLocks noChangeShapeType="1"/>
          </p:cNvSpPr>
          <p:nvPr/>
        </p:nvSpPr>
        <p:spPr bwMode="auto">
          <a:xfrm>
            <a:off x="2627313" y="5229225"/>
            <a:ext cx="5329237" cy="0"/>
          </a:xfrm>
          <a:prstGeom prst="line">
            <a:avLst/>
          </a:prstGeom>
          <a:noFill/>
          <a:ln w="762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715" name="Rectangle 8"/>
          <p:cNvSpPr>
            <a:spLocks noChangeArrowheads="1"/>
          </p:cNvSpPr>
          <p:nvPr/>
        </p:nvSpPr>
        <p:spPr bwMode="auto">
          <a:xfrm>
            <a:off x="152400" y="25146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800">
                <a:latin typeface="Arial" charset="0"/>
                <a:hlinkClick r:id="rId7"/>
              </a:rPr>
              <a:t>[Original photo credit: lonecellotheory</a:t>
            </a:r>
            <a:r>
              <a:rPr lang="en-GB" sz="1800">
                <a:latin typeface="Arial" charset="0"/>
              </a:rPr>
              <a:t>] </a:t>
            </a:r>
          </a:p>
        </p:txBody>
      </p:sp>
      <p:pic>
        <p:nvPicPr>
          <p:cNvPr id="269321" name="chicken.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07" fill="hold"/>
                                        <p:tgtEl>
                                          <p:spTgt spid="2693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9321"/>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0D0514-EAB0-48EE-B2B3-B27D53B37A34}" type="slidenum">
              <a:rPr lang="en-GB" sz="1800" smtClean="0">
                <a:solidFill>
                  <a:schemeClr val="accent1"/>
                </a:solidFill>
              </a:rPr>
              <a:pPr eaLnBrk="1" hangingPunct="1"/>
              <a:t>74</a:t>
            </a:fld>
            <a:endParaRPr lang="en-GB" sz="1800" smtClean="0">
              <a:solidFill>
                <a:schemeClr val="accent1"/>
              </a:solidFill>
            </a:endParaRPr>
          </a:p>
        </p:txBody>
      </p:sp>
      <p:sp>
        <p:nvSpPr>
          <p:cNvPr id="7373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373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3733" name="Rectangle 1026"/>
          <p:cNvSpPr>
            <a:spLocks noGrp="1" noChangeArrowheads="1"/>
          </p:cNvSpPr>
          <p:nvPr>
            <p:ph type="title"/>
          </p:nvPr>
        </p:nvSpPr>
        <p:spPr>
          <a:xfrm>
            <a:off x="2555875" y="152400"/>
            <a:ext cx="5368925" cy="609600"/>
          </a:xfrm>
        </p:spPr>
        <p:txBody>
          <a:bodyPr/>
          <a:lstStyle/>
          <a:p>
            <a:pPr eaLnBrk="1" hangingPunct="1"/>
            <a:r>
              <a:rPr lang="en-GB" dirty="0" smtClean="0"/>
              <a:t>What chicken is for?</a:t>
            </a:r>
            <a:endParaRPr lang="en-US" dirty="0" smtClean="0"/>
          </a:p>
        </p:txBody>
      </p:sp>
      <p:sp>
        <p:nvSpPr>
          <p:cNvPr id="73734" name="Rectangle 1027"/>
          <p:cNvSpPr>
            <a:spLocks noGrp="1" noChangeArrowheads="1"/>
          </p:cNvSpPr>
          <p:nvPr>
            <p:ph type="body" idx="1"/>
          </p:nvPr>
        </p:nvSpPr>
        <p:spPr>
          <a:xfrm>
            <a:off x="250825" y="836613"/>
            <a:ext cx="8208963" cy="3357562"/>
          </a:xfrm>
        </p:spPr>
        <p:txBody>
          <a:bodyPr/>
          <a:lstStyle/>
          <a:p>
            <a:pPr eaLnBrk="1" hangingPunct="1"/>
            <a:r>
              <a:rPr lang="en-GB" dirty="0" smtClean="0"/>
              <a:t>To get you to learn about the stopping distances of cars and lorries </a:t>
            </a:r>
          </a:p>
          <a:p>
            <a:pPr eaLnBrk="1" hangingPunct="1"/>
            <a:r>
              <a:rPr lang="en-GB" dirty="0" smtClean="0"/>
              <a:t>To be aware of road safety. </a:t>
            </a:r>
          </a:p>
          <a:p>
            <a:pPr eaLnBrk="1" hangingPunct="1"/>
            <a:r>
              <a:rPr lang="en-GB" dirty="0" smtClean="0"/>
              <a:t>To appreciate stopping distances.</a:t>
            </a:r>
          </a:p>
          <a:p>
            <a:pPr eaLnBrk="1" hangingPunct="1"/>
            <a:r>
              <a:rPr lang="en-GB" dirty="0" smtClean="0"/>
              <a:t>Braking in different weather conditions. </a:t>
            </a:r>
          </a:p>
          <a:p>
            <a:pPr eaLnBrk="1" hangingPunct="1"/>
            <a:endParaRPr lang="en-US" dirty="0" smtClean="0"/>
          </a:p>
        </p:txBody>
      </p:sp>
      <p:pic>
        <p:nvPicPr>
          <p:cNvPr id="73735" name="Picture 1028" descr="STOPPINGDISTANCE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800475"/>
            <a:ext cx="68961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EFFAF2-5527-48F1-A8C9-038F6A57A020}" type="slidenum">
              <a:rPr lang="en-GB" sz="1800" smtClean="0">
                <a:solidFill>
                  <a:schemeClr val="accent1"/>
                </a:solidFill>
              </a:rPr>
              <a:pPr eaLnBrk="1" hangingPunct="1"/>
              <a:t>75</a:t>
            </a:fld>
            <a:endParaRPr lang="en-GB" sz="1800" smtClean="0">
              <a:solidFill>
                <a:schemeClr val="accent1"/>
              </a:solidFill>
            </a:endParaRPr>
          </a:p>
        </p:txBody>
      </p:sp>
      <p:sp>
        <p:nvSpPr>
          <p:cNvPr id="747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47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4757" name="Picture 1026" descr="char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09600"/>
            <a:ext cx="51276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027"/>
          <p:cNvSpPr>
            <a:spLocks noGrp="1" noChangeArrowheads="1"/>
          </p:cNvSpPr>
          <p:nvPr>
            <p:ph type="title"/>
          </p:nvPr>
        </p:nvSpPr>
        <p:spPr>
          <a:xfrm>
            <a:off x="468313" y="188913"/>
            <a:ext cx="4038600" cy="1143000"/>
          </a:xfrm>
        </p:spPr>
        <p:txBody>
          <a:bodyPr/>
          <a:lstStyle/>
          <a:p>
            <a:pPr eaLnBrk="1" hangingPunct="1"/>
            <a:r>
              <a:rPr lang="en-GB" sz="2400" u="sng" smtClean="0"/>
              <a:t>Equipment</a:t>
            </a:r>
            <a:endParaRPr lang="en-US" sz="2400" u="sng" smtClean="0"/>
          </a:p>
        </p:txBody>
      </p:sp>
      <p:sp>
        <p:nvSpPr>
          <p:cNvPr id="74759" name="Rectangle 1028"/>
          <p:cNvSpPr>
            <a:spLocks noGrp="1" noChangeArrowheads="1"/>
          </p:cNvSpPr>
          <p:nvPr>
            <p:ph type="body" idx="1"/>
          </p:nvPr>
        </p:nvSpPr>
        <p:spPr>
          <a:xfrm>
            <a:off x="152400" y="1219200"/>
            <a:ext cx="4318000" cy="4800600"/>
          </a:xfrm>
        </p:spPr>
        <p:txBody>
          <a:bodyPr/>
          <a:lstStyle/>
          <a:p>
            <a:pPr eaLnBrk="1" hangingPunct="1"/>
            <a:r>
              <a:rPr lang="en-GB" smtClean="0"/>
              <a:t>Car controls</a:t>
            </a:r>
          </a:p>
          <a:p>
            <a:pPr eaLnBrk="1" hangingPunct="1">
              <a:buFontTx/>
              <a:buNone/>
            </a:pPr>
            <a:r>
              <a:rPr lang="en-GB" smtClean="0"/>
              <a:t>(reaction timer)  </a:t>
            </a:r>
          </a:p>
          <a:p>
            <a:pPr eaLnBrk="1" hangingPunct="1"/>
            <a:endParaRPr lang="en-GB" sz="1000" smtClean="0"/>
          </a:p>
          <a:p>
            <a:pPr eaLnBrk="1" hangingPunct="1"/>
            <a:r>
              <a:rPr lang="en-GB" smtClean="0"/>
              <a:t>A driver </a:t>
            </a:r>
          </a:p>
          <a:p>
            <a:pPr eaLnBrk="1" hangingPunct="1"/>
            <a:endParaRPr lang="en-GB" sz="1000" smtClean="0"/>
          </a:p>
          <a:p>
            <a:pPr eaLnBrk="1" hangingPunct="1"/>
            <a:r>
              <a:rPr lang="en-GB" smtClean="0"/>
              <a:t>Measuring tape </a:t>
            </a:r>
          </a:p>
          <a:p>
            <a:pPr eaLnBrk="1" hangingPunct="1"/>
            <a:endParaRPr lang="en-GB" sz="1000" smtClean="0"/>
          </a:p>
          <a:p>
            <a:pPr eaLnBrk="1" hangingPunct="1"/>
            <a:r>
              <a:rPr lang="en-GB" smtClean="0"/>
              <a:t>Mario kart wheel </a:t>
            </a:r>
          </a:p>
          <a:p>
            <a:pPr eaLnBrk="1" hangingPunct="1"/>
            <a:endParaRPr lang="en-GB" sz="1000" smtClean="0"/>
          </a:p>
          <a:p>
            <a:pPr eaLnBrk="1" hangingPunct="1"/>
            <a:r>
              <a:rPr lang="en-GB" smtClean="0"/>
              <a:t>People to be chickens </a:t>
            </a:r>
          </a:p>
          <a:p>
            <a:pPr eaLnBrk="1" hangingPunct="1"/>
            <a:endParaRPr lang="en-US" smtClean="0"/>
          </a:p>
        </p:txBody>
      </p:sp>
      <p:pic>
        <p:nvPicPr>
          <p:cNvPr id="74760"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41910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5388B5-76BE-4B9E-B7F6-1AAB43E5F9FC}" type="slidenum">
              <a:rPr lang="en-GB" sz="1800" smtClean="0">
                <a:solidFill>
                  <a:schemeClr val="accent1"/>
                </a:solidFill>
              </a:rPr>
              <a:pPr eaLnBrk="1" hangingPunct="1"/>
              <a:t>76</a:t>
            </a:fld>
            <a:endParaRPr lang="en-GB" sz="1800" smtClean="0">
              <a:solidFill>
                <a:schemeClr val="accent1"/>
              </a:solidFill>
            </a:endParaRPr>
          </a:p>
        </p:txBody>
      </p:sp>
      <p:sp>
        <p:nvSpPr>
          <p:cNvPr id="757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57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5781" name="Rectangle 2"/>
          <p:cNvSpPr>
            <a:spLocks noGrp="1" noChangeArrowheads="1"/>
          </p:cNvSpPr>
          <p:nvPr>
            <p:ph type="title"/>
          </p:nvPr>
        </p:nvSpPr>
        <p:spPr>
          <a:xfrm>
            <a:off x="468313" y="0"/>
            <a:ext cx="8229600" cy="1143000"/>
          </a:xfrm>
        </p:spPr>
        <p:txBody>
          <a:bodyPr/>
          <a:lstStyle/>
          <a:p>
            <a:pPr eaLnBrk="1" hangingPunct="1"/>
            <a:r>
              <a:rPr lang="en-GB" b="1" u="sng" smtClean="0">
                <a:solidFill>
                  <a:srgbClr val="FF0000"/>
                </a:solidFill>
                <a:latin typeface="Basic Sans Light SF" pitchFamily="34" charset="0"/>
              </a:rPr>
              <a:t>What is it.</a:t>
            </a:r>
          </a:p>
        </p:txBody>
      </p:sp>
      <p:sp>
        <p:nvSpPr>
          <p:cNvPr id="75782" name="Rectangle 3"/>
          <p:cNvSpPr>
            <a:spLocks noGrp="1" noChangeArrowheads="1"/>
          </p:cNvSpPr>
          <p:nvPr>
            <p:ph type="body" idx="1"/>
          </p:nvPr>
        </p:nvSpPr>
        <p:spPr>
          <a:xfrm>
            <a:off x="0" y="1066800"/>
            <a:ext cx="8229600" cy="5181600"/>
          </a:xfrm>
        </p:spPr>
        <p:txBody>
          <a:bodyPr/>
          <a:lstStyle/>
          <a:p>
            <a:pPr marL="192088" indent="-192088" eaLnBrk="1" hangingPunct="1">
              <a:buFontTx/>
              <a:buNone/>
            </a:pPr>
            <a:r>
              <a:rPr lang="en-GB" sz="3400" b="1" smtClean="0">
                <a:solidFill>
                  <a:srgbClr val="FF0000"/>
                </a:solidFill>
                <a:latin typeface="Basic Sans Light SF" pitchFamily="34" charset="0"/>
              </a:rPr>
              <a:t>	Chicken run is an experiment that tests your reaction time and people’s appreciation of stopping distances.</a:t>
            </a:r>
          </a:p>
          <a:p>
            <a:pPr marL="192088" indent="-192088" eaLnBrk="1" hangingPunct="1">
              <a:buFontTx/>
              <a:buNone/>
            </a:pPr>
            <a:r>
              <a:rPr lang="en-GB" sz="3400" b="1" smtClean="0">
                <a:solidFill>
                  <a:srgbClr val="FF0000"/>
                </a:solidFill>
                <a:latin typeface="Basic Sans Light SF" pitchFamily="34" charset="0"/>
              </a:rPr>
              <a:t>	</a:t>
            </a:r>
            <a:endParaRPr lang="en-GB" sz="4400" b="1" smtClean="0">
              <a:solidFill>
                <a:srgbClr val="FF0000"/>
              </a:solidFill>
              <a:latin typeface="Basic Sans Light SF" pitchFamily="34" charset="0"/>
            </a:endParaRPr>
          </a:p>
        </p:txBody>
      </p:sp>
      <p:pic>
        <p:nvPicPr>
          <p:cNvPr id="75783" name="Picture 4" descr="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100" y="3141663"/>
            <a:ext cx="54229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5"/>
          <p:cNvSpPr>
            <a:spLocks noChangeArrowheads="1"/>
          </p:cNvSpPr>
          <p:nvPr/>
        </p:nvSpPr>
        <p:spPr bwMode="auto">
          <a:xfrm>
            <a:off x="0" y="2952750"/>
            <a:ext cx="55626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400" b="1">
                <a:solidFill>
                  <a:schemeClr val="bg1"/>
                </a:solidFill>
                <a:latin typeface="Basic Sans Light SF" pitchFamily="34" charset="0"/>
              </a:rPr>
              <a:t>You choose</a:t>
            </a:r>
          </a:p>
          <a:p>
            <a:pPr marL="381000" lvl="2">
              <a:spcBef>
                <a:spcPct val="20000"/>
              </a:spcBef>
              <a:buFontTx/>
              <a:buChar char="•"/>
            </a:pPr>
            <a:r>
              <a:rPr lang="en-GB" sz="3600" b="1">
                <a:solidFill>
                  <a:schemeClr val="bg1"/>
                </a:solidFill>
                <a:latin typeface="Basic Sans Light SF" pitchFamily="34" charset="0"/>
              </a:rPr>
              <a:t>weather condition</a:t>
            </a:r>
          </a:p>
          <a:p>
            <a:pPr marL="381000" lvl="2">
              <a:spcBef>
                <a:spcPct val="20000"/>
              </a:spcBef>
              <a:buFontTx/>
              <a:buChar char="•"/>
            </a:pPr>
            <a:r>
              <a:rPr lang="en-GB" sz="3600" b="1">
                <a:solidFill>
                  <a:schemeClr val="bg1"/>
                </a:solidFill>
                <a:latin typeface="Basic Sans Light SF" pitchFamily="34" charset="0"/>
              </a:rPr>
              <a:t>speed </a:t>
            </a:r>
          </a:p>
          <a:p>
            <a:pPr marL="381000" lvl="2">
              <a:spcBef>
                <a:spcPct val="20000"/>
              </a:spcBef>
              <a:buFontTx/>
              <a:buChar char="•"/>
            </a:pPr>
            <a:r>
              <a:rPr lang="en-GB" sz="3600" b="1">
                <a:solidFill>
                  <a:schemeClr val="bg1"/>
                </a:solidFill>
                <a:latin typeface="Basic Sans Light SF" pitchFamily="34" charset="0"/>
              </a:rPr>
              <a:t>driver ability</a:t>
            </a:r>
          </a:p>
          <a:p>
            <a:pPr marL="381000" lvl="2">
              <a:spcBef>
                <a:spcPct val="20000"/>
              </a:spcBef>
              <a:buFontTx/>
              <a:buChar char="•"/>
            </a:pPr>
            <a:r>
              <a:rPr lang="en-GB" sz="3600" b="1">
                <a:solidFill>
                  <a:schemeClr val="bg1"/>
                </a:solidFill>
                <a:latin typeface="Basic Sans Light SF" pitchFamily="34" charset="0"/>
              </a:rPr>
              <a:t>driver distractions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8B8DD6-9177-4D96-BBA9-3D2AA59968FB}" type="slidenum">
              <a:rPr lang="en-GB" sz="1800" smtClean="0">
                <a:solidFill>
                  <a:schemeClr val="accent1"/>
                </a:solidFill>
              </a:rPr>
              <a:pPr eaLnBrk="1" hangingPunct="1"/>
              <a:t>77</a:t>
            </a:fld>
            <a:endParaRPr lang="en-GB" sz="1800" smtClean="0">
              <a:solidFill>
                <a:schemeClr val="accent1"/>
              </a:solidFill>
            </a:endParaRPr>
          </a:p>
        </p:txBody>
      </p:sp>
      <p:sp>
        <p:nvSpPr>
          <p:cNvPr id="7680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680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6805" name="Picture 2" descr="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69342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3"/>
          <p:cNvSpPr>
            <a:spLocks noGrp="1" noChangeArrowheads="1"/>
          </p:cNvSpPr>
          <p:nvPr>
            <p:ph type="ctrTitle"/>
          </p:nvPr>
        </p:nvSpPr>
        <p:spPr>
          <a:xfrm>
            <a:off x="685800" y="4191000"/>
            <a:ext cx="7772400" cy="1143000"/>
          </a:xfrm>
        </p:spPr>
        <p:txBody>
          <a:bodyPr/>
          <a:lstStyle/>
          <a:p>
            <a:pPr eaLnBrk="1" hangingPunct="1"/>
            <a:r>
              <a:rPr lang="en-GB" sz="3600" smtClean="0"/>
              <a:t>The Winner</a:t>
            </a:r>
          </a:p>
        </p:txBody>
      </p:sp>
      <p:sp>
        <p:nvSpPr>
          <p:cNvPr id="76807" name="Rectangle 4"/>
          <p:cNvSpPr>
            <a:spLocks noGrp="1" noChangeArrowheads="1"/>
          </p:cNvSpPr>
          <p:nvPr>
            <p:ph type="subTitle" idx="1"/>
          </p:nvPr>
        </p:nvSpPr>
        <p:spPr>
          <a:xfrm>
            <a:off x="1295400" y="4953000"/>
            <a:ext cx="6400800" cy="1752600"/>
          </a:xfrm>
        </p:spPr>
        <p:txBody>
          <a:bodyPr/>
          <a:lstStyle/>
          <a:p>
            <a:pPr eaLnBrk="1" hangingPunct="1"/>
            <a:r>
              <a:rPr lang="en-GB" smtClean="0"/>
              <a:t>is the person closest to stopping position of “the car” without being “hit”</a:t>
            </a:r>
          </a:p>
        </p:txBody>
      </p:sp>
      <p:grpSp>
        <p:nvGrpSpPr>
          <p:cNvPr id="274437" name="Group 5"/>
          <p:cNvGrpSpPr>
            <a:grpSpLocks/>
          </p:cNvGrpSpPr>
          <p:nvPr/>
        </p:nvGrpSpPr>
        <p:grpSpPr bwMode="auto">
          <a:xfrm>
            <a:off x="1692275" y="981075"/>
            <a:ext cx="4724400" cy="2819400"/>
            <a:chOff x="720" y="528"/>
            <a:chExt cx="2976" cy="1776"/>
          </a:xfrm>
        </p:grpSpPr>
        <p:sp>
          <p:nvSpPr>
            <p:cNvPr id="76809" name="AutoShape 6"/>
            <p:cNvSpPr>
              <a:spLocks noChangeArrowheads="1"/>
            </p:cNvSpPr>
            <p:nvPr/>
          </p:nvSpPr>
          <p:spPr bwMode="auto">
            <a:xfrm>
              <a:off x="720" y="528"/>
              <a:ext cx="2976" cy="1776"/>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Text Box 7"/>
            <p:cNvSpPr txBox="1">
              <a:spLocks noChangeArrowheads="1"/>
            </p:cNvSpPr>
            <p:nvPr/>
          </p:nvSpPr>
          <p:spPr bwMode="auto">
            <a:xfrm>
              <a:off x="1680" y="1248"/>
              <a:ext cx="10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Arial" charset="0"/>
                </a:rPr>
                <a:t>Not these then!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checkerboard(across)">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108C9D-6FB2-44D8-ADA9-58C44F53C317}" type="slidenum">
              <a:rPr lang="en-GB" sz="1800" smtClean="0">
                <a:solidFill>
                  <a:schemeClr val="accent1"/>
                </a:solidFill>
              </a:rPr>
              <a:pPr eaLnBrk="1" hangingPunct="1"/>
              <a:t>78</a:t>
            </a:fld>
            <a:endParaRPr lang="en-GB" sz="1800" smtClean="0">
              <a:solidFill>
                <a:schemeClr val="accent1"/>
              </a:solidFill>
            </a:endParaRPr>
          </a:p>
        </p:txBody>
      </p:sp>
      <p:sp>
        <p:nvSpPr>
          <p:cNvPr id="778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78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7829" name="Picture 1026" descr="stand and del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9624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1027"/>
          <p:cNvSpPr>
            <a:spLocks noGrp="1" noChangeArrowheads="1"/>
          </p:cNvSpPr>
          <p:nvPr>
            <p:ph type="title"/>
          </p:nvPr>
        </p:nvSpPr>
        <p:spPr/>
        <p:txBody>
          <a:bodyPr/>
          <a:lstStyle/>
          <a:p>
            <a:pPr eaLnBrk="1" hangingPunct="1"/>
            <a:r>
              <a:rPr lang="en-GB" u="sng" smtClean="0"/>
              <a:t>Rules</a:t>
            </a:r>
            <a:endParaRPr lang="en-US" u="sng" smtClean="0"/>
          </a:p>
        </p:txBody>
      </p:sp>
      <p:sp>
        <p:nvSpPr>
          <p:cNvPr id="316420" name="Rectangle 1028"/>
          <p:cNvSpPr>
            <a:spLocks noGrp="1" noChangeArrowheads="1"/>
          </p:cNvSpPr>
          <p:nvPr>
            <p:ph type="body" idx="1"/>
          </p:nvPr>
        </p:nvSpPr>
        <p:spPr>
          <a:xfrm>
            <a:off x="228600" y="990600"/>
            <a:ext cx="7772400" cy="4800600"/>
          </a:xfrm>
        </p:spPr>
        <p:txBody>
          <a:bodyPr/>
          <a:lstStyle/>
          <a:p>
            <a:pPr eaLnBrk="1" hangingPunct="1">
              <a:lnSpc>
                <a:spcPct val="90000"/>
              </a:lnSpc>
              <a:defRPr/>
            </a:pPr>
            <a:r>
              <a:rPr lang="en-GB" sz="2800" smtClean="0"/>
              <a:t>Drive carefully </a:t>
            </a:r>
          </a:p>
          <a:p>
            <a:pPr eaLnBrk="1" hangingPunct="1">
              <a:lnSpc>
                <a:spcPct val="90000"/>
              </a:lnSpc>
              <a:defRPr/>
            </a:pPr>
            <a:r>
              <a:rPr lang="en-GB" sz="2800" smtClean="0"/>
              <a:t>Do not break Mario kart wheel </a:t>
            </a:r>
          </a:p>
          <a:p>
            <a:pPr eaLnBrk="1" hangingPunct="1">
              <a:lnSpc>
                <a:spcPct val="90000"/>
              </a:lnSpc>
              <a:defRPr/>
            </a:pPr>
            <a:r>
              <a:rPr lang="en-GB" sz="2800" smtClean="0"/>
              <a:t>Don’t have your hand hovering over the stop button</a:t>
            </a:r>
          </a:p>
          <a:p>
            <a:pPr eaLnBrk="1" hangingPunct="1">
              <a:lnSpc>
                <a:spcPct val="90000"/>
              </a:lnSpc>
              <a:defRPr/>
            </a:pPr>
            <a:r>
              <a:rPr lang="en-GB" sz="2800" smtClean="0"/>
              <a:t>Don’t look at the light whilst you’re driving</a:t>
            </a:r>
          </a:p>
          <a:p>
            <a:pPr eaLnBrk="1" hangingPunct="1">
              <a:lnSpc>
                <a:spcPct val="90000"/>
              </a:lnSpc>
              <a:defRPr/>
            </a:pPr>
            <a:r>
              <a:rPr lang="en-GB" smtClean="0"/>
              <a:t>Think of the control box as a proper car </a:t>
            </a:r>
          </a:p>
          <a:p>
            <a:pPr algn="ctr" eaLnBrk="1" hangingPunct="1">
              <a:lnSpc>
                <a:spcPct val="90000"/>
              </a:lnSpc>
              <a:buFontTx/>
              <a:buNone/>
              <a:defRPr/>
            </a:pPr>
            <a:r>
              <a:rPr lang="en-GB" sz="6000" b="1" u="sng" smtClean="0">
                <a:effectLst>
                  <a:outerShdw blurRad="38100" dist="38100" dir="2700000" algn="tl">
                    <a:srgbClr val="000000"/>
                  </a:outerShdw>
                </a:effectLst>
              </a:rPr>
              <a:t>DO NOT GET HURT</a:t>
            </a:r>
            <a:endParaRPr lang="en-US" sz="6000" b="1" u="sng" smtClean="0">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79</a:t>
            </a:fld>
            <a:endParaRPr lang="en-GB"/>
          </a:p>
        </p:txBody>
      </p:sp>
      <p:pic>
        <p:nvPicPr>
          <p:cNvPr id="183298" name="Picture 2" descr="G:\Roy Soc\DSCF000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0" y="260648"/>
            <a:ext cx="7765844" cy="583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969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CC0E65-C8E3-46D5-813B-06F3B014BDB8}" type="slidenum">
              <a:rPr lang="en-GB" sz="1800" smtClean="0">
                <a:solidFill>
                  <a:schemeClr val="accent1"/>
                </a:solidFill>
              </a:rPr>
              <a:pPr eaLnBrk="1" hangingPunct="1"/>
              <a:t>8</a:t>
            </a:fld>
            <a:endParaRPr lang="en-GB" sz="1800" smtClean="0">
              <a:solidFill>
                <a:schemeClr val="accent1"/>
              </a:solidFill>
            </a:endParaRPr>
          </a:p>
        </p:txBody>
      </p:sp>
      <p:sp>
        <p:nvSpPr>
          <p:cNvPr id="92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2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22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9222" name="Rectangle 3"/>
          <p:cNvSpPr>
            <a:spLocks noGrp="1" noChangeArrowheads="1"/>
          </p:cNvSpPr>
          <p:nvPr>
            <p:ph type="body" idx="1"/>
          </p:nvPr>
        </p:nvSpPr>
        <p:spPr>
          <a:xfrm>
            <a:off x="685800" y="1295400"/>
            <a:ext cx="7772400" cy="1447800"/>
          </a:xfrm>
        </p:spPr>
        <p:txBody>
          <a:bodyPr/>
          <a:lstStyle/>
          <a:p>
            <a:pPr eaLnBrk="1" hangingPunct="1"/>
            <a:r>
              <a:rPr lang="en-GB" smtClean="0">
                <a:cs typeface="Times New Roman" pitchFamily="18" charset="0"/>
              </a:rPr>
              <a:t>In Physics we show the divide by sign as a line and say “over”</a:t>
            </a:r>
          </a:p>
          <a:p>
            <a:pPr eaLnBrk="1" hangingPunct="1"/>
            <a:endParaRPr lang="en-GB" smtClean="0"/>
          </a:p>
        </p:txBody>
      </p:sp>
      <p:graphicFrame>
        <p:nvGraphicFramePr>
          <p:cNvPr id="9223" name="Object 4"/>
          <p:cNvGraphicFramePr>
            <a:graphicFrameLocks noChangeAspect="1"/>
          </p:cNvGraphicFramePr>
          <p:nvPr/>
        </p:nvGraphicFramePr>
        <p:xfrm>
          <a:off x="1752600" y="2667000"/>
          <a:ext cx="4557713" cy="1066800"/>
        </p:xfrm>
        <a:graphic>
          <a:graphicData uri="http://schemas.openxmlformats.org/presentationml/2006/ole">
            <mc:AlternateContent xmlns:mc="http://schemas.openxmlformats.org/markup-compatibility/2006">
              <mc:Choice xmlns:v="urn:schemas-microsoft-com:vml" Requires="v">
                <p:oleObj spid="_x0000_s9327" name="Equation" r:id="rId4" imgW="2565400" imgH="596900" progId="Equation.DSMT4">
                  <p:embed/>
                </p:oleObj>
              </mc:Choice>
              <mc:Fallback>
                <p:oleObj name="Equation" r:id="rId4" imgW="2565400" imgH="5969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667000"/>
                        <a:ext cx="4557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1" name="Rectangle 7"/>
          <p:cNvSpPr>
            <a:spLocks noChangeArrowheads="1"/>
          </p:cNvSpPr>
          <p:nvPr/>
        </p:nvSpPr>
        <p:spPr bwMode="auto">
          <a:xfrm>
            <a:off x="4305300"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9225" name="Object 10"/>
          <p:cNvGraphicFramePr>
            <a:graphicFrameLocks noChangeAspect="1"/>
          </p:cNvGraphicFramePr>
          <p:nvPr>
            <p:extLst>
              <p:ext uri="{D42A27DB-BD31-4B8C-83A1-F6EECF244321}">
                <p14:modId xmlns:p14="http://schemas.microsoft.com/office/powerpoint/2010/main" val="1891923864"/>
              </p:ext>
            </p:extLst>
          </p:nvPr>
        </p:nvGraphicFramePr>
        <p:xfrm>
          <a:off x="711200" y="4114800"/>
          <a:ext cx="2001838" cy="2109788"/>
        </p:xfrm>
        <a:graphic>
          <a:graphicData uri="http://schemas.openxmlformats.org/presentationml/2006/ole">
            <mc:AlternateContent xmlns:mc="http://schemas.openxmlformats.org/markup-compatibility/2006">
              <mc:Choice xmlns:v="urn:schemas-microsoft-com:vml" Requires="v">
                <p:oleObj spid="_x0000_s9328" name="Equation" r:id="rId6" imgW="533169" imgH="558558" progId="Equation.DSMT4">
                  <p:embed/>
                </p:oleObj>
              </mc:Choice>
              <mc:Fallback>
                <p:oleObj name="Equation" r:id="rId6" imgW="533169" imgH="558558"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00" y="4114800"/>
                        <a:ext cx="2001838"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6" name="Rectangle 12"/>
          <p:cNvSpPr>
            <a:spLocks noChangeArrowheads="1"/>
          </p:cNvSpPr>
          <p:nvPr/>
        </p:nvSpPr>
        <p:spPr bwMode="auto">
          <a:xfrm>
            <a:off x="2819400" y="5029200"/>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a:solidFill>
                  <a:schemeClr val="accent1"/>
                </a:solidFill>
                <a:latin typeface="Comic Sans MS" pitchFamily="66" charset="0"/>
                <a:cs typeface="Times New Roman" pitchFamily="18" charset="0"/>
              </a:rPr>
              <a:t>where v=speed, d=distance and t=time</a:t>
            </a:r>
            <a:endParaRPr lang="en-GB" sz="2000">
              <a:solidFill>
                <a:schemeClr val="accent1"/>
              </a:solidFill>
              <a:cs typeface="Times New Roman" pitchFamily="18" charset="0"/>
            </a:endParaRPr>
          </a:p>
          <a:p>
            <a:pPr eaLnBrk="0" hangingPunct="0"/>
            <a:endParaRPr lang="en-GB" sz="2000">
              <a:solidFill>
                <a:schemeClr val="accent1"/>
              </a:solidFill>
            </a:endParaRPr>
          </a:p>
        </p:txBody>
      </p:sp>
      <p:cxnSp>
        <p:nvCxnSpPr>
          <p:cNvPr id="3" name="Straight Connector 2"/>
          <p:cNvCxnSpPr/>
          <p:nvPr/>
        </p:nvCxnSpPr>
        <p:spPr>
          <a:xfrm>
            <a:off x="755576" y="4941168"/>
            <a:ext cx="50405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0-#ppt_w/2"/>
                                          </p:val>
                                        </p:tav>
                                        <p:tav tm="100000">
                                          <p:val>
                                            <p:strVal val="#ppt_x"/>
                                          </p:val>
                                        </p:tav>
                                      </p:tavLst>
                                    </p:anim>
                                    <p:anim calcmode="lin" valueType="num">
                                      <p:cBhvr additive="base">
                                        <p:cTn id="8"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80</a:t>
            </a:fld>
            <a:endParaRPr lang="en-GB"/>
          </a:p>
        </p:txBody>
      </p:sp>
      <p:pic>
        <p:nvPicPr>
          <p:cNvPr id="184322" name="Picture 2" descr="G:\Roy Soc\DSCF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76672"/>
            <a:ext cx="7809293" cy="58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856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7460EB-E1D2-4B11-B1BF-4496896643AB}" type="slidenum">
              <a:rPr lang="en-GB" sz="1800" smtClean="0">
                <a:solidFill>
                  <a:schemeClr val="accent1"/>
                </a:solidFill>
              </a:rPr>
              <a:pPr eaLnBrk="1" hangingPunct="1"/>
              <a:t>81</a:t>
            </a:fld>
            <a:endParaRPr lang="en-GB" sz="1800" smtClean="0">
              <a:solidFill>
                <a:schemeClr val="accent1"/>
              </a:solidFill>
            </a:endParaRPr>
          </a:p>
        </p:txBody>
      </p:sp>
      <p:sp>
        <p:nvSpPr>
          <p:cNvPr id="788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88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8853" name="Rectangle 2"/>
          <p:cNvSpPr>
            <a:spLocks noGrp="1" noChangeArrowheads="1"/>
          </p:cNvSpPr>
          <p:nvPr>
            <p:ph type="title"/>
          </p:nvPr>
        </p:nvSpPr>
        <p:spPr/>
        <p:txBody>
          <a:bodyPr/>
          <a:lstStyle/>
          <a:p>
            <a:pPr eaLnBrk="1" hangingPunct="1"/>
            <a:r>
              <a:rPr lang="en-GB" smtClean="0"/>
              <a:t>Cross Curricular Links</a:t>
            </a:r>
          </a:p>
        </p:txBody>
      </p:sp>
      <p:sp>
        <p:nvSpPr>
          <p:cNvPr id="279555" name="Rectangle 3"/>
          <p:cNvSpPr>
            <a:spLocks noGrp="1" noChangeArrowheads="1"/>
          </p:cNvSpPr>
          <p:nvPr>
            <p:ph type="body" idx="1"/>
          </p:nvPr>
        </p:nvSpPr>
        <p:spPr>
          <a:xfrm>
            <a:off x="539750" y="765175"/>
            <a:ext cx="8353425" cy="4800600"/>
          </a:xfrm>
        </p:spPr>
        <p:txBody>
          <a:bodyPr/>
          <a:lstStyle/>
          <a:p>
            <a:pPr eaLnBrk="1" hangingPunct="1">
              <a:lnSpc>
                <a:spcPct val="90000"/>
              </a:lnSpc>
              <a:buFontTx/>
              <a:buNone/>
            </a:pPr>
            <a:r>
              <a:rPr lang="en-GB" sz="2800" smtClean="0"/>
              <a:t>Literacy</a:t>
            </a:r>
          </a:p>
          <a:p>
            <a:pPr eaLnBrk="1" hangingPunct="1">
              <a:lnSpc>
                <a:spcPct val="90000"/>
              </a:lnSpc>
            </a:pPr>
            <a:r>
              <a:rPr lang="en-GB" sz="2800" smtClean="0">
                <a:solidFill>
                  <a:srgbClr val="FF0000"/>
                </a:solidFill>
                <a:cs typeface="Times New Roman" pitchFamily="18" charset="0"/>
              </a:rPr>
              <a:t>Q: Why did the chicken run across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There was a car coming.</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chicken cross the road halfway?</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She wanted to lay it on the line.</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rubber chicken 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She wanted to stretch her legs.</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Roman chicken 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She was afraid someone would caesar!</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chicken 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To prove to the possum it could actually be done!</a:t>
            </a:r>
            <a:endParaRPr lang="en-GB" sz="2800" smtClean="0">
              <a:cs typeface="Times New Roman" pitchFamily="18" charset="0"/>
            </a:endParaRPr>
          </a:p>
          <a:p>
            <a:pPr eaLnBrk="1" hangingPunct="1">
              <a:lnSpc>
                <a:spcPct val="90000"/>
              </a:lnSpc>
            </a:pPr>
            <a:endParaRPr lang="en-GB" sz="2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9555">
                                            <p:txEl>
                                              <p:pRg st="1" end="1"/>
                                            </p:txEl>
                                          </p:spTgt>
                                        </p:tgtEl>
                                        <p:attrNameLst>
                                          <p:attrName>style.visibility</p:attrName>
                                        </p:attrNameLst>
                                      </p:cBhvr>
                                      <p:to>
                                        <p:strVal val="visible"/>
                                      </p:to>
                                    </p:set>
                                    <p:animEffect transition="in" filter="checkerboard(across)">
                                      <p:cBhvr>
                                        <p:cTn id="7" dur="500"/>
                                        <p:tgtEl>
                                          <p:spTgt spid="2795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79555">
                                            <p:txEl>
                                              <p:pRg st="1" end="1"/>
                                            </p:txEl>
                                          </p:spTgt>
                                        </p:tgtEl>
                                        <p:attrNameLst>
                                          <p:attrName>style.visibility</p:attrName>
                                        </p:attrNameLst>
                                      </p:cBhvr>
                                      <p:to>
                                        <p:strVal val="visible"/>
                                      </p:to>
                                    </p:set>
                                    <p:animEffect transition="in" filter="checkerboard(across)">
                                      <p:cBhvr>
                                        <p:cTn id="12" dur="500"/>
                                        <p:tgtEl>
                                          <p:spTgt spid="279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8F9323-1B4C-4AB0-9675-4AA35F8B0B52}" type="slidenum">
              <a:rPr lang="en-GB" sz="1800" smtClean="0">
                <a:solidFill>
                  <a:schemeClr val="accent1"/>
                </a:solidFill>
              </a:rPr>
              <a:pPr eaLnBrk="1" hangingPunct="1"/>
              <a:t>82</a:t>
            </a:fld>
            <a:endParaRPr lang="en-GB" sz="1800" smtClean="0">
              <a:solidFill>
                <a:schemeClr val="accent1"/>
              </a:solidFill>
            </a:endParaRPr>
          </a:p>
        </p:txBody>
      </p:sp>
      <p:sp>
        <p:nvSpPr>
          <p:cNvPr id="798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98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9877" name="Rectangle 2"/>
          <p:cNvSpPr>
            <a:spLocks noGrp="1" noChangeArrowheads="1"/>
          </p:cNvSpPr>
          <p:nvPr>
            <p:ph type="title"/>
          </p:nvPr>
        </p:nvSpPr>
        <p:spPr/>
        <p:txBody>
          <a:bodyPr/>
          <a:lstStyle/>
          <a:p>
            <a:pPr eaLnBrk="1" hangingPunct="1"/>
            <a:r>
              <a:rPr lang="en-GB" smtClean="0"/>
              <a:t>Cross Curricular Links</a:t>
            </a:r>
          </a:p>
        </p:txBody>
      </p:sp>
      <p:sp>
        <p:nvSpPr>
          <p:cNvPr id="79878" name="Rectangle 3"/>
          <p:cNvSpPr>
            <a:spLocks noGrp="1" noChangeArrowheads="1"/>
          </p:cNvSpPr>
          <p:nvPr>
            <p:ph type="body" idx="1"/>
          </p:nvPr>
        </p:nvSpPr>
        <p:spPr/>
        <p:txBody>
          <a:bodyPr/>
          <a:lstStyle/>
          <a:p>
            <a:pPr eaLnBrk="1" hangingPunct="1"/>
            <a:r>
              <a:rPr lang="en-GB" smtClean="0"/>
              <a:t>Literacy</a:t>
            </a:r>
            <a:endParaRPr lang="en-GB" smtClean="0">
              <a:cs typeface="Times New Roman" pitchFamily="18" charset="0"/>
            </a:endParaRPr>
          </a:p>
          <a:p>
            <a:pPr eaLnBrk="1" hangingPunct="1"/>
            <a:r>
              <a:rPr lang="en-GB" smtClean="0">
                <a:cs typeface="Times New Roman" pitchFamily="18" charset="0"/>
                <a:hlinkClick r:id="rId2"/>
              </a:rPr>
              <a:t>http://www.miketheheadlesschicken.org/story.php</a:t>
            </a:r>
            <a:r>
              <a:rPr lang="en-GB" smtClean="0">
                <a:cs typeface="Times New Roman" pitchFamily="18" charset="0"/>
              </a:rPr>
              <a:t> </a:t>
            </a:r>
          </a:p>
          <a:p>
            <a:pPr eaLnBrk="1" hangingPunct="1"/>
            <a:r>
              <a:rPr lang="en-GB" smtClean="0">
                <a:cs typeface="Times New Roman" pitchFamily="18" charset="0"/>
              </a:rPr>
              <a:t>Numeracy</a:t>
            </a:r>
          </a:p>
          <a:p>
            <a:pPr eaLnBrk="1" hangingPunct="1"/>
            <a:r>
              <a:rPr lang="en-GB" smtClean="0">
                <a:solidFill>
                  <a:srgbClr val="FF0066"/>
                </a:solidFill>
                <a:cs typeface="Times New Roman" pitchFamily="18" charset="0"/>
              </a:rPr>
              <a:t>Speed, distance, measuring, unit conversions</a:t>
            </a:r>
          </a:p>
          <a:p>
            <a:pPr eaLnBrk="1" hangingPunct="1"/>
            <a:r>
              <a:rPr lang="en-GB" smtClean="0">
                <a:cs typeface="Times New Roman" pitchFamily="18" charset="0"/>
              </a:rPr>
              <a:t>H&amp;W</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DD6985-16CF-4A7C-899B-8A9886AF2188}" type="slidenum">
              <a:rPr lang="en-GB" sz="1800" smtClean="0">
                <a:solidFill>
                  <a:schemeClr val="accent1"/>
                </a:solidFill>
              </a:rPr>
              <a:pPr eaLnBrk="1" hangingPunct="1"/>
              <a:t>83</a:t>
            </a:fld>
            <a:endParaRPr lang="en-GB" sz="1800" smtClean="0">
              <a:solidFill>
                <a:schemeClr val="accent1"/>
              </a:solidFill>
            </a:endParaRPr>
          </a:p>
        </p:txBody>
      </p:sp>
      <p:sp>
        <p:nvSpPr>
          <p:cNvPr id="808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09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0901"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UNIFORM Speed</a:t>
            </a:r>
          </a:p>
        </p:txBody>
      </p:sp>
      <p:sp>
        <p:nvSpPr>
          <p:cNvPr id="80902"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80903"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447CC6-9314-4B6F-9C31-70EC5F588E3C}" type="slidenum">
              <a:rPr lang="en-GB" sz="1800" smtClean="0">
                <a:solidFill>
                  <a:schemeClr val="accent1"/>
                </a:solidFill>
              </a:rPr>
              <a:pPr eaLnBrk="1" hangingPunct="1"/>
              <a:t>84</a:t>
            </a:fld>
            <a:endParaRPr lang="en-GB" sz="1800" smtClean="0">
              <a:solidFill>
                <a:schemeClr val="accent1"/>
              </a:solidFill>
            </a:endParaRPr>
          </a:p>
        </p:txBody>
      </p:sp>
      <p:sp>
        <p:nvSpPr>
          <p:cNvPr id="819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19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192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232451" name="Picture 3" descr="uniform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105400"/>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Rectangle 4"/>
          <p:cNvSpPr>
            <a:spLocks noChangeArrowheads="1"/>
          </p:cNvSpPr>
          <p:nvPr/>
        </p:nvSpPr>
        <p:spPr bwMode="auto">
          <a:xfrm>
            <a:off x="381000" y="838200"/>
            <a:ext cx="8229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tabLst>
                <a:tab pos="717550" algn="l"/>
              </a:tabLst>
            </a:pPr>
            <a:r>
              <a:rPr lang="en-GB" sz="3200" u="sng">
                <a:solidFill>
                  <a:srgbClr val="66FFFF"/>
                </a:solidFill>
                <a:latin typeface="Comic Sans MS" pitchFamily="66" charset="0"/>
                <a:cs typeface="Times New Roman" pitchFamily="18" charset="0"/>
              </a:rPr>
              <a:t>Uniform Speed</a:t>
            </a:r>
          </a:p>
          <a:p>
            <a:pPr>
              <a:tabLst>
                <a:tab pos="717550" algn="l"/>
              </a:tabLst>
            </a:pPr>
            <a:r>
              <a:rPr lang="en-GB" sz="3200">
                <a:solidFill>
                  <a:srgbClr val="66FFFF"/>
                </a:solidFill>
                <a:latin typeface="Comic Sans MS" pitchFamily="66" charset="0"/>
                <a:cs typeface="Times New Roman" pitchFamily="18" charset="0"/>
              </a:rPr>
              <a:t>Sometimes through the whole journey your speed will not change. This could be because you have cruise controls on. We would say that your speed is UNIFORM when your speed isn’t changing.  It remains constant.</a:t>
            </a:r>
            <a:endParaRPr lang="en-GB" sz="3200">
              <a:solidFill>
                <a:srgbClr val="66FFFF"/>
              </a:solidFill>
              <a:cs typeface="Times New Roman" pitchFamily="18" charset="0"/>
            </a:endParaRPr>
          </a:p>
          <a:p>
            <a:pPr eaLnBrk="0" hangingPunct="0">
              <a:tabLst>
                <a:tab pos="717550" algn="l"/>
              </a:tabLst>
            </a:pPr>
            <a:endParaRPr lang="en-GB" sz="3200">
              <a:solidFill>
                <a:srgbClr val="66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2452"/>
                                        </p:tgtEl>
                                        <p:attrNameLst>
                                          <p:attrName>style.visibility</p:attrName>
                                        </p:attrNameLst>
                                      </p:cBhvr>
                                      <p:to>
                                        <p:strVal val="visible"/>
                                      </p:to>
                                    </p:set>
                                    <p:anim calcmode="lin" valueType="num">
                                      <p:cBhvr additive="base">
                                        <p:cTn id="7" dur="500" fill="hold"/>
                                        <p:tgtEl>
                                          <p:spTgt spid="232452"/>
                                        </p:tgtEl>
                                        <p:attrNameLst>
                                          <p:attrName>ppt_x</p:attrName>
                                        </p:attrNameLst>
                                      </p:cBhvr>
                                      <p:tavLst>
                                        <p:tav tm="0">
                                          <p:val>
                                            <p:strVal val="0-#ppt_w/2"/>
                                          </p:val>
                                        </p:tav>
                                        <p:tav tm="100000">
                                          <p:val>
                                            <p:strVal val="#ppt_x"/>
                                          </p:val>
                                        </p:tav>
                                      </p:tavLst>
                                    </p:anim>
                                    <p:anim calcmode="lin" valueType="num">
                                      <p:cBhvr additive="base">
                                        <p:cTn id="8" dur="500" fill="hold"/>
                                        <p:tgtEl>
                                          <p:spTgt spid="2324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32451"/>
                                        </p:tgtEl>
                                        <p:attrNameLst>
                                          <p:attrName>style.visibility</p:attrName>
                                        </p:attrNameLst>
                                      </p:cBhvr>
                                      <p:to>
                                        <p:strVal val="visible"/>
                                      </p:to>
                                    </p:set>
                                    <p:anim calcmode="lin" valueType="num">
                                      <p:cBhvr additive="base">
                                        <p:cTn id="13" dur="500" fill="hold"/>
                                        <p:tgtEl>
                                          <p:spTgt spid="232451"/>
                                        </p:tgtEl>
                                        <p:attrNameLst>
                                          <p:attrName>ppt_x</p:attrName>
                                        </p:attrNameLst>
                                      </p:cBhvr>
                                      <p:tavLst>
                                        <p:tav tm="0">
                                          <p:val>
                                            <p:strVal val="0-#ppt_w/2"/>
                                          </p:val>
                                        </p:tav>
                                        <p:tav tm="100000">
                                          <p:val>
                                            <p:strVal val="#ppt_x"/>
                                          </p:val>
                                        </p:tav>
                                      </p:tavLst>
                                    </p:anim>
                                    <p:anim calcmode="lin" valueType="num">
                                      <p:cBhvr additive="base">
                                        <p:cTn id="14" dur="500" fill="hold"/>
                                        <p:tgtEl>
                                          <p:spTgt spid="2324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8F001EA-5F3D-47B7-8977-3D85647D8622}" type="slidenum">
              <a:rPr lang="en-GB" sz="1800" smtClean="0">
                <a:solidFill>
                  <a:schemeClr val="accent1"/>
                </a:solidFill>
              </a:rPr>
              <a:pPr eaLnBrk="1" hangingPunct="1"/>
              <a:t>85</a:t>
            </a:fld>
            <a:endParaRPr lang="en-GB" sz="1800" smtClean="0">
              <a:solidFill>
                <a:schemeClr val="accent1"/>
              </a:solidFill>
            </a:endParaRPr>
          </a:p>
        </p:txBody>
      </p:sp>
      <p:sp>
        <p:nvSpPr>
          <p:cNvPr id="829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29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2949"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104452" name="Picture 4" descr="uniform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4149725"/>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5"/>
          <p:cNvSpPr>
            <a:spLocks noChangeArrowheads="1"/>
          </p:cNvSpPr>
          <p:nvPr/>
        </p:nvSpPr>
        <p:spPr bwMode="auto">
          <a:xfrm>
            <a:off x="533400" y="2133600"/>
            <a:ext cx="8229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tabLst>
                <a:tab pos="717550" algn="l"/>
              </a:tabLst>
            </a:pPr>
            <a:r>
              <a:rPr lang="en-GB" u="sng">
                <a:solidFill>
                  <a:srgbClr val="66FFFF"/>
                </a:solidFill>
                <a:latin typeface="Comic Sans MS" pitchFamily="66" charset="0"/>
                <a:cs typeface="Times New Roman" pitchFamily="18" charset="0"/>
              </a:rPr>
              <a:t>Uniform Speed</a:t>
            </a:r>
          </a:p>
          <a:p>
            <a:pPr>
              <a:tabLst>
                <a:tab pos="717550" algn="l"/>
              </a:tabLst>
            </a:pPr>
            <a:r>
              <a:rPr lang="en-GB">
                <a:solidFill>
                  <a:srgbClr val="66FFFF"/>
                </a:solidFill>
                <a:latin typeface="Comic Sans MS" pitchFamily="66" charset="0"/>
                <a:cs typeface="Times New Roman" pitchFamily="18" charset="0"/>
              </a:rPr>
              <a:t>When your speed is uniform we mean that your speed isn’t changing.  It remains constant.</a:t>
            </a:r>
            <a:endParaRPr lang="en-GB">
              <a:solidFill>
                <a:srgbClr val="66FFFF"/>
              </a:solidFill>
              <a:cs typeface="Times New Roman" pitchFamily="18" charset="0"/>
            </a:endParaRPr>
          </a:p>
          <a:p>
            <a:pPr eaLnBrk="0" hangingPunct="0">
              <a:tabLst>
                <a:tab pos="717550" algn="l"/>
              </a:tabLst>
            </a:pPr>
            <a:endParaRPr lang="en-GB">
              <a:solidFill>
                <a:srgbClr val="66FFFF"/>
              </a:solidFill>
            </a:endParaRPr>
          </a:p>
        </p:txBody>
      </p:sp>
      <p:sp>
        <p:nvSpPr>
          <p:cNvPr id="82952" name="Rectangle 7"/>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additive="base">
                                        <p:cTn id="7" dur="500" fill="hold"/>
                                        <p:tgtEl>
                                          <p:spTgt spid="104453"/>
                                        </p:tgtEl>
                                        <p:attrNameLst>
                                          <p:attrName>ppt_x</p:attrName>
                                        </p:attrNameLst>
                                      </p:cBhvr>
                                      <p:tavLst>
                                        <p:tav tm="0">
                                          <p:val>
                                            <p:strVal val="0-#ppt_w/2"/>
                                          </p:val>
                                        </p:tav>
                                        <p:tav tm="100000">
                                          <p:val>
                                            <p:strVal val="#ppt_x"/>
                                          </p:val>
                                        </p:tav>
                                      </p:tavLst>
                                    </p:anim>
                                    <p:anim calcmode="lin" valueType="num">
                                      <p:cBhvr additive="base">
                                        <p:cTn id="8"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 calcmode="lin" valueType="num">
                                      <p:cBhvr additive="base">
                                        <p:cTn id="13" dur="500" fill="hold"/>
                                        <p:tgtEl>
                                          <p:spTgt spid="104452"/>
                                        </p:tgtEl>
                                        <p:attrNameLst>
                                          <p:attrName>ppt_x</p:attrName>
                                        </p:attrNameLst>
                                      </p:cBhvr>
                                      <p:tavLst>
                                        <p:tav tm="0">
                                          <p:val>
                                            <p:strVal val="0-#ppt_w/2"/>
                                          </p:val>
                                        </p:tav>
                                        <p:tav tm="100000">
                                          <p:val>
                                            <p:strVal val="#ppt_x"/>
                                          </p:val>
                                        </p:tav>
                                      </p:tavLst>
                                    </p:anim>
                                    <p:anim calcmode="lin" valueType="num">
                                      <p:cBhvr additive="base">
                                        <p:cTn id="14" dur="500" fill="hold"/>
                                        <p:tgtEl>
                                          <p:spTgt spid="104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7DD3F8-9DF9-4098-89D1-2BFC3D36D5F0}" type="slidenum">
              <a:rPr lang="en-GB" sz="1800" smtClean="0">
                <a:solidFill>
                  <a:schemeClr val="accent1"/>
                </a:solidFill>
              </a:rPr>
              <a:pPr eaLnBrk="1" hangingPunct="1"/>
              <a:t>86</a:t>
            </a:fld>
            <a:endParaRPr lang="en-GB" sz="1800" smtClean="0">
              <a:solidFill>
                <a:schemeClr val="accent1"/>
              </a:solidFill>
            </a:endParaRPr>
          </a:p>
        </p:txBody>
      </p:sp>
      <p:sp>
        <p:nvSpPr>
          <p:cNvPr id="8397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397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3973" name="Rectangle 2"/>
          <p:cNvSpPr>
            <a:spLocks noGrp="1" noChangeArrowheads="1"/>
          </p:cNvSpPr>
          <p:nvPr>
            <p:ph type="title"/>
          </p:nvPr>
        </p:nvSpPr>
        <p:spPr/>
        <p:txBody>
          <a:bodyPr/>
          <a:lstStyle/>
          <a:p>
            <a:pPr eaLnBrk="1" hangingPunct="1"/>
            <a:r>
              <a:rPr lang="en-GB" smtClean="0"/>
              <a:t>Uniform speed</a:t>
            </a:r>
          </a:p>
        </p:txBody>
      </p:sp>
      <p:sp>
        <p:nvSpPr>
          <p:cNvPr id="322563" name="Rectangle 3"/>
          <p:cNvSpPr>
            <a:spLocks noGrp="1" noChangeArrowheads="1"/>
          </p:cNvSpPr>
          <p:nvPr>
            <p:ph type="body" sz="half" idx="1"/>
          </p:nvPr>
        </p:nvSpPr>
        <p:spPr>
          <a:xfrm>
            <a:off x="381000" y="1295400"/>
            <a:ext cx="8382000" cy="1524000"/>
          </a:xfrm>
        </p:spPr>
        <p:txBody>
          <a:bodyPr/>
          <a:lstStyle/>
          <a:p>
            <a:pPr algn="ctr" eaLnBrk="1" hangingPunct="1">
              <a:lnSpc>
                <a:spcPct val="120000"/>
              </a:lnSpc>
              <a:buFontTx/>
              <a:buNone/>
            </a:pPr>
            <a:r>
              <a:rPr lang="en-GB" sz="2800" smtClean="0"/>
              <a:t>Do you think people often travel at a uniform speed?</a:t>
            </a:r>
          </a:p>
          <a:p>
            <a:pPr algn="ctr" eaLnBrk="1" hangingPunct="1">
              <a:lnSpc>
                <a:spcPct val="120000"/>
              </a:lnSpc>
              <a:buFontTx/>
              <a:buNone/>
            </a:pPr>
            <a:r>
              <a:rPr lang="en-GB" sz="2800" smtClean="0"/>
              <a:t>Discuss times when the speed might be uniform and when it might not be uniform.</a:t>
            </a:r>
          </a:p>
        </p:txBody>
      </p:sp>
      <p:sp>
        <p:nvSpPr>
          <p:cNvPr id="322564" name="Text Box 4"/>
          <p:cNvSpPr txBox="1">
            <a:spLocks noChangeArrowheads="1"/>
          </p:cNvSpPr>
          <p:nvPr/>
        </p:nvSpPr>
        <p:spPr bwMode="auto">
          <a:xfrm>
            <a:off x="5562600" y="4572000"/>
            <a:ext cx="24447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6000">
                <a:solidFill>
                  <a:srgbClr val="00FFFF"/>
                </a:solidFill>
                <a:latin typeface="Comic Sans MS" pitchFamily="66" charset="0"/>
              </a:rPr>
              <a:t>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checkerboard(across)">
                                      <p:cBhvr>
                                        <p:cTn id="7" dur="500"/>
                                        <p:tgtEl>
                                          <p:spTgt spid="322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2563">
                                            <p:txEl>
                                              <p:pRg st="1" end="1"/>
                                            </p:txEl>
                                          </p:spTgt>
                                        </p:tgtEl>
                                        <p:attrNameLst>
                                          <p:attrName>style.visibility</p:attrName>
                                        </p:attrNameLst>
                                      </p:cBhvr>
                                      <p:to>
                                        <p:strVal val="visible"/>
                                      </p:to>
                                    </p:set>
                                    <p:animEffect transition="in" filter="checkerboard(across)">
                                      <p:cBhvr>
                                        <p:cTn id="12" dur="500"/>
                                        <p:tgtEl>
                                          <p:spTgt spid="322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2564"/>
                                        </p:tgtEl>
                                        <p:attrNameLst>
                                          <p:attrName>style.visibility</p:attrName>
                                        </p:attrNameLst>
                                      </p:cBhvr>
                                      <p:to>
                                        <p:strVal val="visible"/>
                                      </p:to>
                                    </p:set>
                                    <p:animEffect transition="in" filter="checkerboard(across)">
                                      <p:cBhvr>
                                        <p:cTn id="17" dur="500"/>
                                        <p:tgtEl>
                                          <p:spTgt spid="32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autoUpdateAnimBg="0"/>
      <p:bldP spid="32256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CB924C-F382-4B34-AE99-8451F7EFA17E}" type="slidenum">
              <a:rPr lang="en-GB" sz="1800" smtClean="0">
                <a:solidFill>
                  <a:schemeClr val="accent1"/>
                </a:solidFill>
              </a:rPr>
              <a:pPr eaLnBrk="1" hangingPunct="1"/>
              <a:t>87</a:t>
            </a:fld>
            <a:endParaRPr lang="en-GB" sz="1800" smtClean="0">
              <a:solidFill>
                <a:schemeClr val="accent1"/>
              </a:solidFill>
            </a:endParaRPr>
          </a:p>
        </p:txBody>
      </p:sp>
      <p:sp>
        <p:nvSpPr>
          <p:cNvPr id="8499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499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499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23555" name="Picture 3" descr="av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045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uniform sp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800600"/>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inst spe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1242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0-#ppt_w/2"/>
                                          </p:val>
                                        </p:tav>
                                        <p:tav tm="100000">
                                          <p:val>
                                            <p:strVal val="#ppt_x"/>
                                          </p:val>
                                        </p:tav>
                                      </p:tavLst>
                                    </p:anim>
                                    <p:anim calcmode="lin" valueType="num">
                                      <p:cBhvr additive="base">
                                        <p:cTn id="8"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ox(out)">
                                      <p:cBhvr>
                                        <p:cTn id="13" dur="500"/>
                                        <p:tgtEl>
                                          <p:spTgt spid="235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 calcmode="lin" valueType="num">
                                      <p:cBhvr additive="base">
                                        <p:cTn id="18" dur="500" fill="hold"/>
                                        <p:tgtEl>
                                          <p:spTgt spid="23556"/>
                                        </p:tgtEl>
                                        <p:attrNameLst>
                                          <p:attrName>ppt_x</p:attrName>
                                        </p:attrNameLst>
                                      </p:cBhvr>
                                      <p:tavLst>
                                        <p:tav tm="0">
                                          <p:val>
                                            <p:strVal val="1+#ppt_w/2"/>
                                          </p:val>
                                        </p:tav>
                                        <p:tav tm="100000">
                                          <p:val>
                                            <p:strVal val="#ppt_x"/>
                                          </p:val>
                                        </p:tav>
                                      </p:tavLst>
                                    </p:anim>
                                    <p:anim calcmode="lin" valueType="num">
                                      <p:cBhvr additive="base">
                                        <p:cTn id="19"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CDE444-F753-40B0-809E-E557105A33DB}" type="slidenum">
              <a:rPr lang="en-GB" sz="1800" smtClean="0">
                <a:solidFill>
                  <a:schemeClr val="accent1"/>
                </a:solidFill>
              </a:rPr>
              <a:pPr eaLnBrk="1" hangingPunct="1"/>
              <a:t>88</a:t>
            </a:fld>
            <a:endParaRPr lang="en-GB" sz="1800" smtClean="0">
              <a:solidFill>
                <a:schemeClr val="accent1"/>
              </a:solidFill>
            </a:endParaRPr>
          </a:p>
        </p:txBody>
      </p:sp>
      <p:sp>
        <p:nvSpPr>
          <p:cNvPr id="860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60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6021" name="Rectangle 2"/>
          <p:cNvSpPr>
            <a:spLocks noGrp="1" noChangeArrowheads="1"/>
          </p:cNvSpPr>
          <p:nvPr>
            <p:ph type="title"/>
          </p:nvPr>
        </p:nvSpPr>
        <p:spPr/>
        <p:txBody>
          <a:bodyPr/>
          <a:lstStyle/>
          <a:p>
            <a:pPr eaLnBrk="1" hangingPunct="1"/>
            <a:r>
              <a:rPr lang="en-GB" smtClean="0"/>
              <a:t>SPEED AND ROAD SAFETY</a:t>
            </a:r>
          </a:p>
        </p:txBody>
      </p:sp>
      <p:sp>
        <p:nvSpPr>
          <p:cNvPr id="86022" name="Rectangle 3"/>
          <p:cNvSpPr>
            <a:spLocks noGrp="1" noChangeArrowheads="1"/>
          </p:cNvSpPr>
          <p:nvPr>
            <p:ph type="body" idx="1"/>
          </p:nvPr>
        </p:nvSpPr>
        <p:spPr>
          <a:xfrm>
            <a:off x="685800" y="1295400"/>
            <a:ext cx="7772400" cy="2438400"/>
          </a:xfrm>
        </p:spPr>
        <p:txBody>
          <a:bodyPr/>
          <a:lstStyle/>
          <a:p>
            <a:pPr algn="ctr" eaLnBrk="1" hangingPunct="1">
              <a:lnSpc>
                <a:spcPct val="90000"/>
              </a:lnSpc>
              <a:buFontTx/>
              <a:buNone/>
            </a:pPr>
            <a:r>
              <a:rPr lang="en-GB" sz="4400" smtClean="0"/>
              <a:t>Speed is given as the MAIN cause of FATAL ACCIDENTS on Scotland’s Roads</a:t>
            </a:r>
          </a:p>
        </p:txBody>
      </p:sp>
      <p:sp>
        <p:nvSpPr>
          <p:cNvPr id="86023" name="Text Box 4"/>
          <p:cNvSpPr txBox="1">
            <a:spLocks noChangeArrowheads="1"/>
          </p:cNvSpPr>
          <p:nvPr/>
        </p:nvSpPr>
        <p:spPr bwMode="auto">
          <a:xfrm>
            <a:off x="3352800" y="5105400"/>
            <a:ext cx="290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2"/>
              </a:rPr>
              <a:t>Road Accident Report</a:t>
            </a:r>
            <a:endParaRPr lang="en-GB"/>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E4289A4-E34E-4290-B927-711049FF9F47}" type="slidenum">
              <a:rPr lang="en-GB" sz="1800" smtClean="0">
                <a:solidFill>
                  <a:schemeClr val="accent1"/>
                </a:solidFill>
              </a:rPr>
              <a:pPr eaLnBrk="1" hangingPunct="1"/>
              <a:t>89</a:t>
            </a:fld>
            <a:endParaRPr lang="en-GB" sz="1800" smtClean="0">
              <a:solidFill>
                <a:schemeClr val="accent1"/>
              </a:solidFill>
            </a:endParaRPr>
          </a:p>
        </p:txBody>
      </p:sp>
      <p:sp>
        <p:nvSpPr>
          <p:cNvPr id="870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70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7045" name="Rectangle 2"/>
          <p:cNvSpPr>
            <a:spLocks noGrp="1" noChangeArrowheads="1"/>
          </p:cNvSpPr>
          <p:nvPr>
            <p:ph type="title"/>
          </p:nvPr>
        </p:nvSpPr>
        <p:spPr/>
        <p:txBody>
          <a:bodyPr/>
          <a:lstStyle/>
          <a:p>
            <a:pPr eaLnBrk="1" hangingPunct="1"/>
            <a:r>
              <a:rPr lang="en-GB" smtClean="0"/>
              <a:t>SPEED AND ROAD SAFETY</a:t>
            </a:r>
          </a:p>
        </p:txBody>
      </p:sp>
      <p:sp>
        <p:nvSpPr>
          <p:cNvPr id="87046" name="Rectangle 7"/>
          <p:cNvSpPr>
            <a:spLocks noGrp="1" noChangeArrowheads="1"/>
          </p:cNvSpPr>
          <p:nvPr>
            <p:ph type="body" idx="1"/>
          </p:nvPr>
        </p:nvSpPr>
        <p:spPr>
          <a:xfrm>
            <a:off x="381000" y="762000"/>
            <a:ext cx="8534400" cy="5715000"/>
          </a:xfrm>
        </p:spPr>
        <p:txBody>
          <a:bodyPr/>
          <a:lstStyle/>
          <a:p>
            <a:pPr eaLnBrk="1" hangingPunct="1">
              <a:spcBef>
                <a:spcPct val="0"/>
              </a:spcBef>
              <a:buFontTx/>
              <a:buNone/>
            </a:pPr>
            <a:r>
              <a:rPr lang="en-GB" sz="2400" b="1" smtClean="0">
                <a:solidFill>
                  <a:schemeClr val="bg1"/>
                </a:solidFill>
              </a:rPr>
              <a:t>Causes of road traffic accidents</a:t>
            </a:r>
          </a:p>
          <a:p>
            <a:pPr eaLnBrk="1" hangingPunct="1">
              <a:spcBef>
                <a:spcPct val="0"/>
              </a:spcBef>
              <a:buFontTx/>
              <a:buNone/>
            </a:pPr>
            <a:r>
              <a:rPr lang="en-GB" sz="2400" smtClean="0">
                <a:solidFill>
                  <a:srgbClr val="00FFFF"/>
                </a:solidFill>
              </a:rPr>
              <a:t>In Great Britain, data collected</a:t>
            </a:r>
            <a:r>
              <a:rPr lang="en-GB" sz="2400" baseline="30000" smtClean="0">
                <a:solidFill>
                  <a:srgbClr val="00FFFF"/>
                </a:solidFill>
                <a:hlinkClick r:id="rId2"/>
              </a:rPr>
              <a:t>6</a:t>
            </a:r>
            <a:r>
              <a:rPr lang="en-GB" sz="2400" smtClean="0">
                <a:solidFill>
                  <a:srgbClr val="00FFFF"/>
                </a:solidFill>
              </a:rPr>
              <a:t> about road traffic accidents in 1999 to 2002 examined the factors involved in each accident. </a:t>
            </a:r>
            <a:r>
              <a:rPr lang="en-GB" sz="2400" smtClean="0"/>
              <a:t>Excessive speed</a:t>
            </a:r>
            <a:r>
              <a:rPr lang="en-GB" sz="2400" smtClean="0">
                <a:solidFill>
                  <a:srgbClr val="00FFFF"/>
                </a:solidFill>
              </a:rPr>
              <a:t> was the most common contributory factor in </a:t>
            </a:r>
            <a:r>
              <a:rPr lang="en-GB" sz="2400" smtClean="0">
                <a:solidFill>
                  <a:srgbClr val="FF0066"/>
                </a:solidFill>
              </a:rPr>
              <a:t>fatal</a:t>
            </a:r>
            <a:r>
              <a:rPr lang="en-GB" sz="2400" smtClean="0">
                <a:solidFill>
                  <a:srgbClr val="00FFFF"/>
                </a:solidFill>
              </a:rPr>
              <a:t> accidents, playing a part in 28% of all fatal accidents examined in the trial. </a:t>
            </a:r>
            <a:r>
              <a:rPr lang="en-GB" sz="2400" smtClean="0"/>
              <a:t>Careless, thoughtless or reckless behaviour</a:t>
            </a:r>
            <a:r>
              <a:rPr lang="en-GB" sz="2400" smtClean="0">
                <a:solidFill>
                  <a:srgbClr val="00FFFF"/>
                </a:solidFill>
              </a:rPr>
              <a:t> was next, being a contributory factor in 21% of all fatal accidents examined.</a:t>
            </a:r>
          </a:p>
          <a:p>
            <a:pPr eaLnBrk="1" hangingPunct="1">
              <a:spcBef>
                <a:spcPct val="0"/>
              </a:spcBef>
              <a:buFontTx/>
              <a:buNone/>
            </a:pPr>
            <a:r>
              <a:rPr lang="en-GB" sz="2400" smtClean="0">
                <a:solidFill>
                  <a:srgbClr val="00FFFF"/>
                </a:solidFill>
              </a:rPr>
              <a:t>In accidents resulting in any severity of casualty, </a:t>
            </a:r>
            <a:r>
              <a:rPr lang="en-GB" sz="2400" smtClean="0"/>
              <a:t>inattention</a:t>
            </a:r>
            <a:r>
              <a:rPr lang="en-GB" sz="2400" smtClean="0">
                <a:solidFill>
                  <a:srgbClr val="00FFFF"/>
                </a:solidFill>
              </a:rPr>
              <a:t> was the most common contributory factor, found in 25% of all accidents examined in the trial. </a:t>
            </a:r>
            <a:r>
              <a:rPr lang="en-GB" sz="2400" smtClean="0"/>
              <a:t>Failing to judge another person's path or speed</a:t>
            </a:r>
            <a:r>
              <a:rPr lang="en-GB" sz="2400" smtClean="0">
                <a:solidFill>
                  <a:srgbClr val="00FFFF"/>
                </a:solidFill>
              </a:rPr>
              <a:t> was the next most common contributory factor, playing a part in 23% of all accidents examined.</a:t>
            </a:r>
          </a:p>
        </p:txBody>
      </p:sp>
      <p:sp>
        <p:nvSpPr>
          <p:cNvPr id="87047" name="Text Box 8"/>
          <p:cNvSpPr txBox="1">
            <a:spLocks noChangeArrowheads="1"/>
          </p:cNvSpPr>
          <p:nvPr/>
        </p:nvSpPr>
        <p:spPr bwMode="auto">
          <a:xfrm>
            <a:off x="5257800" y="6172200"/>
            <a:ext cx="341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3"/>
              </a:rPr>
              <a:t>road_traffic_accident.html</a:t>
            </a:r>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850055-172D-420D-9301-A7D2C8376628}" type="slidenum">
              <a:rPr lang="en-GB" sz="1800" smtClean="0">
                <a:solidFill>
                  <a:schemeClr val="accent1"/>
                </a:solidFill>
              </a:rPr>
              <a:pPr eaLnBrk="1" hangingPunct="1"/>
              <a:t>9</a:t>
            </a:fld>
            <a:endParaRPr lang="en-GB" sz="1800" smtClean="0">
              <a:solidFill>
                <a:schemeClr val="accent1"/>
              </a:solidFill>
            </a:endParaRPr>
          </a:p>
        </p:txBody>
      </p:sp>
      <p:sp>
        <p:nvSpPr>
          <p:cNvPr id="102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2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245" name="Rectangle 2"/>
          <p:cNvSpPr>
            <a:spLocks noGrp="1" noChangeArrowheads="1"/>
          </p:cNvSpPr>
          <p:nvPr>
            <p:ph type="title"/>
          </p:nvPr>
        </p:nvSpPr>
        <p:spPr/>
        <p:txBody>
          <a:bodyPr/>
          <a:lstStyle/>
          <a:p>
            <a:pPr eaLnBrk="1" hangingPunct="1"/>
            <a:r>
              <a:rPr lang="en-GB" smtClean="0"/>
              <a:t>The SPEED OF MY CAR</a:t>
            </a:r>
          </a:p>
        </p:txBody>
      </p:sp>
      <p:sp>
        <p:nvSpPr>
          <p:cNvPr id="10246" name="Rectangle 3"/>
          <p:cNvSpPr>
            <a:spLocks noGrp="1" noChangeArrowheads="1"/>
          </p:cNvSpPr>
          <p:nvPr>
            <p:ph type="body" idx="1"/>
          </p:nvPr>
        </p:nvSpPr>
        <p:spPr>
          <a:xfrm>
            <a:off x="228600" y="1219200"/>
            <a:ext cx="8534400" cy="4800600"/>
          </a:xfrm>
        </p:spPr>
        <p:txBody>
          <a:bodyPr/>
          <a:lstStyle/>
          <a:p>
            <a:pPr marL="476250" indent="-290513" algn="ctr" eaLnBrk="1" hangingPunct="1">
              <a:buFontTx/>
              <a:buNone/>
              <a:tabLst>
                <a:tab pos="569913" algn="l"/>
                <a:tab pos="858838" algn="l"/>
              </a:tabLst>
            </a:pPr>
            <a:r>
              <a:rPr lang="en-GB" sz="3600" b="1" u="sng" smtClean="0">
                <a:cs typeface="Times New Roman" pitchFamily="18" charset="0"/>
              </a:rPr>
              <a:t>Your Team Challenge</a:t>
            </a:r>
          </a:p>
          <a:p>
            <a:pPr marL="476250" indent="-290513" eaLnBrk="1" hangingPunct="1">
              <a:buFontTx/>
              <a:buNone/>
              <a:tabLst>
                <a:tab pos="569913" algn="l"/>
                <a:tab pos="858838" algn="l"/>
              </a:tabLst>
            </a:pPr>
            <a:endParaRPr lang="en-GB" sz="3600" b="1" u="sng" smtClean="0">
              <a:cs typeface="Times New Roman" pitchFamily="18" charset="0"/>
            </a:endParaRPr>
          </a:p>
          <a:p>
            <a:pPr marL="476250" indent="-290513" eaLnBrk="1" hangingPunct="1">
              <a:buFontTx/>
              <a:buNone/>
              <a:tabLst>
                <a:tab pos="569913" algn="l"/>
                <a:tab pos="858838" algn="l"/>
              </a:tabLst>
            </a:pPr>
            <a:r>
              <a:rPr lang="en-GB" sz="3600" smtClean="0">
                <a:cs typeface="Times New Roman" pitchFamily="18" charset="0"/>
              </a:rPr>
              <a:t>Each member of your team must drive the course with their vehicle. They must </a:t>
            </a:r>
            <a:r>
              <a:rPr lang="en-GB" sz="3600" u="sng" smtClean="0">
                <a:cs typeface="Times New Roman" pitchFamily="18" charset="0"/>
              </a:rPr>
              <a:t>NOT </a:t>
            </a:r>
            <a:r>
              <a:rPr lang="en-GB" sz="3600" smtClean="0">
                <a:cs typeface="Times New Roman" pitchFamily="18" charset="0"/>
              </a:rPr>
              <a:t>stray off the track or they have to return to the start.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342979-307B-4717-9C30-F397E31EB129}" type="slidenum">
              <a:rPr lang="en-GB" sz="1800" smtClean="0">
                <a:solidFill>
                  <a:schemeClr val="accent1"/>
                </a:solidFill>
              </a:rPr>
              <a:pPr eaLnBrk="1" hangingPunct="1"/>
              <a:t>90</a:t>
            </a:fld>
            <a:endParaRPr lang="en-GB" sz="1800" smtClean="0">
              <a:solidFill>
                <a:schemeClr val="accent1"/>
              </a:solidFill>
            </a:endParaRPr>
          </a:p>
        </p:txBody>
      </p:sp>
      <p:sp>
        <p:nvSpPr>
          <p:cNvPr id="880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80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8069" name="Rectangle 2"/>
          <p:cNvSpPr>
            <a:spLocks noGrp="1" noChangeArrowheads="1"/>
          </p:cNvSpPr>
          <p:nvPr>
            <p:ph type="title"/>
          </p:nvPr>
        </p:nvSpPr>
        <p:spPr/>
        <p:txBody>
          <a:bodyPr/>
          <a:lstStyle/>
          <a:p>
            <a:pPr algn="ctr" eaLnBrk="1" hangingPunct="1"/>
            <a:r>
              <a:rPr lang="en-GB" smtClean="0">
                <a:solidFill>
                  <a:srgbClr val="FFFF00"/>
                </a:solidFill>
              </a:rPr>
              <a:t>THINKING TASK!-</a:t>
            </a:r>
            <a:r>
              <a:rPr lang="en-GB" smtClean="0"/>
              <a:t> More CARS less deaths- WHY?</a:t>
            </a:r>
          </a:p>
        </p:txBody>
      </p:sp>
      <p:pic>
        <p:nvPicPr>
          <p:cNvPr id="88070" name="Picture 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1" name="Rectangle 45">
            <a:hlinkClick r:id="rId3"/>
          </p:cNvPr>
          <p:cNvSpPr>
            <a:spLocks noChangeArrowheads="1"/>
          </p:cNvSpPr>
          <p:nvPr/>
        </p:nvSpPr>
        <p:spPr bwMode="auto">
          <a:xfrm>
            <a:off x="3276600" y="6096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hlinkClick r:id="rId3"/>
              </a:rPr>
              <a:t>Crash Figures</a:t>
            </a:r>
            <a:endParaRPr lang="en-GB"/>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8C65D3-E5C1-4581-9AD8-4319480F81F8}" type="slidenum">
              <a:rPr lang="en-GB" sz="1800" smtClean="0">
                <a:solidFill>
                  <a:schemeClr val="accent1"/>
                </a:solidFill>
              </a:rPr>
              <a:pPr eaLnBrk="1" hangingPunct="1"/>
              <a:t>91</a:t>
            </a:fld>
            <a:endParaRPr lang="en-GB" sz="1800" smtClean="0">
              <a:solidFill>
                <a:schemeClr val="accent1"/>
              </a:solidFill>
            </a:endParaRPr>
          </a:p>
        </p:txBody>
      </p:sp>
      <p:sp>
        <p:nvSpPr>
          <p:cNvPr id="890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90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9093" name="Rectangle 2"/>
          <p:cNvSpPr>
            <a:spLocks noGrp="1" noChangeArrowheads="1"/>
          </p:cNvSpPr>
          <p:nvPr>
            <p:ph type="title"/>
          </p:nvPr>
        </p:nvSpPr>
        <p:spPr/>
        <p:txBody>
          <a:bodyPr/>
          <a:lstStyle/>
          <a:p>
            <a:pPr eaLnBrk="1" hangingPunct="1"/>
            <a:endParaRPr lang="en-US" smtClean="0"/>
          </a:p>
        </p:txBody>
      </p:sp>
      <p:pic>
        <p:nvPicPr>
          <p:cNvPr id="141315" name="Picture 3" descr="Lollipop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5" descr="Stop 100 Y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6850"/>
            <a:ext cx="39624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box(out)">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23F22C-DCBD-4910-A75A-DB8BC3A71F45}" type="slidenum">
              <a:rPr lang="en-GB" sz="1800" smtClean="0">
                <a:solidFill>
                  <a:schemeClr val="accent1"/>
                </a:solidFill>
              </a:rPr>
              <a:pPr eaLnBrk="1" hangingPunct="1"/>
              <a:t>92</a:t>
            </a:fld>
            <a:endParaRPr lang="en-GB" sz="1800" smtClean="0">
              <a:solidFill>
                <a:schemeClr val="accent1"/>
              </a:solidFill>
            </a:endParaRPr>
          </a:p>
        </p:txBody>
      </p:sp>
      <p:sp>
        <p:nvSpPr>
          <p:cNvPr id="901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01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0117" name="Rectangle 2"/>
          <p:cNvSpPr>
            <a:spLocks noGrp="1" noChangeArrowheads="1"/>
          </p:cNvSpPr>
          <p:nvPr>
            <p:ph type="title"/>
          </p:nvPr>
        </p:nvSpPr>
        <p:spPr/>
        <p:txBody>
          <a:bodyPr/>
          <a:lstStyle/>
          <a:p>
            <a:pPr eaLnBrk="1" hangingPunct="1"/>
            <a:r>
              <a:rPr lang="en-GB" smtClean="0"/>
              <a:t>ADVANCED QUESTIONS</a:t>
            </a:r>
          </a:p>
        </p:txBody>
      </p:sp>
      <p:sp>
        <p:nvSpPr>
          <p:cNvPr id="90118" name="Rectangle 3"/>
          <p:cNvSpPr>
            <a:spLocks noGrp="1" noChangeArrowheads="1"/>
          </p:cNvSpPr>
          <p:nvPr>
            <p:ph type="body" idx="1"/>
          </p:nvPr>
        </p:nvSpPr>
        <p:spPr>
          <a:xfrm>
            <a:off x="228600" y="914400"/>
            <a:ext cx="8763000" cy="5257800"/>
          </a:xfrm>
        </p:spPr>
        <p:txBody>
          <a:bodyPr/>
          <a:lstStyle/>
          <a:p>
            <a:pPr eaLnBrk="1" hangingPunct="1">
              <a:buFontTx/>
              <a:buNone/>
            </a:pPr>
            <a:r>
              <a:rPr lang="en-AU" sz="2800" i="1" u="sng" smtClean="0">
                <a:solidFill>
                  <a:srgbClr val="66FFFF"/>
                </a:solidFill>
                <a:latin typeface="Arial" charset="0"/>
                <a:cs typeface="Arial" charset="0"/>
              </a:rPr>
              <a:t>Questions – Speed</a:t>
            </a:r>
            <a:endParaRPr lang="en-AU" sz="2800" u="sng" smtClean="0">
              <a:solidFill>
                <a:srgbClr val="66FFFF"/>
              </a:solidFill>
              <a:cs typeface="Times New Roman" pitchFamily="18" charset="0"/>
            </a:endParaRPr>
          </a:p>
          <a:p>
            <a:pPr eaLnBrk="1" hangingPunct="1">
              <a:buFontTx/>
              <a:buNone/>
            </a:pPr>
            <a:r>
              <a:rPr lang="en-AU" sz="2800" smtClean="0">
                <a:latin typeface="Arial" charset="0"/>
                <a:cs typeface="Arial" charset="0"/>
              </a:rPr>
              <a:t>1.</a:t>
            </a:r>
            <a:r>
              <a:rPr lang="en-AU" sz="2800" smtClean="0">
                <a:latin typeface="Times New Roman" pitchFamily="18" charset="0"/>
                <a:cs typeface="Times New Roman" pitchFamily="18" charset="0"/>
              </a:rPr>
              <a:t>    </a:t>
            </a:r>
            <a:r>
              <a:rPr lang="en-AU" sz="2800" smtClean="0">
                <a:latin typeface="Arial" charset="0"/>
                <a:cs typeface="Arial" charset="0"/>
              </a:rPr>
              <a:t>What is the speed of a motorbike if it travels 100 metres in 2.5 seconds?</a:t>
            </a:r>
            <a:endParaRPr lang="en-AU" sz="2800" smtClean="0">
              <a:cs typeface="Times New Roman" pitchFamily="18" charset="0"/>
            </a:endParaRPr>
          </a:p>
          <a:p>
            <a:pPr eaLnBrk="1" hangingPunct="1">
              <a:buFontTx/>
              <a:buNone/>
            </a:pPr>
            <a:r>
              <a:rPr lang="en-AU" sz="2800" smtClean="0">
                <a:latin typeface="Arial" charset="0"/>
                <a:cs typeface="Arial" charset="0"/>
              </a:rPr>
              <a:t>2.</a:t>
            </a:r>
            <a:r>
              <a:rPr lang="en-AU" sz="2800" smtClean="0">
                <a:latin typeface="Times New Roman" pitchFamily="18" charset="0"/>
                <a:cs typeface="Times New Roman" pitchFamily="18" charset="0"/>
              </a:rPr>
              <a:t>    </a:t>
            </a:r>
            <a:r>
              <a:rPr lang="en-AU" sz="2800" smtClean="0">
                <a:latin typeface="Arial" charset="0"/>
                <a:cs typeface="Arial" charset="0"/>
              </a:rPr>
              <a:t>what is the speed of a rocket if it can move 32 kilometres in 4 seconds?</a:t>
            </a:r>
            <a:endParaRPr lang="en-AU" sz="2800" smtClean="0">
              <a:cs typeface="Times New Roman" pitchFamily="18" charset="0"/>
            </a:endParaRPr>
          </a:p>
          <a:p>
            <a:pPr eaLnBrk="1" hangingPunct="1">
              <a:buFontTx/>
              <a:buNone/>
            </a:pPr>
            <a:r>
              <a:rPr lang="en-AU" sz="2800" smtClean="0">
                <a:latin typeface="Arial" charset="0"/>
                <a:cs typeface="Arial" charset="0"/>
              </a:rPr>
              <a:t>3.</a:t>
            </a:r>
            <a:r>
              <a:rPr lang="en-AU" sz="2800" smtClean="0">
                <a:latin typeface="Times New Roman" pitchFamily="18" charset="0"/>
                <a:cs typeface="Times New Roman" pitchFamily="18" charset="0"/>
              </a:rPr>
              <a:t>    </a:t>
            </a:r>
            <a:r>
              <a:rPr lang="en-AU" sz="2800" smtClean="0">
                <a:latin typeface="Arial" charset="0"/>
                <a:cs typeface="Arial" charset="0"/>
              </a:rPr>
              <a:t>At what speed in m/s is a skateboarder moving if he can skate 6 kilometres in 10 minutes?</a:t>
            </a:r>
            <a:endParaRPr lang="en-AU" sz="2800" smtClean="0">
              <a:cs typeface="Times New Roman" pitchFamily="18" charset="0"/>
            </a:endParaRPr>
          </a:p>
          <a:p>
            <a:pPr eaLnBrk="1" hangingPunct="1">
              <a:buFontTx/>
              <a:buNone/>
            </a:pPr>
            <a:r>
              <a:rPr lang="en-AU" sz="2800" smtClean="0">
                <a:latin typeface="Arial" charset="0"/>
                <a:cs typeface="Arial" charset="0"/>
              </a:rPr>
              <a:t>4.</a:t>
            </a:r>
            <a:r>
              <a:rPr lang="en-AU" sz="2800" smtClean="0">
                <a:latin typeface="Times New Roman" pitchFamily="18" charset="0"/>
                <a:cs typeface="Times New Roman" pitchFamily="18" charset="0"/>
              </a:rPr>
              <a:t>    </a:t>
            </a:r>
            <a:r>
              <a:rPr lang="en-AU" sz="2800" smtClean="0">
                <a:latin typeface="Arial" charset="0"/>
                <a:cs typeface="Arial" charset="0"/>
              </a:rPr>
              <a:t>A red Ferrari zooms over 500 metres in 4 seconds. What is its speed?</a:t>
            </a:r>
            <a:endParaRPr lang="en-AU" sz="2800" smtClean="0">
              <a:cs typeface="Times New Roman" pitchFamily="18" charset="0"/>
            </a:endParaRPr>
          </a:p>
          <a:p>
            <a:pPr eaLnBrk="1" hangingPunct="1">
              <a:buFontTx/>
              <a:buNone/>
            </a:pPr>
            <a:r>
              <a:rPr lang="en-AU" sz="2800" smtClean="0">
                <a:latin typeface="Arial" charset="0"/>
                <a:cs typeface="Arial" charset="0"/>
              </a:rPr>
              <a:t>5.</a:t>
            </a:r>
            <a:r>
              <a:rPr lang="en-AU" sz="2800" smtClean="0">
                <a:latin typeface="Times New Roman" pitchFamily="18" charset="0"/>
                <a:cs typeface="Times New Roman" pitchFamily="18" charset="0"/>
              </a:rPr>
              <a:t>    </a:t>
            </a:r>
            <a:r>
              <a:rPr lang="en-AU" sz="2800" smtClean="0">
                <a:latin typeface="Arial" charset="0"/>
                <a:cs typeface="Arial" charset="0"/>
              </a:rPr>
              <a:t>How long would it take a snail to slither 20 metres at 5 metres per hour?</a:t>
            </a:r>
            <a:endParaRPr lang="en-GB" sz="28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ien Encounter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3055</TotalTime>
  <Words>2981</Words>
  <Application>Microsoft Office PowerPoint</Application>
  <PresentationFormat>On-screen Show (4:3)</PresentationFormat>
  <Paragraphs>751</Paragraphs>
  <Slides>92</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92</vt:i4>
      </vt:variant>
    </vt:vector>
  </HeadingPairs>
  <TitlesOfParts>
    <vt:vector size="95" baseType="lpstr">
      <vt:lpstr>Default Design</vt:lpstr>
      <vt:lpstr>Equation</vt:lpstr>
      <vt:lpstr>Equation.DSMT4</vt:lpstr>
      <vt:lpstr>LOCKERBIE ACADEMY   TRANSPORT UNIT SPEED </vt:lpstr>
      <vt:lpstr>LOCKERBIE ACADEMY             TRANSPORT UNIT </vt:lpstr>
      <vt:lpstr>LOCKERBIE ACADEMY             TRANSPORT UNIT </vt:lpstr>
      <vt:lpstr>Speed, Distance &amp; Time</vt:lpstr>
      <vt:lpstr>Reading the stopclock</vt:lpstr>
      <vt:lpstr>PowerPoint Presentation</vt:lpstr>
      <vt:lpstr>PowerPoint Presentation</vt:lpstr>
      <vt:lpstr>LOCKERBIE ACADEMY             TRANSPORT UNIT </vt:lpstr>
      <vt:lpstr>The SPEED OF MY CAR</vt:lpstr>
      <vt:lpstr>The SPEED OF MY CAR</vt:lpstr>
      <vt:lpstr>LOCKERBIE ACADEMY             TRANSPORT UNIT </vt:lpstr>
      <vt:lpstr>LOCKERBIE ACADEMY             TRANSPORT UNIT </vt:lpstr>
      <vt:lpstr>YOUR TASK.</vt:lpstr>
      <vt:lpstr>LOCKERBIE ACADEMY             TRANSPORT UNIT </vt:lpstr>
      <vt:lpstr>LOCKERBIE ACADEMY             TRANSPORT UNIT </vt:lpstr>
      <vt:lpstr>Additional Notes- For Printing only if repeat measurements required</vt:lpstr>
      <vt:lpstr>LOCKERBIE ACADEMY             TRANSPORT UNIT </vt:lpstr>
      <vt:lpstr>LOCKERBIE ACADEMY             TRANSPORT UNIT </vt:lpstr>
      <vt:lpstr>Let’s try some examples</vt:lpstr>
      <vt:lpstr>AND THE WINNING TEAM IS</vt:lpstr>
      <vt:lpstr>AND THE WINNING TEAM IS</vt:lpstr>
      <vt:lpstr>AND THE WINNING TEAM IS</vt:lpstr>
      <vt:lpstr>Let’s try some examples</vt:lpstr>
      <vt:lpstr>HOW TO LAY OUT EQUATIONS IN PHYSICS</vt:lpstr>
      <vt:lpstr>IESSUU</vt:lpstr>
      <vt:lpstr>PowerPoint Presentation</vt:lpstr>
      <vt:lpstr>Let’s try some examples</vt:lpstr>
      <vt:lpstr>Let’s try some examples</vt:lpstr>
      <vt:lpstr>Let’s try some examples</vt:lpstr>
      <vt:lpstr>Let’s try some examples</vt:lpstr>
      <vt:lpstr>Let’s try some examples</vt:lpstr>
      <vt:lpstr>IN YOUR MATHS SECTION WRITE OUT THE FOLLOWING EXAMPLE </vt:lpstr>
      <vt:lpstr>IN YOUR MATHS SECTION WRITE OUT THE FOLLOWING EXAMPLE </vt:lpstr>
      <vt:lpstr>PowerPoint Presentation</vt:lpstr>
      <vt:lpstr>THE POST VAN AND AVERAGE SPEED.</vt:lpstr>
      <vt:lpstr>PowerPoint Presentation</vt:lpstr>
      <vt:lpstr>INSTANTANEOUS Speed</vt:lpstr>
      <vt:lpstr>LOCKERBIE ACADEMY             TRANSPORT UNIT </vt:lpstr>
      <vt:lpstr>Instantaneous Velocity</vt:lpstr>
      <vt:lpstr>LOCKERBIE ACADEMY             TRANSPORT UNIT </vt:lpstr>
      <vt:lpstr>INSTANTANEOUS SPEED</vt:lpstr>
      <vt:lpstr>PowerPoint Presentation</vt:lpstr>
      <vt:lpstr>PowerPoint Presentation</vt:lpstr>
      <vt:lpstr>PowerPoint Presentation</vt:lpstr>
      <vt:lpstr>Instantaneous Velocity</vt:lpstr>
      <vt:lpstr>PowerPoint Presentation</vt:lpstr>
      <vt:lpstr>MEASURING INSTANTANEOUS Speed</vt:lpstr>
      <vt:lpstr>MEASURING INSTANTANEOUS SPEED- get the instruction sheets</vt:lpstr>
      <vt:lpstr>MEASURING INSTANTANEOUS SPEED USING A STOPWATCH </vt:lpstr>
      <vt:lpstr>MEASURING INSTANTANEOUS SPEED USING A STOPWATCH </vt:lpstr>
      <vt:lpstr>MEASURING INSTANTANEOUS Speed (let’s not worry about reaction time!)</vt:lpstr>
      <vt:lpstr>MEASURING INSTANTANEOUS SPEED- get the instruction sheets</vt:lpstr>
      <vt:lpstr>Instantaneous Velocity</vt:lpstr>
      <vt:lpstr>MEASURING YOUR INSTANTANEOUS SPEED</vt:lpstr>
      <vt:lpstr>YOUR TASK.</vt:lpstr>
      <vt:lpstr>PowerPoint Presentation</vt:lpstr>
      <vt:lpstr>PowerPoint Presentation</vt:lpstr>
      <vt:lpstr>LOCKERBIE ACADEMY             TRANSPORT UNIT </vt:lpstr>
      <vt:lpstr>LOCKERBIE ACADEMY             TRANSPORT UNIT </vt:lpstr>
      <vt:lpstr>PowerPoint Presentation</vt:lpstr>
      <vt:lpstr>PowerPoint Presentation</vt:lpstr>
      <vt:lpstr>PowerPoint Presentation</vt:lpstr>
      <vt:lpstr>PowerPoint Presentation</vt:lpstr>
      <vt:lpstr>REACTION TIME</vt:lpstr>
      <vt:lpstr>Let’s measure YOUR REACTIONS</vt:lpstr>
      <vt:lpstr>REACTION TIME</vt:lpstr>
      <vt:lpstr>LOCKERBIE ACADEMY             TRANSPORT UNIT </vt:lpstr>
      <vt:lpstr>STOPPING DISTANCE</vt:lpstr>
      <vt:lpstr>LOCKERBIE ACADEMY             TRANSPORT UNIT </vt:lpstr>
      <vt:lpstr>LOCKERBIE ACADEMY             TRANSPORT UNIT </vt:lpstr>
      <vt:lpstr>PowerPoint Presentation</vt:lpstr>
      <vt:lpstr>PowerPoint Presentation</vt:lpstr>
      <vt:lpstr>PowerPoint Presentation</vt:lpstr>
      <vt:lpstr>What chicken is for?</vt:lpstr>
      <vt:lpstr>Equipment</vt:lpstr>
      <vt:lpstr>What is it.</vt:lpstr>
      <vt:lpstr>The Winner</vt:lpstr>
      <vt:lpstr>Rules</vt:lpstr>
      <vt:lpstr>PowerPoint Presentation</vt:lpstr>
      <vt:lpstr>PowerPoint Presentation</vt:lpstr>
      <vt:lpstr>Cross Curricular Links</vt:lpstr>
      <vt:lpstr>Cross Curricular Links</vt:lpstr>
      <vt:lpstr>UNIFORM Speed</vt:lpstr>
      <vt:lpstr>LOCKERBIE ACADEMY             TRANSPORT UNIT </vt:lpstr>
      <vt:lpstr>LOCKERBIE ACADEMY             TRANSPORT UNIT </vt:lpstr>
      <vt:lpstr>Uniform speed</vt:lpstr>
      <vt:lpstr>LOCKERBIE ACADEMY             TRANSPORT UNIT </vt:lpstr>
      <vt:lpstr>SPEED AND ROAD SAFETY</vt:lpstr>
      <vt:lpstr>SPEED AND ROAD SAFETY</vt:lpstr>
      <vt:lpstr>THINKING TASK!- More CARS less deaths- WHY?</vt:lpstr>
      <vt:lpstr>PowerPoint Presentation</vt:lpstr>
      <vt:lpstr>ADVANCED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LOCKERBIE ACADEMY   TRANSPORT UNIT</dc:title>
  <dc:creator>Hargreaves</dc:creator>
  <cp:lastModifiedBy>Jennie Hargreaves</cp:lastModifiedBy>
  <cp:revision>332</cp:revision>
  <dcterms:created xsi:type="dcterms:W3CDTF">2011-10-02T15:44:14Z</dcterms:created>
  <dcterms:modified xsi:type="dcterms:W3CDTF">2016-08-27T11:14:54Z</dcterms:modified>
</cp:coreProperties>
</file>