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411" r:id="rId3"/>
    <p:sldId id="370" r:id="rId4"/>
    <p:sldId id="368" r:id="rId5"/>
    <p:sldId id="286" r:id="rId6"/>
    <p:sldId id="287" r:id="rId7"/>
    <p:sldId id="376" r:id="rId8"/>
    <p:sldId id="305" r:id="rId9"/>
    <p:sldId id="399" r:id="rId10"/>
    <p:sldId id="415" r:id="rId11"/>
    <p:sldId id="416" r:id="rId12"/>
    <p:sldId id="417" r:id="rId13"/>
    <p:sldId id="418" r:id="rId14"/>
    <p:sldId id="405" r:id="rId15"/>
    <p:sldId id="409" r:id="rId16"/>
    <p:sldId id="400" r:id="rId17"/>
    <p:sldId id="407" r:id="rId18"/>
    <p:sldId id="318" r:id="rId19"/>
    <p:sldId id="410" r:id="rId20"/>
    <p:sldId id="364" r:id="rId21"/>
    <p:sldId id="406" r:id="rId22"/>
    <p:sldId id="408" r:id="rId23"/>
    <p:sldId id="271" r:id="rId24"/>
    <p:sldId id="447" r:id="rId25"/>
    <p:sldId id="448" r:id="rId26"/>
    <p:sldId id="273" r:id="rId27"/>
    <p:sldId id="264" r:id="rId28"/>
    <p:sldId id="284" r:id="rId29"/>
    <p:sldId id="433" r:id="rId30"/>
    <p:sldId id="404" r:id="rId31"/>
    <p:sldId id="435" r:id="rId32"/>
    <p:sldId id="440" r:id="rId33"/>
    <p:sldId id="441" r:id="rId34"/>
    <p:sldId id="434" r:id="rId35"/>
    <p:sldId id="437" r:id="rId36"/>
    <p:sldId id="442" r:id="rId37"/>
    <p:sldId id="438" r:id="rId38"/>
    <p:sldId id="436" r:id="rId39"/>
    <p:sldId id="443" r:id="rId40"/>
    <p:sldId id="420" r:id="rId41"/>
    <p:sldId id="419" r:id="rId42"/>
    <p:sldId id="444" r:id="rId43"/>
    <p:sldId id="424" r:id="rId44"/>
    <p:sldId id="425" r:id="rId45"/>
    <p:sldId id="426" r:id="rId46"/>
    <p:sldId id="427" r:id="rId47"/>
    <p:sldId id="428" r:id="rId48"/>
    <p:sldId id="429" r:id="rId49"/>
    <p:sldId id="430" r:id="rId50"/>
    <p:sldId id="446" r:id="rId51"/>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FFFF"/>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737" autoAdjust="0"/>
  </p:normalViewPr>
  <p:slideViewPr>
    <p:cSldViewPr>
      <p:cViewPr>
        <p:scale>
          <a:sx n="66" d="100"/>
          <a:sy n="66" d="100"/>
        </p:scale>
        <p:origin x="-636"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174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14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789AAF5-2102-4C6B-8DE7-09F8E1C3C44A}" type="slidenum">
              <a:rPr lang="en-GB"/>
              <a:pPr>
                <a:defRPr/>
              </a:pPr>
              <a:t>‹#›</a:t>
            </a:fld>
            <a:endParaRPr lang="en-GB"/>
          </a:p>
        </p:txBody>
      </p:sp>
    </p:spTree>
    <p:extLst>
      <p:ext uri="{BB962C8B-B14F-4D97-AF65-F5344CB8AC3E}">
        <p14:creationId xmlns:p14="http://schemas.microsoft.com/office/powerpoint/2010/main" val="2950209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B0BD12-3E02-439C-B050-79509E897D81}" type="slidenum">
              <a:rPr lang="en-GB" sz="1200" smtClean="0"/>
              <a:pPr eaLnBrk="1" hangingPunct="1"/>
              <a:t>5</a:t>
            </a:fld>
            <a:endParaRPr lang="en-GB"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GB" b="1" smtClean="0">
                <a:cs typeface="Times New Roman" pitchFamily="18" charset="0"/>
              </a:rPr>
              <a:t>There are many words that we use to describe forces but they can all be simplified to pushes or pulls. Many of the words seem to represent violence! Can you list some</a:t>
            </a:r>
          </a:p>
          <a:p>
            <a:pPr eaLnBrk="1" hangingPunct="1"/>
            <a:r>
              <a:rPr lang="en-GB" b="1" smtClean="0">
                <a:cs typeface="Times New Roman" pitchFamily="18" charset="0"/>
              </a:rPr>
              <a:t>eg twist, turn hit, punch, knock, kick etc. Balanced versus unbalanced?</a:t>
            </a:r>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D3C898-708C-4EBF-B9E7-5B92C9E218DA}" type="slidenum">
              <a:rPr lang="en-GB" sz="1200" smtClean="0"/>
              <a:pPr eaLnBrk="1" hangingPunct="1"/>
              <a:t>26</a:t>
            </a:fld>
            <a:endParaRPr lang="en-GB"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GB" smtClean="0">
                <a:latin typeface="Comic Sans MS" pitchFamily="66" charset="0"/>
                <a:cs typeface="Times New Roman" pitchFamily="18" charset="0"/>
              </a:rPr>
              <a:t>If the change in speed is measured in metres per second (m/s) and the time is measured in seconds, then the acceleration is measured in metres per second per second (m/s</a:t>
            </a:r>
            <a:r>
              <a:rPr lang="en-GB" baseline="30000" smtClean="0">
                <a:latin typeface="Comic Sans MS" pitchFamily="66" charset="0"/>
                <a:cs typeface="Times New Roman" pitchFamily="18" charset="0"/>
              </a:rPr>
              <a:t>2</a:t>
            </a:r>
            <a:r>
              <a:rPr lang="en-GB" smtClean="0">
                <a:latin typeface="Comic Sans MS" pitchFamily="66" charset="0"/>
                <a:cs typeface="Times New Roman" pitchFamily="18" charset="0"/>
              </a:rPr>
              <a:t>).</a:t>
            </a:r>
            <a:endParaRPr lang="en-GB" smtClean="0">
              <a:cs typeface="Times New Roman" pitchFamily="18" charset="0"/>
            </a:endParaRPr>
          </a:p>
          <a:p>
            <a:pPr eaLnBrk="1" hangingPunct="1"/>
            <a:r>
              <a:rPr lang="en-GB" smtClean="0">
                <a:latin typeface="Comic Sans MS" pitchFamily="66" charset="0"/>
                <a:cs typeface="Times New Roman" pitchFamily="18" charset="0"/>
              </a:rPr>
              <a:t> </a:t>
            </a:r>
            <a:endParaRPr lang="en-GB" smtClean="0">
              <a:cs typeface="Times New Roman" pitchFamily="18" charset="0"/>
            </a:endParaRPr>
          </a:p>
          <a:p>
            <a:pPr eaLnBrk="1" hangingPunct="1"/>
            <a:r>
              <a:rPr lang="en-GB" smtClean="0">
                <a:latin typeface="Comic Sans MS" pitchFamily="66" charset="0"/>
                <a:cs typeface="Times New Roman" pitchFamily="18" charset="0"/>
              </a:rPr>
              <a:t>For example, if a car accelerates at 2 m/s</a:t>
            </a:r>
            <a:r>
              <a:rPr lang="en-GB" baseline="30000" smtClean="0">
                <a:latin typeface="Comic Sans MS" pitchFamily="66" charset="0"/>
                <a:cs typeface="Times New Roman" pitchFamily="18" charset="0"/>
              </a:rPr>
              <a:t>2</a:t>
            </a:r>
            <a:r>
              <a:rPr lang="en-GB" smtClean="0">
                <a:latin typeface="Comic Sans MS" pitchFamily="66" charset="0"/>
                <a:cs typeface="Times New Roman" pitchFamily="18" charset="0"/>
              </a:rPr>
              <a:t>,then its speed increases by 2 metres per second every second. If it was stationary when the clock is started, then after the first second it will be going at 2 m/s, after the second second it will be travelling at 4m/s, and  after ten seconds the car will be travelling at 20m/s. what will be the speed of the car after sixty seconds?</a:t>
            </a:r>
            <a:endParaRPr lang="en-GB" smtClean="0">
              <a:cs typeface="Times New Roman" pitchFamily="18" charset="0"/>
            </a:endParaRPr>
          </a:p>
          <a:p>
            <a:pPr eaLnBrk="1" hangingPunct="1"/>
            <a:r>
              <a:rPr lang="en-GB" smtClean="0">
                <a:latin typeface="Comic Sans MS" pitchFamily="66" charset="0"/>
                <a:cs typeface="Times New Roman" pitchFamily="18" charset="0"/>
              </a:rPr>
              <a:t> </a:t>
            </a:r>
            <a:endParaRPr lang="en-GB" smtClean="0">
              <a:cs typeface="Times New Roman" pitchFamily="18" charset="0"/>
            </a:endParaRPr>
          </a:p>
          <a:p>
            <a:pPr eaLnBrk="1" hangingPunct="1"/>
            <a:r>
              <a:rPr lang="en-GB" smtClean="0">
                <a:latin typeface="Comic Sans MS" pitchFamily="66" charset="0"/>
                <a:cs typeface="Times New Roman" pitchFamily="18" charset="0"/>
              </a:rPr>
              <a:t>When you buy a new car, figures are given to indicate the acceleration car companies often only quote the time it takes for vehicles to speed up from 0 mph to 60 mph. From this information the customer can work out whether it is a sporty or slow car. As a customer, wanting to purchase a new sporty car, would you want a long time or a short time for the change in speed to occur?</a:t>
            </a:r>
            <a:endParaRPr lang="en-GB" smtClean="0">
              <a:cs typeface="Times New Roman" pitchFamily="18" charset="0"/>
            </a:endParaRPr>
          </a:p>
          <a:p>
            <a:pPr eaLnBrk="1" hangingPunct="1"/>
            <a:r>
              <a:rPr lang="en-GB" smtClean="0">
                <a:latin typeface="Comic Sans MS" pitchFamily="66" charset="0"/>
                <a:cs typeface="Times New Roman" pitchFamily="18" charset="0"/>
              </a:rPr>
              <a:t> </a:t>
            </a:r>
            <a:endParaRPr lang="en-GB" smtClean="0">
              <a:cs typeface="Times New Roman" pitchFamily="18" charset="0"/>
            </a:endParaRPr>
          </a:p>
          <a:p>
            <a:pPr eaLnBrk="1" hangingPunct="1"/>
            <a:r>
              <a:rPr lang="en-GB" smtClean="0">
                <a:latin typeface="Comic Sans MS" pitchFamily="66" charset="0"/>
                <a:cs typeface="Times New Roman" pitchFamily="18" charset="0"/>
              </a:rPr>
              <a:t>lf a car is slowing down then it is said to be decelerating or has a negative acceleration.</a:t>
            </a:r>
            <a:endParaRPr lang="en-GB" smtClean="0">
              <a:cs typeface="Times New Roman" pitchFamily="18" charset="0"/>
            </a:endParaRPr>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A7E82C-0FE2-47A5-806D-D7A68F8DAEF4}" type="slidenum">
              <a:rPr lang="en-GB" sz="1200" smtClean="0"/>
              <a:pPr eaLnBrk="1" hangingPunct="1"/>
              <a:t>28</a:t>
            </a:fld>
            <a:endParaRPr lang="en-GB"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GB" smtClean="0">
                <a:latin typeface="Comic Sans MS" pitchFamily="66" charset="0"/>
                <a:cs typeface="Times New Roman" pitchFamily="18" charset="0"/>
              </a:rPr>
              <a:t>When a driver of a car puts her foot down on the accelerator, the car goes faster - it accelerates!</a:t>
            </a:r>
            <a:endParaRPr lang="en-GB" smtClean="0">
              <a:cs typeface="Times New Roman" pitchFamily="18" charset="0"/>
            </a:endParaRPr>
          </a:p>
          <a:p>
            <a:pPr eaLnBrk="1" hangingPunct="1"/>
            <a:r>
              <a:rPr lang="en-GB" smtClean="0">
                <a:latin typeface="Comic Sans MS" pitchFamily="66" charset="0"/>
                <a:cs typeface="Times New Roman" pitchFamily="18" charset="0"/>
              </a:rPr>
              <a:t> </a:t>
            </a:r>
            <a:endParaRPr lang="en-GB" smtClean="0">
              <a:cs typeface="Times New Roman" pitchFamily="18" charset="0"/>
            </a:endParaRPr>
          </a:p>
          <a:p>
            <a:pPr eaLnBrk="1" hangingPunct="1"/>
            <a:r>
              <a:rPr lang="en-GB" smtClean="0">
                <a:latin typeface="Comic Sans MS" pitchFamily="66" charset="0"/>
                <a:cs typeface="Times New Roman" pitchFamily="18" charset="0"/>
              </a:rPr>
              <a:t>Imagine two drivers side by side at a set of traffic lights, the lights are on red. David is in a very fast sports car, and Louise is sitting in her lorry. The lights turn green and both vehicles set off. Both vehicles accelerate, the speed of both vehicles increases. After a while both vehicles reach the same speed. But we can tell that the sports car will accelerate faster than  the lorry. Acceleration is not just about the increase in your speed, it takes account of how quickly your speed changes. The time it takes your speed to change must be in the equation.</a:t>
            </a:r>
            <a:endParaRPr lang="en-GB" smtClean="0">
              <a:cs typeface="Times New Roman" pitchFamily="18" charset="0"/>
            </a:endParaRPr>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D3ED9DCD-0263-47FA-A3ED-ECA7CD97BD5E}" type="slidenum">
              <a:rPr lang="en-GB"/>
              <a:pPr>
                <a:defRPr/>
              </a:pPr>
              <a:t>‹#›</a:t>
            </a:fld>
            <a:endParaRPr lang="en-GB"/>
          </a:p>
        </p:txBody>
      </p:sp>
    </p:spTree>
    <p:extLst>
      <p:ext uri="{BB962C8B-B14F-4D97-AF65-F5344CB8AC3E}">
        <p14:creationId xmlns:p14="http://schemas.microsoft.com/office/powerpoint/2010/main" val="311709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56E20170-2CFE-4272-B21F-64498BD96DE7}" type="slidenum">
              <a:rPr lang="en-GB"/>
              <a:pPr>
                <a:defRPr/>
              </a:pPr>
              <a:t>‹#›</a:t>
            </a:fld>
            <a:endParaRPr lang="en-GB"/>
          </a:p>
        </p:txBody>
      </p:sp>
    </p:spTree>
    <p:extLst>
      <p:ext uri="{BB962C8B-B14F-4D97-AF65-F5344CB8AC3E}">
        <p14:creationId xmlns:p14="http://schemas.microsoft.com/office/powerpoint/2010/main" val="134480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152400"/>
            <a:ext cx="207645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 y="152400"/>
            <a:ext cx="6076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002062DE-06AD-4890-8368-BE0DCA16CAA6}" type="slidenum">
              <a:rPr lang="en-GB"/>
              <a:pPr>
                <a:defRPr/>
              </a:pPr>
              <a:t>‹#›</a:t>
            </a:fld>
            <a:endParaRPr lang="en-GB"/>
          </a:p>
        </p:txBody>
      </p:sp>
    </p:spTree>
    <p:extLst>
      <p:ext uri="{BB962C8B-B14F-4D97-AF65-F5344CB8AC3E}">
        <p14:creationId xmlns:p14="http://schemas.microsoft.com/office/powerpoint/2010/main" val="382033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1295400"/>
            <a:ext cx="7772400" cy="48006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EF797631-CFD6-44DE-A630-A1E395AC22B0}" type="slidenum">
              <a:rPr lang="en-GB"/>
              <a:pPr>
                <a:defRPr/>
              </a:pPr>
              <a:t>‹#›</a:t>
            </a:fld>
            <a:endParaRPr lang="en-GB"/>
          </a:p>
        </p:txBody>
      </p:sp>
    </p:spTree>
    <p:extLst>
      <p:ext uri="{BB962C8B-B14F-4D97-AF65-F5344CB8AC3E}">
        <p14:creationId xmlns:p14="http://schemas.microsoft.com/office/powerpoint/2010/main" val="408011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13B9A6E5-2804-4F3C-BEFC-FE0387095F30}" type="slidenum">
              <a:rPr lang="en-GB"/>
              <a:pPr>
                <a:defRPr/>
              </a:pPr>
              <a:t>‹#›</a:t>
            </a:fld>
            <a:endParaRPr lang="en-GB"/>
          </a:p>
        </p:txBody>
      </p:sp>
    </p:spTree>
    <p:extLst>
      <p:ext uri="{BB962C8B-B14F-4D97-AF65-F5344CB8AC3E}">
        <p14:creationId xmlns:p14="http://schemas.microsoft.com/office/powerpoint/2010/main" val="389519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0C8B6F82-7B69-4187-B046-90763337B415}" type="slidenum">
              <a:rPr lang="en-GB"/>
              <a:pPr>
                <a:defRPr/>
              </a:pPr>
              <a:t>‹#›</a:t>
            </a:fld>
            <a:endParaRPr lang="en-GB"/>
          </a:p>
        </p:txBody>
      </p:sp>
    </p:spTree>
    <p:extLst>
      <p:ext uri="{BB962C8B-B14F-4D97-AF65-F5344CB8AC3E}">
        <p14:creationId xmlns:p14="http://schemas.microsoft.com/office/powerpoint/2010/main" val="51538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6" name="Rectangle 6"/>
          <p:cNvSpPr>
            <a:spLocks noGrp="1" noChangeArrowheads="1"/>
          </p:cNvSpPr>
          <p:nvPr>
            <p:ph type="sldNum" sz="quarter" idx="12"/>
          </p:nvPr>
        </p:nvSpPr>
        <p:spPr>
          <a:ln/>
        </p:spPr>
        <p:txBody>
          <a:bodyPr/>
          <a:lstStyle>
            <a:lvl1pPr>
              <a:defRPr/>
            </a:lvl1pPr>
          </a:lstStyle>
          <a:p>
            <a:pPr>
              <a:defRPr/>
            </a:pPr>
            <a:fld id="{E0C94EAD-E58D-4B60-B09D-BBDF61151D7D}" type="slidenum">
              <a:rPr lang="en-GB"/>
              <a:pPr>
                <a:defRPr/>
              </a:pPr>
              <a:t>‹#›</a:t>
            </a:fld>
            <a:endParaRPr lang="en-GB"/>
          </a:p>
        </p:txBody>
      </p:sp>
    </p:spTree>
    <p:extLst>
      <p:ext uri="{BB962C8B-B14F-4D97-AF65-F5344CB8AC3E}">
        <p14:creationId xmlns:p14="http://schemas.microsoft.com/office/powerpoint/2010/main" val="172894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345524AC-F790-4BB7-9399-F7D9DD5480BA}" type="slidenum">
              <a:rPr lang="en-GB"/>
              <a:pPr>
                <a:defRPr/>
              </a:pPr>
              <a:t>‹#›</a:t>
            </a:fld>
            <a:endParaRPr lang="en-GB"/>
          </a:p>
        </p:txBody>
      </p:sp>
    </p:spTree>
    <p:extLst>
      <p:ext uri="{BB962C8B-B14F-4D97-AF65-F5344CB8AC3E}">
        <p14:creationId xmlns:p14="http://schemas.microsoft.com/office/powerpoint/2010/main" val="141926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9" name="Rectangle 6"/>
          <p:cNvSpPr>
            <a:spLocks noGrp="1" noChangeArrowheads="1"/>
          </p:cNvSpPr>
          <p:nvPr>
            <p:ph type="sldNum" sz="quarter" idx="12"/>
          </p:nvPr>
        </p:nvSpPr>
        <p:spPr>
          <a:ln/>
        </p:spPr>
        <p:txBody>
          <a:bodyPr/>
          <a:lstStyle>
            <a:lvl1pPr>
              <a:defRPr/>
            </a:lvl1pPr>
          </a:lstStyle>
          <a:p>
            <a:pPr>
              <a:defRPr/>
            </a:pPr>
            <a:fld id="{4B3032E5-FB6D-4E28-A1D3-549AB38FACD6}" type="slidenum">
              <a:rPr lang="en-GB"/>
              <a:pPr>
                <a:defRPr/>
              </a:pPr>
              <a:t>‹#›</a:t>
            </a:fld>
            <a:endParaRPr lang="en-GB"/>
          </a:p>
        </p:txBody>
      </p:sp>
    </p:spTree>
    <p:extLst>
      <p:ext uri="{BB962C8B-B14F-4D97-AF65-F5344CB8AC3E}">
        <p14:creationId xmlns:p14="http://schemas.microsoft.com/office/powerpoint/2010/main" val="189569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5" name="Rectangle 6"/>
          <p:cNvSpPr>
            <a:spLocks noGrp="1" noChangeArrowheads="1"/>
          </p:cNvSpPr>
          <p:nvPr>
            <p:ph type="sldNum" sz="quarter" idx="12"/>
          </p:nvPr>
        </p:nvSpPr>
        <p:spPr>
          <a:ln/>
        </p:spPr>
        <p:txBody>
          <a:bodyPr/>
          <a:lstStyle>
            <a:lvl1pPr>
              <a:defRPr/>
            </a:lvl1pPr>
          </a:lstStyle>
          <a:p>
            <a:pPr>
              <a:defRPr/>
            </a:pPr>
            <a:fld id="{583CBDA2-6EB5-42D6-A7BF-6920DA0FB296}" type="slidenum">
              <a:rPr lang="en-GB"/>
              <a:pPr>
                <a:defRPr/>
              </a:pPr>
              <a:t>‹#›</a:t>
            </a:fld>
            <a:endParaRPr lang="en-GB"/>
          </a:p>
        </p:txBody>
      </p:sp>
    </p:spTree>
    <p:extLst>
      <p:ext uri="{BB962C8B-B14F-4D97-AF65-F5344CB8AC3E}">
        <p14:creationId xmlns:p14="http://schemas.microsoft.com/office/powerpoint/2010/main" val="150038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4" name="Rectangle 6"/>
          <p:cNvSpPr>
            <a:spLocks noGrp="1" noChangeArrowheads="1"/>
          </p:cNvSpPr>
          <p:nvPr>
            <p:ph type="sldNum" sz="quarter" idx="12"/>
          </p:nvPr>
        </p:nvSpPr>
        <p:spPr>
          <a:ln/>
        </p:spPr>
        <p:txBody>
          <a:bodyPr/>
          <a:lstStyle>
            <a:lvl1pPr>
              <a:defRPr/>
            </a:lvl1pPr>
          </a:lstStyle>
          <a:p>
            <a:pPr>
              <a:defRPr/>
            </a:pPr>
            <a:fld id="{B910C0FE-4275-40A8-B1E6-4CC42C87AD1E}" type="slidenum">
              <a:rPr lang="en-GB"/>
              <a:pPr>
                <a:defRPr/>
              </a:pPr>
              <a:t>‹#›</a:t>
            </a:fld>
            <a:endParaRPr lang="en-GB"/>
          </a:p>
        </p:txBody>
      </p:sp>
    </p:spTree>
    <p:extLst>
      <p:ext uri="{BB962C8B-B14F-4D97-AF65-F5344CB8AC3E}">
        <p14:creationId xmlns:p14="http://schemas.microsoft.com/office/powerpoint/2010/main" val="176453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0D404478-9F29-4D5D-8678-B1BBBACB3A1A}" type="slidenum">
              <a:rPr lang="en-GB"/>
              <a:pPr>
                <a:defRPr/>
              </a:pPr>
              <a:t>‹#›</a:t>
            </a:fld>
            <a:endParaRPr lang="en-GB"/>
          </a:p>
        </p:txBody>
      </p:sp>
    </p:spTree>
    <p:extLst>
      <p:ext uri="{BB962C8B-B14F-4D97-AF65-F5344CB8AC3E}">
        <p14:creationId xmlns:p14="http://schemas.microsoft.com/office/powerpoint/2010/main" val="364005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JAH</a:t>
            </a:r>
          </a:p>
        </p:txBody>
      </p:sp>
      <p:sp>
        <p:nvSpPr>
          <p:cNvPr id="7" name="Rectangle 6"/>
          <p:cNvSpPr>
            <a:spLocks noGrp="1" noChangeArrowheads="1"/>
          </p:cNvSpPr>
          <p:nvPr>
            <p:ph type="sldNum" sz="quarter" idx="12"/>
          </p:nvPr>
        </p:nvSpPr>
        <p:spPr>
          <a:ln/>
        </p:spPr>
        <p:txBody>
          <a:bodyPr/>
          <a:lstStyle>
            <a:lvl1pPr>
              <a:defRPr/>
            </a:lvl1pPr>
          </a:lstStyle>
          <a:p>
            <a:pPr>
              <a:defRPr/>
            </a:pPr>
            <a:fld id="{478B8D48-3697-47B9-B6A6-5B33012D210F}" type="slidenum">
              <a:rPr lang="en-GB"/>
              <a:pPr>
                <a:defRPr/>
              </a:pPr>
              <a:t>‹#›</a:t>
            </a:fld>
            <a:endParaRPr lang="en-GB"/>
          </a:p>
        </p:txBody>
      </p:sp>
    </p:spTree>
    <p:extLst>
      <p:ext uri="{BB962C8B-B14F-4D97-AF65-F5344CB8AC3E}">
        <p14:creationId xmlns:p14="http://schemas.microsoft.com/office/powerpoint/2010/main" val="255121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LOCKERBIE ACADEMY 											TRANSPORT UNIT </a:t>
            </a:r>
          </a:p>
        </p:txBody>
      </p:sp>
      <p:sp>
        <p:nvSpPr>
          <p:cNvPr id="1027" name="Rectangle 3"/>
          <p:cNvSpPr>
            <a:spLocks noGrp="1" noChangeArrowheads="1"/>
          </p:cNvSpPr>
          <p:nvPr>
            <p:ph type="body" idx="1"/>
          </p:nvPr>
        </p:nvSpPr>
        <p:spPr bwMode="auto">
          <a:xfrm>
            <a:off x="685800" y="12954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en-GB"/>
              <a:t>02/10/2011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GB"/>
              <a:t>JAH</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a:defRPr/>
            </a:pPr>
            <a:fld id="{2B898BEF-11A9-4582-AAC5-191371D1DED1}" type="slidenum">
              <a:rPr lang="en-GB"/>
              <a:pPr>
                <a:defRPr/>
              </a:pPr>
              <a:t>‹#›</a:t>
            </a:fld>
            <a:endParaRPr lang="en-GB"/>
          </a:p>
        </p:txBody>
      </p:sp>
      <p:pic>
        <p:nvPicPr>
          <p:cNvPr id="1031" name="Picture 7" descr="LA Transport 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848600" y="152400"/>
            <a:ext cx="11461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p:txStyles>
    <p:titleStyle>
      <a:lvl1pPr algn="l" defTabSz="192088" rtl="0" eaLnBrk="0" fontAlgn="base" hangingPunct="0">
        <a:spcBef>
          <a:spcPct val="0"/>
        </a:spcBef>
        <a:spcAft>
          <a:spcPct val="0"/>
        </a:spcAft>
        <a:defRPr sz="2000">
          <a:solidFill>
            <a:schemeClr val="bg1"/>
          </a:solidFill>
          <a:latin typeface="+mj-lt"/>
          <a:ea typeface="+mj-ea"/>
          <a:cs typeface="+mj-cs"/>
        </a:defRPr>
      </a:lvl1pPr>
      <a:lvl2pPr algn="l" defTabSz="192088" rtl="0" eaLnBrk="0" fontAlgn="base" hangingPunct="0">
        <a:spcBef>
          <a:spcPct val="0"/>
        </a:spcBef>
        <a:spcAft>
          <a:spcPct val="0"/>
        </a:spcAft>
        <a:defRPr sz="2000">
          <a:solidFill>
            <a:schemeClr val="bg1"/>
          </a:solidFill>
          <a:latin typeface="Alien Encounters" pitchFamily="2" charset="0"/>
        </a:defRPr>
      </a:lvl2pPr>
      <a:lvl3pPr algn="l" defTabSz="192088" rtl="0" eaLnBrk="0" fontAlgn="base" hangingPunct="0">
        <a:spcBef>
          <a:spcPct val="0"/>
        </a:spcBef>
        <a:spcAft>
          <a:spcPct val="0"/>
        </a:spcAft>
        <a:defRPr sz="2000">
          <a:solidFill>
            <a:schemeClr val="bg1"/>
          </a:solidFill>
          <a:latin typeface="Alien Encounters" pitchFamily="2" charset="0"/>
        </a:defRPr>
      </a:lvl3pPr>
      <a:lvl4pPr algn="l" defTabSz="192088" rtl="0" eaLnBrk="0" fontAlgn="base" hangingPunct="0">
        <a:spcBef>
          <a:spcPct val="0"/>
        </a:spcBef>
        <a:spcAft>
          <a:spcPct val="0"/>
        </a:spcAft>
        <a:defRPr sz="2000">
          <a:solidFill>
            <a:schemeClr val="bg1"/>
          </a:solidFill>
          <a:latin typeface="Alien Encounters" pitchFamily="2" charset="0"/>
        </a:defRPr>
      </a:lvl4pPr>
      <a:lvl5pPr algn="l" defTabSz="192088" rtl="0" eaLnBrk="0" fontAlgn="base" hangingPunct="0">
        <a:spcBef>
          <a:spcPct val="0"/>
        </a:spcBef>
        <a:spcAft>
          <a:spcPct val="0"/>
        </a:spcAft>
        <a:defRPr sz="2000">
          <a:solidFill>
            <a:schemeClr val="bg1"/>
          </a:solidFill>
          <a:latin typeface="Alien Encounters" pitchFamily="2" charset="0"/>
        </a:defRPr>
      </a:lvl5pPr>
      <a:lvl6pPr marL="457200" algn="l" defTabSz="192088" rtl="0" fontAlgn="base">
        <a:spcBef>
          <a:spcPct val="0"/>
        </a:spcBef>
        <a:spcAft>
          <a:spcPct val="0"/>
        </a:spcAft>
        <a:defRPr sz="2000">
          <a:solidFill>
            <a:schemeClr val="bg1"/>
          </a:solidFill>
          <a:latin typeface="Alien Encounters" pitchFamily="2" charset="0"/>
        </a:defRPr>
      </a:lvl6pPr>
      <a:lvl7pPr marL="914400" algn="l" defTabSz="192088" rtl="0" fontAlgn="base">
        <a:spcBef>
          <a:spcPct val="0"/>
        </a:spcBef>
        <a:spcAft>
          <a:spcPct val="0"/>
        </a:spcAft>
        <a:defRPr sz="2000">
          <a:solidFill>
            <a:schemeClr val="bg1"/>
          </a:solidFill>
          <a:latin typeface="Alien Encounters" pitchFamily="2" charset="0"/>
        </a:defRPr>
      </a:lvl7pPr>
      <a:lvl8pPr marL="1371600" algn="l" defTabSz="192088" rtl="0" fontAlgn="base">
        <a:spcBef>
          <a:spcPct val="0"/>
        </a:spcBef>
        <a:spcAft>
          <a:spcPct val="0"/>
        </a:spcAft>
        <a:defRPr sz="2000">
          <a:solidFill>
            <a:schemeClr val="bg1"/>
          </a:solidFill>
          <a:latin typeface="Alien Encounters" pitchFamily="2" charset="0"/>
        </a:defRPr>
      </a:lvl8pPr>
      <a:lvl9pPr marL="1828800" algn="l" defTabSz="192088" rtl="0" fontAlgn="base">
        <a:spcBef>
          <a:spcPct val="0"/>
        </a:spcBef>
        <a:spcAft>
          <a:spcPct val="0"/>
        </a:spcAft>
        <a:defRPr sz="2000">
          <a:solidFill>
            <a:schemeClr val="bg1"/>
          </a:solidFill>
          <a:latin typeface="Alien Encounters" pitchFamily="2"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15.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4.wmf"/><Relationship Id="rId4" Type="http://schemas.openxmlformats.org/officeDocument/2006/relationships/oleObject" Target="../embeddings/oleObject4.bin"/><Relationship Id="rId9" Type="http://schemas.openxmlformats.org/officeDocument/2006/relationships/image" Target="../media/image1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8.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wmf"/></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05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052" name="Rectangle 2"/>
          <p:cNvSpPr>
            <a:spLocks noGrp="1" noChangeArrowheads="1"/>
          </p:cNvSpPr>
          <p:nvPr>
            <p:ph type="ctrTitle"/>
          </p:nvPr>
        </p:nvSpPr>
        <p:spPr>
          <a:xfrm>
            <a:off x="685800" y="2286000"/>
            <a:ext cx="7772400" cy="1143000"/>
          </a:xfrm>
        </p:spPr>
        <p:txBody>
          <a:bodyPr/>
          <a:lstStyle/>
          <a:p>
            <a:pPr algn="ctr" eaLnBrk="1" hangingPunct="1"/>
            <a:r>
              <a:rPr lang="en-GB" sz="6000" smtClean="0">
                <a:solidFill>
                  <a:schemeClr val="accent1"/>
                </a:solidFill>
                <a:cs typeface="Times New Roman" pitchFamily="18" charset="0"/>
              </a:rPr>
              <a:t>LOCKERBIE ACADEMY</a:t>
            </a:r>
            <a:r>
              <a:rPr lang="en-GB" sz="6000" smtClean="0">
                <a:cs typeface="Times New Roman" pitchFamily="18" charset="0"/>
              </a:rPr>
              <a:t> 	</a:t>
            </a:r>
            <a:br>
              <a:rPr lang="en-GB" sz="6000" smtClean="0">
                <a:cs typeface="Times New Roman" pitchFamily="18" charset="0"/>
              </a:rPr>
            </a:br>
            <a:r>
              <a:rPr lang="en-GB" sz="6000" smtClean="0">
                <a:cs typeface="Times New Roman" pitchFamily="18" charset="0"/>
              </a:rPr>
              <a:t>acceleration</a:t>
            </a:r>
            <a:r>
              <a:rPr lang="en-GB" smtClean="0"/>
              <a:t> </a:t>
            </a:r>
          </a:p>
        </p:txBody>
      </p:sp>
      <p:sp>
        <p:nvSpPr>
          <p:cNvPr id="2053" name="Rectangle 3"/>
          <p:cNvSpPr>
            <a:spLocks noGrp="1" noChangeArrowheads="1"/>
          </p:cNvSpPr>
          <p:nvPr>
            <p:ph type="subTitle" idx="1"/>
          </p:nvPr>
        </p:nvSpPr>
        <p:spPr>
          <a:xfrm>
            <a:off x="1447800" y="4572000"/>
            <a:ext cx="6400800" cy="1752600"/>
          </a:xfrm>
        </p:spPr>
        <p:txBody>
          <a:bodyPr/>
          <a:lstStyle/>
          <a:p>
            <a:pPr eaLnBrk="1" hangingPunct="1"/>
            <a:r>
              <a:rPr lang="en-GB" smtClean="0"/>
              <a:t>S1-S3 Road Safety &amp; PHYSICS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433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4340" name="Rectangle 2"/>
          <p:cNvSpPr>
            <a:spLocks noGrp="1" noChangeArrowheads="1"/>
          </p:cNvSpPr>
          <p:nvPr>
            <p:ph type="title"/>
          </p:nvPr>
        </p:nvSpPr>
        <p:spPr/>
        <p:txBody>
          <a:bodyPr/>
          <a:lstStyle/>
          <a:p>
            <a:pPr eaLnBrk="1" hangingPunct="1"/>
            <a:r>
              <a:rPr lang="en-GB" sz="2400" b="1" smtClean="0">
                <a:cs typeface="Times New Roman" pitchFamily="18" charset="0"/>
              </a:rPr>
              <a:t>Putting your foot down</a:t>
            </a:r>
          </a:p>
        </p:txBody>
      </p:sp>
      <p:sp>
        <p:nvSpPr>
          <p:cNvPr id="14341" name="Rectangle 3"/>
          <p:cNvSpPr>
            <a:spLocks noGrp="1" noChangeArrowheads="1"/>
          </p:cNvSpPr>
          <p:nvPr>
            <p:ph type="body" idx="1"/>
          </p:nvPr>
        </p:nvSpPr>
        <p:spPr/>
        <p:txBody>
          <a:bodyPr/>
          <a:lstStyle/>
          <a:p>
            <a:pPr eaLnBrk="1" hangingPunct="1">
              <a:lnSpc>
                <a:spcPct val="90000"/>
              </a:lnSpc>
            </a:pPr>
            <a:endParaRPr lang="en-GB" sz="2800" b="1" smtClean="0">
              <a:cs typeface="Times New Roman" pitchFamily="18" charset="0"/>
            </a:endParaRPr>
          </a:p>
          <a:p>
            <a:pPr eaLnBrk="1" hangingPunct="1">
              <a:lnSpc>
                <a:spcPct val="90000"/>
              </a:lnSpc>
            </a:pPr>
            <a:r>
              <a:rPr lang="en-GB" sz="2800" smtClean="0">
                <a:cs typeface="Times New Roman" pitchFamily="18" charset="0"/>
              </a:rPr>
              <a:t>Have you ever looked closely at advertisements for cars? Most of them will say something like this:</a:t>
            </a:r>
          </a:p>
          <a:p>
            <a:pPr eaLnBrk="1" hangingPunct="1">
              <a:lnSpc>
                <a:spcPct val="90000"/>
              </a:lnSpc>
            </a:pPr>
            <a:r>
              <a:rPr lang="en-GB" sz="2800" smtClean="0">
                <a:cs typeface="Times New Roman" pitchFamily="18" charset="0"/>
              </a:rPr>
              <a:t> </a:t>
            </a:r>
          </a:p>
          <a:p>
            <a:pPr algn="ctr" eaLnBrk="1" hangingPunct="1">
              <a:lnSpc>
                <a:spcPct val="90000"/>
              </a:lnSpc>
            </a:pPr>
            <a:r>
              <a:rPr lang="en-GB" sz="2800" b="1" smtClean="0">
                <a:cs typeface="Times New Roman" pitchFamily="18" charset="0"/>
              </a:rPr>
              <a:t>0 – 60 mph in 8 seconds</a:t>
            </a:r>
            <a:endParaRPr lang="en-GB" sz="2800" smtClean="0">
              <a:cs typeface="Times New Roman" pitchFamily="18" charset="0"/>
            </a:endParaRPr>
          </a:p>
          <a:p>
            <a:pPr eaLnBrk="1" hangingPunct="1">
              <a:lnSpc>
                <a:spcPct val="90000"/>
              </a:lnSpc>
            </a:pPr>
            <a:r>
              <a:rPr lang="en-GB" sz="2800" smtClean="0">
                <a:cs typeface="Times New Roman" pitchFamily="18" charset="0"/>
              </a:rPr>
              <a:t> </a:t>
            </a:r>
          </a:p>
          <a:p>
            <a:pPr eaLnBrk="1" hangingPunct="1">
              <a:lnSpc>
                <a:spcPct val="90000"/>
              </a:lnSpc>
            </a:pPr>
            <a:r>
              <a:rPr lang="en-GB" sz="2800" b="1" smtClean="0">
                <a:cs typeface="Times New Roman" pitchFamily="18" charset="0"/>
              </a:rPr>
              <a:t>What does this tell you?</a:t>
            </a:r>
          </a:p>
          <a:p>
            <a:pPr eaLnBrk="1" hangingPunct="1">
              <a:lnSpc>
                <a:spcPct val="90000"/>
              </a:lnSpc>
            </a:pPr>
            <a:r>
              <a:rPr lang="en-GB" sz="2800" smtClean="0">
                <a:cs typeface="Times New Roman" pitchFamily="18" charset="0"/>
              </a:rPr>
              <a:t>It’s not how fast the car can go – cars can manage more than 60 miles per hour.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536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5364" name="Rectangle 2"/>
          <p:cNvSpPr>
            <a:spLocks noGrp="1" noChangeArrowheads="1"/>
          </p:cNvSpPr>
          <p:nvPr>
            <p:ph type="title"/>
          </p:nvPr>
        </p:nvSpPr>
        <p:spPr/>
        <p:txBody>
          <a:bodyPr/>
          <a:lstStyle/>
          <a:p>
            <a:pPr eaLnBrk="1" hangingPunct="1"/>
            <a:r>
              <a:rPr lang="en-GB" b="1" smtClean="0">
                <a:cs typeface="Times New Roman" pitchFamily="18" charset="0"/>
              </a:rPr>
              <a:t>What does this tell you?</a:t>
            </a:r>
            <a:br>
              <a:rPr lang="en-GB" b="1" smtClean="0">
                <a:cs typeface="Times New Roman" pitchFamily="18" charset="0"/>
              </a:rPr>
            </a:br>
            <a:endParaRPr lang="en-GB" b="1" smtClean="0">
              <a:cs typeface="Times New Roman" pitchFamily="18" charset="0"/>
            </a:endParaRPr>
          </a:p>
        </p:txBody>
      </p:sp>
      <p:sp>
        <p:nvSpPr>
          <p:cNvPr id="15365" name="Rectangle 3"/>
          <p:cNvSpPr>
            <a:spLocks noGrp="1" noChangeArrowheads="1"/>
          </p:cNvSpPr>
          <p:nvPr>
            <p:ph type="body" idx="1"/>
          </p:nvPr>
        </p:nvSpPr>
        <p:spPr/>
        <p:txBody>
          <a:bodyPr/>
          <a:lstStyle/>
          <a:p>
            <a:pPr eaLnBrk="1" hangingPunct="1"/>
            <a:r>
              <a:rPr lang="en-GB" smtClean="0">
                <a:cs typeface="Times New Roman" pitchFamily="18" charset="0"/>
              </a:rPr>
              <a:t>It’s not how fast the car can go – cars can manage </a:t>
            </a:r>
            <a:r>
              <a:rPr lang="en-GB" smtClean="0">
                <a:solidFill>
                  <a:schemeClr val="bg1"/>
                </a:solidFill>
                <a:cs typeface="Times New Roman" pitchFamily="18" charset="0"/>
              </a:rPr>
              <a:t>more than</a:t>
            </a:r>
            <a:r>
              <a:rPr lang="en-GB" smtClean="0">
                <a:cs typeface="Times New Roman" pitchFamily="18" charset="0"/>
              </a:rPr>
              <a:t> 60 miles per hour.</a:t>
            </a:r>
          </a:p>
          <a:p>
            <a:pPr eaLnBrk="1" hangingPunct="1">
              <a:buFontTx/>
              <a:buNone/>
            </a:pPr>
            <a:endParaRPr lang="en-GB" smtClean="0">
              <a:cs typeface="Times New Roman" pitchFamily="18" charset="0"/>
            </a:endParaRPr>
          </a:p>
          <a:p>
            <a:pPr eaLnBrk="1" hangingPunct="1"/>
            <a:r>
              <a:rPr lang="en-GB" smtClean="0">
                <a:cs typeface="Times New Roman" pitchFamily="18" charset="0"/>
              </a:rPr>
              <a:t>It’s how quickly the car gains speed – the car’s </a:t>
            </a:r>
            <a:r>
              <a:rPr lang="en-GB" b="1" smtClean="0">
                <a:solidFill>
                  <a:schemeClr val="bg1"/>
                </a:solidFill>
                <a:cs typeface="Times New Roman" pitchFamily="18" charset="0"/>
              </a:rPr>
              <a:t>acceleration</a:t>
            </a:r>
            <a:r>
              <a:rPr lang="en-GB" smtClean="0">
                <a:cs typeface="Times New Roman" pitchFamily="18" charset="0"/>
              </a:rPr>
              <a:t>. The less time a car takes to gain speed, the greater its acceleration.</a:t>
            </a:r>
          </a:p>
          <a:p>
            <a:pPr eaLnBrk="1" hangingPunct="1">
              <a:buFontTx/>
              <a:buNone/>
            </a:pPr>
            <a:endParaRPr lang="en-GB"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638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6388" name="Rectangle 2"/>
          <p:cNvSpPr>
            <a:spLocks noGrp="1" noChangeArrowheads="1"/>
          </p:cNvSpPr>
          <p:nvPr>
            <p:ph type="title"/>
          </p:nvPr>
        </p:nvSpPr>
        <p:spPr/>
        <p:txBody>
          <a:bodyPr/>
          <a:lstStyle/>
          <a:p>
            <a:pPr eaLnBrk="1" hangingPunct="1"/>
            <a:endParaRPr lang="en-US" smtClean="0"/>
          </a:p>
        </p:txBody>
      </p:sp>
      <p:sp>
        <p:nvSpPr>
          <p:cNvPr id="16389" name="Text Box 4"/>
          <p:cNvSpPr txBox="1">
            <a:spLocks noChangeArrowheads="1"/>
          </p:cNvSpPr>
          <p:nvPr/>
        </p:nvSpPr>
        <p:spPr bwMode="auto">
          <a:xfrm>
            <a:off x="152400" y="3124200"/>
            <a:ext cx="3886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chemeClr val="accent1">
                    <a:lumMod val="60000"/>
                    <a:lumOff val="40000"/>
                  </a:schemeClr>
                </a:solidFill>
                <a:latin typeface="Comic Sans MS" pitchFamily="66" charset="0"/>
              </a:rPr>
              <a:t>Ford </a:t>
            </a:r>
            <a:r>
              <a:rPr lang="en-US" b="1" dirty="0" err="1">
                <a:solidFill>
                  <a:schemeClr val="accent1">
                    <a:lumMod val="60000"/>
                    <a:lumOff val="40000"/>
                  </a:schemeClr>
                </a:solidFill>
                <a:latin typeface="Comic Sans MS" pitchFamily="66" charset="0"/>
              </a:rPr>
              <a:t>Speeda</a:t>
            </a:r>
            <a:r>
              <a:rPr lang="en-US" b="1" dirty="0">
                <a:solidFill>
                  <a:schemeClr val="accent1">
                    <a:lumMod val="60000"/>
                    <a:lumOff val="40000"/>
                  </a:schemeClr>
                </a:solidFill>
                <a:latin typeface="Comic Sans MS" pitchFamily="66" charset="0"/>
              </a:rPr>
              <a:t>:</a:t>
            </a:r>
          </a:p>
          <a:p>
            <a:r>
              <a:rPr lang="en-US" dirty="0">
                <a:solidFill>
                  <a:schemeClr val="accent1">
                    <a:lumMod val="60000"/>
                    <a:lumOff val="40000"/>
                  </a:schemeClr>
                </a:solidFill>
                <a:latin typeface="Comic Sans MS" pitchFamily="66" charset="0"/>
              </a:rPr>
              <a:t>Top speed: 125 mph</a:t>
            </a:r>
          </a:p>
          <a:p>
            <a:r>
              <a:rPr lang="en-US" dirty="0">
                <a:solidFill>
                  <a:schemeClr val="accent1">
                    <a:lumMod val="60000"/>
                    <a:lumOff val="40000"/>
                  </a:schemeClr>
                </a:solidFill>
                <a:latin typeface="Comic Sans MS" pitchFamily="66" charset="0"/>
              </a:rPr>
              <a:t>Engine size: 1.6 </a:t>
            </a:r>
            <a:r>
              <a:rPr lang="en-US" dirty="0" err="1">
                <a:solidFill>
                  <a:schemeClr val="accent1">
                    <a:lumMod val="60000"/>
                    <a:lumOff val="40000"/>
                  </a:schemeClr>
                </a:solidFill>
                <a:latin typeface="Comic Sans MS" pitchFamily="66" charset="0"/>
              </a:rPr>
              <a:t>litres</a:t>
            </a:r>
            <a:endParaRPr lang="en-US" dirty="0">
              <a:solidFill>
                <a:schemeClr val="accent1">
                  <a:lumMod val="60000"/>
                  <a:lumOff val="40000"/>
                </a:schemeClr>
              </a:solidFill>
              <a:latin typeface="Comic Sans MS" pitchFamily="66" charset="0"/>
            </a:endParaRPr>
          </a:p>
          <a:p>
            <a:r>
              <a:rPr lang="en-US" dirty="0">
                <a:solidFill>
                  <a:schemeClr val="accent1">
                    <a:lumMod val="60000"/>
                    <a:lumOff val="40000"/>
                  </a:schemeClr>
                </a:solidFill>
                <a:latin typeface="Comic Sans MS" pitchFamily="66" charset="0"/>
              </a:rPr>
              <a:t>0 – 60 mph: 7.5 seconds</a:t>
            </a:r>
          </a:p>
        </p:txBody>
      </p:sp>
      <p:sp>
        <p:nvSpPr>
          <p:cNvPr id="16390" name="Text Box 6"/>
          <p:cNvSpPr txBox="1">
            <a:spLocks noChangeArrowheads="1"/>
          </p:cNvSpPr>
          <p:nvPr/>
        </p:nvSpPr>
        <p:spPr bwMode="auto">
          <a:xfrm>
            <a:off x="2286000" y="5181600"/>
            <a:ext cx="39528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rgbClr val="FFFF00"/>
                </a:solidFill>
                <a:latin typeface="Comic Sans MS" pitchFamily="66" charset="0"/>
              </a:rPr>
              <a:t>Mazda Vroom:</a:t>
            </a:r>
          </a:p>
          <a:p>
            <a:r>
              <a:rPr lang="en-US">
                <a:solidFill>
                  <a:srgbClr val="FFFF00"/>
                </a:solidFill>
                <a:latin typeface="Comic Sans MS" pitchFamily="66" charset="0"/>
              </a:rPr>
              <a:t>Top speed: 135 mph</a:t>
            </a:r>
          </a:p>
          <a:p>
            <a:r>
              <a:rPr lang="en-US">
                <a:solidFill>
                  <a:srgbClr val="FFFF00"/>
                </a:solidFill>
                <a:latin typeface="Comic Sans MS" pitchFamily="66" charset="0"/>
              </a:rPr>
              <a:t>Engine size: 2.0 litres</a:t>
            </a:r>
          </a:p>
          <a:p>
            <a:r>
              <a:rPr lang="en-US">
                <a:solidFill>
                  <a:srgbClr val="FFFF00"/>
                </a:solidFill>
                <a:latin typeface="Comic Sans MS" pitchFamily="66" charset="0"/>
              </a:rPr>
              <a:t>0 – 60 mph: 6 seconds</a:t>
            </a:r>
          </a:p>
        </p:txBody>
      </p:sp>
      <p:sp>
        <p:nvSpPr>
          <p:cNvPr id="16391" name="Text Box 7"/>
          <p:cNvSpPr txBox="1">
            <a:spLocks noChangeArrowheads="1"/>
          </p:cNvSpPr>
          <p:nvPr/>
        </p:nvSpPr>
        <p:spPr bwMode="auto">
          <a:xfrm>
            <a:off x="5181600" y="213360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rgbClr val="66FFFF"/>
                </a:solidFill>
                <a:latin typeface="Comic Sans MS" pitchFamily="66" charset="0"/>
              </a:rPr>
              <a:t>Ferrari Flyer:</a:t>
            </a:r>
          </a:p>
          <a:p>
            <a:r>
              <a:rPr lang="en-US">
                <a:solidFill>
                  <a:srgbClr val="66FFFF"/>
                </a:solidFill>
                <a:latin typeface="Comic Sans MS" pitchFamily="66" charset="0"/>
              </a:rPr>
              <a:t>Top speed: 130 mph</a:t>
            </a:r>
          </a:p>
          <a:p>
            <a:r>
              <a:rPr lang="en-US">
                <a:solidFill>
                  <a:srgbClr val="66FFFF"/>
                </a:solidFill>
                <a:latin typeface="Comic Sans MS" pitchFamily="66" charset="0"/>
              </a:rPr>
              <a:t>Engine size: 2.4 litres</a:t>
            </a:r>
          </a:p>
          <a:p>
            <a:r>
              <a:rPr lang="en-US">
                <a:solidFill>
                  <a:srgbClr val="66FFFF"/>
                </a:solidFill>
                <a:latin typeface="Comic Sans MS" pitchFamily="66" charset="0"/>
              </a:rPr>
              <a:t>0 – 60 mph: 5 seconds</a:t>
            </a:r>
          </a:p>
        </p:txBody>
      </p:sp>
      <p:pic>
        <p:nvPicPr>
          <p:cNvPr id="16392" name="Picture 9" descr="Compa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575" y="4406900"/>
            <a:ext cx="14684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Mazda 6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743200"/>
            <a:ext cx="2667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descr="Ferrari Testaros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838200"/>
            <a:ext cx="2362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12"/>
          <p:cNvSpPr>
            <a:spLocks noGrp="1" noChangeArrowheads="1"/>
          </p:cNvSpPr>
          <p:nvPr>
            <p:ph type="body" idx="1"/>
          </p:nvPr>
        </p:nvSpPr>
        <p:spPr>
          <a:xfrm>
            <a:off x="304800" y="990600"/>
            <a:ext cx="3505200" cy="167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buFontTx/>
              <a:buNone/>
            </a:pPr>
            <a:r>
              <a:rPr lang="en-US" sz="2400" b="1" smtClean="0">
                <a:solidFill>
                  <a:schemeClr val="bg1"/>
                </a:solidFill>
              </a:rPr>
              <a:t>Vauxhall Nippy:</a:t>
            </a:r>
          </a:p>
          <a:p>
            <a:pPr>
              <a:spcBef>
                <a:spcPct val="0"/>
              </a:spcBef>
              <a:buFontTx/>
              <a:buNone/>
            </a:pPr>
            <a:r>
              <a:rPr lang="en-US" sz="2400" smtClean="0">
                <a:solidFill>
                  <a:schemeClr val="bg1"/>
                </a:solidFill>
              </a:rPr>
              <a:t>Top speed: 115 mph</a:t>
            </a:r>
          </a:p>
          <a:p>
            <a:pPr>
              <a:spcBef>
                <a:spcPct val="0"/>
              </a:spcBef>
              <a:buFontTx/>
              <a:buNone/>
            </a:pPr>
            <a:r>
              <a:rPr lang="en-US" sz="2400" smtClean="0">
                <a:solidFill>
                  <a:schemeClr val="bg1"/>
                </a:solidFill>
              </a:rPr>
              <a:t>Engine size: 1.2 litres</a:t>
            </a:r>
          </a:p>
          <a:p>
            <a:pPr>
              <a:spcBef>
                <a:spcPct val="0"/>
              </a:spcBef>
              <a:buFontTx/>
              <a:buNone/>
            </a:pPr>
            <a:r>
              <a:rPr lang="en-US" sz="2400" smtClean="0">
                <a:solidFill>
                  <a:schemeClr val="bg1"/>
                </a:solidFill>
              </a:rPr>
              <a:t>0 – 60 mph: 10 seconds</a:t>
            </a:r>
          </a:p>
        </p:txBody>
      </p:sp>
      <p:pic>
        <p:nvPicPr>
          <p:cNvPr id="1639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990600"/>
            <a:ext cx="3276600" cy="128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7"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953000"/>
            <a:ext cx="3200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741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7412" name="Rectangle 2"/>
          <p:cNvSpPr>
            <a:spLocks noGrp="1" noChangeArrowheads="1"/>
          </p:cNvSpPr>
          <p:nvPr>
            <p:ph type="title"/>
          </p:nvPr>
        </p:nvSpPr>
        <p:spPr/>
        <p:txBody>
          <a:bodyPr/>
          <a:lstStyle/>
          <a:p>
            <a:pPr eaLnBrk="1" hangingPunct="1"/>
            <a:endParaRPr lang="en-US" smtClean="0"/>
          </a:p>
        </p:txBody>
      </p:sp>
      <p:sp>
        <p:nvSpPr>
          <p:cNvPr id="17413" name="Rectangle 3"/>
          <p:cNvSpPr>
            <a:spLocks noGrp="1" noChangeArrowheads="1"/>
          </p:cNvSpPr>
          <p:nvPr>
            <p:ph type="body" idx="1"/>
          </p:nvPr>
        </p:nvSpPr>
        <p:spPr/>
        <p:txBody>
          <a:bodyPr/>
          <a:lstStyle/>
          <a:p>
            <a:pPr eaLnBrk="1" hangingPunct="1"/>
            <a:r>
              <a:rPr lang="en-GB" smtClean="0">
                <a:cs typeface="Times New Roman" pitchFamily="18" charset="0"/>
              </a:rPr>
              <a:t>1. Which car has the highest top speed?</a:t>
            </a:r>
          </a:p>
          <a:p>
            <a:pPr eaLnBrk="1" hangingPunct="1">
              <a:buFontTx/>
              <a:buNone/>
            </a:pPr>
            <a:endParaRPr lang="en-GB" smtClean="0">
              <a:cs typeface="Times New Roman" pitchFamily="18" charset="0"/>
            </a:endParaRPr>
          </a:p>
          <a:p>
            <a:pPr eaLnBrk="1" hangingPunct="1"/>
            <a:r>
              <a:rPr lang="en-GB" smtClean="0">
                <a:cs typeface="Times New Roman" pitchFamily="18" charset="0"/>
              </a:rPr>
              <a:t>2. Which car has the greatest acceleration?</a:t>
            </a:r>
          </a:p>
          <a:p>
            <a:pPr eaLnBrk="1" hangingPunct="1">
              <a:buFontTx/>
              <a:buNone/>
            </a:pPr>
            <a:r>
              <a:rPr lang="en-GB" smtClean="0">
                <a:cs typeface="Times New Roman" pitchFamily="18" charset="0"/>
              </a:rPr>
              <a:t> </a:t>
            </a:r>
          </a:p>
          <a:p>
            <a:pPr eaLnBrk="1" hangingPunct="1"/>
            <a:r>
              <a:rPr lang="en-GB" smtClean="0">
                <a:cs typeface="Times New Roman" pitchFamily="18" charset="0"/>
              </a:rPr>
              <a:t>3. Which car would you prefer to drive? Why?</a:t>
            </a:r>
          </a:p>
          <a:p>
            <a:pPr eaLnBrk="1" hangingPunct="1"/>
            <a:endParaRPr lang="en-GB"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843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8436" name="Rectangle 2"/>
          <p:cNvSpPr>
            <a:spLocks noGrp="1" noChangeArrowheads="1"/>
          </p:cNvSpPr>
          <p:nvPr>
            <p:ph type="title"/>
          </p:nvPr>
        </p:nvSpPr>
        <p:spPr/>
        <p:txBody>
          <a:bodyPr/>
          <a:lstStyle/>
          <a:p>
            <a:pPr eaLnBrk="1" hangingPunct="1"/>
            <a:r>
              <a:rPr lang="en-GB" smtClean="0"/>
              <a:t>ACCELERATION</a:t>
            </a:r>
          </a:p>
        </p:txBody>
      </p:sp>
      <p:sp>
        <p:nvSpPr>
          <p:cNvPr id="18437" name="Rectangle 3"/>
          <p:cNvSpPr>
            <a:spLocks noGrp="1" noChangeArrowheads="1"/>
          </p:cNvSpPr>
          <p:nvPr>
            <p:ph type="body" idx="1"/>
          </p:nvPr>
        </p:nvSpPr>
        <p:spPr>
          <a:xfrm>
            <a:off x="381000" y="1524000"/>
            <a:ext cx="8153400" cy="1800225"/>
          </a:xfrm>
        </p:spPr>
        <p:txBody>
          <a:bodyPr/>
          <a:lstStyle/>
          <a:p>
            <a:pPr algn="ctr" eaLnBrk="1" hangingPunct="1">
              <a:lnSpc>
                <a:spcPct val="80000"/>
              </a:lnSpc>
              <a:buFontTx/>
              <a:buNone/>
            </a:pPr>
            <a:r>
              <a:rPr lang="en-GB" smtClean="0"/>
              <a:t>When a driver of a car puts her foot down on the accelerator (throttle or right pedal), the car goes faster - it accelerates!</a:t>
            </a:r>
          </a:p>
          <a:p>
            <a:pPr algn="ctr" eaLnBrk="1" hangingPunct="1">
              <a:lnSpc>
                <a:spcPct val="80000"/>
              </a:lnSpc>
              <a:buFontTx/>
              <a:buNone/>
            </a:pPr>
            <a:endParaRPr lang="en-GB" smtClean="0"/>
          </a:p>
        </p:txBody>
      </p:sp>
      <p:pic>
        <p:nvPicPr>
          <p:cNvPr id="18438" name="Picture 8" descr="car_wallpapers_for_desktop_acura_advanced_sports_car_rear_lights-1280x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419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2-Christmas-wallpapers-free-coca-cola-lorry-truck-with-lights-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2400"/>
            <a:ext cx="3419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945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9460" name="Rectangle 2"/>
          <p:cNvSpPr>
            <a:spLocks noGrp="1" noChangeArrowheads="1"/>
          </p:cNvSpPr>
          <p:nvPr>
            <p:ph type="title"/>
          </p:nvPr>
        </p:nvSpPr>
        <p:spPr/>
        <p:txBody>
          <a:bodyPr/>
          <a:lstStyle/>
          <a:p>
            <a:pPr eaLnBrk="1" hangingPunct="1"/>
            <a:r>
              <a:rPr lang="en-GB" smtClean="0"/>
              <a:t>ACCELERATION</a:t>
            </a:r>
          </a:p>
        </p:txBody>
      </p:sp>
      <p:sp>
        <p:nvSpPr>
          <p:cNvPr id="19461" name="Rectangle 3"/>
          <p:cNvSpPr>
            <a:spLocks noGrp="1" noChangeArrowheads="1"/>
          </p:cNvSpPr>
          <p:nvPr>
            <p:ph type="body" idx="1"/>
          </p:nvPr>
        </p:nvSpPr>
        <p:spPr>
          <a:xfrm>
            <a:off x="0" y="765175"/>
            <a:ext cx="5867400" cy="3197225"/>
          </a:xfrm>
        </p:spPr>
        <p:txBody>
          <a:bodyPr/>
          <a:lstStyle/>
          <a:p>
            <a:pPr eaLnBrk="1" hangingPunct="1">
              <a:lnSpc>
                <a:spcPct val="80000"/>
              </a:lnSpc>
            </a:pPr>
            <a:r>
              <a:rPr lang="en-GB" sz="2800" smtClean="0">
                <a:solidFill>
                  <a:schemeClr val="bg1"/>
                </a:solidFill>
              </a:rPr>
              <a:t>Imagine two drivers side by side at a set of traffic lights, the lights are on red. Angus is in a very fast sports car, and Caitlin is sitting in her lorry. The lights turn green and both vehicles set off. Both vehicles accelerate, the speed of both vehicles increases.</a:t>
            </a:r>
            <a:r>
              <a:rPr lang="en-GB" sz="2400" smtClean="0"/>
              <a:t> </a:t>
            </a:r>
          </a:p>
        </p:txBody>
      </p:sp>
      <p:pic>
        <p:nvPicPr>
          <p:cNvPr id="19462" name="Picture 4" descr="car_wallpapers_for_desktop_acura_advanced_sports_car_rear_lights-1280x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828800"/>
            <a:ext cx="3419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2-Christmas-wallpapers-free-coca-cola-lorry-truck-with-lights-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0"/>
            <a:ext cx="3419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6"/>
          <p:cNvSpPr>
            <a:spLocks noChangeArrowheads="1"/>
          </p:cNvSpPr>
          <p:nvPr/>
        </p:nvSpPr>
        <p:spPr bwMode="auto">
          <a:xfrm>
            <a:off x="304800" y="4114800"/>
            <a:ext cx="85693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GB" sz="2800">
                <a:solidFill>
                  <a:srgbClr val="FFFF00"/>
                </a:solidFill>
                <a:latin typeface="Comic Sans MS" pitchFamily="66" charset="0"/>
              </a:rPr>
              <a:t>After a while both vehicles reach the same speed. But we can tell that the sports car will accelerate faster than  the lorry. Acceleration is not just about the increase in your speed, it takes account of how quickly your speed changes. The time it takes your speed to change must be in the equation.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048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0484" name="Rectangle 2"/>
          <p:cNvSpPr>
            <a:spLocks noGrp="1" noChangeArrowheads="1"/>
          </p:cNvSpPr>
          <p:nvPr>
            <p:ph type="title"/>
          </p:nvPr>
        </p:nvSpPr>
        <p:spPr/>
        <p:txBody>
          <a:bodyPr/>
          <a:lstStyle/>
          <a:p>
            <a:pPr eaLnBrk="1" hangingPunct="1"/>
            <a:r>
              <a:rPr lang="en-GB" smtClean="0"/>
              <a:t>Acceleration</a:t>
            </a:r>
          </a:p>
        </p:txBody>
      </p:sp>
      <p:sp>
        <p:nvSpPr>
          <p:cNvPr id="20485" name="Rectangle 3"/>
          <p:cNvSpPr>
            <a:spLocks noGrp="1" noChangeArrowheads="1"/>
          </p:cNvSpPr>
          <p:nvPr>
            <p:ph type="body" idx="1"/>
          </p:nvPr>
        </p:nvSpPr>
        <p:spPr/>
        <p:txBody>
          <a:bodyPr/>
          <a:lstStyle/>
          <a:p>
            <a:pPr algn="ctr" eaLnBrk="1" hangingPunct="1"/>
            <a:r>
              <a:rPr lang="en-GB" dirty="0" smtClean="0"/>
              <a:t>When your velocity is changing you are accelerating.</a:t>
            </a:r>
          </a:p>
        </p:txBody>
      </p:sp>
      <p:sp>
        <p:nvSpPr>
          <p:cNvPr id="20486" name="Rectangle 4"/>
          <p:cNvSpPr>
            <a:spLocks noChangeArrowheads="1"/>
          </p:cNvSpPr>
          <p:nvPr/>
        </p:nvSpPr>
        <p:spPr bwMode="auto">
          <a:xfrm>
            <a:off x="827088" y="3086100"/>
            <a:ext cx="78486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GB" sz="3200">
                <a:solidFill>
                  <a:schemeClr val="bg1"/>
                </a:solidFill>
                <a:latin typeface="Comic Sans MS" pitchFamily="66" charset="0"/>
              </a:rPr>
              <a:t>Acceleration is the rate of change of velocity. (how quickly you change your velocity). </a:t>
            </a:r>
          </a:p>
          <a:p>
            <a:pPr algn="ctr"/>
            <a:r>
              <a:rPr lang="en-GB" sz="3200">
                <a:solidFill>
                  <a:schemeClr val="bg1"/>
                </a:solidFill>
                <a:latin typeface="Comic Sans MS" pitchFamily="66" charset="0"/>
              </a:rPr>
              <a:t>If you change your velocity quickly you have a high acceleration.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150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1509" name="Rectangle 3075"/>
          <p:cNvSpPr>
            <a:spLocks noGrp="1" noChangeArrowheads="1"/>
          </p:cNvSpPr>
          <p:nvPr>
            <p:ph type="body" idx="1"/>
          </p:nvPr>
        </p:nvSpPr>
        <p:spPr/>
        <p:txBody>
          <a:bodyPr/>
          <a:lstStyle/>
          <a:p>
            <a:pPr eaLnBrk="1" hangingPunct="1"/>
            <a:r>
              <a:rPr lang="en-GB" smtClean="0"/>
              <a:t>Acceleration is given by:</a:t>
            </a:r>
          </a:p>
          <a:p>
            <a:pPr eaLnBrk="1" hangingPunct="1"/>
            <a:endParaRPr lang="en-GB" smtClean="0"/>
          </a:p>
        </p:txBody>
      </p:sp>
      <p:sp>
        <p:nvSpPr>
          <p:cNvPr id="21510" name="Rectangle 307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11" name="Object 3076"/>
          <p:cNvGraphicFramePr>
            <a:graphicFrameLocks noChangeAspect="1"/>
          </p:cNvGraphicFramePr>
          <p:nvPr/>
        </p:nvGraphicFramePr>
        <p:xfrm>
          <a:off x="1476375" y="2060575"/>
          <a:ext cx="6048375" cy="1176338"/>
        </p:xfrm>
        <a:graphic>
          <a:graphicData uri="http://schemas.openxmlformats.org/presentationml/2006/ole">
            <mc:AlternateContent xmlns:mc="http://schemas.openxmlformats.org/markup-compatibility/2006">
              <mc:Choice xmlns:v="urn:schemas-microsoft-com:vml" Requires="v">
                <p:oleObj spid="_x0000_s21531" r:id="rId3" imgW="3086100" imgH="596900" progId="Equation.DSMT4">
                  <p:embed/>
                </p:oleObj>
              </mc:Choice>
              <mc:Fallback>
                <p:oleObj r:id="rId3" imgW="3086100" imgH="596900" progId="Equation.DSMT4">
                  <p:embed/>
                  <p:pic>
                    <p:nvPicPr>
                      <p:cNvPr id="0" name="Object 30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060575"/>
                        <a:ext cx="6048375" cy="11763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1403648" y="3573016"/>
            <a:ext cx="912429" cy="830997"/>
          </a:xfrm>
          <a:prstGeom prst="rect">
            <a:avLst/>
          </a:prstGeom>
          <a:solidFill>
            <a:schemeClr val="bg1"/>
          </a:solidFill>
        </p:spPr>
        <p:txBody>
          <a:bodyPr wrap="none" rtlCol="0">
            <a:spAutoFit/>
          </a:bodyPr>
          <a:lstStyle/>
          <a:p>
            <a:r>
              <a:rPr lang="en-GB" dirty="0"/>
              <a:t>a</a:t>
            </a:r>
            <a:r>
              <a:rPr lang="en-GB" dirty="0" smtClean="0"/>
              <a:t>=</a:t>
            </a:r>
            <a:r>
              <a:rPr lang="en-GB" u="sng" dirty="0" smtClean="0">
                <a:sym typeface="Symbol"/>
              </a:rPr>
              <a:t>v</a:t>
            </a:r>
            <a:endParaRPr lang="en-GB" dirty="0" smtClean="0">
              <a:sym typeface="Symbol"/>
            </a:endParaRPr>
          </a:p>
          <a:p>
            <a:r>
              <a:rPr lang="en-GB" dirty="0">
                <a:sym typeface="Symbol"/>
              </a:rPr>
              <a:t> </a:t>
            </a:r>
            <a:r>
              <a:rPr lang="en-GB" dirty="0" smtClean="0">
                <a:sym typeface="Symbol"/>
              </a:rPr>
              <a:t>      t</a:t>
            </a:r>
          </a:p>
        </p:txBody>
      </p:sp>
      <p:sp>
        <p:nvSpPr>
          <p:cNvPr id="9" name="TextBox 8"/>
          <p:cNvSpPr txBox="1"/>
          <p:nvPr/>
        </p:nvSpPr>
        <p:spPr>
          <a:xfrm>
            <a:off x="1391951" y="4941168"/>
            <a:ext cx="981359" cy="830997"/>
          </a:xfrm>
          <a:prstGeom prst="rect">
            <a:avLst/>
          </a:prstGeom>
          <a:solidFill>
            <a:schemeClr val="bg1"/>
          </a:solidFill>
        </p:spPr>
        <p:txBody>
          <a:bodyPr wrap="none" rtlCol="0">
            <a:spAutoFit/>
          </a:bodyPr>
          <a:lstStyle/>
          <a:p>
            <a:r>
              <a:rPr lang="en-GB" dirty="0"/>
              <a:t>a</a:t>
            </a:r>
            <a:r>
              <a:rPr lang="en-GB" dirty="0" smtClean="0"/>
              <a:t>=</a:t>
            </a:r>
            <a:r>
              <a:rPr lang="en-GB" u="sng" dirty="0" smtClean="0">
                <a:sym typeface="Symbol"/>
              </a:rPr>
              <a:t>v-u</a:t>
            </a:r>
            <a:endParaRPr lang="en-GB" dirty="0" smtClean="0">
              <a:sym typeface="Symbol"/>
            </a:endParaRPr>
          </a:p>
          <a:p>
            <a:r>
              <a:rPr lang="en-GB" dirty="0">
                <a:sym typeface="Symbol"/>
              </a:rPr>
              <a:t> </a:t>
            </a:r>
            <a:r>
              <a:rPr lang="en-GB" dirty="0" smtClean="0">
                <a:sym typeface="Symbol"/>
              </a:rPr>
              <a:t>      t</a:t>
            </a:r>
          </a:p>
        </p:txBody>
      </p:sp>
      <p:graphicFrame>
        <p:nvGraphicFramePr>
          <p:cNvPr id="3" name="Table 2"/>
          <p:cNvGraphicFramePr>
            <a:graphicFrameLocks noGrp="1"/>
          </p:cNvGraphicFramePr>
          <p:nvPr>
            <p:extLst>
              <p:ext uri="{D42A27DB-BD31-4B8C-83A1-F6EECF244321}">
                <p14:modId xmlns:p14="http://schemas.microsoft.com/office/powerpoint/2010/main" val="1651619561"/>
              </p:ext>
            </p:extLst>
          </p:nvPr>
        </p:nvGraphicFramePr>
        <p:xfrm>
          <a:off x="5148064" y="3584616"/>
          <a:ext cx="2376264" cy="2225040"/>
        </p:xfrm>
        <a:graphic>
          <a:graphicData uri="http://schemas.openxmlformats.org/drawingml/2006/table">
            <a:tbl>
              <a:tblPr firstRow="1" bandRow="1">
                <a:tableStyleId>{F5AB1C69-6EDB-4FF4-983F-18BD219EF322}</a:tableStyleId>
              </a:tblPr>
              <a:tblGrid>
                <a:gridCol w="279248"/>
                <a:gridCol w="2097016"/>
              </a:tblGrid>
              <a:tr h="370840">
                <a:tc>
                  <a:txBody>
                    <a:bodyPr/>
                    <a:lstStyle/>
                    <a:p>
                      <a:r>
                        <a:rPr lang="en-GB" b="0" dirty="0" smtClean="0">
                          <a:solidFill>
                            <a:schemeClr val="tx1"/>
                          </a:solidFill>
                        </a:rPr>
                        <a:t>a</a:t>
                      </a:r>
                      <a:endParaRPr lang="en-GB" b="0" dirty="0">
                        <a:solidFill>
                          <a:schemeClr val="tx1"/>
                        </a:solidFill>
                      </a:endParaRPr>
                    </a:p>
                  </a:txBody>
                  <a:tcPr/>
                </a:tc>
                <a:tc>
                  <a:txBody>
                    <a:bodyPr/>
                    <a:lstStyle/>
                    <a:p>
                      <a:r>
                        <a:rPr lang="en-GB" b="0" dirty="0" smtClean="0">
                          <a:solidFill>
                            <a:schemeClr val="tx1"/>
                          </a:solidFill>
                        </a:rPr>
                        <a:t>acceleration</a:t>
                      </a:r>
                      <a:endParaRPr lang="en-GB" b="0" dirty="0">
                        <a:solidFill>
                          <a:schemeClr val="tx1"/>
                        </a:solidFill>
                      </a:endParaRPr>
                    </a:p>
                  </a:txBody>
                  <a:tcPr/>
                </a:tc>
              </a:tr>
              <a:tr h="370840">
                <a:tc>
                  <a:txBody>
                    <a:bodyPr/>
                    <a:lstStyle/>
                    <a:p>
                      <a:r>
                        <a:rPr lang="en-GB" b="0" dirty="0" smtClean="0">
                          <a:solidFill>
                            <a:schemeClr val="tx1"/>
                          </a:solidFill>
                          <a:sym typeface="Symbol"/>
                        </a:rPr>
                        <a:t></a:t>
                      </a:r>
                      <a:endParaRPr lang="en-GB" b="0" dirty="0">
                        <a:solidFill>
                          <a:schemeClr val="tx1"/>
                        </a:solidFill>
                      </a:endParaRPr>
                    </a:p>
                  </a:txBody>
                  <a:tcPr/>
                </a:tc>
                <a:tc>
                  <a:txBody>
                    <a:bodyPr/>
                    <a:lstStyle/>
                    <a:p>
                      <a:r>
                        <a:rPr lang="en-GB" b="0" dirty="0" smtClean="0">
                          <a:solidFill>
                            <a:schemeClr val="tx1"/>
                          </a:solidFill>
                        </a:rPr>
                        <a:t>change in</a:t>
                      </a:r>
                      <a:endParaRPr lang="en-GB" b="0" dirty="0">
                        <a:solidFill>
                          <a:schemeClr val="tx1"/>
                        </a:solidFill>
                      </a:endParaRPr>
                    </a:p>
                  </a:txBody>
                  <a:tcPr/>
                </a:tc>
              </a:tr>
              <a:tr h="370840">
                <a:tc>
                  <a:txBody>
                    <a:bodyPr/>
                    <a:lstStyle/>
                    <a:p>
                      <a:r>
                        <a:rPr lang="en-GB" b="0" dirty="0" smtClean="0">
                          <a:solidFill>
                            <a:schemeClr val="tx1"/>
                          </a:solidFill>
                        </a:rPr>
                        <a:t>v</a:t>
                      </a:r>
                      <a:endParaRPr lang="en-GB" b="0" dirty="0">
                        <a:solidFill>
                          <a:schemeClr val="tx1"/>
                        </a:solidFill>
                      </a:endParaRPr>
                    </a:p>
                  </a:txBody>
                  <a:tcPr/>
                </a:tc>
                <a:tc>
                  <a:txBody>
                    <a:bodyPr/>
                    <a:lstStyle/>
                    <a:p>
                      <a:r>
                        <a:rPr lang="en-GB" b="0" dirty="0" smtClean="0">
                          <a:solidFill>
                            <a:schemeClr val="tx1"/>
                          </a:solidFill>
                        </a:rPr>
                        <a:t>velocity</a:t>
                      </a:r>
                      <a:endParaRPr lang="en-GB" b="0" dirty="0">
                        <a:solidFill>
                          <a:schemeClr val="tx1"/>
                        </a:solidFill>
                      </a:endParaRPr>
                    </a:p>
                  </a:txBody>
                  <a:tcPr/>
                </a:tc>
              </a:tr>
              <a:tr h="370840">
                <a:tc>
                  <a:txBody>
                    <a:bodyPr/>
                    <a:lstStyle/>
                    <a:p>
                      <a:r>
                        <a:rPr lang="en-GB" b="0" dirty="0" smtClean="0">
                          <a:solidFill>
                            <a:schemeClr val="tx1"/>
                          </a:solidFill>
                        </a:rPr>
                        <a:t>v</a:t>
                      </a:r>
                      <a:endParaRPr lang="en-GB" b="0" dirty="0">
                        <a:solidFill>
                          <a:schemeClr val="tx1"/>
                        </a:solidFill>
                      </a:endParaRPr>
                    </a:p>
                  </a:txBody>
                  <a:tcPr/>
                </a:tc>
                <a:tc>
                  <a:txBody>
                    <a:bodyPr/>
                    <a:lstStyle/>
                    <a:p>
                      <a:r>
                        <a:rPr lang="en-GB" b="0" dirty="0" smtClean="0">
                          <a:solidFill>
                            <a:schemeClr val="tx1"/>
                          </a:solidFill>
                        </a:rPr>
                        <a:t>final velocity</a:t>
                      </a:r>
                      <a:endParaRPr lang="en-GB" b="0" dirty="0">
                        <a:solidFill>
                          <a:schemeClr val="tx1"/>
                        </a:solidFill>
                      </a:endParaRPr>
                    </a:p>
                  </a:txBody>
                  <a:tcPr/>
                </a:tc>
              </a:tr>
              <a:tr h="370840">
                <a:tc>
                  <a:txBody>
                    <a:bodyPr/>
                    <a:lstStyle/>
                    <a:p>
                      <a:r>
                        <a:rPr lang="en-GB" b="0" dirty="0" smtClean="0">
                          <a:solidFill>
                            <a:schemeClr val="tx1"/>
                          </a:solidFill>
                        </a:rPr>
                        <a:t>u</a:t>
                      </a:r>
                      <a:endParaRPr lang="en-GB" b="0" dirty="0">
                        <a:solidFill>
                          <a:schemeClr val="tx1"/>
                        </a:solidFill>
                      </a:endParaRPr>
                    </a:p>
                  </a:txBody>
                  <a:tcPr/>
                </a:tc>
                <a:tc>
                  <a:txBody>
                    <a:bodyPr/>
                    <a:lstStyle/>
                    <a:p>
                      <a:r>
                        <a:rPr lang="en-GB" b="0" dirty="0" smtClean="0">
                          <a:solidFill>
                            <a:schemeClr val="tx1"/>
                          </a:solidFill>
                        </a:rPr>
                        <a:t>initial velocity</a:t>
                      </a:r>
                      <a:endParaRPr lang="en-GB" b="0" dirty="0">
                        <a:solidFill>
                          <a:schemeClr val="tx1"/>
                        </a:solidFill>
                      </a:endParaRPr>
                    </a:p>
                  </a:txBody>
                  <a:tcPr/>
                </a:tc>
              </a:tr>
              <a:tr h="370840">
                <a:tc>
                  <a:txBody>
                    <a:bodyPr/>
                    <a:lstStyle/>
                    <a:p>
                      <a:r>
                        <a:rPr lang="en-GB" b="0" dirty="0" smtClean="0">
                          <a:solidFill>
                            <a:schemeClr val="tx1"/>
                          </a:solidFill>
                        </a:rPr>
                        <a:t>t</a:t>
                      </a:r>
                      <a:endParaRPr lang="en-GB" b="0" dirty="0">
                        <a:solidFill>
                          <a:schemeClr val="tx1"/>
                        </a:solidFill>
                      </a:endParaRPr>
                    </a:p>
                  </a:txBody>
                  <a:tcPr/>
                </a:tc>
                <a:tc>
                  <a:txBody>
                    <a:bodyPr/>
                    <a:lstStyle/>
                    <a:p>
                      <a:r>
                        <a:rPr lang="en-GB" b="0" dirty="0" smtClean="0">
                          <a:solidFill>
                            <a:schemeClr val="tx1"/>
                          </a:solidFill>
                        </a:rPr>
                        <a:t>time</a:t>
                      </a:r>
                      <a:endParaRPr lang="en-GB" b="0" dirty="0">
                        <a:solidFill>
                          <a:schemeClr val="tx1"/>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circle(out)">
                                      <p:cBhvr>
                                        <p:cTn id="7" dur="2000"/>
                                        <p:tgtEl>
                                          <p:spTgt spid="215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253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2532" name="Rectangle 2"/>
          <p:cNvSpPr>
            <a:spLocks noGrp="1" noChangeArrowheads="1"/>
          </p:cNvSpPr>
          <p:nvPr>
            <p:ph type="ctrTitle"/>
          </p:nvPr>
        </p:nvSpPr>
        <p:spPr>
          <a:xfrm>
            <a:off x="762000" y="1752600"/>
            <a:ext cx="7772400" cy="1143000"/>
          </a:xfrm>
        </p:spPr>
        <p:txBody>
          <a:bodyPr/>
          <a:lstStyle/>
          <a:p>
            <a:pPr algn="ctr" eaLnBrk="1" hangingPunct="1"/>
            <a:r>
              <a:rPr lang="en-GB" sz="6000" smtClean="0"/>
              <a:t>WORDBANK</a:t>
            </a:r>
          </a:p>
        </p:txBody>
      </p:sp>
      <p:sp>
        <p:nvSpPr>
          <p:cNvPr id="22533" name="Rectangle 3"/>
          <p:cNvSpPr>
            <a:spLocks noGrp="1" noChangeArrowheads="1"/>
          </p:cNvSpPr>
          <p:nvPr>
            <p:ph type="subTitle" idx="1"/>
          </p:nvPr>
        </p:nvSpPr>
        <p:spPr>
          <a:xfrm>
            <a:off x="228600" y="152400"/>
            <a:ext cx="6400800" cy="990600"/>
          </a:xfrm>
        </p:spPr>
        <p:txBody>
          <a:bodyPr/>
          <a:lstStyle/>
          <a:p>
            <a:pPr eaLnBrk="1" hangingPunct="1"/>
            <a:r>
              <a:rPr lang="en-GB" smtClean="0"/>
              <a:t>Physics    Transport</a:t>
            </a:r>
          </a:p>
        </p:txBody>
      </p:sp>
      <p:sp>
        <p:nvSpPr>
          <p:cNvPr id="22534" name="AutoShape 5">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
        <p:nvSpPr>
          <p:cNvPr id="22535" name="Rectangle 7"/>
          <p:cNvSpPr>
            <a:spLocks noChangeArrowheads="1"/>
          </p:cNvSpPr>
          <p:nvPr/>
        </p:nvSpPr>
        <p:spPr bwMode="auto">
          <a:xfrm>
            <a:off x="762000" y="3581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92088"/>
            <a:r>
              <a:rPr lang="en-GB" sz="3200">
                <a:solidFill>
                  <a:schemeClr val="bg1"/>
                </a:solidFill>
                <a:latin typeface="Alien Encounters" pitchFamily="2" charset="0"/>
              </a:rPr>
              <a:t>Copy the following words into your jotter and literacy logs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355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3556" name="Rectangle 2"/>
          <p:cNvSpPr>
            <a:spLocks noGrp="1" noChangeArrowheads="1"/>
          </p:cNvSpPr>
          <p:nvPr>
            <p:ph type="title"/>
          </p:nvPr>
        </p:nvSpPr>
        <p:spPr/>
        <p:txBody>
          <a:bodyPr/>
          <a:lstStyle/>
          <a:p>
            <a:pPr eaLnBrk="1" hangingPunct="1"/>
            <a:r>
              <a:rPr lang="en-GB" smtClean="0"/>
              <a:t>Acceleration</a:t>
            </a:r>
          </a:p>
        </p:txBody>
      </p:sp>
      <p:sp>
        <p:nvSpPr>
          <p:cNvPr id="23557" name="Rectangle 5"/>
          <p:cNvSpPr>
            <a:spLocks noGrp="1" noChangeArrowheads="1"/>
          </p:cNvSpPr>
          <p:nvPr>
            <p:ph type="body" idx="1"/>
          </p:nvPr>
        </p:nvSpPr>
        <p:spPr>
          <a:noFill/>
        </p:spPr>
        <p:txBody>
          <a:bodyPr/>
          <a:lstStyle/>
          <a:p>
            <a:pPr algn="ctr" eaLnBrk="1" hangingPunct="1">
              <a:spcBef>
                <a:spcPct val="0"/>
              </a:spcBef>
              <a:buFontTx/>
              <a:buNone/>
            </a:pPr>
            <a:r>
              <a:rPr lang="en-GB" dirty="0" smtClean="0">
                <a:solidFill>
                  <a:srgbClr val="FF0066"/>
                </a:solidFill>
              </a:rPr>
              <a:t>Acceleration</a:t>
            </a:r>
            <a:r>
              <a:rPr lang="en-GB" dirty="0" smtClean="0">
                <a:solidFill>
                  <a:schemeClr val="bg1"/>
                </a:solidFill>
              </a:rPr>
              <a:t> is the </a:t>
            </a:r>
            <a:r>
              <a:rPr lang="en-GB" dirty="0" smtClean="0">
                <a:solidFill>
                  <a:srgbClr val="FF0066"/>
                </a:solidFill>
              </a:rPr>
              <a:t>rate of change</a:t>
            </a:r>
            <a:r>
              <a:rPr lang="en-GB" dirty="0" smtClean="0">
                <a:solidFill>
                  <a:schemeClr val="bg1"/>
                </a:solidFill>
              </a:rPr>
              <a:t> of </a:t>
            </a:r>
            <a:r>
              <a:rPr lang="en-GB" dirty="0" smtClean="0"/>
              <a:t>velocity</a:t>
            </a:r>
            <a:r>
              <a:rPr lang="en-GB" dirty="0" smtClean="0">
                <a:solidFill>
                  <a:schemeClr val="bg1"/>
                </a:solidFill>
              </a:rPr>
              <a:t>. </a:t>
            </a:r>
          </a:p>
          <a:p>
            <a:pPr algn="ctr" eaLnBrk="1" hangingPunct="1">
              <a:spcBef>
                <a:spcPct val="0"/>
              </a:spcBef>
              <a:buFontTx/>
              <a:buNone/>
            </a:pPr>
            <a:r>
              <a:rPr lang="en-GB" dirty="0" smtClean="0">
                <a:solidFill>
                  <a:schemeClr val="bg1"/>
                </a:solidFill>
              </a:rPr>
              <a:t>(how quickly you change your velocity). </a:t>
            </a:r>
          </a:p>
          <a:p>
            <a:pPr algn="ctr" eaLnBrk="1" hangingPunct="1">
              <a:spcBef>
                <a:spcPct val="0"/>
              </a:spcBef>
              <a:buFontTx/>
              <a:buNone/>
            </a:pPr>
            <a:endParaRPr lang="en-GB" dirty="0" smtClean="0">
              <a:solidFill>
                <a:schemeClr val="bg1"/>
              </a:solidFill>
            </a:endParaRPr>
          </a:p>
          <a:p>
            <a:pPr algn="ctr" eaLnBrk="1" hangingPunct="1">
              <a:spcBef>
                <a:spcPct val="0"/>
              </a:spcBef>
              <a:buFontTx/>
              <a:buNone/>
            </a:pPr>
            <a:r>
              <a:rPr lang="en-GB" dirty="0" smtClean="0">
                <a:solidFill>
                  <a:schemeClr val="bg1"/>
                </a:solidFill>
              </a:rPr>
              <a:t>Or</a:t>
            </a:r>
          </a:p>
          <a:p>
            <a:pPr algn="ctr" eaLnBrk="1" hangingPunct="1">
              <a:spcBef>
                <a:spcPct val="0"/>
              </a:spcBef>
              <a:buFontTx/>
              <a:buNone/>
            </a:pPr>
            <a:r>
              <a:rPr lang="en-GB" dirty="0"/>
              <a:t>c</a:t>
            </a:r>
            <a:r>
              <a:rPr lang="en-GB" dirty="0" smtClean="0"/>
              <a:t>hange of velocity per second</a:t>
            </a:r>
          </a:p>
          <a:p>
            <a:pPr algn="ctr" eaLnBrk="1" hangingPunct="1">
              <a:spcBef>
                <a:spcPct val="0"/>
              </a:spcBef>
              <a:buFontTx/>
              <a:buNone/>
            </a:pPr>
            <a:endParaRPr lang="en-GB" dirty="0" smtClean="0">
              <a:solidFill>
                <a:schemeClr val="bg1"/>
              </a:solidFill>
            </a:endParaRPr>
          </a:p>
          <a:p>
            <a:pPr algn="ctr" eaLnBrk="1" hangingPunct="1">
              <a:spcBef>
                <a:spcPct val="0"/>
              </a:spcBef>
              <a:buFontTx/>
              <a:buNone/>
            </a:pPr>
            <a:r>
              <a:rPr lang="en-GB" dirty="0" smtClean="0">
                <a:solidFill>
                  <a:schemeClr val="bg1"/>
                </a:solidFill>
              </a:rPr>
              <a:t>If you change your velocity quickly you have a high acceleration.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075"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076" name="Rectangle 2"/>
          <p:cNvSpPr>
            <a:spLocks noGrp="1" noChangeArrowheads="1"/>
          </p:cNvSpPr>
          <p:nvPr>
            <p:ph type="title"/>
          </p:nvPr>
        </p:nvSpPr>
        <p:spPr>
          <a:xfrm>
            <a:off x="152400" y="152400"/>
            <a:ext cx="5943600" cy="609600"/>
          </a:xfrm>
        </p:spPr>
        <p:txBody>
          <a:bodyPr/>
          <a:lstStyle/>
          <a:p>
            <a:pPr eaLnBrk="1" hangingPunct="1"/>
            <a:r>
              <a:rPr lang="en-GB" smtClean="0"/>
              <a:t>MINDMAP OF ROAD TRANSPORT MATERIAL</a:t>
            </a:r>
          </a:p>
        </p:txBody>
      </p:sp>
      <p:grpSp>
        <p:nvGrpSpPr>
          <p:cNvPr id="3077" name="Group 50"/>
          <p:cNvGrpSpPr>
            <a:grpSpLocks/>
          </p:cNvGrpSpPr>
          <p:nvPr/>
        </p:nvGrpSpPr>
        <p:grpSpPr bwMode="auto">
          <a:xfrm>
            <a:off x="228600" y="457200"/>
            <a:ext cx="8763000" cy="6019800"/>
            <a:chOff x="144" y="288"/>
            <a:chExt cx="5520" cy="3792"/>
          </a:xfrm>
        </p:grpSpPr>
        <p:sp>
          <p:nvSpPr>
            <p:cNvPr id="3078" name="Oval 3"/>
            <p:cNvSpPr>
              <a:spLocks noChangeArrowheads="1"/>
            </p:cNvSpPr>
            <p:nvPr/>
          </p:nvSpPr>
          <p:spPr bwMode="auto">
            <a:xfrm>
              <a:off x="2064" y="1632"/>
              <a:ext cx="1488" cy="8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The Physics </a:t>
              </a:r>
            </a:p>
            <a:p>
              <a:pPr algn="ctr"/>
              <a:r>
                <a:rPr lang="en-GB" sz="2000">
                  <a:latin typeface="Comic Sans MS" pitchFamily="66" charset="0"/>
                </a:rPr>
                <a:t>behind</a:t>
              </a:r>
            </a:p>
            <a:p>
              <a:pPr algn="ctr"/>
              <a:r>
                <a:rPr lang="en-GB" sz="2000">
                  <a:latin typeface="Comic Sans MS" pitchFamily="66" charset="0"/>
                </a:rPr>
                <a:t>Acceleration</a:t>
              </a:r>
            </a:p>
          </p:txBody>
        </p:sp>
        <p:grpSp>
          <p:nvGrpSpPr>
            <p:cNvPr id="3079" name="Group 4"/>
            <p:cNvGrpSpPr>
              <a:grpSpLocks/>
            </p:cNvGrpSpPr>
            <p:nvPr/>
          </p:nvGrpSpPr>
          <p:grpSpPr bwMode="auto">
            <a:xfrm>
              <a:off x="3312" y="2400"/>
              <a:ext cx="1488" cy="672"/>
              <a:chOff x="3456" y="2256"/>
              <a:chExt cx="1488" cy="672"/>
            </a:xfrm>
          </p:grpSpPr>
          <p:sp>
            <p:nvSpPr>
              <p:cNvPr id="3121" name="Oval 5"/>
              <p:cNvSpPr>
                <a:spLocks noChangeArrowheads="1"/>
              </p:cNvSpPr>
              <p:nvPr/>
            </p:nvSpPr>
            <p:spPr bwMode="auto">
              <a:xfrm>
                <a:off x="3936" y="2352"/>
                <a:ext cx="1008"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Newtons </a:t>
                </a:r>
              </a:p>
              <a:p>
                <a:pPr algn="ctr"/>
                <a:r>
                  <a:rPr lang="en-GB" sz="2000">
                    <a:latin typeface="Comic Sans MS" pitchFamily="66" charset="0"/>
                  </a:rPr>
                  <a:t>2</a:t>
                </a:r>
                <a:r>
                  <a:rPr lang="en-GB" sz="2000" baseline="30000">
                    <a:latin typeface="Comic Sans MS" pitchFamily="66" charset="0"/>
                  </a:rPr>
                  <a:t>nd</a:t>
                </a:r>
                <a:r>
                  <a:rPr lang="en-GB" sz="2000">
                    <a:latin typeface="Comic Sans MS" pitchFamily="66" charset="0"/>
                  </a:rPr>
                  <a:t> Law</a:t>
                </a:r>
              </a:p>
            </p:txBody>
          </p:sp>
          <p:sp>
            <p:nvSpPr>
              <p:cNvPr id="3122" name="Line 6"/>
              <p:cNvSpPr>
                <a:spLocks noChangeShapeType="1"/>
              </p:cNvSpPr>
              <p:nvPr/>
            </p:nvSpPr>
            <p:spPr bwMode="auto">
              <a:xfrm>
                <a:off x="3456" y="2256"/>
                <a:ext cx="528" cy="2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0" name="Group 7"/>
            <p:cNvGrpSpPr>
              <a:grpSpLocks/>
            </p:cNvGrpSpPr>
            <p:nvPr/>
          </p:nvGrpSpPr>
          <p:grpSpPr bwMode="auto">
            <a:xfrm>
              <a:off x="1824" y="2400"/>
              <a:ext cx="1056" cy="1200"/>
              <a:chOff x="2160" y="2496"/>
              <a:chExt cx="1536" cy="1200"/>
            </a:xfrm>
          </p:grpSpPr>
          <p:sp>
            <p:nvSpPr>
              <p:cNvPr id="3119" name="Oval 8"/>
              <p:cNvSpPr>
                <a:spLocks noChangeArrowheads="1"/>
              </p:cNvSpPr>
              <p:nvPr/>
            </p:nvSpPr>
            <p:spPr bwMode="auto">
              <a:xfrm>
                <a:off x="2160" y="3168"/>
                <a:ext cx="1536" cy="528"/>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ANALYSIS</a:t>
                </a:r>
              </a:p>
            </p:txBody>
          </p:sp>
          <p:sp>
            <p:nvSpPr>
              <p:cNvPr id="3120" name="Line 9"/>
              <p:cNvSpPr>
                <a:spLocks noChangeShapeType="1"/>
              </p:cNvSpPr>
              <p:nvPr/>
            </p:nvSpPr>
            <p:spPr bwMode="auto">
              <a:xfrm>
                <a:off x="2928" y="2496"/>
                <a:ext cx="0" cy="67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1" name="Group 10"/>
            <p:cNvGrpSpPr>
              <a:grpSpLocks/>
            </p:cNvGrpSpPr>
            <p:nvPr/>
          </p:nvGrpSpPr>
          <p:grpSpPr bwMode="auto">
            <a:xfrm>
              <a:off x="384" y="2304"/>
              <a:ext cx="1824" cy="768"/>
              <a:chOff x="384" y="2304"/>
              <a:chExt cx="1824" cy="768"/>
            </a:xfrm>
          </p:grpSpPr>
          <p:sp>
            <p:nvSpPr>
              <p:cNvPr id="3117" name="Oval 11"/>
              <p:cNvSpPr>
                <a:spLocks noChangeArrowheads="1"/>
              </p:cNvSpPr>
              <p:nvPr/>
            </p:nvSpPr>
            <p:spPr bwMode="auto">
              <a:xfrm>
                <a:off x="384" y="2544"/>
                <a:ext cx="1536" cy="528"/>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INVESTIGATION</a:t>
                </a:r>
              </a:p>
            </p:txBody>
          </p:sp>
          <p:sp>
            <p:nvSpPr>
              <p:cNvPr id="3118" name="Line 12"/>
              <p:cNvSpPr>
                <a:spLocks noChangeShapeType="1"/>
              </p:cNvSpPr>
              <p:nvPr/>
            </p:nvSpPr>
            <p:spPr bwMode="auto">
              <a:xfrm flipH="1">
                <a:off x="1632" y="2304"/>
                <a:ext cx="576"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2" name="Group 16"/>
            <p:cNvGrpSpPr>
              <a:grpSpLocks/>
            </p:cNvGrpSpPr>
            <p:nvPr/>
          </p:nvGrpSpPr>
          <p:grpSpPr bwMode="auto">
            <a:xfrm>
              <a:off x="3408" y="1104"/>
              <a:ext cx="1104" cy="720"/>
              <a:chOff x="3312" y="1008"/>
              <a:chExt cx="1104" cy="720"/>
            </a:xfrm>
          </p:grpSpPr>
          <p:sp>
            <p:nvSpPr>
              <p:cNvPr id="3115" name="Oval 17"/>
              <p:cNvSpPr>
                <a:spLocks noChangeArrowheads="1"/>
              </p:cNvSpPr>
              <p:nvPr/>
            </p:nvSpPr>
            <p:spPr bwMode="auto">
              <a:xfrm>
                <a:off x="3408" y="1008"/>
                <a:ext cx="100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REVIEW</a:t>
                </a:r>
              </a:p>
            </p:txBody>
          </p:sp>
          <p:sp>
            <p:nvSpPr>
              <p:cNvPr id="3116" name="Line 18"/>
              <p:cNvSpPr>
                <a:spLocks noChangeShapeType="1"/>
              </p:cNvSpPr>
              <p:nvPr/>
            </p:nvSpPr>
            <p:spPr bwMode="auto">
              <a:xfrm flipV="1">
                <a:off x="3312" y="1488"/>
                <a:ext cx="240" cy="2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3" name="Group 20"/>
            <p:cNvGrpSpPr>
              <a:grpSpLocks/>
            </p:cNvGrpSpPr>
            <p:nvPr/>
          </p:nvGrpSpPr>
          <p:grpSpPr bwMode="auto">
            <a:xfrm>
              <a:off x="4032" y="288"/>
              <a:ext cx="1008" cy="816"/>
              <a:chOff x="4032" y="288"/>
              <a:chExt cx="1008" cy="816"/>
            </a:xfrm>
          </p:grpSpPr>
          <p:sp>
            <p:nvSpPr>
              <p:cNvPr id="3113" name="Oval 21"/>
              <p:cNvSpPr>
                <a:spLocks noChangeArrowheads="1"/>
              </p:cNvSpPr>
              <p:nvPr/>
            </p:nvSpPr>
            <p:spPr bwMode="auto">
              <a:xfrm>
                <a:off x="4032" y="288"/>
                <a:ext cx="100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solidFill>
                      <a:srgbClr val="FF0066"/>
                    </a:solidFill>
                    <a:latin typeface="Comic Sans MS" pitchFamily="66" charset="0"/>
                  </a:rPr>
                  <a:t>Velocity</a:t>
                </a:r>
              </a:p>
              <a:p>
                <a:pPr algn="ctr"/>
                <a:r>
                  <a:rPr lang="en-GB" sz="1800">
                    <a:solidFill>
                      <a:srgbClr val="FF0066"/>
                    </a:solidFill>
                    <a:latin typeface="Comic Sans MS" pitchFamily="66" charset="0"/>
                  </a:rPr>
                  <a:t>Displacement</a:t>
                </a:r>
              </a:p>
              <a:p>
                <a:pPr algn="ctr"/>
                <a:r>
                  <a:rPr lang="en-GB" sz="1800">
                    <a:solidFill>
                      <a:srgbClr val="FF0066"/>
                    </a:solidFill>
                    <a:latin typeface="Comic Sans MS" pitchFamily="66" charset="0"/>
                  </a:rPr>
                  <a:t>Distance</a:t>
                </a:r>
              </a:p>
            </p:txBody>
          </p:sp>
          <p:sp>
            <p:nvSpPr>
              <p:cNvPr id="3114" name="Line 22"/>
              <p:cNvSpPr>
                <a:spLocks noChangeShapeType="1"/>
              </p:cNvSpPr>
              <p:nvPr/>
            </p:nvSpPr>
            <p:spPr bwMode="auto">
              <a:xfrm flipV="1">
                <a:off x="4080" y="816"/>
                <a:ext cx="192"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4" name="Group 26"/>
            <p:cNvGrpSpPr>
              <a:grpSpLocks/>
            </p:cNvGrpSpPr>
            <p:nvPr/>
          </p:nvGrpSpPr>
          <p:grpSpPr bwMode="auto">
            <a:xfrm>
              <a:off x="2064" y="576"/>
              <a:ext cx="1536" cy="1056"/>
              <a:chOff x="2064" y="576"/>
              <a:chExt cx="1536" cy="1056"/>
            </a:xfrm>
          </p:grpSpPr>
          <p:sp>
            <p:nvSpPr>
              <p:cNvPr id="3111" name="Oval 27"/>
              <p:cNvSpPr>
                <a:spLocks noChangeArrowheads="1"/>
              </p:cNvSpPr>
              <p:nvPr/>
            </p:nvSpPr>
            <p:spPr bwMode="auto">
              <a:xfrm>
                <a:off x="2064" y="576"/>
                <a:ext cx="1536" cy="528"/>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Momentum</a:t>
                </a:r>
              </a:p>
              <a:p>
                <a:pPr algn="ctr"/>
                <a:r>
                  <a:rPr lang="en-GB" sz="2000">
                    <a:solidFill>
                      <a:srgbClr val="FF0066"/>
                    </a:solidFill>
                    <a:latin typeface="Comic Sans MS" pitchFamily="66" charset="0"/>
                  </a:rPr>
                  <a:t>(advanced only)</a:t>
                </a:r>
              </a:p>
            </p:txBody>
          </p:sp>
          <p:sp>
            <p:nvSpPr>
              <p:cNvPr id="3112" name="Line 28"/>
              <p:cNvSpPr>
                <a:spLocks noChangeShapeType="1"/>
              </p:cNvSpPr>
              <p:nvPr/>
            </p:nvSpPr>
            <p:spPr bwMode="auto">
              <a:xfrm flipV="1">
                <a:off x="2832" y="1104"/>
                <a:ext cx="0" cy="52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5" name="Group 29"/>
            <p:cNvGrpSpPr>
              <a:grpSpLocks/>
            </p:cNvGrpSpPr>
            <p:nvPr/>
          </p:nvGrpSpPr>
          <p:grpSpPr bwMode="auto">
            <a:xfrm>
              <a:off x="144" y="3072"/>
              <a:ext cx="1536" cy="912"/>
              <a:chOff x="144" y="3072"/>
              <a:chExt cx="1536" cy="912"/>
            </a:xfrm>
          </p:grpSpPr>
          <p:sp>
            <p:nvSpPr>
              <p:cNvPr id="3109" name="Oval 30"/>
              <p:cNvSpPr>
                <a:spLocks noChangeArrowheads="1"/>
              </p:cNvSpPr>
              <p:nvPr/>
            </p:nvSpPr>
            <p:spPr bwMode="auto">
              <a:xfrm>
                <a:off x="144" y="3456"/>
                <a:ext cx="1536" cy="528"/>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Studying Accidents</a:t>
                </a:r>
              </a:p>
            </p:txBody>
          </p:sp>
          <p:sp>
            <p:nvSpPr>
              <p:cNvPr id="3110" name="Line 31"/>
              <p:cNvSpPr>
                <a:spLocks noChangeShapeType="1"/>
              </p:cNvSpPr>
              <p:nvPr/>
            </p:nvSpPr>
            <p:spPr bwMode="auto">
              <a:xfrm flipH="1">
                <a:off x="912" y="3072"/>
                <a:ext cx="96" cy="38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86" name="Group 49"/>
            <p:cNvGrpSpPr>
              <a:grpSpLocks/>
            </p:cNvGrpSpPr>
            <p:nvPr/>
          </p:nvGrpSpPr>
          <p:grpSpPr bwMode="auto">
            <a:xfrm>
              <a:off x="144" y="336"/>
              <a:ext cx="2016" cy="1824"/>
              <a:chOff x="144" y="336"/>
              <a:chExt cx="2016" cy="1824"/>
            </a:xfrm>
          </p:grpSpPr>
          <p:grpSp>
            <p:nvGrpSpPr>
              <p:cNvPr id="3100" name="Group 13"/>
              <p:cNvGrpSpPr>
                <a:grpSpLocks/>
              </p:cNvGrpSpPr>
              <p:nvPr/>
            </p:nvGrpSpPr>
            <p:grpSpPr bwMode="auto">
              <a:xfrm>
                <a:off x="480" y="960"/>
                <a:ext cx="1680" cy="912"/>
                <a:chOff x="576" y="864"/>
                <a:chExt cx="1680" cy="912"/>
              </a:xfrm>
            </p:grpSpPr>
            <p:sp>
              <p:nvSpPr>
                <p:cNvPr id="3107" name="Oval 14"/>
                <p:cNvSpPr>
                  <a:spLocks noChangeArrowheads="1"/>
                </p:cNvSpPr>
                <p:nvPr/>
              </p:nvSpPr>
              <p:spPr bwMode="auto">
                <a:xfrm>
                  <a:off x="576" y="864"/>
                  <a:ext cx="1536" cy="52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ACCELERATION</a:t>
                  </a:r>
                </a:p>
              </p:txBody>
            </p:sp>
            <p:sp>
              <p:nvSpPr>
                <p:cNvPr id="3108" name="Line 15"/>
                <p:cNvSpPr>
                  <a:spLocks noChangeShapeType="1"/>
                </p:cNvSpPr>
                <p:nvPr/>
              </p:nvSpPr>
              <p:spPr bwMode="auto">
                <a:xfrm flipH="1" flipV="1">
                  <a:off x="1872" y="1296"/>
                  <a:ext cx="384" cy="48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101" name="Group 48"/>
              <p:cNvGrpSpPr>
                <a:grpSpLocks/>
              </p:cNvGrpSpPr>
              <p:nvPr/>
            </p:nvGrpSpPr>
            <p:grpSpPr bwMode="auto">
              <a:xfrm>
                <a:off x="240" y="336"/>
                <a:ext cx="1248" cy="624"/>
                <a:chOff x="240" y="336"/>
                <a:chExt cx="1248" cy="624"/>
              </a:xfrm>
            </p:grpSpPr>
            <p:sp>
              <p:nvSpPr>
                <p:cNvPr id="3105" name="Oval 24"/>
                <p:cNvSpPr>
                  <a:spLocks noChangeArrowheads="1"/>
                </p:cNvSpPr>
                <p:nvPr/>
              </p:nvSpPr>
              <p:spPr bwMode="auto">
                <a:xfrm>
                  <a:off x="240" y="336"/>
                  <a:ext cx="100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solidFill>
                        <a:srgbClr val="FF0066"/>
                      </a:solidFill>
                      <a:latin typeface="Comic Sans MS" pitchFamily="66" charset="0"/>
                    </a:rPr>
                    <a:t>Practicals</a:t>
                  </a:r>
                </a:p>
                <a:p>
                  <a:pPr algn="ctr"/>
                  <a:r>
                    <a:rPr lang="en-GB" sz="1800">
                      <a:solidFill>
                        <a:srgbClr val="FF0066"/>
                      </a:solidFill>
                      <a:latin typeface="Comic Sans MS" pitchFamily="66" charset="0"/>
                    </a:rPr>
                    <a:t>Fun &amp;Games</a:t>
                  </a:r>
                </a:p>
              </p:txBody>
            </p:sp>
            <p:sp>
              <p:nvSpPr>
                <p:cNvPr id="3106" name="Line 25"/>
                <p:cNvSpPr>
                  <a:spLocks noChangeShapeType="1"/>
                </p:cNvSpPr>
                <p:nvPr/>
              </p:nvSpPr>
              <p:spPr bwMode="auto">
                <a:xfrm flipH="1" flipV="1">
                  <a:off x="1248" y="624"/>
                  <a:ext cx="240" cy="33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102" name="Group 32"/>
              <p:cNvGrpSpPr>
                <a:grpSpLocks/>
              </p:cNvGrpSpPr>
              <p:nvPr/>
            </p:nvGrpSpPr>
            <p:grpSpPr bwMode="auto">
              <a:xfrm>
                <a:off x="144" y="1488"/>
                <a:ext cx="1152" cy="672"/>
                <a:chOff x="144" y="1488"/>
                <a:chExt cx="1152" cy="672"/>
              </a:xfrm>
            </p:grpSpPr>
            <p:sp>
              <p:nvSpPr>
                <p:cNvPr id="3103" name="Oval 33"/>
                <p:cNvSpPr>
                  <a:spLocks noChangeArrowheads="1"/>
                </p:cNvSpPr>
                <p:nvPr/>
              </p:nvSpPr>
              <p:spPr bwMode="auto">
                <a:xfrm>
                  <a:off x="144" y="1632"/>
                  <a:ext cx="1152" cy="52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Measuring ‘a’</a:t>
                  </a:r>
                </a:p>
              </p:txBody>
            </p:sp>
            <p:sp>
              <p:nvSpPr>
                <p:cNvPr id="3104" name="Line 34"/>
                <p:cNvSpPr>
                  <a:spLocks noChangeShapeType="1"/>
                </p:cNvSpPr>
                <p:nvPr/>
              </p:nvSpPr>
              <p:spPr bwMode="auto">
                <a:xfrm flipH="1">
                  <a:off x="1104" y="1488"/>
                  <a:ext cx="96" cy="2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087" name="Group 35"/>
            <p:cNvGrpSpPr>
              <a:grpSpLocks/>
            </p:cNvGrpSpPr>
            <p:nvPr/>
          </p:nvGrpSpPr>
          <p:grpSpPr bwMode="auto">
            <a:xfrm>
              <a:off x="3840" y="2016"/>
              <a:ext cx="1824" cy="2016"/>
              <a:chOff x="3840" y="2016"/>
              <a:chExt cx="1824" cy="2016"/>
            </a:xfrm>
          </p:grpSpPr>
          <p:grpSp>
            <p:nvGrpSpPr>
              <p:cNvPr id="3091" name="Group 36"/>
              <p:cNvGrpSpPr>
                <a:grpSpLocks/>
              </p:cNvGrpSpPr>
              <p:nvPr/>
            </p:nvGrpSpPr>
            <p:grpSpPr bwMode="auto">
              <a:xfrm>
                <a:off x="3840" y="3072"/>
                <a:ext cx="1008" cy="960"/>
                <a:chOff x="3840" y="3072"/>
                <a:chExt cx="1008" cy="960"/>
              </a:xfrm>
            </p:grpSpPr>
            <p:sp>
              <p:nvSpPr>
                <p:cNvPr id="3098" name="Oval 37"/>
                <p:cNvSpPr>
                  <a:spLocks noChangeArrowheads="1"/>
                </p:cNvSpPr>
                <p:nvPr/>
              </p:nvSpPr>
              <p:spPr bwMode="auto">
                <a:xfrm>
                  <a:off x="3840" y="3456"/>
                  <a:ext cx="1008"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Measure</a:t>
                  </a:r>
                </a:p>
              </p:txBody>
            </p:sp>
            <p:sp>
              <p:nvSpPr>
                <p:cNvPr id="3099" name="Line 38"/>
                <p:cNvSpPr>
                  <a:spLocks noChangeShapeType="1"/>
                </p:cNvSpPr>
                <p:nvPr/>
              </p:nvSpPr>
              <p:spPr bwMode="auto">
                <a:xfrm flipH="1">
                  <a:off x="4320" y="3072"/>
                  <a:ext cx="48" cy="38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92" name="Group 39"/>
              <p:cNvGrpSpPr>
                <a:grpSpLocks/>
              </p:cNvGrpSpPr>
              <p:nvPr/>
            </p:nvGrpSpPr>
            <p:grpSpPr bwMode="auto">
              <a:xfrm>
                <a:off x="4656" y="2016"/>
                <a:ext cx="1008" cy="864"/>
                <a:chOff x="4656" y="2016"/>
                <a:chExt cx="1008" cy="864"/>
              </a:xfrm>
            </p:grpSpPr>
            <p:sp>
              <p:nvSpPr>
                <p:cNvPr id="3096" name="Oval 40"/>
                <p:cNvSpPr>
                  <a:spLocks noChangeArrowheads="1"/>
                </p:cNvSpPr>
                <p:nvPr/>
              </p:nvSpPr>
              <p:spPr bwMode="auto">
                <a:xfrm>
                  <a:off x="4656" y="2016"/>
                  <a:ext cx="1008"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F=ma</a:t>
                  </a:r>
                </a:p>
              </p:txBody>
            </p:sp>
            <p:sp>
              <p:nvSpPr>
                <p:cNvPr id="3097" name="Line 41"/>
                <p:cNvSpPr>
                  <a:spLocks noChangeShapeType="1"/>
                </p:cNvSpPr>
                <p:nvPr/>
              </p:nvSpPr>
              <p:spPr bwMode="auto">
                <a:xfrm flipV="1">
                  <a:off x="4752" y="2592"/>
                  <a:ext cx="288"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093" name="Group 42"/>
              <p:cNvGrpSpPr>
                <a:grpSpLocks/>
              </p:cNvGrpSpPr>
              <p:nvPr/>
            </p:nvGrpSpPr>
            <p:grpSpPr bwMode="auto">
              <a:xfrm>
                <a:off x="4704" y="2976"/>
                <a:ext cx="912" cy="672"/>
                <a:chOff x="4704" y="2976"/>
                <a:chExt cx="912" cy="672"/>
              </a:xfrm>
            </p:grpSpPr>
            <p:sp>
              <p:nvSpPr>
                <p:cNvPr id="3094" name="Oval 43"/>
                <p:cNvSpPr>
                  <a:spLocks noChangeArrowheads="1"/>
                </p:cNvSpPr>
                <p:nvPr/>
              </p:nvSpPr>
              <p:spPr bwMode="auto">
                <a:xfrm>
                  <a:off x="4752" y="3072"/>
                  <a:ext cx="864"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calculations</a:t>
                  </a:r>
                </a:p>
              </p:txBody>
            </p:sp>
            <p:sp>
              <p:nvSpPr>
                <p:cNvPr id="3095" name="Line 44"/>
                <p:cNvSpPr>
                  <a:spLocks noChangeShapeType="1"/>
                </p:cNvSpPr>
                <p:nvPr/>
              </p:nvSpPr>
              <p:spPr bwMode="auto">
                <a:xfrm>
                  <a:off x="4704" y="2976"/>
                  <a:ext cx="192" cy="14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088" name="Group 45"/>
            <p:cNvGrpSpPr>
              <a:grpSpLocks/>
            </p:cNvGrpSpPr>
            <p:nvPr/>
          </p:nvGrpSpPr>
          <p:grpSpPr bwMode="auto">
            <a:xfrm>
              <a:off x="2640" y="2448"/>
              <a:ext cx="1056" cy="1632"/>
              <a:chOff x="2640" y="2448"/>
              <a:chExt cx="1056" cy="1632"/>
            </a:xfrm>
          </p:grpSpPr>
          <p:sp>
            <p:nvSpPr>
              <p:cNvPr id="3089" name="Oval 46"/>
              <p:cNvSpPr>
                <a:spLocks noChangeArrowheads="1"/>
              </p:cNvSpPr>
              <p:nvPr/>
            </p:nvSpPr>
            <p:spPr bwMode="auto">
              <a:xfrm>
                <a:off x="2640" y="3504"/>
                <a:ext cx="1056" cy="576"/>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Practicals</a:t>
                </a:r>
              </a:p>
            </p:txBody>
          </p:sp>
          <p:sp>
            <p:nvSpPr>
              <p:cNvPr id="3090" name="Line 47"/>
              <p:cNvSpPr>
                <a:spLocks noChangeShapeType="1"/>
              </p:cNvSpPr>
              <p:nvPr/>
            </p:nvSpPr>
            <p:spPr bwMode="auto">
              <a:xfrm>
                <a:off x="3120" y="2448"/>
                <a:ext cx="48" cy="110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457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4580" name="Rectangle 2"/>
          <p:cNvSpPr>
            <a:spLocks noGrp="1" noChangeArrowheads="1"/>
          </p:cNvSpPr>
          <p:nvPr>
            <p:ph type="title"/>
          </p:nvPr>
        </p:nvSpPr>
        <p:spPr/>
        <p:txBody>
          <a:bodyPr/>
          <a:lstStyle/>
          <a:p>
            <a:pPr eaLnBrk="1" hangingPunct="1"/>
            <a:endParaRPr lang="en-US" smtClean="0"/>
          </a:p>
        </p:txBody>
      </p:sp>
      <p:pic>
        <p:nvPicPr>
          <p:cNvPr id="141315" name="Picture 3" descr="Lollipop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600"/>
            <a:ext cx="56388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Stop 100 Y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6850"/>
            <a:ext cx="39624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box(out)">
                                      <p:cBhvr>
                                        <p:cTn id="7" dur="500"/>
                                        <p:tgtEl>
                                          <p:spTgt spid="14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560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5604" name="Rectangle 2"/>
          <p:cNvSpPr>
            <a:spLocks noGrp="1" noChangeArrowheads="1"/>
          </p:cNvSpPr>
          <p:nvPr>
            <p:ph type="title"/>
          </p:nvPr>
        </p:nvSpPr>
        <p:spPr/>
        <p:txBody>
          <a:bodyPr/>
          <a:lstStyle/>
          <a:p>
            <a:pPr eaLnBrk="1" hangingPunct="1"/>
            <a:r>
              <a:rPr lang="en-GB" smtClean="0"/>
              <a:t>ACCELERATION</a:t>
            </a:r>
          </a:p>
        </p:txBody>
      </p:sp>
      <p:sp>
        <p:nvSpPr>
          <p:cNvPr id="25605" name="Rectangle 3"/>
          <p:cNvSpPr>
            <a:spLocks noGrp="1" noChangeArrowheads="1"/>
          </p:cNvSpPr>
          <p:nvPr>
            <p:ph type="body" idx="1"/>
          </p:nvPr>
        </p:nvSpPr>
        <p:spPr>
          <a:xfrm>
            <a:off x="228600" y="685800"/>
            <a:ext cx="8458200" cy="6019800"/>
          </a:xfrm>
        </p:spPr>
        <p:txBody>
          <a:bodyPr/>
          <a:lstStyle/>
          <a:p>
            <a:pPr eaLnBrk="1" hangingPunct="1"/>
            <a:r>
              <a:rPr lang="en-GB" sz="2400" dirty="0" smtClean="0"/>
              <a:t>If the change in velocity is measured in metres per second (m/s) and the time is measured in seconds, then the acceleration is measured in metres per second per second (m/s</a:t>
            </a:r>
            <a:r>
              <a:rPr lang="en-GB" sz="2400" baseline="30000" dirty="0" smtClean="0"/>
              <a:t>2</a:t>
            </a:r>
            <a:r>
              <a:rPr lang="en-GB" sz="2400" dirty="0" smtClean="0"/>
              <a:t>).</a:t>
            </a:r>
          </a:p>
          <a:p>
            <a:pPr eaLnBrk="1" hangingPunct="1">
              <a:buFontTx/>
              <a:buNone/>
            </a:pPr>
            <a:endParaRPr lang="en-GB" sz="2400" dirty="0" smtClean="0"/>
          </a:p>
          <a:p>
            <a:pPr eaLnBrk="1" hangingPunct="1"/>
            <a:r>
              <a:rPr lang="en-GB" sz="2400" dirty="0" smtClean="0">
                <a:solidFill>
                  <a:schemeClr val="bg1"/>
                </a:solidFill>
              </a:rPr>
              <a:t>For example, if a car accelerates at 2 m/s</a:t>
            </a:r>
            <a:r>
              <a:rPr lang="en-GB" sz="2400" baseline="30000" dirty="0" smtClean="0">
                <a:solidFill>
                  <a:schemeClr val="bg1"/>
                </a:solidFill>
              </a:rPr>
              <a:t>2</a:t>
            </a:r>
            <a:r>
              <a:rPr lang="en-GB" sz="2400" dirty="0" smtClean="0">
                <a:solidFill>
                  <a:schemeClr val="bg1"/>
                </a:solidFill>
              </a:rPr>
              <a:t>,then its speed increases by 2 metres per second every second</a:t>
            </a:r>
            <a:r>
              <a:rPr lang="en-GB" sz="2400" dirty="0" smtClean="0"/>
              <a:t>. </a:t>
            </a:r>
          </a:p>
          <a:p>
            <a:pPr eaLnBrk="1" hangingPunct="1"/>
            <a:endParaRPr lang="en-GB" sz="2400" dirty="0" smtClean="0"/>
          </a:p>
          <a:p>
            <a:pPr eaLnBrk="1" hangingPunct="1"/>
            <a:r>
              <a:rPr lang="en-GB" sz="2400" dirty="0" smtClean="0"/>
              <a:t>If it was stationary when the clock is started, then after the first second it will be going at 2 m/s, after the second </a:t>
            </a:r>
            <a:r>
              <a:rPr lang="en-GB" sz="2400" dirty="0" err="1" smtClean="0"/>
              <a:t>second</a:t>
            </a:r>
            <a:r>
              <a:rPr lang="en-GB" sz="2400" dirty="0" smtClean="0"/>
              <a:t> it will be travelling at 4m/s, and  after ten seconds the car will be travelling at 20m/s. what will be the speed of the car after sixty seconds?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662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6628" name="Rectangle 2"/>
          <p:cNvSpPr>
            <a:spLocks noGrp="1" noChangeArrowheads="1"/>
          </p:cNvSpPr>
          <p:nvPr>
            <p:ph type="title"/>
          </p:nvPr>
        </p:nvSpPr>
        <p:spPr/>
        <p:txBody>
          <a:bodyPr/>
          <a:lstStyle/>
          <a:p>
            <a:pPr eaLnBrk="1" hangingPunct="1"/>
            <a:r>
              <a:rPr lang="en-GB" smtClean="0"/>
              <a:t>ACCELERATION</a:t>
            </a:r>
          </a:p>
        </p:txBody>
      </p:sp>
      <p:sp>
        <p:nvSpPr>
          <p:cNvPr id="26629" name="Rectangle 3"/>
          <p:cNvSpPr>
            <a:spLocks noGrp="1" noChangeArrowheads="1"/>
          </p:cNvSpPr>
          <p:nvPr>
            <p:ph type="body" idx="1"/>
          </p:nvPr>
        </p:nvSpPr>
        <p:spPr/>
        <p:txBody>
          <a:bodyPr/>
          <a:lstStyle/>
          <a:p>
            <a:pPr eaLnBrk="1" hangingPunct="1">
              <a:lnSpc>
                <a:spcPct val="90000"/>
              </a:lnSpc>
            </a:pPr>
            <a:r>
              <a:rPr lang="en-GB" sz="2800" smtClean="0"/>
              <a:t>When you buy a new car, figures are given to indicate the acceleration car companies often only quote the time it takes for vehicles to speed up from 0 mph to 60 mph. From this information the customer can work out whether it is a sporty or slow car. As a customer, wanting to purchase a new sporty car, would you want a long time or a short time for the change in speed to occur?</a:t>
            </a:r>
          </a:p>
          <a:p>
            <a:pPr eaLnBrk="1" hangingPunct="1">
              <a:lnSpc>
                <a:spcPct val="90000"/>
              </a:lnSpc>
            </a:pPr>
            <a:r>
              <a:rPr lang="en-GB" sz="2800" smtClean="0"/>
              <a:t>lf a car is slowing down then it is said to be decelerating or has a negative acceleration.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198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1988" name="Rectangle 2"/>
          <p:cNvSpPr>
            <a:spLocks noGrp="1" noChangeArrowheads="1"/>
          </p:cNvSpPr>
          <p:nvPr>
            <p:ph type="title"/>
          </p:nvPr>
        </p:nvSpPr>
        <p:spPr/>
        <p:txBody>
          <a:bodyPr/>
          <a:lstStyle/>
          <a:p>
            <a:pPr eaLnBrk="1" hangingPunct="1"/>
            <a:r>
              <a:rPr lang="en-GB" sz="2400" b="1" dirty="0" smtClean="0">
                <a:latin typeface="Comic Sans MS" pitchFamily="66" charset="0"/>
              </a:rPr>
              <a:t>Acceleration</a:t>
            </a:r>
            <a:endParaRPr lang="en-GB" dirty="0" smtClean="0"/>
          </a:p>
        </p:txBody>
      </p:sp>
      <p:sp>
        <p:nvSpPr>
          <p:cNvPr id="41989" name="Rectangle 4"/>
          <p:cNvSpPr>
            <a:spLocks noChangeArrowheads="1"/>
          </p:cNvSpPr>
          <p:nvPr/>
        </p:nvSpPr>
        <p:spPr bwMode="auto">
          <a:xfrm>
            <a:off x="0" y="1066800"/>
            <a:ext cx="92202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buFontTx/>
              <a:buAutoNum type="arabicPeriod"/>
            </a:pPr>
            <a:r>
              <a:rPr lang="en-GB" dirty="0">
                <a:solidFill>
                  <a:schemeClr val="bg1"/>
                </a:solidFill>
                <a:latin typeface="Comic Sans MS" pitchFamily="66" charset="0"/>
              </a:rPr>
              <a:t>A Jaguar can reach 27 m/s from rest in 9.0 s. What is its acceleration?</a:t>
            </a:r>
          </a:p>
          <a:p>
            <a:pPr marL="457200" indent="-457200">
              <a:spcBef>
                <a:spcPct val="50000"/>
              </a:spcBef>
              <a:buFontTx/>
              <a:buAutoNum type="arabicPeriod"/>
            </a:pPr>
            <a:r>
              <a:rPr lang="en-GB" dirty="0">
                <a:solidFill>
                  <a:schemeClr val="bg1"/>
                </a:solidFill>
                <a:latin typeface="Comic Sans MS" pitchFamily="66" charset="0"/>
              </a:rPr>
              <a:t> The space shuttle reaches 1000 m/s, 45 s after launch. What is its acceleration?</a:t>
            </a:r>
          </a:p>
          <a:p>
            <a:pPr marL="457200" indent="-457200">
              <a:spcBef>
                <a:spcPct val="50000"/>
              </a:spcBef>
              <a:buFontTx/>
              <a:buAutoNum type="arabicPeriod"/>
            </a:pPr>
            <a:r>
              <a:rPr lang="en-GB" dirty="0">
                <a:solidFill>
                  <a:schemeClr val="bg1"/>
                </a:solidFill>
                <a:latin typeface="Comic Sans MS" pitchFamily="66" charset="0"/>
              </a:rPr>
              <a:t>A car reach 30 m/s from a speed of 18 m/s in 6 s. What is its acceleration?</a:t>
            </a:r>
          </a:p>
          <a:p>
            <a:pPr marL="457200" indent="-457200">
              <a:spcBef>
                <a:spcPct val="50000"/>
              </a:spcBef>
              <a:buFontTx/>
              <a:buAutoNum type="arabicPeriod"/>
            </a:pPr>
            <a:r>
              <a:rPr lang="en-GB" dirty="0">
                <a:solidFill>
                  <a:schemeClr val="bg1"/>
                </a:solidFill>
                <a:latin typeface="Comic Sans MS" pitchFamily="66" charset="0"/>
              </a:rPr>
              <a:t> A train moving at 10 m/s increases its speed to 45 m/s in 10 s. What is its acceleration? </a:t>
            </a:r>
          </a:p>
          <a:p>
            <a:pPr marL="457200" indent="-457200">
              <a:spcBef>
                <a:spcPct val="50000"/>
              </a:spcBef>
              <a:buFontTx/>
              <a:buAutoNum type="arabicPeriod"/>
            </a:pPr>
            <a:r>
              <a:rPr lang="en-GB" dirty="0">
                <a:solidFill>
                  <a:schemeClr val="bg1"/>
                </a:solidFill>
                <a:latin typeface="Comic Sans MS" pitchFamily="66" charset="0"/>
              </a:rPr>
              <a:t>A bullet travelling at 240 m/s hits a wall and stops in 0.2 s. What is its acceleration?</a:t>
            </a:r>
          </a:p>
          <a:p>
            <a:pPr marL="457200" indent="-457200">
              <a:spcBef>
                <a:spcPct val="50000"/>
              </a:spcBef>
              <a:buFontTx/>
              <a:buAutoNum type="arabicPeriod"/>
            </a:pPr>
            <a:r>
              <a:rPr lang="en-GB" dirty="0">
                <a:solidFill>
                  <a:schemeClr val="bg1"/>
                </a:solidFill>
                <a:latin typeface="Comic Sans MS" pitchFamily="66" charset="0"/>
              </a:rPr>
              <a:t>A car travelling at 20 m/s brakes and slows to a halt in 8 s. What is the deceleration?</a:t>
            </a:r>
          </a:p>
          <a:p>
            <a:pPr marL="457200" indent="-457200">
              <a:spcBef>
                <a:spcPct val="50000"/>
              </a:spcBef>
              <a:buFontTx/>
              <a:buAutoNum type="arabicPeriod"/>
            </a:pPr>
            <a:endParaRPr lang="en-GB"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301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3012"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43013" name="Rectangle 3"/>
          <p:cNvSpPr>
            <a:spLocks noChangeArrowheads="1"/>
          </p:cNvSpPr>
          <p:nvPr/>
        </p:nvSpPr>
        <p:spPr bwMode="auto">
          <a:xfrm>
            <a:off x="0" y="1600200"/>
            <a:ext cx="92202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buFontTx/>
              <a:buAutoNum type="arabicPeriod" startAt="7"/>
            </a:pPr>
            <a:r>
              <a:rPr lang="en-GB" sz="2800" dirty="0">
                <a:solidFill>
                  <a:srgbClr val="FFFF00"/>
                </a:solidFill>
                <a:latin typeface="Comic Sans MS" pitchFamily="66" charset="0"/>
              </a:rPr>
              <a:t>Describe how you would measure the acceleration of a small vehicle as it runs down a slope in the laboratory.</a:t>
            </a:r>
          </a:p>
          <a:p>
            <a:pPr marL="457200" indent="-457200">
              <a:spcBef>
                <a:spcPct val="50000"/>
              </a:spcBef>
              <a:buFontTx/>
              <a:buAutoNum type="arabicPeriod" startAt="7"/>
            </a:pPr>
            <a:r>
              <a:rPr lang="en-GB" sz="2800" dirty="0">
                <a:solidFill>
                  <a:srgbClr val="FFFF00"/>
                </a:solidFill>
                <a:latin typeface="Comic Sans MS" pitchFamily="66" charset="0"/>
              </a:rPr>
              <a:t>On approaching the speed limit signs, a car slows from 30 m/s to 12 m/s in 5 s. What is its deceleration?</a:t>
            </a:r>
          </a:p>
          <a:p>
            <a:pPr marL="457200" indent="-457200">
              <a:spcBef>
                <a:spcPct val="50000"/>
              </a:spcBef>
              <a:buFontTx/>
              <a:buAutoNum type="arabicPeriod" startAt="7"/>
            </a:pPr>
            <a:r>
              <a:rPr lang="en-GB" sz="2800" dirty="0">
                <a:solidFill>
                  <a:srgbClr val="FFFF00"/>
                </a:solidFill>
                <a:latin typeface="Comic Sans MS" pitchFamily="66" charset="0"/>
              </a:rPr>
              <a:t>A bowling ball is accelerated from rest at 3 m/s</a:t>
            </a:r>
            <a:r>
              <a:rPr lang="en-GB" baseline="30000" dirty="0">
                <a:solidFill>
                  <a:srgbClr val="FFFF00"/>
                </a:solidFill>
                <a:latin typeface="Comic Sans MS" pitchFamily="66" charset="0"/>
              </a:rPr>
              <a:t>2</a:t>
            </a:r>
            <a:r>
              <a:rPr lang="en-GB" sz="2800" dirty="0">
                <a:solidFill>
                  <a:srgbClr val="FFFF00"/>
                </a:solidFill>
                <a:latin typeface="Comic Sans MS" pitchFamily="66" charset="0"/>
              </a:rPr>
              <a:t> for 1.2 s. What final speed will it reach?</a:t>
            </a:r>
          </a:p>
        </p:txBody>
      </p:sp>
    </p:spTree>
    <p:extLst>
      <p:ext uri="{BB962C8B-B14F-4D97-AF65-F5344CB8AC3E}">
        <p14:creationId xmlns:p14="http://schemas.microsoft.com/office/powerpoint/2010/main" val="361373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403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4036"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44037" name="Rectangle 3"/>
          <p:cNvSpPr>
            <a:spLocks noChangeArrowheads="1"/>
          </p:cNvSpPr>
          <p:nvPr/>
        </p:nvSpPr>
        <p:spPr bwMode="auto">
          <a:xfrm>
            <a:off x="0" y="533400"/>
            <a:ext cx="9220200" cy="594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buFontTx/>
              <a:buAutoNum type="arabicPeriod" startAt="10"/>
            </a:pPr>
            <a:r>
              <a:rPr lang="en-GB" sz="3200" dirty="0">
                <a:solidFill>
                  <a:srgbClr val="FFFF00"/>
                </a:solidFill>
                <a:latin typeface="Comic Sans MS" pitchFamily="66" charset="0"/>
              </a:rPr>
              <a:t>How long will it take a car to increase its speed from 8 m/s to 20 m/s if it accelerates at 3 m/s</a:t>
            </a:r>
            <a:r>
              <a:rPr lang="en-GB" sz="3200" baseline="30000" dirty="0">
                <a:solidFill>
                  <a:srgbClr val="FFFF00"/>
                </a:solidFill>
                <a:latin typeface="Comic Sans MS" pitchFamily="66" charset="0"/>
              </a:rPr>
              <a:t>2</a:t>
            </a:r>
            <a:r>
              <a:rPr lang="en-GB" sz="3200" dirty="0">
                <a:solidFill>
                  <a:srgbClr val="FFFF00"/>
                </a:solidFill>
                <a:latin typeface="Comic Sans MS" pitchFamily="66" charset="0"/>
              </a:rPr>
              <a:t>?</a:t>
            </a:r>
          </a:p>
          <a:p>
            <a:pPr marL="457200" indent="-457200">
              <a:spcBef>
                <a:spcPct val="50000"/>
              </a:spcBef>
              <a:buFontTx/>
              <a:buAutoNum type="arabicPeriod" startAt="10"/>
            </a:pPr>
            <a:r>
              <a:rPr lang="en-GB" sz="3200" dirty="0">
                <a:solidFill>
                  <a:srgbClr val="FFFF00"/>
                </a:solidFill>
                <a:latin typeface="Comic Sans MS" pitchFamily="66" charset="0"/>
              </a:rPr>
              <a:t> A cyclist can accelerate at 0.5 m/s</a:t>
            </a:r>
            <a:r>
              <a:rPr lang="en-GB" sz="3200" baseline="30000" dirty="0">
                <a:solidFill>
                  <a:srgbClr val="FFFF00"/>
                </a:solidFill>
                <a:latin typeface="Comic Sans MS" pitchFamily="66" charset="0"/>
              </a:rPr>
              <a:t>2</a:t>
            </a:r>
            <a:r>
              <a:rPr lang="en-GB" sz="3200" dirty="0">
                <a:solidFill>
                  <a:srgbClr val="FFFF00"/>
                </a:solidFill>
                <a:latin typeface="Comic Sans MS" pitchFamily="66" charset="0"/>
              </a:rPr>
              <a:t> when cycling at 4 m/s. How long will she take to reach 5.5 m/s ?</a:t>
            </a:r>
          </a:p>
          <a:p>
            <a:pPr marL="457200" indent="-457200">
              <a:spcBef>
                <a:spcPct val="50000"/>
              </a:spcBef>
              <a:buFontTx/>
              <a:buAutoNum type="arabicPeriod" startAt="10"/>
            </a:pPr>
            <a:r>
              <a:rPr lang="en-GB" sz="3200" dirty="0">
                <a:solidFill>
                  <a:srgbClr val="FFFF00"/>
                </a:solidFill>
                <a:latin typeface="Comic Sans MS" pitchFamily="66" charset="0"/>
              </a:rPr>
              <a:t> The maximum deceleration a car’s brakes can safely produce is 8 m/s</a:t>
            </a:r>
            <a:r>
              <a:rPr lang="en-GB" baseline="30000" dirty="0">
                <a:solidFill>
                  <a:srgbClr val="FFFF00"/>
                </a:solidFill>
                <a:latin typeface="Comic Sans MS" pitchFamily="66" charset="0"/>
              </a:rPr>
              <a:t>2</a:t>
            </a:r>
            <a:r>
              <a:rPr lang="en-GB" sz="3200" dirty="0">
                <a:solidFill>
                  <a:srgbClr val="FFFF00"/>
                </a:solidFill>
                <a:latin typeface="Comic Sans MS" pitchFamily="66" charset="0"/>
              </a:rPr>
              <a:t>. What will be the minimum stopping time if the driver applies the brakes when travelling at 60 mph (27 m/s).</a:t>
            </a:r>
          </a:p>
        </p:txBody>
      </p:sp>
    </p:spTree>
    <p:extLst>
      <p:ext uri="{BB962C8B-B14F-4D97-AF65-F5344CB8AC3E}">
        <p14:creationId xmlns:p14="http://schemas.microsoft.com/office/powerpoint/2010/main" val="3833763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765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7652"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27653" name="Rectangle 4"/>
          <p:cNvSpPr>
            <a:spLocks noChangeArrowheads="1"/>
          </p:cNvSpPr>
          <p:nvPr/>
        </p:nvSpPr>
        <p:spPr bwMode="auto">
          <a:xfrm>
            <a:off x="302895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7654" name="Object 3"/>
          <p:cNvGraphicFramePr>
            <a:graphicFrameLocks noChangeAspect="1"/>
          </p:cNvGraphicFramePr>
          <p:nvPr/>
        </p:nvGraphicFramePr>
        <p:xfrm>
          <a:off x="611188" y="1412875"/>
          <a:ext cx="7486650" cy="1455738"/>
        </p:xfrm>
        <a:graphic>
          <a:graphicData uri="http://schemas.openxmlformats.org/presentationml/2006/ole">
            <mc:AlternateContent xmlns:mc="http://schemas.openxmlformats.org/markup-compatibility/2006">
              <mc:Choice xmlns:v="urn:schemas-microsoft-com:vml" Requires="v">
                <p:oleObj spid="_x0000_s27675" name="Equation" r:id="rId4" imgW="3086100" imgH="596900" progId="Equation.DSMT4">
                  <p:embed/>
                </p:oleObj>
              </mc:Choice>
              <mc:Fallback>
                <p:oleObj name="Equation" r:id="rId4" imgW="3086100" imgH="5969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12875"/>
                        <a:ext cx="748665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Text Box 2"/>
          <p:cNvSpPr txBox="1">
            <a:spLocks noChangeArrowheads="1"/>
          </p:cNvSpPr>
          <p:nvPr/>
        </p:nvSpPr>
        <p:spPr bwMode="auto">
          <a:xfrm>
            <a:off x="827088" y="3429000"/>
            <a:ext cx="7621587"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3200">
                <a:solidFill>
                  <a:srgbClr val="00FFFF"/>
                </a:solidFill>
              </a:rPr>
              <a:t>The proper unit for acceleration is </a:t>
            </a:r>
          </a:p>
          <a:p>
            <a:pPr algn="ctr" eaLnBrk="1" hangingPunct="1"/>
            <a:r>
              <a:rPr lang="en-GB" sz="3200" i="1">
                <a:solidFill>
                  <a:srgbClr val="00FFFF"/>
                </a:solidFill>
              </a:rPr>
              <a:t>metres per second per second, </a:t>
            </a:r>
          </a:p>
          <a:p>
            <a:pPr algn="ctr" eaLnBrk="1" hangingPunct="1"/>
            <a:r>
              <a:rPr lang="en-GB" sz="3200" i="1">
                <a:solidFill>
                  <a:srgbClr val="00FFFF"/>
                </a:solidFill>
              </a:rPr>
              <a:t>metres per second squared. </a:t>
            </a:r>
          </a:p>
          <a:p>
            <a:pPr algn="ctr" eaLnBrk="1" hangingPunct="1"/>
            <a:r>
              <a:rPr lang="en-GB" sz="3200" i="1">
                <a:solidFill>
                  <a:srgbClr val="00FFFF"/>
                </a:solidFill>
              </a:rPr>
              <a:t>(miles per hour per second).</a:t>
            </a:r>
          </a:p>
          <a:p>
            <a:pPr algn="ctr" eaLnBrk="1" hangingPunct="1"/>
            <a:r>
              <a:rPr lang="en-GB" sz="3200" i="1">
                <a:solidFill>
                  <a:srgbClr val="00FFFF"/>
                </a:solidFill>
              </a:rPr>
              <a:t>m/s </a:t>
            </a:r>
            <a:r>
              <a:rPr lang="en-GB" sz="3200" i="1" baseline="30000">
                <a:solidFill>
                  <a:srgbClr val="00FFFF"/>
                </a:solidFill>
              </a:rPr>
              <a:t>2</a:t>
            </a:r>
          </a:p>
          <a:p>
            <a:pPr algn="ctr" eaLnBrk="1" hangingPunct="1"/>
            <a:r>
              <a:rPr lang="en-GB" sz="3200" i="1">
                <a:solidFill>
                  <a:srgbClr val="00FFFF"/>
                </a:solidFill>
              </a:rPr>
              <a:t>mph/s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867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8676" name="Rectangle 2"/>
          <p:cNvSpPr>
            <a:spLocks noGrp="1" noChangeArrowheads="1"/>
          </p:cNvSpPr>
          <p:nvPr>
            <p:ph type="title"/>
          </p:nvPr>
        </p:nvSpPr>
        <p:spPr/>
        <p:txBody>
          <a:bodyPr/>
          <a:lstStyle/>
          <a:p>
            <a:pPr eaLnBrk="1" hangingPunct="1"/>
            <a:r>
              <a:rPr lang="en-GB" smtClean="0">
                <a:cs typeface="Times New Roman" pitchFamily="18" charset="0"/>
              </a:rPr>
              <a:t>LOCKERBIE ACADEMY 												TRANSPORT UNIT</a:t>
            </a:r>
            <a:r>
              <a:rPr lang="en-GB" smtClean="0"/>
              <a:t> </a:t>
            </a:r>
          </a:p>
        </p:txBody>
      </p:sp>
      <p:sp>
        <p:nvSpPr>
          <p:cNvPr id="28677" name="Rectangle 3"/>
          <p:cNvSpPr>
            <a:spLocks noGrp="1" noChangeArrowheads="1"/>
          </p:cNvSpPr>
          <p:nvPr>
            <p:ph type="body" idx="1"/>
          </p:nvPr>
        </p:nvSpPr>
        <p:spPr>
          <a:xfrm>
            <a:off x="685800" y="1905000"/>
            <a:ext cx="7772400" cy="4191000"/>
          </a:xfrm>
        </p:spPr>
        <p:txBody>
          <a:bodyPr/>
          <a:lstStyle/>
          <a:p>
            <a:pPr eaLnBrk="1" hangingPunct="1"/>
            <a:r>
              <a:rPr lang="en-GB" sz="3600" u="sng" smtClean="0">
                <a:solidFill>
                  <a:schemeClr val="accent1"/>
                </a:solidFill>
                <a:cs typeface="Times New Roman" pitchFamily="18" charset="0"/>
              </a:rPr>
              <a:t>At rest</a:t>
            </a:r>
            <a:r>
              <a:rPr lang="en-GB" sz="3600" smtClean="0">
                <a:cs typeface="Times New Roman" pitchFamily="18" charset="0"/>
              </a:rPr>
              <a:t>- in Physics we use this term to mean </a:t>
            </a:r>
            <a:r>
              <a:rPr lang="en-GB" sz="3600" smtClean="0">
                <a:solidFill>
                  <a:schemeClr val="accent1"/>
                </a:solidFill>
                <a:cs typeface="Times New Roman" pitchFamily="18" charset="0"/>
              </a:rPr>
              <a:t>not moving</a:t>
            </a:r>
            <a:r>
              <a:rPr lang="en-GB" sz="3600" smtClean="0">
                <a:cs typeface="Times New Roman" pitchFamily="18" charset="0"/>
              </a:rPr>
              <a:t>. We can also say the </a:t>
            </a:r>
            <a:r>
              <a:rPr lang="en-GB" sz="3600" smtClean="0">
                <a:solidFill>
                  <a:schemeClr val="bg1"/>
                </a:solidFill>
                <a:cs typeface="Times New Roman" pitchFamily="18" charset="0"/>
              </a:rPr>
              <a:t>object is </a:t>
            </a:r>
            <a:r>
              <a:rPr lang="en-GB" sz="3600" u="sng" smtClean="0">
                <a:solidFill>
                  <a:schemeClr val="bg1"/>
                </a:solidFill>
                <a:cs typeface="Times New Roman" pitchFamily="18" charset="0"/>
              </a:rPr>
              <a:t>stationary</a:t>
            </a:r>
            <a:r>
              <a:rPr lang="en-GB" sz="3600" smtClean="0">
                <a:cs typeface="Times New Roman" pitchFamily="18" charset="0"/>
              </a:rPr>
              <a:t>. </a:t>
            </a:r>
          </a:p>
          <a:p>
            <a:pPr eaLnBrk="1" hangingPunct="1"/>
            <a:endParaRPr lang="en-GB" sz="3600" smtClean="0">
              <a:cs typeface="Times New Roman" pitchFamily="18" charset="0"/>
            </a:endParaRPr>
          </a:p>
          <a:p>
            <a:pPr eaLnBrk="1" hangingPunct="1"/>
            <a:r>
              <a:rPr lang="en-GB" sz="3600" i="1" smtClean="0">
                <a:cs typeface="Times New Roman" pitchFamily="18" charset="0"/>
              </a:rPr>
              <a:t>It is not the same word as pens and pencils which are stationery!</a:t>
            </a:r>
            <a:endParaRPr lang="en-GB" sz="3600" i="1" smtClean="0"/>
          </a:p>
        </p:txBody>
      </p:sp>
      <p:sp>
        <p:nvSpPr>
          <p:cNvPr id="28678" name="Rectangle 4"/>
          <p:cNvSpPr>
            <a:spLocks noChangeArrowheads="1"/>
          </p:cNvSpPr>
          <p:nvPr/>
        </p:nvSpPr>
        <p:spPr bwMode="auto">
          <a:xfrm>
            <a:off x="2057400" y="533400"/>
            <a:ext cx="4621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6000">
                <a:solidFill>
                  <a:schemeClr val="bg1"/>
                </a:solidFill>
                <a:latin typeface="Alien Encounters" pitchFamily="2" charset="0"/>
              </a:rPr>
              <a:t>WORDBANK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29699"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29700" name="Rectangle 2"/>
          <p:cNvSpPr>
            <a:spLocks noGrp="1" noChangeArrowheads="1"/>
          </p:cNvSpPr>
          <p:nvPr>
            <p:ph type="title"/>
          </p:nvPr>
        </p:nvSpPr>
        <p:spPr/>
        <p:txBody>
          <a:bodyPr/>
          <a:lstStyle/>
          <a:p>
            <a:pPr eaLnBrk="1" hangingPunct="1"/>
            <a:r>
              <a:rPr lang="en-GB" smtClean="0"/>
              <a:t>Acceleration</a:t>
            </a:r>
          </a:p>
        </p:txBody>
      </p:sp>
      <p:sp>
        <p:nvSpPr>
          <p:cNvPr id="40963" name="Rectangle 3"/>
          <p:cNvSpPr>
            <a:spLocks noGrp="1" noChangeArrowheads="1"/>
          </p:cNvSpPr>
          <p:nvPr>
            <p:ph type="body" sz="half" idx="1"/>
          </p:nvPr>
        </p:nvSpPr>
        <p:spPr>
          <a:xfrm>
            <a:off x="179388" y="692150"/>
            <a:ext cx="8278812" cy="1639888"/>
          </a:xfrm>
        </p:spPr>
        <p:txBody>
          <a:bodyPr/>
          <a:lstStyle/>
          <a:p>
            <a:pPr eaLnBrk="1" hangingPunct="1">
              <a:lnSpc>
                <a:spcPct val="120000"/>
              </a:lnSpc>
              <a:buFontTx/>
              <a:buNone/>
            </a:pPr>
            <a:r>
              <a:rPr lang="en-GB" sz="2800" smtClean="0"/>
              <a:t>Acceleration is a way of saying that an objects velocity is changing.  It is a measure of the change in velocity every second.</a:t>
            </a:r>
          </a:p>
        </p:txBody>
      </p:sp>
      <p:sp>
        <p:nvSpPr>
          <p:cNvPr id="41003" name="AutoShape 43"/>
          <p:cNvSpPr>
            <a:spLocks noChangeArrowheads="1"/>
          </p:cNvSpPr>
          <p:nvPr/>
        </p:nvSpPr>
        <p:spPr bwMode="auto">
          <a:xfrm>
            <a:off x="161925" y="2482850"/>
            <a:ext cx="8839200" cy="1800225"/>
          </a:xfrm>
          <a:prstGeom prst="roundRect">
            <a:avLst>
              <a:gd name="adj" fmla="val 16667"/>
            </a:avLst>
          </a:prstGeom>
          <a:solidFill>
            <a:schemeClr val="tx1">
              <a:alpha val="50195"/>
            </a:scheme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9703" name="Object 44"/>
          <p:cNvGraphicFramePr>
            <a:graphicFrameLocks noGrp="1" noChangeAspect="1"/>
          </p:cNvGraphicFramePr>
          <p:nvPr>
            <p:ph sz="half" idx="2"/>
          </p:nvPr>
        </p:nvGraphicFramePr>
        <p:xfrm>
          <a:off x="4646613" y="2538413"/>
          <a:ext cx="1535112" cy="1298575"/>
        </p:xfrm>
        <a:graphic>
          <a:graphicData uri="http://schemas.openxmlformats.org/presentationml/2006/ole">
            <mc:AlternateContent xmlns:mc="http://schemas.openxmlformats.org/markup-compatibility/2006">
              <mc:Choice xmlns:v="urn:schemas-microsoft-com:vml" Requires="v">
                <p:oleObj spid="_x0000_s29773" name="Equation" r:id="rId4" imgW="660400" imgH="558800" progId="Equation.DSMT4">
                  <p:embed/>
                </p:oleObj>
              </mc:Choice>
              <mc:Fallback>
                <p:oleObj name="Equation" r:id="rId4" imgW="660400" imgH="558800" progId="Equation.DSMT4">
                  <p:embed/>
                  <p:pic>
                    <p:nvPicPr>
                      <p:cNvPr id="0" name="Object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2538413"/>
                        <a:ext cx="1535112"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4" name="Text Box 45"/>
          <p:cNvSpPr txBox="1">
            <a:spLocks noChangeArrowheads="1"/>
          </p:cNvSpPr>
          <p:nvPr/>
        </p:nvSpPr>
        <p:spPr bwMode="auto">
          <a:xfrm>
            <a:off x="314325" y="2730500"/>
            <a:ext cx="4724400" cy="1311275"/>
          </a:xfrm>
          <a:prstGeom prst="rect">
            <a:avLst/>
          </a:prstGeom>
          <a:noFill/>
          <a:ln>
            <a:noFill/>
          </a:ln>
          <a:effectLst/>
          <a:extLst>
            <a:ext uri="{909E8E84-426E-40DD-AFC4-6F175D3DCCD1}">
              <a14:hiddenFill xmlns:a14="http://schemas.microsoft.com/office/drawing/2010/main">
                <a:solidFill>
                  <a:srgbClr val="6E7184"/>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i="1" dirty="0">
                <a:solidFill>
                  <a:schemeClr val="bg1"/>
                </a:solidFill>
              </a:rPr>
              <a:t>a   </a:t>
            </a:r>
            <a:r>
              <a:rPr lang="en-GB" sz="2000" dirty="0">
                <a:solidFill>
                  <a:schemeClr val="bg1"/>
                </a:solidFill>
                <a:latin typeface="Tahoma" pitchFamily="34" charset="0"/>
              </a:rPr>
              <a:t>= </a:t>
            </a:r>
            <a:r>
              <a:rPr lang="en-GB" sz="2000" dirty="0" smtClean="0">
                <a:solidFill>
                  <a:schemeClr val="bg1"/>
                </a:solidFill>
                <a:latin typeface="Tahoma" pitchFamily="34" charset="0"/>
              </a:rPr>
              <a:t>acceleration </a:t>
            </a:r>
            <a:r>
              <a:rPr lang="en-GB" sz="2000" dirty="0">
                <a:solidFill>
                  <a:schemeClr val="bg1"/>
                </a:solidFill>
                <a:latin typeface="Tahoma" pitchFamily="34" charset="0"/>
              </a:rPr>
              <a:t>(m/s</a:t>
            </a:r>
            <a:r>
              <a:rPr lang="en-GB" sz="2000" baseline="30000" dirty="0">
                <a:solidFill>
                  <a:schemeClr val="bg1"/>
                </a:solidFill>
                <a:latin typeface="Tahoma" pitchFamily="34" charset="0"/>
              </a:rPr>
              <a:t>2</a:t>
            </a:r>
            <a:r>
              <a:rPr lang="en-GB" sz="2000" dirty="0">
                <a:solidFill>
                  <a:schemeClr val="bg1"/>
                </a:solidFill>
                <a:latin typeface="Tahoma" pitchFamily="34" charset="0"/>
              </a:rPr>
              <a:t>)</a:t>
            </a:r>
          </a:p>
          <a:p>
            <a:pPr eaLnBrk="1" hangingPunct="1">
              <a:spcBef>
                <a:spcPct val="50000"/>
              </a:spcBef>
            </a:pPr>
            <a:r>
              <a:rPr lang="el-GR" sz="2000" b="1" i="1" dirty="0">
                <a:solidFill>
                  <a:schemeClr val="bg1"/>
                </a:solidFill>
                <a:cs typeface="Times New Roman" pitchFamily="18" charset="0"/>
              </a:rPr>
              <a:t>Δ</a:t>
            </a:r>
            <a:r>
              <a:rPr lang="en-GB" sz="2000" b="1" i="1" dirty="0">
                <a:solidFill>
                  <a:schemeClr val="bg1"/>
                </a:solidFill>
              </a:rPr>
              <a:t>v</a:t>
            </a:r>
            <a:r>
              <a:rPr lang="en-GB" sz="2000" b="1" dirty="0">
                <a:solidFill>
                  <a:schemeClr val="bg1"/>
                </a:solidFill>
                <a:latin typeface="Tahoma" pitchFamily="34" charset="0"/>
              </a:rPr>
              <a:t> </a:t>
            </a:r>
            <a:r>
              <a:rPr lang="en-GB" sz="2000" dirty="0">
                <a:solidFill>
                  <a:schemeClr val="bg1"/>
                </a:solidFill>
                <a:latin typeface="Tahoma" pitchFamily="34" charset="0"/>
              </a:rPr>
              <a:t>= </a:t>
            </a:r>
            <a:r>
              <a:rPr lang="en-GB" sz="2000" dirty="0" smtClean="0">
                <a:solidFill>
                  <a:schemeClr val="bg1"/>
                </a:solidFill>
                <a:latin typeface="Tahoma" pitchFamily="34" charset="0"/>
              </a:rPr>
              <a:t>change </a:t>
            </a:r>
            <a:r>
              <a:rPr lang="en-GB" sz="2000" dirty="0">
                <a:solidFill>
                  <a:schemeClr val="bg1"/>
                </a:solidFill>
                <a:latin typeface="Tahoma" pitchFamily="34" charset="0"/>
              </a:rPr>
              <a:t>in velocity (m/s)</a:t>
            </a:r>
          </a:p>
          <a:p>
            <a:pPr eaLnBrk="1" hangingPunct="1">
              <a:spcBef>
                <a:spcPct val="50000"/>
              </a:spcBef>
            </a:pPr>
            <a:r>
              <a:rPr lang="en-GB" sz="2000" b="1" i="1" dirty="0">
                <a:solidFill>
                  <a:schemeClr val="bg1"/>
                </a:solidFill>
              </a:rPr>
              <a:t>t</a:t>
            </a:r>
            <a:r>
              <a:rPr lang="en-GB" sz="2000" b="1" dirty="0">
                <a:solidFill>
                  <a:schemeClr val="bg1"/>
                </a:solidFill>
                <a:latin typeface="Tahoma" pitchFamily="34" charset="0"/>
              </a:rPr>
              <a:t>    </a:t>
            </a:r>
            <a:r>
              <a:rPr lang="en-GB" sz="2000" dirty="0">
                <a:solidFill>
                  <a:schemeClr val="bg1"/>
                </a:solidFill>
                <a:latin typeface="Tahoma" pitchFamily="34" charset="0"/>
              </a:rPr>
              <a:t>= </a:t>
            </a:r>
            <a:r>
              <a:rPr lang="en-GB" sz="2000" dirty="0" smtClean="0">
                <a:solidFill>
                  <a:schemeClr val="bg1"/>
                </a:solidFill>
                <a:latin typeface="Tahoma" pitchFamily="34" charset="0"/>
              </a:rPr>
              <a:t>time </a:t>
            </a:r>
            <a:r>
              <a:rPr lang="en-GB" sz="2000" dirty="0">
                <a:solidFill>
                  <a:schemeClr val="bg1"/>
                </a:solidFill>
                <a:latin typeface="Tahoma" pitchFamily="34" charset="0"/>
              </a:rPr>
              <a:t>taken (s)</a:t>
            </a:r>
          </a:p>
        </p:txBody>
      </p:sp>
      <p:sp>
        <p:nvSpPr>
          <p:cNvPr id="29705" name="AutoShape 46"/>
          <p:cNvSpPr>
            <a:spLocks noChangeArrowheads="1"/>
          </p:cNvSpPr>
          <p:nvPr/>
        </p:nvSpPr>
        <p:spPr bwMode="auto">
          <a:xfrm>
            <a:off x="6867525" y="2578100"/>
            <a:ext cx="1828800" cy="1581150"/>
          </a:xfrm>
          <a:prstGeom prst="triangle">
            <a:avLst>
              <a:gd name="adj" fmla="val 50000"/>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6" name="Line 47"/>
          <p:cNvSpPr>
            <a:spLocks noChangeShapeType="1"/>
          </p:cNvSpPr>
          <p:nvPr/>
        </p:nvSpPr>
        <p:spPr bwMode="auto">
          <a:xfrm>
            <a:off x="7281863" y="3416300"/>
            <a:ext cx="990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7" name="Line 48"/>
          <p:cNvSpPr>
            <a:spLocks noChangeShapeType="1"/>
          </p:cNvSpPr>
          <p:nvPr/>
        </p:nvSpPr>
        <p:spPr bwMode="auto">
          <a:xfrm flipV="1">
            <a:off x="7793038" y="3416300"/>
            <a:ext cx="0" cy="7620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8" name="Text Box 49"/>
          <p:cNvSpPr txBox="1">
            <a:spLocks noChangeArrowheads="1"/>
          </p:cNvSpPr>
          <p:nvPr/>
        </p:nvSpPr>
        <p:spPr bwMode="auto">
          <a:xfrm>
            <a:off x="7172325" y="34925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chemeClr val="bg1"/>
                </a:solidFill>
              </a:rPr>
              <a:t>a</a:t>
            </a:r>
          </a:p>
        </p:txBody>
      </p:sp>
      <p:sp>
        <p:nvSpPr>
          <p:cNvPr id="29709" name="Text Box 50"/>
          <p:cNvSpPr txBox="1">
            <a:spLocks noChangeArrowheads="1"/>
          </p:cNvSpPr>
          <p:nvPr/>
        </p:nvSpPr>
        <p:spPr bwMode="auto">
          <a:xfrm>
            <a:off x="7781925" y="34925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chemeClr val="bg1"/>
                </a:solidFill>
              </a:rPr>
              <a:t>t</a:t>
            </a:r>
          </a:p>
        </p:txBody>
      </p:sp>
      <p:sp>
        <p:nvSpPr>
          <p:cNvPr id="29710" name="Text Box 51"/>
          <p:cNvSpPr txBox="1">
            <a:spLocks noChangeArrowheads="1"/>
          </p:cNvSpPr>
          <p:nvPr/>
        </p:nvSpPr>
        <p:spPr bwMode="auto">
          <a:xfrm>
            <a:off x="7477125" y="28067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sz="3200" i="1">
                <a:solidFill>
                  <a:schemeClr val="bg1"/>
                </a:solidFill>
                <a:cs typeface="Times New Roman" pitchFamily="18" charset="0"/>
              </a:rPr>
              <a:t>Δ</a:t>
            </a:r>
            <a:r>
              <a:rPr lang="en-GB" sz="3200" i="1">
                <a:solidFill>
                  <a:schemeClr val="bg1"/>
                </a:solidFill>
                <a:cs typeface="Times New Roman" pitchFamily="18" charset="0"/>
              </a:rPr>
              <a:t>v</a:t>
            </a:r>
            <a:endParaRPr lang="el-GR" sz="3200" i="1">
              <a:solidFill>
                <a:schemeClr val="bg1"/>
              </a:solidFill>
              <a:cs typeface="Times New Roman" pitchFamily="18" charset="0"/>
            </a:endParaRPr>
          </a:p>
        </p:txBody>
      </p:sp>
      <p:sp>
        <p:nvSpPr>
          <p:cNvPr id="29711" name="Freeform 57"/>
          <p:cNvSpPr>
            <a:spLocks/>
          </p:cNvSpPr>
          <p:nvPr/>
        </p:nvSpPr>
        <p:spPr bwMode="auto">
          <a:xfrm rot="5400000">
            <a:off x="-3267075" y="3267075"/>
            <a:ext cx="6911975" cy="377825"/>
          </a:xfrm>
          <a:custGeom>
            <a:avLst/>
            <a:gdLst>
              <a:gd name="T0" fmla="*/ 0 w 5761"/>
              <a:gd name="T1" fmla="*/ 349881693 h 408"/>
              <a:gd name="T2" fmla="*/ 0 w 5761"/>
              <a:gd name="T3" fmla="*/ 0 h 408"/>
              <a:gd name="T4" fmla="*/ 457757272 w 5761"/>
              <a:gd name="T5" fmla="*/ 272701676 h 408"/>
              <a:gd name="T6" fmla="*/ 2147483647 w 5761"/>
              <a:gd name="T7" fmla="*/ 272701676 h 408"/>
              <a:gd name="T8" fmla="*/ 2147483647 w 5761"/>
              <a:gd name="T9" fmla="*/ 349881693 h 408"/>
              <a:gd name="T10" fmla="*/ 0 w 5761"/>
              <a:gd name="T11" fmla="*/ 349881693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1" h="408">
                <a:moveTo>
                  <a:pt x="0" y="408"/>
                </a:moveTo>
                <a:lnTo>
                  <a:pt x="0" y="0"/>
                </a:lnTo>
                <a:lnTo>
                  <a:pt x="318" y="318"/>
                </a:lnTo>
                <a:lnTo>
                  <a:pt x="5761" y="318"/>
                </a:lnTo>
                <a:lnTo>
                  <a:pt x="5761" y="408"/>
                </a:lnTo>
                <a:lnTo>
                  <a:pt x="0" y="408"/>
                </a:lnTo>
                <a:close/>
              </a:path>
            </a:pathLst>
          </a:cu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13" name="AutoShape 53"/>
          <p:cNvSpPr>
            <a:spLocks noChangeArrowheads="1"/>
          </p:cNvSpPr>
          <p:nvPr/>
        </p:nvSpPr>
        <p:spPr bwMode="auto">
          <a:xfrm>
            <a:off x="152400" y="4572000"/>
            <a:ext cx="8839200" cy="2057400"/>
          </a:xfrm>
          <a:prstGeom prst="roundRect">
            <a:avLst>
              <a:gd name="adj" fmla="val 16667"/>
            </a:avLst>
          </a:prstGeom>
          <a:solidFill>
            <a:schemeClr val="tx1">
              <a:alpha val="50195"/>
            </a:schemeClr>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9713" name="Object 54"/>
          <p:cNvGraphicFramePr>
            <a:graphicFrameLocks noGrp="1" noChangeAspect="1"/>
          </p:cNvGraphicFramePr>
          <p:nvPr>
            <p:ph sz="half" idx="2"/>
          </p:nvPr>
        </p:nvGraphicFramePr>
        <p:xfrm>
          <a:off x="4038600" y="5181600"/>
          <a:ext cx="1535113" cy="1023938"/>
        </p:xfrm>
        <a:graphic>
          <a:graphicData uri="http://schemas.openxmlformats.org/presentationml/2006/ole">
            <mc:AlternateContent xmlns:mc="http://schemas.openxmlformats.org/markup-compatibility/2006">
              <mc:Choice xmlns:v="urn:schemas-microsoft-com:vml" Requires="v">
                <p:oleObj spid="_x0000_s29774" name="Equation" r:id="rId6" imgW="838200" imgH="558800" progId="Equation.DSMT4">
                  <p:embed/>
                </p:oleObj>
              </mc:Choice>
              <mc:Fallback>
                <p:oleObj name="Equation" r:id="rId6" imgW="838200" imgH="558800" progId="Equation.DSMT4">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5181600"/>
                        <a:ext cx="1535113"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4" name="Text Box 55"/>
          <p:cNvSpPr txBox="1">
            <a:spLocks noChangeArrowheads="1"/>
          </p:cNvSpPr>
          <p:nvPr/>
        </p:nvSpPr>
        <p:spPr bwMode="auto">
          <a:xfrm>
            <a:off x="381000" y="4800600"/>
            <a:ext cx="4724400" cy="1768475"/>
          </a:xfrm>
          <a:prstGeom prst="rect">
            <a:avLst/>
          </a:prstGeom>
          <a:noFill/>
          <a:ln>
            <a:noFill/>
          </a:ln>
          <a:effectLst/>
          <a:extLst>
            <a:ext uri="{909E8E84-426E-40DD-AFC4-6F175D3DCCD1}">
              <a14:hiddenFill xmlns:a14="http://schemas.microsoft.com/office/drawing/2010/main">
                <a:solidFill>
                  <a:srgbClr val="6E718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i="1" dirty="0">
                <a:solidFill>
                  <a:srgbClr val="FFFF00"/>
                </a:solidFill>
              </a:rPr>
              <a:t>a </a:t>
            </a:r>
            <a:r>
              <a:rPr lang="en-GB" sz="2000" dirty="0">
                <a:solidFill>
                  <a:srgbClr val="FFFF00"/>
                </a:solidFill>
                <a:latin typeface="Tahoma" pitchFamily="34" charset="0"/>
              </a:rPr>
              <a:t>= </a:t>
            </a:r>
            <a:r>
              <a:rPr lang="en-GB" sz="2000" dirty="0" smtClean="0">
                <a:solidFill>
                  <a:srgbClr val="FFFF00"/>
                </a:solidFill>
                <a:latin typeface="Tahoma" pitchFamily="34" charset="0"/>
              </a:rPr>
              <a:t>acceleration </a:t>
            </a:r>
            <a:r>
              <a:rPr lang="en-GB" sz="2000" dirty="0">
                <a:solidFill>
                  <a:srgbClr val="FFFF00"/>
                </a:solidFill>
                <a:latin typeface="Tahoma" pitchFamily="34" charset="0"/>
              </a:rPr>
              <a:t>(m/s</a:t>
            </a:r>
            <a:r>
              <a:rPr lang="en-GB" sz="2000" baseline="30000" dirty="0">
                <a:solidFill>
                  <a:srgbClr val="FFFF00"/>
                </a:solidFill>
                <a:latin typeface="Tahoma" pitchFamily="34" charset="0"/>
              </a:rPr>
              <a:t>2</a:t>
            </a:r>
            <a:r>
              <a:rPr lang="en-GB" sz="2000" dirty="0">
                <a:solidFill>
                  <a:srgbClr val="FFFF00"/>
                </a:solidFill>
                <a:latin typeface="Tahoma" pitchFamily="34" charset="0"/>
              </a:rPr>
              <a:t>)</a:t>
            </a:r>
          </a:p>
          <a:p>
            <a:pPr eaLnBrk="1" hangingPunct="1">
              <a:spcBef>
                <a:spcPct val="50000"/>
              </a:spcBef>
            </a:pPr>
            <a:r>
              <a:rPr lang="en-GB" sz="2000" b="1" i="1" dirty="0">
                <a:solidFill>
                  <a:srgbClr val="FFFF00"/>
                </a:solidFill>
              </a:rPr>
              <a:t>v</a:t>
            </a:r>
            <a:r>
              <a:rPr lang="en-GB" sz="2000" b="1" dirty="0">
                <a:solidFill>
                  <a:srgbClr val="FFFF00"/>
                </a:solidFill>
                <a:latin typeface="Tahoma" pitchFamily="34" charset="0"/>
              </a:rPr>
              <a:t> </a:t>
            </a:r>
            <a:r>
              <a:rPr lang="en-GB" sz="2000" dirty="0">
                <a:solidFill>
                  <a:srgbClr val="FFFF00"/>
                </a:solidFill>
                <a:latin typeface="Tahoma" pitchFamily="34" charset="0"/>
              </a:rPr>
              <a:t>= </a:t>
            </a:r>
            <a:r>
              <a:rPr lang="en-GB" sz="2000" dirty="0" smtClean="0">
                <a:solidFill>
                  <a:srgbClr val="FFFF00"/>
                </a:solidFill>
                <a:latin typeface="Tahoma" pitchFamily="34" charset="0"/>
              </a:rPr>
              <a:t>final </a:t>
            </a:r>
            <a:r>
              <a:rPr lang="en-GB" sz="2000" dirty="0">
                <a:solidFill>
                  <a:srgbClr val="FFFF00"/>
                </a:solidFill>
                <a:latin typeface="Tahoma" pitchFamily="34" charset="0"/>
              </a:rPr>
              <a:t>velocity (m/s)</a:t>
            </a:r>
          </a:p>
          <a:p>
            <a:pPr eaLnBrk="1" hangingPunct="1">
              <a:spcBef>
                <a:spcPct val="50000"/>
              </a:spcBef>
            </a:pPr>
            <a:r>
              <a:rPr lang="en-GB" sz="2000" b="1" i="1" dirty="0">
                <a:solidFill>
                  <a:srgbClr val="FFFF00"/>
                </a:solidFill>
              </a:rPr>
              <a:t>u</a:t>
            </a:r>
            <a:r>
              <a:rPr lang="en-GB" sz="2000" dirty="0">
                <a:solidFill>
                  <a:srgbClr val="FFFF00"/>
                </a:solidFill>
                <a:latin typeface="Tahoma" pitchFamily="34" charset="0"/>
              </a:rPr>
              <a:t> = </a:t>
            </a:r>
            <a:r>
              <a:rPr lang="en-GB" sz="2000" dirty="0" smtClean="0">
                <a:solidFill>
                  <a:srgbClr val="FFFF00"/>
                </a:solidFill>
                <a:latin typeface="Tahoma" pitchFamily="34" charset="0"/>
              </a:rPr>
              <a:t>initial </a:t>
            </a:r>
            <a:r>
              <a:rPr lang="en-GB" sz="2000" dirty="0">
                <a:solidFill>
                  <a:srgbClr val="FFFF00"/>
                </a:solidFill>
                <a:latin typeface="Tahoma" pitchFamily="34" charset="0"/>
              </a:rPr>
              <a:t>velocity (m/s)</a:t>
            </a:r>
          </a:p>
          <a:p>
            <a:pPr eaLnBrk="1" hangingPunct="1">
              <a:spcBef>
                <a:spcPct val="50000"/>
              </a:spcBef>
            </a:pPr>
            <a:r>
              <a:rPr lang="en-GB" sz="2000" b="1" i="1" dirty="0">
                <a:solidFill>
                  <a:srgbClr val="FFFF00"/>
                </a:solidFill>
              </a:rPr>
              <a:t>t</a:t>
            </a:r>
            <a:r>
              <a:rPr lang="en-GB" sz="2000" b="1" dirty="0">
                <a:solidFill>
                  <a:srgbClr val="FFFF00"/>
                </a:solidFill>
                <a:latin typeface="Tahoma" pitchFamily="34" charset="0"/>
              </a:rPr>
              <a:t> </a:t>
            </a:r>
            <a:r>
              <a:rPr lang="en-GB" sz="2000" dirty="0">
                <a:solidFill>
                  <a:srgbClr val="FFFF00"/>
                </a:solidFill>
                <a:latin typeface="Tahoma" pitchFamily="34" charset="0"/>
              </a:rPr>
              <a:t>= </a:t>
            </a:r>
            <a:r>
              <a:rPr lang="en-GB" sz="2000" dirty="0" smtClean="0">
                <a:solidFill>
                  <a:srgbClr val="FFFF00"/>
                </a:solidFill>
                <a:latin typeface="Tahoma" pitchFamily="34" charset="0"/>
              </a:rPr>
              <a:t>time </a:t>
            </a:r>
            <a:r>
              <a:rPr lang="en-GB" sz="2000" dirty="0">
                <a:solidFill>
                  <a:srgbClr val="FFFF00"/>
                </a:solidFill>
                <a:latin typeface="Tahoma" pitchFamily="34" charset="0"/>
              </a:rPr>
              <a:t>taken (s)</a:t>
            </a:r>
          </a:p>
        </p:txBody>
      </p:sp>
      <p:graphicFrame>
        <p:nvGraphicFramePr>
          <p:cNvPr id="29715" name="Object 56"/>
          <p:cNvGraphicFramePr>
            <a:graphicFrameLocks noChangeAspect="1"/>
          </p:cNvGraphicFramePr>
          <p:nvPr/>
        </p:nvGraphicFramePr>
        <p:xfrm>
          <a:off x="6324600" y="5334000"/>
          <a:ext cx="2566988" cy="587375"/>
        </p:xfrm>
        <a:graphic>
          <a:graphicData uri="http://schemas.openxmlformats.org/presentationml/2006/ole">
            <mc:AlternateContent xmlns:mc="http://schemas.openxmlformats.org/markup-compatibility/2006">
              <mc:Choice xmlns:v="urn:schemas-microsoft-com:vml" Requires="v">
                <p:oleObj spid="_x0000_s29775" name="Equation" r:id="rId8" imgW="888614" imgH="203112" progId="Equation.DSMT4">
                  <p:embed/>
                </p:oleObj>
              </mc:Choice>
              <mc:Fallback>
                <p:oleObj name="Equation" r:id="rId8" imgW="888614" imgH="203112" progId="Equation.DSMT4">
                  <p:embed/>
                  <p:pic>
                    <p:nvPicPr>
                      <p:cNvPr id="0" name="Object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334000"/>
                        <a:ext cx="2566988"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41003"/>
                                        </p:tgtEl>
                                        <p:attrNameLst>
                                          <p:attrName>style.visibility</p:attrName>
                                        </p:attrNameLst>
                                      </p:cBhvr>
                                      <p:to>
                                        <p:strVal val="visible"/>
                                      </p:to>
                                    </p:set>
                                    <p:animEffect transition="in" filter="diamond(out)">
                                      <p:cBhvr>
                                        <p:cTn id="12" dur="2000"/>
                                        <p:tgtEl>
                                          <p:spTgt spid="410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41013"/>
                                        </p:tgtEl>
                                        <p:attrNameLst>
                                          <p:attrName>style.visibility</p:attrName>
                                        </p:attrNameLst>
                                      </p:cBhvr>
                                      <p:to>
                                        <p:strVal val="visible"/>
                                      </p:to>
                                    </p:set>
                                    <p:animEffect transition="in" filter="diamond(out)">
                                      <p:cBhvr>
                                        <p:cTn id="17" dur="2000"/>
                                        <p:tgtEl>
                                          <p:spTgt spid="4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1003" grpId="0" animBg="1"/>
      <p:bldP spid="410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222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2228" name="Rectangle 2"/>
          <p:cNvSpPr>
            <a:spLocks noGrp="1" noChangeArrowheads="1"/>
          </p:cNvSpPr>
          <p:nvPr>
            <p:ph type="ctrTitle"/>
          </p:nvPr>
        </p:nvSpPr>
        <p:spPr/>
        <p:txBody>
          <a:bodyPr/>
          <a:lstStyle/>
          <a:p>
            <a:pPr algn="ctr" eaLnBrk="1" hangingPunct="1"/>
            <a:r>
              <a:rPr lang="en-GB" sz="7200" smtClean="0"/>
              <a:t>MEASURING</a:t>
            </a:r>
            <a:br>
              <a:rPr lang="en-GB" sz="7200" smtClean="0"/>
            </a:br>
            <a:r>
              <a:rPr lang="en-GB" sz="7200" smtClean="0"/>
              <a:t>acceleration</a:t>
            </a:r>
          </a:p>
        </p:txBody>
      </p:sp>
      <p:sp>
        <p:nvSpPr>
          <p:cNvPr id="52229" name="Rectangle 3"/>
          <p:cNvSpPr>
            <a:spLocks noGrp="1" noChangeArrowheads="1"/>
          </p:cNvSpPr>
          <p:nvPr>
            <p:ph type="subTitle" idx="1"/>
          </p:nvPr>
        </p:nvSpPr>
        <p:spPr>
          <a:xfrm>
            <a:off x="1295400" y="4419600"/>
            <a:ext cx="6400800" cy="838200"/>
          </a:xfrm>
        </p:spPr>
        <p:txBody>
          <a:bodyPr/>
          <a:lstStyle/>
          <a:p>
            <a:pPr eaLnBrk="1" hangingPunct="1"/>
            <a:r>
              <a:rPr lang="en-GB" smtClean="0"/>
              <a:t>Practical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614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6148" name="Rectangle 1026"/>
          <p:cNvSpPr>
            <a:spLocks noGrp="1" noChangeArrowheads="1"/>
          </p:cNvSpPr>
          <p:nvPr>
            <p:ph type="ctrTitle"/>
          </p:nvPr>
        </p:nvSpPr>
        <p:spPr>
          <a:xfrm>
            <a:off x="533400" y="1219200"/>
            <a:ext cx="7772400" cy="3886200"/>
          </a:xfrm>
        </p:spPr>
        <p:txBody>
          <a:bodyPr/>
          <a:lstStyle/>
          <a:p>
            <a:pPr algn="ctr" eaLnBrk="1" hangingPunct="1"/>
            <a:r>
              <a:rPr lang="en-GB" sz="6000" smtClean="0"/>
              <a:t>REVIEW</a:t>
            </a:r>
          </a:p>
        </p:txBody>
      </p:sp>
      <p:sp>
        <p:nvSpPr>
          <p:cNvPr id="6149" name="Rectangle 1027"/>
          <p:cNvSpPr>
            <a:spLocks noGrp="1" noChangeArrowheads="1"/>
          </p:cNvSpPr>
          <p:nvPr>
            <p:ph type="subTitle" idx="1"/>
          </p:nvPr>
        </p:nvSpPr>
        <p:spPr>
          <a:xfrm>
            <a:off x="228600" y="152400"/>
            <a:ext cx="6400800" cy="990600"/>
          </a:xfrm>
        </p:spPr>
        <p:txBody>
          <a:bodyPr/>
          <a:lstStyle/>
          <a:p>
            <a:pPr eaLnBrk="1" hangingPunct="1"/>
            <a:r>
              <a:rPr lang="en-GB" smtClean="0"/>
              <a:t>S1 Physics    Transport</a:t>
            </a:r>
          </a:p>
        </p:txBody>
      </p:sp>
      <p:sp>
        <p:nvSpPr>
          <p:cNvPr id="6150" name="AutoShape 1029">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latin typeface="Comic Sans MS" pitchFamily="66" charset="0"/>
              </a:rPr>
              <a:t>Back to mind map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072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0724" name="Rectangle 2"/>
          <p:cNvSpPr>
            <a:spLocks noGrp="1" noChangeArrowheads="1"/>
          </p:cNvSpPr>
          <p:nvPr>
            <p:ph type="title"/>
          </p:nvPr>
        </p:nvSpPr>
        <p:spPr>
          <a:xfrm>
            <a:off x="179388" y="333375"/>
            <a:ext cx="7772400" cy="609600"/>
          </a:xfrm>
        </p:spPr>
        <p:txBody>
          <a:bodyPr/>
          <a:lstStyle/>
          <a:p>
            <a:pPr eaLnBrk="1" hangingPunct="1"/>
            <a:r>
              <a:rPr lang="en-GB" sz="3200" u="sng" smtClean="0"/>
              <a:t>Measuring Acceleration</a:t>
            </a:r>
            <a:r>
              <a:rPr lang="en-GB" sz="3200" smtClean="0"/>
              <a:t/>
            </a:r>
            <a:br>
              <a:rPr lang="en-GB" sz="3200" smtClean="0"/>
            </a:br>
            <a:endParaRPr lang="en-GB" sz="3200" smtClean="0"/>
          </a:p>
        </p:txBody>
      </p:sp>
      <p:sp>
        <p:nvSpPr>
          <p:cNvPr id="30725" name="Rectangle 3"/>
          <p:cNvSpPr>
            <a:spLocks noGrp="1" noChangeArrowheads="1"/>
          </p:cNvSpPr>
          <p:nvPr>
            <p:ph type="body" idx="1"/>
          </p:nvPr>
        </p:nvSpPr>
        <p:spPr>
          <a:xfrm>
            <a:off x="250825" y="1295400"/>
            <a:ext cx="8893175" cy="4800600"/>
          </a:xfrm>
        </p:spPr>
        <p:txBody>
          <a:bodyPr/>
          <a:lstStyle/>
          <a:p>
            <a:pPr eaLnBrk="1" hangingPunct="1"/>
            <a:r>
              <a:rPr lang="en-GB" sz="2800" smtClean="0"/>
              <a:t>You can measure acceleration in the lab with EITHER one single mask and two light gates or a double mask and one light gate.</a:t>
            </a:r>
          </a:p>
          <a:p>
            <a:pPr eaLnBrk="1" hangingPunct="1"/>
            <a:r>
              <a:rPr lang="en-GB" sz="2800" smtClean="0"/>
              <a:t>Whichever way the experiment is conducted the measurements that need to be made are:</a:t>
            </a:r>
          </a:p>
          <a:p>
            <a:pPr lvl="1" eaLnBrk="1" hangingPunct="1"/>
            <a:r>
              <a:rPr lang="en-GB" sz="2400" smtClean="0"/>
              <a:t>Width of the mask or masks.</a:t>
            </a:r>
          </a:p>
          <a:p>
            <a:pPr lvl="1" eaLnBrk="1" hangingPunct="1"/>
            <a:r>
              <a:rPr lang="en-GB" sz="2400" smtClean="0"/>
              <a:t>Time for first light beam to be broken.</a:t>
            </a:r>
          </a:p>
          <a:p>
            <a:pPr lvl="1" eaLnBrk="1" hangingPunct="1"/>
            <a:r>
              <a:rPr lang="en-GB" sz="2400" smtClean="0"/>
              <a:t>Time for second light beam to be broken.</a:t>
            </a:r>
          </a:p>
          <a:p>
            <a:pPr lvl="1" eaLnBrk="1" hangingPunct="1"/>
            <a:r>
              <a:rPr lang="en-GB" sz="2400" smtClean="0"/>
              <a:t>Time between the breaks in the light beam to be measured.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Measuring acceleration with two light gates</a:t>
            </a:r>
          </a:p>
        </p:txBody>
      </p:sp>
      <p:sp>
        <p:nvSpPr>
          <p:cNvPr id="3277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277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32773" name="Picture 2" descr="Single"/>
          <p:cNvPicPr>
            <a:picLocks noChangeAspect="1" noChangeArrowheads="1"/>
          </p:cNvPicPr>
          <p:nvPr/>
        </p:nvPicPr>
        <p:blipFill>
          <a:blip r:embed="rId2">
            <a:extLst>
              <a:ext uri="{28A0092B-C50C-407E-A947-70E740481C1C}">
                <a14:useLocalDpi xmlns:a14="http://schemas.microsoft.com/office/drawing/2010/main" val="0"/>
              </a:ext>
            </a:extLst>
          </a:blip>
          <a:srcRect l="-1314" t="17995"/>
          <a:stretch>
            <a:fillRect/>
          </a:stretch>
        </p:blipFill>
        <p:spPr bwMode="auto">
          <a:xfrm>
            <a:off x="-10705" y="1628800"/>
            <a:ext cx="896499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08400" y="1773238"/>
            <a:ext cx="1171575" cy="6000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12968" cy="6552728"/>
          </a:xfrm>
        </p:spPr>
        <p:txBody>
          <a:bodyPr/>
          <a:lstStyle/>
          <a:p>
            <a:pPr marL="0" indent="0">
              <a:buNone/>
            </a:pPr>
            <a:r>
              <a:rPr lang="en-GB" dirty="0" smtClean="0"/>
              <a:t>We don’t measure v and u we calculate </a:t>
            </a:r>
          </a:p>
          <a:p>
            <a:pPr marL="0" indent="0">
              <a:buNone/>
            </a:pPr>
            <a:r>
              <a:rPr lang="en-GB" dirty="0" smtClean="0"/>
              <a:t>them from </a:t>
            </a:r>
          </a:p>
          <a:p>
            <a:r>
              <a:rPr lang="en-GB" dirty="0" smtClean="0"/>
              <a:t>u=s/t</a:t>
            </a:r>
          </a:p>
          <a:p>
            <a:pPr lvl="1"/>
            <a:r>
              <a:rPr lang="en-GB" dirty="0" smtClean="0"/>
              <a:t>Where </a:t>
            </a:r>
          </a:p>
          <a:p>
            <a:pPr lvl="2"/>
            <a:r>
              <a:rPr lang="en-GB" dirty="0" smtClean="0"/>
              <a:t>s = length of the card</a:t>
            </a:r>
          </a:p>
          <a:p>
            <a:pPr lvl="2"/>
            <a:r>
              <a:rPr lang="en-GB" dirty="0" smtClean="0"/>
              <a:t>t= time for the vehicle to pass through the top light gates.</a:t>
            </a:r>
            <a:endParaRPr lang="en-GB" dirty="0"/>
          </a:p>
          <a:p>
            <a:pPr lvl="1"/>
            <a:r>
              <a:rPr lang="en-GB" dirty="0" smtClean="0"/>
              <a:t>v=s/t</a:t>
            </a:r>
          </a:p>
          <a:p>
            <a:pPr lvl="1"/>
            <a:r>
              <a:rPr lang="en-GB" dirty="0" smtClean="0"/>
              <a:t>Where </a:t>
            </a:r>
            <a:endParaRPr lang="en-GB" dirty="0"/>
          </a:p>
          <a:p>
            <a:pPr lvl="2"/>
            <a:r>
              <a:rPr lang="en-GB" dirty="0"/>
              <a:t>s = length of the card</a:t>
            </a:r>
          </a:p>
          <a:p>
            <a:pPr lvl="2"/>
            <a:r>
              <a:rPr lang="en-GB" dirty="0"/>
              <a:t>t= time for the vehicle to pass through the bottom light gates.</a:t>
            </a:r>
          </a:p>
          <a:p>
            <a:pPr marL="0" lvl="2" indent="0">
              <a:buNone/>
            </a:pPr>
            <a:r>
              <a:rPr lang="en-GB" dirty="0" smtClean="0"/>
              <a:t>We </a:t>
            </a:r>
            <a:r>
              <a:rPr lang="en-GB" dirty="0"/>
              <a:t>also need to know the time </a:t>
            </a:r>
            <a:r>
              <a:rPr lang="en-GB" dirty="0" smtClean="0"/>
              <a:t>it took the car to go between the light gates.</a:t>
            </a:r>
            <a:endParaRPr lang="en-GB" dirty="0"/>
          </a:p>
          <a:p>
            <a:endParaRPr lang="en-GB" dirty="0"/>
          </a:p>
        </p:txBody>
      </p:sp>
    </p:spTree>
    <p:extLst>
      <p:ext uri="{BB962C8B-B14F-4D97-AF65-F5344CB8AC3E}">
        <p14:creationId xmlns:p14="http://schemas.microsoft.com/office/powerpoint/2010/main" val="2421488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1295400"/>
            <a:ext cx="7772400" cy="3141712"/>
          </a:xfrm>
        </p:spPr>
        <p:txBody>
          <a:bodyPr/>
          <a:lstStyle/>
          <a:p>
            <a:pPr marL="0" indent="0">
              <a:buNone/>
            </a:pPr>
            <a:r>
              <a:rPr lang="en-GB" dirty="0" smtClean="0"/>
              <a:t>Does it matter how far apart the light gates are?</a:t>
            </a:r>
          </a:p>
          <a:p>
            <a:pPr marL="0" indent="0">
              <a:buNone/>
            </a:pPr>
            <a:endParaRPr lang="en-GB" dirty="0"/>
          </a:p>
          <a:p>
            <a:pPr marL="0" indent="0">
              <a:buNone/>
            </a:pPr>
            <a:r>
              <a:rPr lang="en-GB" dirty="0" smtClean="0"/>
              <a:t>Surely the further apart the light gates the greater the value of v. </a:t>
            </a:r>
            <a:endParaRPr lang="en-GB" dirty="0"/>
          </a:p>
        </p:txBody>
      </p:sp>
      <p:sp>
        <p:nvSpPr>
          <p:cNvPr id="4" name="Date Placeholder 3"/>
          <p:cNvSpPr>
            <a:spLocks noGrp="1"/>
          </p:cNvSpPr>
          <p:nvPr>
            <p:ph type="dt" sz="half" idx="10"/>
          </p:nvPr>
        </p:nvSpPr>
        <p:spPr/>
        <p:txBody>
          <a:bodyPr/>
          <a:lstStyle/>
          <a:p>
            <a:pPr>
              <a:defRPr/>
            </a:pPr>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
        <p:nvSpPr>
          <p:cNvPr id="6" name="TextBox 5"/>
          <p:cNvSpPr txBox="1"/>
          <p:nvPr/>
        </p:nvSpPr>
        <p:spPr>
          <a:xfrm>
            <a:off x="467545" y="4285994"/>
            <a:ext cx="8496944" cy="1569660"/>
          </a:xfrm>
          <a:prstGeom prst="rect">
            <a:avLst/>
          </a:prstGeom>
          <a:noFill/>
        </p:spPr>
        <p:txBody>
          <a:bodyPr wrap="square" rtlCol="0">
            <a:spAutoFit/>
          </a:bodyPr>
          <a:lstStyle/>
          <a:p>
            <a:r>
              <a:rPr lang="en-GB" dirty="0" smtClean="0">
                <a:solidFill>
                  <a:schemeClr val="bg1"/>
                </a:solidFill>
                <a:latin typeface="+mn-lt"/>
              </a:rPr>
              <a:t>Yes the further apart the light gates the greater </a:t>
            </a:r>
          </a:p>
          <a:p>
            <a:r>
              <a:rPr lang="en-GB" dirty="0" smtClean="0">
                <a:solidFill>
                  <a:schemeClr val="bg1"/>
                </a:solidFill>
                <a:latin typeface="+mn-lt"/>
              </a:rPr>
              <a:t>the value of v but the longer it takes to go between the light gates. If a=v-u/t then v is greater but also t so these two cancel and a remains constant</a:t>
            </a:r>
            <a:endParaRPr lang="en-GB" dirty="0">
              <a:solidFill>
                <a:schemeClr val="bg1"/>
              </a:solidFill>
              <a:latin typeface="+mn-lt"/>
            </a:endParaRPr>
          </a:p>
        </p:txBody>
      </p:sp>
    </p:spTree>
    <p:extLst>
      <p:ext uri="{BB962C8B-B14F-4D97-AF65-F5344CB8AC3E}">
        <p14:creationId xmlns:p14="http://schemas.microsoft.com/office/powerpoint/2010/main" val="365317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smtClean="0"/>
          </a:p>
        </p:txBody>
      </p:sp>
      <p:sp>
        <p:nvSpPr>
          <p:cNvPr id="3174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174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3174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628775"/>
            <a:ext cx="4648200" cy="410527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Measuring acceleration with only one light gate</a:t>
            </a:r>
          </a:p>
        </p:txBody>
      </p:sp>
      <p:sp>
        <p:nvSpPr>
          <p:cNvPr id="3379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379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3379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552" y="1628800"/>
            <a:ext cx="8273056" cy="4189636"/>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5800" y="1295400"/>
            <a:ext cx="7772400" cy="1341512"/>
          </a:xfrm>
        </p:spPr>
        <p:txBody>
          <a:bodyPr/>
          <a:lstStyle/>
          <a:p>
            <a:pPr marL="0" indent="0">
              <a:buNone/>
            </a:pPr>
            <a:r>
              <a:rPr lang="en-GB" dirty="0" smtClean="0"/>
              <a:t>How can we only use 1 light gate to find acceleration?</a:t>
            </a:r>
            <a:endParaRPr lang="en-GB" dirty="0"/>
          </a:p>
        </p:txBody>
      </p:sp>
      <p:sp>
        <p:nvSpPr>
          <p:cNvPr id="4" name="Date Placeholder 3"/>
          <p:cNvSpPr>
            <a:spLocks noGrp="1"/>
          </p:cNvSpPr>
          <p:nvPr>
            <p:ph type="dt" sz="half" idx="10"/>
          </p:nvPr>
        </p:nvSpPr>
        <p:spPr/>
        <p:txBody>
          <a:bodyPr/>
          <a:lstStyle/>
          <a:p>
            <a:pPr>
              <a:defRPr/>
            </a:pPr>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
        <p:nvSpPr>
          <p:cNvPr id="6" name="Content Placeholder 2"/>
          <p:cNvSpPr txBox="1">
            <a:spLocks/>
          </p:cNvSpPr>
          <p:nvPr/>
        </p:nvSpPr>
        <p:spPr bwMode="auto">
          <a:xfrm>
            <a:off x="683568" y="2708920"/>
            <a:ext cx="7772400" cy="13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a:buFontTx/>
              <a:buNone/>
            </a:pPr>
            <a:r>
              <a:rPr lang="en-GB" dirty="0" smtClean="0">
                <a:solidFill>
                  <a:schemeClr val="bg1"/>
                </a:solidFill>
              </a:rPr>
              <a:t>Yes the vehicle has a double MASK. u and v are still taken from the time it takes the mask to pass through the light gate and we need to measure the length of the mask</a:t>
            </a:r>
            <a:endParaRPr lang="en-GB" dirty="0">
              <a:solidFill>
                <a:schemeClr val="bg1"/>
              </a:solidFill>
            </a:endParaRPr>
          </a:p>
        </p:txBody>
      </p:sp>
    </p:spTree>
    <p:extLst>
      <p:ext uri="{BB962C8B-B14F-4D97-AF65-F5344CB8AC3E}">
        <p14:creationId xmlns:p14="http://schemas.microsoft.com/office/powerpoint/2010/main" val="32464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917044"/>
              </p:ext>
            </p:extLst>
          </p:nvPr>
        </p:nvGraphicFramePr>
        <p:xfrm>
          <a:off x="395536" y="980730"/>
          <a:ext cx="7454651" cy="5841124"/>
        </p:xfrm>
        <a:graphic>
          <a:graphicData uri="http://schemas.openxmlformats.org/drawingml/2006/table">
            <a:tbl>
              <a:tblPr>
                <a:tableStyleId>{5C22544A-7EE6-4342-B048-85BDC9FD1C3A}</a:tableStyleId>
              </a:tblPr>
              <a:tblGrid>
                <a:gridCol w="4483621"/>
                <a:gridCol w="2971030"/>
              </a:tblGrid>
              <a:tr h="1094521">
                <a:tc>
                  <a:txBody>
                    <a:bodyPr/>
                    <a:lstStyle/>
                    <a:p>
                      <a:pPr algn="ctr">
                        <a:spcAft>
                          <a:spcPts val="0"/>
                        </a:spcAft>
                      </a:pPr>
                      <a:r>
                        <a:rPr lang="en-GB" sz="1800" u="none" strike="noStrike" dirty="0">
                          <a:effectLst/>
                          <a:highlight>
                            <a:srgbClr val="00FF00"/>
                          </a:highlight>
                        </a:rPr>
                        <a:t>Measurements</a:t>
                      </a:r>
                      <a:endParaRPr lang="en-GB" sz="1200" b="1" u="sng" dirty="0">
                        <a:effectLst/>
                        <a:latin typeface="Comic Sans MS"/>
                        <a:ea typeface="Times New Roman"/>
                        <a:cs typeface="Times New Roman"/>
                      </a:endParaRPr>
                    </a:p>
                  </a:txBody>
                  <a:tcPr marL="68580" marR="68580" marT="0" marB="0"/>
                </a:tc>
                <a:tc>
                  <a:txBody>
                    <a:bodyPr/>
                    <a:lstStyle/>
                    <a:p>
                      <a:pPr algn="ctr">
                        <a:spcAft>
                          <a:spcPts val="0"/>
                        </a:spcAft>
                      </a:pPr>
                      <a:r>
                        <a:rPr lang="en-GB" sz="1800" u="none" strike="noStrike" dirty="0">
                          <a:effectLst/>
                          <a:highlight>
                            <a:srgbClr val="00FF00"/>
                          </a:highlight>
                        </a:rPr>
                        <a:t>Calculations</a:t>
                      </a:r>
                      <a:endParaRPr lang="en-GB" sz="1200" b="1" u="sng" dirty="0">
                        <a:effectLst/>
                        <a:latin typeface="Comic Sans MS"/>
                        <a:ea typeface="Times New Roman"/>
                        <a:cs typeface="Times New Roman"/>
                      </a:endParaRPr>
                    </a:p>
                  </a:txBody>
                  <a:tcPr marL="68580" marR="68580" marT="0" marB="0"/>
                </a:tc>
              </a:tr>
              <a:tr h="1094521">
                <a:tc>
                  <a:txBody>
                    <a:bodyPr/>
                    <a:lstStyle/>
                    <a:p>
                      <a:pPr algn="ctr">
                        <a:spcAft>
                          <a:spcPts val="0"/>
                        </a:spcAft>
                      </a:pPr>
                      <a:r>
                        <a:rPr lang="en-GB" sz="1800" u="none" strike="noStrike" dirty="0">
                          <a:effectLst/>
                        </a:rPr>
                        <a:t>t</a:t>
                      </a:r>
                      <a:r>
                        <a:rPr lang="en-GB" sz="1800" u="none" strike="noStrike" baseline="-25000" dirty="0">
                          <a:effectLst/>
                        </a:rPr>
                        <a:t>1 </a:t>
                      </a:r>
                      <a:r>
                        <a:rPr lang="en-GB" sz="1800" u="none" strike="noStrike" dirty="0">
                          <a:effectLst/>
                        </a:rPr>
                        <a:t>time to pass first light gate</a:t>
                      </a:r>
                      <a:endParaRPr lang="en-GB" sz="1200" b="1" u="sng" dirty="0">
                        <a:effectLst/>
                        <a:latin typeface="Comic Sans MS"/>
                        <a:ea typeface="Times New Roman"/>
                        <a:cs typeface="Times New Roman"/>
                      </a:endParaRPr>
                    </a:p>
                  </a:txBody>
                  <a:tcPr marL="68580" marR="68580" marT="0" marB="0"/>
                </a:tc>
                <a:tc>
                  <a:txBody>
                    <a:bodyPr/>
                    <a:lstStyle/>
                    <a:p>
                      <a:pPr algn="ctr">
                        <a:spcAft>
                          <a:spcPts val="0"/>
                        </a:spcAft>
                      </a:pPr>
                      <a:endParaRPr lang="en-GB" sz="1200" b="1" u="sng">
                        <a:effectLst/>
                        <a:latin typeface="Comic Sans MS"/>
                        <a:ea typeface="Times New Roman"/>
                        <a:cs typeface="Times New Roman"/>
                      </a:endParaRPr>
                    </a:p>
                  </a:txBody>
                  <a:tcPr marL="68580" marR="68580" marT="0" marB="0"/>
                </a:tc>
              </a:tr>
              <a:tr h="1094521">
                <a:tc>
                  <a:txBody>
                    <a:bodyPr/>
                    <a:lstStyle/>
                    <a:p>
                      <a:pPr algn="ctr">
                        <a:spcAft>
                          <a:spcPts val="0"/>
                        </a:spcAft>
                      </a:pPr>
                      <a:r>
                        <a:rPr lang="en-GB" sz="1800" u="none" strike="noStrike">
                          <a:effectLst/>
                        </a:rPr>
                        <a:t>t</a:t>
                      </a:r>
                      <a:r>
                        <a:rPr lang="en-GB" sz="1800" u="none" strike="noStrike" baseline="-25000">
                          <a:effectLst/>
                        </a:rPr>
                        <a:t>2</a:t>
                      </a:r>
                      <a:r>
                        <a:rPr lang="en-GB" sz="1800" u="none" strike="noStrike">
                          <a:effectLst/>
                        </a:rPr>
                        <a:t> time to pass second light gate</a:t>
                      </a:r>
                      <a:endParaRPr lang="en-GB" sz="1200" b="1" u="sng">
                        <a:effectLst/>
                        <a:latin typeface="Comic Sans MS"/>
                        <a:ea typeface="Times New Roman"/>
                        <a:cs typeface="Times New Roman"/>
                      </a:endParaRPr>
                    </a:p>
                  </a:txBody>
                  <a:tcPr marL="68580" marR="68580" marT="0" marB="0"/>
                </a:tc>
                <a:tc>
                  <a:txBody>
                    <a:bodyPr/>
                    <a:lstStyle/>
                    <a:p>
                      <a:pPr algn="ctr">
                        <a:spcAft>
                          <a:spcPts val="0"/>
                        </a:spcAft>
                      </a:pPr>
                      <a:endParaRPr lang="en-GB" sz="1200" b="1" u="sng">
                        <a:effectLst/>
                        <a:latin typeface="Comic Sans MS"/>
                        <a:ea typeface="Times New Roman"/>
                        <a:cs typeface="Times New Roman"/>
                      </a:endParaRPr>
                    </a:p>
                  </a:txBody>
                  <a:tcPr marL="68580" marR="68580" marT="0" marB="0"/>
                </a:tc>
              </a:tr>
              <a:tr h="1094521">
                <a:tc>
                  <a:txBody>
                    <a:bodyPr/>
                    <a:lstStyle/>
                    <a:p>
                      <a:pPr algn="ctr">
                        <a:spcAft>
                          <a:spcPts val="0"/>
                        </a:spcAft>
                      </a:pPr>
                      <a:r>
                        <a:rPr lang="en-GB" sz="1800" u="none" strike="noStrike">
                          <a:effectLst/>
                        </a:rPr>
                        <a:t>t</a:t>
                      </a:r>
                      <a:r>
                        <a:rPr lang="en-GB" sz="1800" u="none" strike="noStrike" baseline="-25000">
                          <a:effectLst/>
                        </a:rPr>
                        <a:t>3 </a:t>
                      </a:r>
                      <a:r>
                        <a:rPr lang="en-GB" sz="1800" u="none" strike="noStrike">
                          <a:effectLst/>
                        </a:rPr>
                        <a:t>time between light gate</a:t>
                      </a:r>
                      <a:endParaRPr lang="en-GB" sz="1200" b="1" u="sng">
                        <a:effectLst/>
                        <a:latin typeface="Comic Sans MS"/>
                        <a:ea typeface="Times New Roman"/>
                        <a:cs typeface="Times New Roman"/>
                      </a:endParaRPr>
                    </a:p>
                  </a:txBody>
                  <a:tcPr marL="68580" marR="68580" marT="0" marB="0"/>
                </a:tc>
                <a:tc>
                  <a:txBody>
                    <a:bodyPr/>
                    <a:lstStyle/>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smtClean="0">
                        <a:effectLst/>
                        <a:latin typeface="Comic Sans MS"/>
                        <a:ea typeface="Times New Roman"/>
                        <a:cs typeface="Times New Roman"/>
                      </a:endParaRPr>
                    </a:p>
                    <a:p>
                      <a:pPr algn="ctr">
                        <a:spcAft>
                          <a:spcPts val="0"/>
                        </a:spcAft>
                      </a:pPr>
                      <a:endParaRPr lang="en-GB" sz="1200" b="1" u="sng" dirty="0">
                        <a:effectLst/>
                        <a:latin typeface="Comic Sans MS"/>
                        <a:ea typeface="Times New Roman"/>
                        <a:cs typeface="Times New Roman"/>
                      </a:endParaRPr>
                    </a:p>
                  </a:txBody>
                  <a:tcPr marL="68580" marR="68580" marT="0" marB="0"/>
                </a:tc>
              </a:tr>
              <a:tr h="1094521">
                <a:tc>
                  <a:txBody>
                    <a:bodyPr/>
                    <a:lstStyle/>
                    <a:p>
                      <a:pPr algn="ctr">
                        <a:spcAft>
                          <a:spcPts val="0"/>
                        </a:spcAft>
                      </a:pPr>
                      <a:r>
                        <a:rPr lang="en-GB" sz="1800" u="none" strike="noStrike">
                          <a:effectLst/>
                        </a:rPr>
                        <a:t>Length of mask</a:t>
                      </a:r>
                      <a:endParaRPr lang="en-GB" sz="1200" b="1" u="sng">
                        <a:effectLst/>
                        <a:latin typeface="Comic Sans MS"/>
                        <a:ea typeface="Times New Roman"/>
                        <a:cs typeface="Times New Roman"/>
                      </a:endParaRPr>
                    </a:p>
                  </a:txBody>
                  <a:tcPr marL="68580" marR="68580" marT="0" marB="0"/>
                </a:tc>
                <a:tc>
                  <a:txBody>
                    <a:bodyPr/>
                    <a:lstStyle/>
                    <a:p>
                      <a:pPr algn="ctr">
                        <a:spcAft>
                          <a:spcPts val="0"/>
                        </a:spcAft>
                      </a:pPr>
                      <a:endParaRPr lang="en-GB" sz="1200" b="1" u="sng" dirty="0">
                        <a:effectLst/>
                        <a:latin typeface="Comic Sans MS"/>
                        <a:ea typeface="Times New Roman"/>
                        <a:cs typeface="Times New Roman"/>
                      </a:endParaRPr>
                    </a:p>
                  </a:txBody>
                  <a:tcPr marL="68580" marR="68580" marT="0" marB="0"/>
                </a:tc>
              </a:tr>
            </a:tbl>
          </a:graphicData>
        </a:graphic>
      </p:graphicFrame>
      <p:sp>
        <p:nvSpPr>
          <p:cNvPr id="3482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482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graphicFrame>
        <p:nvGraphicFramePr>
          <p:cNvPr id="34822" name="Object 6"/>
          <p:cNvGraphicFramePr>
            <a:graphicFrameLocks noChangeAspect="1"/>
          </p:cNvGraphicFramePr>
          <p:nvPr>
            <p:extLst>
              <p:ext uri="{D42A27DB-BD31-4B8C-83A1-F6EECF244321}">
                <p14:modId xmlns:p14="http://schemas.microsoft.com/office/powerpoint/2010/main" val="2824772017"/>
              </p:ext>
            </p:extLst>
          </p:nvPr>
        </p:nvGraphicFramePr>
        <p:xfrm>
          <a:off x="6084168" y="1916832"/>
          <a:ext cx="752475" cy="771525"/>
        </p:xfrm>
        <a:graphic>
          <a:graphicData uri="http://schemas.openxmlformats.org/presentationml/2006/ole">
            <mc:AlternateContent xmlns:mc="http://schemas.openxmlformats.org/markup-compatibility/2006">
              <mc:Choice xmlns:v="urn:schemas-microsoft-com:vml" Requires="v">
                <p:oleObj spid="_x0000_s34902" r:id="rId3" imgW="482391" imgH="495085" progId="Equation.DSMT4">
                  <p:embed/>
                </p:oleObj>
              </mc:Choice>
              <mc:Fallback>
                <p:oleObj r:id="rId3" imgW="482391" imgH="49508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916832"/>
                        <a:ext cx="752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3" name="Object 7"/>
          <p:cNvGraphicFramePr>
            <a:graphicFrameLocks noChangeAspect="1"/>
          </p:cNvGraphicFramePr>
          <p:nvPr>
            <p:extLst>
              <p:ext uri="{D42A27DB-BD31-4B8C-83A1-F6EECF244321}">
                <p14:modId xmlns:p14="http://schemas.microsoft.com/office/powerpoint/2010/main" val="451310801"/>
              </p:ext>
            </p:extLst>
          </p:nvPr>
        </p:nvGraphicFramePr>
        <p:xfrm>
          <a:off x="6012160" y="3140968"/>
          <a:ext cx="704850" cy="723900"/>
        </p:xfrm>
        <a:graphic>
          <a:graphicData uri="http://schemas.openxmlformats.org/presentationml/2006/ole">
            <mc:AlternateContent xmlns:mc="http://schemas.openxmlformats.org/markup-compatibility/2006">
              <mc:Choice xmlns:v="urn:schemas-microsoft-com:vml" Requires="v">
                <p:oleObj spid="_x0000_s34903" r:id="rId5" imgW="482391" imgH="495085" progId="Equation.DSMT4">
                  <p:embed/>
                </p:oleObj>
              </mc:Choice>
              <mc:Fallback>
                <p:oleObj r:id="rId5" imgW="482391" imgH="495085"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3140968"/>
                        <a:ext cx="7048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4" name="Object 8"/>
          <p:cNvGraphicFramePr>
            <a:graphicFrameLocks noChangeAspect="1"/>
          </p:cNvGraphicFramePr>
          <p:nvPr>
            <p:extLst>
              <p:ext uri="{D42A27DB-BD31-4B8C-83A1-F6EECF244321}">
                <p14:modId xmlns:p14="http://schemas.microsoft.com/office/powerpoint/2010/main" val="1925007453"/>
              </p:ext>
            </p:extLst>
          </p:nvPr>
        </p:nvGraphicFramePr>
        <p:xfrm>
          <a:off x="5724128" y="4365104"/>
          <a:ext cx="1095375" cy="714375"/>
        </p:xfrm>
        <a:graphic>
          <a:graphicData uri="http://schemas.openxmlformats.org/presentationml/2006/ole">
            <mc:AlternateContent xmlns:mc="http://schemas.openxmlformats.org/markup-compatibility/2006">
              <mc:Choice xmlns:v="urn:schemas-microsoft-com:vml" Requires="v">
                <p:oleObj spid="_x0000_s34904" r:id="rId7" imgW="736600" imgH="482600" progId="Equation.DSMT4">
                  <p:embed/>
                </p:oleObj>
              </mc:Choice>
              <mc:Fallback>
                <p:oleObj r:id="rId7" imgW="736600" imgH="482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4365104"/>
                        <a:ext cx="1095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5" name="Object 9"/>
          <p:cNvGraphicFramePr>
            <a:graphicFrameLocks noChangeAspect="1"/>
          </p:cNvGraphicFramePr>
          <p:nvPr>
            <p:extLst>
              <p:ext uri="{D42A27DB-BD31-4B8C-83A1-F6EECF244321}">
                <p14:modId xmlns:p14="http://schemas.microsoft.com/office/powerpoint/2010/main" val="1512015707"/>
              </p:ext>
            </p:extLst>
          </p:nvPr>
        </p:nvGraphicFramePr>
        <p:xfrm>
          <a:off x="6228184" y="5661248"/>
          <a:ext cx="200025" cy="333375"/>
        </p:xfrm>
        <a:graphic>
          <a:graphicData uri="http://schemas.openxmlformats.org/presentationml/2006/ole">
            <mc:AlternateContent xmlns:mc="http://schemas.openxmlformats.org/markup-compatibility/2006">
              <mc:Choice xmlns:v="urn:schemas-microsoft-com:vml" Requires="v">
                <p:oleObj spid="_x0000_s34905" r:id="rId9" imgW="126780" imgH="215526" progId="Equation.DSMT4">
                  <p:embed/>
                </p:oleObj>
              </mc:Choice>
              <mc:Fallback>
                <p:oleObj r:id="rId9" imgW="126780" imgH="215526"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8184" y="5661248"/>
                        <a:ext cx="200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smtClean="0"/>
          </a:p>
        </p:txBody>
      </p:sp>
      <p:sp>
        <p:nvSpPr>
          <p:cNvPr id="35843" name="Content Placeholder 2"/>
          <p:cNvSpPr>
            <a:spLocks noGrp="1"/>
          </p:cNvSpPr>
          <p:nvPr>
            <p:ph idx="1"/>
          </p:nvPr>
        </p:nvSpPr>
        <p:spPr/>
        <p:txBody>
          <a:bodyPr/>
          <a:lstStyle/>
          <a:p>
            <a:pPr eaLnBrk="1" hangingPunct="1"/>
            <a:endParaRPr lang="en-US" smtClean="0"/>
          </a:p>
        </p:txBody>
      </p:sp>
      <p:sp>
        <p:nvSpPr>
          <p:cNvPr id="3584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584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358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81075"/>
            <a:ext cx="7559675"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508375"/>
            <a:ext cx="7559675" cy="2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acceleration with the ALBA RANGER</a:t>
            </a:r>
            <a:endParaRPr lang="en-GB" dirty="0"/>
          </a:p>
        </p:txBody>
      </p:sp>
      <p:sp>
        <p:nvSpPr>
          <p:cNvPr id="3" name="Content Placeholder 2"/>
          <p:cNvSpPr>
            <a:spLocks noGrp="1"/>
          </p:cNvSpPr>
          <p:nvPr>
            <p:ph idx="1"/>
          </p:nvPr>
        </p:nvSpPr>
        <p:spPr/>
        <p:txBody>
          <a:bodyPr/>
          <a:lstStyle/>
          <a:p>
            <a:pPr marL="0" indent="0">
              <a:buNone/>
            </a:pPr>
            <a:r>
              <a:rPr lang="en-GB" dirty="0" smtClean="0"/>
              <a:t>Here the Ranger sends out pulses of ultrasound. The waves reflect off the object and returns them to the ranger.</a:t>
            </a:r>
          </a:p>
          <a:p>
            <a:pPr marL="0" indent="0">
              <a:buNone/>
            </a:pPr>
            <a:endParaRPr lang="en-GB" dirty="0" smtClean="0"/>
          </a:p>
          <a:p>
            <a:pPr marL="0" indent="0">
              <a:buNone/>
            </a:pPr>
            <a:r>
              <a:rPr lang="en-GB" dirty="0" smtClean="0"/>
              <a:t>If the pulses are returning after a longer time what does this tell you about the vehicle?</a:t>
            </a:r>
          </a:p>
          <a:p>
            <a:pPr marL="0" indent="0">
              <a:buNone/>
            </a:pPr>
            <a:r>
              <a:rPr lang="en-GB" dirty="0" smtClean="0">
                <a:solidFill>
                  <a:srgbClr val="FF0000"/>
                </a:solidFill>
              </a:rPr>
              <a:t>What about the pulses reflecting in a sorter time?</a:t>
            </a:r>
            <a:endParaRPr lang="en-GB" dirty="0">
              <a:solidFill>
                <a:srgbClr val="FF0000"/>
              </a:solidFill>
            </a:endParaRPr>
          </a:p>
        </p:txBody>
      </p:sp>
      <p:sp>
        <p:nvSpPr>
          <p:cNvPr id="4" name="Date Placeholder 3"/>
          <p:cNvSpPr>
            <a:spLocks noGrp="1"/>
          </p:cNvSpPr>
          <p:nvPr>
            <p:ph type="dt" sz="half" idx="10"/>
          </p:nvPr>
        </p:nvSpPr>
        <p:spPr/>
        <p:txBody>
          <a:bodyPr/>
          <a:lstStyle/>
          <a:p>
            <a:pPr>
              <a:defRPr/>
            </a:pPr>
            <a:r>
              <a:rPr lang="en-GB" smtClean="0"/>
              <a:t>02/10/2011</a:t>
            </a:r>
            <a:endParaRPr lang="en-GB"/>
          </a:p>
        </p:txBody>
      </p:sp>
      <p:sp>
        <p:nvSpPr>
          <p:cNvPr id="5" name="Footer Placeholder 4"/>
          <p:cNvSpPr>
            <a:spLocks noGrp="1"/>
          </p:cNvSpPr>
          <p:nvPr>
            <p:ph type="ftr" sz="quarter" idx="11"/>
          </p:nvPr>
        </p:nvSpPr>
        <p:spPr/>
        <p:txBody>
          <a:bodyPr/>
          <a:lstStyle/>
          <a:p>
            <a:pPr>
              <a:defRPr/>
            </a:pPr>
            <a:r>
              <a:rPr lang="en-GB" smtClean="0"/>
              <a:t>JAH</a:t>
            </a:r>
            <a:endParaRPr lang="en-GB"/>
          </a:p>
        </p:txBody>
      </p:sp>
    </p:spTree>
    <p:extLst>
      <p:ext uri="{BB962C8B-B14F-4D97-AF65-F5344CB8AC3E}">
        <p14:creationId xmlns:p14="http://schemas.microsoft.com/office/powerpoint/2010/main" val="1104375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819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8196" name="Rectangle 2"/>
          <p:cNvSpPr>
            <a:spLocks noGrp="1" noChangeArrowheads="1"/>
          </p:cNvSpPr>
          <p:nvPr>
            <p:ph type="title"/>
          </p:nvPr>
        </p:nvSpPr>
        <p:spPr/>
        <p:txBody>
          <a:bodyPr/>
          <a:lstStyle/>
          <a:p>
            <a:pPr eaLnBrk="1" hangingPunct="1"/>
            <a:r>
              <a:rPr lang="en-GB" smtClean="0"/>
              <a:t>REVIEW</a:t>
            </a:r>
          </a:p>
        </p:txBody>
      </p:sp>
      <p:sp>
        <p:nvSpPr>
          <p:cNvPr id="145413" name="Rectangle 5"/>
          <p:cNvSpPr>
            <a:spLocks noGrp="1" noChangeArrowheads="1"/>
          </p:cNvSpPr>
          <p:nvPr>
            <p:ph type="body" idx="1"/>
          </p:nvPr>
        </p:nvSpPr>
        <p:spPr>
          <a:xfrm>
            <a:off x="152400" y="1295400"/>
            <a:ext cx="8991600" cy="4800600"/>
          </a:xfrm>
        </p:spPr>
        <p:txBody>
          <a:bodyPr/>
          <a:lstStyle/>
          <a:p>
            <a:pPr eaLnBrk="1" hangingPunct="1">
              <a:lnSpc>
                <a:spcPct val="90000"/>
              </a:lnSpc>
              <a:buFontTx/>
              <a:buNone/>
            </a:pPr>
            <a:r>
              <a:rPr lang="en-AU" sz="2800" i="1" u="sng" smtClean="0">
                <a:latin typeface="Arial" pitchFamily="34" charset="0"/>
                <a:cs typeface="Times New Roman" pitchFamily="18" charset="0"/>
              </a:rPr>
              <a:t>WHAT ARE DISTANCE AND DISPLACEMENT?</a:t>
            </a:r>
            <a:endParaRPr lang="en-AU" sz="2800" i="1" u="sng" smtClean="0">
              <a:latin typeface="Arial" pitchFamily="34" charset="0"/>
              <a:cs typeface="Arial" pitchFamily="34" charset="0"/>
            </a:endParaRPr>
          </a:p>
          <a:p>
            <a:pPr eaLnBrk="1" hangingPunct="1">
              <a:lnSpc>
                <a:spcPct val="90000"/>
              </a:lnSpc>
            </a:pPr>
            <a:r>
              <a:rPr lang="en-AU" sz="2800" u="sng" smtClean="0">
                <a:latin typeface="Arial" pitchFamily="34" charset="0"/>
                <a:cs typeface="Arial" pitchFamily="34" charset="0"/>
              </a:rPr>
              <a:t>Distance</a:t>
            </a:r>
            <a:r>
              <a:rPr lang="en-AU" sz="2800" smtClean="0">
                <a:latin typeface="Arial" pitchFamily="34" charset="0"/>
                <a:cs typeface="Arial" pitchFamily="34" charset="0"/>
              </a:rPr>
              <a:t> is length. How far you’ve travelled (e.g. 100 metres)</a:t>
            </a:r>
            <a:endParaRPr lang="en-AU" sz="2800" smtClean="0">
              <a:cs typeface="Times New Roman" pitchFamily="18" charset="0"/>
            </a:endParaRPr>
          </a:p>
          <a:p>
            <a:pPr eaLnBrk="1" hangingPunct="1">
              <a:lnSpc>
                <a:spcPct val="90000"/>
              </a:lnSpc>
            </a:pPr>
            <a:r>
              <a:rPr lang="en-AU" sz="2800" u="sng" smtClean="0">
                <a:latin typeface="Arial" pitchFamily="34" charset="0"/>
                <a:cs typeface="Arial" pitchFamily="34" charset="0"/>
              </a:rPr>
              <a:t>Displacement</a:t>
            </a:r>
            <a:r>
              <a:rPr lang="en-AU" sz="2800" smtClean="0">
                <a:latin typeface="Arial" pitchFamily="34" charset="0"/>
                <a:cs typeface="Arial" pitchFamily="34" charset="0"/>
              </a:rPr>
              <a:t> is direct distance in a particular direction (e.g. 100 metres to the right)</a:t>
            </a:r>
            <a:endParaRPr lang="en-AU" sz="2800" smtClean="0">
              <a:cs typeface="Times New Roman" pitchFamily="18" charset="0"/>
            </a:endParaRPr>
          </a:p>
          <a:p>
            <a:pPr eaLnBrk="1" hangingPunct="1">
              <a:lnSpc>
                <a:spcPct val="90000"/>
              </a:lnSpc>
              <a:buFontTx/>
              <a:buNone/>
            </a:pPr>
            <a:r>
              <a:rPr lang="en-AU" sz="2800" smtClean="0">
                <a:latin typeface="Arial" pitchFamily="34" charset="0"/>
                <a:cs typeface="Arial" pitchFamily="34" charset="0"/>
              </a:rPr>
              <a:t> </a:t>
            </a:r>
            <a:endParaRPr lang="en-AU" sz="2800" smtClean="0">
              <a:cs typeface="Times New Roman" pitchFamily="18" charset="0"/>
            </a:endParaRPr>
          </a:p>
          <a:p>
            <a:pPr eaLnBrk="1" hangingPunct="1">
              <a:lnSpc>
                <a:spcPct val="90000"/>
              </a:lnSpc>
            </a:pPr>
            <a:r>
              <a:rPr lang="en-AU" sz="2800" i="1" u="sng" smtClean="0">
                <a:solidFill>
                  <a:srgbClr val="66FFFF"/>
                </a:solidFill>
                <a:latin typeface="Arial" pitchFamily="34" charset="0"/>
                <a:cs typeface="Arial" pitchFamily="34" charset="0"/>
              </a:rPr>
              <a:t>WHAT ARE SPEED AND VELOCITY?</a:t>
            </a:r>
            <a:endParaRPr lang="en-AU" sz="2800" u="sng" smtClean="0">
              <a:solidFill>
                <a:srgbClr val="66FFFF"/>
              </a:solidFill>
              <a:latin typeface="Times New Roman" pitchFamily="18" charset="0"/>
              <a:cs typeface="Times New Roman" pitchFamily="18" charset="0"/>
            </a:endParaRPr>
          </a:p>
          <a:p>
            <a:pPr eaLnBrk="1" hangingPunct="1">
              <a:lnSpc>
                <a:spcPct val="90000"/>
              </a:lnSpc>
            </a:pPr>
            <a:r>
              <a:rPr lang="en-AU" sz="2800" u="sng" smtClean="0">
                <a:solidFill>
                  <a:srgbClr val="66FFFF"/>
                </a:solidFill>
                <a:latin typeface="Arial" pitchFamily="34" charset="0"/>
                <a:cs typeface="Arial" pitchFamily="34" charset="0"/>
              </a:rPr>
              <a:t>Speed</a:t>
            </a:r>
            <a:r>
              <a:rPr lang="en-AU" sz="2800" smtClean="0">
                <a:solidFill>
                  <a:srgbClr val="66FFFF"/>
                </a:solidFill>
                <a:latin typeface="Arial" pitchFamily="34" charset="0"/>
                <a:cs typeface="Arial" pitchFamily="34" charset="0"/>
              </a:rPr>
              <a:t> is the rate of covering a distance (e.g. 50km/h)</a:t>
            </a:r>
            <a:endParaRPr lang="en-AU" sz="2800" smtClean="0">
              <a:solidFill>
                <a:srgbClr val="66FFFF"/>
              </a:solidFill>
              <a:cs typeface="Times New Roman" pitchFamily="18" charset="0"/>
            </a:endParaRPr>
          </a:p>
          <a:p>
            <a:pPr eaLnBrk="1" hangingPunct="1">
              <a:lnSpc>
                <a:spcPct val="90000"/>
              </a:lnSpc>
            </a:pPr>
            <a:r>
              <a:rPr lang="en-AU" sz="2800" u="sng" smtClean="0">
                <a:solidFill>
                  <a:srgbClr val="66FFFF"/>
                </a:solidFill>
                <a:latin typeface="Arial" pitchFamily="34" charset="0"/>
                <a:cs typeface="Arial" pitchFamily="34" charset="0"/>
              </a:rPr>
              <a:t>Velocity</a:t>
            </a:r>
            <a:r>
              <a:rPr lang="en-AU" sz="2800" smtClean="0">
                <a:solidFill>
                  <a:srgbClr val="66FFFF"/>
                </a:solidFill>
                <a:latin typeface="Arial" pitchFamily="34" charset="0"/>
                <a:cs typeface="Arial" pitchFamily="34" charset="0"/>
              </a:rPr>
              <a:t> is rate of displacement in a particular direction (e.g. 50 km/h north)</a:t>
            </a:r>
            <a:r>
              <a:rPr lang="en-AU" sz="2800" smtClean="0">
                <a:latin typeface="Arial" pitchFamily="34" charset="0"/>
                <a:cs typeface="Arial" pitchFamily="34" charset="0"/>
              </a:rPr>
              <a:t> </a:t>
            </a:r>
            <a:endParaRPr lang="en-GB" sz="280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5413">
                                            <p:txEl>
                                              <p:pRg st="0" end="0"/>
                                            </p:txEl>
                                          </p:spTgt>
                                        </p:tgtEl>
                                        <p:attrNameLst>
                                          <p:attrName>style.visibility</p:attrName>
                                        </p:attrNameLst>
                                      </p:cBhvr>
                                      <p:to>
                                        <p:strVal val="visible"/>
                                      </p:to>
                                    </p:set>
                                    <p:animEffect transition="in" filter="blinds(horizontal)">
                                      <p:cBhvr>
                                        <p:cTn id="7" dur="500"/>
                                        <p:tgtEl>
                                          <p:spTgt spid="1454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5413">
                                            <p:txEl>
                                              <p:pRg st="1" end="1"/>
                                            </p:txEl>
                                          </p:spTgt>
                                        </p:tgtEl>
                                        <p:attrNameLst>
                                          <p:attrName>style.visibility</p:attrName>
                                        </p:attrNameLst>
                                      </p:cBhvr>
                                      <p:to>
                                        <p:strVal val="visible"/>
                                      </p:to>
                                    </p:set>
                                    <p:animEffect transition="in" filter="blinds(horizontal)">
                                      <p:cBhvr>
                                        <p:cTn id="12" dur="500"/>
                                        <p:tgtEl>
                                          <p:spTgt spid="1454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3">
                                            <p:txEl>
                                              <p:pRg st="2" end="2"/>
                                            </p:txEl>
                                          </p:spTgt>
                                        </p:tgtEl>
                                        <p:attrNameLst>
                                          <p:attrName>style.visibility</p:attrName>
                                        </p:attrNameLst>
                                      </p:cBhvr>
                                      <p:to>
                                        <p:strVal val="visible"/>
                                      </p:to>
                                    </p:set>
                                    <p:animEffect transition="in" filter="blinds(horizontal)">
                                      <p:cBhvr>
                                        <p:cTn id="17" dur="500"/>
                                        <p:tgtEl>
                                          <p:spTgt spid="1454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45413">
                                            <p:txEl>
                                              <p:pRg st="4" end="4"/>
                                            </p:txEl>
                                          </p:spTgt>
                                        </p:tgtEl>
                                        <p:attrNameLst>
                                          <p:attrName>style.visibility</p:attrName>
                                        </p:attrNameLst>
                                      </p:cBhvr>
                                      <p:to>
                                        <p:strVal val="visible"/>
                                      </p:to>
                                    </p:set>
                                    <p:animEffect transition="in" filter="checkerboard(across)">
                                      <p:cBhvr>
                                        <p:cTn id="22" dur="500"/>
                                        <p:tgtEl>
                                          <p:spTgt spid="14541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5413">
                                            <p:txEl>
                                              <p:pRg st="5" end="5"/>
                                            </p:txEl>
                                          </p:spTgt>
                                        </p:tgtEl>
                                        <p:attrNameLst>
                                          <p:attrName>style.visibility</p:attrName>
                                        </p:attrNameLst>
                                      </p:cBhvr>
                                      <p:to>
                                        <p:strVal val="visible"/>
                                      </p:to>
                                    </p:set>
                                    <p:animEffect transition="in" filter="box(in)">
                                      <p:cBhvr>
                                        <p:cTn id="27" dur="500"/>
                                        <p:tgtEl>
                                          <p:spTgt spid="14541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45413">
                                            <p:txEl>
                                              <p:pRg st="6" end="6"/>
                                            </p:txEl>
                                          </p:spTgt>
                                        </p:tgtEl>
                                        <p:attrNameLst>
                                          <p:attrName>style.visibility</p:attrName>
                                        </p:attrNameLst>
                                      </p:cBhvr>
                                      <p:to>
                                        <p:strVal val="visible"/>
                                      </p:to>
                                    </p:set>
                                    <p:animEffect transition="in" filter="diamond(in)">
                                      <p:cBhvr>
                                        <p:cTn id="32" dur="2000"/>
                                        <p:tgtEl>
                                          <p:spTgt spid="1454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3993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39940" name="Rectangle 2"/>
          <p:cNvSpPr>
            <a:spLocks noGrp="1" noChangeArrowheads="1"/>
          </p:cNvSpPr>
          <p:nvPr>
            <p:ph type="title"/>
          </p:nvPr>
        </p:nvSpPr>
        <p:spPr/>
        <p:txBody>
          <a:bodyPr/>
          <a:lstStyle/>
          <a:p>
            <a:pPr eaLnBrk="1" hangingPunct="1"/>
            <a:endParaRPr lang="en-US" smtClean="0"/>
          </a:p>
        </p:txBody>
      </p:sp>
      <p:graphicFrame>
        <p:nvGraphicFramePr>
          <p:cNvPr id="39941" name="Object 4"/>
          <p:cNvGraphicFramePr>
            <a:graphicFrameLocks noChangeAspect="1"/>
          </p:cNvGraphicFramePr>
          <p:nvPr/>
        </p:nvGraphicFramePr>
        <p:xfrm>
          <a:off x="914400" y="990600"/>
          <a:ext cx="6781800" cy="5441950"/>
        </p:xfrm>
        <a:graphic>
          <a:graphicData uri="http://schemas.openxmlformats.org/presentationml/2006/ole">
            <mc:AlternateContent xmlns:mc="http://schemas.openxmlformats.org/markup-compatibility/2006">
              <mc:Choice xmlns:v="urn:schemas-microsoft-com:vml" Requires="v">
                <p:oleObj spid="_x0000_s39961" name="Equation" r:id="rId3" imgW="4114800" imgH="3302000" progId="Equation.DSMT4">
                  <p:embed/>
                </p:oleObj>
              </mc:Choice>
              <mc:Fallback>
                <p:oleObj name="Equation" r:id="rId3" imgW="4114800" imgH="3302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6781800" cy="544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096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0964" name="Rectangle 2"/>
          <p:cNvSpPr>
            <a:spLocks noGrp="1" noChangeArrowheads="1"/>
          </p:cNvSpPr>
          <p:nvPr>
            <p:ph type="title"/>
          </p:nvPr>
        </p:nvSpPr>
        <p:spPr/>
        <p:txBody>
          <a:bodyPr/>
          <a:lstStyle/>
          <a:p>
            <a:pPr eaLnBrk="1" hangingPunct="1"/>
            <a:r>
              <a:rPr lang="en-GB" smtClean="0"/>
              <a:t>Calculating Acceleration</a:t>
            </a:r>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8243888"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5299"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 name="Rectangle 3"/>
          <p:cNvSpPr/>
          <p:nvPr/>
        </p:nvSpPr>
        <p:spPr>
          <a:xfrm>
            <a:off x="1547813" y="1557338"/>
            <a:ext cx="5886450" cy="3416300"/>
          </a:xfrm>
          <a:prstGeom prst="rect">
            <a:avLst/>
          </a:prstGeom>
        </p:spPr>
        <p:txBody>
          <a:bodyPr>
            <a:spAutoFit/>
          </a:bodyPr>
          <a:lstStyle/>
          <a:p>
            <a:pPr algn="ctr">
              <a:defRPr/>
            </a:pPr>
            <a:r>
              <a:rPr lang="en-GB" sz="3600" dirty="0">
                <a:solidFill>
                  <a:schemeClr val="bg1"/>
                </a:solidFill>
                <a:latin typeface="+mn-lt"/>
              </a:rPr>
              <a:t>TASK</a:t>
            </a:r>
          </a:p>
          <a:p>
            <a:pPr algn="ctr">
              <a:defRPr/>
            </a:pPr>
            <a:r>
              <a:rPr lang="en-GB" sz="3600" dirty="0">
                <a:solidFill>
                  <a:schemeClr val="bg1"/>
                </a:solidFill>
                <a:latin typeface="+mn-lt"/>
              </a:rPr>
              <a:t> </a:t>
            </a:r>
          </a:p>
          <a:p>
            <a:pPr algn="ctr">
              <a:defRPr/>
            </a:pPr>
            <a:r>
              <a:rPr lang="en-GB" sz="3600" dirty="0">
                <a:solidFill>
                  <a:schemeClr val="bg1"/>
                </a:solidFill>
                <a:latin typeface="+mn-lt"/>
              </a:rPr>
              <a:t>Using equipment of your choice investigate the effect of the angle of a slope on acceleration. </a:t>
            </a:r>
          </a:p>
        </p:txBody>
      </p:sp>
    </p:spTree>
    <p:extLst>
      <p:ext uri="{BB962C8B-B14F-4D97-AF65-F5344CB8AC3E}">
        <p14:creationId xmlns:p14="http://schemas.microsoft.com/office/powerpoint/2010/main" val="2947128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505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5060" name="Rectangle 2"/>
          <p:cNvSpPr>
            <a:spLocks noGrp="1" noChangeArrowheads="1"/>
          </p:cNvSpPr>
          <p:nvPr>
            <p:ph type="title"/>
          </p:nvPr>
        </p:nvSpPr>
        <p:spPr/>
        <p:txBody>
          <a:bodyPr/>
          <a:lstStyle/>
          <a:p>
            <a:pPr eaLnBrk="1" hangingPunct="1"/>
            <a:r>
              <a:rPr lang="en-US" smtClean="0">
                <a:solidFill>
                  <a:srgbClr val="00FF00"/>
                </a:solidFill>
                <a:ea typeface="Helvetica" pitchFamily="34" charset="0"/>
                <a:cs typeface="Helvetica" pitchFamily="34" charset="0"/>
              </a:rPr>
              <a:t>In each case, calculate the </a:t>
            </a:r>
            <a:r>
              <a:rPr lang="en-US" b="1" smtClean="0">
                <a:solidFill>
                  <a:srgbClr val="00FF00"/>
                </a:solidFill>
                <a:latin typeface="Helvetica-Bold"/>
                <a:cs typeface="Times New Roman" pitchFamily="18" charset="0"/>
              </a:rPr>
              <a:t>acceleration </a:t>
            </a:r>
            <a:r>
              <a:rPr lang="en-US" smtClean="0">
                <a:solidFill>
                  <a:srgbClr val="00FF00"/>
                </a:solidFill>
                <a:ea typeface="Helvetica" pitchFamily="34" charset="0"/>
                <a:cs typeface="Helvetica" pitchFamily="34" charset="0"/>
              </a:rPr>
              <a:t>of the vehicle:</a:t>
            </a:r>
            <a:r>
              <a:rPr lang="en-GB" smtClean="0">
                <a:cs typeface="Times New Roman" pitchFamily="18" charset="0"/>
              </a:rPr>
              <a:t/>
            </a:r>
            <a:br>
              <a:rPr lang="en-GB" smtClean="0">
                <a:cs typeface="Times New Roman" pitchFamily="18" charset="0"/>
              </a:rPr>
            </a:br>
            <a:endParaRPr lang="en-GB" smtClean="0">
              <a:cs typeface="Times New Roman" pitchFamily="18" charset="0"/>
            </a:endParaRPr>
          </a:p>
        </p:txBody>
      </p:sp>
      <p:sp>
        <p:nvSpPr>
          <p:cNvPr id="45061" name="Rectangle 3"/>
          <p:cNvSpPr>
            <a:spLocks noGrp="1" noChangeArrowheads="1"/>
          </p:cNvSpPr>
          <p:nvPr>
            <p:ph type="body" idx="1"/>
          </p:nvPr>
        </p:nvSpPr>
        <p:spPr/>
        <p:txBody>
          <a:bodyPr/>
          <a:lstStyle/>
          <a:p>
            <a:pPr eaLnBrk="1" hangingPunct="1">
              <a:lnSpc>
                <a:spcPct val="90000"/>
              </a:lnSpc>
              <a:buFontTx/>
              <a:buNone/>
            </a:pPr>
            <a:r>
              <a:rPr lang="en-US" sz="2400" b="1" dirty="0" smtClean="0">
                <a:solidFill>
                  <a:srgbClr val="00FF00"/>
                </a:solidFill>
                <a:cs typeface="Times New Roman" pitchFamily="18" charset="0"/>
              </a:rPr>
              <a:t>(a) </a:t>
            </a:r>
            <a:r>
              <a:rPr lang="en-US" sz="2400" dirty="0" smtClean="0">
                <a:solidFill>
                  <a:srgbClr val="00FF00"/>
                </a:solidFill>
                <a:ea typeface="Helvetica" pitchFamily="34" charset="0"/>
                <a:cs typeface="Helvetica" pitchFamily="34" charset="0"/>
              </a:rPr>
              <a:t>Farmer Jones' tractor starts from rest and increases its velocity to 8 m/s to the right in 10 s.</a:t>
            </a:r>
            <a:endParaRPr lang="en-GB" sz="2400" dirty="0" smtClean="0">
              <a:cs typeface="Times New Roman" pitchFamily="18" charset="0"/>
            </a:endParaRPr>
          </a:p>
          <a:p>
            <a:pPr eaLnBrk="1" hangingPunct="1">
              <a:lnSpc>
                <a:spcPct val="90000"/>
              </a:lnSpc>
              <a:buFontTx/>
              <a:buNone/>
            </a:pPr>
            <a:endParaRPr lang="en-US" sz="2400" b="1" dirty="0" smtClean="0">
              <a:solidFill>
                <a:srgbClr val="00FF00"/>
              </a:solidFill>
              <a:cs typeface="Times New Roman" pitchFamily="18" charset="0"/>
            </a:endParaRPr>
          </a:p>
          <a:p>
            <a:pPr eaLnBrk="1" hangingPunct="1">
              <a:lnSpc>
                <a:spcPct val="90000"/>
              </a:lnSpc>
              <a:buFontTx/>
              <a:buNone/>
            </a:pPr>
            <a:r>
              <a:rPr lang="en-US" sz="2400" b="1" dirty="0" smtClean="0">
                <a:solidFill>
                  <a:srgbClr val="00FF00"/>
                </a:solidFill>
                <a:cs typeface="Times New Roman" pitchFamily="18" charset="0"/>
              </a:rPr>
              <a:t>(b) </a:t>
            </a:r>
            <a:r>
              <a:rPr lang="en-US" sz="2400" dirty="0" smtClean="0">
                <a:solidFill>
                  <a:srgbClr val="00FF00"/>
                </a:solidFill>
                <a:ea typeface="Helvetica" pitchFamily="34" charset="0"/>
                <a:cs typeface="Helvetica" pitchFamily="34" charset="0"/>
              </a:rPr>
              <a:t>In their go-kart, Jill and her Mum increase their velocity from rest to 6 m/s to the right in 12 s.</a:t>
            </a:r>
            <a:endParaRPr lang="en-GB" sz="2400" dirty="0" smtClean="0">
              <a:cs typeface="Times New Roman" pitchFamily="18" charset="0"/>
            </a:endParaRPr>
          </a:p>
          <a:p>
            <a:pPr eaLnBrk="1" hangingPunct="1">
              <a:lnSpc>
                <a:spcPct val="90000"/>
              </a:lnSpc>
              <a:buFontTx/>
              <a:buNone/>
            </a:pPr>
            <a:endParaRPr lang="en-US" sz="2400" b="1" dirty="0" smtClean="0">
              <a:solidFill>
                <a:srgbClr val="00FF00"/>
              </a:solidFill>
              <a:cs typeface="Times New Roman" pitchFamily="18" charset="0"/>
            </a:endParaRPr>
          </a:p>
          <a:p>
            <a:pPr eaLnBrk="1" hangingPunct="1">
              <a:lnSpc>
                <a:spcPct val="90000"/>
              </a:lnSpc>
              <a:buFontTx/>
              <a:buNone/>
            </a:pPr>
            <a:r>
              <a:rPr lang="en-US" sz="2400" b="1" dirty="0" smtClean="0">
                <a:solidFill>
                  <a:srgbClr val="00FF00"/>
                </a:solidFill>
                <a:cs typeface="Times New Roman" pitchFamily="18" charset="0"/>
              </a:rPr>
              <a:t>(c) </a:t>
            </a:r>
            <a:r>
              <a:rPr lang="en-US" sz="2400" dirty="0" smtClean="0">
                <a:solidFill>
                  <a:srgbClr val="00FF00"/>
                </a:solidFill>
                <a:ea typeface="Helvetica" pitchFamily="34" charset="0"/>
                <a:cs typeface="Helvetica" pitchFamily="34" charset="0"/>
              </a:rPr>
              <a:t>On her motor scooter, Dominique takes 5 s to increase her velocity from 3 m/s to 13 m/s to the right.</a:t>
            </a:r>
            <a:endParaRPr lang="en-GB" sz="2400" dirty="0" smtClean="0">
              <a:cs typeface="Times New Roman" pitchFamily="18" charset="0"/>
            </a:endParaRPr>
          </a:p>
          <a:p>
            <a:pPr eaLnBrk="1" hangingPunct="1">
              <a:lnSpc>
                <a:spcPct val="90000"/>
              </a:lnSpc>
              <a:buFontTx/>
              <a:buNone/>
            </a:pPr>
            <a:endParaRPr lang="en-US" sz="2400" b="1" dirty="0" smtClean="0">
              <a:solidFill>
                <a:srgbClr val="00FF00"/>
              </a:solidFill>
              <a:cs typeface="Times New Roman" pitchFamily="18" charset="0"/>
            </a:endParaRPr>
          </a:p>
          <a:p>
            <a:pPr eaLnBrk="1" hangingPunct="1">
              <a:lnSpc>
                <a:spcPct val="90000"/>
              </a:lnSpc>
              <a:buFontTx/>
              <a:buNone/>
            </a:pPr>
            <a:r>
              <a:rPr lang="en-US" sz="2400" b="1" dirty="0" smtClean="0">
                <a:solidFill>
                  <a:srgbClr val="00FF00"/>
                </a:solidFill>
                <a:cs typeface="Times New Roman" pitchFamily="18" charset="0"/>
              </a:rPr>
              <a:t>(d) </a:t>
            </a:r>
            <a:r>
              <a:rPr lang="en-US" sz="2400" dirty="0" smtClean="0">
                <a:solidFill>
                  <a:srgbClr val="00FF00"/>
                </a:solidFill>
                <a:cs typeface="Times New Roman" pitchFamily="18" charset="0"/>
              </a:rPr>
              <a:t>Mike's motorbike takes 5 s to increase in velocity from 10 m/s to 30 m/s to the right.</a:t>
            </a:r>
            <a:r>
              <a:rPr lang="en-GB" sz="2800"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608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6084" name="Rectangle 2"/>
          <p:cNvSpPr>
            <a:spLocks noGrp="1" noChangeArrowheads="1"/>
          </p:cNvSpPr>
          <p:nvPr>
            <p:ph type="title"/>
          </p:nvPr>
        </p:nvSpPr>
        <p:spPr/>
        <p:txBody>
          <a:bodyPr/>
          <a:lstStyle/>
          <a:p>
            <a:pPr eaLnBrk="1" hangingPunct="1"/>
            <a:endParaRPr lang="en-US" smtClean="0"/>
          </a:p>
        </p:txBody>
      </p:sp>
      <p:pic>
        <p:nvPicPr>
          <p:cNvPr id="4608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1520" y="332656"/>
            <a:ext cx="6092825" cy="64008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710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7108" name="Rectangle 2"/>
          <p:cNvSpPr>
            <a:spLocks noGrp="1" noChangeArrowheads="1"/>
          </p:cNvSpPr>
          <p:nvPr>
            <p:ph type="title"/>
          </p:nvPr>
        </p:nvSpPr>
        <p:spPr/>
        <p:txBody>
          <a:bodyPr/>
          <a:lstStyle/>
          <a:p>
            <a:pPr eaLnBrk="1" hangingPunct="1"/>
            <a:endParaRPr lang="en-US" smtClean="0"/>
          </a:p>
        </p:txBody>
      </p:sp>
      <p:pic>
        <p:nvPicPr>
          <p:cNvPr id="4710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447800"/>
            <a:ext cx="8610600" cy="3959225"/>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813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8132" name="Rectangle 2"/>
          <p:cNvSpPr>
            <a:spLocks noGrp="1" noChangeArrowheads="1"/>
          </p:cNvSpPr>
          <p:nvPr>
            <p:ph type="title"/>
          </p:nvPr>
        </p:nvSpPr>
        <p:spPr/>
        <p:txBody>
          <a:bodyPr/>
          <a:lstStyle/>
          <a:p>
            <a:pPr eaLnBrk="1" hangingPunct="1"/>
            <a:endParaRPr lang="en-US" smtClean="0"/>
          </a:p>
        </p:txBody>
      </p:sp>
      <p:pic>
        <p:nvPicPr>
          <p:cNvPr id="481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323388"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4915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49156" name="Rectangle 2"/>
          <p:cNvSpPr>
            <a:spLocks noGrp="1" noChangeArrowheads="1"/>
          </p:cNvSpPr>
          <p:nvPr>
            <p:ph type="title"/>
          </p:nvPr>
        </p:nvSpPr>
        <p:spPr/>
        <p:txBody>
          <a:bodyPr/>
          <a:lstStyle/>
          <a:p>
            <a:pPr eaLnBrk="1" hangingPunct="1"/>
            <a:endParaRPr lang="en-US" smtClean="0"/>
          </a:p>
        </p:txBody>
      </p:sp>
      <p:pic>
        <p:nvPicPr>
          <p:cNvPr id="491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687513"/>
            <a:ext cx="8710613"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0179"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0180" name="Rectangle 2"/>
          <p:cNvSpPr>
            <a:spLocks noGrp="1" noChangeArrowheads="1"/>
          </p:cNvSpPr>
          <p:nvPr>
            <p:ph type="title"/>
          </p:nvPr>
        </p:nvSpPr>
        <p:spPr/>
        <p:txBody>
          <a:bodyPr/>
          <a:lstStyle/>
          <a:p>
            <a:pPr eaLnBrk="1" hangingPunct="1"/>
            <a:endParaRPr lang="en-US" smtClean="0"/>
          </a:p>
        </p:txBody>
      </p:sp>
      <p:pic>
        <p:nvPicPr>
          <p:cNvPr id="501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677988"/>
            <a:ext cx="8788400"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1203"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pic>
        <p:nvPicPr>
          <p:cNvPr id="512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48680"/>
            <a:ext cx="862094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85344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9219"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9220" name="Rectangle 2"/>
          <p:cNvSpPr>
            <a:spLocks noGrp="1" noChangeArrowheads="1"/>
          </p:cNvSpPr>
          <p:nvPr>
            <p:ph type="title"/>
          </p:nvPr>
        </p:nvSpPr>
        <p:spPr>
          <a:xfrm>
            <a:off x="152400" y="152400"/>
            <a:ext cx="7772400" cy="900336"/>
          </a:xfrm>
        </p:spPr>
        <p:txBody>
          <a:bodyPr/>
          <a:lstStyle/>
          <a:p>
            <a:pPr eaLnBrk="1" hangingPunct="1"/>
            <a:r>
              <a:rPr lang="en-US" dirty="0" smtClean="0"/>
              <a:t>We might not have covered this it depends on the order that your</a:t>
            </a:r>
            <a:br>
              <a:rPr lang="en-US" dirty="0" smtClean="0"/>
            </a:br>
            <a:r>
              <a:rPr lang="en-US" dirty="0" smtClean="0"/>
              <a:t>teacher chooses</a:t>
            </a:r>
          </a:p>
        </p:txBody>
      </p:sp>
      <p:sp>
        <p:nvSpPr>
          <p:cNvPr id="45059" name="Rectangle 3"/>
          <p:cNvSpPr>
            <a:spLocks noGrp="1" noChangeArrowheads="1"/>
          </p:cNvSpPr>
          <p:nvPr>
            <p:ph type="body" idx="1"/>
          </p:nvPr>
        </p:nvSpPr>
        <p:spPr>
          <a:xfrm>
            <a:off x="685800" y="1295400"/>
            <a:ext cx="8077200" cy="4800600"/>
          </a:xfrm>
        </p:spPr>
        <p:txBody>
          <a:bodyPr/>
          <a:lstStyle/>
          <a:p>
            <a:pPr eaLnBrk="1" hangingPunct="1">
              <a:lnSpc>
                <a:spcPct val="90000"/>
              </a:lnSpc>
            </a:pPr>
            <a:r>
              <a:rPr lang="en-GB" b="1" smtClean="0">
                <a:cs typeface="Times New Roman" pitchFamily="18" charset="0"/>
              </a:rPr>
              <a:t>Force</a:t>
            </a:r>
          </a:p>
          <a:p>
            <a:pPr eaLnBrk="1" hangingPunct="1">
              <a:lnSpc>
                <a:spcPct val="90000"/>
              </a:lnSpc>
            </a:pPr>
            <a:r>
              <a:rPr lang="en-GB" b="1" smtClean="0">
                <a:cs typeface="Times New Roman" pitchFamily="18" charset="0"/>
              </a:rPr>
              <a:t>A force is a push or a pull. Forces are measured in units called Newtons. A force is always present if an object does at least one of the following</a:t>
            </a:r>
          </a:p>
          <a:p>
            <a:pPr eaLnBrk="1" hangingPunct="1">
              <a:lnSpc>
                <a:spcPct val="90000"/>
              </a:lnSpc>
            </a:pPr>
            <a:r>
              <a:rPr lang="en-GB" b="1" smtClean="0">
                <a:latin typeface="Wingdings 2" pitchFamily="18" charset="2"/>
                <a:cs typeface="Times New Roman" pitchFamily="18" charset="0"/>
              </a:rPr>
              <a:t>P</a:t>
            </a:r>
            <a:r>
              <a:rPr lang="en-GB" b="1" smtClean="0">
                <a:latin typeface="Times New Roman" pitchFamily="18" charset="0"/>
                <a:cs typeface="Times New Roman" pitchFamily="18" charset="0"/>
              </a:rPr>
              <a:t>      </a:t>
            </a:r>
            <a:r>
              <a:rPr lang="en-GB" b="1" smtClean="0">
                <a:cs typeface="Times New Roman" pitchFamily="18" charset="0"/>
              </a:rPr>
              <a:t>change speed</a:t>
            </a:r>
          </a:p>
          <a:p>
            <a:pPr eaLnBrk="1" hangingPunct="1">
              <a:lnSpc>
                <a:spcPct val="90000"/>
              </a:lnSpc>
            </a:pPr>
            <a:r>
              <a:rPr lang="en-GB" b="1" smtClean="0">
                <a:latin typeface="Wingdings 2" pitchFamily="18" charset="2"/>
                <a:cs typeface="Times New Roman" pitchFamily="18" charset="0"/>
              </a:rPr>
              <a:t>P</a:t>
            </a:r>
            <a:r>
              <a:rPr lang="en-GB" b="1" smtClean="0">
                <a:latin typeface="Times New Roman" pitchFamily="18" charset="0"/>
                <a:cs typeface="Times New Roman" pitchFamily="18" charset="0"/>
              </a:rPr>
              <a:t>      </a:t>
            </a:r>
            <a:r>
              <a:rPr lang="en-GB" b="1" smtClean="0">
                <a:cs typeface="Times New Roman" pitchFamily="18" charset="0"/>
              </a:rPr>
              <a:t>change direction</a:t>
            </a:r>
          </a:p>
          <a:p>
            <a:pPr eaLnBrk="1" hangingPunct="1">
              <a:lnSpc>
                <a:spcPct val="90000"/>
              </a:lnSpc>
            </a:pPr>
            <a:r>
              <a:rPr lang="en-GB" b="1" smtClean="0">
                <a:latin typeface="Wingdings 2" pitchFamily="18" charset="2"/>
                <a:cs typeface="Times New Roman" pitchFamily="18" charset="0"/>
              </a:rPr>
              <a:t>P</a:t>
            </a:r>
            <a:r>
              <a:rPr lang="en-GB" b="1" smtClean="0">
                <a:latin typeface="Times New Roman" pitchFamily="18" charset="0"/>
                <a:cs typeface="Times New Roman" pitchFamily="18" charset="0"/>
              </a:rPr>
              <a:t>      </a:t>
            </a:r>
            <a:r>
              <a:rPr lang="en-GB" b="1" smtClean="0">
                <a:cs typeface="Times New Roman" pitchFamily="18" charset="0"/>
              </a:rPr>
              <a:t>change shape.</a:t>
            </a:r>
          </a:p>
          <a:p>
            <a:pPr eaLnBrk="1" hangingPunct="1">
              <a:lnSpc>
                <a:spcPct val="90000"/>
              </a:lnSpc>
            </a:pPr>
            <a:endParaRPr lang="en-GB"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5837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58372" name="Rectangle 2"/>
          <p:cNvSpPr>
            <a:spLocks noGrp="1" noChangeArrowheads="1"/>
          </p:cNvSpPr>
          <p:nvPr>
            <p:ph type="title"/>
          </p:nvPr>
        </p:nvSpPr>
        <p:spPr/>
        <p:txBody>
          <a:bodyPr/>
          <a:lstStyle/>
          <a:p>
            <a:pPr eaLnBrk="1" hangingPunct="1"/>
            <a:r>
              <a:rPr lang="en-GB" dirty="0" smtClean="0"/>
              <a:t>Acceleration linked to Force</a:t>
            </a:r>
          </a:p>
        </p:txBody>
      </p:sp>
      <p:sp>
        <p:nvSpPr>
          <p:cNvPr id="58373" name="Rectangle 3"/>
          <p:cNvSpPr>
            <a:spLocks noGrp="1" noChangeArrowheads="1"/>
          </p:cNvSpPr>
          <p:nvPr>
            <p:ph type="body" idx="1"/>
          </p:nvPr>
        </p:nvSpPr>
        <p:spPr>
          <a:xfrm>
            <a:off x="286852" y="692696"/>
            <a:ext cx="7772400" cy="2432050"/>
          </a:xfrm>
        </p:spPr>
        <p:txBody>
          <a:bodyPr/>
          <a:lstStyle/>
          <a:p>
            <a:pPr eaLnBrk="1" hangingPunct="1">
              <a:buFontTx/>
              <a:buNone/>
            </a:pPr>
            <a:r>
              <a:rPr lang="en-GB" sz="2800" dirty="0" smtClean="0"/>
              <a:t>We will find out later that the </a:t>
            </a:r>
            <a:r>
              <a:rPr lang="en-GB" sz="2800" dirty="0" smtClean="0">
                <a:solidFill>
                  <a:schemeClr val="accent1">
                    <a:lumMod val="20000"/>
                    <a:lumOff val="80000"/>
                  </a:schemeClr>
                </a:solidFill>
              </a:rPr>
              <a:t>acceleration</a:t>
            </a:r>
            <a:r>
              <a:rPr lang="en-GB" sz="2800" dirty="0" smtClean="0"/>
              <a:t> of an object is related to the </a:t>
            </a:r>
            <a:r>
              <a:rPr lang="en-GB" sz="2800" dirty="0" smtClean="0">
                <a:solidFill>
                  <a:schemeClr val="accent1">
                    <a:lumMod val="20000"/>
                    <a:lumOff val="80000"/>
                  </a:schemeClr>
                </a:solidFill>
              </a:rPr>
              <a:t>FORCE</a:t>
            </a:r>
            <a:r>
              <a:rPr lang="en-GB" sz="2800" dirty="0" smtClean="0"/>
              <a:t> applied to it.  </a:t>
            </a:r>
          </a:p>
          <a:p>
            <a:pPr eaLnBrk="1" hangingPunct="1">
              <a:buFontTx/>
              <a:buNone/>
            </a:pPr>
            <a:r>
              <a:rPr lang="en-GB" sz="2800" dirty="0" smtClean="0"/>
              <a:t>Any unbalanced force causes an object to </a:t>
            </a:r>
            <a:r>
              <a:rPr lang="en-GB" sz="2800" dirty="0" smtClean="0">
                <a:solidFill>
                  <a:schemeClr val="accent1">
                    <a:lumMod val="20000"/>
                    <a:lumOff val="80000"/>
                  </a:schemeClr>
                </a:solidFill>
              </a:rPr>
              <a:t>change velocity</a:t>
            </a:r>
            <a:r>
              <a:rPr lang="en-GB" sz="2800" dirty="0">
                <a:solidFill>
                  <a:schemeClr val="accent1">
                    <a:lumMod val="20000"/>
                    <a:lumOff val="80000"/>
                  </a:schemeClr>
                </a:solidFill>
              </a:rPr>
              <a:t> </a:t>
            </a:r>
            <a:r>
              <a:rPr lang="en-GB" sz="2800" dirty="0" smtClean="0">
                <a:solidFill>
                  <a:schemeClr val="accent1">
                    <a:lumMod val="20000"/>
                    <a:lumOff val="80000"/>
                  </a:schemeClr>
                </a:solidFill>
              </a:rPr>
              <a:t>or accelerate</a:t>
            </a:r>
            <a:r>
              <a:rPr lang="en-GB" sz="2800" dirty="0" smtClean="0"/>
              <a:t>.</a:t>
            </a:r>
          </a:p>
          <a:p>
            <a:pPr eaLnBrk="1" hangingPunct="1">
              <a:buFontTx/>
              <a:buNone/>
            </a:pPr>
            <a:r>
              <a:rPr lang="en-GB" sz="2800" dirty="0" smtClean="0"/>
              <a:t>The </a:t>
            </a:r>
            <a:r>
              <a:rPr lang="en-GB" sz="2800" dirty="0" smtClean="0">
                <a:solidFill>
                  <a:srgbClr val="66FFFF"/>
                </a:solidFill>
              </a:rPr>
              <a:t>size</a:t>
            </a:r>
            <a:r>
              <a:rPr lang="en-GB" sz="2800" dirty="0" smtClean="0"/>
              <a:t> of the </a:t>
            </a:r>
            <a:r>
              <a:rPr lang="en-GB" sz="2800" dirty="0" smtClean="0">
                <a:solidFill>
                  <a:srgbClr val="66FFFF"/>
                </a:solidFill>
              </a:rPr>
              <a:t>acceleration</a:t>
            </a:r>
            <a:r>
              <a:rPr lang="en-GB" sz="2800" dirty="0" smtClean="0"/>
              <a:t> will depend on the </a:t>
            </a:r>
            <a:r>
              <a:rPr lang="en-GB" sz="2800" dirty="0" smtClean="0">
                <a:solidFill>
                  <a:srgbClr val="66FFFF"/>
                </a:solidFill>
              </a:rPr>
              <a:t>force</a:t>
            </a:r>
            <a:r>
              <a:rPr lang="en-GB" sz="2800" dirty="0" smtClean="0"/>
              <a:t> and the </a:t>
            </a:r>
            <a:r>
              <a:rPr lang="en-GB" sz="2800" dirty="0" smtClean="0">
                <a:solidFill>
                  <a:srgbClr val="66FFFF"/>
                </a:solidFill>
              </a:rPr>
              <a:t>mass</a:t>
            </a:r>
            <a:r>
              <a:rPr lang="en-GB" sz="2800" dirty="0" smtClean="0"/>
              <a:t> of the object.</a:t>
            </a:r>
            <a:endParaRPr lang="en-GB" sz="2800" dirty="0"/>
          </a:p>
        </p:txBody>
      </p:sp>
      <p:grpSp>
        <p:nvGrpSpPr>
          <p:cNvPr id="58374" name="Group 42"/>
          <p:cNvGrpSpPr>
            <a:grpSpLocks/>
          </p:cNvGrpSpPr>
          <p:nvPr/>
        </p:nvGrpSpPr>
        <p:grpSpPr bwMode="auto">
          <a:xfrm>
            <a:off x="161925" y="4386036"/>
            <a:ext cx="8839200" cy="1800225"/>
            <a:chOff x="102" y="2500"/>
            <a:chExt cx="5568" cy="1134"/>
          </a:xfrm>
        </p:grpSpPr>
        <p:sp>
          <p:nvSpPr>
            <p:cNvPr id="58376" name="AutoShape 43"/>
            <p:cNvSpPr>
              <a:spLocks noChangeArrowheads="1"/>
            </p:cNvSpPr>
            <p:nvPr/>
          </p:nvSpPr>
          <p:spPr bwMode="auto">
            <a:xfrm>
              <a:off x="102" y="2500"/>
              <a:ext cx="5568" cy="1134"/>
            </a:xfrm>
            <a:prstGeom prst="roundRect">
              <a:avLst>
                <a:gd name="adj" fmla="val 16667"/>
              </a:avLst>
            </a:prstGeom>
            <a:solidFill>
              <a:srgbClr val="FFFF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8377" name="Object 44"/>
            <p:cNvGraphicFramePr>
              <a:graphicFrameLocks noChangeAspect="1"/>
            </p:cNvGraphicFramePr>
            <p:nvPr/>
          </p:nvGraphicFramePr>
          <p:xfrm>
            <a:off x="2927" y="2785"/>
            <a:ext cx="967" cy="444"/>
          </p:xfrm>
          <a:graphic>
            <a:graphicData uri="http://schemas.openxmlformats.org/presentationml/2006/ole">
              <mc:AlternateContent xmlns:mc="http://schemas.openxmlformats.org/markup-compatibility/2006">
                <mc:Choice xmlns:v="urn:schemas-microsoft-com:vml" Requires="v">
                  <p:oleObj spid="_x0000_s59402" name="Equation" r:id="rId3" imgW="583947" imgH="228501" progId="Equation.3">
                    <p:embed/>
                  </p:oleObj>
                </mc:Choice>
                <mc:Fallback>
                  <p:oleObj name="Equation" r:id="rId3" imgW="583947"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 y="2785"/>
                          <a:ext cx="967"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8" name="Text Box 45"/>
            <p:cNvSpPr txBox="1">
              <a:spLocks noChangeArrowheads="1"/>
            </p:cNvSpPr>
            <p:nvPr/>
          </p:nvSpPr>
          <p:spPr bwMode="auto">
            <a:xfrm>
              <a:off x="198" y="2656"/>
              <a:ext cx="2976" cy="826"/>
            </a:xfrm>
            <a:prstGeom prst="rect">
              <a:avLst/>
            </a:prstGeom>
            <a:noFill/>
            <a:ln>
              <a:noFill/>
            </a:ln>
            <a:effectLst/>
            <a:extLst>
              <a:ext uri="{909E8E84-426E-40DD-AFC4-6F175D3DCCD1}">
                <a14:hiddenFill xmlns:a14="http://schemas.microsoft.com/office/drawing/2010/main">
                  <a:solidFill>
                    <a:srgbClr val="6E718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000" b="1" i="1" dirty="0">
                  <a:solidFill>
                    <a:srgbClr val="000000"/>
                  </a:solidFill>
                </a:rPr>
                <a:t>F</a:t>
              </a:r>
              <a:r>
                <a:rPr lang="en-GB" sz="2000" b="1" i="1" baseline="-25000" dirty="0">
                  <a:solidFill>
                    <a:srgbClr val="000000"/>
                  </a:solidFill>
                </a:rPr>
                <a:t>un</a:t>
              </a:r>
              <a:r>
                <a:rPr lang="en-GB" sz="2000" dirty="0">
                  <a:solidFill>
                    <a:srgbClr val="000000"/>
                  </a:solidFill>
                  <a:latin typeface="Tahoma" pitchFamily="34" charset="0"/>
                </a:rPr>
                <a:t>= </a:t>
              </a:r>
              <a:r>
                <a:rPr lang="en-GB" sz="2000" dirty="0" smtClean="0">
                  <a:solidFill>
                    <a:srgbClr val="000000"/>
                  </a:solidFill>
                  <a:latin typeface="Tahoma" pitchFamily="34" charset="0"/>
                </a:rPr>
                <a:t>unbalanced </a:t>
              </a:r>
              <a:r>
                <a:rPr lang="en-GB" sz="2000" dirty="0">
                  <a:solidFill>
                    <a:srgbClr val="000000"/>
                  </a:solidFill>
                  <a:latin typeface="Tahoma" pitchFamily="34" charset="0"/>
                </a:rPr>
                <a:t>Force (N)</a:t>
              </a:r>
            </a:p>
            <a:p>
              <a:pPr eaLnBrk="1" hangingPunct="1">
                <a:spcBef>
                  <a:spcPct val="50000"/>
                </a:spcBef>
              </a:pPr>
              <a:r>
                <a:rPr lang="en-GB" sz="2000" b="1" i="1" dirty="0">
                  <a:solidFill>
                    <a:srgbClr val="000000"/>
                  </a:solidFill>
                  <a:cs typeface="Times New Roman" pitchFamily="18" charset="0"/>
                </a:rPr>
                <a:t>m</a:t>
              </a:r>
              <a:r>
                <a:rPr lang="en-GB" sz="2000" b="1" dirty="0">
                  <a:solidFill>
                    <a:srgbClr val="000000"/>
                  </a:solidFill>
                  <a:latin typeface="Tahoma" pitchFamily="34" charset="0"/>
                </a:rPr>
                <a:t>  </a:t>
              </a:r>
              <a:r>
                <a:rPr lang="en-GB" sz="2000" dirty="0">
                  <a:solidFill>
                    <a:srgbClr val="000000"/>
                  </a:solidFill>
                  <a:latin typeface="Tahoma" pitchFamily="34" charset="0"/>
                </a:rPr>
                <a:t>= </a:t>
              </a:r>
              <a:r>
                <a:rPr lang="en-GB" sz="2000" dirty="0" smtClean="0">
                  <a:solidFill>
                    <a:srgbClr val="000000"/>
                  </a:solidFill>
                  <a:latin typeface="Tahoma" pitchFamily="34" charset="0"/>
                </a:rPr>
                <a:t>mass </a:t>
              </a:r>
              <a:r>
                <a:rPr lang="en-GB" sz="2000" dirty="0">
                  <a:solidFill>
                    <a:srgbClr val="000000"/>
                  </a:solidFill>
                  <a:latin typeface="Tahoma" pitchFamily="34" charset="0"/>
                </a:rPr>
                <a:t>(kg)</a:t>
              </a:r>
            </a:p>
            <a:p>
              <a:pPr eaLnBrk="1" hangingPunct="1">
                <a:spcBef>
                  <a:spcPct val="50000"/>
                </a:spcBef>
              </a:pPr>
              <a:r>
                <a:rPr lang="en-GB" sz="2000" b="1" i="1" dirty="0">
                  <a:solidFill>
                    <a:srgbClr val="000000"/>
                  </a:solidFill>
                </a:rPr>
                <a:t>a</a:t>
              </a:r>
              <a:r>
                <a:rPr lang="en-GB" sz="2000" b="1" dirty="0">
                  <a:solidFill>
                    <a:srgbClr val="000000"/>
                  </a:solidFill>
                  <a:latin typeface="Tahoma" pitchFamily="34" charset="0"/>
                </a:rPr>
                <a:t>   </a:t>
              </a:r>
              <a:r>
                <a:rPr lang="en-GB" sz="2000" dirty="0">
                  <a:solidFill>
                    <a:srgbClr val="000000"/>
                  </a:solidFill>
                  <a:latin typeface="Tahoma" pitchFamily="34" charset="0"/>
                </a:rPr>
                <a:t>= </a:t>
              </a:r>
              <a:r>
                <a:rPr lang="en-GB" sz="2000" dirty="0" smtClean="0">
                  <a:solidFill>
                    <a:srgbClr val="000000"/>
                  </a:solidFill>
                  <a:latin typeface="Tahoma" pitchFamily="34" charset="0"/>
                </a:rPr>
                <a:t>acceleration </a:t>
              </a:r>
              <a:r>
                <a:rPr lang="en-GB" sz="2000" dirty="0">
                  <a:solidFill>
                    <a:srgbClr val="000000"/>
                  </a:solidFill>
                  <a:latin typeface="Tahoma" pitchFamily="34" charset="0"/>
                </a:rPr>
                <a:t>(m/s</a:t>
              </a:r>
              <a:r>
                <a:rPr lang="en-GB" sz="2000" baseline="30000" dirty="0">
                  <a:solidFill>
                    <a:srgbClr val="000000"/>
                  </a:solidFill>
                  <a:latin typeface="Tahoma" pitchFamily="34" charset="0"/>
                </a:rPr>
                <a:t>2</a:t>
              </a:r>
              <a:r>
                <a:rPr lang="en-GB" sz="2000" dirty="0">
                  <a:solidFill>
                    <a:srgbClr val="000000"/>
                  </a:solidFill>
                  <a:latin typeface="Tahoma" pitchFamily="34" charset="0"/>
                </a:rPr>
                <a:t>)</a:t>
              </a:r>
            </a:p>
          </p:txBody>
        </p:sp>
        <p:sp>
          <p:nvSpPr>
            <p:cNvPr id="58379" name="AutoShape 46"/>
            <p:cNvSpPr>
              <a:spLocks noChangeArrowheads="1"/>
            </p:cNvSpPr>
            <p:nvPr/>
          </p:nvSpPr>
          <p:spPr bwMode="auto">
            <a:xfrm>
              <a:off x="4326" y="2560"/>
              <a:ext cx="1152" cy="996"/>
            </a:xfrm>
            <a:prstGeom prst="triangle">
              <a:avLst>
                <a:gd name="adj" fmla="val 50000"/>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0" name="Line 47"/>
            <p:cNvSpPr>
              <a:spLocks noChangeShapeType="1"/>
            </p:cNvSpPr>
            <p:nvPr/>
          </p:nvSpPr>
          <p:spPr bwMode="auto">
            <a:xfrm>
              <a:off x="4587" y="3088"/>
              <a:ext cx="624"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81" name="Line 48"/>
            <p:cNvSpPr>
              <a:spLocks noChangeShapeType="1"/>
            </p:cNvSpPr>
            <p:nvPr/>
          </p:nvSpPr>
          <p:spPr bwMode="auto">
            <a:xfrm flipV="1">
              <a:off x="4909" y="3088"/>
              <a:ext cx="0" cy="4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382" name="Text Box 49"/>
            <p:cNvSpPr txBox="1">
              <a:spLocks noChangeArrowheads="1"/>
            </p:cNvSpPr>
            <p:nvPr/>
          </p:nvSpPr>
          <p:spPr bwMode="auto">
            <a:xfrm>
              <a:off x="4518" y="3136"/>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rgbClr val="000000"/>
                  </a:solidFill>
                </a:rPr>
                <a:t>m</a:t>
              </a:r>
            </a:p>
          </p:txBody>
        </p:sp>
        <p:sp>
          <p:nvSpPr>
            <p:cNvPr id="58383" name="Text Box 50"/>
            <p:cNvSpPr txBox="1">
              <a:spLocks noChangeArrowheads="1"/>
            </p:cNvSpPr>
            <p:nvPr/>
          </p:nvSpPr>
          <p:spPr bwMode="auto">
            <a:xfrm>
              <a:off x="4902" y="3136"/>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rgbClr val="000000"/>
                  </a:solidFill>
                </a:rPr>
                <a:t>a</a:t>
              </a:r>
            </a:p>
          </p:txBody>
        </p:sp>
        <p:sp>
          <p:nvSpPr>
            <p:cNvPr id="58384" name="Text Box 51"/>
            <p:cNvSpPr txBox="1">
              <a:spLocks noChangeArrowheads="1"/>
            </p:cNvSpPr>
            <p:nvPr/>
          </p:nvSpPr>
          <p:spPr bwMode="auto">
            <a:xfrm>
              <a:off x="4668" y="2704"/>
              <a:ext cx="51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3200" i="1">
                  <a:solidFill>
                    <a:srgbClr val="000000"/>
                  </a:solidFill>
                  <a:cs typeface="Times New Roman" pitchFamily="18" charset="0"/>
                </a:rPr>
                <a:t>F</a:t>
              </a:r>
              <a:r>
                <a:rPr lang="en-GB" sz="3200" i="1" baseline="-25000">
                  <a:solidFill>
                    <a:srgbClr val="000000"/>
                  </a:solidFill>
                  <a:cs typeface="Times New Roman" pitchFamily="18" charset="0"/>
                </a:rPr>
                <a:t>un</a:t>
              </a:r>
              <a:endParaRPr lang="el-GR" sz="3200" i="1">
                <a:solidFill>
                  <a:srgbClr val="000000"/>
                </a:solidFill>
                <a:cs typeface="Times New Roman" pitchFamily="18" charset="0"/>
              </a:endParaRPr>
            </a:p>
          </p:txBody>
        </p:sp>
      </p:grpSp>
    </p:spTree>
    <p:extLst>
      <p:ext uri="{BB962C8B-B14F-4D97-AF65-F5344CB8AC3E}">
        <p14:creationId xmlns:p14="http://schemas.microsoft.com/office/powerpoint/2010/main" val="252093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0243"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0244" name="Rectangle 2"/>
          <p:cNvSpPr>
            <a:spLocks noGrp="1" noChangeArrowheads="1"/>
          </p:cNvSpPr>
          <p:nvPr>
            <p:ph type="title"/>
          </p:nvPr>
        </p:nvSpPr>
        <p:spPr/>
        <p:txBody>
          <a:bodyPr/>
          <a:lstStyle/>
          <a:p>
            <a:pPr eaLnBrk="1" hangingPunct="1"/>
            <a:r>
              <a:rPr lang="en-GB" sz="2400" smtClean="0"/>
              <a:t>What is a force? What does it do?</a:t>
            </a:r>
          </a:p>
        </p:txBody>
      </p:sp>
      <p:sp>
        <p:nvSpPr>
          <p:cNvPr id="10245" name="Rectangle 3"/>
          <p:cNvSpPr>
            <a:spLocks noGrp="1" noChangeArrowheads="1"/>
          </p:cNvSpPr>
          <p:nvPr>
            <p:ph type="body" idx="1"/>
          </p:nvPr>
        </p:nvSpPr>
        <p:spPr/>
        <p:txBody>
          <a:bodyPr/>
          <a:lstStyle/>
          <a:p>
            <a:pPr eaLnBrk="1" hangingPunct="1">
              <a:buFontTx/>
              <a:buNone/>
            </a:pPr>
            <a:r>
              <a:rPr lang="en-GB" smtClean="0"/>
              <a:t>In the back of your jotter try to:</a:t>
            </a:r>
          </a:p>
          <a:p>
            <a:pPr eaLnBrk="1" hangingPunct="1">
              <a:buFontTx/>
              <a:buNone/>
            </a:pPr>
            <a:endParaRPr lang="en-GB" smtClean="0"/>
          </a:p>
          <a:p>
            <a:pPr eaLnBrk="1" hangingPunct="1"/>
            <a:r>
              <a:rPr lang="en-GB" smtClean="0"/>
              <a:t>give 5 examples of a force.</a:t>
            </a:r>
          </a:p>
          <a:p>
            <a:pPr eaLnBrk="1" hangingPunct="1"/>
            <a:endParaRPr lang="en-GB" smtClean="0"/>
          </a:p>
          <a:p>
            <a:pPr eaLnBrk="1" hangingPunct="1"/>
            <a:r>
              <a:rPr lang="en-GB" smtClean="0"/>
              <a:t>as best you can to write a definition of what a force 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1267"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1269" name="Rectangle 3"/>
          <p:cNvSpPr>
            <a:spLocks noGrp="1" noChangeArrowheads="1"/>
          </p:cNvSpPr>
          <p:nvPr>
            <p:ph type="body" idx="1"/>
          </p:nvPr>
        </p:nvSpPr>
        <p:spPr/>
        <p:txBody>
          <a:bodyPr/>
          <a:lstStyle/>
          <a:p>
            <a:pPr eaLnBrk="1" hangingPunct="1"/>
            <a:r>
              <a:rPr lang="en-GB" smtClean="0">
                <a:solidFill>
                  <a:schemeClr val="bg1"/>
                </a:solidFill>
                <a:cs typeface="Times New Roman" pitchFamily="18" charset="0"/>
              </a:rPr>
              <a:t>The instrument for measuring forces is the Newton Balance or Forcemeter. Forces are measured in units of NEWTONS (N)</a:t>
            </a:r>
          </a:p>
          <a:p>
            <a:pPr eaLnBrk="1" hangingPunct="1"/>
            <a:endParaRPr lang="en-GB"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2291"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2292" name="Rectangle 2"/>
          <p:cNvSpPr>
            <a:spLocks noGrp="1" noChangeArrowheads="1"/>
          </p:cNvSpPr>
          <p:nvPr>
            <p:ph type="title"/>
          </p:nvPr>
        </p:nvSpPr>
        <p:spPr/>
        <p:txBody>
          <a:bodyPr/>
          <a:lstStyle/>
          <a:p>
            <a:pPr eaLnBrk="1" hangingPunct="1"/>
            <a:r>
              <a:rPr lang="en-GB" smtClean="0"/>
              <a:t>DYNAMIC WORD BINGO- REVISION</a:t>
            </a:r>
          </a:p>
        </p:txBody>
      </p:sp>
      <p:sp>
        <p:nvSpPr>
          <p:cNvPr id="12293" name="Rectangle 3"/>
          <p:cNvSpPr>
            <a:spLocks noGrp="1" noChangeArrowheads="1"/>
          </p:cNvSpPr>
          <p:nvPr>
            <p:ph type="body" idx="1"/>
          </p:nvPr>
        </p:nvSpPr>
        <p:spPr/>
        <p:txBody>
          <a:bodyPr/>
          <a:lstStyle/>
          <a:p>
            <a:pPr eaLnBrk="1" hangingPunct="1"/>
            <a:endParaRPr lang="en-GB" smtClean="0"/>
          </a:p>
          <a:p>
            <a:pPr eaLnBrk="1" hangingPunct="1"/>
            <a:endParaRPr lang="en-GB" smtClean="0"/>
          </a:p>
        </p:txBody>
      </p:sp>
      <p:graphicFrame>
        <p:nvGraphicFramePr>
          <p:cNvPr id="12294" name="Object 4"/>
          <p:cNvGraphicFramePr>
            <a:graphicFrameLocks noChangeAspect="1"/>
          </p:cNvGraphicFramePr>
          <p:nvPr/>
        </p:nvGraphicFramePr>
        <p:xfrm>
          <a:off x="304800" y="1371600"/>
          <a:ext cx="8382000" cy="4776788"/>
        </p:xfrm>
        <a:graphic>
          <a:graphicData uri="http://schemas.openxmlformats.org/presentationml/2006/ole">
            <mc:AlternateContent xmlns:mc="http://schemas.openxmlformats.org/markup-compatibility/2006">
              <mc:Choice xmlns:v="urn:schemas-microsoft-com:vml" Requires="v">
                <p:oleObj spid="_x0000_s12314" name="Worksheet" r:id="rId3" imgW="4295970" imgH="2448284" progId="Excel.Sheet.8">
                  <p:embed/>
                </p:oleObj>
              </mc:Choice>
              <mc:Fallback>
                <p:oleObj name="Worksheet" r:id="rId3" imgW="4295970" imgH="2448284"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382000" cy="477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02/10/2011</a:t>
            </a:r>
          </a:p>
        </p:txBody>
      </p:sp>
      <p:sp>
        <p:nvSpPr>
          <p:cNvPr id="13315"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smtClean="0"/>
              <a:t>JAH</a:t>
            </a:r>
          </a:p>
        </p:txBody>
      </p:sp>
      <p:sp>
        <p:nvSpPr>
          <p:cNvPr id="13316" name="Rectangle 4"/>
          <p:cNvSpPr>
            <a:spLocks noGrp="1" noChangeArrowheads="1"/>
          </p:cNvSpPr>
          <p:nvPr>
            <p:ph type="ctrTitle"/>
          </p:nvPr>
        </p:nvSpPr>
        <p:spPr/>
        <p:txBody>
          <a:bodyPr/>
          <a:lstStyle/>
          <a:p>
            <a:pPr algn="ctr" eaLnBrk="1" hangingPunct="1"/>
            <a:r>
              <a:rPr lang="en-GB" sz="7200" smtClean="0"/>
              <a:t>acceleration</a:t>
            </a:r>
          </a:p>
        </p:txBody>
      </p:sp>
      <p:sp>
        <p:nvSpPr>
          <p:cNvPr id="13317"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2047</Words>
  <Application>Microsoft Office PowerPoint</Application>
  <PresentationFormat>On-screen Show (4:3)</PresentationFormat>
  <Paragraphs>351</Paragraphs>
  <Slides>50</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50</vt:i4>
      </vt:variant>
    </vt:vector>
  </HeadingPairs>
  <TitlesOfParts>
    <vt:vector size="54" baseType="lpstr">
      <vt:lpstr>Default Design</vt:lpstr>
      <vt:lpstr>Worksheet</vt:lpstr>
      <vt:lpstr>Equation.DSMT4</vt:lpstr>
      <vt:lpstr>Equation</vt:lpstr>
      <vt:lpstr>LOCKERBIE ACADEMY   acceleration </vt:lpstr>
      <vt:lpstr>MINDMAP OF ROAD TRANSPORT MATERIAL</vt:lpstr>
      <vt:lpstr>REVIEW</vt:lpstr>
      <vt:lpstr>REVIEW</vt:lpstr>
      <vt:lpstr>We might not have covered this it depends on the order that your teacher chooses</vt:lpstr>
      <vt:lpstr>What is a force? What does it do?</vt:lpstr>
      <vt:lpstr>PowerPoint Presentation</vt:lpstr>
      <vt:lpstr>DYNAMIC WORD BINGO- REVISION</vt:lpstr>
      <vt:lpstr>acceleration</vt:lpstr>
      <vt:lpstr>Putting your foot down</vt:lpstr>
      <vt:lpstr>What does this tell you? </vt:lpstr>
      <vt:lpstr>PowerPoint Presentation</vt:lpstr>
      <vt:lpstr>PowerPoint Presentation</vt:lpstr>
      <vt:lpstr>ACCELERATION</vt:lpstr>
      <vt:lpstr>ACCELERATION</vt:lpstr>
      <vt:lpstr>Acceleration</vt:lpstr>
      <vt:lpstr>PowerPoint Presentation</vt:lpstr>
      <vt:lpstr>WORDBANK</vt:lpstr>
      <vt:lpstr>Acceleration</vt:lpstr>
      <vt:lpstr>PowerPoint Presentation</vt:lpstr>
      <vt:lpstr>ACCELERATION</vt:lpstr>
      <vt:lpstr>ACCELERATION</vt:lpstr>
      <vt:lpstr>Acceleration</vt:lpstr>
      <vt:lpstr>LOCKERBIE ACADEMY             TRANSPORT UNIT </vt:lpstr>
      <vt:lpstr>LOCKERBIE ACADEMY             TRANSPORT UNIT </vt:lpstr>
      <vt:lpstr>LOCKERBIE ACADEMY             TRANSPORT UNIT </vt:lpstr>
      <vt:lpstr>LOCKERBIE ACADEMY             TRANSPORT UNIT </vt:lpstr>
      <vt:lpstr>Acceleration</vt:lpstr>
      <vt:lpstr>MEASURING acceleration</vt:lpstr>
      <vt:lpstr>Measuring Acceleration </vt:lpstr>
      <vt:lpstr>Measuring acceleration with two light gates</vt:lpstr>
      <vt:lpstr>PowerPoint Presentation</vt:lpstr>
      <vt:lpstr>PowerPoint Presentation</vt:lpstr>
      <vt:lpstr>PowerPoint Presentation</vt:lpstr>
      <vt:lpstr>Measuring acceleration with only one light gate</vt:lpstr>
      <vt:lpstr>PowerPoint Presentation</vt:lpstr>
      <vt:lpstr>PowerPoint Presentation</vt:lpstr>
      <vt:lpstr>PowerPoint Presentation</vt:lpstr>
      <vt:lpstr>Measuring acceleration with the ALBA RANGER</vt:lpstr>
      <vt:lpstr>PowerPoint Presentation</vt:lpstr>
      <vt:lpstr>Calculating Acceleration</vt:lpstr>
      <vt:lpstr>PowerPoint Presentation</vt:lpstr>
      <vt:lpstr>In each case, calculate the acceleration of the vehicle: </vt:lpstr>
      <vt:lpstr>PowerPoint Presentation</vt:lpstr>
      <vt:lpstr>PowerPoint Presentation</vt:lpstr>
      <vt:lpstr>PowerPoint Presentation</vt:lpstr>
      <vt:lpstr>PowerPoint Presentation</vt:lpstr>
      <vt:lpstr>PowerPoint Presentation</vt:lpstr>
      <vt:lpstr>PowerPoint Presentation</vt:lpstr>
      <vt:lpstr>Acceleration linked to Force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LOCKERBIE ACADEMY   TRANSPORT UNIT</dc:title>
  <dc:creator>Hargreaves</dc:creator>
  <cp:lastModifiedBy>Jennie Hargreaves</cp:lastModifiedBy>
  <cp:revision>212</cp:revision>
  <cp:lastPrinted>2012-09-25T11:05:04Z</cp:lastPrinted>
  <dcterms:created xsi:type="dcterms:W3CDTF">2011-10-02T15:44:14Z</dcterms:created>
  <dcterms:modified xsi:type="dcterms:W3CDTF">2016-08-27T09:21:39Z</dcterms:modified>
</cp:coreProperties>
</file>