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sldIdLst>
    <p:sldId id="257" r:id="rId2"/>
    <p:sldId id="389" r:id="rId3"/>
    <p:sldId id="258" r:id="rId4"/>
    <p:sldId id="259" r:id="rId5"/>
    <p:sldId id="262" r:id="rId6"/>
    <p:sldId id="263" r:id="rId7"/>
    <p:sldId id="264" r:id="rId8"/>
    <p:sldId id="265" r:id="rId9"/>
    <p:sldId id="266" r:id="rId10"/>
    <p:sldId id="390" r:id="rId11"/>
    <p:sldId id="388" r:id="rId12"/>
    <p:sldId id="268" r:id="rId13"/>
    <p:sldId id="269" r:id="rId14"/>
    <p:sldId id="270" r:id="rId15"/>
    <p:sldId id="271" r:id="rId16"/>
    <p:sldId id="272" r:id="rId17"/>
    <p:sldId id="273" r:id="rId18"/>
    <p:sldId id="391" r:id="rId19"/>
    <p:sldId id="274" r:id="rId20"/>
    <p:sldId id="275" r:id="rId21"/>
    <p:sldId id="276" r:id="rId22"/>
    <p:sldId id="277" r:id="rId23"/>
    <p:sldId id="278" r:id="rId24"/>
    <p:sldId id="279" r:id="rId25"/>
    <p:sldId id="280" r:id="rId26"/>
    <p:sldId id="281" r:id="rId27"/>
    <p:sldId id="282"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283" r:id="rId131"/>
    <p:sldId id="392" r:id="rId132"/>
    <p:sldId id="393" r:id="rId133"/>
    <p:sldId id="394" r:id="rId134"/>
    <p:sldId id="395" r:id="rId135"/>
    <p:sldId id="396" r:id="rId136"/>
    <p:sldId id="397" r:id="rId137"/>
    <p:sldId id="398" r:id="rId138"/>
    <p:sldId id="399" r:id="rId139"/>
    <p:sldId id="400" r:id="rId140"/>
    <p:sldId id="401"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7" d="100"/>
          <a:sy n="67" d="100"/>
        </p:scale>
        <p:origin x="-1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L:\Jennies%20Stuff\Hookes%20Law%20exampl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L:\Jennies%20Stuff\Hookes%20Law%20exampl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788876575572"/>
          <c:y val="3.0834621151304333E-2"/>
          <c:w val="0.84670816034747054"/>
          <c:h val="0.8340138844262438"/>
        </c:manualLayout>
      </c:layout>
      <c:scatterChart>
        <c:scatterStyle val="lineMarker"/>
        <c:varyColors val="0"/>
        <c:ser>
          <c:idx val="0"/>
          <c:order val="0"/>
          <c:tx>
            <c:strRef>
              <c:f>Sheet1!$B$1:$B$2</c:f>
              <c:strCache>
                <c:ptCount val="1"/>
                <c:pt idx="0">
                  <c:v>Extension (cm) Spring 1</c:v>
                </c:pt>
              </c:strCache>
            </c:strRef>
          </c:tx>
          <c:spPr>
            <a:ln w="28575">
              <a:noFill/>
            </a:ln>
          </c:spPr>
          <c:trendline>
            <c:trendlineType val="linear"/>
            <c:dispRSqr val="0"/>
            <c:dispEq val="0"/>
          </c:trendline>
          <c:xVal>
            <c:numRef>
              <c:f>Sheet1!$A$3:$A$13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Sheet1!$B$3:$B$13</c:f>
              <c:numCache>
                <c:formatCode>0.0</c:formatCode>
                <c:ptCount val="11"/>
                <c:pt idx="0">
                  <c:v>0</c:v>
                </c:pt>
                <c:pt idx="1">
                  <c:v>2.4</c:v>
                </c:pt>
                <c:pt idx="2">
                  <c:v>4.8</c:v>
                </c:pt>
                <c:pt idx="3">
                  <c:v>7.2</c:v>
                </c:pt>
                <c:pt idx="4">
                  <c:v>9.6</c:v>
                </c:pt>
                <c:pt idx="5">
                  <c:v>12</c:v>
                </c:pt>
                <c:pt idx="6">
                  <c:v>14.4</c:v>
                </c:pt>
                <c:pt idx="7">
                  <c:v>16.8</c:v>
                </c:pt>
                <c:pt idx="8">
                  <c:v>19.2</c:v>
                </c:pt>
                <c:pt idx="9">
                  <c:v>21.6</c:v>
                </c:pt>
                <c:pt idx="10">
                  <c:v>24</c:v>
                </c:pt>
              </c:numCache>
            </c:numRef>
          </c:yVal>
          <c:smooth val="0"/>
        </c:ser>
        <c:ser>
          <c:idx val="1"/>
          <c:order val="1"/>
          <c:tx>
            <c:strRef>
              <c:f>Sheet1!$C$1:$C$2</c:f>
              <c:strCache>
                <c:ptCount val="1"/>
                <c:pt idx="0">
                  <c:v>Extension (cm) Spring 2</c:v>
                </c:pt>
              </c:strCache>
            </c:strRef>
          </c:tx>
          <c:spPr>
            <a:ln w="28575">
              <a:noFill/>
            </a:ln>
          </c:spPr>
          <c:trendline>
            <c:trendlineType val="linear"/>
            <c:dispRSqr val="0"/>
            <c:dispEq val="0"/>
          </c:trendline>
          <c:xVal>
            <c:numRef>
              <c:f>Sheet1!$A$3:$A$13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Sheet1!$C$3:$C$13</c:f>
              <c:numCache>
                <c:formatCode>0.0</c:formatCode>
                <c:ptCount val="11"/>
                <c:pt idx="0">
                  <c:v>0</c:v>
                </c:pt>
                <c:pt idx="1">
                  <c:v>1.7</c:v>
                </c:pt>
                <c:pt idx="2">
                  <c:v>3.4</c:v>
                </c:pt>
                <c:pt idx="3">
                  <c:v>5.0999999999999996</c:v>
                </c:pt>
                <c:pt idx="4">
                  <c:v>6.8</c:v>
                </c:pt>
                <c:pt idx="5">
                  <c:v>8.5</c:v>
                </c:pt>
                <c:pt idx="6">
                  <c:v>10.199999999999999</c:v>
                </c:pt>
                <c:pt idx="7">
                  <c:v>11.9</c:v>
                </c:pt>
                <c:pt idx="8">
                  <c:v>13.6</c:v>
                </c:pt>
                <c:pt idx="9">
                  <c:v>15.3</c:v>
                </c:pt>
                <c:pt idx="10">
                  <c:v>17</c:v>
                </c:pt>
              </c:numCache>
            </c:numRef>
          </c:yVal>
          <c:smooth val="0"/>
        </c:ser>
        <c:dLbls>
          <c:showLegendKey val="0"/>
          <c:showVal val="0"/>
          <c:showCatName val="0"/>
          <c:showSerName val="0"/>
          <c:showPercent val="0"/>
          <c:showBubbleSize val="0"/>
        </c:dLbls>
        <c:axId val="30705536"/>
        <c:axId val="30707712"/>
      </c:scatterChart>
      <c:valAx>
        <c:axId val="30705536"/>
        <c:scaling>
          <c:orientation val="minMax"/>
          <c:max val="11"/>
        </c:scaling>
        <c:delete val="0"/>
        <c:axPos val="b"/>
        <c:majorGridlines/>
        <c:minorGridlines/>
        <c:title>
          <c:tx>
            <c:rich>
              <a:bodyPr/>
              <a:lstStyle/>
              <a:p>
                <a:pPr>
                  <a:defRPr/>
                </a:pPr>
                <a:r>
                  <a:rPr lang="en-GB"/>
                  <a:t>Weight (N)</a:t>
                </a:r>
              </a:p>
            </c:rich>
          </c:tx>
          <c:layout/>
          <c:overlay val="0"/>
        </c:title>
        <c:numFmt formatCode="General" sourceLinked="1"/>
        <c:majorTickMark val="out"/>
        <c:minorTickMark val="none"/>
        <c:tickLblPos val="nextTo"/>
        <c:crossAx val="30707712"/>
        <c:crosses val="autoZero"/>
        <c:crossBetween val="midCat"/>
        <c:majorUnit val="1"/>
        <c:minorUnit val="0.2"/>
      </c:valAx>
      <c:valAx>
        <c:axId val="30707712"/>
        <c:scaling>
          <c:orientation val="minMax"/>
        </c:scaling>
        <c:delete val="0"/>
        <c:axPos val="l"/>
        <c:majorGridlines/>
        <c:minorGridlines/>
        <c:title>
          <c:tx>
            <c:rich>
              <a:bodyPr/>
              <a:lstStyle/>
              <a:p>
                <a:pPr>
                  <a:defRPr/>
                </a:pPr>
                <a:r>
                  <a:rPr lang="en-GB"/>
                  <a:t>Extension (cm)</a:t>
                </a:r>
              </a:p>
            </c:rich>
          </c:tx>
          <c:layout/>
          <c:overlay val="0"/>
        </c:title>
        <c:numFmt formatCode="0.0" sourceLinked="1"/>
        <c:majorTickMark val="out"/>
        <c:minorTickMark val="none"/>
        <c:tickLblPos val="nextTo"/>
        <c:crossAx val="30705536"/>
        <c:crosses val="autoZero"/>
        <c:crossBetween val="midCat"/>
      </c:valAx>
    </c:plotArea>
    <c:legend>
      <c:legendPos val="r"/>
      <c:legendEntry>
        <c:idx val="2"/>
        <c:delete val="1"/>
      </c:legendEntry>
      <c:legendEntry>
        <c:idx val="3"/>
        <c:delete val="1"/>
      </c:legendEntry>
      <c:layout>
        <c:manualLayout>
          <c:xMode val="edge"/>
          <c:yMode val="edge"/>
          <c:x val="0.16341092155863093"/>
          <c:y val="5.4481853194999895E-2"/>
          <c:w val="0.31522423180521153"/>
          <c:h val="0.10581539021131177"/>
        </c:manualLayout>
      </c:layout>
      <c:overlay val="0"/>
      <c:spPr>
        <a:solidFill>
          <a:srgbClr val="FFFF00"/>
        </a:solidFill>
      </c:spPr>
      <c:txPr>
        <a:bodyPr/>
        <a:lstStyle/>
        <a:p>
          <a:pPr>
            <a:defRPr>
              <a:solidFill>
                <a:sysClr val="windowText" lastClr="000000"/>
              </a:solidFill>
            </a:defRPr>
          </a:pPr>
          <a:endParaRPr lang="en-US"/>
        </a:p>
      </c:txPr>
    </c:legend>
    <c:plotVisOnly val="1"/>
    <c:dispBlanksAs val="gap"/>
    <c:showDLblsOverMax val="0"/>
  </c:chart>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67787875843937E-2"/>
          <c:y val="2.3185985470979616E-2"/>
          <c:w val="0.89645973989574856"/>
          <c:h val="0.88021368953517853"/>
        </c:manualLayout>
      </c:layout>
      <c:scatterChart>
        <c:scatterStyle val="lineMarker"/>
        <c:varyColors val="0"/>
        <c:ser>
          <c:idx val="0"/>
          <c:order val="0"/>
          <c:tx>
            <c:strRef>
              <c:f>Sheet2!$C$1</c:f>
              <c:strCache>
                <c:ptCount val="1"/>
                <c:pt idx="0">
                  <c:v>Extension (mm)</c:v>
                </c:pt>
              </c:strCache>
            </c:strRef>
          </c:tx>
          <c:spPr>
            <a:ln w="28575">
              <a:noFill/>
            </a:ln>
          </c:spPr>
          <c:trendline>
            <c:trendlineType val="linear"/>
            <c:dispRSqr val="0"/>
            <c:dispEq val="0"/>
          </c:trendline>
          <c:xVal>
            <c:numRef>
              <c:f>Sheet2!$A$2:$A$12</c:f>
              <c:numCache>
                <c:formatCode>0.0</c:formatCode>
                <c:ptCount val="11"/>
                <c:pt idx="0">
                  <c:v>0</c:v>
                </c:pt>
                <c:pt idx="1">
                  <c:v>0.19884199999999999</c:v>
                </c:pt>
                <c:pt idx="2">
                  <c:v>0.29566600000000004</c:v>
                </c:pt>
                <c:pt idx="3">
                  <c:v>0.39307800000000004</c:v>
                </c:pt>
                <c:pt idx="4">
                  <c:v>0.48892200000000008</c:v>
                </c:pt>
                <c:pt idx="5">
                  <c:v>0.58525600000000011</c:v>
                </c:pt>
                <c:pt idx="6">
                  <c:v>0.68208000000000002</c:v>
                </c:pt>
                <c:pt idx="7">
                  <c:v>0.77968800000000016</c:v>
                </c:pt>
                <c:pt idx="8">
                  <c:v>0.87700200000000006</c:v>
                </c:pt>
                <c:pt idx="9">
                  <c:v>0.97470800000000002</c:v>
                </c:pt>
                <c:pt idx="10">
                  <c:v>1.0710420000000003</c:v>
                </c:pt>
              </c:numCache>
            </c:numRef>
          </c:xVal>
          <c:yVal>
            <c:numRef>
              <c:f>Sheet2!$C$2:$C$12</c:f>
              <c:numCache>
                <c:formatCode>0.0</c:formatCode>
                <c:ptCount val="11"/>
                <c:pt idx="0">
                  <c:v>0</c:v>
                </c:pt>
                <c:pt idx="1">
                  <c:v>7</c:v>
                </c:pt>
                <c:pt idx="2">
                  <c:v>11</c:v>
                </c:pt>
                <c:pt idx="3">
                  <c:v>15</c:v>
                </c:pt>
                <c:pt idx="4">
                  <c:v>18</c:v>
                </c:pt>
                <c:pt idx="5">
                  <c:v>21.5</c:v>
                </c:pt>
                <c:pt idx="6">
                  <c:v>25</c:v>
                </c:pt>
                <c:pt idx="7">
                  <c:v>29</c:v>
                </c:pt>
                <c:pt idx="8">
                  <c:v>33</c:v>
                </c:pt>
                <c:pt idx="9">
                  <c:v>36</c:v>
                </c:pt>
                <c:pt idx="10">
                  <c:v>40</c:v>
                </c:pt>
              </c:numCache>
            </c:numRef>
          </c:yVal>
          <c:smooth val="0"/>
        </c:ser>
        <c:dLbls>
          <c:showLegendKey val="0"/>
          <c:showVal val="0"/>
          <c:showCatName val="0"/>
          <c:showSerName val="0"/>
          <c:showPercent val="0"/>
          <c:showBubbleSize val="0"/>
        </c:dLbls>
        <c:axId val="30748032"/>
        <c:axId val="30795264"/>
      </c:scatterChart>
      <c:valAx>
        <c:axId val="30748032"/>
        <c:scaling>
          <c:orientation val="minMax"/>
        </c:scaling>
        <c:delete val="0"/>
        <c:axPos val="b"/>
        <c:majorGridlines/>
        <c:minorGridlines/>
        <c:title>
          <c:tx>
            <c:rich>
              <a:bodyPr/>
              <a:lstStyle/>
              <a:p>
                <a:pPr>
                  <a:defRPr/>
                </a:pPr>
                <a:r>
                  <a:rPr lang="en-GB"/>
                  <a:t>Extension (mm)</a:t>
                </a:r>
              </a:p>
            </c:rich>
          </c:tx>
          <c:layout>
            <c:manualLayout>
              <c:xMode val="edge"/>
              <c:yMode val="edge"/>
              <c:x val="0.78718311239574634"/>
              <c:y val="0.84041838763984156"/>
            </c:manualLayout>
          </c:layout>
          <c:overlay val="0"/>
        </c:title>
        <c:numFmt formatCode="0.0" sourceLinked="1"/>
        <c:majorTickMark val="out"/>
        <c:minorTickMark val="none"/>
        <c:tickLblPos val="nextTo"/>
        <c:crossAx val="30795264"/>
        <c:crosses val="autoZero"/>
        <c:crossBetween val="midCat"/>
        <c:majorUnit val="0.1"/>
        <c:minorUnit val="2.0000000000000004E-2"/>
      </c:valAx>
      <c:valAx>
        <c:axId val="30795264"/>
        <c:scaling>
          <c:orientation val="minMax"/>
          <c:max val="42"/>
          <c:min val="0"/>
        </c:scaling>
        <c:delete val="0"/>
        <c:axPos val="l"/>
        <c:majorGridlines/>
        <c:minorGridlines/>
        <c:title>
          <c:tx>
            <c:rich>
              <a:bodyPr/>
              <a:lstStyle/>
              <a:p>
                <a:pPr>
                  <a:defRPr/>
                </a:pPr>
                <a:r>
                  <a:rPr lang="en-GB"/>
                  <a:t>FORCE APPLIED (N)</a:t>
                </a:r>
              </a:p>
            </c:rich>
          </c:tx>
          <c:layout>
            <c:manualLayout>
              <c:xMode val="edge"/>
              <c:yMode val="edge"/>
              <c:x val="7.5065619280075033E-2"/>
              <c:y val="2.7557715019010585E-2"/>
            </c:manualLayout>
          </c:layout>
          <c:overlay val="0"/>
        </c:title>
        <c:numFmt formatCode="0.0" sourceLinked="1"/>
        <c:majorTickMark val="out"/>
        <c:minorTickMark val="none"/>
        <c:tickLblPos val="nextTo"/>
        <c:crossAx val="30748032"/>
        <c:crosses val="autoZero"/>
        <c:crossBetween val="midCat"/>
        <c:majorUnit val="4"/>
        <c:minorUnit val="0.2"/>
      </c:valAx>
    </c:plotArea>
    <c:plotVisOnly val="1"/>
    <c:dispBlanksAs val="gap"/>
    <c:showDLblsOverMax val="0"/>
  </c:chart>
  <c:txPr>
    <a:bodyPr/>
    <a:lstStyle/>
    <a:p>
      <a:pPr>
        <a:defRPr sz="20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95B26-A8B8-4BFE-B949-3AD5824204F0}" type="datetimeFigureOut">
              <a:rPr lang="en-GB" smtClean="0"/>
              <a:t>31/05/2017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D00E48-8185-4AA1-8F96-50A5CF4156F1}" type="slidenum">
              <a:rPr lang="en-GB" smtClean="0"/>
              <a:t>‹#›</a:t>
            </a:fld>
            <a:endParaRPr lang="en-GB"/>
          </a:p>
        </p:txBody>
      </p:sp>
    </p:spTree>
    <p:extLst>
      <p:ext uri="{BB962C8B-B14F-4D97-AF65-F5344CB8AC3E}">
        <p14:creationId xmlns:p14="http://schemas.microsoft.com/office/powerpoint/2010/main" val="327970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C860F27-05A5-46E1-8246-A49873B63B18}" type="slidenum">
              <a:rPr lang="en-GB" sz="1200" smtClean="0"/>
              <a:pPr eaLnBrk="1" hangingPunct="1"/>
              <a:t>14</a:t>
            </a:fld>
            <a:endParaRPr lang="en-GB" sz="1200" smtClean="0"/>
          </a:p>
        </p:txBody>
      </p:sp>
      <p:sp>
        <p:nvSpPr>
          <p:cNvPr id="233475" name="Rectangle 7"/>
          <p:cNvSpPr txBox="1">
            <a:spLocks noGrp="1" noChangeArrowheads="1"/>
          </p:cNvSpPr>
          <p:nvPr/>
        </p:nvSpPr>
        <p:spPr bwMode="auto">
          <a:xfrm>
            <a:off x="3885453" y="8686288"/>
            <a:ext cx="2972547" cy="45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8D08CA5-3A76-47A1-B1BD-1091BA1CE321}" type="slidenum">
              <a:rPr lang="en-GB" sz="1200"/>
              <a:pPr algn="r" eaLnBrk="1" hangingPunct="1"/>
              <a:t>14</a:t>
            </a:fld>
            <a:endParaRPr lang="en-GB" sz="1200"/>
          </a:p>
        </p:txBody>
      </p:sp>
      <p:sp>
        <p:nvSpPr>
          <p:cNvPr id="233476" name="Rectangle 2"/>
          <p:cNvSpPr>
            <a:spLocks noGrp="1" noRot="1" noChangeAspect="1" noChangeArrowheads="1" noTextEdit="1"/>
          </p:cNvSpPr>
          <p:nvPr>
            <p:ph type="sldImg"/>
          </p:nvPr>
        </p:nvSpPr>
        <p:spPr>
          <a:xfrm>
            <a:off x="1143000" y="685800"/>
            <a:ext cx="4572000" cy="3429000"/>
          </a:xfrm>
          <a:ln/>
        </p:spPr>
      </p:sp>
      <p:sp>
        <p:nvSpPr>
          <p:cNvPr id="233477" name="Rectangle 3"/>
          <p:cNvSpPr>
            <a:spLocks noGrp="1" noChangeArrowheads="1"/>
          </p:cNvSpPr>
          <p:nvPr>
            <p:ph type="body" idx="1"/>
          </p:nvPr>
        </p:nvSpPr>
        <p:spPr>
          <a:noFill/>
        </p:spPr>
        <p:txBody>
          <a:bodyPr/>
          <a:lstStyle/>
          <a:p>
            <a:pPr eaLnBrk="1" hangingPunct="1"/>
            <a:r>
              <a:rPr lang="en-GB" dirty="0" smtClean="0"/>
              <a:t>http://www.dailymail.co.uk/sciencetech/article-1284051/Incredible-slow-motion-picture-golf-ball-flattens-hits-steel-plate-150mph.html</a:t>
            </a:r>
          </a:p>
          <a:p>
            <a:pPr eaLnBrk="1" hangingPunct="1"/>
            <a:r>
              <a:rPr lang="en-GB" dirty="0" smtClean="0"/>
              <a:t>t looks like a rubber ball that has been squashed after being flung at a wall. Not sure if it is real!</a:t>
            </a:r>
          </a:p>
          <a:p>
            <a:pPr eaLnBrk="1" hangingPunct="1"/>
            <a:endParaRPr lang="en-GB" dirty="0" smtClean="0"/>
          </a:p>
          <a:p>
            <a:pPr eaLnBrk="1" hangingPunct="1"/>
            <a:r>
              <a:rPr lang="en-GB" dirty="0" smtClean="0"/>
              <a:t>But these images actually show what happens during a high speed impact - to a golf ball. The slow motion close-up of the smash reveals the incredible forces at play when a golf ball is fired at a piece of steel at 150mph.   Internet picture of a golf ball hitting a piece of steel at 150mph in slow motion The video stills show what happens when a golf ball slams into a steel plate at high speed The clip reveals the unbelievable distortion it undergoes and its flexibility - even under the extreme stress of going from 150mph to zero in a split second.</a:t>
            </a:r>
          </a:p>
          <a:p>
            <a:pPr eaLnBrk="1" hangingPunct="1"/>
            <a:r>
              <a:rPr lang="en-GB" dirty="0" smtClean="0"/>
              <a:t>The whole ball is flattened like a pancake against the steel before bouncing off and instantly reforming into its original shape as the energy from the impact is transferred across the ball to the opposite end in a wave.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CB3087-6612-4E48-8033-BF7BDBDDB96B}" type="slidenum">
              <a:rPr lang="en-GB" sz="1200" smtClean="0"/>
              <a:pPr eaLnBrk="1" hangingPunct="1"/>
              <a:t>57</a:t>
            </a:fld>
            <a:endParaRPr lang="en-GB" sz="1200" smtClean="0"/>
          </a:p>
        </p:txBody>
      </p:sp>
      <p:sp>
        <p:nvSpPr>
          <p:cNvPr id="234499" name="Rectangle 2"/>
          <p:cNvSpPr>
            <a:spLocks noGrp="1" noRot="1" noChangeAspect="1" noChangeArrowheads="1" noTextEdit="1"/>
          </p:cNvSpPr>
          <p:nvPr>
            <p:ph type="sldImg"/>
          </p:nvPr>
        </p:nvSpPr>
        <p:spPr>
          <a:xfrm>
            <a:off x="1143000" y="685800"/>
            <a:ext cx="4572000" cy="3429000"/>
          </a:xfrm>
          <a:ln/>
        </p:spPr>
      </p:sp>
      <p:sp>
        <p:nvSpPr>
          <p:cNvPr id="2345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1BB6A3-B376-439C-BE68-48D40F87CC7E}" type="datetime1">
              <a:rPr lang="en-GB" smtClean="0"/>
              <a:t>31/05/2017</a:t>
            </a:fld>
            <a:endParaRPr lang="en-GB"/>
          </a:p>
        </p:txBody>
      </p:sp>
      <p:sp>
        <p:nvSpPr>
          <p:cNvPr id="5" name="Footer Placeholder 4"/>
          <p:cNvSpPr>
            <a:spLocks noGrp="1"/>
          </p:cNvSpPr>
          <p:nvPr>
            <p:ph type="ftr" sz="quarter" idx="11"/>
          </p:nvPr>
        </p:nvSpPr>
        <p:spPr/>
        <p:txBody>
          <a:bodyPr/>
          <a:lstStyle/>
          <a:p>
            <a:r>
              <a:rPr lang="en-GB" smtClean="0"/>
              <a:t>JAH</a:t>
            </a:r>
            <a:endParaRPr lang="en-GB"/>
          </a:p>
        </p:txBody>
      </p:sp>
      <p:sp>
        <p:nvSpPr>
          <p:cNvPr id="6" name="Slide Number Placeholder 5"/>
          <p:cNvSpPr>
            <a:spLocks noGrp="1"/>
          </p:cNvSpPr>
          <p:nvPr>
            <p:ph type="sldNum" sz="quarter" idx="12"/>
          </p:nvPr>
        </p:nvSpPr>
        <p:spPr/>
        <p:txBody>
          <a:bodyPr/>
          <a:lstStyle/>
          <a:p>
            <a:fld id="{7C589E6F-8625-43EF-AC44-BFB6E42E73C5}" type="slidenum">
              <a:rPr lang="en-GB" smtClean="0"/>
              <a:t>‹#›</a:t>
            </a:fld>
            <a:endParaRPr lang="en-GB"/>
          </a:p>
        </p:txBody>
      </p:sp>
    </p:spTree>
    <p:extLst>
      <p:ext uri="{BB962C8B-B14F-4D97-AF65-F5344CB8AC3E}">
        <p14:creationId xmlns:p14="http://schemas.microsoft.com/office/powerpoint/2010/main" val="108642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5DC638-420D-48C6-84D0-B0A178A918F6}" type="datetime1">
              <a:rPr lang="en-GB" smtClean="0"/>
              <a:t>31/05/2017</a:t>
            </a:fld>
            <a:endParaRPr lang="en-GB"/>
          </a:p>
        </p:txBody>
      </p:sp>
      <p:sp>
        <p:nvSpPr>
          <p:cNvPr id="5" name="Footer Placeholder 4"/>
          <p:cNvSpPr>
            <a:spLocks noGrp="1"/>
          </p:cNvSpPr>
          <p:nvPr>
            <p:ph type="ftr" sz="quarter" idx="11"/>
          </p:nvPr>
        </p:nvSpPr>
        <p:spPr/>
        <p:txBody>
          <a:bodyPr/>
          <a:lstStyle/>
          <a:p>
            <a:r>
              <a:rPr lang="en-GB" smtClean="0"/>
              <a:t>JAH</a:t>
            </a:r>
            <a:endParaRPr lang="en-GB"/>
          </a:p>
        </p:txBody>
      </p:sp>
      <p:sp>
        <p:nvSpPr>
          <p:cNvPr id="6" name="Slide Number Placeholder 5"/>
          <p:cNvSpPr>
            <a:spLocks noGrp="1"/>
          </p:cNvSpPr>
          <p:nvPr>
            <p:ph type="sldNum" sz="quarter" idx="12"/>
          </p:nvPr>
        </p:nvSpPr>
        <p:spPr/>
        <p:txBody>
          <a:bodyPr/>
          <a:lstStyle/>
          <a:p>
            <a:fld id="{7C589E6F-8625-43EF-AC44-BFB6E42E73C5}" type="slidenum">
              <a:rPr lang="en-GB" smtClean="0"/>
              <a:t>‹#›</a:t>
            </a:fld>
            <a:endParaRPr lang="en-GB"/>
          </a:p>
        </p:txBody>
      </p:sp>
    </p:spTree>
    <p:extLst>
      <p:ext uri="{BB962C8B-B14F-4D97-AF65-F5344CB8AC3E}">
        <p14:creationId xmlns:p14="http://schemas.microsoft.com/office/powerpoint/2010/main" val="174051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56A0E0-CB68-4B7E-A1EB-878AF2719FBD}" type="datetime1">
              <a:rPr lang="en-GB" smtClean="0"/>
              <a:t>31/05/2017</a:t>
            </a:fld>
            <a:endParaRPr lang="en-GB"/>
          </a:p>
        </p:txBody>
      </p:sp>
      <p:sp>
        <p:nvSpPr>
          <p:cNvPr id="5" name="Footer Placeholder 4"/>
          <p:cNvSpPr>
            <a:spLocks noGrp="1"/>
          </p:cNvSpPr>
          <p:nvPr>
            <p:ph type="ftr" sz="quarter" idx="11"/>
          </p:nvPr>
        </p:nvSpPr>
        <p:spPr/>
        <p:txBody>
          <a:bodyPr/>
          <a:lstStyle/>
          <a:p>
            <a:r>
              <a:rPr lang="en-GB" smtClean="0"/>
              <a:t>JAH</a:t>
            </a:r>
            <a:endParaRPr lang="en-GB"/>
          </a:p>
        </p:txBody>
      </p:sp>
      <p:sp>
        <p:nvSpPr>
          <p:cNvPr id="6" name="Slide Number Placeholder 5"/>
          <p:cNvSpPr>
            <a:spLocks noGrp="1"/>
          </p:cNvSpPr>
          <p:nvPr>
            <p:ph type="sldNum" sz="quarter" idx="12"/>
          </p:nvPr>
        </p:nvSpPr>
        <p:spPr/>
        <p:txBody>
          <a:bodyPr/>
          <a:lstStyle/>
          <a:p>
            <a:fld id="{7C589E6F-8625-43EF-AC44-BFB6E42E73C5}" type="slidenum">
              <a:rPr lang="en-GB" smtClean="0"/>
              <a:t>‹#›</a:t>
            </a:fld>
            <a:endParaRPr lang="en-GB"/>
          </a:p>
        </p:txBody>
      </p:sp>
    </p:spTree>
    <p:extLst>
      <p:ext uri="{BB962C8B-B14F-4D97-AF65-F5344CB8AC3E}">
        <p14:creationId xmlns:p14="http://schemas.microsoft.com/office/powerpoint/2010/main" val="798593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954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719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48888156-B4ED-4C64-BE97-8B8CB42EEBE2}" type="datetime1">
              <a:rPr lang="en-GB" smtClean="0"/>
              <a:t>31/05/2017</a:t>
            </a:fld>
            <a:r>
              <a:rPr lang="en-GB" smtClean="0"/>
              <a:t>02/10/2011</a:t>
            </a:r>
            <a:endParaRPr lang="en-GB"/>
          </a:p>
        </p:txBody>
      </p:sp>
      <p:sp>
        <p:nvSpPr>
          <p:cNvPr id="7"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8" name="Rectangle 6"/>
          <p:cNvSpPr>
            <a:spLocks noGrp="1" noChangeArrowheads="1"/>
          </p:cNvSpPr>
          <p:nvPr>
            <p:ph type="sldNum" sz="quarter" idx="12"/>
          </p:nvPr>
        </p:nvSpPr>
        <p:spPr>
          <a:ln/>
        </p:spPr>
        <p:txBody>
          <a:bodyPr/>
          <a:lstStyle>
            <a:lvl1pPr>
              <a:defRPr/>
            </a:lvl1pPr>
          </a:lstStyle>
          <a:p>
            <a:pPr>
              <a:defRPr/>
            </a:pPr>
            <a:fld id="{548B6313-4094-41FC-9913-5E48CACA8298}" type="slidenum">
              <a:rPr lang="en-GB"/>
              <a:pPr>
                <a:defRPr/>
              </a:pPr>
              <a:t>‹#›</a:t>
            </a:fld>
            <a:endParaRPr lang="en-GB"/>
          </a:p>
        </p:txBody>
      </p:sp>
    </p:spTree>
    <p:extLst>
      <p:ext uri="{BB962C8B-B14F-4D97-AF65-F5344CB8AC3E}">
        <p14:creationId xmlns:p14="http://schemas.microsoft.com/office/powerpoint/2010/main" val="341451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30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64C62B-34A5-42D1-AEDF-C8FB9F59F467}" type="datetime1">
              <a:rPr lang="en-GB" smtClean="0"/>
              <a:t>31/05/2017</a:t>
            </a:fld>
            <a:r>
              <a:rPr lang="en-GB" smtClean="0"/>
              <a:t>02/10/2011</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5" name="Rectangle 6"/>
          <p:cNvSpPr>
            <a:spLocks noGrp="1" noChangeArrowheads="1"/>
          </p:cNvSpPr>
          <p:nvPr>
            <p:ph type="sldNum" sz="quarter" idx="12"/>
          </p:nvPr>
        </p:nvSpPr>
        <p:spPr>
          <a:ln/>
        </p:spPr>
        <p:txBody>
          <a:bodyPr/>
          <a:lstStyle>
            <a:lvl1pPr>
              <a:defRPr/>
            </a:lvl1pPr>
          </a:lstStyle>
          <a:p>
            <a:pPr>
              <a:defRPr/>
            </a:pPr>
            <a:fld id="{14380539-BDD1-45B4-B31B-63FA444D4BA6}" type="slidenum">
              <a:rPr lang="en-GB"/>
              <a:pPr>
                <a:defRPr/>
              </a:pPr>
              <a:t>‹#›</a:t>
            </a:fld>
            <a:endParaRPr lang="en-GB"/>
          </a:p>
        </p:txBody>
      </p:sp>
    </p:spTree>
    <p:extLst>
      <p:ext uri="{BB962C8B-B14F-4D97-AF65-F5344CB8AC3E}">
        <p14:creationId xmlns:p14="http://schemas.microsoft.com/office/powerpoint/2010/main" val="2261039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295400"/>
            <a:ext cx="3810000" cy="48006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fld id="{1082FC12-710F-4EAD-8184-A92E3C7BA99A}" type="datetime1">
              <a:rPr lang="en-GB" smtClean="0"/>
              <a:t>31/05/2017</a:t>
            </a:fld>
            <a:r>
              <a:rPr lang="en-GB" smtClean="0"/>
              <a:t>02/10/2011</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BFB27D46-B4E3-4B21-8E6B-6ACB59647FEC}" type="slidenum">
              <a:rPr lang="en-GB"/>
              <a:pPr>
                <a:defRPr/>
              </a:pPr>
              <a:t>‹#›</a:t>
            </a:fld>
            <a:endParaRPr lang="en-GB"/>
          </a:p>
        </p:txBody>
      </p:sp>
    </p:spTree>
    <p:extLst>
      <p:ext uri="{BB962C8B-B14F-4D97-AF65-F5344CB8AC3E}">
        <p14:creationId xmlns:p14="http://schemas.microsoft.com/office/powerpoint/2010/main" val="3789471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295400"/>
            <a:ext cx="7772400" cy="48006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4DDE0A46-4B62-4D61-B7E6-D1EBEA54CDE9}" type="datetime1">
              <a:rPr lang="en-GB" smtClean="0"/>
              <a:t>31/05/2017</a:t>
            </a:fld>
            <a:r>
              <a:rPr lang="en-GB" smtClean="0"/>
              <a:t>02/10/2011</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145A4DEC-E4B7-47AC-9F1A-FAAAC1709481}" type="slidenum">
              <a:rPr lang="en-GB"/>
              <a:pPr>
                <a:defRPr/>
              </a:pPr>
              <a:t>‹#›</a:t>
            </a:fld>
            <a:endParaRPr lang="en-GB"/>
          </a:p>
        </p:txBody>
      </p:sp>
    </p:spTree>
    <p:extLst>
      <p:ext uri="{BB962C8B-B14F-4D97-AF65-F5344CB8AC3E}">
        <p14:creationId xmlns:p14="http://schemas.microsoft.com/office/powerpoint/2010/main" val="133672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295400"/>
            <a:ext cx="7772400" cy="48006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fld id="{48792687-64C7-441F-A6AA-A53102E163FB}" type="datetime1">
              <a:rPr lang="en-GB" smtClean="0"/>
              <a:t>31/05/2017</a:t>
            </a:fld>
            <a:r>
              <a:rPr lang="en-GB" smtClean="0"/>
              <a:t>02/10/2011</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ADF6723A-2365-4C6C-B414-BF27615549D2}" type="slidenum">
              <a:rPr lang="en-GB"/>
              <a:pPr>
                <a:defRPr/>
              </a:pPr>
              <a:t>‹#›</a:t>
            </a:fld>
            <a:endParaRPr lang="en-GB"/>
          </a:p>
        </p:txBody>
      </p:sp>
    </p:spTree>
    <p:extLst>
      <p:ext uri="{BB962C8B-B14F-4D97-AF65-F5344CB8AC3E}">
        <p14:creationId xmlns:p14="http://schemas.microsoft.com/office/powerpoint/2010/main" val="129545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295400"/>
            <a:ext cx="3810000" cy="4800600"/>
          </a:xfrm>
        </p:spPr>
        <p:txBody>
          <a:bodyPr/>
          <a:lstStyle/>
          <a:p>
            <a:pPr lvl="0"/>
            <a:endParaRPr lang="en-GB" noProof="0" smtClean="0"/>
          </a:p>
        </p:txBody>
      </p:sp>
      <p:sp>
        <p:nvSpPr>
          <p:cNvPr id="4" name="Text Placeholder 3"/>
          <p:cNvSpPr>
            <a:spLocks noGrp="1"/>
          </p:cNvSpPr>
          <p:nvPr>
            <p:ph type="body"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13EA2F95-4D80-459C-99D6-9B703EA66D7E}" type="datetime1">
              <a:rPr lang="en-GB" smtClean="0"/>
              <a:t>31/05/2017</a:t>
            </a:fld>
            <a:r>
              <a:rPr lang="en-GB" smtClean="0"/>
              <a:t>02/10/2011</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909B2349-CE44-4C5C-A243-46989B27AC0D}" type="slidenum">
              <a:rPr lang="en-GB"/>
              <a:pPr>
                <a:defRPr/>
              </a:pPr>
              <a:t>‹#›</a:t>
            </a:fld>
            <a:endParaRPr lang="en-GB"/>
          </a:p>
        </p:txBody>
      </p:sp>
    </p:spTree>
    <p:extLst>
      <p:ext uri="{BB962C8B-B14F-4D97-AF65-F5344CB8AC3E}">
        <p14:creationId xmlns:p14="http://schemas.microsoft.com/office/powerpoint/2010/main" val="2479074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685800" y="1295400"/>
            <a:ext cx="3810000" cy="4800600"/>
          </a:xfrm>
        </p:spPr>
        <p:txBody>
          <a:bodyPr/>
          <a:lstStyle/>
          <a:p>
            <a:pPr lvl="0"/>
            <a:endParaRPr lang="en-GB" noProof="0" smtClean="0"/>
          </a:p>
        </p:txBody>
      </p:sp>
      <p:sp>
        <p:nvSpPr>
          <p:cNvPr id="4" name="Text Placeholder 3"/>
          <p:cNvSpPr>
            <a:spLocks noGrp="1"/>
          </p:cNvSpPr>
          <p:nvPr>
            <p:ph type="body"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69466DF-F67B-479A-A98E-58B2DCD71981}" type="datetime1">
              <a:rPr lang="en-GB" smtClean="0"/>
              <a:t>31/05/2017</a:t>
            </a:fld>
            <a:r>
              <a:rPr lang="en-GB" smtClean="0"/>
              <a:t>02/10/2011</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2BEAE0F1-4ED7-4E64-A641-F80A9381337B}" type="slidenum">
              <a:rPr lang="en-GB"/>
              <a:pPr>
                <a:defRPr/>
              </a:pPr>
              <a:t>‹#›</a:t>
            </a:fld>
            <a:endParaRPr lang="en-GB"/>
          </a:p>
        </p:txBody>
      </p:sp>
    </p:spTree>
    <p:extLst>
      <p:ext uri="{BB962C8B-B14F-4D97-AF65-F5344CB8AC3E}">
        <p14:creationId xmlns:p14="http://schemas.microsoft.com/office/powerpoint/2010/main" val="3676130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E2F8F1A-4323-44B2-B860-FEB0BE4AB03B}" type="datetime1">
              <a:rPr lang="en-GB" smtClean="0"/>
              <a:t>31/05/2017</a:t>
            </a:fld>
            <a:r>
              <a:rPr lang="en-GB" smtClean="0"/>
              <a:t>02/10/2011</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4466C7CB-186D-4467-852B-2DAF04D7038D}" type="slidenum">
              <a:rPr lang="en-GB"/>
              <a:pPr>
                <a:defRPr/>
              </a:pPr>
              <a:t>‹#›</a:t>
            </a:fld>
            <a:endParaRPr lang="en-GB"/>
          </a:p>
        </p:txBody>
      </p:sp>
    </p:spTree>
    <p:extLst>
      <p:ext uri="{BB962C8B-B14F-4D97-AF65-F5344CB8AC3E}">
        <p14:creationId xmlns:p14="http://schemas.microsoft.com/office/powerpoint/2010/main" val="117520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F6379E-AEBC-4BF8-894B-D4D3C30E6530}" type="datetime1">
              <a:rPr lang="en-GB" smtClean="0"/>
              <a:t>31/05/2017</a:t>
            </a:fld>
            <a:endParaRPr lang="en-GB"/>
          </a:p>
        </p:txBody>
      </p:sp>
      <p:sp>
        <p:nvSpPr>
          <p:cNvPr id="5" name="Footer Placeholder 4"/>
          <p:cNvSpPr>
            <a:spLocks noGrp="1"/>
          </p:cNvSpPr>
          <p:nvPr>
            <p:ph type="ftr" sz="quarter" idx="11"/>
          </p:nvPr>
        </p:nvSpPr>
        <p:spPr/>
        <p:txBody>
          <a:bodyPr/>
          <a:lstStyle/>
          <a:p>
            <a:r>
              <a:rPr lang="en-GB" smtClean="0"/>
              <a:t>JAH</a:t>
            </a:r>
            <a:endParaRPr lang="en-GB"/>
          </a:p>
        </p:txBody>
      </p:sp>
      <p:sp>
        <p:nvSpPr>
          <p:cNvPr id="6" name="Slide Number Placeholder 5"/>
          <p:cNvSpPr>
            <a:spLocks noGrp="1"/>
          </p:cNvSpPr>
          <p:nvPr>
            <p:ph type="sldNum" sz="quarter" idx="12"/>
          </p:nvPr>
        </p:nvSpPr>
        <p:spPr/>
        <p:txBody>
          <a:bodyPr/>
          <a:lstStyle/>
          <a:p>
            <a:fld id="{7C589E6F-8625-43EF-AC44-BFB6E42E73C5}" type="slidenum">
              <a:rPr lang="en-GB" smtClean="0"/>
              <a:t>‹#›</a:t>
            </a:fld>
            <a:endParaRPr lang="en-GB"/>
          </a:p>
        </p:txBody>
      </p:sp>
    </p:spTree>
    <p:extLst>
      <p:ext uri="{BB962C8B-B14F-4D97-AF65-F5344CB8AC3E}">
        <p14:creationId xmlns:p14="http://schemas.microsoft.com/office/powerpoint/2010/main" val="3005425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77724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3771900"/>
            <a:ext cx="77724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7B07CC1-00AB-4F66-A0E3-9E669FCEDB26}" type="datetime1">
              <a:rPr lang="en-GB"/>
              <a:pPr>
                <a:defRPr/>
              </a:pPr>
              <a:t>31/05/2017</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7FD4E0A0-1864-4F25-A37D-D82C5F3C4121}" type="slidenum">
              <a:rPr lang="en-GB"/>
              <a:pPr>
                <a:defRPr/>
              </a:pPr>
              <a:t>‹#›</a:t>
            </a:fld>
            <a:endParaRPr lang="en-GB"/>
          </a:p>
        </p:txBody>
      </p:sp>
    </p:spTree>
    <p:extLst>
      <p:ext uri="{BB962C8B-B14F-4D97-AF65-F5344CB8AC3E}">
        <p14:creationId xmlns:p14="http://schemas.microsoft.com/office/powerpoint/2010/main" val="34690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7FEE8-FAA2-4E88-AE0C-CBD9C16F8343}" type="datetime1">
              <a:rPr lang="en-GB" smtClean="0"/>
              <a:t>31/05/2017</a:t>
            </a:fld>
            <a:endParaRPr lang="en-GB"/>
          </a:p>
        </p:txBody>
      </p:sp>
      <p:sp>
        <p:nvSpPr>
          <p:cNvPr id="5" name="Footer Placeholder 4"/>
          <p:cNvSpPr>
            <a:spLocks noGrp="1"/>
          </p:cNvSpPr>
          <p:nvPr>
            <p:ph type="ftr" sz="quarter" idx="11"/>
          </p:nvPr>
        </p:nvSpPr>
        <p:spPr/>
        <p:txBody>
          <a:bodyPr/>
          <a:lstStyle/>
          <a:p>
            <a:r>
              <a:rPr lang="en-GB" smtClean="0"/>
              <a:t>JAH</a:t>
            </a:r>
            <a:endParaRPr lang="en-GB"/>
          </a:p>
        </p:txBody>
      </p:sp>
      <p:sp>
        <p:nvSpPr>
          <p:cNvPr id="6" name="Slide Number Placeholder 5"/>
          <p:cNvSpPr>
            <a:spLocks noGrp="1"/>
          </p:cNvSpPr>
          <p:nvPr>
            <p:ph type="sldNum" sz="quarter" idx="12"/>
          </p:nvPr>
        </p:nvSpPr>
        <p:spPr/>
        <p:txBody>
          <a:bodyPr/>
          <a:lstStyle/>
          <a:p>
            <a:fld id="{7C589E6F-8625-43EF-AC44-BFB6E42E73C5}" type="slidenum">
              <a:rPr lang="en-GB" smtClean="0"/>
              <a:t>‹#›</a:t>
            </a:fld>
            <a:endParaRPr lang="en-GB"/>
          </a:p>
        </p:txBody>
      </p:sp>
    </p:spTree>
    <p:extLst>
      <p:ext uri="{BB962C8B-B14F-4D97-AF65-F5344CB8AC3E}">
        <p14:creationId xmlns:p14="http://schemas.microsoft.com/office/powerpoint/2010/main" val="3504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4CC81E-F7CE-4B7A-AC4C-5AD5EE2E26C2}" type="datetime1">
              <a:rPr lang="en-GB" smtClean="0"/>
              <a:t>31/05/2017</a:t>
            </a:fld>
            <a:endParaRPr lang="en-GB"/>
          </a:p>
        </p:txBody>
      </p:sp>
      <p:sp>
        <p:nvSpPr>
          <p:cNvPr id="6" name="Footer Placeholder 5"/>
          <p:cNvSpPr>
            <a:spLocks noGrp="1"/>
          </p:cNvSpPr>
          <p:nvPr>
            <p:ph type="ftr" sz="quarter" idx="11"/>
          </p:nvPr>
        </p:nvSpPr>
        <p:spPr/>
        <p:txBody>
          <a:bodyPr/>
          <a:lstStyle/>
          <a:p>
            <a:r>
              <a:rPr lang="en-GB" smtClean="0"/>
              <a:t>JAH</a:t>
            </a:r>
            <a:endParaRPr lang="en-GB"/>
          </a:p>
        </p:txBody>
      </p:sp>
      <p:sp>
        <p:nvSpPr>
          <p:cNvPr id="7" name="Slide Number Placeholder 6"/>
          <p:cNvSpPr>
            <a:spLocks noGrp="1"/>
          </p:cNvSpPr>
          <p:nvPr>
            <p:ph type="sldNum" sz="quarter" idx="12"/>
          </p:nvPr>
        </p:nvSpPr>
        <p:spPr/>
        <p:txBody>
          <a:bodyPr/>
          <a:lstStyle/>
          <a:p>
            <a:fld id="{7C589E6F-8625-43EF-AC44-BFB6E42E73C5}" type="slidenum">
              <a:rPr lang="en-GB" smtClean="0"/>
              <a:t>‹#›</a:t>
            </a:fld>
            <a:endParaRPr lang="en-GB"/>
          </a:p>
        </p:txBody>
      </p:sp>
    </p:spTree>
    <p:extLst>
      <p:ext uri="{BB962C8B-B14F-4D97-AF65-F5344CB8AC3E}">
        <p14:creationId xmlns:p14="http://schemas.microsoft.com/office/powerpoint/2010/main" val="32362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020D9C-D168-4537-BCBF-D13E1A0FE7F1}" type="datetime1">
              <a:rPr lang="en-GB" smtClean="0"/>
              <a:t>31/05/2017</a:t>
            </a:fld>
            <a:endParaRPr lang="en-GB"/>
          </a:p>
        </p:txBody>
      </p:sp>
      <p:sp>
        <p:nvSpPr>
          <p:cNvPr id="8" name="Footer Placeholder 7"/>
          <p:cNvSpPr>
            <a:spLocks noGrp="1"/>
          </p:cNvSpPr>
          <p:nvPr>
            <p:ph type="ftr" sz="quarter" idx="11"/>
          </p:nvPr>
        </p:nvSpPr>
        <p:spPr/>
        <p:txBody>
          <a:bodyPr/>
          <a:lstStyle/>
          <a:p>
            <a:r>
              <a:rPr lang="en-GB" smtClean="0"/>
              <a:t>JAH</a:t>
            </a:r>
            <a:endParaRPr lang="en-GB"/>
          </a:p>
        </p:txBody>
      </p:sp>
      <p:sp>
        <p:nvSpPr>
          <p:cNvPr id="9" name="Slide Number Placeholder 8"/>
          <p:cNvSpPr>
            <a:spLocks noGrp="1"/>
          </p:cNvSpPr>
          <p:nvPr>
            <p:ph type="sldNum" sz="quarter" idx="12"/>
          </p:nvPr>
        </p:nvSpPr>
        <p:spPr/>
        <p:txBody>
          <a:bodyPr/>
          <a:lstStyle/>
          <a:p>
            <a:fld id="{7C589E6F-8625-43EF-AC44-BFB6E42E73C5}" type="slidenum">
              <a:rPr lang="en-GB" smtClean="0"/>
              <a:t>‹#›</a:t>
            </a:fld>
            <a:endParaRPr lang="en-GB"/>
          </a:p>
        </p:txBody>
      </p:sp>
    </p:spTree>
    <p:extLst>
      <p:ext uri="{BB962C8B-B14F-4D97-AF65-F5344CB8AC3E}">
        <p14:creationId xmlns:p14="http://schemas.microsoft.com/office/powerpoint/2010/main" val="311362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57208B-43F5-4980-9EAE-B59DCC2A4397}" type="datetime1">
              <a:rPr lang="en-GB" smtClean="0"/>
              <a:t>31/05/2017</a:t>
            </a:fld>
            <a:endParaRPr lang="en-GB"/>
          </a:p>
        </p:txBody>
      </p:sp>
      <p:sp>
        <p:nvSpPr>
          <p:cNvPr id="4" name="Footer Placeholder 3"/>
          <p:cNvSpPr>
            <a:spLocks noGrp="1"/>
          </p:cNvSpPr>
          <p:nvPr>
            <p:ph type="ftr" sz="quarter" idx="11"/>
          </p:nvPr>
        </p:nvSpPr>
        <p:spPr/>
        <p:txBody>
          <a:bodyPr/>
          <a:lstStyle/>
          <a:p>
            <a:r>
              <a:rPr lang="en-GB" smtClean="0"/>
              <a:t>JAH</a:t>
            </a:r>
            <a:endParaRPr lang="en-GB"/>
          </a:p>
        </p:txBody>
      </p:sp>
      <p:sp>
        <p:nvSpPr>
          <p:cNvPr id="5" name="Slide Number Placeholder 4"/>
          <p:cNvSpPr>
            <a:spLocks noGrp="1"/>
          </p:cNvSpPr>
          <p:nvPr>
            <p:ph type="sldNum" sz="quarter" idx="12"/>
          </p:nvPr>
        </p:nvSpPr>
        <p:spPr/>
        <p:txBody>
          <a:bodyPr/>
          <a:lstStyle/>
          <a:p>
            <a:fld id="{7C589E6F-8625-43EF-AC44-BFB6E42E73C5}" type="slidenum">
              <a:rPr lang="en-GB" smtClean="0"/>
              <a:t>‹#›</a:t>
            </a:fld>
            <a:endParaRPr lang="en-GB"/>
          </a:p>
        </p:txBody>
      </p:sp>
    </p:spTree>
    <p:extLst>
      <p:ext uri="{BB962C8B-B14F-4D97-AF65-F5344CB8AC3E}">
        <p14:creationId xmlns:p14="http://schemas.microsoft.com/office/powerpoint/2010/main" val="145947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57D59-C6AF-4BD4-9FAA-83B883EE61BB}"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
        <p:nvSpPr>
          <p:cNvPr id="4" name="Slide Number Placeholder 3"/>
          <p:cNvSpPr>
            <a:spLocks noGrp="1"/>
          </p:cNvSpPr>
          <p:nvPr>
            <p:ph type="sldNum" sz="quarter" idx="12"/>
          </p:nvPr>
        </p:nvSpPr>
        <p:spPr/>
        <p:txBody>
          <a:bodyPr/>
          <a:lstStyle/>
          <a:p>
            <a:fld id="{7C589E6F-8625-43EF-AC44-BFB6E42E73C5}" type="slidenum">
              <a:rPr lang="en-GB" smtClean="0"/>
              <a:t>‹#›</a:t>
            </a:fld>
            <a:endParaRPr lang="en-GB"/>
          </a:p>
        </p:txBody>
      </p:sp>
    </p:spTree>
    <p:extLst>
      <p:ext uri="{BB962C8B-B14F-4D97-AF65-F5344CB8AC3E}">
        <p14:creationId xmlns:p14="http://schemas.microsoft.com/office/powerpoint/2010/main" val="317529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2E455-9243-47E9-8117-24CA0F7E02FF}" type="datetime1">
              <a:rPr lang="en-GB" smtClean="0"/>
              <a:t>31/05/2017</a:t>
            </a:fld>
            <a:endParaRPr lang="en-GB"/>
          </a:p>
        </p:txBody>
      </p:sp>
      <p:sp>
        <p:nvSpPr>
          <p:cNvPr id="6" name="Footer Placeholder 5"/>
          <p:cNvSpPr>
            <a:spLocks noGrp="1"/>
          </p:cNvSpPr>
          <p:nvPr>
            <p:ph type="ftr" sz="quarter" idx="11"/>
          </p:nvPr>
        </p:nvSpPr>
        <p:spPr/>
        <p:txBody>
          <a:bodyPr/>
          <a:lstStyle/>
          <a:p>
            <a:r>
              <a:rPr lang="en-GB" smtClean="0"/>
              <a:t>JAH</a:t>
            </a:r>
            <a:endParaRPr lang="en-GB"/>
          </a:p>
        </p:txBody>
      </p:sp>
      <p:sp>
        <p:nvSpPr>
          <p:cNvPr id="7" name="Slide Number Placeholder 6"/>
          <p:cNvSpPr>
            <a:spLocks noGrp="1"/>
          </p:cNvSpPr>
          <p:nvPr>
            <p:ph type="sldNum" sz="quarter" idx="12"/>
          </p:nvPr>
        </p:nvSpPr>
        <p:spPr/>
        <p:txBody>
          <a:bodyPr/>
          <a:lstStyle/>
          <a:p>
            <a:fld id="{7C589E6F-8625-43EF-AC44-BFB6E42E73C5}" type="slidenum">
              <a:rPr lang="en-GB" smtClean="0"/>
              <a:t>‹#›</a:t>
            </a:fld>
            <a:endParaRPr lang="en-GB"/>
          </a:p>
        </p:txBody>
      </p:sp>
    </p:spTree>
    <p:extLst>
      <p:ext uri="{BB962C8B-B14F-4D97-AF65-F5344CB8AC3E}">
        <p14:creationId xmlns:p14="http://schemas.microsoft.com/office/powerpoint/2010/main" val="1812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95F6A-0794-4053-9A7C-B893465A2E69}" type="datetime1">
              <a:rPr lang="en-GB" smtClean="0"/>
              <a:t>31/05/2017</a:t>
            </a:fld>
            <a:endParaRPr lang="en-GB"/>
          </a:p>
        </p:txBody>
      </p:sp>
      <p:sp>
        <p:nvSpPr>
          <p:cNvPr id="6" name="Footer Placeholder 5"/>
          <p:cNvSpPr>
            <a:spLocks noGrp="1"/>
          </p:cNvSpPr>
          <p:nvPr>
            <p:ph type="ftr" sz="quarter" idx="11"/>
          </p:nvPr>
        </p:nvSpPr>
        <p:spPr/>
        <p:txBody>
          <a:bodyPr/>
          <a:lstStyle/>
          <a:p>
            <a:r>
              <a:rPr lang="en-GB" smtClean="0"/>
              <a:t>JAH</a:t>
            </a:r>
            <a:endParaRPr lang="en-GB"/>
          </a:p>
        </p:txBody>
      </p:sp>
      <p:sp>
        <p:nvSpPr>
          <p:cNvPr id="7" name="Slide Number Placeholder 6"/>
          <p:cNvSpPr>
            <a:spLocks noGrp="1"/>
          </p:cNvSpPr>
          <p:nvPr>
            <p:ph type="sldNum" sz="quarter" idx="12"/>
          </p:nvPr>
        </p:nvSpPr>
        <p:spPr/>
        <p:txBody>
          <a:bodyPr/>
          <a:lstStyle/>
          <a:p>
            <a:fld id="{7C589E6F-8625-43EF-AC44-BFB6E42E73C5}" type="slidenum">
              <a:rPr lang="en-GB" smtClean="0"/>
              <a:t>‹#›</a:t>
            </a:fld>
            <a:endParaRPr lang="en-GB"/>
          </a:p>
        </p:txBody>
      </p:sp>
    </p:spTree>
    <p:extLst>
      <p:ext uri="{BB962C8B-B14F-4D97-AF65-F5344CB8AC3E}">
        <p14:creationId xmlns:p14="http://schemas.microsoft.com/office/powerpoint/2010/main" val="338258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53C0F-BBD4-4050-8453-FB48A823F521}" type="datetime1">
              <a:rPr lang="en-GB" smtClean="0"/>
              <a:t>31/05/2017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JAH</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89E6F-8625-43EF-AC44-BFB6E42E73C5}" type="slidenum">
              <a:rPr lang="en-GB" smtClean="0"/>
              <a:t>‹#›</a:t>
            </a:fld>
            <a:endParaRPr lang="en-GB"/>
          </a:p>
        </p:txBody>
      </p:sp>
    </p:spTree>
    <p:extLst>
      <p:ext uri="{BB962C8B-B14F-4D97-AF65-F5344CB8AC3E}">
        <p14:creationId xmlns:p14="http://schemas.microsoft.com/office/powerpoint/2010/main" val="3948576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9.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10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5.wmf"/></Relationships>
</file>

<file path=ppt/slides/_rels/slide10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2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lasstools.net/education-games-php/timer/"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0.xml"/><Relationship Id="rId1" Type="http://schemas.openxmlformats.org/officeDocument/2006/relationships/vmlDrawing" Target="../drawings/vmlDrawing9.vml"/><Relationship Id="rId4" Type="http://schemas.openxmlformats.org/officeDocument/2006/relationships/image" Target="../media/image93.w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youtube.com/watch?feature=endscreen&amp;v=00I2uXDxbaE&amp;NR=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youtube.com/watch?feature=endscreen&amp;v=00I2uXDxbaE&amp;NR=1"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classtools.net/education-games-php/timer/"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wmf"/><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47.emf"/><Relationship Id="rId4" Type="http://schemas.openxmlformats.org/officeDocument/2006/relationships/oleObject" Target="../embeddings/Microsoft_Excel_97-2003_Worksheet1.xls"/></Relationships>
</file>

<file path=ppt/slides/_rels/slide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classtools.net/education-games-php/timer/"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slideLayout" Target="../slideLayouts/slideLayout17.xml"/><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 Id="rId9" Type="http://schemas.openxmlformats.org/officeDocument/2006/relationships/image" Target="../media/image55.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wmf"/><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mathsisfun.com/measure/weight-mass.html" TargetMode="Externa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lasstools.net/education-games-php/timer/"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www.mathsisfun.com/measure/weight-mass.html"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3077"/>
            <a:ext cx="9144000" cy="3987321"/>
          </a:xfrm>
          <a:prstGeom prst="rect">
            <a:avLst/>
          </a:prstGeom>
        </p:spPr>
      </p:pic>
      <p:sp>
        <p:nvSpPr>
          <p:cNvPr id="20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70383D-529D-48E2-A8DE-F3BEAE84087B}" type="slidenum">
              <a:rPr lang="en-GB" sz="2000" smtClean="0">
                <a:solidFill>
                  <a:schemeClr val="accent1"/>
                </a:solidFill>
              </a:rPr>
              <a:pPr eaLnBrk="1" hangingPunct="1"/>
              <a:t>1</a:t>
            </a:fld>
            <a:endParaRPr lang="en-GB" sz="2000" smtClean="0">
              <a:solidFill>
                <a:schemeClr val="accent1"/>
              </a:solidFill>
            </a:endParaRPr>
          </a:p>
        </p:txBody>
      </p:sp>
      <p:sp>
        <p:nvSpPr>
          <p:cNvPr id="205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2432B74-2B5F-4137-8D85-A176BEF70A17}" type="datetime1">
              <a:rPr lang="en-GB" sz="1400" smtClean="0"/>
              <a:t>31/05/2017</a:t>
            </a:fld>
            <a:endParaRPr lang="en-GB" sz="1400" smtClean="0"/>
          </a:p>
        </p:txBody>
      </p:sp>
      <p:sp>
        <p:nvSpPr>
          <p:cNvPr id="205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053" name="Rectangle 2"/>
          <p:cNvSpPr>
            <a:spLocks noGrp="1" noChangeArrowheads="1"/>
          </p:cNvSpPr>
          <p:nvPr>
            <p:ph type="ctrTitle"/>
          </p:nvPr>
        </p:nvSpPr>
        <p:spPr>
          <a:xfrm>
            <a:off x="419100" y="1265261"/>
            <a:ext cx="8305800" cy="2819400"/>
          </a:xfrm>
        </p:spPr>
        <p:txBody>
          <a:bodyPr/>
          <a:lstStyle/>
          <a:p>
            <a:pPr algn="ctr" eaLnBrk="1" hangingPunct="1"/>
            <a:r>
              <a:rPr lang="en-GB" sz="6000" b="1" dirty="0" smtClean="0">
                <a:cs typeface="Times New Roman" pitchFamily="18" charset="0"/>
              </a:rPr>
              <a:t>TRANSPORT UNIT</a:t>
            </a:r>
            <a:br>
              <a:rPr lang="en-GB" sz="6000" b="1" dirty="0" smtClean="0">
                <a:cs typeface="Times New Roman" pitchFamily="18" charset="0"/>
              </a:rPr>
            </a:br>
            <a:r>
              <a:rPr lang="en-GB" sz="3200" b="1" dirty="0" smtClean="0">
                <a:cs typeface="Times New Roman" pitchFamily="18" charset="0"/>
              </a:rPr>
              <a:t/>
            </a:r>
            <a:br>
              <a:rPr lang="en-GB" sz="3200" b="1" dirty="0" smtClean="0">
                <a:cs typeface="Times New Roman" pitchFamily="18" charset="0"/>
              </a:rPr>
            </a:br>
            <a:r>
              <a:rPr lang="en-GB" sz="6600" b="1" dirty="0" smtClean="0">
                <a:solidFill>
                  <a:srgbClr val="FF0000"/>
                </a:solidFill>
                <a:cs typeface="Times New Roman" pitchFamily="18" charset="0"/>
              </a:rPr>
              <a:t>FORCES</a:t>
            </a:r>
            <a:r>
              <a:rPr lang="en-GB" sz="6600" b="1" dirty="0" smtClean="0">
                <a:solidFill>
                  <a:srgbClr val="FF0000"/>
                </a:solidFill>
                <a:latin typeface="Arial" pitchFamily="34" charset="0"/>
                <a:cs typeface="Arial" pitchFamily="34" charset="0"/>
              </a:rPr>
              <a:t>/</a:t>
            </a:r>
            <a:r>
              <a:rPr lang="en-GB" sz="6600" b="1" dirty="0" smtClean="0">
                <a:solidFill>
                  <a:srgbClr val="FF0000"/>
                </a:solidFill>
                <a:cs typeface="Times New Roman" pitchFamily="18" charset="0"/>
              </a:rPr>
              <a:t>dynamics</a:t>
            </a:r>
            <a:r>
              <a:rPr lang="en-GB" b="1" dirty="0" smtClean="0"/>
              <a:t> </a:t>
            </a:r>
          </a:p>
        </p:txBody>
      </p:sp>
      <p:sp>
        <p:nvSpPr>
          <p:cNvPr id="2055" name="Rectangle 4"/>
          <p:cNvSpPr>
            <a:spLocks noChangeArrowheads="1"/>
          </p:cNvSpPr>
          <p:nvPr/>
        </p:nvSpPr>
        <p:spPr bwMode="auto">
          <a:xfrm>
            <a:off x="539552" y="247940"/>
            <a:ext cx="8500725" cy="984885"/>
          </a:xfrm>
          <a:prstGeom prst="rect">
            <a:avLst/>
          </a:prstGeom>
          <a:ln/>
          <a:extLst/>
        </p:spPr>
        <p:style>
          <a:lnRef idx="3">
            <a:schemeClr val="lt1"/>
          </a:lnRef>
          <a:fillRef idx="1">
            <a:schemeClr val="dk1"/>
          </a:fillRef>
          <a:effectRef idx="1">
            <a:schemeClr val="dk1"/>
          </a:effectRef>
          <a:fontRef idx="minor">
            <a:schemeClr val="lt1"/>
          </a:fontRef>
        </p:style>
        <p:txBody>
          <a:bodyPr wrap="none">
            <a:spAutoFit/>
          </a:bodyPr>
          <a:lstStyle/>
          <a:p>
            <a:r>
              <a:rPr lang="en-GB" sz="5800" b="1" dirty="0">
                <a:solidFill>
                  <a:srgbClr val="FF0000"/>
                </a:solidFill>
                <a:latin typeface="Alien Encounters" pitchFamily="2" charset="0"/>
                <a:cs typeface="Times New Roman" pitchFamily="18" charset="0"/>
              </a:rPr>
              <a:t>LOCKERBIE ACADEMY</a:t>
            </a:r>
          </a:p>
        </p:txBody>
      </p:sp>
    </p:spTree>
    <p:extLst>
      <p:ext uri="{BB962C8B-B14F-4D97-AF65-F5344CB8AC3E}">
        <p14:creationId xmlns:p14="http://schemas.microsoft.com/office/powerpoint/2010/main" val="1925761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68EEBE-82CF-4208-8369-3C5101F42339}" type="slidenum">
              <a:rPr lang="en-GB" sz="2000" smtClean="0">
                <a:solidFill>
                  <a:schemeClr val="accent1"/>
                </a:solidFill>
              </a:rPr>
              <a:pPr eaLnBrk="1" hangingPunct="1"/>
              <a:t>10</a:t>
            </a:fld>
            <a:endParaRPr lang="en-GB" sz="2000" smtClean="0">
              <a:solidFill>
                <a:schemeClr val="accent1"/>
              </a:solidFill>
            </a:endParaRPr>
          </a:p>
        </p:txBody>
      </p:sp>
      <p:sp>
        <p:nvSpPr>
          <p:cNvPr id="1331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30082D-477A-4BE6-BD9B-F291273DF225}" type="datetime1">
              <a:rPr lang="en-GB" sz="1400" smtClean="0"/>
              <a:t>31/05/2017</a:t>
            </a:fld>
            <a:endParaRPr lang="en-GB" sz="1400" smtClean="0"/>
          </a:p>
        </p:txBody>
      </p:sp>
      <p:sp>
        <p:nvSpPr>
          <p:cNvPr id="1331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 name="Explosion 2 1"/>
          <p:cNvSpPr/>
          <p:nvPr/>
        </p:nvSpPr>
        <p:spPr>
          <a:xfrm>
            <a:off x="323528" y="548680"/>
            <a:ext cx="9073008" cy="5760640"/>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317" name="Rectangle 2"/>
          <p:cNvSpPr>
            <a:spLocks noGrp="1" noChangeArrowheads="1"/>
          </p:cNvSpPr>
          <p:nvPr>
            <p:ph type="title"/>
          </p:nvPr>
        </p:nvSpPr>
        <p:spPr>
          <a:xfrm>
            <a:off x="2267744" y="1562100"/>
            <a:ext cx="4724400" cy="3733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GB"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a:t>
            </a:r>
            <a:r>
              <a:rPr lang="en-GB"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GB"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 THOUGHT</a:t>
            </a:r>
          </a:p>
        </p:txBody>
      </p:sp>
    </p:spTree>
    <p:extLst>
      <p:ext uri="{BB962C8B-B14F-4D97-AF65-F5344CB8AC3E}">
        <p14:creationId xmlns:p14="http://schemas.microsoft.com/office/powerpoint/2010/main" val="35996322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E0DA77-0F17-4255-83A6-5EC61AA7BF65}" type="slidenum">
              <a:rPr lang="en-GB" sz="2000" smtClean="0">
                <a:solidFill>
                  <a:schemeClr val="accent1"/>
                </a:solidFill>
              </a:rPr>
              <a:pPr eaLnBrk="1" hangingPunct="1"/>
              <a:t>100</a:t>
            </a:fld>
            <a:endParaRPr lang="en-GB" sz="2000" smtClean="0">
              <a:solidFill>
                <a:schemeClr val="accent1"/>
              </a:solidFill>
            </a:endParaRPr>
          </a:p>
        </p:txBody>
      </p:sp>
      <p:sp>
        <p:nvSpPr>
          <p:cNvPr id="75779"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CA3939-B1FC-4440-93DF-5A036AB2EC51}" type="datetime1">
              <a:rPr lang="en-GB" sz="1400" smtClean="0"/>
              <a:t>31/05/2017</a:t>
            </a:fld>
            <a:endParaRPr lang="en-GB" sz="1400" smtClean="0"/>
          </a:p>
        </p:txBody>
      </p:sp>
      <p:sp>
        <p:nvSpPr>
          <p:cNvPr id="7578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75781" name="Rectangle 2"/>
          <p:cNvSpPr>
            <a:spLocks noGrp="1" noChangeArrowheads="1"/>
          </p:cNvSpPr>
          <p:nvPr>
            <p:ph type="title"/>
          </p:nvPr>
        </p:nvSpPr>
        <p:spPr>
          <a:xfrm>
            <a:off x="2057400" y="1524000"/>
            <a:ext cx="5791200" cy="3733800"/>
          </a:xfrm>
        </p:spPr>
        <p:txBody>
          <a:bodyPr/>
          <a:lstStyle/>
          <a:p>
            <a:pPr algn="ctr" eaLnBrk="1" hangingPunct="1"/>
            <a:r>
              <a:rPr lang="en-GB" sz="7200" smtClean="0"/>
              <a:t>friction</a:t>
            </a:r>
          </a:p>
        </p:txBody>
      </p:sp>
    </p:spTree>
    <p:extLst>
      <p:ext uri="{BB962C8B-B14F-4D97-AF65-F5344CB8AC3E}">
        <p14:creationId xmlns:p14="http://schemas.microsoft.com/office/powerpoint/2010/main" val="11930382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27A08A-5173-42E2-8DEC-646D92DDBB7E}" type="slidenum">
              <a:rPr lang="en-GB" sz="2000" smtClean="0">
                <a:solidFill>
                  <a:schemeClr val="accent1"/>
                </a:solidFill>
              </a:rPr>
              <a:pPr eaLnBrk="1" hangingPunct="1"/>
              <a:t>101</a:t>
            </a:fld>
            <a:endParaRPr lang="en-GB" sz="2000" smtClean="0">
              <a:solidFill>
                <a:schemeClr val="accent1"/>
              </a:solidFill>
            </a:endParaRPr>
          </a:p>
        </p:txBody>
      </p:sp>
      <p:sp>
        <p:nvSpPr>
          <p:cNvPr id="76803"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8D9359-79BE-44C7-AFD6-CA7D96804B97}" type="datetime1">
              <a:rPr lang="en-GB" sz="1400" smtClean="0"/>
              <a:t>31/05/2017</a:t>
            </a:fld>
            <a:endParaRPr lang="en-GB" sz="1400" smtClean="0"/>
          </a:p>
        </p:txBody>
      </p:sp>
      <p:sp>
        <p:nvSpPr>
          <p:cNvPr id="76804"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76805" name="Rectangle 1026"/>
          <p:cNvSpPr>
            <a:spLocks noGrp="1" noChangeArrowheads="1"/>
          </p:cNvSpPr>
          <p:nvPr>
            <p:ph type="title"/>
          </p:nvPr>
        </p:nvSpPr>
        <p:spPr/>
        <p:txBody>
          <a:bodyPr>
            <a:normAutofit fontScale="90000"/>
          </a:bodyPr>
          <a:lstStyle/>
          <a:p>
            <a:pPr eaLnBrk="1" hangingPunct="1"/>
            <a:r>
              <a:rPr lang="en-GB" smtClean="0"/>
              <a:t>Friction</a:t>
            </a:r>
          </a:p>
        </p:txBody>
      </p:sp>
      <p:sp>
        <p:nvSpPr>
          <p:cNvPr id="76806" name="Rectangle 1027"/>
          <p:cNvSpPr>
            <a:spLocks noGrp="1" noChangeArrowheads="1"/>
          </p:cNvSpPr>
          <p:nvPr>
            <p:ph type="body" sz="half" idx="1"/>
          </p:nvPr>
        </p:nvSpPr>
        <p:spPr>
          <a:xfrm>
            <a:off x="377825" y="1938338"/>
            <a:ext cx="8588375" cy="4514850"/>
          </a:xfrm>
        </p:spPr>
        <p:txBody>
          <a:bodyPr/>
          <a:lstStyle/>
          <a:p>
            <a:pPr eaLnBrk="1" hangingPunct="1">
              <a:lnSpc>
                <a:spcPct val="120000"/>
              </a:lnSpc>
              <a:buFontTx/>
              <a:buNone/>
            </a:pPr>
            <a:r>
              <a:rPr lang="en-GB" dirty="0" smtClean="0">
                <a:solidFill>
                  <a:srgbClr val="FF0000"/>
                </a:solidFill>
              </a:rPr>
              <a:t>Friction</a:t>
            </a:r>
            <a:r>
              <a:rPr lang="en-GB" dirty="0" smtClean="0"/>
              <a:t> is a very specific </a:t>
            </a:r>
            <a:r>
              <a:rPr lang="en-GB" u="sng" dirty="0" smtClean="0">
                <a:solidFill>
                  <a:srgbClr val="FF0000"/>
                </a:solidFill>
              </a:rPr>
              <a:t>type of force</a:t>
            </a:r>
            <a:r>
              <a:rPr lang="en-GB" dirty="0" smtClean="0">
                <a:solidFill>
                  <a:srgbClr val="FF0000"/>
                </a:solidFill>
              </a:rPr>
              <a:t> </a:t>
            </a:r>
            <a:r>
              <a:rPr lang="en-GB" dirty="0" smtClean="0"/>
              <a:t>which </a:t>
            </a:r>
            <a:r>
              <a:rPr lang="en-GB" b="1" u="sng" dirty="0" smtClean="0">
                <a:solidFill>
                  <a:schemeClr val="accent5">
                    <a:lumMod val="75000"/>
                  </a:schemeClr>
                </a:solidFill>
              </a:rPr>
              <a:t>opposes motion</a:t>
            </a:r>
            <a:r>
              <a:rPr lang="en-GB" dirty="0" smtClean="0"/>
              <a:t>.  There are many types of friction, but all are caused by a </a:t>
            </a:r>
            <a:r>
              <a:rPr lang="en-GB" dirty="0" smtClean="0">
                <a:solidFill>
                  <a:srgbClr val="FF0000"/>
                </a:solidFill>
              </a:rPr>
              <a:t>moving object rubbing against something </a:t>
            </a:r>
            <a:r>
              <a:rPr lang="en-GB" dirty="0" smtClean="0"/>
              <a:t>else.  </a:t>
            </a:r>
            <a:r>
              <a:rPr lang="en-GB" dirty="0" smtClean="0">
                <a:solidFill>
                  <a:schemeClr val="bg1"/>
                </a:solidFill>
              </a:rPr>
              <a:t>Frictional forces will always act in the opposite direction to the direction of motion.</a:t>
            </a:r>
          </a:p>
        </p:txBody>
      </p:sp>
      <p:grpSp>
        <p:nvGrpSpPr>
          <p:cNvPr id="76807" name="Group 22"/>
          <p:cNvGrpSpPr>
            <a:grpSpLocks/>
          </p:cNvGrpSpPr>
          <p:nvPr/>
        </p:nvGrpSpPr>
        <p:grpSpPr bwMode="auto">
          <a:xfrm>
            <a:off x="1547813" y="260350"/>
            <a:ext cx="2808287" cy="1427163"/>
            <a:chOff x="3972" y="-3"/>
            <a:chExt cx="1590" cy="769"/>
          </a:xfrm>
        </p:grpSpPr>
        <p:graphicFrame>
          <p:nvGraphicFramePr>
            <p:cNvPr id="76808" name="Object 8"/>
            <p:cNvGraphicFramePr>
              <a:graphicFrameLocks noChangeAspect="1"/>
            </p:cNvGraphicFramePr>
            <p:nvPr/>
          </p:nvGraphicFramePr>
          <p:xfrm>
            <a:off x="3972" y="-3"/>
            <a:ext cx="1590" cy="699"/>
          </p:xfrm>
          <a:graphic>
            <a:graphicData uri="http://schemas.openxmlformats.org/presentationml/2006/ole">
              <mc:AlternateContent xmlns:mc="http://schemas.openxmlformats.org/markup-compatibility/2006">
                <mc:Choice xmlns:v="urn:schemas-microsoft-com:vml" Requires="v">
                  <p:oleObj spid="_x0000_s7187" name="CorelDRAW 6.0" r:id="rId3" imgW="6791325" imgH="2981325" progId="CorelDRAW.Graphic.6">
                    <p:embed/>
                  </p:oleObj>
                </mc:Choice>
                <mc:Fallback>
                  <p:oleObj name="CorelDRAW 6.0" r:id="rId3" imgW="6791325" imgH="2981325"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2" y="-3"/>
                          <a:ext cx="1590"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9" name="AutoShape 17"/>
            <p:cNvSpPr>
              <a:spLocks noChangeArrowheads="1"/>
            </p:cNvSpPr>
            <p:nvPr/>
          </p:nvSpPr>
          <p:spPr bwMode="auto">
            <a:xfrm rot="5400000">
              <a:off x="4631" y="376"/>
              <a:ext cx="272" cy="508"/>
            </a:xfrm>
            <a:prstGeom prst="downArrow">
              <a:avLst>
                <a:gd name="adj1" fmla="val 50000"/>
                <a:gd name="adj2" fmla="val 46691"/>
              </a:avLst>
            </a:prstGeom>
            <a:solidFill>
              <a:srgbClr val="FF0000"/>
            </a:solid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grpSp>
    </p:spTree>
    <p:extLst>
      <p:ext uri="{BB962C8B-B14F-4D97-AF65-F5344CB8AC3E}">
        <p14:creationId xmlns:p14="http://schemas.microsoft.com/office/powerpoint/2010/main" val="7205798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EA5873-4DF2-4016-99A7-8CD7368F276C}" type="slidenum">
              <a:rPr lang="en-GB" sz="2000" smtClean="0">
                <a:solidFill>
                  <a:schemeClr val="accent1"/>
                </a:solidFill>
              </a:rPr>
              <a:pPr eaLnBrk="1" hangingPunct="1"/>
              <a:t>102</a:t>
            </a:fld>
            <a:endParaRPr lang="en-GB" sz="2000" smtClean="0">
              <a:solidFill>
                <a:schemeClr val="accent1"/>
              </a:solidFill>
            </a:endParaRPr>
          </a:p>
        </p:txBody>
      </p:sp>
      <p:sp>
        <p:nvSpPr>
          <p:cNvPr id="77827"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F386AE-18B3-4E25-B139-D56CA80CFEED}" type="datetime1">
              <a:rPr lang="en-GB" sz="1400" smtClean="0"/>
              <a:t>31/05/2017</a:t>
            </a:fld>
            <a:endParaRPr lang="en-GB" sz="1400" smtClean="0"/>
          </a:p>
        </p:txBody>
      </p:sp>
      <p:sp>
        <p:nvSpPr>
          <p:cNvPr id="77828"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77829" name="Rectangle 3"/>
          <p:cNvSpPr>
            <a:spLocks noGrp="1" noChangeArrowheads="1"/>
          </p:cNvSpPr>
          <p:nvPr>
            <p:ph type="body" sz="half" idx="1"/>
          </p:nvPr>
        </p:nvSpPr>
        <p:spPr>
          <a:xfrm>
            <a:off x="468313" y="4292600"/>
            <a:ext cx="8172450" cy="2565400"/>
          </a:xfrm>
        </p:spPr>
        <p:txBody>
          <a:bodyPr/>
          <a:lstStyle/>
          <a:p>
            <a:pPr eaLnBrk="1" hangingPunct="1">
              <a:lnSpc>
                <a:spcPct val="120000"/>
              </a:lnSpc>
              <a:buFontTx/>
              <a:buNone/>
            </a:pPr>
            <a:r>
              <a:rPr lang="en-GB" smtClean="0"/>
              <a:t>e.g.  When you put your hand out the window of a moving car you feel a force pushing your hand. </a:t>
            </a:r>
            <a:r>
              <a:rPr lang="en-GB" smtClean="0">
                <a:solidFill>
                  <a:srgbClr val="FF0066"/>
                </a:solidFill>
              </a:rPr>
              <a:t>Be careful! DANGER</a:t>
            </a:r>
            <a:endParaRPr lang="en-GB" smtClean="0"/>
          </a:p>
          <a:p>
            <a:pPr eaLnBrk="1" hangingPunct="1">
              <a:lnSpc>
                <a:spcPct val="120000"/>
              </a:lnSpc>
              <a:buFontTx/>
              <a:buNone/>
            </a:pPr>
            <a:endParaRPr lang="en-GB" smtClean="0"/>
          </a:p>
        </p:txBody>
      </p:sp>
      <p:pic>
        <p:nvPicPr>
          <p:cNvPr id="778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0"/>
            <a:ext cx="57150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1" name="Rectangle 3"/>
          <p:cNvSpPr>
            <a:spLocks noChangeArrowheads="1"/>
          </p:cNvSpPr>
          <p:nvPr/>
        </p:nvSpPr>
        <p:spPr bwMode="auto">
          <a:xfrm>
            <a:off x="0" y="0"/>
            <a:ext cx="3313113" cy="468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pPr>
            <a:r>
              <a:rPr lang="en-GB" sz="3200">
                <a:solidFill>
                  <a:srgbClr val="00FFFF"/>
                </a:solidFill>
                <a:latin typeface="Comic Sans MS" pitchFamily="66" charset="0"/>
              </a:rPr>
              <a:t>Air friction/ resistance</a:t>
            </a:r>
            <a:r>
              <a:rPr lang="en-GB" sz="3200">
                <a:solidFill>
                  <a:srgbClr val="FFFF00"/>
                </a:solidFill>
                <a:latin typeface="Comic Sans MS" pitchFamily="66" charset="0"/>
              </a:rPr>
              <a:t> is the force of air being pushed out of the way of a moving object.</a:t>
            </a:r>
          </a:p>
        </p:txBody>
      </p:sp>
    </p:spTree>
    <p:extLst>
      <p:ext uri="{BB962C8B-B14F-4D97-AF65-F5344CB8AC3E}">
        <p14:creationId xmlns:p14="http://schemas.microsoft.com/office/powerpoint/2010/main" val="277953579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567FF8-2A29-473A-9266-4F39B0AAC045}" type="slidenum">
              <a:rPr lang="en-GB" sz="2000" smtClean="0">
                <a:solidFill>
                  <a:schemeClr val="accent1"/>
                </a:solidFill>
              </a:rPr>
              <a:pPr eaLnBrk="1" hangingPunct="1"/>
              <a:t>103</a:t>
            </a:fld>
            <a:endParaRPr lang="en-GB" sz="2000" smtClean="0">
              <a:solidFill>
                <a:schemeClr val="accent1"/>
              </a:solidFill>
            </a:endParaRPr>
          </a:p>
        </p:txBody>
      </p:sp>
      <p:sp>
        <p:nvSpPr>
          <p:cNvPr id="7885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364123-7209-4EA5-8B49-8E6C1F53336F}" type="datetime1">
              <a:rPr lang="en-GB" sz="1400" smtClean="0"/>
              <a:t>31/05/2017</a:t>
            </a:fld>
            <a:endParaRPr lang="en-GB" sz="1400" smtClean="0"/>
          </a:p>
        </p:txBody>
      </p:sp>
      <p:sp>
        <p:nvSpPr>
          <p:cNvPr id="7885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pSp>
        <p:nvGrpSpPr>
          <p:cNvPr id="78853" name="Group 19"/>
          <p:cNvGrpSpPr>
            <a:grpSpLocks/>
          </p:cNvGrpSpPr>
          <p:nvPr/>
        </p:nvGrpSpPr>
        <p:grpSpPr bwMode="auto">
          <a:xfrm>
            <a:off x="5219700" y="692150"/>
            <a:ext cx="2592388" cy="1639888"/>
            <a:chOff x="3379" y="768"/>
            <a:chExt cx="1633" cy="1033"/>
          </a:xfrm>
        </p:grpSpPr>
        <p:graphicFrame>
          <p:nvGraphicFramePr>
            <p:cNvPr id="78855" name="Object 7"/>
            <p:cNvGraphicFramePr>
              <a:graphicFrameLocks noChangeAspect="1"/>
            </p:cNvGraphicFramePr>
            <p:nvPr/>
          </p:nvGraphicFramePr>
          <p:xfrm>
            <a:off x="3379" y="768"/>
            <a:ext cx="1633" cy="658"/>
          </p:xfrm>
          <a:graphic>
            <a:graphicData uri="http://schemas.openxmlformats.org/presentationml/2006/ole">
              <mc:AlternateContent xmlns:mc="http://schemas.openxmlformats.org/markup-compatibility/2006">
                <mc:Choice xmlns:v="urn:schemas-microsoft-com:vml" Requires="v">
                  <p:oleObj spid="_x0000_s8211" name="CorelDRAW 6.0" r:id="rId3" imgW="6496050" imgH="2619375" progId="CorelDRAW.Graphic.6">
                    <p:embed/>
                  </p:oleObj>
                </mc:Choice>
                <mc:Fallback>
                  <p:oleObj name="CorelDRAW 6.0" r:id="rId3" imgW="6496050" imgH="2619375"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 y="768"/>
                          <a:ext cx="1633"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6" name="AutoShape 16"/>
            <p:cNvSpPr>
              <a:spLocks noChangeArrowheads="1"/>
            </p:cNvSpPr>
            <p:nvPr/>
          </p:nvSpPr>
          <p:spPr bwMode="auto">
            <a:xfrm rot="10800000">
              <a:off x="4014" y="1293"/>
              <a:ext cx="354" cy="508"/>
            </a:xfrm>
            <a:prstGeom prst="downArrow">
              <a:avLst>
                <a:gd name="adj1" fmla="val 50000"/>
                <a:gd name="adj2" fmla="val 35876"/>
              </a:avLst>
            </a:prstGeom>
            <a:solidFill>
              <a:srgbClr val="FF0000"/>
            </a:solid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grpSp>
      <p:sp>
        <p:nvSpPr>
          <p:cNvPr id="78854" name="Text Box 21"/>
          <p:cNvSpPr txBox="1">
            <a:spLocks noChangeArrowheads="1"/>
          </p:cNvSpPr>
          <p:nvPr/>
        </p:nvSpPr>
        <p:spPr bwMode="auto">
          <a:xfrm>
            <a:off x="468313" y="836613"/>
            <a:ext cx="7920037"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4400" b="1" dirty="0">
                <a:solidFill>
                  <a:srgbClr val="FF0000"/>
                </a:solidFill>
                <a:latin typeface="Arial" pitchFamily="34" charset="0"/>
                <a:cs typeface="Arial" pitchFamily="34" charset="0"/>
              </a:rPr>
              <a:t>Air resistance</a:t>
            </a:r>
          </a:p>
          <a:p>
            <a:pPr eaLnBrk="1" hangingPunct="1">
              <a:spcBef>
                <a:spcPct val="50000"/>
              </a:spcBef>
            </a:pPr>
            <a:endParaRPr lang="en-GB" sz="4400" dirty="0">
              <a:solidFill>
                <a:srgbClr val="FF0000"/>
              </a:solidFill>
              <a:latin typeface="Arial" pitchFamily="34" charset="0"/>
              <a:cs typeface="Arial" pitchFamily="34" charset="0"/>
            </a:endParaRPr>
          </a:p>
          <a:p>
            <a:pPr eaLnBrk="1" hangingPunct="1">
              <a:spcBef>
                <a:spcPct val="50000"/>
              </a:spcBef>
            </a:pPr>
            <a:r>
              <a:rPr lang="en-GB" sz="2800" dirty="0">
                <a:solidFill>
                  <a:srgbClr val="FF0000"/>
                </a:solidFill>
                <a:latin typeface="Arial" pitchFamily="34" charset="0"/>
                <a:cs typeface="Arial" pitchFamily="34" charset="0"/>
              </a:rPr>
              <a:t>It is the force that slows things down when they are moving through air.</a:t>
            </a:r>
          </a:p>
          <a:p>
            <a:pPr eaLnBrk="1" hangingPunct="1">
              <a:spcBef>
                <a:spcPct val="50000"/>
              </a:spcBef>
            </a:pPr>
            <a:r>
              <a:rPr lang="en-GB" sz="2800" dirty="0">
                <a:solidFill>
                  <a:srgbClr val="FF0000"/>
                </a:solidFill>
                <a:latin typeface="Arial" pitchFamily="34" charset="0"/>
                <a:cs typeface="Arial" pitchFamily="34" charset="0"/>
              </a:rPr>
              <a:t>It pushes against a moving car or against the body of a person falling from the sky.</a:t>
            </a:r>
          </a:p>
        </p:txBody>
      </p:sp>
      <p:sp>
        <p:nvSpPr>
          <p:cNvPr id="2" name="TextBox 1"/>
          <p:cNvSpPr txBox="1"/>
          <p:nvPr/>
        </p:nvSpPr>
        <p:spPr>
          <a:xfrm>
            <a:off x="827537" y="5373216"/>
            <a:ext cx="3991798" cy="369332"/>
          </a:xfrm>
          <a:prstGeom prst="rect">
            <a:avLst/>
          </a:prstGeom>
          <a:noFill/>
        </p:spPr>
        <p:txBody>
          <a:bodyPr wrap="none" rtlCol="0">
            <a:spAutoFit/>
          </a:bodyPr>
          <a:lstStyle/>
          <a:p>
            <a:r>
              <a:rPr lang="en-GB" dirty="0" smtClean="0">
                <a:solidFill>
                  <a:srgbClr val="FF0000"/>
                </a:solidFill>
                <a:latin typeface="Teen" pitchFamily="2" charset="0"/>
              </a:rPr>
              <a:t>Go through the </a:t>
            </a:r>
            <a:r>
              <a:rPr lang="en-GB" dirty="0" err="1" smtClean="0">
                <a:solidFill>
                  <a:srgbClr val="FF0000"/>
                </a:solidFill>
                <a:latin typeface="Teen" pitchFamily="2" charset="0"/>
              </a:rPr>
              <a:t>powerpoint</a:t>
            </a:r>
            <a:r>
              <a:rPr lang="en-GB" dirty="0" smtClean="0">
                <a:solidFill>
                  <a:srgbClr val="FF0000"/>
                </a:solidFill>
                <a:latin typeface="Teen" pitchFamily="2" charset="0"/>
              </a:rPr>
              <a:t> on PARACHUTES (Physics</a:t>
            </a:r>
            <a:r>
              <a:rPr lang="en-GB" dirty="0" smtClean="0">
                <a:solidFill>
                  <a:schemeClr val="accent1">
                    <a:lumMod val="40000"/>
                    <a:lumOff val="60000"/>
                  </a:schemeClr>
                </a:solidFill>
                <a:latin typeface="Teen" pitchFamily="2" charset="0"/>
              </a:rPr>
              <a:t>)</a:t>
            </a:r>
            <a:endParaRPr lang="en-GB" dirty="0">
              <a:solidFill>
                <a:schemeClr val="accent1">
                  <a:lumMod val="40000"/>
                  <a:lumOff val="60000"/>
                </a:schemeClr>
              </a:solidFill>
              <a:latin typeface="Teen" pitchFamily="2" charset="0"/>
            </a:endParaRPr>
          </a:p>
        </p:txBody>
      </p:sp>
    </p:spTree>
    <p:extLst>
      <p:ext uri="{BB962C8B-B14F-4D97-AF65-F5344CB8AC3E}">
        <p14:creationId xmlns:p14="http://schemas.microsoft.com/office/powerpoint/2010/main" val="41275905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85BBF5-2BDF-435D-938A-5E46AC8D8D19}" type="slidenum">
              <a:rPr lang="en-GB" sz="2000" smtClean="0">
                <a:solidFill>
                  <a:schemeClr val="accent1"/>
                </a:solidFill>
              </a:rPr>
              <a:pPr eaLnBrk="1" hangingPunct="1"/>
              <a:t>104</a:t>
            </a:fld>
            <a:endParaRPr lang="en-GB" sz="2000" smtClean="0">
              <a:solidFill>
                <a:schemeClr val="accent1"/>
              </a:solidFill>
            </a:endParaRPr>
          </a:p>
        </p:txBody>
      </p:sp>
      <p:sp>
        <p:nvSpPr>
          <p:cNvPr id="79875"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2F9A4F-D923-46E7-B7D5-14B4C081928E}" type="datetime1">
              <a:rPr lang="en-GB" sz="1400" smtClean="0"/>
              <a:t>31/05/2017</a:t>
            </a:fld>
            <a:endParaRPr lang="en-GB" sz="1400" smtClean="0"/>
          </a:p>
        </p:txBody>
      </p:sp>
      <p:sp>
        <p:nvSpPr>
          <p:cNvPr id="79876"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79877" name="Rectangle 2050"/>
          <p:cNvSpPr>
            <a:spLocks noGrp="1" noChangeArrowheads="1"/>
          </p:cNvSpPr>
          <p:nvPr>
            <p:ph type="title"/>
          </p:nvPr>
        </p:nvSpPr>
        <p:spPr/>
        <p:txBody>
          <a:bodyPr>
            <a:normAutofit fontScale="90000"/>
          </a:bodyPr>
          <a:lstStyle/>
          <a:p>
            <a:pPr eaLnBrk="1" hangingPunct="1"/>
            <a:r>
              <a:rPr lang="en-GB" smtClean="0"/>
              <a:t>Friction  </a:t>
            </a:r>
            <a:r>
              <a:rPr lang="en-GB" sz="1600" b="1" u="sng" smtClean="0"/>
              <a:t>Surface friction</a:t>
            </a:r>
            <a:br>
              <a:rPr lang="en-GB" sz="1600" b="1" u="sng" smtClean="0"/>
            </a:br>
            <a:endParaRPr lang="en-GB" sz="1600" b="1" u="sng" smtClean="0"/>
          </a:p>
        </p:txBody>
      </p:sp>
      <p:sp>
        <p:nvSpPr>
          <p:cNvPr id="79878" name="Rectangle 2051"/>
          <p:cNvSpPr>
            <a:spLocks noGrp="1" noChangeArrowheads="1"/>
          </p:cNvSpPr>
          <p:nvPr>
            <p:ph type="body" sz="half" idx="1"/>
          </p:nvPr>
        </p:nvSpPr>
        <p:spPr>
          <a:xfrm>
            <a:off x="228600" y="685800"/>
            <a:ext cx="8588375" cy="4979988"/>
          </a:xfrm>
        </p:spPr>
        <p:txBody>
          <a:bodyPr/>
          <a:lstStyle/>
          <a:p>
            <a:pPr eaLnBrk="1" hangingPunct="1">
              <a:lnSpc>
                <a:spcPct val="120000"/>
              </a:lnSpc>
              <a:buFontTx/>
              <a:buNone/>
            </a:pPr>
            <a:r>
              <a:rPr lang="en-GB" smtClean="0"/>
              <a:t>When an object is dragged across a surface, there is a strong frictional force.  This is affected by the surfaces.  Generally, smoother or wetter surfaces will have less friction.</a:t>
            </a:r>
            <a:br>
              <a:rPr lang="en-GB" smtClean="0"/>
            </a:br>
            <a:r>
              <a:rPr lang="en-GB" smtClean="0"/>
              <a:t>E.g.  Pushing a box along a carpet or along ice.</a:t>
            </a:r>
          </a:p>
        </p:txBody>
      </p:sp>
      <p:pic>
        <p:nvPicPr>
          <p:cNvPr id="79879" name="Picture 2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267200"/>
            <a:ext cx="47625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9824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0C3588-B5BA-4F90-8905-DEC22404967B}" type="slidenum">
              <a:rPr lang="en-GB" sz="2000" smtClean="0">
                <a:solidFill>
                  <a:schemeClr val="accent1"/>
                </a:solidFill>
              </a:rPr>
              <a:pPr eaLnBrk="1" hangingPunct="1"/>
              <a:t>105</a:t>
            </a:fld>
            <a:endParaRPr lang="en-GB" sz="2000" smtClean="0">
              <a:solidFill>
                <a:schemeClr val="accent1"/>
              </a:solidFill>
            </a:endParaRPr>
          </a:p>
        </p:txBody>
      </p:sp>
      <p:sp>
        <p:nvSpPr>
          <p:cNvPr id="8089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525C71-93EF-4C97-BB94-1D3699E16729}" type="datetime1">
              <a:rPr lang="en-GB" sz="1400" smtClean="0"/>
              <a:t>31/05/2017</a:t>
            </a:fld>
            <a:endParaRPr lang="en-GB" sz="1400" smtClean="0"/>
          </a:p>
        </p:txBody>
      </p:sp>
      <p:sp>
        <p:nvSpPr>
          <p:cNvPr id="8090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80901" name="Rectangle 2"/>
          <p:cNvSpPr>
            <a:spLocks noGrp="1" noChangeArrowheads="1"/>
          </p:cNvSpPr>
          <p:nvPr>
            <p:ph type="title"/>
          </p:nvPr>
        </p:nvSpPr>
        <p:spPr>
          <a:xfrm>
            <a:off x="395536" y="0"/>
            <a:ext cx="8229600" cy="836712"/>
          </a:xfrm>
        </p:spPr>
        <p:txBody>
          <a:bodyPr>
            <a:normAutofit fontScale="90000"/>
          </a:bodyPr>
          <a:lstStyle/>
          <a:p>
            <a:pPr eaLnBrk="1" hangingPunct="1"/>
            <a:r>
              <a:rPr lang="en-GB" dirty="0" smtClean="0"/>
              <a:t>Friction- </a:t>
            </a:r>
            <a:r>
              <a:rPr lang="en-GB" sz="2700" dirty="0" smtClean="0"/>
              <a:t>ANSWER THESE IN A TABLE IN YOUR JOTTER</a:t>
            </a:r>
          </a:p>
        </p:txBody>
      </p:sp>
      <p:sp>
        <p:nvSpPr>
          <p:cNvPr id="467971" name="Rectangle 3"/>
          <p:cNvSpPr>
            <a:spLocks noGrp="1" noChangeArrowheads="1"/>
          </p:cNvSpPr>
          <p:nvPr>
            <p:ph type="body" idx="1"/>
          </p:nvPr>
        </p:nvSpPr>
        <p:spPr>
          <a:xfrm>
            <a:off x="539552" y="1196752"/>
            <a:ext cx="7772400" cy="5472113"/>
          </a:xfrm>
        </p:spPr>
        <p:txBody>
          <a:bodyPr>
            <a:normAutofit lnSpcReduction="10000"/>
          </a:bodyPr>
          <a:lstStyle/>
          <a:p>
            <a:pPr eaLnBrk="1" hangingPunct="1">
              <a:lnSpc>
                <a:spcPct val="80000"/>
              </a:lnSpc>
              <a:buFontTx/>
              <a:buNone/>
            </a:pPr>
            <a:r>
              <a:rPr lang="en-GB" sz="2800" dirty="0" smtClean="0"/>
              <a:t>With the person next to you</a:t>
            </a:r>
          </a:p>
          <a:p>
            <a:pPr eaLnBrk="1" hangingPunct="1">
              <a:lnSpc>
                <a:spcPct val="80000"/>
              </a:lnSpc>
            </a:pPr>
            <a:r>
              <a:rPr lang="en-GB" sz="2800" dirty="0" smtClean="0">
                <a:solidFill>
                  <a:srgbClr val="FF0000"/>
                </a:solidFill>
              </a:rPr>
              <a:t>Think of two examples where we try to minimise friction.</a:t>
            </a:r>
          </a:p>
          <a:p>
            <a:pPr eaLnBrk="1" hangingPunct="1">
              <a:lnSpc>
                <a:spcPct val="80000"/>
              </a:lnSpc>
            </a:pPr>
            <a:endParaRPr lang="en-GB" sz="2800" dirty="0" smtClean="0">
              <a:solidFill>
                <a:srgbClr val="FF0000"/>
              </a:solidFill>
            </a:endParaRPr>
          </a:p>
          <a:p>
            <a:pPr eaLnBrk="1" hangingPunct="1">
              <a:lnSpc>
                <a:spcPct val="80000"/>
              </a:lnSpc>
            </a:pPr>
            <a:r>
              <a:rPr lang="en-GB" sz="2800" dirty="0" smtClean="0">
                <a:solidFill>
                  <a:srgbClr val="FF0000"/>
                </a:solidFill>
              </a:rPr>
              <a:t>Think of one example where we try to increase friction.</a:t>
            </a:r>
          </a:p>
          <a:p>
            <a:pPr eaLnBrk="1" hangingPunct="1">
              <a:lnSpc>
                <a:spcPct val="80000"/>
              </a:lnSpc>
              <a:buFontTx/>
              <a:buNone/>
            </a:pPr>
            <a:endParaRPr lang="en-GB" sz="2800" dirty="0" smtClean="0"/>
          </a:p>
          <a:p>
            <a:pPr eaLnBrk="1" hangingPunct="1">
              <a:lnSpc>
                <a:spcPct val="80000"/>
              </a:lnSpc>
              <a:buFontTx/>
              <a:buNone/>
            </a:pPr>
            <a:r>
              <a:rPr lang="en-GB" sz="2800" dirty="0" smtClean="0"/>
              <a:t>With the other people at your table…</a:t>
            </a:r>
          </a:p>
          <a:p>
            <a:pPr eaLnBrk="1" hangingPunct="1">
              <a:lnSpc>
                <a:spcPct val="80000"/>
              </a:lnSpc>
            </a:pPr>
            <a:r>
              <a:rPr lang="en-GB" sz="2800" dirty="0" smtClean="0">
                <a:solidFill>
                  <a:srgbClr val="FF0000"/>
                </a:solidFill>
              </a:rPr>
              <a:t>Discuss how we reduce or increase friction in the examples you used</a:t>
            </a:r>
          </a:p>
          <a:p>
            <a:pPr eaLnBrk="1" hangingPunct="1">
              <a:lnSpc>
                <a:spcPct val="80000"/>
              </a:lnSpc>
            </a:pPr>
            <a:endParaRPr lang="en-GB" sz="2800" dirty="0" smtClean="0">
              <a:solidFill>
                <a:srgbClr val="FF0000"/>
              </a:solidFill>
            </a:endParaRPr>
          </a:p>
          <a:p>
            <a:pPr eaLnBrk="1" hangingPunct="1">
              <a:lnSpc>
                <a:spcPct val="80000"/>
              </a:lnSpc>
            </a:pPr>
            <a:r>
              <a:rPr lang="en-GB" sz="2800" dirty="0" smtClean="0"/>
              <a:t>Can you think of any situations where an object can be moving, but not be affected by any friction?</a:t>
            </a:r>
          </a:p>
        </p:txBody>
      </p:sp>
    </p:spTree>
    <p:extLst>
      <p:ext uri="{BB962C8B-B14F-4D97-AF65-F5344CB8AC3E}">
        <p14:creationId xmlns:p14="http://schemas.microsoft.com/office/powerpoint/2010/main" val="2776241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7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ABA305-FA2E-4F5F-B31D-1008574AD032}" type="slidenum">
              <a:rPr lang="en-GB" sz="2000" smtClean="0">
                <a:solidFill>
                  <a:schemeClr val="accent1"/>
                </a:solidFill>
              </a:rPr>
              <a:pPr eaLnBrk="1" hangingPunct="1"/>
              <a:t>106</a:t>
            </a:fld>
            <a:endParaRPr lang="en-GB" sz="2000" smtClean="0">
              <a:solidFill>
                <a:schemeClr val="accent1"/>
              </a:solidFill>
            </a:endParaRPr>
          </a:p>
        </p:txBody>
      </p:sp>
      <p:sp>
        <p:nvSpPr>
          <p:cNvPr id="81923"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CE8CA4-F8FC-466F-812B-49D245F938F3}" type="datetime1">
              <a:rPr lang="en-GB" sz="1400" smtClean="0"/>
              <a:t>31/05/2017</a:t>
            </a:fld>
            <a:endParaRPr lang="en-GB" sz="1400" smtClean="0"/>
          </a:p>
        </p:txBody>
      </p:sp>
      <p:sp>
        <p:nvSpPr>
          <p:cNvPr id="81924"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81925" name="Rectangle 2"/>
          <p:cNvSpPr>
            <a:spLocks noGrp="1" noChangeArrowheads="1"/>
          </p:cNvSpPr>
          <p:nvPr>
            <p:ph type="title"/>
          </p:nvPr>
        </p:nvSpPr>
        <p:spPr/>
        <p:txBody>
          <a:bodyPr>
            <a:normAutofit fontScale="90000"/>
          </a:bodyPr>
          <a:lstStyle/>
          <a:p>
            <a:pPr eaLnBrk="1" hangingPunct="1"/>
            <a:r>
              <a:rPr lang="en-US" smtClean="0">
                <a:solidFill>
                  <a:srgbClr val="FFFF00"/>
                </a:solidFill>
              </a:rPr>
              <a:t>LABEL THE places where there is FRICTION</a:t>
            </a:r>
          </a:p>
        </p:txBody>
      </p:sp>
      <p:grpSp>
        <p:nvGrpSpPr>
          <p:cNvPr id="81926" name="Group 7"/>
          <p:cNvGrpSpPr>
            <a:grpSpLocks/>
          </p:cNvGrpSpPr>
          <p:nvPr/>
        </p:nvGrpSpPr>
        <p:grpSpPr bwMode="auto">
          <a:xfrm>
            <a:off x="1763713" y="762000"/>
            <a:ext cx="6008687" cy="5762625"/>
            <a:chOff x="864" y="960"/>
            <a:chExt cx="2592" cy="2688"/>
          </a:xfrm>
        </p:grpSpPr>
        <p:sp>
          <p:nvSpPr>
            <p:cNvPr id="81927" name="Rectangle 6"/>
            <p:cNvSpPr>
              <a:spLocks noChangeArrowheads="1"/>
            </p:cNvSpPr>
            <p:nvPr/>
          </p:nvSpPr>
          <p:spPr bwMode="auto">
            <a:xfrm>
              <a:off x="864" y="960"/>
              <a:ext cx="2592" cy="2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1928" name="Picture 5" descr="C:\Program Files\Microsoft Office\Clipart\Pub60Cor\SL00286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 y="1200"/>
              <a:ext cx="2180" cy="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3577006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352290-408E-4D0E-A66E-6121F80188EF}" type="slidenum">
              <a:rPr lang="en-GB" sz="2000" smtClean="0">
                <a:solidFill>
                  <a:schemeClr val="accent1"/>
                </a:solidFill>
              </a:rPr>
              <a:pPr eaLnBrk="1" hangingPunct="1"/>
              <a:t>107</a:t>
            </a:fld>
            <a:endParaRPr lang="en-GB" sz="2000" smtClean="0">
              <a:solidFill>
                <a:schemeClr val="accent1"/>
              </a:solidFill>
            </a:endParaRPr>
          </a:p>
        </p:txBody>
      </p:sp>
      <p:sp>
        <p:nvSpPr>
          <p:cNvPr id="82947" name="Date Placeholder 2"/>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82948" name="Footer Placeholder 3"/>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82949" name="Rectangle 2"/>
          <p:cNvSpPr>
            <a:spLocks noGrp="1" noChangeArrowheads="1"/>
          </p:cNvSpPr>
          <p:nvPr>
            <p:ph type="title" idx="4294967295"/>
          </p:nvPr>
        </p:nvSpPr>
        <p:spPr>
          <a:xfrm>
            <a:off x="2057400" y="1524000"/>
            <a:ext cx="5791200" cy="3733800"/>
          </a:xfrm>
        </p:spPr>
        <p:txBody>
          <a:bodyPr/>
          <a:lstStyle/>
          <a:p>
            <a:pPr algn="ctr" eaLnBrk="1" hangingPunct="1"/>
            <a:r>
              <a:rPr lang="en-GB" sz="7200" smtClean="0"/>
              <a:t>Friction</a:t>
            </a:r>
            <a:br>
              <a:rPr lang="en-GB" sz="7200" smtClean="0"/>
            </a:br>
            <a:r>
              <a:rPr lang="en-GB" sz="7200" smtClean="0"/>
              <a:t>-good or bad</a:t>
            </a:r>
          </a:p>
        </p:txBody>
      </p:sp>
      <p:sp>
        <p:nvSpPr>
          <p:cNvPr id="2" name="Date Placeholder 1"/>
          <p:cNvSpPr>
            <a:spLocks noGrp="1"/>
          </p:cNvSpPr>
          <p:nvPr>
            <p:ph type="dt" sz="half" idx="10"/>
          </p:nvPr>
        </p:nvSpPr>
        <p:spPr/>
        <p:txBody>
          <a:bodyPr/>
          <a:lstStyle/>
          <a:p>
            <a:fld id="{BC9C1194-CE0D-4EEF-A7D3-586CAFE96233}"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330057845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72D4A0-2F98-43E4-BF83-CD930387AAF5}" type="slidenum">
              <a:rPr lang="en-GB" sz="2000" smtClean="0">
                <a:solidFill>
                  <a:schemeClr val="accent1"/>
                </a:solidFill>
              </a:rPr>
              <a:pPr eaLnBrk="1" hangingPunct="1"/>
              <a:t>108</a:t>
            </a:fld>
            <a:endParaRPr lang="en-GB" sz="2000" smtClean="0">
              <a:solidFill>
                <a:schemeClr val="accent1"/>
              </a:solidFill>
            </a:endParaRPr>
          </a:p>
        </p:txBody>
      </p:sp>
      <p:sp>
        <p:nvSpPr>
          <p:cNvPr id="83971"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29946252-18BF-4636-937C-5A7BE86B84C6}" type="slidenum">
              <a:rPr lang="en-GB" sz="1400">
                <a:solidFill>
                  <a:schemeClr val="accent1"/>
                </a:solidFill>
              </a:rPr>
              <a:pPr algn="r" eaLnBrk="1" hangingPunct="1"/>
              <a:t>108</a:t>
            </a:fld>
            <a:endParaRPr lang="en-GB" sz="1400">
              <a:solidFill>
                <a:schemeClr val="accent1"/>
              </a:solidFill>
            </a:endParaRPr>
          </a:p>
        </p:txBody>
      </p:sp>
      <p:sp>
        <p:nvSpPr>
          <p:cNvPr id="83972" name="Rectangle 5"/>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dirty="0">
                <a:solidFill>
                  <a:schemeClr val="accent5">
                    <a:lumMod val="75000"/>
                  </a:schemeClr>
                </a:solidFill>
              </a:rPr>
              <a:t>Useful or Not so useful?</a:t>
            </a:r>
          </a:p>
        </p:txBody>
      </p:sp>
      <p:pic>
        <p:nvPicPr>
          <p:cNvPr id="83973" name="Picture 8" descr="iheartvector-men-walking-run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412875"/>
            <a:ext cx="41021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6"/>
          <p:cNvSpPr>
            <a:spLocks noChangeArrowheads="1"/>
          </p:cNvSpPr>
          <p:nvPr/>
        </p:nvSpPr>
        <p:spPr bwMode="auto">
          <a:xfrm>
            <a:off x="2124075" y="4868863"/>
            <a:ext cx="5186363"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600" b="1">
                <a:latin typeface="Verdana" pitchFamily="34" charset="0"/>
              </a:rPr>
              <a:t>Walking or running</a:t>
            </a:r>
            <a:r>
              <a:rPr lang="en-GB"/>
              <a:t> </a:t>
            </a:r>
            <a:br>
              <a:rPr lang="en-GB"/>
            </a:br>
            <a:endParaRPr lang="en-GB"/>
          </a:p>
        </p:txBody>
      </p:sp>
      <p:sp>
        <p:nvSpPr>
          <p:cNvPr id="2" name="Date Placeholder 1"/>
          <p:cNvSpPr>
            <a:spLocks noGrp="1"/>
          </p:cNvSpPr>
          <p:nvPr>
            <p:ph type="dt" sz="half" idx="10"/>
          </p:nvPr>
        </p:nvSpPr>
        <p:spPr/>
        <p:txBody>
          <a:bodyPr/>
          <a:lstStyle/>
          <a:p>
            <a:fld id="{386CCD96-DE55-4E80-A296-975E49383F88}"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31570439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6286E4-CB1F-4D02-AB20-DFC9CF243AC8}" type="slidenum">
              <a:rPr lang="en-GB" sz="2000" smtClean="0">
                <a:solidFill>
                  <a:schemeClr val="accent1"/>
                </a:solidFill>
              </a:rPr>
              <a:pPr eaLnBrk="1" hangingPunct="1"/>
              <a:t>109</a:t>
            </a:fld>
            <a:endParaRPr lang="en-GB" sz="2000" smtClean="0">
              <a:solidFill>
                <a:schemeClr val="accent1"/>
              </a:solidFill>
            </a:endParaRPr>
          </a:p>
        </p:txBody>
      </p:sp>
      <p:sp>
        <p:nvSpPr>
          <p:cNvPr id="84995"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FACFD6E9-1CA6-4EB8-9986-7EAC012C090D}" type="slidenum">
              <a:rPr lang="en-GB" sz="1400">
                <a:solidFill>
                  <a:schemeClr val="accent1"/>
                </a:solidFill>
              </a:rPr>
              <a:pPr algn="r" eaLnBrk="1" hangingPunct="1"/>
              <a:t>109</a:t>
            </a:fld>
            <a:endParaRPr lang="en-GB" sz="1400">
              <a:solidFill>
                <a:schemeClr val="accent1"/>
              </a:solidFill>
            </a:endParaRPr>
          </a:p>
        </p:txBody>
      </p:sp>
      <p:pic>
        <p:nvPicPr>
          <p:cNvPr id="84996" name="Picture 5" descr="ferrari_fxx_full_of_wi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68413"/>
            <a:ext cx="76581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2"/>
          <p:cNvSpPr>
            <a:spLocks noGrp="1" noChangeArrowheads="1"/>
          </p:cNvSpPr>
          <p:nvPr>
            <p:ph type="title"/>
          </p:nvPr>
        </p:nvSpPr>
        <p:spPr/>
        <p:txBody>
          <a:bodyPr/>
          <a:lstStyle/>
          <a:p>
            <a:pPr eaLnBrk="1" hangingPunct="1"/>
            <a:r>
              <a:rPr lang="en-GB" smtClean="0"/>
              <a:t>Useful or Not so useful?</a:t>
            </a:r>
          </a:p>
        </p:txBody>
      </p:sp>
      <p:sp>
        <p:nvSpPr>
          <p:cNvPr id="84998" name="Rectangle 3"/>
          <p:cNvSpPr>
            <a:spLocks noGrp="1" noChangeArrowheads="1"/>
          </p:cNvSpPr>
          <p:nvPr>
            <p:ph type="body" idx="1"/>
          </p:nvPr>
        </p:nvSpPr>
        <p:spPr>
          <a:xfrm>
            <a:off x="685800" y="5867400"/>
            <a:ext cx="7489825" cy="771525"/>
          </a:xfrm>
          <a:solidFill>
            <a:schemeClr val="bg1"/>
          </a:solidFill>
        </p:spPr>
        <p:txBody>
          <a:bodyPr/>
          <a:lstStyle/>
          <a:p>
            <a:pPr algn="ctr" eaLnBrk="1" hangingPunct="1">
              <a:buFontTx/>
              <a:buNone/>
            </a:pPr>
            <a:r>
              <a:rPr lang="en-GB" smtClean="0">
                <a:solidFill>
                  <a:srgbClr val="FF0000"/>
                </a:solidFill>
              </a:rPr>
              <a:t>Brake pads rubbing against a wheel</a:t>
            </a:r>
          </a:p>
        </p:txBody>
      </p:sp>
      <p:sp>
        <p:nvSpPr>
          <p:cNvPr id="2" name="Date Placeholder 1"/>
          <p:cNvSpPr>
            <a:spLocks noGrp="1"/>
          </p:cNvSpPr>
          <p:nvPr>
            <p:ph type="dt" sz="half" idx="10"/>
          </p:nvPr>
        </p:nvSpPr>
        <p:spPr/>
        <p:txBody>
          <a:bodyPr/>
          <a:lstStyle/>
          <a:p>
            <a:fld id="{BD1924E9-6DE8-4FA7-93C4-316501399743}"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4008138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50693A-AA97-4E50-B247-DCE6C20EB008}" type="slidenum">
              <a:rPr lang="en-GB" sz="2000" smtClean="0">
                <a:solidFill>
                  <a:schemeClr val="accent1"/>
                </a:solidFill>
              </a:rPr>
              <a:pPr eaLnBrk="1" hangingPunct="1"/>
              <a:t>11</a:t>
            </a:fld>
            <a:endParaRPr lang="en-GB" sz="2000" smtClean="0">
              <a:solidFill>
                <a:schemeClr val="accent1"/>
              </a:solidFill>
            </a:endParaRPr>
          </a:p>
        </p:txBody>
      </p:sp>
      <p:sp>
        <p:nvSpPr>
          <p:cNvPr id="1741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783964-8CD7-47FE-85E2-2B574D38705A}" type="datetime1">
              <a:rPr lang="en-GB" sz="1400" smtClean="0"/>
              <a:t>31/05/2017</a:t>
            </a:fld>
            <a:endParaRPr lang="en-GB" sz="1400" smtClean="0"/>
          </a:p>
        </p:txBody>
      </p:sp>
      <p:sp>
        <p:nvSpPr>
          <p:cNvPr id="1741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7413" name="Rectangle 3"/>
          <p:cNvSpPr>
            <a:spLocks noChangeArrowheads="1"/>
          </p:cNvSpPr>
          <p:nvPr/>
        </p:nvSpPr>
        <p:spPr bwMode="auto">
          <a:xfrm>
            <a:off x="1247775"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7414" name="Group 5"/>
          <p:cNvGrpSpPr>
            <a:grpSpLocks/>
          </p:cNvGrpSpPr>
          <p:nvPr/>
        </p:nvGrpSpPr>
        <p:grpSpPr bwMode="auto">
          <a:xfrm>
            <a:off x="0" y="-304800"/>
            <a:ext cx="9448800" cy="7510463"/>
            <a:chOff x="-96" y="-296"/>
            <a:chExt cx="6048" cy="4835"/>
          </a:xfrm>
        </p:grpSpPr>
        <p:pic>
          <p:nvPicPr>
            <p:cNvPr id="174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96"/>
              <a:ext cx="6048" cy="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4"/>
            <p:cNvSpPr txBox="1">
              <a:spLocks noChangeArrowheads="1"/>
            </p:cNvSpPr>
            <p:nvPr/>
          </p:nvSpPr>
          <p:spPr bwMode="auto">
            <a:xfrm>
              <a:off x="711" y="57"/>
              <a:ext cx="489"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4800" b="1">
                  <a:solidFill>
                    <a:srgbClr val="003300"/>
                  </a:solidFill>
                  <a:latin typeface="Calligraph421 BT" pitchFamily="66" charset="0"/>
                </a:rPr>
                <a:t>e</a:t>
              </a:r>
            </a:p>
          </p:txBody>
        </p:sp>
      </p:grpSp>
    </p:spTree>
    <p:extLst>
      <p:ext uri="{BB962C8B-B14F-4D97-AF65-F5344CB8AC3E}">
        <p14:creationId xmlns:p14="http://schemas.microsoft.com/office/powerpoint/2010/main" val="39748046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600A90-2784-432D-A8D0-CAE21177623A}" type="slidenum">
              <a:rPr lang="en-GB" sz="2000" smtClean="0">
                <a:solidFill>
                  <a:schemeClr val="accent1"/>
                </a:solidFill>
              </a:rPr>
              <a:pPr eaLnBrk="1" hangingPunct="1"/>
              <a:t>110</a:t>
            </a:fld>
            <a:endParaRPr lang="en-GB" sz="2000" smtClean="0">
              <a:solidFill>
                <a:schemeClr val="accent1"/>
              </a:solidFill>
            </a:endParaRPr>
          </a:p>
        </p:txBody>
      </p:sp>
      <p:sp>
        <p:nvSpPr>
          <p:cNvPr id="86019"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FE112786-8D86-4E84-A634-4FFE45A0096C}" type="slidenum">
              <a:rPr lang="en-GB" sz="1400">
                <a:solidFill>
                  <a:schemeClr val="accent1"/>
                </a:solidFill>
              </a:rPr>
              <a:pPr algn="r" eaLnBrk="1" hangingPunct="1"/>
              <a:t>110</a:t>
            </a:fld>
            <a:endParaRPr lang="en-GB" sz="1400">
              <a:solidFill>
                <a:schemeClr val="accent1"/>
              </a:solidFill>
            </a:endParaRPr>
          </a:p>
        </p:txBody>
      </p:sp>
      <p:sp>
        <p:nvSpPr>
          <p:cNvPr id="86020" name="Rectangle 2"/>
          <p:cNvSpPr>
            <a:spLocks noGrp="1" noChangeArrowheads="1"/>
          </p:cNvSpPr>
          <p:nvPr>
            <p:ph type="title"/>
          </p:nvPr>
        </p:nvSpPr>
        <p:spPr/>
        <p:txBody>
          <a:bodyPr/>
          <a:lstStyle/>
          <a:p>
            <a:pPr eaLnBrk="1" hangingPunct="1"/>
            <a:r>
              <a:rPr lang="en-GB" smtClean="0"/>
              <a:t>Useful or Not so useful?</a:t>
            </a:r>
          </a:p>
        </p:txBody>
      </p:sp>
      <p:pic>
        <p:nvPicPr>
          <p:cNvPr id="86021" name="Picture 5" descr="Pics_Group_Of_Parachut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583247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3"/>
          <p:cNvSpPr>
            <a:spLocks noGrp="1" noChangeArrowheads="1"/>
          </p:cNvSpPr>
          <p:nvPr>
            <p:ph type="body" idx="1"/>
          </p:nvPr>
        </p:nvSpPr>
        <p:spPr>
          <a:xfrm>
            <a:off x="838200" y="5867400"/>
            <a:ext cx="7345363" cy="820738"/>
          </a:xfrm>
          <a:solidFill>
            <a:schemeClr val="bg1"/>
          </a:solidFill>
        </p:spPr>
        <p:txBody>
          <a:bodyPr/>
          <a:lstStyle/>
          <a:p>
            <a:pPr algn="ctr" eaLnBrk="1" hangingPunct="1">
              <a:buFontTx/>
              <a:buNone/>
            </a:pPr>
            <a:r>
              <a:rPr lang="en-GB" smtClean="0">
                <a:solidFill>
                  <a:srgbClr val="FF0000"/>
                </a:solidFill>
              </a:rPr>
              <a:t>Using a parachute when Sky diving</a:t>
            </a:r>
          </a:p>
        </p:txBody>
      </p:sp>
      <p:sp>
        <p:nvSpPr>
          <p:cNvPr id="2" name="Date Placeholder 1"/>
          <p:cNvSpPr>
            <a:spLocks noGrp="1"/>
          </p:cNvSpPr>
          <p:nvPr>
            <p:ph type="dt" sz="half" idx="10"/>
          </p:nvPr>
        </p:nvSpPr>
        <p:spPr/>
        <p:txBody>
          <a:bodyPr/>
          <a:lstStyle/>
          <a:p>
            <a:fld id="{EF018047-B62C-49F6-8D36-403D2B8262B0}"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9996032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C55217-F968-4205-84C9-EED6043CA596}" type="slidenum">
              <a:rPr lang="en-GB" sz="2000" smtClean="0">
                <a:solidFill>
                  <a:schemeClr val="accent1"/>
                </a:solidFill>
              </a:rPr>
              <a:pPr eaLnBrk="1" hangingPunct="1"/>
              <a:t>111</a:t>
            </a:fld>
            <a:endParaRPr lang="en-GB" sz="2000" smtClean="0">
              <a:solidFill>
                <a:schemeClr val="accent1"/>
              </a:solidFill>
            </a:endParaRPr>
          </a:p>
        </p:txBody>
      </p:sp>
      <p:sp>
        <p:nvSpPr>
          <p:cNvPr id="87043"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7C59F54-2509-4EF6-A293-946DD41A11F7}" type="slidenum">
              <a:rPr lang="en-GB" sz="1400">
                <a:solidFill>
                  <a:schemeClr val="accent1"/>
                </a:solidFill>
              </a:rPr>
              <a:pPr algn="r" eaLnBrk="1" hangingPunct="1"/>
              <a:t>111</a:t>
            </a:fld>
            <a:endParaRPr lang="en-GB" sz="1400">
              <a:solidFill>
                <a:schemeClr val="accent1"/>
              </a:solidFill>
            </a:endParaRPr>
          </a:p>
        </p:txBody>
      </p:sp>
      <p:sp>
        <p:nvSpPr>
          <p:cNvPr id="87044" name="Rectangle 2"/>
          <p:cNvSpPr>
            <a:spLocks noGrp="1" noChangeArrowheads="1"/>
          </p:cNvSpPr>
          <p:nvPr>
            <p:ph type="title"/>
          </p:nvPr>
        </p:nvSpPr>
        <p:spPr/>
        <p:txBody>
          <a:bodyPr/>
          <a:lstStyle/>
          <a:p>
            <a:pPr eaLnBrk="1" hangingPunct="1"/>
            <a:r>
              <a:rPr lang="en-GB" smtClean="0"/>
              <a:t>Useful or Not so useful?</a:t>
            </a:r>
          </a:p>
        </p:txBody>
      </p:sp>
      <p:pic>
        <p:nvPicPr>
          <p:cNvPr id="87045" name="Picture 5" descr="0,,5~605843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412875"/>
            <a:ext cx="59055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Rectangle 3"/>
          <p:cNvSpPr>
            <a:spLocks noGrp="1" noChangeArrowheads="1"/>
          </p:cNvSpPr>
          <p:nvPr>
            <p:ph type="body" idx="1"/>
          </p:nvPr>
        </p:nvSpPr>
        <p:spPr>
          <a:xfrm>
            <a:off x="1187450" y="5805488"/>
            <a:ext cx="6767513" cy="647700"/>
          </a:xfrm>
          <a:solidFill>
            <a:schemeClr val="bg1"/>
          </a:solidFill>
        </p:spPr>
        <p:txBody>
          <a:bodyPr>
            <a:normAutofit fontScale="77500" lnSpcReduction="20000"/>
          </a:bodyPr>
          <a:lstStyle/>
          <a:p>
            <a:pPr algn="ctr" eaLnBrk="1" hangingPunct="1">
              <a:lnSpc>
                <a:spcPct val="80000"/>
              </a:lnSpc>
              <a:buFontTx/>
              <a:buNone/>
            </a:pPr>
            <a:r>
              <a:rPr lang="en-GB" sz="3600" b="1" smtClean="0">
                <a:solidFill>
                  <a:srgbClr val="FF0000"/>
                </a:solidFill>
              </a:rPr>
              <a:t>Gloves for goalkeeping</a:t>
            </a:r>
            <a:r>
              <a:rPr lang="en-GB" sz="3600" smtClean="0">
                <a:solidFill>
                  <a:srgbClr val="FF0000"/>
                </a:solidFill>
              </a:rPr>
              <a:t/>
            </a:r>
            <a:br>
              <a:rPr lang="en-GB" sz="3600" smtClean="0">
                <a:solidFill>
                  <a:srgbClr val="FF0000"/>
                </a:solidFill>
              </a:rPr>
            </a:br>
            <a:endParaRPr lang="en-GB" sz="3600" smtClean="0">
              <a:solidFill>
                <a:srgbClr val="FF0000"/>
              </a:solidFill>
            </a:endParaRPr>
          </a:p>
        </p:txBody>
      </p:sp>
      <p:sp>
        <p:nvSpPr>
          <p:cNvPr id="2" name="Date Placeholder 1"/>
          <p:cNvSpPr>
            <a:spLocks noGrp="1"/>
          </p:cNvSpPr>
          <p:nvPr>
            <p:ph type="dt" sz="half" idx="10"/>
          </p:nvPr>
        </p:nvSpPr>
        <p:spPr/>
        <p:txBody>
          <a:bodyPr/>
          <a:lstStyle/>
          <a:p>
            <a:fld id="{7A638BD7-1D08-458B-9FEF-666BC1519ACF}"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8319713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6B78EC-C7DF-4296-AAB0-FDC1325DE0D9}" type="slidenum">
              <a:rPr lang="en-GB" sz="2000" smtClean="0">
                <a:solidFill>
                  <a:schemeClr val="accent1"/>
                </a:solidFill>
              </a:rPr>
              <a:pPr eaLnBrk="1" hangingPunct="1"/>
              <a:t>112</a:t>
            </a:fld>
            <a:endParaRPr lang="en-GB" sz="2000" smtClean="0">
              <a:solidFill>
                <a:schemeClr val="accent1"/>
              </a:solidFill>
            </a:endParaRPr>
          </a:p>
        </p:txBody>
      </p:sp>
      <p:sp>
        <p:nvSpPr>
          <p:cNvPr id="88067"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72F855B3-38D4-41BF-B504-93A1C787416E}" type="slidenum">
              <a:rPr lang="en-GB" sz="1400">
                <a:solidFill>
                  <a:schemeClr val="accent1"/>
                </a:solidFill>
              </a:rPr>
              <a:pPr algn="r" eaLnBrk="1" hangingPunct="1"/>
              <a:t>112</a:t>
            </a:fld>
            <a:endParaRPr lang="en-GB" sz="1400">
              <a:solidFill>
                <a:schemeClr val="accent1"/>
              </a:solidFill>
            </a:endParaRPr>
          </a:p>
        </p:txBody>
      </p:sp>
      <p:pic>
        <p:nvPicPr>
          <p:cNvPr id="88068" name="Picture 5" descr="C0068637-Space_shuttle_re-entry,_artwork-S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96975"/>
            <a:ext cx="69850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2"/>
          <p:cNvSpPr>
            <a:spLocks noGrp="1" noChangeArrowheads="1"/>
          </p:cNvSpPr>
          <p:nvPr>
            <p:ph type="title"/>
          </p:nvPr>
        </p:nvSpPr>
        <p:spPr/>
        <p:txBody>
          <a:bodyPr/>
          <a:lstStyle/>
          <a:p>
            <a:pPr eaLnBrk="1" hangingPunct="1"/>
            <a:r>
              <a:rPr lang="en-GB" smtClean="0"/>
              <a:t>Useful or Not so useful?</a:t>
            </a:r>
          </a:p>
        </p:txBody>
      </p:sp>
      <p:sp>
        <p:nvSpPr>
          <p:cNvPr id="88070" name="Rectangle 3"/>
          <p:cNvSpPr>
            <a:spLocks noGrp="1" noChangeArrowheads="1"/>
          </p:cNvSpPr>
          <p:nvPr>
            <p:ph type="body" idx="1"/>
          </p:nvPr>
        </p:nvSpPr>
        <p:spPr>
          <a:xfrm>
            <a:off x="1087438" y="5373688"/>
            <a:ext cx="7056437" cy="1223962"/>
          </a:xfrm>
          <a:solidFill>
            <a:schemeClr val="bg1"/>
          </a:solidFill>
        </p:spPr>
        <p:txBody>
          <a:bodyPr/>
          <a:lstStyle/>
          <a:p>
            <a:pPr algn="ctr" eaLnBrk="1" hangingPunct="1">
              <a:buFontTx/>
              <a:buNone/>
            </a:pPr>
            <a:r>
              <a:rPr lang="en-GB" smtClean="0">
                <a:solidFill>
                  <a:srgbClr val="FF0000"/>
                </a:solidFill>
              </a:rPr>
              <a:t>Spacecraft re-entering the Earth's atmosphere making heat.</a:t>
            </a:r>
          </a:p>
        </p:txBody>
      </p:sp>
      <p:sp>
        <p:nvSpPr>
          <p:cNvPr id="2" name="Date Placeholder 1"/>
          <p:cNvSpPr>
            <a:spLocks noGrp="1"/>
          </p:cNvSpPr>
          <p:nvPr>
            <p:ph type="dt" sz="half" idx="10"/>
          </p:nvPr>
        </p:nvSpPr>
        <p:spPr/>
        <p:txBody>
          <a:bodyPr/>
          <a:lstStyle/>
          <a:p>
            <a:fld id="{3B6BEE83-BDDD-44B1-B278-5408F201A23F}"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25153906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534F45-1031-4A33-AEB4-3DCDD5B9E788}" type="slidenum">
              <a:rPr lang="en-GB" sz="2000" smtClean="0">
                <a:solidFill>
                  <a:schemeClr val="accent1"/>
                </a:solidFill>
              </a:rPr>
              <a:pPr eaLnBrk="1" hangingPunct="1"/>
              <a:t>113</a:t>
            </a:fld>
            <a:endParaRPr lang="en-GB" sz="2000" smtClean="0">
              <a:solidFill>
                <a:schemeClr val="accent1"/>
              </a:solidFill>
            </a:endParaRPr>
          </a:p>
        </p:txBody>
      </p:sp>
      <p:sp>
        <p:nvSpPr>
          <p:cNvPr id="89091"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993FA9F-CD70-4A42-A941-1D624A8725B0}" type="slidenum">
              <a:rPr lang="en-GB" sz="1400">
                <a:solidFill>
                  <a:schemeClr val="accent1"/>
                </a:solidFill>
              </a:rPr>
              <a:pPr algn="r" eaLnBrk="1" hangingPunct="1"/>
              <a:t>113</a:t>
            </a:fld>
            <a:endParaRPr lang="en-GB" sz="1400">
              <a:solidFill>
                <a:schemeClr val="accent1"/>
              </a:solidFill>
            </a:endParaRPr>
          </a:p>
        </p:txBody>
      </p:sp>
      <p:pic>
        <p:nvPicPr>
          <p:cNvPr id="89092" name="Picture 5" descr="EarthRacePA_468x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268413"/>
            <a:ext cx="583247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2"/>
          <p:cNvSpPr>
            <a:spLocks noGrp="1" noChangeArrowheads="1"/>
          </p:cNvSpPr>
          <p:nvPr>
            <p:ph type="title"/>
          </p:nvPr>
        </p:nvSpPr>
        <p:spPr/>
        <p:txBody>
          <a:bodyPr/>
          <a:lstStyle/>
          <a:p>
            <a:pPr eaLnBrk="1" hangingPunct="1"/>
            <a:r>
              <a:rPr lang="en-GB" smtClean="0"/>
              <a:t>Useful or Not so useful?</a:t>
            </a:r>
          </a:p>
        </p:txBody>
      </p:sp>
      <p:sp>
        <p:nvSpPr>
          <p:cNvPr id="89094" name="Rectangle 3"/>
          <p:cNvSpPr>
            <a:spLocks noGrp="1" noChangeArrowheads="1"/>
          </p:cNvSpPr>
          <p:nvPr>
            <p:ph type="body" idx="1"/>
          </p:nvPr>
        </p:nvSpPr>
        <p:spPr>
          <a:xfrm>
            <a:off x="468313" y="5676900"/>
            <a:ext cx="7704137" cy="776288"/>
          </a:xfrm>
          <a:solidFill>
            <a:schemeClr val="bg1"/>
          </a:solidFill>
        </p:spPr>
        <p:txBody>
          <a:bodyPr>
            <a:normAutofit fontScale="85000" lnSpcReduction="20000"/>
          </a:bodyPr>
          <a:lstStyle/>
          <a:p>
            <a:pPr algn="ctr" eaLnBrk="1" hangingPunct="1">
              <a:buFontTx/>
              <a:buNone/>
            </a:pPr>
            <a:r>
              <a:rPr lang="en-GB" smtClean="0">
                <a:solidFill>
                  <a:srgbClr val="FF0000"/>
                </a:solidFill>
              </a:rPr>
              <a:t>Friction between a boat and the water</a:t>
            </a:r>
            <a:br>
              <a:rPr lang="en-GB" smtClean="0">
                <a:solidFill>
                  <a:srgbClr val="FF0000"/>
                </a:solidFill>
              </a:rPr>
            </a:br>
            <a:endParaRPr lang="en-GB" smtClean="0">
              <a:solidFill>
                <a:srgbClr val="FF0000"/>
              </a:solidFill>
            </a:endParaRPr>
          </a:p>
        </p:txBody>
      </p:sp>
      <p:sp>
        <p:nvSpPr>
          <p:cNvPr id="2" name="Date Placeholder 1"/>
          <p:cNvSpPr>
            <a:spLocks noGrp="1"/>
          </p:cNvSpPr>
          <p:nvPr>
            <p:ph type="dt" sz="half" idx="10"/>
          </p:nvPr>
        </p:nvSpPr>
        <p:spPr/>
        <p:txBody>
          <a:bodyPr/>
          <a:lstStyle/>
          <a:p>
            <a:fld id="{3B60950C-B698-4320-A6FA-3129C9AF5442}"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102955200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1760C2-0E25-45D9-A503-E0C14B7F4BC8}" type="slidenum">
              <a:rPr lang="en-GB" sz="2000" smtClean="0">
                <a:solidFill>
                  <a:schemeClr val="accent1"/>
                </a:solidFill>
              </a:rPr>
              <a:pPr eaLnBrk="1" hangingPunct="1"/>
              <a:t>114</a:t>
            </a:fld>
            <a:endParaRPr lang="en-GB" sz="2000" smtClean="0">
              <a:solidFill>
                <a:schemeClr val="accent1"/>
              </a:solidFill>
            </a:endParaRPr>
          </a:p>
        </p:txBody>
      </p:sp>
      <p:sp>
        <p:nvSpPr>
          <p:cNvPr id="90115"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5760A900-CC76-4725-8D6A-BB7CA3E361AF}" type="slidenum">
              <a:rPr lang="en-GB" sz="1400">
                <a:solidFill>
                  <a:schemeClr val="accent1"/>
                </a:solidFill>
              </a:rPr>
              <a:pPr algn="r" eaLnBrk="1" hangingPunct="1"/>
              <a:t>114</a:t>
            </a:fld>
            <a:endParaRPr lang="en-GB" sz="1400">
              <a:solidFill>
                <a:schemeClr val="accent1"/>
              </a:solidFill>
            </a:endParaRPr>
          </a:p>
        </p:txBody>
      </p:sp>
      <p:pic>
        <p:nvPicPr>
          <p:cNvPr id="90116" name="Picture 5" descr="Bolwell%20Arriba%20bald%20ty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476250"/>
            <a:ext cx="402907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ctangle 2"/>
          <p:cNvSpPr>
            <a:spLocks noGrp="1" noChangeArrowheads="1"/>
          </p:cNvSpPr>
          <p:nvPr>
            <p:ph type="title"/>
          </p:nvPr>
        </p:nvSpPr>
        <p:spPr/>
        <p:txBody>
          <a:bodyPr/>
          <a:lstStyle/>
          <a:p>
            <a:pPr eaLnBrk="1" hangingPunct="1"/>
            <a:r>
              <a:rPr lang="en-GB" smtClean="0"/>
              <a:t>Useful or Not so useful?</a:t>
            </a:r>
          </a:p>
        </p:txBody>
      </p:sp>
      <p:sp>
        <p:nvSpPr>
          <p:cNvPr id="90118" name="Rectangle 3"/>
          <p:cNvSpPr>
            <a:spLocks noGrp="1" noChangeArrowheads="1"/>
          </p:cNvSpPr>
          <p:nvPr>
            <p:ph type="body" idx="1"/>
          </p:nvPr>
        </p:nvSpPr>
        <p:spPr>
          <a:xfrm>
            <a:off x="285750" y="5876925"/>
            <a:ext cx="8280400" cy="847725"/>
          </a:xfrm>
          <a:solidFill>
            <a:schemeClr val="bg1"/>
          </a:solidFill>
        </p:spPr>
        <p:txBody>
          <a:bodyPr>
            <a:normAutofit fontScale="70000" lnSpcReduction="20000"/>
          </a:bodyPr>
          <a:lstStyle/>
          <a:p>
            <a:pPr algn="ctr" eaLnBrk="1" hangingPunct="1">
              <a:lnSpc>
                <a:spcPct val="90000"/>
              </a:lnSpc>
              <a:buFontTx/>
              <a:buNone/>
            </a:pPr>
            <a:r>
              <a:rPr lang="en-GB" smtClean="0">
                <a:solidFill>
                  <a:srgbClr val="FF0000"/>
                </a:solidFill>
              </a:rPr>
              <a:t>Friction causing car tyres to become bald</a:t>
            </a:r>
            <a:br>
              <a:rPr lang="en-GB" smtClean="0">
                <a:solidFill>
                  <a:srgbClr val="FF0000"/>
                </a:solidFill>
              </a:rPr>
            </a:br>
            <a:r>
              <a:rPr lang="en-GB" smtClean="0">
                <a:solidFill>
                  <a:srgbClr val="FF0000"/>
                </a:solidFill>
              </a:rPr>
              <a:t/>
            </a:r>
            <a:br>
              <a:rPr lang="en-GB" smtClean="0">
                <a:solidFill>
                  <a:srgbClr val="FF0000"/>
                </a:solidFill>
              </a:rPr>
            </a:br>
            <a:endParaRPr lang="en-GB" smtClean="0">
              <a:solidFill>
                <a:srgbClr val="FF0000"/>
              </a:solidFill>
            </a:endParaRPr>
          </a:p>
        </p:txBody>
      </p:sp>
      <p:sp>
        <p:nvSpPr>
          <p:cNvPr id="2" name="Date Placeholder 1"/>
          <p:cNvSpPr>
            <a:spLocks noGrp="1"/>
          </p:cNvSpPr>
          <p:nvPr>
            <p:ph type="dt" sz="half" idx="10"/>
          </p:nvPr>
        </p:nvSpPr>
        <p:spPr/>
        <p:txBody>
          <a:bodyPr/>
          <a:lstStyle/>
          <a:p>
            <a:fld id="{12508BBB-54D2-4309-8DA5-BB14C10AA716}"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28190432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69A69D-D672-4107-80E6-54BC7BC29129}" type="slidenum">
              <a:rPr lang="en-GB" sz="2000" smtClean="0">
                <a:solidFill>
                  <a:schemeClr val="accent1"/>
                </a:solidFill>
              </a:rPr>
              <a:pPr eaLnBrk="1" hangingPunct="1"/>
              <a:t>115</a:t>
            </a:fld>
            <a:endParaRPr lang="en-GB" sz="2000" smtClean="0">
              <a:solidFill>
                <a:schemeClr val="accent1"/>
              </a:solidFill>
            </a:endParaRPr>
          </a:p>
        </p:txBody>
      </p:sp>
      <p:sp>
        <p:nvSpPr>
          <p:cNvPr id="91139"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9F3EBD53-C32D-4843-BF1D-A6F747040CB8}" type="slidenum">
              <a:rPr lang="en-GB" sz="1400">
                <a:solidFill>
                  <a:schemeClr val="accent1"/>
                </a:solidFill>
              </a:rPr>
              <a:pPr algn="r" eaLnBrk="1" hangingPunct="1"/>
              <a:t>115</a:t>
            </a:fld>
            <a:endParaRPr lang="en-GB" sz="1400">
              <a:solidFill>
                <a:schemeClr val="accent1"/>
              </a:solidFill>
            </a:endParaRPr>
          </a:p>
        </p:txBody>
      </p:sp>
      <p:sp>
        <p:nvSpPr>
          <p:cNvPr id="91140" name="Rectangle 2"/>
          <p:cNvSpPr>
            <a:spLocks noGrp="1" noChangeArrowheads="1"/>
          </p:cNvSpPr>
          <p:nvPr>
            <p:ph type="title"/>
          </p:nvPr>
        </p:nvSpPr>
        <p:spPr/>
        <p:txBody>
          <a:bodyPr/>
          <a:lstStyle/>
          <a:p>
            <a:pPr eaLnBrk="1" hangingPunct="1"/>
            <a:r>
              <a:rPr lang="en-GB" smtClean="0"/>
              <a:t>Useful or Not so useful?</a:t>
            </a:r>
          </a:p>
        </p:txBody>
      </p:sp>
      <p:sp>
        <p:nvSpPr>
          <p:cNvPr id="91141" name="Rectangle 3"/>
          <p:cNvSpPr>
            <a:spLocks noGrp="1" noChangeArrowheads="1"/>
          </p:cNvSpPr>
          <p:nvPr>
            <p:ph type="body" idx="1"/>
          </p:nvPr>
        </p:nvSpPr>
        <p:spPr>
          <a:xfrm>
            <a:off x="323850" y="836613"/>
            <a:ext cx="7772400" cy="4800600"/>
          </a:xfrm>
        </p:spPr>
        <p:txBody>
          <a:bodyPr/>
          <a:lstStyle/>
          <a:p>
            <a:pPr eaLnBrk="1" hangingPunct="1">
              <a:buFontTx/>
              <a:buNone/>
            </a:pPr>
            <a:r>
              <a:rPr lang="en-GB" smtClean="0"/>
              <a:t>In all moving parts in machinery making heat </a:t>
            </a:r>
            <a:br>
              <a:rPr lang="en-GB" smtClean="0"/>
            </a:br>
            <a:endParaRPr lang="en-GB" smtClean="0"/>
          </a:p>
        </p:txBody>
      </p:sp>
      <p:pic>
        <p:nvPicPr>
          <p:cNvPr id="91142" name="Picture 5" descr="overheat-300x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171950"/>
            <a:ext cx="2857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descr="overheating-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57338"/>
            <a:ext cx="391318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30487E57-AB07-44F9-B954-4EC93C90086F}"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207523148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023E12-198C-4F3F-A7F5-0E9D8B56521C}" type="slidenum">
              <a:rPr lang="en-GB" sz="2000" smtClean="0">
                <a:solidFill>
                  <a:schemeClr val="accent1"/>
                </a:solidFill>
              </a:rPr>
              <a:pPr eaLnBrk="1" hangingPunct="1"/>
              <a:t>116</a:t>
            </a:fld>
            <a:endParaRPr lang="en-GB" sz="2000" smtClean="0">
              <a:solidFill>
                <a:schemeClr val="accent1"/>
              </a:solidFill>
            </a:endParaRPr>
          </a:p>
        </p:txBody>
      </p:sp>
      <p:sp>
        <p:nvSpPr>
          <p:cNvPr id="9216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0CFC46-D8C2-4A74-9D68-0CD287924011}" type="datetime1">
              <a:rPr lang="en-GB" sz="1400" smtClean="0"/>
              <a:t>31/05/2017</a:t>
            </a:fld>
            <a:endParaRPr lang="en-GB" sz="1400" smtClean="0"/>
          </a:p>
        </p:txBody>
      </p:sp>
      <p:sp>
        <p:nvSpPr>
          <p:cNvPr id="9216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92165" name="Rectangle 3"/>
          <p:cNvSpPr>
            <a:spLocks noGrp="1" noChangeArrowheads="1"/>
          </p:cNvSpPr>
          <p:nvPr>
            <p:ph type="body" idx="1"/>
          </p:nvPr>
        </p:nvSpPr>
        <p:spPr>
          <a:xfrm>
            <a:off x="304800" y="152400"/>
            <a:ext cx="4572000" cy="4800600"/>
          </a:xfrm>
        </p:spPr>
        <p:txBody>
          <a:bodyPr>
            <a:normAutofit fontScale="85000" lnSpcReduction="20000"/>
          </a:bodyPr>
          <a:lstStyle/>
          <a:p>
            <a:pPr eaLnBrk="1" hangingPunct="1">
              <a:lnSpc>
                <a:spcPct val="90000"/>
              </a:lnSpc>
              <a:buFontTx/>
              <a:buNone/>
            </a:pPr>
            <a:r>
              <a:rPr lang="en-GB" sz="2000" dirty="0" smtClean="0">
                <a:solidFill>
                  <a:schemeClr val="accent5">
                    <a:lumMod val="75000"/>
                  </a:schemeClr>
                </a:solidFill>
                <a:cs typeface="Times New Roman" pitchFamily="18" charset="0"/>
              </a:rPr>
              <a:t>Friction good</a:t>
            </a:r>
          </a:p>
          <a:p>
            <a:pPr eaLnBrk="1" hangingPunct="1">
              <a:lnSpc>
                <a:spcPct val="90000"/>
              </a:lnSpc>
            </a:pPr>
            <a:r>
              <a:rPr lang="en-GB" sz="2000" dirty="0" smtClean="0">
                <a:cs typeface="Times New Roman" pitchFamily="18" charset="0"/>
              </a:rPr>
              <a:t>braking</a:t>
            </a:r>
          </a:p>
          <a:p>
            <a:pPr eaLnBrk="1" hangingPunct="1">
              <a:lnSpc>
                <a:spcPct val="90000"/>
              </a:lnSpc>
            </a:pPr>
            <a:r>
              <a:rPr lang="en-GB" sz="2000" dirty="0" smtClean="0">
                <a:cs typeface="Times New Roman" pitchFamily="18" charset="0"/>
              </a:rPr>
              <a:t>walking</a:t>
            </a:r>
          </a:p>
          <a:p>
            <a:pPr eaLnBrk="1" hangingPunct="1">
              <a:lnSpc>
                <a:spcPct val="90000"/>
              </a:lnSpc>
            </a:pPr>
            <a:r>
              <a:rPr lang="en-GB" sz="2000" dirty="0" smtClean="0">
                <a:cs typeface="Times New Roman" pitchFamily="18" charset="0"/>
              </a:rPr>
              <a:t>space craft re-entry</a:t>
            </a:r>
          </a:p>
          <a:p>
            <a:pPr eaLnBrk="1" hangingPunct="1">
              <a:lnSpc>
                <a:spcPct val="90000"/>
              </a:lnSpc>
            </a:pPr>
            <a:r>
              <a:rPr lang="en-GB" sz="2000" dirty="0" smtClean="0">
                <a:cs typeface="Times New Roman" pitchFamily="18" charset="0"/>
              </a:rPr>
              <a:t>running</a:t>
            </a:r>
          </a:p>
          <a:p>
            <a:pPr eaLnBrk="1" hangingPunct="1">
              <a:lnSpc>
                <a:spcPct val="90000"/>
              </a:lnSpc>
            </a:pPr>
            <a:r>
              <a:rPr lang="en-GB" sz="2000" dirty="0" smtClean="0">
                <a:cs typeface="Times New Roman" pitchFamily="18" charset="0"/>
              </a:rPr>
              <a:t>writing</a:t>
            </a:r>
          </a:p>
          <a:p>
            <a:pPr eaLnBrk="1" hangingPunct="1">
              <a:lnSpc>
                <a:spcPct val="90000"/>
              </a:lnSpc>
            </a:pPr>
            <a:r>
              <a:rPr lang="en-GB" sz="2000" dirty="0" smtClean="0">
                <a:cs typeface="Times New Roman" pitchFamily="18" charset="0"/>
              </a:rPr>
              <a:t>sky-diving (drag)</a:t>
            </a:r>
          </a:p>
          <a:p>
            <a:pPr eaLnBrk="1" hangingPunct="1">
              <a:lnSpc>
                <a:spcPct val="90000"/>
              </a:lnSpc>
            </a:pPr>
            <a:r>
              <a:rPr lang="en-GB" sz="2000" dirty="0" smtClean="0">
                <a:cs typeface="Times New Roman" pitchFamily="18" charset="0"/>
              </a:rPr>
              <a:t>opening bottles</a:t>
            </a:r>
          </a:p>
          <a:p>
            <a:pPr eaLnBrk="1" hangingPunct="1">
              <a:lnSpc>
                <a:spcPct val="90000"/>
              </a:lnSpc>
            </a:pPr>
            <a:r>
              <a:rPr lang="en-GB" sz="2000" dirty="0" smtClean="0">
                <a:cs typeface="Times New Roman" pitchFamily="18" charset="0"/>
              </a:rPr>
              <a:t>cutting things</a:t>
            </a:r>
          </a:p>
          <a:p>
            <a:pPr eaLnBrk="1" hangingPunct="1">
              <a:lnSpc>
                <a:spcPct val="90000"/>
              </a:lnSpc>
            </a:pPr>
            <a:r>
              <a:rPr lang="en-GB" sz="2000" dirty="0" smtClean="0">
                <a:cs typeface="Times New Roman" pitchFamily="18" charset="0"/>
              </a:rPr>
              <a:t>putting spin on an object</a:t>
            </a:r>
          </a:p>
          <a:p>
            <a:pPr eaLnBrk="1" hangingPunct="1">
              <a:lnSpc>
                <a:spcPct val="90000"/>
              </a:lnSpc>
            </a:pPr>
            <a:r>
              <a:rPr lang="en-GB" sz="2000" dirty="0" smtClean="0">
                <a:cs typeface="Times New Roman" pitchFamily="18" charset="0"/>
              </a:rPr>
              <a:t>rock climbing</a:t>
            </a:r>
          </a:p>
          <a:p>
            <a:pPr eaLnBrk="1" hangingPunct="1">
              <a:lnSpc>
                <a:spcPct val="90000"/>
              </a:lnSpc>
            </a:pPr>
            <a:r>
              <a:rPr lang="en-GB" sz="2000" dirty="0" smtClean="0">
                <a:cs typeface="Times New Roman" pitchFamily="18" charset="0"/>
              </a:rPr>
              <a:t>steering wheel</a:t>
            </a:r>
          </a:p>
          <a:p>
            <a:pPr eaLnBrk="1" hangingPunct="1">
              <a:lnSpc>
                <a:spcPct val="90000"/>
              </a:lnSpc>
            </a:pPr>
            <a:r>
              <a:rPr lang="en-GB" sz="2000" dirty="0" smtClean="0">
                <a:cs typeface="Times New Roman" pitchFamily="18" charset="0"/>
              </a:rPr>
              <a:t>striking matches</a:t>
            </a:r>
          </a:p>
          <a:p>
            <a:pPr eaLnBrk="1" hangingPunct="1">
              <a:lnSpc>
                <a:spcPct val="90000"/>
              </a:lnSpc>
            </a:pPr>
            <a:r>
              <a:rPr lang="en-GB" sz="2000" dirty="0" smtClean="0">
                <a:cs typeface="Times New Roman" pitchFamily="18" charset="0"/>
              </a:rPr>
              <a:t>cats using to drink</a:t>
            </a:r>
          </a:p>
          <a:p>
            <a:pPr eaLnBrk="1" hangingPunct="1">
              <a:lnSpc>
                <a:spcPct val="90000"/>
              </a:lnSpc>
            </a:pPr>
            <a:r>
              <a:rPr lang="en-GB" sz="2000" dirty="0" smtClean="0">
                <a:cs typeface="Times New Roman" pitchFamily="18" charset="0"/>
              </a:rPr>
              <a:t>slugs</a:t>
            </a:r>
          </a:p>
          <a:p>
            <a:pPr eaLnBrk="1" hangingPunct="1">
              <a:lnSpc>
                <a:spcPct val="90000"/>
              </a:lnSpc>
            </a:pPr>
            <a:r>
              <a:rPr lang="en-GB" sz="2000" dirty="0" smtClean="0">
                <a:cs typeface="Times New Roman" pitchFamily="18" charset="0"/>
              </a:rPr>
              <a:t>conveyor belts</a:t>
            </a:r>
          </a:p>
          <a:p>
            <a:pPr eaLnBrk="1" hangingPunct="1">
              <a:lnSpc>
                <a:spcPct val="90000"/>
              </a:lnSpc>
            </a:pPr>
            <a:r>
              <a:rPr lang="en-GB" sz="2000" dirty="0" smtClean="0">
                <a:cs typeface="Times New Roman" pitchFamily="18" charset="0"/>
              </a:rPr>
              <a:t>sports</a:t>
            </a:r>
          </a:p>
          <a:p>
            <a:pPr eaLnBrk="1" hangingPunct="1">
              <a:lnSpc>
                <a:spcPct val="90000"/>
              </a:lnSpc>
            </a:pPr>
            <a:r>
              <a:rPr lang="en-GB" sz="2000" dirty="0" smtClean="0">
                <a:cs typeface="Times New Roman" pitchFamily="18" charset="0"/>
              </a:rPr>
              <a:t>sharpening knives</a:t>
            </a:r>
          </a:p>
          <a:p>
            <a:pPr eaLnBrk="1" hangingPunct="1">
              <a:lnSpc>
                <a:spcPct val="90000"/>
              </a:lnSpc>
            </a:pPr>
            <a:r>
              <a:rPr lang="en-GB" sz="2000" dirty="0" smtClean="0">
                <a:cs typeface="Times New Roman" pitchFamily="18" charset="0"/>
              </a:rPr>
              <a:t>holding things</a:t>
            </a:r>
          </a:p>
          <a:p>
            <a:pPr eaLnBrk="1" hangingPunct="1">
              <a:lnSpc>
                <a:spcPct val="90000"/>
              </a:lnSpc>
            </a:pPr>
            <a:r>
              <a:rPr lang="en-GB" sz="2000" dirty="0" smtClean="0">
                <a:cs typeface="Times New Roman" pitchFamily="18" charset="0"/>
              </a:rPr>
              <a:t>grip for tyres/shoes</a:t>
            </a:r>
          </a:p>
          <a:p>
            <a:pPr eaLnBrk="1" hangingPunct="1">
              <a:lnSpc>
                <a:spcPct val="90000"/>
              </a:lnSpc>
            </a:pPr>
            <a:endParaRPr lang="en-GB" sz="2000" dirty="0" smtClean="0"/>
          </a:p>
        </p:txBody>
      </p:sp>
      <p:sp>
        <p:nvSpPr>
          <p:cNvPr id="92166" name="Text Box 4"/>
          <p:cNvSpPr txBox="1">
            <a:spLocks noChangeArrowheads="1"/>
          </p:cNvSpPr>
          <p:nvPr/>
        </p:nvSpPr>
        <p:spPr bwMode="auto">
          <a:xfrm>
            <a:off x="3581400" y="193675"/>
            <a:ext cx="51816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dirty="0">
                <a:solidFill>
                  <a:schemeClr val="accent5">
                    <a:lumMod val="75000"/>
                  </a:schemeClr>
                </a:solidFill>
                <a:latin typeface="Comic Sans MS" pitchFamily="66" charset="0"/>
                <a:cs typeface="Times New Roman" pitchFamily="18" charset="0"/>
              </a:rPr>
              <a:t>Friction bad</a:t>
            </a:r>
            <a:endParaRPr lang="en-GB" dirty="0">
              <a:solidFill>
                <a:schemeClr val="accent5">
                  <a:lumMod val="75000"/>
                </a:schemeClr>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sledging</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skiing</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ice skating????</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shooting (drag slows the bullet)</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snowboarding</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putting on clothes (chaffing)</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swimming</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wears down tyres</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engines wear away</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slide </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F1 racing !!!!</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ceramic brakes!!!</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in space things don’t stop easily </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boats</a:t>
            </a:r>
            <a:endParaRPr lang="en-GB" dirty="0">
              <a:solidFill>
                <a:schemeClr val="bg1"/>
              </a:solidFill>
              <a:cs typeface="Times New Roman" pitchFamily="18" charset="0"/>
            </a:endParaRPr>
          </a:p>
          <a:p>
            <a:pPr eaLnBrk="1" hangingPunct="1">
              <a:buFontTx/>
              <a:buChar char="•"/>
            </a:pPr>
            <a:r>
              <a:rPr lang="en-GB" dirty="0">
                <a:solidFill>
                  <a:schemeClr val="bg1"/>
                </a:solidFill>
                <a:latin typeface="Comic Sans MS" pitchFamily="66" charset="0"/>
                <a:cs typeface="Times New Roman" pitchFamily="18" charset="0"/>
              </a:rPr>
              <a:t>rotating machinery slowed down and wears away</a:t>
            </a:r>
            <a:endParaRPr lang="en-GB" dirty="0">
              <a:solidFill>
                <a:schemeClr val="bg1"/>
              </a:solidFill>
              <a:cs typeface="Times New Roman" pitchFamily="18" charset="0"/>
            </a:endParaRPr>
          </a:p>
          <a:p>
            <a:pPr eaLnBrk="1" hangingPunct="1">
              <a:buFontTx/>
              <a:buChar char="•"/>
            </a:pPr>
            <a:endParaRPr lang="en-GB" dirty="0"/>
          </a:p>
        </p:txBody>
      </p:sp>
    </p:spTree>
    <p:extLst>
      <p:ext uri="{BB962C8B-B14F-4D97-AF65-F5344CB8AC3E}">
        <p14:creationId xmlns:p14="http://schemas.microsoft.com/office/powerpoint/2010/main" val="298207851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9DB0DF-8CF6-4A17-ABD6-3CD063722545}" type="slidenum">
              <a:rPr lang="en-GB" sz="2000" smtClean="0">
                <a:solidFill>
                  <a:schemeClr val="accent1"/>
                </a:solidFill>
              </a:rPr>
              <a:pPr eaLnBrk="1" hangingPunct="1"/>
              <a:t>117</a:t>
            </a:fld>
            <a:endParaRPr lang="en-GB" sz="2000" smtClean="0">
              <a:solidFill>
                <a:schemeClr val="accent1"/>
              </a:solidFill>
            </a:endParaRPr>
          </a:p>
        </p:txBody>
      </p:sp>
      <p:sp>
        <p:nvSpPr>
          <p:cNvPr id="93187" name="Rectangle 2"/>
          <p:cNvSpPr>
            <a:spLocks noGrp="1" noChangeArrowheads="1"/>
          </p:cNvSpPr>
          <p:nvPr>
            <p:ph type="title"/>
          </p:nvPr>
        </p:nvSpPr>
        <p:spPr/>
        <p:txBody>
          <a:bodyPr/>
          <a:lstStyle/>
          <a:p>
            <a:r>
              <a:rPr lang="en-GB" smtClean="0"/>
              <a:t>REDUCING FRICTION</a:t>
            </a:r>
          </a:p>
        </p:txBody>
      </p:sp>
      <p:sp>
        <p:nvSpPr>
          <p:cNvPr id="93188" name="Rectangle 3"/>
          <p:cNvSpPr>
            <a:spLocks noGrp="1" noChangeArrowheads="1"/>
          </p:cNvSpPr>
          <p:nvPr>
            <p:ph type="body" idx="1"/>
          </p:nvPr>
        </p:nvSpPr>
        <p:spPr>
          <a:xfrm>
            <a:off x="467544" y="1556792"/>
            <a:ext cx="7772400" cy="3529012"/>
          </a:xfrm>
        </p:spPr>
        <p:txBody>
          <a:bodyPr/>
          <a:lstStyle/>
          <a:p>
            <a:r>
              <a:rPr lang="en-GB" dirty="0" smtClean="0"/>
              <a:t>Look at different ways to reduce Friction</a:t>
            </a:r>
          </a:p>
          <a:p>
            <a:pPr lvl="1"/>
            <a:r>
              <a:rPr lang="en-GB" dirty="0" smtClean="0"/>
              <a:t>Lubricants</a:t>
            </a:r>
          </a:p>
          <a:p>
            <a:pPr lvl="1"/>
            <a:r>
              <a:rPr lang="en-GB" dirty="0" smtClean="0"/>
              <a:t>Rollers</a:t>
            </a:r>
          </a:p>
          <a:p>
            <a:pPr lvl="1"/>
            <a:r>
              <a:rPr lang="en-GB" smtClean="0"/>
              <a:t>Small </a:t>
            </a:r>
            <a:r>
              <a:rPr lang="en-GB" smtClean="0"/>
              <a:t>ball-bearings</a:t>
            </a:r>
            <a:endParaRPr lang="en-GB" dirty="0" smtClean="0"/>
          </a:p>
          <a:p>
            <a:pPr lvl="1"/>
            <a:r>
              <a:rPr lang="en-GB" dirty="0" smtClean="0"/>
              <a:t>Cushions of Air</a:t>
            </a:r>
          </a:p>
        </p:txBody>
      </p:sp>
      <p:grpSp>
        <p:nvGrpSpPr>
          <p:cNvPr id="93189" name="Group 7"/>
          <p:cNvGrpSpPr>
            <a:grpSpLocks/>
          </p:cNvGrpSpPr>
          <p:nvPr/>
        </p:nvGrpSpPr>
        <p:grpSpPr bwMode="auto">
          <a:xfrm>
            <a:off x="5148263" y="2133600"/>
            <a:ext cx="2916237" cy="2808288"/>
            <a:chOff x="3696" y="1392"/>
            <a:chExt cx="1837" cy="1769"/>
          </a:xfrm>
        </p:grpSpPr>
        <p:sp>
          <p:nvSpPr>
            <p:cNvPr id="93190" name="AutoShape 6"/>
            <p:cNvSpPr>
              <a:spLocks noChangeArrowheads="1"/>
            </p:cNvSpPr>
            <p:nvPr/>
          </p:nvSpPr>
          <p:spPr bwMode="auto">
            <a:xfrm>
              <a:off x="3696" y="1392"/>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1" name="WordArt 7"/>
            <p:cNvSpPr>
              <a:spLocks noChangeArrowheads="1" noChangeShapeType="1" noTextEdit="1"/>
            </p:cNvSpPr>
            <p:nvPr/>
          </p:nvSpPr>
          <p:spPr bwMode="auto">
            <a:xfrm>
              <a:off x="4105" y="1842"/>
              <a:ext cx="1089" cy="816"/>
            </a:xfrm>
            <a:prstGeom prst="rect">
              <a:avLst/>
            </a:prstGeom>
          </p:spPr>
          <p:txBody>
            <a:bodyPr wrap="none" fromWordArt="1">
              <a:prstTxWarp prst="textInflate">
                <a:avLst>
                  <a:gd name="adj" fmla="val 13634"/>
                </a:avLst>
              </a:prstTxWarp>
            </a:bodyPr>
            <a:lstStyle/>
            <a:p>
              <a:pPr algn="ctr"/>
              <a:r>
                <a:rPr lang="en-GB" sz="3600" kern="10">
                  <a:ln w="9525">
                    <a:solidFill>
                      <a:srgbClr val="00FF00"/>
                    </a:solidFill>
                    <a:round/>
                    <a:headEnd/>
                    <a:tailEnd/>
                  </a:ln>
                  <a:solidFill>
                    <a:schemeClr val="bg1"/>
                  </a:solidFill>
                  <a:latin typeface="Arial Black"/>
                </a:rPr>
                <a:t>Investigate</a:t>
              </a:r>
            </a:p>
          </p:txBody>
        </p:sp>
      </p:grpSp>
      <p:sp>
        <p:nvSpPr>
          <p:cNvPr id="2" name="Date Placeholder 1"/>
          <p:cNvSpPr>
            <a:spLocks noGrp="1"/>
          </p:cNvSpPr>
          <p:nvPr>
            <p:ph type="dt" sz="half" idx="10"/>
          </p:nvPr>
        </p:nvSpPr>
        <p:spPr/>
        <p:txBody>
          <a:bodyPr/>
          <a:lstStyle/>
          <a:p>
            <a:fld id="{21FC0C4F-D436-4D48-A67C-10380DF45DCF}"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17404603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5C87EF-7993-4C9B-8818-00D0286C43E8}" type="slidenum">
              <a:rPr lang="en-GB" sz="2000" smtClean="0">
                <a:solidFill>
                  <a:schemeClr val="accent1"/>
                </a:solidFill>
              </a:rPr>
              <a:pPr eaLnBrk="1" hangingPunct="1"/>
              <a:t>118</a:t>
            </a:fld>
            <a:endParaRPr lang="en-GB" sz="2000" smtClean="0">
              <a:solidFill>
                <a:schemeClr val="accent1"/>
              </a:solidFill>
            </a:endParaRPr>
          </a:p>
        </p:txBody>
      </p:sp>
      <p:sp>
        <p:nvSpPr>
          <p:cNvPr id="94211"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94212" name="Footer Placeholder 4"/>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94213" name="Rectangle 2"/>
          <p:cNvSpPr>
            <a:spLocks noGrp="1" noChangeArrowheads="1"/>
          </p:cNvSpPr>
          <p:nvPr>
            <p:ph type="title" idx="4294967295"/>
          </p:nvPr>
        </p:nvSpPr>
        <p:spPr/>
        <p:txBody>
          <a:bodyPr>
            <a:normAutofit fontScale="90000"/>
          </a:bodyPr>
          <a:lstStyle/>
          <a:p>
            <a:pPr eaLnBrk="1" hangingPunct="1"/>
            <a:r>
              <a:rPr lang="en-GB" smtClean="0"/>
              <a:t>Try some experiments to change friction</a:t>
            </a:r>
          </a:p>
        </p:txBody>
      </p:sp>
      <p:pic>
        <p:nvPicPr>
          <p:cNvPr id="942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765175"/>
            <a:ext cx="669607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8F1CE76-BD9E-4B7D-8101-949E169E1111}"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423332597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98F0D19-3F76-47C5-854E-C20F0BA19838}" type="slidenum">
              <a:rPr lang="en-GB" sz="2000" smtClean="0">
                <a:solidFill>
                  <a:schemeClr val="accent1"/>
                </a:solidFill>
              </a:rPr>
              <a:pPr eaLnBrk="1" hangingPunct="1"/>
              <a:t>119</a:t>
            </a:fld>
            <a:endParaRPr lang="en-GB" sz="2000" smtClean="0">
              <a:solidFill>
                <a:schemeClr val="accent1"/>
              </a:solidFill>
            </a:endParaRPr>
          </a:p>
        </p:txBody>
      </p:sp>
      <p:sp>
        <p:nvSpPr>
          <p:cNvPr id="9523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6082E4-0AF4-4D66-84D8-5A487E8223D5}" type="datetime1">
              <a:rPr lang="en-GB" sz="1400" smtClean="0"/>
              <a:t>31/05/2017</a:t>
            </a:fld>
            <a:endParaRPr lang="en-GB" sz="1400" smtClean="0"/>
          </a:p>
        </p:txBody>
      </p:sp>
      <p:sp>
        <p:nvSpPr>
          <p:cNvPr id="9523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95237" name="Rectangle 2"/>
          <p:cNvSpPr>
            <a:spLocks noGrp="1" noChangeArrowheads="1"/>
          </p:cNvSpPr>
          <p:nvPr>
            <p:ph type="title"/>
          </p:nvPr>
        </p:nvSpPr>
        <p:spPr/>
        <p:txBody>
          <a:bodyPr>
            <a:normAutofit fontScale="90000"/>
          </a:bodyPr>
          <a:lstStyle/>
          <a:p>
            <a:pPr eaLnBrk="1" hangingPunct="1"/>
            <a:r>
              <a:rPr lang="en-GB" smtClean="0"/>
              <a:t>Try some experiments to change friction</a:t>
            </a:r>
          </a:p>
        </p:txBody>
      </p:sp>
      <p:pic>
        <p:nvPicPr>
          <p:cNvPr id="9523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7129462"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96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9E5FC3-907E-4559-9923-5F9828C5173C}" type="slidenum">
              <a:rPr lang="en-GB" sz="2000" smtClean="0">
                <a:solidFill>
                  <a:schemeClr val="accent1"/>
                </a:solidFill>
              </a:rPr>
              <a:pPr eaLnBrk="1" hangingPunct="1"/>
              <a:t>12</a:t>
            </a:fld>
            <a:endParaRPr lang="en-GB" sz="2000" smtClean="0">
              <a:solidFill>
                <a:schemeClr val="accent1"/>
              </a:solidFill>
            </a:endParaRPr>
          </a:p>
        </p:txBody>
      </p:sp>
      <p:sp>
        <p:nvSpPr>
          <p:cNvPr id="1843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F3053A-5D1E-4E23-81FE-F5D173EE67C7}" type="datetime1">
              <a:rPr lang="en-GB" sz="1400" smtClean="0"/>
              <a:t>31/05/2017</a:t>
            </a:fld>
            <a:endParaRPr lang="en-GB" sz="1400" smtClean="0"/>
          </a:p>
        </p:txBody>
      </p:sp>
      <p:sp>
        <p:nvSpPr>
          <p:cNvPr id="1843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8437" name="Rectangle 2050"/>
          <p:cNvSpPr>
            <a:spLocks noGrp="1" noChangeArrowheads="1"/>
          </p:cNvSpPr>
          <p:nvPr>
            <p:ph type="title"/>
          </p:nvPr>
        </p:nvSpPr>
        <p:spPr>
          <a:xfrm>
            <a:off x="2195736" y="1484784"/>
            <a:ext cx="4962872" cy="3733800"/>
          </a:xfrm>
        </p:spPr>
        <p:style>
          <a:lnRef idx="3">
            <a:schemeClr val="lt1"/>
          </a:lnRef>
          <a:fillRef idx="1">
            <a:schemeClr val="dk1"/>
          </a:fillRef>
          <a:effectRef idx="1">
            <a:schemeClr val="dk1"/>
          </a:effectRef>
          <a:fontRef idx="minor">
            <a:schemeClr val="lt1"/>
          </a:fontRef>
        </p:style>
        <p:txBody>
          <a:bodyPr/>
          <a:lstStyle/>
          <a:p>
            <a:pPr algn="ctr" eaLnBrk="1" hangingPunct="1"/>
            <a:r>
              <a:rPr lang="en-GB" sz="7200" dirty="0" smtClean="0">
                <a:latin typeface="Trebuchet MS" panose="020B0603020202020204" pitchFamily="34" charset="0"/>
              </a:rPr>
              <a:t>EFFECTS OF A FORCE?</a:t>
            </a:r>
          </a:p>
        </p:txBody>
      </p:sp>
    </p:spTree>
    <p:extLst>
      <p:ext uri="{BB962C8B-B14F-4D97-AF65-F5344CB8AC3E}">
        <p14:creationId xmlns:p14="http://schemas.microsoft.com/office/powerpoint/2010/main" val="110196007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C3F611-DF1E-41E4-BF5D-91F24E33A641}" type="slidenum">
              <a:rPr lang="en-GB" sz="2000" smtClean="0">
                <a:solidFill>
                  <a:schemeClr val="accent1"/>
                </a:solidFill>
              </a:rPr>
              <a:pPr eaLnBrk="1" hangingPunct="1"/>
              <a:t>120</a:t>
            </a:fld>
            <a:endParaRPr lang="en-GB" sz="2000" smtClean="0">
              <a:solidFill>
                <a:schemeClr val="accent1"/>
              </a:solidFill>
            </a:endParaRPr>
          </a:p>
        </p:txBody>
      </p:sp>
      <p:sp>
        <p:nvSpPr>
          <p:cNvPr id="96259"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553BE7-2391-41D2-A6DE-DEC0BD469777}" type="datetime1">
              <a:rPr lang="en-GB" sz="1400" smtClean="0"/>
              <a:t>31/05/2017</a:t>
            </a:fld>
            <a:endParaRPr lang="en-GB" sz="1400" smtClean="0"/>
          </a:p>
        </p:txBody>
      </p:sp>
      <p:sp>
        <p:nvSpPr>
          <p:cNvPr id="96260"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96261" name="Rectangle 3"/>
          <p:cNvSpPr>
            <a:spLocks noGrp="1" noChangeArrowheads="1"/>
          </p:cNvSpPr>
          <p:nvPr>
            <p:ph type="body" sz="half" idx="1"/>
          </p:nvPr>
        </p:nvSpPr>
        <p:spPr>
          <a:xfrm>
            <a:off x="4427538" y="836613"/>
            <a:ext cx="3810000" cy="5105400"/>
          </a:xfrm>
        </p:spPr>
        <p:txBody>
          <a:bodyPr/>
          <a:lstStyle/>
          <a:p>
            <a:pPr eaLnBrk="1" hangingPunct="1">
              <a:lnSpc>
                <a:spcPct val="90000"/>
              </a:lnSpc>
            </a:pPr>
            <a:r>
              <a:rPr lang="en-GB" dirty="0" smtClean="0">
                <a:solidFill>
                  <a:schemeClr val="bg1"/>
                </a:solidFill>
                <a:cs typeface="Times New Roman" pitchFamily="18" charset="0"/>
              </a:rPr>
              <a:t>Increasing Friction </a:t>
            </a:r>
          </a:p>
          <a:p>
            <a:pPr eaLnBrk="1" hangingPunct="1">
              <a:lnSpc>
                <a:spcPct val="90000"/>
              </a:lnSpc>
            </a:pPr>
            <a:r>
              <a:rPr lang="en-GB" dirty="0" smtClean="0">
                <a:cs typeface="Times New Roman" pitchFamily="18" charset="0"/>
              </a:rPr>
              <a:t>less aerodynamic</a:t>
            </a:r>
          </a:p>
          <a:p>
            <a:pPr eaLnBrk="1" hangingPunct="1">
              <a:lnSpc>
                <a:spcPct val="90000"/>
              </a:lnSpc>
            </a:pPr>
            <a:r>
              <a:rPr lang="en-GB" dirty="0" smtClean="0">
                <a:cs typeface="Times New Roman" pitchFamily="18" charset="0"/>
              </a:rPr>
              <a:t>greater surface area</a:t>
            </a:r>
          </a:p>
          <a:p>
            <a:pPr eaLnBrk="1" hangingPunct="1">
              <a:lnSpc>
                <a:spcPct val="90000"/>
              </a:lnSpc>
            </a:pPr>
            <a:r>
              <a:rPr lang="en-GB" dirty="0" smtClean="0">
                <a:cs typeface="Times New Roman" pitchFamily="18" charset="0"/>
              </a:rPr>
              <a:t>spoilers</a:t>
            </a:r>
          </a:p>
          <a:p>
            <a:pPr eaLnBrk="1" hangingPunct="1">
              <a:lnSpc>
                <a:spcPct val="90000"/>
              </a:lnSpc>
            </a:pPr>
            <a:r>
              <a:rPr lang="en-GB" dirty="0" smtClean="0">
                <a:cs typeface="Times New Roman" pitchFamily="18" charset="0"/>
              </a:rPr>
              <a:t>increase mass</a:t>
            </a:r>
          </a:p>
          <a:p>
            <a:pPr eaLnBrk="1" hangingPunct="1">
              <a:lnSpc>
                <a:spcPct val="90000"/>
              </a:lnSpc>
            </a:pPr>
            <a:r>
              <a:rPr lang="en-GB" dirty="0" smtClean="0">
                <a:cs typeface="Times New Roman" pitchFamily="18" charset="0"/>
              </a:rPr>
              <a:t>surface rough </a:t>
            </a:r>
            <a:r>
              <a:rPr lang="en-GB" dirty="0" err="1" smtClean="0">
                <a:cs typeface="Times New Roman" pitchFamily="18" charset="0"/>
              </a:rPr>
              <a:t>eg</a:t>
            </a:r>
            <a:r>
              <a:rPr lang="en-GB" dirty="0" smtClean="0">
                <a:cs typeface="Times New Roman" pitchFamily="18" charset="0"/>
              </a:rPr>
              <a:t> sand</a:t>
            </a:r>
          </a:p>
          <a:p>
            <a:pPr eaLnBrk="1" hangingPunct="1">
              <a:lnSpc>
                <a:spcPct val="90000"/>
              </a:lnSpc>
            </a:pPr>
            <a:r>
              <a:rPr lang="en-GB" dirty="0" smtClean="0">
                <a:cs typeface="Times New Roman" pitchFamily="18" charset="0"/>
              </a:rPr>
              <a:t>gritting roads</a:t>
            </a:r>
          </a:p>
          <a:p>
            <a:pPr eaLnBrk="1" hangingPunct="1">
              <a:lnSpc>
                <a:spcPct val="90000"/>
              </a:lnSpc>
            </a:pPr>
            <a:r>
              <a:rPr lang="en-GB" dirty="0" smtClean="0">
                <a:cs typeface="Times New Roman" pitchFamily="18" charset="0"/>
              </a:rPr>
              <a:t>stickier surface</a:t>
            </a:r>
          </a:p>
          <a:p>
            <a:pPr eaLnBrk="1" hangingPunct="1">
              <a:lnSpc>
                <a:spcPct val="90000"/>
              </a:lnSpc>
            </a:pPr>
            <a:r>
              <a:rPr lang="en-GB" dirty="0" smtClean="0">
                <a:cs typeface="Times New Roman" pitchFamily="18" charset="0"/>
              </a:rPr>
              <a:t>rougher tyres</a:t>
            </a:r>
          </a:p>
          <a:p>
            <a:pPr eaLnBrk="1" hangingPunct="1">
              <a:lnSpc>
                <a:spcPct val="90000"/>
              </a:lnSpc>
            </a:pPr>
            <a:endParaRPr lang="en-GB" dirty="0" smtClean="0"/>
          </a:p>
        </p:txBody>
      </p:sp>
      <p:sp>
        <p:nvSpPr>
          <p:cNvPr id="96262" name="Rectangle 4"/>
          <p:cNvSpPr>
            <a:spLocks noGrp="1" noChangeArrowheads="1"/>
          </p:cNvSpPr>
          <p:nvPr>
            <p:ph type="body" sz="half" idx="2"/>
          </p:nvPr>
        </p:nvSpPr>
        <p:spPr>
          <a:xfrm>
            <a:off x="152400" y="0"/>
            <a:ext cx="3810000" cy="6669088"/>
          </a:xfrm>
        </p:spPr>
        <p:txBody>
          <a:bodyPr/>
          <a:lstStyle/>
          <a:p>
            <a:pPr eaLnBrk="1" hangingPunct="1">
              <a:lnSpc>
                <a:spcPct val="90000"/>
              </a:lnSpc>
            </a:pPr>
            <a:r>
              <a:rPr lang="en-GB" dirty="0" smtClean="0">
                <a:solidFill>
                  <a:schemeClr val="bg1"/>
                </a:solidFill>
                <a:cs typeface="Times New Roman" pitchFamily="18" charset="0"/>
              </a:rPr>
              <a:t>Decreasing Friction</a:t>
            </a:r>
          </a:p>
          <a:p>
            <a:pPr eaLnBrk="1" hangingPunct="1">
              <a:lnSpc>
                <a:spcPct val="90000"/>
              </a:lnSpc>
            </a:pPr>
            <a:r>
              <a:rPr lang="en-GB" dirty="0" smtClean="0">
                <a:cs typeface="Times New Roman" pitchFamily="18" charset="0"/>
              </a:rPr>
              <a:t>lubrication </a:t>
            </a:r>
            <a:r>
              <a:rPr lang="en-GB" dirty="0" err="1" smtClean="0">
                <a:cs typeface="Times New Roman" pitchFamily="18" charset="0"/>
              </a:rPr>
              <a:t>eg</a:t>
            </a:r>
            <a:r>
              <a:rPr lang="en-GB" dirty="0" smtClean="0">
                <a:cs typeface="Times New Roman" pitchFamily="18" charset="0"/>
              </a:rPr>
              <a:t> oil, wax, grease, soap</a:t>
            </a:r>
          </a:p>
          <a:p>
            <a:pPr eaLnBrk="1" hangingPunct="1">
              <a:lnSpc>
                <a:spcPct val="90000"/>
              </a:lnSpc>
            </a:pPr>
            <a:r>
              <a:rPr lang="en-GB" dirty="0" smtClean="0">
                <a:cs typeface="Times New Roman" pitchFamily="18" charset="0"/>
              </a:rPr>
              <a:t>streamlining</a:t>
            </a:r>
          </a:p>
          <a:p>
            <a:pPr eaLnBrk="1" hangingPunct="1">
              <a:lnSpc>
                <a:spcPct val="90000"/>
              </a:lnSpc>
            </a:pPr>
            <a:r>
              <a:rPr lang="en-GB" dirty="0" smtClean="0">
                <a:cs typeface="Times New Roman" pitchFamily="18" charset="0"/>
              </a:rPr>
              <a:t>more aerodynamic</a:t>
            </a:r>
          </a:p>
          <a:p>
            <a:pPr eaLnBrk="1" hangingPunct="1">
              <a:lnSpc>
                <a:spcPct val="90000"/>
              </a:lnSpc>
            </a:pPr>
            <a:r>
              <a:rPr lang="en-GB" dirty="0" smtClean="0">
                <a:cs typeface="Times New Roman" pitchFamily="18" charset="0"/>
              </a:rPr>
              <a:t>reduce mass </a:t>
            </a:r>
          </a:p>
          <a:p>
            <a:pPr eaLnBrk="1" hangingPunct="1">
              <a:lnSpc>
                <a:spcPct val="90000"/>
              </a:lnSpc>
            </a:pPr>
            <a:r>
              <a:rPr lang="en-GB" dirty="0" smtClean="0">
                <a:cs typeface="Times New Roman" pitchFamily="18" charset="0"/>
              </a:rPr>
              <a:t>rollers</a:t>
            </a:r>
          </a:p>
          <a:p>
            <a:pPr eaLnBrk="1" hangingPunct="1">
              <a:lnSpc>
                <a:spcPct val="90000"/>
              </a:lnSpc>
            </a:pPr>
            <a:r>
              <a:rPr lang="en-GB" dirty="0" smtClean="0">
                <a:cs typeface="Times New Roman" pitchFamily="18" charset="0"/>
              </a:rPr>
              <a:t>layer of air</a:t>
            </a:r>
          </a:p>
          <a:p>
            <a:pPr eaLnBrk="1" hangingPunct="1">
              <a:lnSpc>
                <a:spcPct val="90000"/>
              </a:lnSpc>
            </a:pPr>
            <a:r>
              <a:rPr lang="en-GB" dirty="0" smtClean="0">
                <a:cs typeface="Times New Roman" pitchFamily="18" charset="0"/>
              </a:rPr>
              <a:t>polystyrene beads</a:t>
            </a:r>
          </a:p>
          <a:p>
            <a:pPr eaLnBrk="1" hangingPunct="1">
              <a:lnSpc>
                <a:spcPct val="90000"/>
              </a:lnSpc>
            </a:pPr>
            <a:r>
              <a:rPr lang="en-GB" dirty="0" smtClean="0">
                <a:cs typeface="Times New Roman" pitchFamily="18" charset="0"/>
              </a:rPr>
              <a:t>smooth surface</a:t>
            </a:r>
          </a:p>
          <a:p>
            <a:pPr eaLnBrk="1" hangingPunct="1">
              <a:lnSpc>
                <a:spcPct val="90000"/>
              </a:lnSpc>
            </a:pPr>
            <a:r>
              <a:rPr lang="en-GB" dirty="0" smtClean="0">
                <a:cs typeface="Times New Roman" pitchFamily="18" charset="0"/>
              </a:rPr>
              <a:t>ice</a:t>
            </a:r>
          </a:p>
          <a:p>
            <a:pPr eaLnBrk="1" hangingPunct="1">
              <a:lnSpc>
                <a:spcPct val="90000"/>
              </a:lnSpc>
            </a:pPr>
            <a:r>
              <a:rPr lang="en-GB" dirty="0" smtClean="0">
                <a:cs typeface="Times New Roman" pitchFamily="18" charset="0"/>
              </a:rPr>
              <a:t>water on road</a:t>
            </a:r>
          </a:p>
          <a:p>
            <a:pPr eaLnBrk="1" hangingPunct="1">
              <a:lnSpc>
                <a:spcPct val="90000"/>
              </a:lnSpc>
            </a:pPr>
            <a:r>
              <a:rPr lang="en-GB" dirty="0" smtClean="0">
                <a:cs typeface="Times New Roman" pitchFamily="18" charset="0"/>
              </a:rPr>
              <a:t>LORRY BOARD</a:t>
            </a:r>
          </a:p>
          <a:p>
            <a:pPr eaLnBrk="1" hangingPunct="1">
              <a:lnSpc>
                <a:spcPct val="90000"/>
              </a:lnSpc>
            </a:pPr>
            <a:endParaRPr lang="en-GB" sz="2400" dirty="0" smtClean="0"/>
          </a:p>
        </p:txBody>
      </p:sp>
    </p:spTree>
    <p:extLst>
      <p:ext uri="{BB962C8B-B14F-4D97-AF65-F5344CB8AC3E}">
        <p14:creationId xmlns:p14="http://schemas.microsoft.com/office/powerpoint/2010/main" val="317633081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BBF637-56A5-4ED0-A484-0B4BF9711642}" type="slidenum">
              <a:rPr lang="en-GB" sz="2000" smtClean="0">
                <a:solidFill>
                  <a:schemeClr val="accent1"/>
                </a:solidFill>
              </a:rPr>
              <a:pPr eaLnBrk="1" hangingPunct="1"/>
              <a:t>121</a:t>
            </a:fld>
            <a:endParaRPr lang="en-GB" sz="2000" smtClean="0">
              <a:solidFill>
                <a:schemeClr val="accent1"/>
              </a:solidFill>
            </a:endParaRPr>
          </a:p>
        </p:txBody>
      </p:sp>
      <p:sp>
        <p:nvSpPr>
          <p:cNvPr id="9728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DB4FF5-B782-4CCE-A70F-EC0FE76C5976}" type="datetime1">
              <a:rPr lang="en-GB" sz="1400" smtClean="0"/>
              <a:t>31/05/2017</a:t>
            </a:fld>
            <a:endParaRPr lang="en-GB" sz="1400" smtClean="0"/>
          </a:p>
        </p:txBody>
      </p:sp>
      <p:sp>
        <p:nvSpPr>
          <p:cNvPr id="9728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97285" name="Rectangle 2"/>
          <p:cNvSpPr>
            <a:spLocks noGrp="1" noChangeArrowheads="1"/>
          </p:cNvSpPr>
          <p:nvPr>
            <p:ph type="title"/>
          </p:nvPr>
        </p:nvSpPr>
        <p:spPr/>
        <p:txBody>
          <a:bodyPr/>
          <a:lstStyle/>
          <a:p>
            <a:pPr eaLnBrk="1" hangingPunct="1"/>
            <a:r>
              <a:rPr lang="en-GB" sz="1800" b="1" smtClean="0"/>
              <a:t>The Force of Friction</a:t>
            </a:r>
            <a:br>
              <a:rPr lang="en-GB" sz="1800" b="1" smtClean="0"/>
            </a:br>
            <a:endParaRPr lang="en-GB" sz="1800" b="1" smtClean="0"/>
          </a:p>
        </p:txBody>
      </p:sp>
      <p:sp>
        <p:nvSpPr>
          <p:cNvPr id="97286" name="Rectangle 3"/>
          <p:cNvSpPr>
            <a:spLocks noGrp="1" noChangeArrowheads="1"/>
          </p:cNvSpPr>
          <p:nvPr>
            <p:ph type="body" idx="1"/>
          </p:nvPr>
        </p:nvSpPr>
        <p:spPr>
          <a:xfrm>
            <a:off x="-152400" y="685800"/>
            <a:ext cx="8820150" cy="5976938"/>
          </a:xfrm>
        </p:spPr>
        <p:txBody>
          <a:bodyPr/>
          <a:lstStyle/>
          <a:p>
            <a:pPr eaLnBrk="1" hangingPunct="1"/>
            <a:r>
              <a:rPr lang="en-GB" sz="2800" dirty="0" smtClean="0">
                <a:solidFill>
                  <a:schemeClr val="bg1"/>
                </a:solidFill>
              </a:rPr>
              <a:t>When we </a:t>
            </a:r>
            <a:r>
              <a:rPr lang="en-GB" sz="2800" b="1" dirty="0" smtClean="0">
                <a:solidFill>
                  <a:schemeClr val="accent5">
                    <a:lumMod val="75000"/>
                  </a:schemeClr>
                </a:solidFill>
              </a:rPr>
              <a:t>move</a:t>
            </a:r>
            <a:r>
              <a:rPr lang="en-GB" sz="2800" b="1" dirty="0" smtClean="0">
                <a:solidFill>
                  <a:schemeClr val="bg1"/>
                </a:solidFill>
              </a:rPr>
              <a:t> </a:t>
            </a:r>
            <a:r>
              <a:rPr lang="en-GB" sz="2800" dirty="0" smtClean="0">
                <a:solidFill>
                  <a:schemeClr val="bg1"/>
                </a:solidFill>
              </a:rPr>
              <a:t>one surface over another, the </a:t>
            </a:r>
            <a:r>
              <a:rPr lang="en-GB" sz="2800" b="1" dirty="0" smtClean="0">
                <a:solidFill>
                  <a:schemeClr val="accent5">
                    <a:lumMod val="75000"/>
                  </a:schemeClr>
                </a:solidFill>
              </a:rPr>
              <a:t>rough</a:t>
            </a:r>
            <a:r>
              <a:rPr lang="en-GB" sz="2800" dirty="0" smtClean="0">
                <a:solidFill>
                  <a:schemeClr val="accent5">
                    <a:lumMod val="75000"/>
                  </a:schemeClr>
                </a:solidFill>
              </a:rPr>
              <a:t>, </a:t>
            </a:r>
            <a:r>
              <a:rPr lang="en-GB" sz="2800" b="1" dirty="0" smtClean="0">
                <a:solidFill>
                  <a:schemeClr val="accent5">
                    <a:lumMod val="75000"/>
                  </a:schemeClr>
                </a:solidFill>
              </a:rPr>
              <a:t>uneven </a:t>
            </a:r>
            <a:r>
              <a:rPr lang="en-GB" sz="2800" dirty="0" smtClean="0">
                <a:solidFill>
                  <a:schemeClr val="bg1"/>
                </a:solidFill>
              </a:rPr>
              <a:t>parts </a:t>
            </a:r>
            <a:r>
              <a:rPr lang="en-GB" sz="2800" b="1" dirty="0" smtClean="0"/>
              <a:t>rub together</a:t>
            </a:r>
            <a:r>
              <a:rPr lang="en-GB" sz="2800" dirty="0" smtClean="0">
                <a:solidFill>
                  <a:schemeClr val="bg1"/>
                </a:solidFill>
              </a:rPr>
              <a:t>.</a:t>
            </a:r>
          </a:p>
          <a:p>
            <a:pPr eaLnBrk="1" hangingPunct="1"/>
            <a:endParaRPr lang="en-GB" sz="2800" dirty="0" smtClean="0">
              <a:solidFill>
                <a:schemeClr val="bg1"/>
              </a:solidFill>
            </a:endParaRPr>
          </a:p>
          <a:p>
            <a:pPr eaLnBrk="1" hangingPunct="1"/>
            <a:endParaRPr lang="en-GB" sz="2800" dirty="0" smtClean="0">
              <a:solidFill>
                <a:schemeClr val="bg1"/>
              </a:solidFill>
            </a:endParaRPr>
          </a:p>
          <a:p>
            <a:pPr eaLnBrk="1" hangingPunct="1"/>
            <a:r>
              <a:rPr lang="en-GB" sz="2800" dirty="0" smtClean="0">
                <a:solidFill>
                  <a:schemeClr val="bg1"/>
                </a:solidFill>
              </a:rPr>
              <a:t>This creates a </a:t>
            </a:r>
            <a:r>
              <a:rPr lang="en-GB" sz="2800" b="1" dirty="0" smtClean="0"/>
              <a:t>force</a:t>
            </a:r>
            <a:r>
              <a:rPr lang="en-GB" sz="2800" b="1" dirty="0" smtClean="0">
                <a:solidFill>
                  <a:schemeClr val="bg1"/>
                </a:solidFill>
              </a:rPr>
              <a:t> </a:t>
            </a:r>
            <a:r>
              <a:rPr lang="en-GB" sz="2800" dirty="0" smtClean="0">
                <a:solidFill>
                  <a:schemeClr val="bg1"/>
                </a:solidFill>
              </a:rPr>
              <a:t>which tries to </a:t>
            </a:r>
            <a:r>
              <a:rPr lang="en-GB" sz="2800" b="1" dirty="0" smtClean="0">
                <a:solidFill>
                  <a:schemeClr val="accent5">
                    <a:lumMod val="75000"/>
                  </a:schemeClr>
                </a:solidFill>
              </a:rPr>
              <a:t>slow down </a:t>
            </a:r>
            <a:r>
              <a:rPr lang="en-GB" sz="2800" dirty="0" smtClean="0">
                <a:solidFill>
                  <a:schemeClr val="bg1"/>
                </a:solidFill>
              </a:rPr>
              <a:t>or </a:t>
            </a:r>
            <a:r>
              <a:rPr lang="en-GB" sz="2800" b="1" dirty="0" smtClean="0">
                <a:solidFill>
                  <a:schemeClr val="accent5">
                    <a:lumMod val="75000"/>
                  </a:schemeClr>
                </a:solidFill>
              </a:rPr>
              <a:t>stop</a:t>
            </a:r>
            <a:r>
              <a:rPr lang="en-GB" sz="2800" b="1" dirty="0" smtClean="0">
                <a:solidFill>
                  <a:srgbClr val="FF0066"/>
                </a:solidFill>
              </a:rPr>
              <a:t> </a:t>
            </a:r>
            <a:r>
              <a:rPr lang="en-GB" sz="2800" dirty="0" smtClean="0">
                <a:solidFill>
                  <a:schemeClr val="bg1"/>
                </a:solidFill>
              </a:rPr>
              <a:t>the </a:t>
            </a:r>
            <a:r>
              <a:rPr lang="en-GB" sz="2800" b="1" dirty="0" smtClean="0">
                <a:solidFill>
                  <a:schemeClr val="accent5">
                    <a:lumMod val="75000"/>
                  </a:schemeClr>
                </a:solidFill>
              </a:rPr>
              <a:t>movement</a:t>
            </a:r>
            <a:r>
              <a:rPr lang="en-GB" sz="2800" dirty="0" smtClean="0">
                <a:solidFill>
                  <a:srgbClr val="FF0066"/>
                </a:solidFill>
              </a:rPr>
              <a:t>. </a:t>
            </a:r>
            <a:r>
              <a:rPr lang="en-GB" sz="2800" dirty="0" smtClean="0">
                <a:solidFill>
                  <a:schemeClr val="bg1"/>
                </a:solidFill>
              </a:rPr>
              <a:t>This </a:t>
            </a:r>
            <a:r>
              <a:rPr lang="en-GB" sz="2800" b="1" dirty="0" smtClean="0"/>
              <a:t>force</a:t>
            </a:r>
            <a:r>
              <a:rPr lang="en-GB" sz="2800" b="1" dirty="0" smtClean="0">
                <a:solidFill>
                  <a:schemeClr val="bg1"/>
                </a:solidFill>
              </a:rPr>
              <a:t> </a:t>
            </a:r>
            <a:r>
              <a:rPr lang="en-GB" sz="2800" dirty="0" smtClean="0">
                <a:solidFill>
                  <a:schemeClr val="bg1"/>
                </a:solidFill>
              </a:rPr>
              <a:t>is called </a:t>
            </a:r>
            <a:r>
              <a:rPr lang="en-GB" sz="2800" b="1" dirty="0" smtClean="0">
                <a:solidFill>
                  <a:srgbClr val="00FFFF"/>
                </a:solidFill>
              </a:rPr>
              <a:t>friction</a:t>
            </a:r>
            <a:r>
              <a:rPr lang="en-GB" sz="2800" dirty="0" smtClean="0">
                <a:solidFill>
                  <a:schemeClr val="bg1"/>
                </a:solidFill>
              </a:rPr>
              <a:t>.</a:t>
            </a:r>
          </a:p>
          <a:p>
            <a:pPr eaLnBrk="1" hangingPunct="1"/>
            <a:endParaRPr lang="en-GB" sz="2800" dirty="0" smtClean="0">
              <a:solidFill>
                <a:schemeClr val="bg1"/>
              </a:solidFill>
            </a:endParaRPr>
          </a:p>
          <a:p>
            <a:pPr eaLnBrk="1" hangingPunct="1">
              <a:spcBef>
                <a:spcPct val="0"/>
              </a:spcBef>
            </a:pPr>
            <a:r>
              <a:rPr lang="en-GB" sz="2800" dirty="0" smtClean="0">
                <a:solidFill>
                  <a:schemeClr val="bg1"/>
                </a:solidFill>
              </a:rPr>
              <a:t>The </a:t>
            </a:r>
            <a:r>
              <a:rPr lang="en-GB" sz="2800" b="1" dirty="0" smtClean="0"/>
              <a:t>smoother</a:t>
            </a:r>
            <a:r>
              <a:rPr lang="en-GB" sz="2800" b="1" dirty="0" smtClean="0">
                <a:solidFill>
                  <a:schemeClr val="bg1"/>
                </a:solidFill>
              </a:rPr>
              <a:t> </a:t>
            </a:r>
            <a:r>
              <a:rPr lang="en-GB" sz="2800" dirty="0" smtClean="0">
                <a:solidFill>
                  <a:schemeClr val="bg1"/>
                </a:solidFill>
              </a:rPr>
              <a:t>the surfaces rubbing together, the </a:t>
            </a:r>
            <a:r>
              <a:rPr lang="en-GB" sz="2800" b="1" dirty="0" smtClean="0">
                <a:solidFill>
                  <a:schemeClr val="bg1"/>
                </a:solidFill>
              </a:rPr>
              <a:t>l _ _ _ _ </a:t>
            </a:r>
            <a:r>
              <a:rPr lang="en-GB" sz="2800" dirty="0" smtClean="0">
                <a:solidFill>
                  <a:schemeClr val="bg1"/>
                </a:solidFill>
              </a:rPr>
              <a:t>the </a:t>
            </a:r>
            <a:r>
              <a:rPr lang="en-GB" sz="2800" b="1" dirty="0" smtClean="0"/>
              <a:t>friction</a:t>
            </a:r>
            <a:r>
              <a:rPr lang="en-GB" sz="2800" b="1" dirty="0" smtClean="0">
                <a:solidFill>
                  <a:schemeClr val="bg1"/>
                </a:solidFill>
              </a:rPr>
              <a:t> </a:t>
            </a:r>
            <a:r>
              <a:rPr lang="en-GB" sz="2800" dirty="0" smtClean="0">
                <a:solidFill>
                  <a:schemeClr val="bg1"/>
                </a:solidFill>
              </a:rPr>
              <a:t>– Movement is </a:t>
            </a:r>
          </a:p>
          <a:p>
            <a:pPr eaLnBrk="1" hangingPunct="1">
              <a:spcBef>
                <a:spcPct val="0"/>
              </a:spcBef>
              <a:buFontTx/>
              <a:buNone/>
            </a:pPr>
            <a:r>
              <a:rPr lang="en-GB" sz="2800" b="1" dirty="0" smtClean="0">
                <a:solidFill>
                  <a:schemeClr val="bg1"/>
                </a:solidFill>
              </a:rPr>
              <a:t>   e _ _ _ _ _</a:t>
            </a:r>
            <a:r>
              <a:rPr lang="en-GB" sz="2800" dirty="0" smtClean="0">
                <a:solidFill>
                  <a:schemeClr val="bg1"/>
                </a:solidFill>
              </a:rPr>
              <a:t>.  The </a:t>
            </a:r>
            <a:r>
              <a:rPr lang="en-GB" sz="2800" b="1" dirty="0" smtClean="0"/>
              <a:t>rougher</a:t>
            </a:r>
            <a:r>
              <a:rPr lang="en-GB" sz="2800" b="1" dirty="0" smtClean="0">
                <a:solidFill>
                  <a:schemeClr val="bg1"/>
                </a:solidFill>
              </a:rPr>
              <a:t> </a:t>
            </a:r>
            <a:r>
              <a:rPr lang="en-GB" sz="2800" dirty="0" smtClean="0">
                <a:solidFill>
                  <a:schemeClr val="bg1"/>
                </a:solidFill>
              </a:rPr>
              <a:t>the surfaces rubbing        together, the </a:t>
            </a:r>
            <a:r>
              <a:rPr lang="en-GB" sz="2800" b="1" dirty="0" smtClean="0">
                <a:solidFill>
                  <a:schemeClr val="bg1"/>
                </a:solidFill>
              </a:rPr>
              <a:t>  h _ _ _ _ _ </a:t>
            </a:r>
            <a:r>
              <a:rPr lang="en-GB" sz="2800" dirty="0" smtClean="0">
                <a:solidFill>
                  <a:schemeClr val="bg1"/>
                </a:solidFill>
              </a:rPr>
              <a:t>the </a:t>
            </a:r>
            <a:r>
              <a:rPr lang="en-GB" sz="2800" b="1" dirty="0" smtClean="0"/>
              <a:t>friction</a:t>
            </a:r>
            <a:r>
              <a:rPr lang="en-GB" sz="2800" b="1" dirty="0" smtClean="0">
                <a:solidFill>
                  <a:schemeClr val="bg1"/>
                </a:solidFill>
              </a:rPr>
              <a:t> </a:t>
            </a:r>
            <a:r>
              <a:rPr lang="en-GB" sz="2800" dirty="0" smtClean="0">
                <a:solidFill>
                  <a:schemeClr val="bg1"/>
                </a:solidFill>
              </a:rPr>
              <a:t>- Movement is </a:t>
            </a:r>
            <a:r>
              <a:rPr lang="en-GB" sz="2800" b="1" dirty="0" smtClean="0">
                <a:solidFill>
                  <a:schemeClr val="bg1"/>
                </a:solidFill>
              </a:rPr>
              <a:t>more d _ _ _ _ _ _ _ _</a:t>
            </a:r>
            <a:r>
              <a:rPr lang="en-GB" sz="2800" dirty="0" smtClean="0">
                <a:solidFill>
                  <a:schemeClr val="bg1"/>
                </a:solidFill>
              </a:rPr>
              <a:t>.</a:t>
            </a:r>
          </a:p>
        </p:txBody>
      </p:sp>
      <p:pic>
        <p:nvPicPr>
          <p:cNvPr id="972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81200"/>
            <a:ext cx="48307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25090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6771B1-7A9D-462B-88C5-BF3360CE2002}" type="slidenum">
              <a:rPr lang="en-GB" sz="2000" smtClean="0">
                <a:solidFill>
                  <a:schemeClr val="accent1"/>
                </a:solidFill>
              </a:rPr>
              <a:pPr eaLnBrk="1" hangingPunct="1"/>
              <a:t>122</a:t>
            </a:fld>
            <a:endParaRPr lang="en-GB" sz="2000" smtClean="0">
              <a:solidFill>
                <a:schemeClr val="accent1"/>
              </a:solidFill>
            </a:endParaRPr>
          </a:p>
        </p:txBody>
      </p:sp>
      <p:sp>
        <p:nvSpPr>
          <p:cNvPr id="98307"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0A1686-1740-4D2C-9C36-A871BD19351A}" type="datetime1">
              <a:rPr lang="en-GB" sz="1400" smtClean="0"/>
              <a:t>31/05/2017</a:t>
            </a:fld>
            <a:endParaRPr lang="en-GB" sz="1400" smtClean="0"/>
          </a:p>
        </p:txBody>
      </p:sp>
      <p:sp>
        <p:nvSpPr>
          <p:cNvPr id="98308"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98309" name="Rectangle 1026"/>
          <p:cNvSpPr>
            <a:spLocks noGrp="1" noChangeArrowheads="1"/>
          </p:cNvSpPr>
          <p:nvPr>
            <p:ph type="title"/>
          </p:nvPr>
        </p:nvSpPr>
        <p:spPr/>
        <p:txBody>
          <a:bodyPr>
            <a:normAutofit fontScale="90000"/>
          </a:bodyPr>
          <a:lstStyle/>
          <a:p>
            <a:pPr eaLnBrk="1" hangingPunct="1"/>
            <a:r>
              <a:rPr lang="en-GB" smtClean="0"/>
              <a:t>Measuring Frictional Forces</a:t>
            </a:r>
          </a:p>
        </p:txBody>
      </p:sp>
      <p:sp>
        <p:nvSpPr>
          <p:cNvPr id="98310" name="Rectangle 1027"/>
          <p:cNvSpPr>
            <a:spLocks noGrp="1" noChangeArrowheads="1"/>
          </p:cNvSpPr>
          <p:nvPr>
            <p:ph type="body" sz="half" idx="1"/>
          </p:nvPr>
        </p:nvSpPr>
        <p:spPr>
          <a:xfrm>
            <a:off x="217488" y="908050"/>
            <a:ext cx="8588375" cy="2998788"/>
          </a:xfrm>
        </p:spPr>
        <p:txBody>
          <a:bodyPr>
            <a:normAutofit fontScale="92500" lnSpcReduction="20000"/>
          </a:bodyPr>
          <a:lstStyle/>
          <a:p>
            <a:pPr eaLnBrk="1" hangingPunct="1">
              <a:lnSpc>
                <a:spcPct val="80000"/>
              </a:lnSpc>
              <a:buFontTx/>
              <a:buNone/>
            </a:pPr>
            <a:r>
              <a:rPr lang="en-GB" sz="2800" b="1" u="sng" smtClean="0"/>
              <a:t>Aim</a:t>
            </a:r>
          </a:p>
          <a:p>
            <a:pPr eaLnBrk="1" hangingPunct="1">
              <a:lnSpc>
                <a:spcPct val="80000"/>
              </a:lnSpc>
              <a:buFontTx/>
              <a:buNone/>
            </a:pPr>
            <a:r>
              <a:rPr lang="en-GB" sz="2800" smtClean="0"/>
              <a:t>To measure the force required to overcome friction on two different surfaces.</a:t>
            </a:r>
          </a:p>
          <a:p>
            <a:pPr eaLnBrk="1" hangingPunct="1">
              <a:lnSpc>
                <a:spcPct val="80000"/>
              </a:lnSpc>
              <a:buFontTx/>
              <a:buNone/>
            </a:pPr>
            <a:endParaRPr lang="en-GB" sz="2000" smtClean="0"/>
          </a:p>
          <a:p>
            <a:pPr eaLnBrk="1" hangingPunct="1">
              <a:lnSpc>
                <a:spcPct val="90000"/>
              </a:lnSpc>
              <a:buFontTx/>
              <a:buNone/>
            </a:pPr>
            <a:r>
              <a:rPr lang="en-GB" sz="2400" b="1" u="sng" smtClean="0"/>
              <a:t>Method</a:t>
            </a:r>
          </a:p>
          <a:p>
            <a:pPr eaLnBrk="1" hangingPunct="1">
              <a:lnSpc>
                <a:spcPct val="90000"/>
              </a:lnSpc>
              <a:buFontTx/>
              <a:buNone/>
            </a:pPr>
            <a:r>
              <a:rPr lang="en-GB" sz="2400" smtClean="0">
                <a:solidFill>
                  <a:srgbClr val="66FFFF"/>
                </a:solidFill>
              </a:rPr>
              <a:t>A Newton balance is used to measure the horizontal force required to pull a schoolbag along a surface.  The force applied is steadily increased until the bag moves.</a:t>
            </a:r>
          </a:p>
          <a:p>
            <a:pPr eaLnBrk="1" hangingPunct="1">
              <a:lnSpc>
                <a:spcPct val="80000"/>
              </a:lnSpc>
              <a:buFontTx/>
              <a:buNone/>
            </a:pPr>
            <a:r>
              <a:rPr lang="en-GB" sz="2000" smtClean="0"/>
              <a:t>				</a:t>
            </a:r>
            <a:r>
              <a:rPr lang="en-GB" sz="2000" b="1" u="sng" smtClean="0"/>
              <a:t>Conclusion</a:t>
            </a:r>
            <a:endParaRPr lang="en-GB" sz="2000" smtClean="0"/>
          </a:p>
          <a:p>
            <a:pPr eaLnBrk="1" hangingPunct="1">
              <a:lnSpc>
                <a:spcPct val="80000"/>
              </a:lnSpc>
              <a:buFontTx/>
              <a:buNone/>
            </a:pPr>
            <a:endParaRPr lang="en-GB" sz="2000" b="1" u="sng" smtClean="0"/>
          </a:p>
          <a:p>
            <a:pPr eaLnBrk="1" hangingPunct="1">
              <a:lnSpc>
                <a:spcPct val="80000"/>
              </a:lnSpc>
              <a:buFontTx/>
              <a:buNone/>
            </a:pPr>
            <a:r>
              <a:rPr lang="en-GB" sz="2000" b="1" u="sng" smtClean="0"/>
              <a:t>Results</a:t>
            </a:r>
            <a:r>
              <a:rPr lang="en-GB" sz="2000" smtClean="0"/>
              <a:t>					</a:t>
            </a:r>
            <a:endParaRPr lang="en-GB" sz="2000" u="sng" smtClean="0"/>
          </a:p>
        </p:txBody>
      </p:sp>
      <p:graphicFrame>
        <p:nvGraphicFramePr>
          <p:cNvPr id="93216" name="Group 32"/>
          <p:cNvGraphicFramePr>
            <a:graphicFrameLocks noGrp="1"/>
          </p:cNvGraphicFramePr>
          <p:nvPr>
            <p:ph sz="half" idx="2"/>
          </p:nvPr>
        </p:nvGraphicFramePr>
        <p:xfrm>
          <a:off x="396875" y="5243513"/>
          <a:ext cx="3600450" cy="1097064"/>
        </p:xfrm>
        <a:graphic>
          <a:graphicData uri="http://schemas.openxmlformats.org/drawingml/2006/table">
            <a:tbl>
              <a:tblPr/>
              <a:tblGrid>
                <a:gridCol w="1801813"/>
                <a:gridCol w="1798637"/>
              </a:tblGrid>
              <a:tr h="365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FFFF00"/>
                          </a:solidFill>
                          <a:effectLst/>
                          <a:latin typeface="Comic Sans MS" pitchFamily="66" charset="0"/>
                        </a:rPr>
                        <a:t>Surface </a:t>
                      </a: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FFFF00"/>
                          </a:solidFill>
                          <a:effectLst/>
                          <a:latin typeface="Comic Sans MS" pitchFamily="66" charset="0"/>
                        </a:rPr>
                        <a:t>Force (N)</a:t>
                      </a: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FFFF00"/>
                          </a:solidFill>
                          <a:effectLst/>
                          <a:latin typeface="Comic Sans MS" pitchFamily="66" charset="0"/>
                        </a:rPr>
                        <a:t>Carpet</a:t>
                      </a: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FF00"/>
                        </a:solidFill>
                        <a:effectLst/>
                        <a:latin typeface="Comic Sans MS" pitchFamily="66" charset="0"/>
                      </a:endParaRP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FFFF00"/>
                          </a:solidFill>
                          <a:effectLst/>
                          <a:latin typeface="Comic Sans MS" pitchFamily="66" charset="0"/>
                        </a:rPr>
                        <a:t>Desk</a:t>
                      </a: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FF00"/>
                        </a:solidFill>
                        <a:effectLst/>
                        <a:latin typeface="Comic Sans MS" pitchFamily="66" charset="0"/>
                      </a:endParaRP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r>
            </a:tbl>
          </a:graphicData>
        </a:graphic>
      </p:graphicFrame>
      <p:sp>
        <p:nvSpPr>
          <p:cNvPr id="98325" name="Text Box 1043"/>
          <p:cNvSpPr txBox="1">
            <a:spLocks noChangeArrowheads="1"/>
          </p:cNvSpPr>
          <p:nvPr/>
        </p:nvSpPr>
        <p:spPr bwMode="auto">
          <a:xfrm>
            <a:off x="4268788" y="4365625"/>
            <a:ext cx="460851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rgbClr val="FFFF66"/>
                </a:solidFill>
                <a:latin typeface="Tahoma" pitchFamily="34" charset="0"/>
              </a:rPr>
              <a:t>Which surface caused the least friction?</a:t>
            </a:r>
          </a:p>
          <a:p>
            <a:pPr eaLnBrk="1" hangingPunct="1">
              <a:spcBef>
                <a:spcPct val="50000"/>
              </a:spcBef>
            </a:pPr>
            <a:r>
              <a:rPr lang="en-GB">
                <a:solidFill>
                  <a:srgbClr val="FFFF66"/>
                </a:solidFill>
                <a:latin typeface="Tahoma" pitchFamily="34" charset="0"/>
              </a:rPr>
              <a:t>How else do you think you could reduce friction in this case?</a:t>
            </a:r>
          </a:p>
          <a:p>
            <a:pPr eaLnBrk="1" hangingPunct="1">
              <a:spcBef>
                <a:spcPct val="50000"/>
              </a:spcBef>
            </a:pPr>
            <a:r>
              <a:rPr lang="en-GB">
                <a:solidFill>
                  <a:srgbClr val="FFFF66"/>
                </a:solidFill>
                <a:latin typeface="Tahoma" pitchFamily="34" charset="0"/>
              </a:rPr>
              <a:t>How could you increase it?</a:t>
            </a:r>
          </a:p>
        </p:txBody>
      </p:sp>
    </p:spTree>
    <p:extLst>
      <p:ext uri="{BB962C8B-B14F-4D97-AF65-F5344CB8AC3E}">
        <p14:creationId xmlns:p14="http://schemas.microsoft.com/office/powerpoint/2010/main" val="20757696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7A9FC2-A2A2-49CD-8946-C01775CA180F}" type="slidenum">
              <a:rPr lang="en-GB" sz="2000" smtClean="0">
                <a:solidFill>
                  <a:schemeClr val="accent1"/>
                </a:solidFill>
              </a:rPr>
              <a:pPr eaLnBrk="1" hangingPunct="1"/>
              <a:t>123</a:t>
            </a:fld>
            <a:endParaRPr lang="en-GB" sz="2000" smtClean="0">
              <a:solidFill>
                <a:schemeClr val="accent1"/>
              </a:solidFill>
            </a:endParaRPr>
          </a:p>
        </p:txBody>
      </p:sp>
      <p:sp>
        <p:nvSpPr>
          <p:cNvPr id="99331" name="Date Placeholder 2"/>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99332" name="Footer Placeholder 3"/>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99333" name="Rectangle 2"/>
          <p:cNvSpPr>
            <a:spLocks noGrp="1" noChangeArrowheads="1"/>
          </p:cNvSpPr>
          <p:nvPr>
            <p:ph type="title" idx="4294967295"/>
          </p:nvPr>
        </p:nvSpPr>
        <p:spPr>
          <a:xfrm>
            <a:off x="2057400" y="1524000"/>
            <a:ext cx="5791200" cy="3733800"/>
          </a:xfrm>
        </p:spPr>
        <p:txBody>
          <a:bodyPr/>
          <a:lstStyle/>
          <a:p>
            <a:pPr algn="ctr" eaLnBrk="1" hangingPunct="1"/>
            <a:r>
              <a:rPr lang="en-GB" sz="7200" smtClean="0"/>
              <a:t>Measuring</a:t>
            </a:r>
            <a:br>
              <a:rPr lang="en-GB" sz="7200" smtClean="0"/>
            </a:br>
            <a:r>
              <a:rPr lang="en-GB" sz="7200" smtClean="0"/>
              <a:t>friction</a:t>
            </a:r>
          </a:p>
        </p:txBody>
      </p:sp>
      <p:sp>
        <p:nvSpPr>
          <p:cNvPr id="2" name="Date Placeholder 1"/>
          <p:cNvSpPr>
            <a:spLocks noGrp="1"/>
          </p:cNvSpPr>
          <p:nvPr>
            <p:ph type="dt" sz="half" idx="10"/>
          </p:nvPr>
        </p:nvSpPr>
        <p:spPr/>
        <p:txBody>
          <a:bodyPr/>
          <a:lstStyle/>
          <a:p>
            <a:fld id="{0C1C0AA6-768F-45D7-81B5-D5723D39192F}"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11860639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D7C1FD-443F-4B6C-80CF-E499BA687205}" type="slidenum">
              <a:rPr lang="en-GB" sz="2000" smtClean="0">
                <a:solidFill>
                  <a:schemeClr val="accent1"/>
                </a:solidFill>
              </a:rPr>
              <a:pPr eaLnBrk="1" hangingPunct="1"/>
              <a:t>124</a:t>
            </a:fld>
            <a:endParaRPr lang="en-GB" sz="2000" smtClean="0">
              <a:solidFill>
                <a:schemeClr val="accent1"/>
              </a:solidFill>
            </a:endParaRPr>
          </a:p>
        </p:txBody>
      </p:sp>
      <p:sp>
        <p:nvSpPr>
          <p:cNvPr id="10035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34C176-BD2F-4AA5-831C-0D1DC72E6F33}" type="datetime1">
              <a:rPr lang="en-GB" sz="1400" smtClean="0"/>
              <a:t>31/05/2017</a:t>
            </a:fld>
            <a:endParaRPr lang="en-GB" sz="1400" smtClean="0"/>
          </a:p>
        </p:txBody>
      </p:sp>
      <p:sp>
        <p:nvSpPr>
          <p:cNvPr id="10035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0357" name="Rectangle 2"/>
          <p:cNvSpPr>
            <a:spLocks noGrp="1" noChangeArrowheads="1"/>
          </p:cNvSpPr>
          <p:nvPr>
            <p:ph type="title"/>
          </p:nvPr>
        </p:nvSpPr>
        <p:spPr/>
        <p:txBody>
          <a:bodyPr/>
          <a:lstStyle/>
          <a:p>
            <a:pPr eaLnBrk="1" hangingPunct="1"/>
            <a:r>
              <a:rPr lang="en-GB" smtClean="0"/>
              <a:t>Investigation on friction</a:t>
            </a:r>
          </a:p>
        </p:txBody>
      </p:sp>
      <p:pic>
        <p:nvPicPr>
          <p:cNvPr id="1003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05263"/>
            <a:ext cx="88201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916113"/>
            <a:ext cx="7273925"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381635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98870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05498B-0B61-4776-992C-416197EA5AB8}" type="slidenum">
              <a:rPr lang="en-GB" sz="2000" smtClean="0">
                <a:solidFill>
                  <a:schemeClr val="accent1"/>
                </a:solidFill>
              </a:rPr>
              <a:pPr eaLnBrk="1" hangingPunct="1"/>
              <a:t>125</a:t>
            </a:fld>
            <a:endParaRPr lang="en-GB" sz="2000" smtClean="0">
              <a:solidFill>
                <a:schemeClr val="accent1"/>
              </a:solidFill>
            </a:endParaRPr>
          </a:p>
        </p:txBody>
      </p:sp>
      <p:sp>
        <p:nvSpPr>
          <p:cNvPr id="10137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C69911-B73D-4CFA-A93F-E936C9A2D48A}" type="datetime1">
              <a:rPr lang="en-GB" sz="1400" smtClean="0"/>
              <a:t>31/05/2017</a:t>
            </a:fld>
            <a:endParaRPr lang="en-GB" sz="1400" smtClean="0"/>
          </a:p>
        </p:txBody>
      </p:sp>
      <p:sp>
        <p:nvSpPr>
          <p:cNvPr id="10138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101381"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46814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2918DC-DC7D-49D8-93D4-37EBAD881C78}" type="slidenum">
              <a:rPr lang="en-GB" sz="2000" smtClean="0">
                <a:solidFill>
                  <a:schemeClr val="accent1"/>
                </a:solidFill>
              </a:rPr>
              <a:pPr eaLnBrk="1" hangingPunct="1"/>
              <a:t>126</a:t>
            </a:fld>
            <a:endParaRPr lang="en-GB" sz="2000" smtClean="0">
              <a:solidFill>
                <a:schemeClr val="accent1"/>
              </a:solidFill>
            </a:endParaRPr>
          </a:p>
        </p:txBody>
      </p:sp>
      <p:sp>
        <p:nvSpPr>
          <p:cNvPr id="10240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72C581-255E-4BEF-9E74-2D8103870549}" type="datetime1">
              <a:rPr lang="en-GB" sz="1400" smtClean="0"/>
              <a:t>31/05/2017</a:t>
            </a:fld>
            <a:endParaRPr lang="en-GB" sz="1400" smtClean="0"/>
          </a:p>
        </p:txBody>
      </p:sp>
      <p:sp>
        <p:nvSpPr>
          <p:cNvPr id="10240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2405" name="TextBox 1"/>
          <p:cNvSpPr txBox="1">
            <a:spLocks noChangeArrowheads="1"/>
          </p:cNvSpPr>
          <p:nvPr/>
        </p:nvSpPr>
        <p:spPr bwMode="auto">
          <a:xfrm>
            <a:off x="0" y="6019800"/>
            <a:ext cx="8796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200">
                <a:solidFill>
                  <a:srgbClr val="66FFFF"/>
                </a:solidFill>
                <a:latin typeface="Comic Sans MS" pitchFamily="66" charset="0"/>
              </a:rPr>
              <a:t>Literacy Extension-   Summarise this passage</a:t>
            </a:r>
          </a:p>
        </p:txBody>
      </p:sp>
      <p:pic>
        <p:nvPicPr>
          <p:cNvPr id="102406" name="Picture 9" descr="HARG2004_1225_112910AA"/>
          <p:cNvPicPr>
            <a:picLocks noChangeAspect="1" noChangeArrowheads="1"/>
          </p:cNvPicPr>
          <p:nvPr/>
        </p:nvPicPr>
        <p:blipFill>
          <a:blip r:embed="rId2">
            <a:extLst>
              <a:ext uri="{28A0092B-C50C-407E-A947-70E740481C1C}">
                <a14:useLocalDpi xmlns:a14="http://schemas.microsoft.com/office/drawing/2010/main" val="0"/>
              </a:ext>
            </a:extLst>
          </a:blip>
          <a:srcRect t="4102" r="7689"/>
          <a:stretch>
            <a:fillRect/>
          </a:stretch>
        </p:blipFill>
        <p:spPr bwMode="auto">
          <a:xfrm>
            <a:off x="4343400" y="228600"/>
            <a:ext cx="464185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07" name="Group 12"/>
          <p:cNvGrpSpPr>
            <a:grpSpLocks/>
          </p:cNvGrpSpPr>
          <p:nvPr/>
        </p:nvGrpSpPr>
        <p:grpSpPr bwMode="auto">
          <a:xfrm>
            <a:off x="152400" y="228600"/>
            <a:ext cx="8943975" cy="5226050"/>
            <a:chOff x="96" y="144"/>
            <a:chExt cx="5634" cy="3292"/>
          </a:xfrm>
        </p:grpSpPr>
        <p:sp>
          <p:nvSpPr>
            <p:cNvPr id="102408" name="Text Box 10"/>
            <p:cNvSpPr txBox="1">
              <a:spLocks noChangeArrowheads="1"/>
            </p:cNvSpPr>
            <p:nvPr/>
          </p:nvSpPr>
          <p:spPr bwMode="auto">
            <a:xfrm>
              <a:off x="96" y="144"/>
              <a:ext cx="2880" cy="1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200">
                  <a:latin typeface="Comic Sans MS" pitchFamily="66" charset="0"/>
                </a:rPr>
                <a:t>Friction is the force that helps you to walk along without sliding about as if you were on ice. It is the force that resists things rubbing against each other. There is less friction between smooth surfaces so things slide easily across a polished table or on surfaces such as ice.</a:t>
              </a:r>
              <a:r>
                <a:rPr lang="en-GB"/>
                <a:t> </a:t>
              </a:r>
            </a:p>
          </p:txBody>
        </p:sp>
        <p:sp>
          <p:nvSpPr>
            <p:cNvPr id="102409" name="Text Box 11"/>
            <p:cNvSpPr txBox="1">
              <a:spLocks noChangeArrowheads="1"/>
            </p:cNvSpPr>
            <p:nvPr/>
          </p:nvSpPr>
          <p:spPr bwMode="auto">
            <a:xfrm>
              <a:off x="114" y="2112"/>
              <a:ext cx="5616" cy="1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200">
                  <a:latin typeface="Comic Sans MS" pitchFamily="66" charset="0"/>
                </a:rPr>
                <a:t>Rough surfaces like sandpaper will not slide together unless they are pushed hard as there is more friction. Friction is useful because it makes feet and car tyres grip the road. However, it can be a nuisance in machines where the moving parts rub against each other and wear away the machine, such as in a bike. Oil reduces the friction and allows the touching part to move more easily</a:t>
              </a:r>
            </a:p>
          </p:txBody>
        </p:sp>
      </p:grpSp>
    </p:spTree>
    <p:extLst>
      <p:ext uri="{BB962C8B-B14F-4D97-AF65-F5344CB8AC3E}">
        <p14:creationId xmlns:p14="http://schemas.microsoft.com/office/powerpoint/2010/main" val="32388231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B128FC-ABB4-4945-80BA-841466D117C8}" type="slidenum">
              <a:rPr lang="en-GB" sz="2000" smtClean="0">
                <a:solidFill>
                  <a:schemeClr val="accent1"/>
                </a:solidFill>
              </a:rPr>
              <a:pPr eaLnBrk="1" hangingPunct="1"/>
              <a:t>127</a:t>
            </a:fld>
            <a:endParaRPr lang="en-GB" sz="2000" smtClean="0">
              <a:solidFill>
                <a:schemeClr val="accent1"/>
              </a:solidFill>
            </a:endParaRPr>
          </a:p>
        </p:txBody>
      </p:sp>
      <p:sp>
        <p:nvSpPr>
          <p:cNvPr id="10342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28066F-91DC-4210-BD5F-DC3A5BFE7760}" type="datetime1">
              <a:rPr lang="en-GB" sz="1400" smtClean="0"/>
              <a:t>31/05/2017</a:t>
            </a:fld>
            <a:endParaRPr lang="en-GB" sz="1400" smtClean="0"/>
          </a:p>
        </p:txBody>
      </p:sp>
      <p:sp>
        <p:nvSpPr>
          <p:cNvPr id="10342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1034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81000"/>
            <a:ext cx="68199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4613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6DB147-3E5A-44D6-BB70-BE484D36E7F3}" type="slidenum">
              <a:rPr lang="en-GB" sz="2000" smtClean="0">
                <a:solidFill>
                  <a:schemeClr val="accent1"/>
                </a:solidFill>
              </a:rPr>
              <a:pPr eaLnBrk="1" hangingPunct="1"/>
              <a:t>128</a:t>
            </a:fld>
            <a:endParaRPr lang="en-GB" sz="2000" smtClean="0">
              <a:solidFill>
                <a:schemeClr val="accent1"/>
              </a:solidFill>
            </a:endParaRPr>
          </a:p>
        </p:txBody>
      </p:sp>
      <p:sp>
        <p:nvSpPr>
          <p:cNvPr id="104451" name="Rectangle 2"/>
          <p:cNvSpPr>
            <a:spLocks noGrp="1" noChangeArrowheads="1"/>
          </p:cNvSpPr>
          <p:nvPr>
            <p:ph type="title"/>
          </p:nvPr>
        </p:nvSpPr>
        <p:spPr/>
        <p:txBody>
          <a:bodyPr/>
          <a:lstStyle/>
          <a:p>
            <a:r>
              <a:rPr lang="en-GB" smtClean="0"/>
              <a:t>FRICTION and CAR CRASH TESTS</a:t>
            </a:r>
          </a:p>
        </p:txBody>
      </p:sp>
      <p:sp>
        <p:nvSpPr>
          <p:cNvPr id="104452" name="Rectangle 3"/>
          <p:cNvSpPr>
            <a:spLocks noGrp="1" noChangeArrowheads="1"/>
          </p:cNvSpPr>
          <p:nvPr>
            <p:ph type="body" idx="1"/>
          </p:nvPr>
        </p:nvSpPr>
        <p:spPr/>
        <p:txBody>
          <a:bodyPr/>
          <a:lstStyle/>
          <a:p>
            <a:r>
              <a:rPr lang="en-GB" smtClean="0"/>
              <a:t>After any accident the police test the road surface to find out the COEFFICIENT of FRICTION.</a:t>
            </a:r>
          </a:p>
        </p:txBody>
      </p:sp>
      <p:sp>
        <p:nvSpPr>
          <p:cNvPr id="2" name="Date Placeholder 1"/>
          <p:cNvSpPr>
            <a:spLocks noGrp="1"/>
          </p:cNvSpPr>
          <p:nvPr>
            <p:ph type="dt" sz="half" idx="10"/>
          </p:nvPr>
        </p:nvSpPr>
        <p:spPr/>
        <p:txBody>
          <a:bodyPr/>
          <a:lstStyle/>
          <a:p>
            <a:fld id="{15200214-6C69-4232-8729-7DCFF056BCE2}"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348084592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701438-D9A7-4B6C-9F8F-E15A63E6F50E}" type="slidenum">
              <a:rPr lang="en-GB" sz="2000" smtClean="0">
                <a:solidFill>
                  <a:schemeClr val="accent1"/>
                </a:solidFill>
              </a:rPr>
              <a:pPr eaLnBrk="1" hangingPunct="1"/>
              <a:t>129</a:t>
            </a:fld>
            <a:endParaRPr lang="en-GB" sz="2000" smtClean="0">
              <a:solidFill>
                <a:schemeClr val="accent1"/>
              </a:solidFill>
            </a:endParaRPr>
          </a:p>
        </p:txBody>
      </p:sp>
      <p:sp>
        <p:nvSpPr>
          <p:cNvPr id="10547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F1F5CE-6FAD-4C78-B2E9-52431C14E314}" type="datetime1">
              <a:rPr lang="en-GB" sz="1400" smtClean="0"/>
              <a:t>31/05/2017</a:t>
            </a:fld>
            <a:endParaRPr lang="en-GB" sz="1400" smtClean="0"/>
          </a:p>
        </p:txBody>
      </p:sp>
      <p:sp>
        <p:nvSpPr>
          <p:cNvPr id="10547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5477" name="Rectangle 2"/>
          <p:cNvSpPr>
            <a:spLocks noGrp="1" noChangeArrowheads="1"/>
          </p:cNvSpPr>
          <p:nvPr>
            <p:ph type="title"/>
          </p:nvPr>
        </p:nvSpPr>
        <p:spPr/>
        <p:txBody>
          <a:bodyPr/>
          <a:lstStyle/>
          <a:p>
            <a:pPr eaLnBrk="1" hangingPunct="1"/>
            <a:r>
              <a:rPr lang="en-GB" smtClean="0"/>
              <a:t>Friction</a:t>
            </a:r>
          </a:p>
        </p:txBody>
      </p:sp>
      <p:sp>
        <p:nvSpPr>
          <p:cNvPr id="462851" name="Text Box 3"/>
          <p:cNvSpPr txBox="1">
            <a:spLocks noChangeArrowheads="1"/>
          </p:cNvSpPr>
          <p:nvPr/>
        </p:nvSpPr>
        <p:spPr bwMode="auto">
          <a:xfrm>
            <a:off x="457200" y="1143000"/>
            <a:ext cx="82296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rabicParenR"/>
            </a:pPr>
            <a:r>
              <a:rPr lang="en-GB" sz="4000" dirty="0">
                <a:solidFill>
                  <a:srgbClr val="66FFFF"/>
                </a:solidFill>
                <a:latin typeface="Comic Sans MS" pitchFamily="66" charset="0"/>
                <a:cs typeface="Arial" pitchFamily="34" charset="0"/>
              </a:rPr>
              <a:t>What is friction?</a:t>
            </a:r>
          </a:p>
          <a:p>
            <a:pPr eaLnBrk="1" hangingPunct="1">
              <a:spcBef>
                <a:spcPct val="50000"/>
              </a:spcBef>
              <a:buFontTx/>
              <a:buAutoNum type="arabicParenR"/>
            </a:pPr>
            <a:r>
              <a:rPr lang="en-GB" sz="4000" dirty="0" smtClean="0">
                <a:solidFill>
                  <a:srgbClr val="FF66FF"/>
                </a:solidFill>
                <a:latin typeface="Comic Sans MS" pitchFamily="66" charset="0"/>
                <a:cs typeface="Arial" pitchFamily="34" charset="0"/>
              </a:rPr>
              <a:t>Give </a:t>
            </a:r>
            <a:r>
              <a:rPr lang="en-GB" sz="4000" dirty="0">
                <a:solidFill>
                  <a:srgbClr val="FF66FF"/>
                </a:solidFill>
                <a:latin typeface="Comic Sans MS" pitchFamily="66" charset="0"/>
                <a:cs typeface="Arial" pitchFamily="34" charset="0"/>
              </a:rPr>
              <a:t>3 examples where it is annoying:</a:t>
            </a:r>
          </a:p>
          <a:p>
            <a:pPr eaLnBrk="1" hangingPunct="1">
              <a:spcBef>
                <a:spcPct val="50000"/>
              </a:spcBef>
              <a:buFontTx/>
              <a:buAutoNum type="arabicParenR"/>
            </a:pPr>
            <a:r>
              <a:rPr lang="en-GB" sz="4000" dirty="0" smtClean="0">
                <a:solidFill>
                  <a:srgbClr val="66FFFF"/>
                </a:solidFill>
                <a:latin typeface="Comic Sans MS" pitchFamily="66" charset="0"/>
                <a:cs typeface="Arial" pitchFamily="34" charset="0"/>
              </a:rPr>
              <a:t>Give </a:t>
            </a:r>
            <a:r>
              <a:rPr lang="en-GB" sz="4000" dirty="0">
                <a:solidFill>
                  <a:srgbClr val="66FFFF"/>
                </a:solidFill>
                <a:latin typeface="Comic Sans MS" pitchFamily="66" charset="0"/>
                <a:cs typeface="Arial" pitchFamily="34" charset="0"/>
              </a:rPr>
              <a:t>3 examples where it is useful:</a:t>
            </a:r>
          </a:p>
          <a:p>
            <a:pPr eaLnBrk="1" hangingPunct="1">
              <a:spcBef>
                <a:spcPct val="50000"/>
              </a:spcBef>
              <a:buFontTx/>
              <a:buAutoNum type="arabicParenR"/>
            </a:pPr>
            <a:r>
              <a:rPr lang="en-GB" sz="4000" dirty="0" smtClean="0">
                <a:solidFill>
                  <a:srgbClr val="FF66FF"/>
                </a:solidFill>
                <a:latin typeface="Comic Sans MS" pitchFamily="66" charset="0"/>
                <a:cs typeface="Arial" pitchFamily="34" charset="0"/>
              </a:rPr>
              <a:t>What </a:t>
            </a:r>
            <a:r>
              <a:rPr lang="en-GB" sz="4000" dirty="0">
                <a:solidFill>
                  <a:srgbClr val="FF66FF"/>
                </a:solidFill>
                <a:latin typeface="Comic Sans MS" pitchFamily="66" charset="0"/>
                <a:cs typeface="Arial" pitchFamily="34" charset="0"/>
              </a:rPr>
              <a:t>effect does friction have on the surfaces?</a:t>
            </a:r>
          </a:p>
        </p:txBody>
      </p:sp>
    </p:spTree>
    <p:extLst>
      <p:ext uri="{BB962C8B-B14F-4D97-AF65-F5344CB8AC3E}">
        <p14:creationId xmlns:p14="http://schemas.microsoft.com/office/powerpoint/2010/main" val="2646451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2851"/>
                                        </p:tgtEl>
                                        <p:attrNameLst>
                                          <p:attrName>style.visibility</p:attrName>
                                        </p:attrNameLst>
                                      </p:cBhvr>
                                      <p:to>
                                        <p:strVal val="visible"/>
                                      </p:to>
                                    </p:set>
                                    <p:animEffect transition="in" filter="wipe(up)">
                                      <p:cBhvr>
                                        <p:cTn id="7" dur="500"/>
                                        <p:tgtEl>
                                          <p:spTgt spid="462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687" y="129427"/>
            <a:ext cx="6552728" cy="1143000"/>
          </a:xfrm>
        </p:spPr>
        <p:txBody>
          <a:bodyPr>
            <a:normAutofit fontScale="90000"/>
          </a:bodyPr>
          <a:lstStyle/>
          <a:p>
            <a:r>
              <a:rPr lang="en-GB" dirty="0" smtClean="0"/>
              <a:t>TASK</a:t>
            </a:r>
            <a:br>
              <a:rPr lang="en-GB" dirty="0" smtClean="0"/>
            </a:br>
            <a:r>
              <a:rPr lang="en-GB" dirty="0" smtClean="0"/>
              <a:t>- the effects of a Force</a:t>
            </a:r>
            <a:endParaRPr lang="en-GB" dirty="0"/>
          </a:p>
        </p:txBody>
      </p:sp>
      <p:sp>
        <p:nvSpPr>
          <p:cNvPr id="3" name="Date Placeholder 2"/>
          <p:cNvSpPr>
            <a:spLocks noGrp="1"/>
          </p:cNvSpPr>
          <p:nvPr>
            <p:ph type="dt" sz="half" idx="10"/>
          </p:nvPr>
        </p:nvSpPr>
        <p:spPr/>
        <p:txBody>
          <a:bodyPr/>
          <a:lstStyle/>
          <a:p>
            <a:pPr>
              <a:defRPr/>
            </a:pPr>
            <a:fld id="{92557FF2-0BE3-45BE-BD80-02EDD1CBE1BF}" type="datetime1">
              <a:rPr lang="en-GB" smtClean="0"/>
              <a:t>31/05/2017</a:t>
            </a:fld>
            <a:r>
              <a:rPr lang="en-GB" smtClean="0"/>
              <a:t>02/10/2011</a:t>
            </a:r>
            <a:endParaRPr lang="en-GB"/>
          </a:p>
        </p:txBody>
      </p:sp>
      <p:sp>
        <p:nvSpPr>
          <p:cNvPr id="4" name="Footer Placeholder 3"/>
          <p:cNvSpPr>
            <a:spLocks noGrp="1"/>
          </p:cNvSpPr>
          <p:nvPr>
            <p:ph type="ftr" sz="quarter" idx="11"/>
          </p:nvPr>
        </p:nvSpPr>
        <p:spPr/>
        <p:txBody>
          <a:bodyPr/>
          <a:lstStyle/>
          <a:p>
            <a:pPr>
              <a:defRPr/>
            </a:pPr>
            <a:r>
              <a:rPr lang="en-GB" smtClean="0"/>
              <a:t>JAH</a:t>
            </a:r>
            <a:endParaRPr lang="en-GB"/>
          </a:p>
        </p:txBody>
      </p:sp>
      <p:sp>
        <p:nvSpPr>
          <p:cNvPr id="5" name="Slide Number Placeholder 4"/>
          <p:cNvSpPr>
            <a:spLocks noGrp="1"/>
          </p:cNvSpPr>
          <p:nvPr>
            <p:ph type="sldNum" sz="quarter" idx="12"/>
          </p:nvPr>
        </p:nvSpPr>
        <p:spPr/>
        <p:txBody>
          <a:bodyPr/>
          <a:lstStyle/>
          <a:p>
            <a:pPr>
              <a:defRPr/>
            </a:pPr>
            <a:fld id="{04CAEFE3-6E40-4F34-BCF8-676E4A1FDCB5}" type="slidenum">
              <a:rPr lang="en-GB" smtClean="0"/>
              <a:pPr>
                <a:defRPr/>
              </a:pPr>
              <a:t>13</a:t>
            </a:fld>
            <a:endParaRPr lang="en-GB"/>
          </a:p>
        </p:txBody>
      </p:sp>
      <p:sp>
        <p:nvSpPr>
          <p:cNvPr id="6" name="TextBox 5"/>
          <p:cNvSpPr txBox="1"/>
          <p:nvPr/>
        </p:nvSpPr>
        <p:spPr>
          <a:xfrm>
            <a:off x="547936" y="1988840"/>
            <a:ext cx="8064896" cy="1569660"/>
          </a:xfrm>
          <a:prstGeom prst="rect">
            <a:avLst/>
          </a:prstGeom>
          <a:noFill/>
        </p:spPr>
        <p:txBody>
          <a:bodyPr wrap="square" rtlCol="0">
            <a:spAutoFit/>
          </a:bodyPr>
          <a:lstStyle/>
          <a:p>
            <a:r>
              <a:rPr lang="en-GB" sz="2400" dirty="0" smtClean="0">
                <a:solidFill>
                  <a:schemeClr val="tx1">
                    <a:lumMod val="95000"/>
                    <a:lumOff val="5000"/>
                  </a:schemeClr>
                </a:solidFill>
                <a:latin typeface="+mn-lt"/>
              </a:rPr>
              <a:t>Take one of the objects from the tray and apply different FORCES to it.</a:t>
            </a:r>
          </a:p>
          <a:p>
            <a:r>
              <a:rPr lang="en-GB" sz="2400" dirty="0" smtClean="0">
                <a:solidFill>
                  <a:schemeClr val="tx1">
                    <a:lumMod val="95000"/>
                    <a:lumOff val="5000"/>
                  </a:schemeClr>
                </a:solidFill>
                <a:latin typeface="+mn-lt"/>
              </a:rPr>
              <a:t>List </a:t>
            </a:r>
            <a:r>
              <a:rPr lang="en-GB" sz="2400" dirty="0">
                <a:solidFill>
                  <a:schemeClr val="tx1">
                    <a:lumMod val="95000"/>
                    <a:lumOff val="5000"/>
                  </a:schemeClr>
                </a:solidFill>
                <a:latin typeface="+mn-lt"/>
              </a:rPr>
              <a:t>the force word that you would use to explain the </a:t>
            </a:r>
            <a:r>
              <a:rPr lang="en-GB" sz="2400" dirty="0" smtClean="0">
                <a:solidFill>
                  <a:schemeClr val="tx1">
                    <a:lumMod val="95000"/>
                    <a:lumOff val="5000"/>
                  </a:schemeClr>
                </a:solidFill>
                <a:latin typeface="+mn-lt"/>
              </a:rPr>
              <a:t>force.</a:t>
            </a:r>
            <a:endParaRPr lang="en-GB" sz="2400" dirty="0">
              <a:solidFill>
                <a:schemeClr val="tx1">
                  <a:lumMod val="95000"/>
                  <a:lumOff val="5000"/>
                </a:schemeClr>
              </a:solidFill>
              <a:latin typeface="+mn-lt"/>
            </a:endParaRPr>
          </a:p>
          <a:p>
            <a:r>
              <a:rPr lang="en-GB" sz="2400" dirty="0" smtClean="0">
                <a:solidFill>
                  <a:schemeClr val="tx1">
                    <a:lumMod val="95000"/>
                    <a:lumOff val="5000"/>
                  </a:schemeClr>
                </a:solidFill>
                <a:latin typeface="+mn-lt"/>
              </a:rPr>
              <a:t>Record the effect on the object.</a:t>
            </a:r>
          </a:p>
        </p:txBody>
      </p:sp>
      <p:graphicFrame>
        <p:nvGraphicFramePr>
          <p:cNvPr id="7" name="Table 6"/>
          <p:cNvGraphicFramePr>
            <a:graphicFrameLocks noGrp="1"/>
          </p:cNvGraphicFramePr>
          <p:nvPr>
            <p:extLst>
              <p:ext uri="{D42A27DB-BD31-4B8C-83A1-F6EECF244321}">
                <p14:modId xmlns:p14="http://schemas.microsoft.com/office/powerpoint/2010/main" val="656828080"/>
              </p:ext>
            </p:extLst>
          </p:nvPr>
        </p:nvGraphicFramePr>
        <p:xfrm>
          <a:off x="1668016" y="3789040"/>
          <a:ext cx="6096000" cy="1107440"/>
        </p:xfrm>
        <a:graphic>
          <a:graphicData uri="http://schemas.openxmlformats.org/drawingml/2006/table">
            <a:tbl>
              <a:tblPr firstRow="1" bandRow="1">
                <a:tableStyleId>{5C22544A-7EE6-4342-B048-85BDC9FD1C3A}</a:tableStyleId>
              </a:tblPr>
              <a:tblGrid>
                <a:gridCol w="2032000"/>
                <a:gridCol w="2032000"/>
                <a:gridCol w="2032000"/>
              </a:tblGrid>
              <a:tr h="226824">
                <a:tc>
                  <a:txBody>
                    <a:bodyPr/>
                    <a:lstStyle/>
                    <a:p>
                      <a:pPr algn="ctr"/>
                      <a:r>
                        <a:rPr lang="en-GB" dirty="0" smtClean="0"/>
                        <a:t>Object</a:t>
                      </a:r>
                      <a:endParaRPr lang="en-GB" dirty="0"/>
                    </a:p>
                  </a:txBody>
                  <a:tcPr/>
                </a:tc>
                <a:tc>
                  <a:txBody>
                    <a:bodyPr/>
                    <a:lstStyle/>
                    <a:p>
                      <a:pPr algn="ctr"/>
                      <a:r>
                        <a:rPr lang="en-GB" dirty="0" smtClean="0"/>
                        <a:t>Force</a:t>
                      </a:r>
                      <a:endParaRPr lang="en-GB" dirty="0"/>
                    </a:p>
                  </a:txBody>
                  <a:tcPr/>
                </a:tc>
                <a:tc>
                  <a:txBody>
                    <a:bodyPr/>
                    <a:lstStyle/>
                    <a:p>
                      <a:pPr algn="ctr"/>
                      <a:r>
                        <a:rPr lang="en-GB" dirty="0" smtClean="0"/>
                        <a:t>Effect</a:t>
                      </a:r>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8" name="Rectangle 7"/>
          <p:cNvSpPr/>
          <p:nvPr/>
        </p:nvSpPr>
        <p:spPr>
          <a:xfrm>
            <a:off x="2411760" y="5442148"/>
            <a:ext cx="4608512" cy="830997"/>
          </a:xfrm>
          <a:prstGeom prst="rect">
            <a:avLst/>
          </a:prstGeom>
        </p:spPr>
        <p:txBody>
          <a:bodyPr wrap="square">
            <a:spAutoFit/>
          </a:bodyPr>
          <a:lstStyle/>
          <a:p>
            <a:pPr algn="ctr"/>
            <a:r>
              <a:rPr lang="en-GB" dirty="0" smtClean="0">
                <a:solidFill>
                  <a:srgbClr val="FFFF00"/>
                </a:solidFill>
                <a:hlinkClick r:id="rId2"/>
              </a:rPr>
              <a:t>timer- the avengers</a:t>
            </a:r>
            <a:endParaRPr lang="en-GB" dirty="0" smtClean="0">
              <a:solidFill>
                <a:srgbClr val="FFFF00"/>
              </a:solidFill>
            </a:endParaRPr>
          </a:p>
          <a:p>
            <a:endParaRPr lang="en-GB" dirty="0">
              <a:solidFill>
                <a:srgbClr val="FFFF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t="1596" b="1596"/>
          <a:stretch>
            <a:fillRect/>
          </a:stretch>
        </p:blipFill>
        <p:spPr bwMode="auto">
          <a:xfrm>
            <a:off x="53458" y="129427"/>
            <a:ext cx="1779587"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
        <p:nvSpPr>
          <p:cNvPr id="9" name="Rectangle 8"/>
          <p:cNvSpPr/>
          <p:nvPr/>
        </p:nvSpPr>
        <p:spPr>
          <a:xfrm>
            <a:off x="528611" y="1423835"/>
            <a:ext cx="5694316" cy="46166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GB" sz="2400" b="1" dirty="0" smtClean="0">
                <a:solidFill>
                  <a:schemeClr val="bg1"/>
                </a:solidFill>
                <a:latin typeface="+mn-lt"/>
              </a:rPr>
              <a:t>CAREFULLY, DO NOT DESTROY THE OBJECTS</a:t>
            </a:r>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29427"/>
            <a:ext cx="1392237" cy="80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403803970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D97A93-31F0-4C9B-BAC2-6324D124612C}" type="slidenum">
              <a:rPr lang="en-GB" sz="2000" smtClean="0">
                <a:solidFill>
                  <a:schemeClr val="accent1"/>
                </a:solidFill>
              </a:rPr>
              <a:pPr eaLnBrk="1" hangingPunct="1"/>
              <a:t>130</a:t>
            </a:fld>
            <a:endParaRPr lang="en-GB" sz="2000" smtClean="0">
              <a:solidFill>
                <a:schemeClr val="accent1"/>
              </a:solidFill>
            </a:endParaRPr>
          </a:p>
        </p:txBody>
      </p:sp>
      <p:sp>
        <p:nvSpPr>
          <p:cNvPr id="3584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E39E36-DA81-417E-A7C1-782AD7DB08C9}" type="datetime1">
              <a:rPr lang="en-GB" sz="1400" smtClean="0"/>
              <a:t>31/05/2017</a:t>
            </a:fld>
            <a:endParaRPr lang="en-GB" sz="1400" smtClean="0"/>
          </a:p>
        </p:txBody>
      </p:sp>
      <p:sp>
        <p:nvSpPr>
          <p:cNvPr id="3584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pSp>
        <p:nvGrpSpPr>
          <p:cNvPr id="35845" name="Group 4"/>
          <p:cNvGrpSpPr>
            <a:grpSpLocks/>
          </p:cNvGrpSpPr>
          <p:nvPr/>
        </p:nvGrpSpPr>
        <p:grpSpPr bwMode="auto">
          <a:xfrm>
            <a:off x="2627313" y="1196975"/>
            <a:ext cx="3457575" cy="4319588"/>
            <a:chOff x="460" y="768"/>
            <a:chExt cx="763" cy="1265"/>
          </a:xfrm>
        </p:grpSpPr>
        <p:sp>
          <p:nvSpPr>
            <p:cNvPr id="35848" name="Rectangle 5" descr="Granite"/>
            <p:cNvSpPr>
              <a:spLocks noChangeArrowheads="1"/>
            </p:cNvSpPr>
            <p:nvPr/>
          </p:nvSpPr>
          <p:spPr bwMode="auto">
            <a:xfrm>
              <a:off x="460" y="1852"/>
              <a:ext cx="763" cy="181"/>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pic>
          <p:nvPicPr>
            <p:cNvPr id="35849" name="Picture 6" descr="Happy bl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 y="768"/>
              <a:ext cx="642"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6156176" y="1412776"/>
            <a:ext cx="2300886" cy="923330"/>
          </a:xfrm>
          <a:prstGeom prst="rect">
            <a:avLst/>
          </a:prstGeom>
          <a:noFill/>
        </p:spPr>
        <p:txBody>
          <a:bodyPr wrap="none">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Weight</a:t>
            </a:r>
          </a:p>
        </p:txBody>
      </p:sp>
      <p:sp>
        <p:nvSpPr>
          <p:cNvPr id="3" name="Down Arrow 2"/>
          <p:cNvSpPr/>
          <p:nvPr/>
        </p:nvSpPr>
        <p:spPr>
          <a:xfrm>
            <a:off x="3708400" y="4652963"/>
            <a:ext cx="1008063" cy="1423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29976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00799 -0.27176 L -2.77778E-7 0.14838 " pathEditMode="relative" rAng="0" ptsTypes="AA">
                                      <p:cBhvr>
                                        <p:cTn id="6" dur="2000" fill="hold"/>
                                        <p:tgtEl>
                                          <p:spTgt spid="3"/>
                                        </p:tgtEl>
                                        <p:attrNameLst>
                                          <p:attrName>ppt_x</p:attrName>
                                          <p:attrName>ppt_y</p:attrName>
                                        </p:attrNameLst>
                                      </p:cBhvr>
                                      <p:rCtr x="-399" y="2099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F5E694-7296-4B76-9531-7D8A8E7147D0}" type="slidenum">
              <a:rPr lang="en-GB" sz="2000" smtClean="0">
                <a:solidFill>
                  <a:schemeClr val="accent1"/>
                </a:solidFill>
              </a:rPr>
              <a:pPr eaLnBrk="1" hangingPunct="1"/>
              <a:t>131</a:t>
            </a:fld>
            <a:endParaRPr lang="en-GB" sz="2000" smtClean="0">
              <a:solidFill>
                <a:schemeClr val="accent1"/>
              </a:solidFill>
            </a:endParaRPr>
          </a:p>
        </p:txBody>
      </p:sp>
      <p:sp>
        <p:nvSpPr>
          <p:cNvPr id="153603" name="Date Placeholder 2"/>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153604" name="Footer Placeholder 3"/>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153605" name="Rectangle 2"/>
          <p:cNvSpPr>
            <a:spLocks noGrp="1" noChangeArrowheads="1"/>
          </p:cNvSpPr>
          <p:nvPr>
            <p:ph type="title" idx="4294967295"/>
          </p:nvPr>
        </p:nvSpPr>
        <p:spPr>
          <a:xfrm>
            <a:off x="1143000" y="1752600"/>
            <a:ext cx="6324600" cy="3733800"/>
          </a:xfrm>
        </p:spPr>
        <p:txBody>
          <a:bodyPr/>
          <a:lstStyle/>
          <a:p>
            <a:pPr algn="ctr" eaLnBrk="1" hangingPunct="1"/>
            <a:r>
              <a:rPr lang="en-GB" sz="7200" smtClean="0"/>
              <a:t>FORCES as a VECTOR</a:t>
            </a:r>
          </a:p>
        </p:txBody>
      </p:sp>
    </p:spTree>
    <p:extLst>
      <p:ext uri="{BB962C8B-B14F-4D97-AF65-F5344CB8AC3E}">
        <p14:creationId xmlns:p14="http://schemas.microsoft.com/office/powerpoint/2010/main" val="379478416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BC353B-3B3E-4742-ABC3-9F59BC8BA8A9}" type="slidenum">
              <a:rPr lang="en-GB" sz="2000" smtClean="0">
                <a:solidFill>
                  <a:schemeClr val="accent1"/>
                </a:solidFill>
              </a:rPr>
              <a:pPr eaLnBrk="1" hangingPunct="1"/>
              <a:t>132</a:t>
            </a:fld>
            <a:endParaRPr lang="en-GB" sz="2000" smtClean="0">
              <a:solidFill>
                <a:schemeClr val="accent1"/>
              </a:solidFill>
            </a:endParaRPr>
          </a:p>
        </p:txBody>
      </p:sp>
      <p:sp>
        <p:nvSpPr>
          <p:cNvPr id="154627" name="Date Placeholder 5"/>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54628" name="Footer Placeholder 6"/>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4629" name="WordArt 1026"/>
          <p:cNvSpPr>
            <a:spLocks noChangeArrowheads="1" noChangeShapeType="1" noTextEdit="1"/>
          </p:cNvSpPr>
          <p:nvPr/>
        </p:nvSpPr>
        <p:spPr bwMode="auto">
          <a:xfrm>
            <a:off x="2124075" y="188913"/>
            <a:ext cx="4392613" cy="8636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Forces</a:t>
            </a:r>
          </a:p>
        </p:txBody>
      </p:sp>
      <p:sp>
        <p:nvSpPr>
          <p:cNvPr id="154630" name="Text Box 1027"/>
          <p:cNvSpPr txBox="1">
            <a:spLocks noChangeArrowheads="1"/>
          </p:cNvSpPr>
          <p:nvPr/>
        </p:nvSpPr>
        <p:spPr bwMode="auto">
          <a:xfrm>
            <a:off x="447675" y="1504950"/>
            <a:ext cx="8228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800">
              <a:latin typeface="Arial" pitchFamily="34" charset="0"/>
            </a:endParaRPr>
          </a:p>
        </p:txBody>
      </p:sp>
      <p:sp>
        <p:nvSpPr>
          <p:cNvPr id="154631" name="Rectangle 1028"/>
          <p:cNvSpPr>
            <a:spLocks noChangeArrowheads="1"/>
          </p:cNvSpPr>
          <p:nvPr/>
        </p:nvSpPr>
        <p:spPr bwMode="auto">
          <a:xfrm>
            <a:off x="228600" y="1295400"/>
            <a:ext cx="8736013"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800" b="1" u="sng">
                <a:solidFill>
                  <a:srgbClr val="FFFF00"/>
                </a:solidFill>
                <a:latin typeface="Arial" pitchFamily="34" charset="0"/>
              </a:rPr>
              <a:t>Two things make up a force</a:t>
            </a:r>
            <a:r>
              <a:rPr lang="en-GB" sz="2800" b="1">
                <a:solidFill>
                  <a:schemeClr val="bg1"/>
                </a:solidFill>
                <a:latin typeface="Arial" pitchFamily="34" charset="0"/>
              </a:rPr>
              <a:t/>
            </a:r>
            <a:br>
              <a:rPr lang="en-GB" sz="2800" b="1">
                <a:solidFill>
                  <a:schemeClr val="bg1"/>
                </a:solidFill>
                <a:latin typeface="Arial" pitchFamily="34" charset="0"/>
              </a:rPr>
            </a:br>
            <a:r>
              <a:rPr lang="en-GB" sz="2800">
                <a:solidFill>
                  <a:schemeClr val="bg1"/>
                </a:solidFill>
                <a:latin typeface="Arial" pitchFamily="34" charset="0"/>
              </a:rPr>
              <a:t/>
            </a:r>
            <a:br>
              <a:rPr lang="en-GB" sz="2800">
                <a:solidFill>
                  <a:schemeClr val="bg1"/>
                </a:solidFill>
                <a:latin typeface="Arial" pitchFamily="34" charset="0"/>
              </a:rPr>
            </a:br>
            <a:r>
              <a:rPr lang="en-GB" sz="2800">
                <a:solidFill>
                  <a:schemeClr val="bg1"/>
                </a:solidFill>
                <a:latin typeface="Arial" pitchFamily="34" charset="0"/>
              </a:rPr>
              <a:t>1. its </a:t>
            </a:r>
            <a:r>
              <a:rPr lang="en-GB" sz="2800">
                <a:solidFill>
                  <a:srgbClr val="FFFF00"/>
                </a:solidFill>
                <a:latin typeface="Arial" pitchFamily="34" charset="0"/>
              </a:rPr>
              <a:t>size</a:t>
            </a:r>
            <a:r>
              <a:rPr lang="en-GB" sz="2800">
                <a:solidFill>
                  <a:schemeClr val="bg1"/>
                </a:solidFill>
                <a:latin typeface="Arial" pitchFamily="34" charset="0"/>
              </a:rPr>
              <a:t>, how strong a push or pull is, and </a:t>
            </a:r>
            <a:br>
              <a:rPr lang="en-GB" sz="2800">
                <a:solidFill>
                  <a:schemeClr val="bg1"/>
                </a:solidFill>
                <a:latin typeface="Arial" pitchFamily="34" charset="0"/>
              </a:rPr>
            </a:br>
            <a:r>
              <a:rPr lang="en-GB" sz="2800">
                <a:solidFill>
                  <a:schemeClr val="bg1"/>
                </a:solidFill>
                <a:latin typeface="Arial" pitchFamily="34" charset="0"/>
              </a:rPr>
              <a:t/>
            </a:r>
            <a:br>
              <a:rPr lang="en-GB" sz="2800">
                <a:solidFill>
                  <a:schemeClr val="bg1"/>
                </a:solidFill>
                <a:latin typeface="Arial" pitchFamily="34" charset="0"/>
              </a:rPr>
            </a:br>
            <a:r>
              <a:rPr lang="en-GB" sz="2800">
                <a:solidFill>
                  <a:schemeClr val="bg1"/>
                </a:solidFill>
                <a:latin typeface="Arial" pitchFamily="34" charset="0"/>
              </a:rPr>
              <a:t>2. its </a:t>
            </a:r>
            <a:r>
              <a:rPr lang="en-GB" sz="2800">
                <a:solidFill>
                  <a:srgbClr val="FFFF00"/>
                </a:solidFill>
                <a:latin typeface="Arial" pitchFamily="34" charset="0"/>
              </a:rPr>
              <a:t>direction</a:t>
            </a:r>
            <a:r>
              <a:rPr lang="en-GB" sz="2800">
                <a:solidFill>
                  <a:schemeClr val="bg1"/>
                </a:solidFill>
                <a:latin typeface="Arial" pitchFamily="34" charset="0"/>
              </a:rPr>
              <a:t>, which way it pushes or pulls.</a:t>
            </a:r>
            <a:br>
              <a:rPr lang="en-GB" sz="2800">
                <a:solidFill>
                  <a:schemeClr val="bg1"/>
                </a:solidFill>
                <a:latin typeface="Arial" pitchFamily="34" charset="0"/>
              </a:rPr>
            </a:br>
            <a:r>
              <a:rPr lang="en-GB" sz="2800">
                <a:solidFill>
                  <a:schemeClr val="bg1"/>
                </a:solidFill>
                <a:latin typeface="Arial" pitchFamily="34" charset="0"/>
              </a:rPr>
              <a:t/>
            </a:r>
            <a:br>
              <a:rPr lang="en-GB" sz="2800">
                <a:solidFill>
                  <a:schemeClr val="bg1"/>
                </a:solidFill>
                <a:latin typeface="Arial" pitchFamily="34" charset="0"/>
              </a:rPr>
            </a:br>
            <a:r>
              <a:rPr lang="en-GB" sz="2800" b="1" u="sng">
                <a:solidFill>
                  <a:srgbClr val="FF0066"/>
                </a:solidFill>
                <a:latin typeface="Arial" pitchFamily="34" charset="0"/>
              </a:rPr>
              <a:t>We draw forces as arrows.</a:t>
            </a:r>
            <a:r>
              <a:rPr lang="en-GB" sz="2800">
                <a:solidFill>
                  <a:schemeClr val="bg1"/>
                </a:solidFill>
                <a:latin typeface="Arial" pitchFamily="34" charset="0"/>
              </a:rPr>
              <a:t> </a:t>
            </a:r>
            <a:br>
              <a:rPr lang="en-GB" sz="2800">
                <a:solidFill>
                  <a:schemeClr val="bg1"/>
                </a:solidFill>
                <a:latin typeface="Arial" pitchFamily="34" charset="0"/>
              </a:rPr>
            </a:br>
            <a:r>
              <a:rPr lang="en-GB" sz="2800">
                <a:solidFill>
                  <a:schemeClr val="bg1"/>
                </a:solidFill>
                <a:latin typeface="Arial" pitchFamily="34" charset="0"/>
              </a:rPr>
              <a:t/>
            </a:r>
            <a:br>
              <a:rPr lang="en-GB" sz="2800">
                <a:solidFill>
                  <a:schemeClr val="bg1"/>
                </a:solidFill>
                <a:latin typeface="Arial" pitchFamily="34" charset="0"/>
              </a:rPr>
            </a:br>
            <a:r>
              <a:rPr lang="en-GB" sz="2800">
                <a:solidFill>
                  <a:schemeClr val="bg1"/>
                </a:solidFill>
                <a:latin typeface="Arial" pitchFamily="34" charset="0"/>
              </a:rPr>
              <a:t>1. The </a:t>
            </a:r>
            <a:r>
              <a:rPr lang="en-GB" sz="2800">
                <a:solidFill>
                  <a:srgbClr val="FF0066"/>
                </a:solidFill>
                <a:latin typeface="Arial" pitchFamily="34" charset="0"/>
              </a:rPr>
              <a:t>length</a:t>
            </a:r>
            <a:r>
              <a:rPr lang="en-GB" sz="2800">
                <a:solidFill>
                  <a:schemeClr val="bg1"/>
                </a:solidFill>
                <a:latin typeface="Arial" pitchFamily="34" charset="0"/>
              </a:rPr>
              <a:t> of the arrow shows how </a:t>
            </a:r>
            <a:r>
              <a:rPr lang="en-GB" sz="2800">
                <a:solidFill>
                  <a:srgbClr val="FF0066"/>
                </a:solidFill>
                <a:latin typeface="Arial" pitchFamily="34" charset="0"/>
              </a:rPr>
              <a:t>strong</a:t>
            </a:r>
            <a:r>
              <a:rPr lang="en-GB" sz="2800">
                <a:solidFill>
                  <a:schemeClr val="bg1"/>
                </a:solidFill>
                <a:latin typeface="Arial" pitchFamily="34" charset="0"/>
              </a:rPr>
              <a:t> the force is and</a:t>
            </a:r>
          </a:p>
          <a:p>
            <a:r>
              <a:rPr lang="en-GB" sz="2800">
                <a:solidFill>
                  <a:schemeClr val="bg1"/>
                </a:solidFill>
                <a:latin typeface="Arial" pitchFamily="34" charset="0"/>
              </a:rPr>
              <a:t> </a:t>
            </a:r>
            <a:br>
              <a:rPr lang="en-GB" sz="2800">
                <a:solidFill>
                  <a:schemeClr val="bg1"/>
                </a:solidFill>
                <a:latin typeface="Arial" pitchFamily="34" charset="0"/>
              </a:rPr>
            </a:br>
            <a:r>
              <a:rPr lang="en-GB" sz="2800">
                <a:solidFill>
                  <a:schemeClr val="bg1"/>
                </a:solidFill>
                <a:latin typeface="Arial" pitchFamily="34" charset="0"/>
              </a:rPr>
              <a:t>2. The </a:t>
            </a:r>
            <a:r>
              <a:rPr lang="en-GB" sz="2800">
                <a:solidFill>
                  <a:srgbClr val="FF0066"/>
                </a:solidFill>
                <a:latin typeface="Arial" pitchFamily="34" charset="0"/>
              </a:rPr>
              <a:t>way it points</a:t>
            </a:r>
            <a:r>
              <a:rPr lang="en-GB" sz="2800">
                <a:solidFill>
                  <a:schemeClr val="bg1"/>
                </a:solidFill>
                <a:latin typeface="Arial" pitchFamily="34" charset="0"/>
              </a:rPr>
              <a:t> shows the </a:t>
            </a:r>
            <a:r>
              <a:rPr lang="en-GB" sz="2800">
                <a:solidFill>
                  <a:srgbClr val="FF0066"/>
                </a:solidFill>
                <a:latin typeface="Arial" pitchFamily="34" charset="0"/>
              </a:rPr>
              <a:t>direction</a:t>
            </a:r>
            <a:r>
              <a:rPr lang="en-GB" sz="2800">
                <a:solidFill>
                  <a:schemeClr val="bg1"/>
                </a:solidFill>
                <a:latin typeface="Arial" pitchFamily="34" charset="0"/>
              </a:rPr>
              <a:t> of the force.</a:t>
            </a:r>
          </a:p>
        </p:txBody>
      </p:sp>
    </p:spTree>
    <p:extLst>
      <p:ext uri="{BB962C8B-B14F-4D97-AF65-F5344CB8AC3E}">
        <p14:creationId xmlns:p14="http://schemas.microsoft.com/office/powerpoint/2010/main" val="111141760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C7DE67-32CC-42A3-A8CD-8D3E20D0A71F}" type="slidenum">
              <a:rPr lang="en-GB" sz="2000" smtClean="0">
                <a:solidFill>
                  <a:schemeClr val="accent1"/>
                </a:solidFill>
              </a:rPr>
              <a:pPr eaLnBrk="1" hangingPunct="1"/>
              <a:t>133</a:t>
            </a:fld>
            <a:endParaRPr lang="en-GB" sz="2000" smtClean="0">
              <a:solidFill>
                <a:schemeClr val="accent1"/>
              </a:solidFill>
            </a:endParaRPr>
          </a:p>
        </p:txBody>
      </p:sp>
      <p:sp>
        <p:nvSpPr>
          <p:cNvPr id="15565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5565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5653" name="Rectangle 2"/>
          <p:cNvSpPr>
            <a:spLocks noGrp="1" noChangeArrowheads="1"/>
          </p:cNvSpPr>
          <p:nvPr>
            <p:ph type="title"/>
          </p:nvPr>
        </p:nvSpPr>
        <p:spPr/>
        <p:txBody>
          <a:bodyPr/>
          <a:lstStyle/>
          <a:p>
            <a:pPr eaLnBrk="1" hangingPunct="1"/>
            <a:r>
              <a:rPr lang="en-GB" smtClean="0"/>
              <a:t>What do forces do?</a:t>
            </a:r>
          </a:p>
        </p:txBody>
      </p:sp>
      <p:sp>
        <p:nvSpPr>
          <p:cNvPr id="401411" name="Rectangle 3"/>
          <p:cNvSpPr>
            <a:spLocks noGrp="1" noChangeArrowheads="1"/>
          </p:cNvSpPr>
          <p:nvPr>
            <p:ph type="body" idx="1"/>
          </p:nvPr>
        </p:nvSpPr>
        <p:spPr>
          <a:xfrm>
            <a:off x="533400" y="838200"/>
            <a:ext cx="3048000" cy="414338"/>
          </a:xfrm>
        </p:spPr>
        <p:txBody>
          <a:bodyPr/>
          <a:lstStyle/>
          <a:p>
            <a:pPr eaLnBrk="1" hangingPunct="1">
              <a:lnSpc>
                <a:spcPct val="80000"/>
              </a:lnSpc>
              <a:buFontTx/>
              <a:buNone/>
            </a:pPr>
            <a:r>
              <a:rPr lang="en-GB" sz="2400" smtClean="0"/>
              <a:t>Here is my object</a:t>
            </a:r>
          </a:p>
        </p:txBody>
      </p:sp>
      <p:sp>
        <p:nvSpPr>
          <p:cNvPr id="401415" name="Text Box 7"/>
          <p:cNvSpPr txBox="1">
            <a:spLocks noChangeArrowheads="1"/>
          </p:cNvSpPr>
          <p:nvPr/>
        </p:nvSpPr>
        <p:spPr bwMode="auto">
          <a:xfrm>
            <a:off x="533400" y="16764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chemeClr val="bg1"/>
                </a:solidFill>
                <a:latin typeface="Tahoma" pitchFamily="34" charset="0"/>
              </a:rPr>
              <a:t>We apply a force</a:t>
            </a:r>
          </a:p>
        </p:txBody>
      </p:sp>
      <p:sp>
        <p:nvSpPr>
          <p:cNvPr id="401416" name="Text Box 8"/>
          <p:cNvSpPr txBox="1">
            <a:spLocks noChangeArrowheads="1"/>
          </p:cNvSpPr>
          <p:nvPr/>
        </p:nvSpPr>
        <p:spPr bwMode="auto">
          <a:xfrm>
            <a:off x="4876800" y="1295400"/>
            <a:ext cx="327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chemeClr val="bg1"/>
                </a:solidFill>
                <a:latin typeface="Tahoma" pitchFamily="34" charset="0"/>
              </a:rPr>
              <a:t>The size of the arrow represents the size of the force. </a:t>
            </a:r>
          </a:p>
        </p:txBody>
      </p:sp>
      <p:sp>
        <p:nvSpPr>
          <p:cNvPr id="401418" name="Text Box 10"/>
          <p:cNvSpPr txBox="1">
            <a:spLocks noChangeArrowheads="1"/>
          </p:cNvSpPr>
          <p:nvPr/>
        </p:nvSpPr>
        <p:spPr bwMode="auto">
          <a:xfrm>
            <a:off x="457200" y="4648200"/>
            <a:ext cx="4876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rgbClr val="FFFF00"/>
                </a:solidFill>
                <a:latin typeface="Tahoma" pitchFamily="34" charset="0"/>
              </a:rPr>
              <a:t>If we want the object to slow down again, we need to apply a</a:t>
            </a:r>
            <a:r>
              <a:rPr lang="en-GB">
                <a:latin typeface="Tahoma" pitchFamily="34" charset="0"/>
              </a:rPr>
              <a:t> </a:t>
            </a:r>
            <a:r>
              <a:rPr lang="en-GB" b="1">
                <a:solidFill>
                  <a:srgbClr val="FF0000"/>
                </a:solidFill>
                <a:latin typeface="Tahoma" pitchFamily="34" charset="0"/>
              </a:rPr>
              <a:t>braking force</a:t>
            </a:r>
            <a:r>
              <a:rPr lang="en-GB">
                <a:latin typeface="Tahoma" pitchFamily="34" charset="0"/>
              </a:rPr>
              <a:t> </a:t>
            </a:r>
            <a:r>
              <a:rPr lang="en-GB">
                <a:solidFill>
                  <a:srgbClr val="FFFF00"/>
                </a:solidFill>
                <a:latin typeface="Tahoma" pitchFamily="34" charset="0"/>
              </a:rPr>
              <a:t>in the opposite direction.</a:t>
            </a:r>
          </a:p>
        </p:txBody>
      </p:sp>
      <p:sp>
        <p:nvSpPr>
          <p:cNvPr id="401419" name="Rectangle 11"/>
          <p:cNvSpPr>
            <a:spLocks noChangeArrowheads="1"/>
          </p:cNvSpPr>
          <p:nvPr/>
        </p:nvSpPr>
        <p:spPr bwMode="auto">
          <a:xfrm>
            <a:off x="4038600" y="685800"/>
            <a:ext cx="630238" cy="630238"/>
          </a:xfrm>
          <a:prstGeom prst="rect">
            <a:avLst/>
          </a:prstGeom>
          <a:solidFill>
            <a:srgbClr val="FF0066"/>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1436" name="Group 28"/>
          <p:cNvGrpSpPr>
            <a:grpSpLocks/>
          </p:cNvGrpSpPr>
          <p:nvPr/>
        </p:nvGrpSpPr>
        <p:grpSpPr bwMode="auto">
          <a:xfrm>
            <a:off x="5867400" y="5029200"/>
            <a:ext cx="1260475" cy="630238"/>
            <a:chOff x="1296" y="3216"/>
            <a:chExt cx="794" cy="397"/>
          </a:xfrm>
        </p:grpSpPr>
        <p:grpSp>
          <p:nvGrpSpPr>
            <p:cNvPr id="155670" name="Group 13"/>
            <p:cNvGrpSpPr>
              <a:grpSpLocks/>
            </p:cNvGrpSpPr>
            <p:nvPr/>
          </p:nvGrpSpPr>
          <p:grpSpPr bwMode="auto">
            <a:xfrm>
              <a:off x="1296" y="3216"/>
              <a:ext cx="794" cy="397"/>
              <a:chOff x="2481" y="2727"/>
              <a:chExt cx="794" cy="397"/>
            </a:xfrm>
          </p:grpSpPr>
          <p:sp>
            <p:nvSpPr>
              <p:cNvPr id="155672" name="AutoShape 14"/>
              <p:cNvSpPr>
                <a:spLocks noChangeArrowheads="1"/>
              </p:cNvSpPr>
              <p:nvPr/>
            </p:nvSpPr>
            <p:spPr bwMode="auto">
              <a:xfrm rot="10800000">
                <a:off x="2481" y="2842"/>
                <a:ext cx="511" cy="170"/>
              </a:xfrm>
              <a:prstGeom prst="rightArrow">
                <a:avLst>
                  <a:gd name="adj1" fmla="val 50000"/>
                  <a:gd name="adj2" fmla="val 75147"/>
                </a:avLst>
              </a:prstGeom>
              <a:solidFill>
                <a:srgbClr val="FFFF00"/>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73" name="Rectangle 15"/>
              <p:cNvSpPr>
                <a:spLocks noChangeArrowheads="1"/>
              </p:cNvSpPr>
              <p:nvPr/>
            </p:nvSpPr>
            <p:spPr bwMode="auto">
              <a:xfrm rot="10800000">
                <a:off x="2878" y="2727"/>
                <a:ext cx="397" cy="397"/>
              </a:xfrm>
              <a:prstGeom prst="rect">
                <a:avLst/>
              </a:prstGeom>
              <a:solidFill>
                <a:srgbClr val="FFFF00"/>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5671" name="Rectangle 16"/>
            <p:cNvSpPr>
              <a:spLocks noChangeArrowheads="1"/>
            </p:cNvSpPr>
            <p:nvPr/>
          </p:nvSpPr>
          <p:spPr bwMode="auto">
            <a:xfrm>
              <a:off x="1680" y="3216"/>
              <a:ext cx="397" cy="397"/>
            </a:xfrm>
            <a:prstGeom prst="rect">
              <a:avLst/>
            </a:prstGeom>
            <a:solidFill>
              <a:srgbClr val="FF0066"/>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1428" name="Group 20"/>
          <p:cNvGrpSpPr>
            <a:grpSpLocks/>
          </p:cNvGrpSpPr>
          <p:nvPr/>
        </p:nvGrpSpPr>
        <p:grpSpPr bwMode="auto">
          <a:xfrm>
            <a:off x="3124200" y="1752600"/>
            <a:ext cx="1260475" cy="630238"/>
            <a:chOff x="1776" y="1200"/>
            <a:chExt cx="794" cy="397"/>
          </a:xfrm>
        </p:grpSpPr>
        <p:grpSp>
          <p:nvGrpSpPr>
            <p:cNvPr id="155666" name="Group 4"/>
            <p:cNvGrpSpPr>
              <a:grpSpLocks/>
            </p:cNvGrpSpPr>
            <p:nvPr/>
          </p:nvGrpSpPr>
          <p:grpSpPr bwMode="auto">
            <a:xfrm>
              <a:off x="1776" y="1200"/>
              <a:ext cx="794" cy="397"/>
              <a:chOff x="272" y="2727"/>
              <a:chExt cx="794" cy="397"/>
            </a:xfrm>
          </p:grpSpPr>
          <p:sp>
            <p:nvSpPr>
              <p:cNvPr id="155668" name="AutoShape 5"/>
              <p:cNvSpPr>
                <a:spLocks noChangeArrowheads="1"/>
              </p:cNvSpPr>
              <p:nvPr/>
            </p:nvSpPr>
            <p:spPr bwMode="auto">
              <a:xfrm>
                <a:off x="555" y="2840"/>
                <a:ext cx="511" cy="170"/>
              </a:xfrm>
              <a:prstGeom prst="rightArrow">
                <a:avLst>
                  <a:gd name="adj1" fmla="val 50000"/>
                  <a:gd name="adj2" fmla="val 75147"/>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69" name="Rectangle 6"/>
              <p:cNvSpPr>
                <a:spLocks noChangeArrowheads="1"/>
              </p:cNvSpPr>
              <p:nvPr/>
            </p:nvSpPr>
            <p:spPr bwMode="auto">
              <a:xfrm>
                <a:off x="272" y="2727"/>
                <a:ext cx="397" cy="397"/>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5667" name="Rectangle 19"/>
            <p:cNvSpPr>
              <a:spLocks noChangeArrowheads="1"/>
            </p:cNvSpPr>
            <p:nvPr/>
          </p:nvSpPr>
          <p:spPr bwMode="auto">
            <a:xfrm>
              <a:off x="1776" y="1200"/>
              <a:ext cx="397" cy="397"/>
            </a:xfrm>
            <a:prstGeom prst="rect">
              <a:avLst/>
            </a:prstGeom>
            <a:solidFill>
              <a:srgbClr val="FF0066"/>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1434" name="Group 26"/>
          <p:cNvGrpSpPr>
            <a:grpSpLocks/>
          </p:cNvGrpSpPr>
          <p:nvPr/>
        </p:nvGrpSpPr>
        <p:grpSpPr bwMode="auto">
          <a:xfrm>
            <a:off x="685800" y="2895600"/>
            <a:ext cx="2514600" cy="630238"/>
            <a:chOff x="2208" y="2304"/>
            <a:chExt cx="1584" cy="397"/>
          </a:xfrm>
        </p:grpSpPr>
        <p:sp>
          <p:nvSpPr>
            <p:cNvPr id="155664" name="AutoShape 23"/>
            <p:cNvSpPr>
              <a:spLocks noChangeArrowheads="1"/>
            </p:cNvSpPr>
            <p:nvPr/>
          </p:nvSpPr>
          <p:spPr bwMode="auto">
            <a:xfrm>
              <a:off x="2495" y="2417"/>
              <a:ext cx="1297" cy="170"/>
            </a:xfrm>
            <a:prstGeom prst="rightArrow">
              <a:avLst>
                <a:gd name="adj1" fmla="val 50000"/>
                <a:gd name="adj2" fmla="val 190735"/>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65" name="Rectangle 25"/>
            <p:cNvSpPr>
              <a:spLocks noChangeArrowheads="1"/>
            </p:cNvSpPr>
            <p:nvPr/>
          </p:nvSpPr>
          <p:spPr bwMode="auto">
            <a:xfrm>
              <a:off x="2208" y="2304"/>
              <a:ext cx="397" cy="397"/>
            </a:xfrm>
            <a:prstGeom prst="rect">
              <a:avLst/>
            </a:prstGeom>
            <a:solidFill>
              <a:srgbClr val="FF0066"/>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1435" name="Text Box 27"/>
          <p:cNvSpPr txBox="1">
            <a:spLocks noChangeArrowheads="1"/>
          </p:cNvSpPr>
          <p:nvPr/>
        </p:nvSpPr>
        <p:spPr bwMode="auto">
          <a:xfrm>
            <a:off x="3581400" y="2819400"/>
            <a:ext cx="502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chemeClr val="bg1"/>
                </a:solidFill>
                <a:latin typeface="Tahoma" pitchFamily="34" charset="0"/>
              </a:rPr>
              <a:t>This object has a bigger force acting on it. </a:t>
            </a:r>
          </a:p>
        </p:txBody>
      </p:sp>
      <p:sp>
        <p:nvSpPr>
          <p:cNvPr id="401437" name="Text Box 29"/>
          <p:cNvSpPr txBox="1">
            <a:spLocks noChangeArrowheads="1"/>
          </p:cNvSpPr>
          <p:nvPr/>
        </p:nvSpPr>
        <p:spPr bwMode="auto">
          <a:xfrm>
            <a:off x="1828800" y="38100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rgbClr val="FFFF00"/>
                </a:solidFill>
                <a:latin typeface="Tahoma" pitchFamily="34" charset="0"/>
              </a:rPr>
              <a:t>HOW WILL WE CHANGE WHAT WE SEE?</a:t>
            </a:r>
            <a:r>
              <a:rPr lang="en-GB">
                <a:solidFill>
                  <a:schemeClr val="bg1"/>
                </a:solidFill>
                <a:latin typeface="Tahoma" pitchFamily="34" charset="0"/>
              </a:rPr>
              <a:t> </a:t>
            </a:r>
          </a:p>
        </p:txBody>
      </p:sp>
    </p:spTree>
    <p:extLst>
      <p:ext uri="{BB962C8B-B14F-4D97-AF65-F5344CB8AC3E}">
        <p14:creationId xmlns:p14="http://schemas.microsoft.com/office/powerpoint/2010/main" val="3385473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01419"/>
                                        </p:tgtEl>
                                        <p:attrNameLst>
                                          <p:attrName>style.visibility</p:attrName>
                                        </p:attrNameLst>
                                      </p:cBhvr>
                                      <p:to>
                                        <p:strVal val="visible"/>
                                      </p:to>
                                    </p:set>
                                    <p:animEffect transition="in" filter="box(out)">
                                      <p:cBhvr>
                                        <p:cTn id="7" dur="500"/>
                                        <p:tgtEl>
                                          <p:spTgt spid="401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1411">
                                            <p:txEl>
                                              <p:pRg st="0" end="0"/>
                                            </p:txEl>
                                          </p:spTgt>
                                        </p:tgtEl>
                                        <p:attrNameLst>
                                          <p:attrName>style.visibility</p:attrName>
                                        </p:attrNameLst>
                                      </p:cBhvr>
                                      <p:to>
                                        <p:strVal val="visible"/>
                                      </p:to>
                                    </p:set>
                                    <p:animEffect transition="in" filter="box(out)">
                                      <p:cBhvr>
                                        <p:cTn id="12" dur="500"/>
                                        <p:tgtEl>
                                          <p:spTgt spid="401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1415"/>
                                        </p:tgtEl>
                                        <p:attrNameLst>
                                          <p:attrName>style.visibility</p:attrName>
                                        </p:attrNameLst>
                                      </p:cBhvr>
                                      <p:to>
                                        <p:strVal val="visible"/>
                                      </p:to>
                                    </p:set>
                                    <p:animEffect transition="in" filter="box(out)">
                                      <p:cBhvr>
                                        <p:cTn id="17" dur="500"/>
                                        <p:tgtEl>
                                          <p:spTgt spid="4014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01416"/>
                                        </p:tgtEl>
                                        <p:attrNameLst>
                                          <p:attrName>style.visibility</p:attrName>
                                        </p:attrNameLst>
                                      </p:cBhvr>
                                      <p:to>
                                        <p:strVal val="visible"/>
                                      </p:to>
                                    </p:set>
                                    <p:animEffect transition="in" filter="box(out)">
                                      <p:cBhvr>
                                        <p:cTn id="22" dur="500"/>
                                        <p:tgtEl>
                                          <p:spTgt spid="4014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401428"/>
                                        </p:tgtEl>
                                        <p:attrNameLst>
                                          <p:attrName>style.visibility</p:attrName>
                                        </p:attrNameLst>
                                      </p:cBhvr>
                                      <p:to>
                                        <p:strVal val="visible"/>
                                      </p:to>
                                    </p:set>
                                    <p:animEffect transition="in" filter="box(out)">
                                      <p:cBhvr>
                                        <p:cTn id="27" dur="500"/>
                                        <p:tgtEl>
                                          <p:spTgt spid="4014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401434"/>
                                        </p:tgtEl>
                                        <p:attrNameLst>
                                          <p:attrName>style.visibility</p:attrName>
                                        </p:attrNameLst>
                                      </p:cBhvr>
                                      <p:to>
                                        <p:strVal val="visible"/>
                                      </p:to>
                                    </p:set>
                                    <p:animEffect transition="in" filter="box(out)">
                                      <p:cBhvr>
                                        <p:cTn id="32" dur="500"/>
                                        <p:tgtEl>
                                          <p:spTgt spid="4014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01435"/>
                                        </p:tgtEl>
                                        <p:attrNameLst>
                                          <p:attrName>style.visibility</p:attrName>
                                        </p:attrNameLst>
                                      </p:cBhvr>
                                      <p:to>
                                        <p:strVal val="visible"/>
                                      </p:to>
                                    </p:set>
                                    <p:animEffect transition="in" filter="box(out)">
                                      <p:cBhvr>
                                        <p:cTn id="37" dur="500"/>
                                        <p:tgtEl>
                                          <p:spTgt spid="4014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01437"/>
                                        </p:tgtEl>
                                        <p:attrNameLst>
                                          <p:attrName>style.visibility</p:attrName>
                                        </p:attrNameLst>
                                      </p:cBhvr>
                                      <p:to>
                                        <p:strVal val="visible"/>
                                      </p:to>
                                    </p:set>
                                    <p:animEffect transition="in" filter="box(out)">
                                      <p:cBhvr>
                                        <p:cTn id="42" dur="500"/>
                                        <p:tgtEl>
                                          <p:spTgt spid="4014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nodeType="clickEffect">
                                  <p:stCondLst>
                                    <p:cond delay="0"/>
                                  </p:stCondLst>
                                  <p:childTnLst>
                                    <p:set>
                                      <p:cBhvr>
                                        <p:cTn id="46" dur="1" fill="hold">
                                          <p:stCondLst>
                                            <p:cond delay="0"/>
                                          </p:stCondLst>
                                        </p:cTn>
                                        <p:tgtEl>
                                          <p:spTgt spid="401436"/>
                                        </p:tgtEl>
                                        <p:attrNameLst>
                                          <p:attrName>style.visibility</p:attrName>
                                        </p:attrNameLst>
                                      </p:cBhvr>
                                      <p:to>
                                        <p:strVal val="visible"/>
                                      </p:to>
                                    </p:set>
                                    <p:animEffect transition="in" filter="box(out)">
                                      <p:cBhvr>
                                        <p:cTn id="47" dur="500"/>
                                        <p:tgtEl>
                                          <p:spTgt spid="4014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01418"/>
                                        </p:tgtEl>
                                        <p:attrNameLst>
                                          <p:attrName>style.visibility</p:attrName>
                                        </p:attrNameLst>
                                      </p:cBhvr>
                                      <p:to>
                                        <p:strVal val="visible"/>
                                      </p:to>
                                    </p:set>
                                    <p:animEffect transition="in" filter="box(out)">
                                      <p:cBhvr>
                                        <p:cTn id="52" dur="500"/>
                                        <p:tgtEl>
                                          <p:spTgt spid="40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autoUpdateAnimBg="0"/>
      <p:bldP spid="401415" grpId="0" autoUpdateAnimBg="0"/>
      <p:bldP spid="401416" grpId="0" autoUpdateAnimBg="0"/>
      <p:bldP spid="401418" grpId="0" autoUpdateAnimBg="0"/>
      <p:bldP spid="401419" grpId="0" animBg="1"/>
      <p:bldP spid="401435" grpId="0" autoUpdateAnimBg="0"/>
      <p:bldP spid="401437"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3D02452-F040-47EF-AB0C-DAF77EE45B61}" type="slidenum">
              <a:rPr lang="en-GB" sz="2000" smtClean="0">
                <a:solidFill>
                  <a:schemeClr val="accent1"/>
                </a:solidFill>
              </a:rPr>
              <a:pPr eaLnBrk="1" hangingPunct="1"/>
              <a:t>134</a:t>
            </a:fld>
            <a:endParaRPr lang="en-GB" sz="2000" smtClean="0">
              <a:solidFill>
                <a:schemeClr val="accent1"/>
              </a:solidFill>
            </a:endParaRPr>
          </a:p>
        </p:txBody>
      </p:sp>
      <p:sp>
        <p:nvSpPr>
          <p:cNvPr id="15667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5667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6677" name="Rectangle 2"/>
          <p:cNvSpPr>
            <a:spLocks noGrp="1" noChangeArrowheads="1"/>
          </p:cNvSpPr>
          <p:nvPr>
            <p:ph type="title"/>
          </p:nvPr>
        </p:nvSpPr>
        <p:spPr>
          <a:xfrm>
            <a:off x="1143000" y="1752600"/>
            <a:ext cx="6324600" cy="3733800"/>
          </a:xfrm>
        </p:spPr>
        <p:txBody>
          <a:bodyPr/>
          <a:lstStyle/>
          <a:p>
            <a:pPr algn="ctr" eaLnBrk="1" hangingPunct="1"/>
            <a:r>
              <a:rPr lang="en-GB" sz="7200" smtClean="0"/>
              <a:t>BALANCED &amp; Unbalanced  FORCES?</a:t>
            </a:r>
          </a:p>
        </p:txBody>
      </p:sp>
    </p:spTree>
    <p:extLst>
      <p:ext uri="{BB962C8B-B14F-4D97-AF65-F5344CB8AC3E}">
        <p14:creationId xmlns:p14="http://schemas.microsoft.com/office/powerpoint/2010/main" val="70736060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6E3994-48B7-4758-98DB-158FA9A5C737}" type="slidenum">
              <a:rPr lang="en-GB" sz="2000" smtClean="0">
                <a:solidFill>
                  <a:schemeClr val="accent1"/>
                </a:solidFill>
              </a:rPr>
              <a:pPr eaLnBrk="1" hangingPunct="1"/>
              <a:t>135</a:t>
            </a:fld>
            <a:endParaRPr lang="en-GB" sz="2000" smtClean="0">
              <a:solidFill>
                <a:schemeClr val="accent1"/>
              </a:solidFill>
            </a:endParaRPr>
          </a:p>
        </p:txBody>
      </p:sp>
      <p:sp>
        <p:nvSpPr>
          <p:cNvPr id="157699"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57700"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7701" name="Rectangle 2"/>
          <p:cNvSpPr>
            <a:spLocks noGrp="1" noChangeArrowheads="1"/>
          </p:cNvSpPr>
          <p:nvPr>
            <p:ph type="title"/>
          </p:nvPr>
        </p:nvSpPr>
        <p:spPr/>
        <p:txBody>
          <a:bodyPr/>
          <a:lstStyle/>
          <a:p>
            <a:pPr eaLnBrk="1" hangingPunct="1"/>
            <a:endParaRPr lang="en-US" smtClean="0"/>
          </a:p>
        </p:txBody>
      </p:sp>
      <p:sp>
        <p:nvSpPr>
          <p:cNvPr id="157702" name="Rectangle 4"/>
          <p:cNvSpPr>
            <a:spLocks noGrp="1" noChangeArrowheads="1"/>
          </p:cNvSpPr>
          <p:nvPr>
            <p:ph type="body" sz="half" idx="2"/>
          </p:nvPr>
        </p:nvSpPr>
        <p:spPr/>
        <p:txBody>
          <a:bodyPr/>
          <a:lstStyle/>
          <a:p>
            <a:pPr eaLnBrk="1" hangingPunct="1"/>
            <a:r>
              <a:rPr lang="en-GB" sz="2800" b="1" i="1" smtClean="0">
                <a:latin typeface="Arial" pitchFamily="34" charset="0"/>
              </a:rPr>
              <a:t>For the effects of a force to be seen the forces must be unbalanced.</a:t>
            </a:r>
          </a:p>
        </p:txBody>
      </p:sp>
      <p:graphicFrame>
        <p:nvGraphicFramePr>
          <p:cNvPr id="157703" name="Object 5"/>
          <p:cNvGraphicFramePr>
            <a:graphicFrameLocks noGrp="1" noChangeAspect="1"/>
          </p:cNvGraphicFramePr>
          <p:nvPr>
            <p:ph sz="half" idx="1"/>
          </p:nvPr>
        </p:nvGraphicFramePr>
        <p:xfrm>
          <a:off x="685800" y="1724025"/>
          <a:ext cx="7772400" cy="1465263"/>
        </p:xfrm>
        <a:graphic>
          <a:graphicData uri="http://schemas.openxmlformats.org/presentationml/2006/ole">
            <mc:AlternateContent xmlns:mc="http://schemas.openxmlformats.org/markup-compatibility/2006">
              <mc:Choice xmlns:v="urn:schemas-microsoft-com:vml" Requires="v">
                <p:oleObj spid="_x0000_s9226" name="Drawing" r:id="rId3" imgW="13342429" imgH="7974892" progId="Presentations.Drawing.12">
                  <p:embed/>
                </p:oleObj>
              </mc:Choice>
              <mc:Fallback>
                <p:oleObj name="Drawing" r:id="rId3" imgW="13342429" imgH="7974892" progId="Presentations.Drawing.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24025"/>
                        <a:ext cx="7772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170448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6273AF-A20D-4CD3-87D4-1BBEF432A38C}" type="slidenum">
              <a:rPr lang="en-GB" sz="2000" smtClean="0">
                <a:solidFill>
                  <a:schemeClr val="accent1"/>
                </a:solidFill>
              </a:rPr>
              <a:pPr eaLnBrk="1" hangingPunct="1"/>
              <a:t>136</a:t>
            </a:fld>
            <a:endParaRPr lang="en-GB" sz="2000" smtClean="0">
              <a:solidFill>
                <a:schemeClr val="accent1"/>
              </a:solidFill>
            </a:endParaRPr>
          </a:p>
        </p:txBody>
      </p:sp>
      <p:sp>
        <p:nvSpPr>
          <p:cNvPr id="15872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5872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8725" name="Rectangle 2"/>
          <p:cNvSpPr>
            <a:spLocks noGrp="1" noChangeArrowheads="1"/>
          </p:cNvSpPr>
          <p:nvPr>
            <p:ph type="title"/>
          </p:nvPr>
        </p:nvSpPr>
        <p:spPr/>
        <p:txBody>
          <a:bodyPr/>
          <a:lstStyle/>
          <a:p>
            <a:pPr eaLnBrk="1" hangingPunct="1"/>
            <a:r>
              <a:rPr lang="en-GB" smtClean="0"/>
              <a:t>Balanced Forces</a:t>
            </a:r>
          </a:p>
        </p:txBody>
      </p:sp>
      <p:sp>
        <p:nvSpPr>
          <p:cNvPr id="158726" name="Rectangle 3"/>
          <p:cNvSpPr>
            <a:spLocks noGrp="1" noChangeArrowheads="1"/>
          </p:cNvSpPr>
          <p:nvPr>
            <p:ph type="body" idx="1"/>
          </p:nvPr>
        </p:nvSpPr>
        <p:spPr/>
        <p:txBody>
          <a:bodyPr/>
          <a:lstStyle/>
          <a:p>
            <a:pPr eaLnBrk="1" hangingPunct="1"/>
            <a:r>
              <a:rPr lang="en-GB" smtClean="0"/>
              <a:t>Forces are balanced if they are the same size but in opposing directions:</a:t>
            </a:r>
          </a:p>
        </p:txBody>
      </p:sp>
      <p:sp>
        <p:nvSpPr>
          <p:cNvPr id="158727" name="Rectangle 4"/>
          <p:cNvSpPr>
            <a:spLocks noChangeArrowheads="1"/>
          </p:cNvSpPr>
          <p:nvPr/>
        </p:nvSpPr>
        <p:spPr bwMode="auto">
          <a:xfrm>
            <a:off x="3059113" y="3500438"/>
            <a:ext cx="230505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8" name="AutoShape 5"/>
          <p:cNvSpPr>
            <a:spLocks noChangeArrowheads="1"/>
          </p:cNvSpPr>
          <p:nvPr/>
        </p:nvSpPr>
        <p:spPr bwMode="auto">
          <a:xfrm>
            <a:off x="1763713" y="3789363"/>
            <a:ext cx="1079500" cy="647700"/>
          </a:xfrm>
          <a:prstGeom prst="rightArrow">
            <a:avLst>
              <a:gd name="adj1" fmla="val 50000"/>
              <a:gd name="adj2"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a:solidFill>
                  <a:schemeClr val="bg1"/>
                </a:solidFill>
                <a:latin typeface="Comic Sans MS" pitchFamily="66" charset="0"/>
              </a:rPr>
              <a:t>40N</a:t>
            </a:r>
          </a:p>
        </p:txBody>
      </p:sp>
      <p:sp>
        <p:nvSpPr>
          <p:cNvPr id="158729" name="AutoShape 6"/>
          <p:cNvSpPr>
            <a:spLocks noChangeArrowheads="1"/>
          </p:cNvSpPr>
          <p:nvPr/>
        </p:nvSpPr>
        <p:spPr bwMode="auto">
          <a:xfrm rot="10800000">
            <a:off x="5580063" y="3789363"/>
            <a:ext cx="1079500" cy="647700"/>
          </a:xfrm>
          <a:prstGeom prst="rightArrow">
            <a:avLst>
              <a:gd name="adj1" fmla="val 50000"/>
              <a:gd name="adj2"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GB" sz="1800">
                <a:solidFill>
                  <a:schemeClr val="bg1"/>
                </a:solidFill>
                <a:latin typeface="Comic Sans MS" pitchFamily="66" charset="0"/>
              </a:rPr>
              <a:t>40N</a:t>
            </a:r>
          </a:p>
        </p:txBody>
      </p:sp>
    </p:spTree>
    <p:extLst>
      <p:ext uri="{BB962C8B-B14F-4D97-AF65-F5344CB8AC3E}">
        <p14:creationId xmlns:p14="http://schemas.microsoft.com/office/powerpoint/2010/main" val="387442252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9B8468-4A87-47F3-83C5-E9E91FE5D94E}" type="slidenum">
              <a:rPr lang="en-GB" sz="2000" smtClean="0">
                <a:solidFill>
                  <a:schemeClr val="accent1"/>
                </a:solidFill>
              </a:rPr>
              <a:pPr eaLnBrk="1" hangingPunct="1"/>
              <a:t>137</a:t>
            </a:fld>
            <a:endParaRPr lang="en-GB" sz="2000" smtClean="0">
              <a:solidFill>
                <a:schemeClr val="accent1"/>
              </a:solidFill>
            </a:endParaRPr>
          </a:p>
        </p:txBody>
      </p:sp>
      <p:sp>
        <p:nvSpPr>
          <p:cNvPr id="15974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5974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9749" name="Rectangle 2"/>
          <p:cNvSpPr>
            <a:spLocks noGrp="1" noChangeArrowheads="1"/>
          </p:cNvSpPr>
          <p:nvPr>
            <p:ph type="title"/>
          </p:nvPr>
        </p:nvSpPr>
        <p:spPr/>
        <p:txBody>
          <a:bodyPr/>
          <a:lstStyle/>
          <a:p>
            <a:pPr eaLnBrk="1" hangingPunct="1"/>
            <a:r>
              <a:rPr lang="en-GB" smtClean="0"/>
              <a:t>Unbalanced Forces</a:t>
            </a:r>
          </a:p>
        </p:txBody>
      </p:sp>
      <p:sp>
        <p:nvSpPr>
          <p:cNvPr id="434179" name="Rectangle 3"/>
          <p:cNvSpPr>
            <a:spLocks noGrp="1" noChangeArrowheads="1"/>
          </p:cNvSpPr>
          <p:nvPr>
            <p:ph type="body" idx="1"/>
          </p:nvPr>
        </p:nvSpPr>
        <p:spPr>
          <a:xfrm>
            <a:off x="468313" y="1773238"/>
            <a:ext cx="8229600" cy="4525962"/>
          </a:xfrm>
        </p:spPr>
        <p:txBody>
          <a:bodyPr/>
          <a:lstStyle/>
          <a:p>
            <a:pPr eaLnBrk="1" hangingPunct="1"/>
            <a:r>
              <a:rPr lang="en-GB" sz="2800" smtClean="0"/>
              <a:t>When forces working in opposite directions are unequal they are unbalanced:</a:t>
            </a:r>
          </a:p>
          <a:p>
            <a:pPr eaLnBrk="1" hangingPunct="1">
              <a:buFontTx/>
              <a:buNone/>
            </a:pPr>
            <a:endParaRPr lang="en-GB" sz="2800" smtClean="0"/>
          </a:p>
          <a:p>
            <a:pPr eaLnBrk="1" hangingPunct="1">
              <a:buFontTx/>
              <a:buNone/>
            </a:pPr>
            <a:endParaRPr lang="en-GB" sz="2800" smtClean="0"/>
          </a:p>
          <a:p>
            <a:pPr eaLnBrk="1" hangingPunct="1">
              <a:buFontTx/>
              <a:buNone/>
            </a:pPr>
            <a:endParaRPr lang="en-GB" sz="2800" smtClean="0"/>
          </a:p>
          <a:p>
            <a:pPr eaLnBrk="1" hangingPunct="1">
              <a:buFontTx/>
              <a:buNone/>
            </a:pPr>
            <a:endParaRPr lang="en-GB" sz="2800" smtClean="0"/>
          </a:p>
          <a:p>
            <a:pPr eaLnBrk="1" hangingPunct="1">
              <a:buFontTx/>
              <a:buNone/>
            </a:pPr>
            <a:endParaRPr lang="en-GB" sz="2800" smtClean="0"/>
          </a:p>
          <a:p>
            <a:pPr eaLnBrk="1" hangingPunct="1">
              <a:buFont typeface="Wingdings" pitchFamily="2" charset="2"/>
              <a:buChar char="§"/>
            </a:pPr>
            <a:r>
              <a:rPr lang="en-GB" sz="2800" smtClean="0"/>
              <a:t>Which direction will the box move?</a:t>
            </a:r>
          </a:p>
        </p:txBody>
      </p:sp>
      <p:grpSp>
        <p:nvGrpSpPr>
          <p:cNvPr id="159751" name="Group 4"/>
          <p:cNvGrpSpPr>
            <a:grpSpLocks/>
          </p:cNvGrpSpPr>
          <p:nvPr/>
        </p:nvGrpSpPr>
        <p:grpSpPr bwMode="auto">
          <a:xfrm>
            <a:off x="1835150" y="3500438"/>
            <a:ext cx="3744913" cy="1152525"/>
            <a:chOff x="1156" y="2205"/>
            <a:chExt cx="2359" cy="726"/>
          </a:xfrm>
        </p:grpSpPr>
        <p:sp>
          <p:nvSpPr>
            <p:cNvPr id="159753" name="Rectangle 5"/>
            <p:cNvSpPr>
              <a:spLocks noChangeArrowheads="1"/>
            </p:cNvSpPr>
            <p:nvPr/>
          </p:nvSpPr>
          <p:spPr bwMode="auto">
            <a:xfrm>
              <a:off x="2064" y="2205"/>
              <a:ext cx="1451" cy="7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4" name="AutoShape 6"/>
            <p:cNvSpPr>
              <a:spLocks noChangeArrowheads="1"/>
            </p:cNvSpPr>
            <p:nvPr/>
          </p:nvSpPr>
          <p:spPr bwMode="auto">
            <a:xfrm>
              <a:off x="1156" y="2205"/>
              <a:ext cx="862" cy="635"/>
            </a:xfrm>
            <a:prstGeom prst="rightArrow">
              <a:avLst>
                <a:gd name="adj1" fmla="val 50000"/>
                <a:gd name="adj2" fmla="val 3393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rgbClr val="FFFF00"/>
                  </a:solidFill>
                  <a:latin typeface="Comic Sans MS" pitchFamily="66" charset="0"/>
                </a:rPr>
                <a:t>100N</a:t>
              </a:r>
            </a:p>
          </p:txBody>
        </p:sp>
      </p:grpSp>
      <p:sp>
        <p:nvSpPr>
          <p:cNvPr id="159752" name="AutoShape 7"/>
          <p:cNvSpPr>
            <a:spLocks noChangeArrowheads="1"/>
          </p:cNvSpPr>
          <p:nvPr/>
        </p:nvSpPr>
        <p:spPr bwMode="auto">
          <a:xfrm>
            <a:off x="5724525" y="3789363"/>
            <a:ext cx="863600" cy="433387"/>
          </a:xfrm>
          <a:prstGeom prst="leftArrow">
            <a:avLst>
              <a:gd name="adj1" fmla="val 50000"/>
              <a:gd name="adj2" fmla="val 498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a:solidFill>
                  <a:schemeClr val="bg1"/>
                </a:solidFill>
                <a:latin typeface="Garamond" pitchFamily="18" charset="0"/>
              </a:rPr>
              <a:t>20N</a:t>
            </a:r>
          </a:p>
        </p:txBody>
      </p:sp>
    </p:spTree>
    <p:extLst>
      <p:ext uri="{BB962C8B-B14F-4D97-AF65-F5344CB8AC3E}">
        <p14:creationId xmlns:p14="http://schemas.microsoft.com/office/powerpoint/2010/main" val="1940784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4179"/>
                                        </p:tgtEl>
                                        <p:attrNameLst>
                                          <p:attrName>style.visibility</p:attrName>
                                        </p:attrNameLst>
                                      </p:cBhvr>
                                      <p:to>
                                        <p:strVal val="visible"/>
                                      </p:to>
                                    </p:set>
                                    <p:anim calcmode="lin" valueType="num">
                                      <p:cBhvr additive="base">
                                        <p:cTn id="7" dur="500" fill="hold"/>
                                        <p:tgtEl>
                                          <p:spTgt spid="434179"/>
                                        </p:tgtEl>
                                        <p:attrNameLst>
                                          <p:attrName>ppt_x</p:attrName>
                                        </p:attrNameLst>
                                      </p:cBhvr>
                                      <p:tavLst>
                                        <p:tav tm="0">
                                          <p:val>
                                            <p:strVal val="#ppt_x"/>
                                          </p:val>
                                        </p:tav>
                                        <p:tav tm="100000">
                                          <p:val>
                                            <p:strVal val="#ppt_x"/>
                                          </p:val>
                                        </p:tav>
                                      </p:tavLst>
                                    </p:anim>
                                    <p:anim calcmode="lin" valueType="num">
                                      <p:cBhvr additive="base">
                                        <p:cTn id="8" dur="500" fill="hold"/>
                                        <p:tgtEl>
                                          <p:spTgt spid="434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D1A363-312B-44F7-9A1D-008BBA9ED868}" type="slidenum">
              <a:rPr lang="en-GB" sz="2000" smtClean="0">
                <a:solidFill>
                  <a:schemeClr val="accent1"/>
                </a:solidFill>
              </a:rPr>
              <a:pPr eaLnBrk="1" hangingPunct="1"/>
              <a:t>138</a:t>
            </a:fld>
            <a:endParaRPr lang="en-GB" sz="2000" smtClean="0">
              <a:solidFill>
                <a:schemeClr val="accent1"/>
              </a:solidFill>
            </a:endParaRPr>
          </a:p>
        </p:txBody>
      </p:sp>
      <p:sp>
        <p:nvSpPr>
          <p:cNvPr id="16077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6077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60773" name="Rectangle 2"/>
          <p:cNvSpPr>
            <a:spLocks noGrp="1" noChangeArrowheads="1"/>
          </p:cNvSpPr>
          <p:nvPr>
            <p:ph type="title"/>
          </p:nvPr>
        </p:nvSpPr>
        <p:spPr/>
        <p:txBody>
          <a:bodyPr/>
          <a:lstStyle/>
          <a:p>
            <a:pPr eaLnBrk="1" hangingPunct="1"/>
            <a:r>
              <a:rPr lang="en-GB" smtClean="0"/>
              <a:t>Resultant Force</a:t>
            </a:r>
          </a:p>
        </p:txBody>
      </p:sp>
      <p:sp>
        <p:nvSpPr>
          <p:cNvPr id="160774" name="Rectangle 3"/>
          <p:cNvSpPr>
            <a:spLocks noGrp="1" noChangeArrowheads="1"/>
          </p:cNvSpPr>
          <p:nvPr>
            <p:ph type="body" idx="1"/>
          </p:nvPr>
        </p:nvSpPr>
        <p:spPr/>
        <p:txBody>
          <a:bodyPr/>
          <a:lstStyle/>
          <a:p>
            <a:pPr eaLnBrk="1" hangingPunct="1"/>
            <a:r>
              <a:rPr lang="en-GB" smtClean="0"/>
              <a:t>If two forces are unbalanced there is a resultant force.</a:t>
            </a:r>
          </a:p>
          <a:p>
            <a:pPr eaLnBrk="1" hangingPunct="1"/>
            <a:endParaRPr lang="en-GB" smtClean="0"/>
          </a:p>
          <a:p>
            <a:pPr eaLnBrk="1" hangingPunct="1"/>
            <a:r>
              <a:rPr lang="en-GB" smtClean="0"/>
              <a:t>It could replace all the others to give the same effect.</a:t>
            </a:r>
          </a:p>
          <a:p>
            <a:pPr eaLnBrk="1" hangingPunct="1"/>
            <a:endParaRPr lang="en-GB" smtClean="0"/>
          </a:p>
          <a:p>
            <a:pPr eaLnBrk="1" hangingPunct="1"/>
            <a:r>
              <a:rPr lang="en-GB" smtClean="0"/>
              <a:t>The difference between two forces is the resultant force.</a:t>
            </a:r>
          </a:p>
        </p:txBody>
      </p:sp>
    </p:spTree>
    <p:extLst>
      <p:ext uri="{BB962C8B-B14F-4D97-AF65-F5344CB8AC3E}">
        <p14:creationId xmlns:p14="http://schemas.microsoft.com/office/powerpoint/2010/main" val="216936948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05C229-D3CB-4FAA-A7DB-74DD09865502}" type="slidenum">
              <a:rPr lang="en-GB" sz="2000" smtClean="0">
                <a:solidFill>
                  <a:schemeClr val="accent1"/>
                </a:solidFill>
              </a:rPr>
              <a:pPr eaLnBrk="1" hangingPunct="1"/>
              <a:t>139</a:t>
            </a:fld>
            <a:endParaRPr lang="en-GB" sz="2000" smtClean="0">
              <a:solidFill>
                <a:schemeClr val="accent1"/>
              </a:solidFill>
            </a:endParaRPr>
          </a:p>
        </p:txBody>
      </p:sp>
      <p:sp>
        <p:nvSpPr>
          <p:cNvPr id="16179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6179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61797" name="Rectangle 2"/>
          <p:cNvSpPr>
            <a:spLocks noGrp="1" noChangeArrowheads="1"/>
          </p:cNvSpPr>
          <p:nvPr>
            <p:ph type="title"/>
          </p:nvPr>
        </p:nvSpPr>
        <p:spPr/>
        <p:txBody>
          <a:bodyPr/>
          <a:lstStyle/>
          <a:p>
            <a:pPr eaLnBrk="1" hangingPunct="1"/>
            <a:r>
              <a:rPr lang="en-GB" smtClean="0"/>
              <a:t>What is the resultant force?</a:t>
            </a:r>
          </a:p>
        </p:txBody>
      </p:sp>
      <p:sp>
        <p:nvSpPr>
          <p:cNvPr id="436227" name="Rectangle 3"/>
          <p:cNvSpPr>
            <a:spLocks noGrp="1" noChangeArrowheads="1"/>
          </p:cNvSpPr>
          <p:nvPr>
            <p:ph type="body" idx="1"/>
          </p:nvPr>
        </p:nvSpPr>
        <p:spPr/>
        <p:txBody>
          <a:bodyPr/>
          <a:lstStyle/>
          <a:p>
            <a:pPr eaLnBrk="1" hangingPunct="1">
              <a:buFontTx/>
              <a:buNone/>
            </a:pPr>
            <a:endParaRPr lang="en-GB" sz="2800" smtClean="0"/>
          </a:p>
          <a:p>
            <a:pPr eaLnBrk="1" hangingPunct="1">
              <a:buFontTx/>
              <a:buNone/>
            </a:pPr>
            <a:endParaRPr lang="en-GB" sz="2800" smtClean="0"/>
          </a:p>
          <a:p>
            <a:pPr eaLnBrk="1" hangingPunct="1">
              <a:buFontTx/>
              <a:buNone/>
            </a:pPr>
            <a:endParaRPr lang="en-GB" sz="2800" smtClean="0"/>
          </a:p>
          <a:p>
            <a:pPr eaLnBrk="1" hangingPunct="1">
              <a:buFontTx/>
              <a:buNone/>
            </a:pPr>
            <a:endParaRPr lang="en-GB" sz="2800" smtClean="0"/>
          </a:p>
          <a:p>
            <a:pPr eaLnBrk="1" hangingPunct="1">
              <a:buFontTx/>
              <a:buNone/>
            </a:pPr>
            <a:endParaRPr lang="en-GB" sz="2800" smtClean="0"/>
          </a:p>
          <a:p>
            <a:pPr eaLnBrk="1" hangingPunct="1">
              <a:buFontTx/>
              <a:buNone/>
            </a:pPr>
            <a:endParaRPr lang="en-GB" sz="2800" smtClean="0"/>
          </a:p>
          <a:p>
            <a:pPr eaLnBrk="1" hangingPunct="1">
              <a:buFontTx/>
              <a:buNone/>
            </a:pPr>
            <a:r>
              <a:rPr lang="en-GB" sz="2800" smtClean="0"/>
              <a:t>	</a:t>
            </a:r>
            <a:r>
              <a:rPr lang="en-GB" sz="2800" i="1" smtClean="0"/>
              <a:t>Hint: work out the difference between the two forces.</a:t>
            </a:r>
          </a:p>
          <a:p>
            <a:pPr eaLnBrk="1" hangingPunct="1">
              <a:buFontTx/>
              <a:buNone/>
            </a:pPr>
            <a:r>
              <a:rPr lang="en-GB" sz="2800" smtClean="0"/>
              <a:t>The resultant force is 100N – 20N = 80N</a:t>
            </a:r>
          </a:p>
        </p:txBody>
      </p:sp>
      <p:sp>
        <p:nvSpPr>
          <p:cNvPr id="161799" name="Rectangle 4"/>
          <p:cNvSpPr>
            <a:spLocks noChangeArrowheads="1"/>
          </p:cNvSpPr>
          <p:nvPr/>
        </p:nvSpPr>
        <p:spPr bwMode="auto">
          <a:xfrm>
            <a:off x="3276600" y="2276475"/>
            <a:ext cx="2303463" cy="1152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0" name="AutoShape 5"/>
          <p:cNvSpPr>
            <a:spLocks noChangeArrowheads="1"/>
          </p:cNvSpPr>
          <p:nvPr/>
        </p:nvSpPr>
        <p:spPr bwMode="auto">
          <a:xfrm>
            <a:off x="1835150" y="2349500"/>
            <a:ext cx="1368425" cy="1008063"/>
          </a:xfrm>
          <a:prstGeom prst="rightArrow">
            <a:avLst>
              <a:gd name="adj1" fmla="val 50000"/>
              <a:gd name="adj2" fmla="val 3393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a:solidFill>
                  <a:srgbClr val="FFFF00"/>
                </a:solidFill>
                <a:latin typeface="Garamond" pitchFamily="18" charset="0"/>
              </a:rPr>
              <a:t>100N</a:t>
            </a:r>
          </a:p>
        </p:txBody>
      </p:sp>
      <p:sp>
        <p:nvSpPr>
          <p:cNvPr id="161801" name="AutoShape 6"/>
          <p:cNvSpPr>
            <a:spLocks noChangeArrowheads="1"/>
          </p:cNvSpPr>
          <p:nvPr/>
        </p:nvSpPr>
        <p:spPr bwMode="auto">
          <a:xfrm>
            <a:off x="5651500" y="2636838"/>
            <a:ext cx="863600" cy="433387"/>
          </a:xfrm>
          <a:prstGeom prst="leftArrow">
            <a:avLst>
              <a:gd name="adj1" fmla="val 50000"/>
              <a:gd name="adj2" fmla="val 498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a:solidFill>
                  <a:srgbClr val="FFFF00"/>
                </a:solidFill>
                <a:latin typeface="Garamond" pitchFamily="18" charset="0"/>
              </a:rPr>
              <a:t>20N</a:t>
            </a:r>
          </a:p>
        </p:txBody>
      </p:sp>
    </p:spTree>
    <p:extLst>
      <p:ext uri="{BB962C8B-B14F-4D97-AF65-F5344CB8AC3E}">
        <p14:creationId xmlns:p14="http://schemas.microsoft.com/office/powerpoint/2010/main" val="1293283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6227"/>
                                        </p:tgtEl>
                                        <p:attrNameLst>
                                          <p:attrName>style.visibility</p:attrName>
                                        </p:attrNameLst>
                                      </p:cBhvr>
                                      <p:to>
                                        <p:strVal val="visible"/>
                                      </p:to>
                                    </p:set>
                                    <p:anim calcmode="lin" valueType="num">
                                      <p:cBhvr additive="base">
                                        <p:cTn id="7" dur="500" fill="hold"/>
                                        <p:tgtEl>
                                          <p:spTgt spid="436227"/>
                                        </p:tgtEl>
                                        <p:attrNameLst>
                                          <p:attrName>ppt_x</p:attrName>
                                        </p:attrNameLst>
                                      </p:cBhvr>
                                      <p:tavLst>
                                        <p:tav tm="0">
                                          <p:val>
                                            <p:strVal val="#ppt_x"/>
                                          </p:val>
                                        </p:tav>
                                        <p:tav tm="100000">
                                          <p:val>
                                            <p:strVal val="#ppt_x"/>
                                          </p:val>
                                        </p:tav>
                                      </p:tavLst>
                                    </p:anim>
                                    <p:anim calcmode="lin" valueType="num">
                                      <p:cBhvr additive="base">
                                        <p:cTn id="8" dur="500" fill="hold"/>
                                        <p:tgtEl>
                                          <p:spTgt spid="436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C3226E-30C6-4219-87F9-AA2D4115142C}" type="slidenum">
              <a:rPr lang="en-GB" sz="2000" smtClean="0">
                <a:solidFill>
                  <a:schemeClr val="accent1"/>
                </a:solidFill>
              </a:rPr>
              <a:pPr eaLnBrk="1" hangingPunct="1"/>
              <a:t>14</a:t>
            </a:fld>
            <a:endParaRPr lang="en-GB" sz="2000" smtClean="0">
              <a:solidFill>
                <a:schemeClr val="accent1"/>
              </a:solidFill>
            </a:endParaRPr>
          </a:p>
        </p:txBody>
      </p:sp>
      <p:sp>
        <p:nvSpPr>
          <p:cNvPr id="1945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094E42-3AF7-44D8-B33F-368A82795343}" type="datetime1">
              <a:rPr lang="en-GB" sz="1400" smtClean="0"/>
              <a:t>31/05/2017</a:t>
            </a:fld>
            <a:endParaRPr lang="en-GB" sz="1400" smtClean="0"/>
          </a:p>
        </p:txBody>
      </p:sp>
      <p:sp>
        <p:nvSpPr>
          <p:cNvPr id="1946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9461" name="Rectangle 2050"/>
          <p:cNvSpPr>
            <a:spLocks noGrp="1" noChangeArrowheads="1"/>
          </p:cNvSpPr>
          <p:nvPr>
            <p:ph type="title"/>
          </p:nvPr>
        </p:nvSpPr>
        <p:spPr>
          <a:xfrm>
            <a:off x="457200" y="274638"/>
            <a:ext cx="8229600" cy="778098"/>
          </a:xfrm>
        </p:spPr>
        <p:txBody>
          <a:bodyPr/>
          <a:lstStyle/>
          <a:p>
            <a:pPr eaLnBrk="1" hangingPunct="1"/>
            <a:r>
              <a:rPr lang="en-GB" sz="2800" dirty="0" smtClean="0"/>
              <a:t>BEWARE</a:t>
            </a:r>
          </a:p>
        </p:txBody>
      </p:sp>
      <p:sp>
        <p:nvSpPr>
          <p:cNvPr id="19462" name="Rectangle 2051"/>
          <p:cNvSpPr>
            <a:spLocks noGrp="1" noChangeArrowheads="1"/>
          </p:cNvSpPr>
          <p:nvPr>
            <p:ph type="body" idx="1"/>
          </p:nvPr>
        </p:nvSpPr>
        <p:spPr>
          <a:xfrm>
            <a:off x="533400" y="1196752"/>
            <a:ext cx="7772400" cy="1447800"/>
          </a:xfrm>
        </p:spPr>
        <p:style>
          <a:lnRef idx="3">
            <a:schemeClr val="lt1"/>
          </a:lnRef>
          <a:fillRef idx="1">
            <a:schemeClr val="dk1"/>
          </a:fillRef>
          <a:effectRef idx="1">
            <a:schemeClr val="dk1"/>
          </a:effectRef>
          <a:fontRef idx="minor">
            <a:schemeClr val="lt1"/>
          </a:fontRef>
        </p:style>
        <p:txBody>
          <a:bodyPr>
            <a:normAutofit fontScale="92500" lnSpcReduction="20000"/>
          </a:bodyPr>
          <a:lstStyle/>
          <a:p>
            <a:pPr eaLnBrk="1" hangingPunct="1">
              <a:lnSpc>
                <a:spcPct val="90000"/>
              </a:lnSpc>
              <a:buFontTx/>
              <a:buNone/>
            </a:pPr>
            <a:r>
              <a:rPr lang="en-GB" sz="4400" dirty="0" smtClean="0"/>
              <a:t>It seems amazing but you cannot </a:t>
            </a:r>
            <a:r>
              <a:rPr lang="en-GB" sz="4400" dirty="0" smtClean="0">
                <a:solidFill>
                  <a:srgbClr val="FF0000"/>
                </a:solidFill>
              </a:rPr>
              <a:t>see</a:t>
            </a:r>
            <a:r>
              <a:rPr lang="en-GB" sz="4400" dirty="0" smtClean="0">
                <a:solidFill>
                  <a:srgbClr val="FF0066"/>
                </a:solidFill>
              </a:rPr>
              <a:t> </a:t>
            </a:r>
            <a:r>
              <a:rPr lang="en-GB" sz="4400" dirty="0" smtClean="0"/>
              <a:t>Forces. You can only </a:t>
            </a:r>
            <a:r>
              <a:rPr lang="en-GB" sz="4400" dirty="0" smtClean="0">
                <a:solidFill>
                  <a:srgbClr val="FF0000"/>
                </a:solidFill>
              </a:rPr>
              <a:t>see</a:t>
            </a:r>
            <a:r>
              <a:rPr lang="en-GB" sz="4400" dirty="0" smtClean="0">
                <a:solidFill>
                  <a:srgbClr val="FF0066"/>
                </a:solidFill>
              </a:rPr>
              <a:t> </a:t>
            </a:r>
            <a:r>
              <a:rPr lang="en-GB" sz="4400" dirty="0" smtClean="0">
                <a:solidFill>
                  <a:schemeClr val="accent6">
                    <a:lumMod val="75000"/>
                  </a:schemeClr>
                </a:solidFill>
              </a:rPr>
              <a:t>their effects. </a:t>
            </a:r>
          </a:p>
        </p:txBody>
      </p:sp>
      <p:pic>
        <p:nvPicPr>
          <p:cNvPr id="19463" name="Picture 2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3276600"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20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800600"/>
            <a:ext cx="32385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2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971800"/>
            <a:ext cx="2566988"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20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4365104"/>
            <a:ext cx="20272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65063" y="2875002"/>
            <a:ext cx="2090124" cy="369332"/>
          </a:xfrm>
          <a:prstGeom prst="rect">
            <a:avLst/>
          </a:prstGeom>
        </p:spPr>
        <p:txBody>
          <a:bodyPr wrap="none">
            <a:spAutoFit/>
          </a:bodyPr>
          <a:lstStyle/>
          <a:p>
            <a:r>
              <a:rPr lang="en-GB" dirty="0" smtClean="0">
                <a:solidFill>
                  <a:schemeClr val="accent2"/>
                </a:solidFill>
                <a:hlinkClick r:id="rId7"/>
              </a:rPr>
              <a:t>Squash that golf ball</a:t>
            </a:r>
            <a:endParaRPr lang="en-GB" dirty="0">
              <a:solidFill>
                <a:schemeClr val="accent2"/>
              </a:solidFill>
            </a:endParaRPr>
          </a:p>
        </p:txBody>
      </p:sp>
    </p:spTree>
    <p:extLst>
      <p:ext uri="{BB962C8B-B14F-4D97-AF65-F5344CB8AC3E}">
        <p14:creationId xmlns:p14="http://schemas.microsoft.com/office/powerpoint/2010/main" val="208232161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CE9C21-4D1E-437C-A507-88B316A3FFCA}" type="slidenum">
              <a:rPr lang="en-GB" sz="2000" smtClean="0">
                <a:solidFill>
                  <a:schemeClr val="accent1"/>
                </a:solidFill>
              </a:rPr>
              <a:pPr eaLnBrk="1" hangingPunct="1"/>
              <a:t>140</a:t>
            </a:fld>
            <a:endParaRPr lang="en-GB" sz="2000" smtClean="0">
              <a:solidFill>
                <a:schemeClr val="accent1"/>
              </a:solidFill>
            </a:endParaRPr>
          </a:p>
        </p:txBody>
      </p:sp>
      <p:sp>
        <p:nvSpPr>
          <p:cNvPr id="16281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6282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62821" name="Rectangle 2"/>
          <p:cNvSpPr>
            <a:spLocks noGrp="1" noChangeArrowheads="1"/>
          </p:cNvSpPr>
          <p:nvPr>
            <p:ph type="title"/>
          </p:nvPr>
        </p:nvSpPr>
        <p:spPr/>
        <p:txBody>
          <a:bodyPr/>
          <a:lstStyle/>
          <a:p>
            <a:pPr eaLnBrk="1" hangingPunct="1"/>
            <a:endParaRPr lang="en-US" smtClean="0"/>
          </a:p>
        </p:txBody>
      </p:sp>
      <p:pic>
        <p:nvPicPr>
          <p:cNvPr id="1628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085850"/>
            <a:ext cx="8745538"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227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6A2165-5C26-4DC3-A6F6-B5D211D1289F}" type="slidenum">
              <a:rPr lang="en-GB" sz="2000" smtClean="0">
                <a:solidFill>
                  <a:schemeClr val="accent1"/>
                </a:solidFill>
              </a:rPr>
              <a:pPr eaLnBrk="1" hangingPunct="1"/>
              <a:t>15</a:t>
            </a:fld>
            <a:endParaRPr lang="en-GB" sz="2000" smtClean="0">
              <a:solidFill>
                <a:schemeClr val="accent1"/>
              </a:solidFill>
            </a:endParaRPr>
          </a:p>
        </p:txBody>
      </p:sp>
      <p:sp>
        <p:nvSpPr>
          <p:cNvPr id="2150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9B4539A-431A-4827-86B6-BF7153550C51}" type="datetime1">
              <a:rPr lang="en-GB" sz="1400" smtClean="0"/>
              <a:t>31/05/2017</a:t>
            </a:fld>
            <a:endParaRPr lang="en-GB" sz="1400" smtClean="0"/>
          </a:p>
        </p:txBody>
      </p:sp>
      <p:sp>
        <p:nvSpPr>
          <p:cNvPr id="2150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1510" name="Rectangle 3"/>
          <p:cNvSpPr>
            <a:spLocks noGrp="1" noChangeArrowheads="1"/>
          </p:cNvSpPr>
          <p:nvPr>
            <p:ph type="body" idx="1"/>
          </p:nvPr>
        </p:nvSpPr>
        <p:spPr>
          <a:xfrm>
            <a:off x="381000" y="260649"/>
            <a:ext cx="7772400" cy="3011486"/>
          </a:xfrm>
        </p:spPr>
        <p:style>
          <a:lnRef idx="3">
            <a:schemeClr val="lt1"/>
          </a:lnRef>
          <a:fillRef idx="1">
            <a:schemeClr val="dk1"/>
          </a:fillRef>
          <a:effectRef idx="1">
            <a:schemeClr val="dk1"/>
          </a:effectRef>
          <a:fontRef idx="minor">
            <a:schemeClr val="lt1"/>
          </a:fontRef>
        </p:style>
        <p:txBody>
          <a:bodyPr>
            <a:normAutofit/>
          </a:bodyPr>
          <a:lstStyle/>
          <a:p>
            <a:pPr eaLnBrk="1" hangingPunct="1">
              <a:lnSpc>
                <a:spcPct val="90000"/>
              </a:lnSpc>
              <a:buFontTx/>
              <a:buNone/>
            </a:pPr>
            <a:r>
              <a:rPr lang="en-GB" sz="4400" dirty="0" smtClean="0"/>
              <a:t>Forces change an object’s </a:t>
            </a:r>
          </a:p>
          <a:p>
            <a:pPr lvl="1" eaLnBrk="1" hangingPunct="1">
              <a:lnSpc>
                <a:spcPct val="90000"/>
              </a:lnSpc>
            </a:pPr>
            <a:r>
              <a:rPr lang="en-GB" sz="4000" dirty="0" smtClean="0"/>
              <a:t>	</a:t>
            </a:r>
            <a:r>
              <a:rPr lang="en-GB" sz="4000" dirty="0" smtClean="0">
                <a:solidFill>
                  <a:schemeClr val="accent5">
                    <a:lumMod val="60000"/>
                    <a:lumOff val="40000"/>
                  </a:schemeClr>
                </a:solidFill>
              </a:rPr>
              <a:t>speed</a:t>
            </a:r>
            <a:r>
              <a:rPr lang="en-GB" sz="4000" dirty="0" smtClean="0"/>
              <a:t>, (</a:t>
            </a:r>
            <a:r>
              <a:rPr lang="en-GB" sz="4000" dirty="0" smtClean="0">
                <a:solidFill>
                  <a:srgbClr val="FFFF00"/>
                </a:solidFill>
              </a:rPr>
              <a:t>cause an acceleration</a:t>
            </a:r>
            <a:r>
              <a:rPr lang="en-GB" sz="4000" dirty="0" smtClean="0"/>
              <a:t>)</a:t>
            </a:r>
          </a:p>
          <a:p>
            <a:pPr lvl="1" eaLnBrk="1" hangingPunct="1">
              <a:lnSpc>
                <a:spcPct val="90000"/>
              </a:lnSpc>
            </a:pPr>
            <a:r>
              <a:rPr lang="en-GB" sz="4000" dirty="0" smtClean="0"/>
              <a:t>	</a:t>
            </a:r>
            <a:r>
              <a:rPr lang="en-GB" sz="4000" dirty="0" smtClean="0">
                <a:solidFill>
                  <a:schemeClr val="accent5">
                    <a:lumMod val="60000"/>
                    <a:lumOff val="40000"/>
                  </a:schemeClr>
                </a:solidFill>
              </a:rPr>
              <a:t>shape</a:t>
            </a:r>
            <a:r>
              <a:rPr lang="en-GB" sz="4000" dirty="0" smtClean="0"/>
              <a:t>, </a:t>
            </a:r>
          </a:p>
          <a:p>
            <a:pPr lvl="1" eaLnBrk="1" hangingPunct="1">
              <a:lnSpc>
                <a:spcPct val="90000"/>
              </a:lnSpc>
            </a:pPr>
            <a:r>
              <a:rPr lang="en-GB" sz="4000" dirty="0" smtClean="0"/>
              <a:t>	</a:t>
            </a:r>
            <a:r>
              <a:rPr lang="en-GB" sz="4000" dirty="0" smtClean="0">
                <a:solidFill>
                  <a:srgbClr val="66FFFF"/>
                </a:solidFill>
              </a:rPr>
              <a:t>direction of movement</a:t>
            </a:r>
            <a:r>
              <a:rPr lang="en-GB" sz="4000" dirty="0" smtClean="0"/>
              <a:t>.</a:t>
            </a:r>
          </a:p>
        </p:txBody>
      </p:sp>
      <p:pic>
        <p:nvPicPr>
          <p:cNvPr id="215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31432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33800"/>
            <a:ext cx="42862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26548" y="3272135"/>
            <a:ext cx="2720617" cy="461665"/>
          </a:xfrm>
          <a:prstGeom prst="rect">
            <a:avLst/>
          </a:prstGeom>
        </p:spPr>
        <p:txBody>
          <a:bodyPr wrap="none">
            <a:spAutoFit/>
          </a:bodyPr>
          <a:lstStyle/>
          <a:p>
            <a:r>
              <a:rPr lang="en-GB" dirty="0">
                <a:solidFill>
                  <a:schemeClr val="accent2"/>
                </a:solidFill>
                <a:hlinkClick r:id="rId4"/>
              </a:rPr>
              <a:t>Squash that golf ball</a:t>
            </a:r>
            <a:endParaRPr lang="en-GB" dirty="0">
              <a:solidFill>
                <a:schemeClr val="accent2"/>
              </a:solidFill>
            </a:endParaRPr>
          </a:p>
        </p:txBody>
      </p:sp>
    </p:spTree>
    <p:extLst>
      <p:ext uri="{BB962C8B-B14F-4D97-AF65-F5344CB8AC3E}">
        <p14:creationId xmlns:p14="http://schemas.microsoft.com/office/powerpoint/2010/main" val="1311071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p:nvPr>
        </p:nvSpPr>
        <p:spPr>
          <a:xfrm>
            <a:off x="152400" y="152400"/>
            <a:ext cx="7588250" cy="5943600"/>
          </a:xfrm>
        </p:spPr>
        <p:txBody>
          <a:bodyPr/>
          <a:lstStyle/>
          <a:p>
            <a:pPr algn="ctr"/>
            <a:r>
              <a:rPr lang="en-GB" dirty="0" smtClean="0"/>
              <a:t>Write down some </a:t>
            </a:r>
            <a:r>
              <a:rPr lang="en-GB" dirty="0" smtClean="0">
                <a:solidFill>
                  <a:srgbClr val="FF0000"/>
                </a:solidFill>
              </a:rPr>
              <a:t>FORCES t</a:t>
            </a:r>
            <a:r>
              <a:rPr lang="en-GB" dirty="0" smtClean="0"/>
              <a:t>hat act on a</a:t>
            </a:r>
            <a:r>
              <a:rPr lang="en-GB" dirty="0" smtClean="0">
                <a:solidFill>
                  <a:srgbClr val="FF0000"/>
                </a:solidFill>
              </a:rPr>
              <a:t> car </a:t>
            </a:r>
            <a:r>
              <a:rPr lang="en-GB" dirty="0" smtClean="0"/>
              <a:t>when driving or </a:t>
            </a:r>
            <a:r>
              <a:rPr lang="en-GB" dirty="0" smtClean="0">
                <a:solidFill>
                  <a:srgbClr val="FF0000"/>
                </a:solidFill>
              </a:rPr>
              <a:t>in a car crash. </a:t>
            </a:r>
          </a:p>
        </p:txBody>
      </p:sp>
      <p:sp>
        <p:nvSpPr>
          <p:cNvPr id="2355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3C5B3DB-3A91-40D9-A990-EE552E13DF50}" type="datetime1">
              <a:rPr lang="en-GB" sz="1400" smtClean="0"/>
              <a:t>31/05/2017</a:t>
            </a:fld>
            <a:r>
              <a:rPr lang="en-GB" sz="1400" smtClean="0"/>
              <a:t>02/10/2011</a:t>
            </a:r>
          </a:p>
        </p:txBody>
      </p:sp>
      <p:sp>
        <p:nvSpPr>
          <p:cNvPr id="2355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3557" name="Slide Number Placeholder 4"/>
          <p:cNvSpPr>
            <a:spLocks noGrp="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F25ABF-FB9E-4DB0-8C2D-94998218D1D7}" type="slidenum">
              <a:rPr lang="en-GB" sz="2000" smtClean="0">
                <a:solidFill>
                  <a:schemeClr val="accent1"/>
                </a:solidFill>
              </a:rPr>
              <a:pPr eaLnBrk="1" hangingPunct="1"/>
              <a:t>16</a:t>
            </a:fld>
            <a:endParaRPr lang="en-GB" sz="2000" smtClean="0">
              <a:solidFill>
                <a:schemeClr val="accent1"/>
              </a:solidFill>
            </a:endParaRPr>
          </a:p>
        </p:txBody>
      </p:sp>
      <p:graphicFrame>
        <p:nvGraphicFramePr>
          <p:cNvPr id="23558" name="Object 8"/>
          <p:cNvGraphicFramePr>
            <a:graphicFrameLocks noChangeAspect="1"/>
          </p:cNvGraphicFramePr>
          <p:nvPr/>
        </p:nvGraphicFramePr>
        <p:xfrm>
          <a:off x="1908175" y="2420938"/>
          <a:ext cx="5399088" cy="2606675"/>
        </p:xfrm>
        <a:graphic>
          <a:graphicData uri="http://schemas.openxmlformats.org/presentationml/2006/ole">
            <mc:AlternateContent xmlns:mc="http://schemas.openxmlformats.org/markup-compatibility/2006">
              <mc:Choice xmlns:v="urn:schemas-microsoft-com:vml" Requires="v">
                <p:oleObj spid="_x0000_s1043" name="CorelDRAW 6.0" r:id="rId3" imgW="6791325" imgH="2981325" progId="CorelDRAW.Graphic.6">
                  <p:embed/>
                </p:oleObj>
              </mc:Choice>
              <mc:Fallback>
                <p:oleObj name="CorelDRAW 6.0" r:id="rId3" imgW="6791325" imgH="2981325"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420938"/>
                        <a:ext cx="53990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Straight Connector 2"/>
          <p:cNvCxnSpPr/>
          <p:nvPr/>
        </p:nvCxnSpPr>
        <p:spPr>
          <a:xfrm>
            <a:off x="1043608" y="5013176"/>
            <a:ext cx="662473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47585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E2B0B1-C0EF-413A-BA57-5DAD542AAE78}" type="slidenum">
              <a:rPr lang="en-GB" sz="2000" smtClean="0">
                <a:solidFill>
                  <a:schemeClr val="accent1"/>
                </a:solidFill>
              </a:rPr>
              <a:pPr eaLnBrk="1" hangingPunct="1"/>
              <a:t>17</a:t>
            </a:fld>
            <a:endParaRPr lang="en-GB" sz="2000" smtClean="0">
              <a:solidFill>
                <a:schemeClr val="accent1"/>
              </a:solidFill>
            </a:endParaRPr>
          </a:p>
        </p:txBody>
      </p:sp>
      <p:sp>
        <p:nvSpPr>
          <p:cNvPr id="2457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7E6B0A-C8B6-4811-83AF-2B22934F89C5}" type="datetime1">
              <a:rPr lang="en-GB" sz="1400" smtClean="0"/>
              <a:t>31/05/2017</a:t>
            </a:fld>
            <a:endParaRPr lang="en-GB" sz="1400" dirty="0" smtClean="0"/>
          </a:p>
        </p:txBody>
      </p:sp>
      <p:sp>
        <p:nvSpPr>
          <p:cNvPr id="2458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4581" name="Rectangle 2"/>
          <p:cNvSpPr>
            <a:spLocks noGrp="1" noChangeArrowheads="1"/>
          </p:cNvSpPr>
          <p:nvPr>
            <p:ph type="title"/>
          </p:nvPr>
        </p:nvSpPr>
        <p:spPr>
          <a:xfrm>
            <a:off x="1259632" y="331787"/>
            <a:ext cx="8229600" cy="1143000"/>
          </a:xfrm>
        </p:spPr>
        <p:txBody>
          <a:bodyPr>
            <a:normAutofit fontScale="90000"/>
          </a:bodyPr>
          <a:lstStyle/>
          <a:p>
            <a:pPr eaLnBrk="1" hangingPunct="1"/>
            <a:r>
              <a:rPr lang="en-GB" dirty="0" smtClean="0"/>
              <a:t>GO ON A FORCE WALK WITH YOUR TEACHER</a:t>
            </a:r>
          </a:p>
        </p:txBody>
      </p:sp>
      <p:sp>
        <p:nvSpPr>
          <p:cNvPr id="24582" name="Rectangle 3"/>
          <p:cNvSpPr>
            <a:spLocks noGrp="1" noChangeArrowheads="1"/>
          </p:cNvSpPr>
          <p:nvPr>
            <p:ph type="body" idx="1"/>
          </p:nvPr>
        </p:nvSpPr>
        <p:spPr>
          <a:xfrm>
            <a:off x="4572000" y="1844824"/>
            <a:ext cx="4320480" cy="4464496"/>
          </a:xfrm>
        </p:spPr>
        <p:txBody>
          <a:bodyPr>
            <a:normAutofit fontScale="92500" lnSpcReduction="10000"/>
          </a:bodyPr>
          <a:lstStyle/>
          <a:p>
            <a:pPr algn="ctr" eaLnBrk="1" hangingPunct="1">
              <a:lnSpc>
                <a:spcPct val="90000"/>
              </a:lnSpc>
            </a:pPr>
            <a:r>
              <a:rPr lang="en-GB" sz="4400" dirty="0" smtClean="0"/>
              <a:t>Make a table in your jotter and record when you come across a force, how do you know? What are the effects of this force?</a:t>
            </a:r>
          </a:p>
        </p:txBody>
      </p:sp>
      <p:pic>
        <p:nvPicPr>
          <p:cNvPr id="24583" name="Picture 8" descr="MC90043939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5" y="1806575"/>
            <a:ext cx="43021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MC9001572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335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485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Force Walk</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02384714"/>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GB" dirty="0" smtClean="0"/>
                        <a:t>What</a:t>
                      </a:r>
                      <a:endParaRPr lang="en-GB" dirty="0"/>
                    </a:p>
                  </a:txBody>
                  <a:tcPr/>
                </a:tc>
                <a:tc>
                  <a:txBody>
                    <a:bodyPr/>
                    <a:lstStyle/>
                    <a:p>
                      <a:r>
                        <a:rPr lang="en-GB" dirty="0" smtClean="0"/>
                        <a:t>Force</a:t>
                      </a:r>
                      <a:endParaRPr lang="en-GB" dirty="0"/>
                    </a:p>
                  </a:txBody>
                  <a:tcPr/>
                </a:tc>
                <a:tc>
                  <a:txBody>
                    <a:bodyPr/>
                    <a:lstStyle/>
                    <a:p>
                      <a:r>
                        <a:rPr lang="en-GB" dirty="0" smtClean="0"/>
                        <a:t>Effect</a:t>
                      </a:r>
                      <a:endParaRPr lang="en-GB" dirty="0"/>
                    </a:p>
                  </a:txBody>
                  <a:tcPr/>
                </a:tc>
                <a:tc>
                  <a:txBody>
                    <a:bodyPr/>
                    <a:lstStyle/>
                    <a:p>
                      <a:r>
                        <a:rPr lang="en-GB" dirty="0" smtClean="0"/>
                        <a:t>Comment</a:t>
                      </a:r>
                      <a:endParaRPr lang="en-GB" dirty="0"/>
                    </a:p>
                  </a:txBody>
                  <a:tcPr/>
                </a:tc>
              </a:tr>
              <a:tr h="370840">
                <a:tc>
                  <a:txBody>
                    <a:bodyPr/>
                    <a:lstStyle/>
                    <a:p>
                      <a:r>
                        <a:rPr lang="en-GB" dirty="0" smtClean="0"/>
                        <a:t>Flushing</a:t>
                      </a:r>
                      <a:r>
                        <a:rPr lang="en-GB" baseline="0" dirty="0" smtClean="0"/>
                        <a:t> the loo</a:t>
                      </a:r>
                      <a:endParaRPr lang="en-GB" dirty="0"/>
                    </a:p>
                  </a:txBody>
                  <a:tcPr/>
                </a:tc>
                <a:tc>
                  <a:txBody>
                    <a:bodyPr/>
                    <a:lstStyle/>
                    <a:p>
                      <a:r>
                        <a:rPr lang="en-GB" dirty="0" smtClean="0"/>
                        <a:t>Push on handle</a:t>
                      </a:r>
                      <a:endParaRPr lang="en-GB" dirty="0"/>
                    </a:p>
                  </a:txBody>
                  <a:tcPr/>
                </a:tc>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4" name="Date Placeholder 3"/>
          <p:cNvSpPr>
            <a:spLocks noGrp="1"/>
          </p:cNvSpPr>
          <p:nvPr>
            <p:ph type="dt" sz="half" idx="10"/>
          </p:nvPr>
        </p:nvSpPr>
        <p:spPr/>
        <p:txBody>
          <a:bodyPr/>
          <a:lstStyle/>
          <a:p>
            <a:fld id="{33F6379E-AEBC-4BF8-894B-D4D3C30E6530}" type="datetime1">
              <a:rPr lang="en-GB" smtClean="0"/>
              <a:t>31/05/2017</a:t>
            </a:fld>
            <a:endParaRPr lang="en-GB"/>
          </a:p>
        </p:txBody>
      </p:sp>
      <p:sp>
        <p:nvSpPr>
          <p:cNvPr id="5" name="Footer Placeholder 4"/>
          <p:cNvSpPr>
            <a:spLocks noGrp="1"/>
          </p:cNvSpPr>
          <p:nvPr>
            <p:ph type="ftr" sz="quarter" idx="11"/>
          </p:nvPr>
        </p:nvSpPr>
        <p:spPr/>
        <p:txBody>
          <a:bodyPr/>
          <a:lstStyle/>
          <a:p>
            <a:r>
              <a:rPr lang="en-GB" smtClean="0"/>
              <a:t>JAH</a:t>
            </a:r>
            <a:endParaRPr lang="en-GB"/>
          </a:p>
        </p:txBody>
      </p:sp>
      <p:sp>
        <p:nvSpPr>
          <p:cNvPr id="6" name="Slide Number Placeholder 5"/>
          <p:cNvSpPr>
            <a:spLocks noGrp="1"/>
          </p:cNvSpPr>
          <p:nvPr>
            <p:ph type="sldNum" sz="quarter" idx="12"/>
          </p:nvPr>
        </p:nvSpPr>
        <p:spPr/>
        <p:txBody>
          <a:bodyPr/>
          <a:lstStyle/>
          <a:p>
            <a:fld id="{7C589E6F-8625-43EF-AC44-BFB6E42E73C5}" type="slidenum">
              <a:rPr lang="en-GB" smtClean="0"/>
              <a:t>18</a:t>
            </a:fld>
            <a:endParaRPr lang="en-GB"/>
          </a:p>
        </p:txBody>
      </p:sp>
    </p:spTree>
    <p:extLst>
      <p:ext uri="{BB962C8B-B14F-4D97-AF65-F5344CB8AC3E}">
        <p14:creationId xmlns:p14="http://schemas.microsoft.com/office/powerpoint/2010/main" val="3829344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1D89AC-A42C-4A1C-93C1-D15E5A78E752}" type="slidenum">
              <a:rPr lang="en-GB" sz="2000" smtClean="0">
                <a:solidFill>
                  <a:schemeClr val="accent1"/>
                </a:solidFill>
              </a:rPr>
              <a:pPr eaLnBrk="1" hangingPunct="1"/>
              <a:t>19</a:t>
            </a:fld>
            <a:endParaRPr lang="en-GB" sz="2000" smtClean="0">
              <a:solidFill>
                <a:schemeClr val="accent1"/>
              </a:solidFill>
            </a:endParaRPr>
          </a:p>
        </p:txBody>
      </p:sp>
      <p:pic>
        <p:nvPicPr>
          <p:cNvPr id="256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708275"/>
            <a:ext cx="3062288"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8913"/>
            <a:ext cx="31432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E6D50B-462F-420E-9435-FB81EA9B6985}" type="datetime1">
              <a:rPr lang="en-GB" sz="1400" smtClean="0"/>
              <a:t>31/05/2017</a:t>
            </a:fld>
            <a:endParaRPr lang="en-GB" sz="1400" smtClean="0"/>
          </a:p>
        </p:txBody>
      </p:sp>
      <p:sp>
        <p:nvSpPr>
          <p:cNvPr id="2560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5607" name="Rectangle 2"/>
          <p:cNvSpPr>
            <a:spLocks noGrp="1" noChangeArrowheads="1"/>
          </p:cNvSpPr>
          <p:nvPr>
            <p:ph type="title"/>
          </p:nvPr>
        </p:nvSpPr>
        <p:spPr>
          <a:xfrm>
            <a:off x="457200" y="274638"/>
            <a:ext cx="5410200" cy="1143000"/>
          </a:xfrm>
        </p:spPr>
        <p:txBody>
          <a:bodyPr/>
          <a:lstStyle/>
          <a:p>
            <a:pPr eaLnBrk="1" hangingPunct="1"/>
            <a:r>
              <a:rPr lang="en-GB" dirty="0" smtClean="0"/>
              <a:t>Forces</a:t>
            </a:r>
          </a:p>
        </p:txBody>
      </p:sp>
      <p:sp>
        <p:nvSpPr>
          <p:cNvPr id="25608" name="Rectangle 3"/>
          <p:cNvSpPr>
            <a:spLocks noGrp="1" noChangeArrowheads="1"/>
          </p:cNvSpPr>
          <p:nvPr>
            <p:ph type="body" idx="1"/>
          </p:nvPr>
        </p:nvSpPr>
        <p:spPr>
          <a:xfrm>
            <a:off x="467544" y="1362249"/>
            <a:ext cx="4767064" cy="4598640"/>
          </a:xfrm>
        </p:spPr>
        <p:txBody>
          <a:bodyPr>
            <a:normAutofit/>
          </a:bodyPr>
          <a:lstStyle/>
          <a:p>
            <a:pPr eaLnBrk="1" hangingPunct="1">
              <a:lnSpc>
                <a:spcPct val="90000"/>
              </a:lnSpc>
              <a:buFontTx/>
              <a:buNone/>
            </a:pPr>
            <a:r>
              <a:rPr lang="en-GB" sz="4400" dirty="0" smtClean="0"/>
              <a:t>Forces change an object’s </a:t>
            </a:r>
          </a:p>
          <a:p>
            <a:pPr lvl="1" eaLnBrk="1" hangingPunct="1">
              <a:lnSpc>
                <a:spcPct val="90000"/>
              </a:lnSpc>
            </a:pPr>
            <a:r>
              <a:rPr lang="en-GB" sz="4000" dirty="0" smtClean="0"/>
              <a:t>	</a:t>
            </a:r>
            <a:r>
              <a:rPr lang="en-GB" sz="4000" dirty="0" smtClean="0">
                <a:solidFill>
                  <a:srgbClr val="FF0000"/>
                </a:solidFill>
              </a:rPr>
              <a:t>speed, </a:t>
            </a:r>
          </a:p>
          <a:p>
            <a:pPr lvl="1" eaLnBrk="1" hangingPunct="1">
              <a:lnSpc>
                <a:spcPct val="90000"/>
              </a:lnSpc>
            </a:pPr>
            <a:r>
              <a:rPr lang="en-GB" sz="4000" dirty="0" smtClean="0">
                <a:solidFill>
                  <a:srgbClr val="FF0000"/>
                </a:solidFill>
              </a:rPr>
              <a:t>	shape, </a:t>
            </a:r>
          </a:p>
          <a:p>
            <a:pPr lvl="1" eaLnBrk="1" hangingPunct="1">
              <a:lnSpc>
                <a:spcPct val="90000"/>
              </a:lnSpc>
            </a:pPr>
            <a:r>
              <a:rPr lang="en-GB" sz="4000" dirty="0" smtClean="0"/>
              <a:t>	</a:t>
            </a:r>
            <a:r>
              <a:rPr lang="en-GB" sz="4000" dirty="0" smtClean="0">
                <a:solidFill>
                  <a:srgbClr val="FF0000"/>
                </a:solidFill>
              </a:rPr>
              <a:t>direction of movement.</a:t>
            </a:r>
          </a:p>
        </p:txBody>
      </p:sp>
    </p:spTree>
    <p:extLst>
      <p:ext uri="{BB962C8B-B14F-4D97-AF65-F5344CB8AC3E}">
        <p14:creationId xmlns:p14="http://schemas.microsoft.com/office/powerpoint/2010/main" val="4202202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en-GB" dirty="0" smtClean="0"/>
              <a:t>Homework</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4810115"/>
              </p:ext>
            </p:extLst>
          </p:nvPr>
        </p:nvGraphicFramePr>
        <p:xfrm>
          <a:off x="914400" y="2996952"/>
          <a:ext cx="8229600" cy="2286000"/>
        </p:xfrm>
        <a:graphic>
          <a:graphicData uri="http://schemas.openxmlformats.org/drawingml/2006/table">
            <a:tbl>
              <a:tblPr/>
              <a:tblGrid>
                <a:gridCol w="8229600"/>
              </a:tblGrid>
              <a:tr h="0">
                <a:tc>
                  <a:txBody>
                    <a:bodyPr/>
                    <a:lstStyle/>
                    <a:p>
                      <a:pPr>
                        <a:buFont typeface="Arial"/>
                        <a:buChar char="•"/>
                      </a:pPr>
                      <a:r>
                        <a:rPr lang="en-GB" sz="4800" dirty="0" smtClean="0">
                          <a:solidFill>
                            <a:schemeClr val="tx1">
                              <a:lumMod val="95000"/>
                              <a:lumOff val="5000"/>
                            </a:schemeClr>
                          </a:solidFill>
                          <a:effectLst/>
                          <a:latin typeface="Arial Rounded MT Bold"/>
                        </a:rPr>
                        <a:t>Forces </a:t>
                      </a:r>
                      <a:r>
                        <a:rPr lang="en-GB" sz="4800" dirty="0">
                          <a:solidFill>
                            <a:schemeClr val="tx1">
                              <a:lumMod val="95000"/>
                              <a:lumOff val="5000"/>
                            </a:schemeClr>
                          </a:solidFill>
                          <a:effectLst/>
                          <a:latin typeface="Arial Rounded MT Bold"/>
                        </a:rPr>
                        <a:t>title Page</a:t>
                      </a:r>
                      <a:endParaRPr lang="en-GB" dirty="0">
                        <a:solidFill>
                          <a:schemeClr val="tx1">
                            <a:lumMod val="95000"/>
                            <a:lumOff val="5000"/>
                          </a:schemeClr>
                        </a:solidFill>
                        <a:effectLst/>
                      </a:endParaRPr>
                    </a:p>
                    <a:p>
                      <a:pPr>
                        <a:buFont typeface="Arial"/>
                        <a:buChar char="•"/>
                      </a:pPr>
                      <a:r>
                        <a:rPr lang="en-GB" sz="4800" dirty="0" smtClean="0">
                          <a:solidFill>
                            <a:schemeClr val="tx1">
                              <a:lumMod val="95000"/>
                              <a:lumOff val="5000"/>
                            </a:schemeClr>
                          </a:solidFill>
                          <a:effectLst/>
                          <a:latin typeface="Arial Rounded MT Bold"/>
                        </a:rPr>
                        <a:t>What I learned about myself in S1 Science</a:t>
                      </a:r>
                      <a:endParaRPr lang="en-GB" sz="4800" dirty="0">
                        <a:solidFill>
                          <a:schemeClr val="tx1">
                            <a:lumMod val="95000"/>
                            <a:lumOff val="5000"/>
                          </a:schemeClr>
                        </a:solidFill>
                        <a:effectLst/>
                        <a:latin typeface="Arial Rounded MT Bold"/>
                      </a:endParaRPr>
                    </a:p>
                  </a:txBody>
                  <a:tcPr anchor="ctr">
                    <a:lnL>
                      <a:noFill/>
                    </a:lnL>
                    <a:lnR>
                      <a:noFill/>
                    </a:lnR>
                    <a:lnT>
                      <a:noFill/>
                    </a:lnT>
                    <a:lnB>
                      <a:noFill/>
                    </a:lnB>
                  </a:tcPr>
                </a:tc>
              </a:tr>
            </a:tbl>
          </a:graphicData>
        </a:graphic>
      </p:graphicFrame>
      <p:sp>
        <p:nvSpPr>
          <p:cNvPr id="5" name="Date Placeholder 4"/>
          <p:cNvSpPr>
            <a:spLocks noGrp="1"/>
          </p:cNvSpPr>
          <p:nvPr>
            <p:ph type="dt" sz="half" idx="10"/>
          </p:nvPr>
        </p:nvSpPr>
        <p:spPr/>
        <p:txBody>
          <a:bodyPr/>
          <a:lstStyle/>
          <a:p>
            <a:fld id="{AB371E43-DE70-4040-8A56-8F59531ACB4C}" type="datetime1">
              <a:rPr lang="en-GB" smtClean="0"/>
              <a:t>31/05/2017</a:t>
            </a:fld>
            <a:endParaRPr lang="en-GB"/>
          </a:p>
        </p:txBody>
      </p:sp>
      <p:sp>
        <p:nvSpPr>
          <p:cNvPr id="6" name="Footer Placeholder 5"/>
          <p:cNvSpPr>
            <a:spLocks noGrp="1"/>
          </p:cNvSpPr>
          <p:nvPr>
            <p:ph type="ftr" sz="quarter" idx="11"/>
          </p:nvPr>
        </p:nvSpPr>
        <p:spPr/>
        <p:txBody>
          <a:bodyPr/>
          <a:lstStyle/>
          <a:p>
            <a:r>
              <a:rPr lang="en-GB" smtClean="0"/>
              <a:t>JAH</a:t>
            </a:r>
            <a:endParaRPr lang="en-GB"/>
          </a:p>
        </p:txBody>
      </p:sp>
      <p:sp>
        <p:nvSpPr>
          <p:cNvPr id="7" name="Slide Number Placeholder 6"/>
          <p:cNvSpPr>
            <a:spLocks noGrp="1"/>
          </p:cNvSpPr>
          <p:nvPr>
            <p:ph type="sldNum" sz="quarter" idx="12"/>
          </p:nvPr>
        </p:nvSpPr>
        <p:spPr/>
        <p:txBody>
          <a:bodyPr/>
          <a:lstStyle/>
          <a:p>
            <a:fld id="{7C589E6F-8625-43EF-AC44-BFB6E42E73C5}" type="slidenum">
              <a:rPr lang="en-GB" smtClean="0"/>
              <a:t>2</a:t>
            </a:fld>
            <a:endParaRPr lang="en-GB"/>
          </a:p>
        </p:txBody>
      </p:sp>
    </p:spTree>
    <p:extLst>
      <p:ext uri="{BB962C8B-B14F-4D97-AF65-F5344CB8AC3E}">
        <p14:creationId xmlns:p14="http://schemas.microsoft.com/office/powerpoint/2010/main" val="634721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9DB652-428C-428C-95EF-13240C3C9F93}" type="slidenum">
              <a:rPr lang="en-GB" sz="2000" smtClean="0">
                <a:solidFill>
                  <a:schemeClr val="accent1"/>
                </a:solidFill>
              </a:rPr>
              <a:pPr eaLnBrk="1" hangingPunct="1"/>
              <a:t>20</a:t>
            </a:fld>
            <a:endParaRPr lang="en-GB" sz="2000" smtClean="0">
              <a:solidFill>
                <a:schemeClr val="accent1"/>
              </a:solidFill>
            </a:endParaRPr>
          </a:p>
        </p:txBody>
      </p:sp>
      <p:sp>
        <p:nvSpPr>
          <p:cNvPr id="2662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95DEF7-3976-415E-995C-9D739FCBA089}" type="datetime1">
              <a:rPr lang="en-GB" sz="1400" smtClean="0"/>
              <a:t>31/05/2017</a:t>
            </a:fld>
            <a:endParaRPr lang="en-GB" sz="1400" smtClean="0"/>
          </a:p>
        </p:txBody>
      </p:sp>
      <p:sp>
        <p:nvSpPr>
          <p:cNvPr id="2662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6629" name="Title 1"/>
          <p:cNvSpPr>
            <a:spLocks noGrp="1"/>
          </p:cNvSpPr>
          <p:nvPr>
            <p:ph type="title" idx="4294967295"/>
          </p:nvPr>
        </p:nvSpPr>
        <p:spPr/>
        <p:txBody>
          <a:bodyPr/>
          <a:lstStyle/>
          <a:p>
            <a:pPr eaLnBrk="1" hangingPunct="1"/>
            <a:r>
              <a:rPr lang="en-GB" smtClean="0"/>
              <a:t>ASK A STUDENT!</a:t>
            </a:r>
          </a:p>
        </p:txBody>
      </p:sp>
      <p:sp>
        <p:nvSpPr>
          <p:cNvPr id="26630" name="Content Placeholder 2"/>
          <p:cNvSpPr>
            <a:spLocks noGrp="1"/>
          </p:cNvSpPr>
          <p:nvPr>
            <p:ph idx="4294967295"/>
          </p:nvPr>
        </p:nvSpPr>
        <p:spPr>
          <a:xfrm>
            <a:off x="457200" y="1295400"/>
            <a:ext cx="8001000" cy="914400"/>
          </a:xfrm>
        </p:spPr>
        <p:txBody>
          <a:bodyPr>
            <a:normAutofit fontScale="77500" lnSpcReduction="20000"/>
          </a:bodyPr>
          <a:lstStyle/>
          <a:p>
            <a:pPr algn="ctr" eaLnBrk="1" hangingPunct="1"/>
            <a:r>
              <a:rPr lang="en-GB" sz="4000" smtClean="0"/>
              <a:t>LIST SOME FORCES and NAME THE EFFECT?</a:t>
            </a:r>
          </a:p>
        </p:txBody>
      </p:sp>
      <p:sp>
        <p:nvSpPr>
          <p:cNvPr id="26631" name="Rectangle 4"/>
          <p:cNvSpPr>
            <a:spLocks noChangeArrowheads="1"/>
          </p:cNvSpPr>
          <p:nvPr/>
        </p:nvSpPr>
        <p:spPr bwMode="auto">
          <a:xfrm>
            <a:off x="1828800" y="35052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a:solidFill>
                  <a:srgbClr val="FFFF00"/>
                </a:solidFill>
                <a:latin typeface="Comic Sans MS" pitchFamily="66" charset="0"/>
                <a:hlinkClick r:id="rId2"/>
              </a:rPr>
              <a:t>Timer- Hawaii-5-0</a:t>
            </a:r>
            <a:endParaRPr lang="en-GB" sz="3200">
              <a:solidFill>
                <a:srgbClr val="FFFF00"/>
              </a:solidFill>
              <a:latin typeface="Comic Sans MS" pitchFamily="66" charset="0"/>
            </a:endParaRPr>
          </a:p>
        </p:txBody>
      </p:sp>
      <p:grpSp>
        <p:nvGrpSpPr>
          <p:cNvPr id="395269" name="Group 5"/>
          <p:cNvGrpSpPr>
            <a:grpSpLocks/>
          </p:cNvGrpSpPr>
          <p:nvPr/>
        </p:nvGrpSpPr>
        <p:grpSpPr bwMode="auto">
          <a:xfrm>
            <a:off x="5867400" y="2209800"/>
            <a:ext cx="2916238" cy="2808288"/>
            <a:chOff x="3923" y="1661"/>
            <a:chExt cx="1837" cy="1769"/>
          </a:xfrm>
        </p:grpSpPr>
        <p:sp>
          <p:nvSpPr>
            <p:cNvPr id="26633" name="AutoShape 6"/>
            <p:cNvSpPr>
              <a:spLocks noChangeArrowheads="1"/>
            </p:cNvSpPr>
            <p:nvPr/>
          </p:nvSpPr>
          <p:spPr bwMode="auto">
            <a:xfrm>
              <a:off x="3923" y="1661"/>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WordArt 7"/>
            <p:cNvSpPr>
              <a:spLocks noChangeArrowheads="1" noChangeShapeType="1" noTextEdit="1"/>
            </p:cNvSpPr>
            <p:nvPr/>
          </p:nvSpPr>
          <p:spPr bwMode="auto">
            <a:xfrm>
              <a:off x="4468" y="2115"/>
              <a:ext cx="771" cy="816"/>
            </a:xfrm>
            <a:prstGeom prst="rect">
              <a:avLst/>
            </a:prstGeom>
          </p:spPr>
          <p:txBody>
            <a:bodyPr wrap="none" fromWordArt="1">
              <a:prstTxWarp prst="textInflate">
                <a:avLst>
                  <a:gd name="adj" fmla="val 13634"/>
                </a:avLst>
              </a:prstTxWarp>
            </a:bodyPr>
            <a:lstStyle/>
            <a:p>
              <a:pPr algn="ctr"/>
              <a:r>
                <a:rPr lang="en-GB" sz="3600" kern="10">
                  <a:ln w="9525">
                    <a:solidFill>
                      <a:srgbClr val="000000"/>
                    </a:solidFill>
                    <a:round/>
                    <a:headEnd/>
                    <a:tailEnd/>
                  </a:ln>
                  <a:solidFill>
                    <a:srgbClr val="000000"/>
                  </a:solidFill>
                  <a:latin typeface="Arial Black"/>
                </a:rPr>
                <a:t>Think</a:t>
              </a:r>
            </a:p>
            <a:p>
              <a:pPr algn="ctr"/>
              <a:r>
                <a:rPr lang="en-GB" sz="3600" kern="10">
                  <a:ln w="9525">
                    <a:solidFill>
                      <a:srgbClr val="000000"/>
                    </a:solidFill>
                    <a:round/>
                    <a:headEnd/>
                    <a:tailEnd/>
                  </a:ln>
                  <a:solidFill>
                    <a:srgbClr val="000000"/>
                  </a:solidFill>
                  <a:latin typeface="Arial Black"/>
                </a:rPr>
                <a:t>Pair</a:t>
              </a:r>
            </a:p>
            <a:p>
              <a:pPr algn="ctr"/>
              <a:r>
                <a:rPr lang="en-GB" sz="3600" kern="10">
                  <a:ln w="9525">
                    <a:solidFill>
                      <a:srgbClr val="000000"/>
                    </a:solidFill>
                    <a:round/>
                    <a:headEnd/>
                    <a:tailEnd/>
                  </a:ln>
                  <a:solidFill>
                    <a:srgbClr val="000000"/>
                  </a:solidFill>
                  <a:latin typeface="Arial Black"/>
                </a:rPr>
                <a:t>Share</a:t>
              </a:r>
            </a:p>
          </p:txBody>
        </p:sp>
      </p:grpSp>
    </p:spTree>
    <p:extLst>
      <p:ext uri="{BB962C8B-B14F-4D97-AF65-F5344CB8AC3E}">
        <p14:creationId xmlns:p14="http://schemas.microsoft.com/office/powerpoint/2010/main" val="2442280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95269"/>
                                        </p:tgtEl>
                                        <p:attrNameLst>
                                          <p:attrName>style.visibility</p:attrName>
                                        </p:attrNameLst>
                                      </p:cBhvr>
                                      <p:to>
                                        <p:strVal val="visible"/>
                                      </p:to>
                                    </p:set>
                                    <p:animEffect transition="in" filter="diamond(out)">
                                      <p:cBhvr>
                                        <p:cTn id="7" dur="500"/>
                                        <p:tgtEl>
                                          <p:spTgt spid="39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8F0C4EE-45D4-422B-BCFA-E16258F6932D}" type="slidenum">
              <a:rPr lang="en-GB" sz="2000" smtClean="0">
                <a:solidFill>
                  <a:schemeClr val="accent1"/>
                </a:solidFill>
              </a:rPr>
              <a:pPr eaLnBrk="1" hangingPunct="1"/>
              <a:t>21</a:t>
            </a:fld>
            <a:endParaRPr lang="en-GB" sz="2000" smtClean="0">
              <a:solidFill>
                <a:schemeClr val="accent1"/>
              </a:solidFill>
            </a:endParaRPr>
          </a:p>
        </p:txBody>
      </p:sp>
      <p:sp>
        <p:nvSpPr>
          <p:cNvPr id="2867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D821EF-36F1-472D-BF00-87014AC4F7E7}" type="datetime1">
              <a:rPr lang="en-GB" sz="1400" smtClean="0"/>
              <a:t>31/05/2017</a:t>
            </a:fld>
            <a:endParaRPr lang="en-GB" sz="1400" smtClean="0"/>
          </a:p>
        </p:txBody>
      </p:sp>
      <p:sp>
        <p:nvSpPr>
          <p:cNvPr id="2867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8677" name="Rectangle 3074"/>
          <p:cNvSpPr>
            <a:spLocks noGrp="1" noChangeArrowheads="1"/>
          </p:cNvSpPr>
          <p:nvPr>
            <p:ph type="title"/>
          </p:nvPr>
        </p:nvSpPr>
        <p:spPr>
          <a:xfrm>
            <a:off x="1524000" y="609600"/>
            <a:ext cx="5791200" cy="2514600"/>
          </a:xfrm>
        </p:spPr>
        <p:txBody>
          <a:bodyPr/>
          <a:lstStyle/>
          <a:p>
            <a:pPr algn="ctr" eaLnBrk="1" hangingPunct="1"/>
            <a:r>
              <a:rPr lang="en-GB" sz="7200" smtClean="0"/>
              <a:t>Examples of forces</a:t>
            </a:r>
          </a:p>
        </p:txBody>
      </p:sp>
      <p:sp>
        <p:nvSpPr>
          <p:cNvPr id="28678" name="Rectangle 3075"/>
          <p:cNvSpPr>
            <a:spLocks noChangeArrowheads="1"/>
          </p:cNvSpPr>
          <p:nvPr/>
        </p:nvSpPr>
        <p:spPr bwMode="auto">
          <a:xfrm>
            <a:off x="1600200" y="3581400"/>
            <a:ext cx="5791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92088"/>
            <a:r>
              <a:rPr lang="en-GB" sz="4400" dirty="0">
                <a:solidFill>
                  <a:srgbClr val="FF0000"/>
                </a:solidFill>
                <a:latin typeface="Alien Encounters" pitchFamily="2" charset="0"/>
              </a:rPr>
              <a:t>Weight, friction, </a:t>
            </a:r>
            <a:r>
              <a:rPr lang="en-GB" sz="4400" dirty="0" err="1">
                <a:solidFill>
                  <a:srgbClr val="FF0000"/>
                </a:solidFill>
                <a:latin typeface="Alien Encounters" pitchFamily="2" charset="0"/>
              </a:rPr>
              <a:t>upthrust</a:t>
            </a:r>
            <a:endParaRPr lang="en-GB" sz="4400" dirty="0">
              <a:solidFill>
                <a:srgbClr val="FF0000"/>
              </a:solidFill>
              <a:latin typeface="Alien Encounters" pitchFamily="2" charset="0"/>
            </a:endParaRPr>
          </a:p>
        </p:txBody>
      </p:sp>
    </p:spTree>
    <p:extLst>
      <p:ext uri="{BB962C8B-B14F-4D97-AF65-F5344CB8AC3E}">
        <p14:creationId xmlns:p14="http://schemas.microsoft.com/office/powerpoint/2010/main" val="2200640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4195EC-7FAD-4F6F-9B72-0BACFB57E29A}" type="slidenum">
              <a:rPr lang="en-GB" sz="2000" smtClean="0">
                <a:solidFill>
                  <a:schemeClr val="accent1"/>
                </a:solidFill>
              </a:rPr>
              <a:pPr eaLnBrk="1" hangingPunct="1"/>
              <a:t>22</a:t>
            </a:fld>
            <a:endParaRPr lang="en-GB" sz="2000" smtClean="0">
              <a:solidFill>
                <a:schemeClr val="accent1"/>
              </a:solidFill>
            </a:endParaRPr>
          </a:p>
        </p:txBody>
      </p:sp>
      <p:sp>
        <p:nvSpPr>
          <p:cNvPr id="29699"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8BECAF-2C9B-427F-AB8C-9EFD67A1D37C}" type="datetime1">
              <a:rPr lang="en-GB" sz="1400" smtClean="0"/>
              <a:t>31/05/2017</a:t>
            </a:fld>
            <a:endParaRPr lang="en-GB" sz="1400" smtClean="0"/>
          </a:p>
        </p:txBody>
      </p:sp>
      <p:sp>
        <p:nvSpPr>
          <p:cNvPr id="2970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9701" name="Rectangle 2"/>
          <p:cNvSpPr>
            <a:spLocks noGrp="1" noChangeArrowheads="1"/>
          </p:cNvSpPr>
          <p:nvPr>
            <p:ph type="title"/>
          </p:nvPr>
        </p:nvSpPr>
        <p:spPr>
          <a:xfrm>
            <a:off x="152400" y="609600"/>
            <a:ext cx="7620000" cy="1981200"/>
          </a:xfrm>
        </p:spPr>
        <p:txBody>
          <a:bodyPr/>
          <a:lstStyle/>
          <a:p>
            <a:pPr algn="ctr" eaLnBrk="1" hangingPunct="1"/>
            <a:r>
              <a:rPr lang="en-GB" sz="4800" smtClean="0"/>
              <a:t>We can divide forces into 2 groups</a:t>
            </a:r>
          </a:p>
        </p:txBody>
      </p:sp>
      <p:sp>
        <p:nvSpPr>
          <p:cNvPr id="29702" name="Rectangle 3"/>
          <p:cNvSpPr>
            <a:spLocks noChangeArrowheads="1"/>
          </p:cNvSpPr>
          <p:nvPr/>
        </p:nvSpPr>
        <p:spPr bwMode="auto">
          <a:xfrm>
            <a:off x="838200" y="3657600"/>
            <a:ext cx="6858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92088"/>
            <a:r>
              <a:rPr lang="en-GB" sz="4400">
                <a:solidFill>
                  <a:srgbClr val="FF0066"/>
                </a:solidFill>
                <a:latin typeface="Alien Encounters" pitchFamily="2" charset="0"/>
              </a:rPr>
              <a:t>CONTACT FORCES</a:t>
            </a:r>
            <a:br>
              <a:rPr lang="en-GB" sz="4400">
                <a:solidFill>
                  <a:srgbClr val="FF0066"/>
                </a:solidFill>
                <a:latin typeface="Alien Encounters" pitchFamily="2" charset="0"/>
              </a:rPr>
            </a:br>
            <a:r>
              <a:rPr lang="en-GB" sz="4400">
                <a:solidFill>
                  <a:srgbClr val="FF0066"/>
                </a:solidFill>
                <a:latin typeface="Alien Encounters" pitchFamily="2" charset="0"/>
              </a:rPr>
              <a:t>NON CONTACT FORCES</a:t>
            </a:r>
          </a:p>
        </p:txBody>
      </p:sp>
      <p:grpSp>
        <p:nvGrpSpPr>
          <p:cNvPr id="525316" name="Group 4"/>
          <p:cNvGrpSpPr>
            <a:grpSpLocks/>
          </p:cNvGrpSpPr>
          <p:nvPr/>
        </p:nvGrpSpPr>
        <p:grpSpPr bwMode="auto">
          <a:xfrm>
            <a:off x="6019800" y="1905000"/>
            <a:ext cx="2916238" cy="2808288"/>
            <a:chOff x="3923" y="1661"/>
            <a:chExt cx="1837" cy="1769"/>
          </a:xfrm>
        </p:grpSpPr>
        <p:sp>
          <p:nvSpPr>
            <p:cNvPr id="29704" name="AutoShape 5"/>
            <p:cNvSpPr>
              <a:spLocks noChangeArrowheads="1"/>
            </p:cNvSpPr>
            <p:nvPr/>
          </p:nvSpPr>
          <p:spPr bwMode="auto">
            <a:xfrm>
              <a:off x="3923" y="1661"/>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5" name="WordArt 6"/>
            <p:cNvSpPr>
              <a:spLocks noChangeArrowheads="1" noChangeShapeType="1" noTextEdit="1"/>
            </p:cNvSpPr>
            <p:nvPr/>
          </p:nvSpPr>
          <p:spPr bwMode="auto">
            <a:xfrm>
              <a:off x="4468" y="2115"/>
              <a:ext cx="771" cy="816"/>
            </a:xfrm>
            <a:prstGeom prst="rect">
              <a:avLst/>
            </a:prstGeom>
          </p:spPr>
          <p:txBody>
            <a:bodyPr wrap="none" fromWordArt="1">
              <a:prstTxWarp prst="textInflate">
                <a:avLst>
                  <a:gd name="adj" fmla="val 13634"/>
                </a:avLst>
              </a:prstTxWarp>
            </a:bodyPr>
            <a:lstStyle/>
            <a:p>
              <a:pPr algn="ctr"/>
              <a:r>
                <a:rPr lang="en-GB" sz="3600" kern="10">
                  <a:ln w="9525">
                    <a:solidFill>
                      <a:srgbClr val="000000"/>
                    </a:solidFill>
                    <a:round/>
                    <a:headEnd/>
                    <a:tailEnd/>
                  </a:ln>
                  <a:solidFill>
                    <a:srgbClr val="000000"/>
                  </a:solidFill>
                  <a:latin typeface="Arial Black"/>
                </a:rPr>
                <a:t>Think</a:t>
              </a:r>
            </a:p>
            <a:p>
              <a:pPr algn="ctr"/>
              <a:r>
                <a:rPr lang="en-GB" sz="3600" kern="10">
                  <a:ln w="9525">
                    <a:solidFill>
                      <a:srgbClr val="000000"/>
                    </a:solidFill>
                    <a:round/>
                    <a:headEnd/>
                    <a:tailEnd/>
                  </a:ln>
                  <a:solidFill>
                    <a:srgbClr val="000000"/>
                  </a:solidFill>
                  <a:latin typeface="Arial Black"/>
                </a:rPr>
                <a:t>Pair</a:t>
              </a:r>
            </a:p>
            <a:p>
              <a:pPr algn="ctr"/>
              <a:r>
                <a:rPr lang="en-GB" sz="3600" kern="10">
                  <a:ln w="9525">
                    <a:solidFill>
                      <a:srgbClr val="000000"/>
                    </a:solidFill>
                    <a:round/>
                    <a:headEnd/>
                    <a:tailEnd/>
                  </a:ln>
                  <a:solidFill>
                    <a:srgbClr val="000000"/>
                  </a:solidFill>
                  <a:latin typeface="Arial Black"/>
                </a:rPr>
                <a:t>Share</a:t>
              </a:r>
            </a:p>
          </p:txBody>
        </p:sp>
      </p:grpSp>
    </p:spTree>
    <p:extLst>
      <p:ext uri="{BB962C8B-B14F-4D97-AF65-F5344CB8AC3E}">
        <p14:creationId xmlns:p14="http://schemas.microsoft.com/office/powerpoint/2010/main" val="3257017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525316"/>
                                        </p:tgtEl>
                                        <p:attrNameLst>
                                          <p:attrName>style.visibility</p:attrName>
                                        </p:attrNameLst>
                                      </p:cBhvr>
                                      <p:to>
                                        <p:strVal val="visible"/>
                                      </p:to>
                                    </p:set>
                                    <p:animEffect transition="in" filter="diamond(out)">
                                      <p:cBhvr>
                                        <p:cTn id="7" dur="500"/>
                                        <p:tgtEl>
                                          <p:spTgt spid="525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1AAE78-82E0-4A0D-B7E2-F2F40F036262}" type="slidenum">
              <a:rPr lang="en-GB" sz="2000" smtClean="0">
                <a:solidFill>
                  <a:schemeClr val="accent1"/>
                </a:solidFill>
              </a:rPr>
              <a:pPr eaLnBrk="1" hangingPunct="1"/>
              <a:t>23</a:t>
            </a:fld>
            <a:endParaRPr lang="en-GB" sz="2000" smtClean="0">
              <a:solidFill>
                <a:schemeClr val="accent1"/>
              </a:solidFill>
            </a:endParaRPr>
          </a:p>
        </p:txBody>
      </p:sp>
      <p:sp>
        <p:nvSpPr>
          <p:cNvPr id="3072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B551F3-D278-4138-AA1A-C4D86DF59966}" type="datetime1">
              <a:rPr lang="en-GB" sz="1400" smtClean="0"/>
              <a:t>31/05/2017</a:t>
            </a:fld>
            <a:endParaRPr lang="en-GB" sz="1400" smtClean="0"/>
          </a:p>
        </p:txBody>
      </p:sp>
      <p:sp>
        <p:nvSpPr>
          <p:cNvPr id="3072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45442" name="Text Box 9"/>
          <p:cNvSpPr txBox="1">
            <a:spLocks noChangeArrowheads="1"/>
          </p:cNvSpPr>
          <p:nvPr/>
        </p:nvSpPr>
        <p:spPr bwMode="auto">
          <a:xfrm>
            <a:off x="323850" y="260350"/>
            <a:ext cx="84963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4000" b="1" dirty="0">
                <a:solidFill>
                  <a:schemeClr val="folHlink"/>
                </a:solidFill>
                <a:latin typeface="Arial" pitchFamily="34" charset="0"/>
                <a:cs typeface="Arial" pitchFamily="34" charset="0"/>
              </a:rPr>
              <a:t>Contact Forces</a:t>
            </a:r>
            <a:endParaRPr lang="en-GB" b="1" dirty="0">
              <a:solidFill>
                <a:schemeClr val="folHlink"/>
              </a:solidFill>
              <a:latin typeface="Arial" pitchFamily="34" charset="0"/>
              <a:cs typeface="Arial" pitchFamily="34" charset="0"/>
            </a:endParaRPr>
          </a:p>
          <a:p>
            <a:pPr eaLnBrk="1" hangingPunct="1"/>
            <a:r>
              <a:rPr lang="en-GB" dirty="0">
                <a:solidFill>
                  <a:srgbClr val="FFFF00"/>
                </a:solidFill>
                <a:latin typeface="Arial" pitchFamily="34" charset="0"/>
                <a:cs typeface="Arial" pitchFamily="34" charset="0"/>
              </a:rPr>
              <a:t>					</a:t>
            </a:r>
            <a:r>
              <a:rPr lang="en-GB" dirty="0">
                <a:latin typeface="Arial" pitchFamily="34" charset="0"/>
                <a:cs typeface="Arial" pitchFamily="34" charset="0"/>
              </a:rPr>
              <a:t>Friction </a:t>
            </a:r>
          </a:p>
          <a:p>
            <a:pPr eaLnBrk="1" hangingPunct="1"/>
            <a:endParaRPr lang="en-GB" dirty="0">
              <a:latin typeface="Arial" pitchFamily="34" charset="0"/>
              <a:cs typeface="Arial" pitchFamily="34" charset="0"/>
            </a:endParaRPr>
          </a:p>
          <a:p>
            <a:pPr eaLnBrk="1" hangingPunct="1"/>
            <a:endParaRPr lang="en-GB" dirty="0">
              <a:latin typeface="Arial" pitchFamily="34" charset="0"/>
              <a:cs typeface="Arial" pitchFamily="34" charset="0"/>
            </a:endParaRPr>
          </a:p>
          <a:p>
            <a:pPr eaLnBrk="1" hangingPunct="1"/>
            <a:r>
              <a:rPr lang="en-GB" dirty="0">
                <a:latin typeface="Arial" pitchFamily="34" charset="0"/>
                <a:cs typeface="Arial" pitchFamily="34" charset="0"/>
              </a:rPr>
              <a:t>Tension (Pull)</a:t>
            </a:r>
          </a:p>
          <a:p>
            <a:pPr eaLnBrk="1" hangingPunct="1"/>
            <a:endParaRPr lang="en-GB" dirty="0">
              <a:latin typeface="Arial" pitchFamily="34" charset="0"/>
              <a:cs typeface="Arial" pitchFamily="34" charset="0"/>
            </a:endParaRPr>
          </a:p>
          <a:p>
            <a:pPr eaLnBrk="1" hangingPunct="1"/>
            <a:endParaRPr lang="en-GB" dirty="0">
              <a:latin typeface="Arial" pitchFamily="34" charset="0"/>
              <a:cs typeface="Arial" pitchFamily="34" charset="0"/>
            </a:endParaRPr>
          </a:p>
          <a:p>
            <a:pPr eaLnBrk="1" hangingPunct="1"/>
            <a:r>
              <a:rPr lang="en-GB" dirty="0">
                <a:latin typeface="Arial" pitchFamily="34" charset="0"/>
                <a:cs typeface="Arial" pitchFamily="34" charset="0"/>
              </a:rPr>
              <a:t>				Air Resistance </a:t>
            </a:r>
          </a:p>
          <a:p>
            <a:pPr eaLnBrk="1" hangingPunct="1"/>
            <a:endParaRPr lang="en-GB" dirty="0">
              <a:latin typeface="Arial" pitchFamily="34" charset="0"/>
              <a:cs typeface="Arial" pitchFamily="34" charset="0"/>
            </a:endParaRPr>
          </a:p>
          <a:p>
            <a:pPr eaLnBrk="1" hangingPunct="1"/>
            <a:endParaRPr lang="en-GB" dirty="0">
              <a:latin typeface="Arial" pitchFamily="34" charset="0"/>
              <a:cs typeface="Arial" pitchFamily="34" charset="0"/>
            </a:endParaRPr>
          </a:p>
          <a:p>
            <a:pPr eaLnBrk="1" hangingPunct="1"/>
            <a:r>
              <a:rPr lang="en-GB" dirty="0">
                <a:latin typeface="Arial" pitchFamily="34" charset="0"/>
                <a:cs typeface="Arial" pitchFamily="34" charset="0"/>
              </a:rPr>
              <a:t>Applied Force (Push) </a:t>
            </a:r>
          </a:p>
          <a:p>
            <a:pPr eaLnBrk="1" hangingPunct="1"/>
            <a:r>
              <a:rPr lang="en-GB" dirty="0">
                <a:latin typeface="Arial" pitchFamily="34" charset="0"/>
                <a:cs typeface="Arial" pitchFamily="34" charset="0"/>
              </a:rPr>
              <a:t>						Spring Force (Twist)</a:t>
            </a:r>
          </a:p>
        </p:txBody>
      </p:sp>
      <p:pic>
        <p:nvPicPr>
          <p:cNvPr id="44544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573463"/>
            <a:ext cx="14859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5145088"/>
            <a:ext cx="27368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476250"/>
            <a:ext cx="24479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5446" name="Group 12"/>
          <p:cNvGrpSpPr>
            <a:grpSpLocks/>
          </p:cNvGrpSpPr>
          <p:nvPr/>
        </p:nvGrpSpPr>
        <p:grpSpPr bwMode="auto">
          <a:xfrm>
            <a:off x="6227763" y="2852738"/>
            <a:ext cx="2592387" cy="1639887"/>
            <a:chOff x="3379" y="768"/>
            <a:chExt cx="1633" cy="1033"/>
          </a:xfrm>
        </p:grpSpPr>
        <p:graphicFrame>
          <p:nvGraphicFramePr>
            <p:cNvPr id="30734" name="Object 13"/>
            <p:cNvGraphicFramePr>
              <a:graphicFrameLocks noChangeAspect="1"/>
            </p:cNvGraphicFramePr>
            <p:nvPr/>
          </p:nvGraphicFramePr>
          <p:xfrm>
            <a:off x="3379" y="768"/>
            <a:ext cx="1633" cy="658"/>
          </p:xfrm>
          <a:graphic>
            <a:graphicData uri="http://schemas.openxmlformats.org/presentationml/2006/ole">
              <mc:AlternateContent xmlns:mc="http://schemas.openxmlformats.org/markup-compatibility/2006">
                <mc:Choice xmlns:v="urn:schemas-microsoft-com:vml" Requires="v">
                  <p:oleObj spid="_x0000_s2067" name="CorelDRAW 6.0" r:id="rId6" imgW="6496050" imgH="2619375" progId="CorelDRAW.Graphic.6">
                    <p:embed/>
                  </p:oleObj>
                </mc:Choice>
                <mc:Fallback>
                  <p:oleObj name="CorelDRAW 6.0" r:id="rId6" imgW="6496050" imgH="2619375" progId="CorelDRAW.Graphic.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 y="768"/>
                          <a:ext cx="1633"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5" name="AutoShape 14"/>
            <p:cNvSpPr>
              <a:spLocks noChangeArrowheads="1"/>
            </p:cNvSpPr>
            <p:nvPr/>
          </p:nvSpPr>
          <p:spPr bwMode="auto">
            <a:xfrm rot="10800000">
              <a:off x="4014" y="1293"/>
              <a:ext cx="354" cy="508"/>
            </a:xfrm>
            <a:prstGeom prst="downArrow">
              <a:avLst>
                <a:gd name="adj1" fmla="val 50000"/>
                <a:gd name="adj2" fmla="val 35876"/>
              </a:avLst>
            </a:prstGeom>
            <a:solidFill>
              <a:srgbClr val="FF0000"/>
            </a:solid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grpSp>
      <p:sp>
        <p:nvSpPr>
          <p:cNvPr id="64527" name="AutoShape 15"/>
          <p:cNvSpPr>
            <a:spLocks noChangeArrowheads="1"/>
          </p:cNvSpPr>
          <p:nvPr/>
        </p:nvSpPr>
        <p:spPr bwMode="auto">
          <a:xfrm rot="5400000">
            <a:off x="5946775" y="1549401"/>
            <a:ext cx="504825" cy="806450"/>
          </a:xfrm>
          <a:prstGeom prst="downArrow">
            <a:avLst>
              <a:gd name="adj1" fmla="val 50000"/>
              <a:gd name="adj2" fmla="val 39937"/>
            </a:avLst>
          </a:prstGeom>
          <a:solidFill>
            <a:srgbClr val="FF0000"/>
          </a:solid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pic>
        <p:nvPicPr>
          <p:cNvPr id="44545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1341438"/>
            <a:ext cx="2449512"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5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5191125"/>
            <a:ext cx="2520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5452" name="Rectangle 12"/>
          <p:cNvSpPr>
            <a:spLocks noChangeArrowheads="1"/>
          </p:cNvSpPr>
          <p:nvPr/>
        </p:nvSpPr>
        <p:spPr bwMode="auto">
          <a:xfrm>
            <a:off x="3200400" y="5819775"/>
            <a:ext cx="2022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latin typeface="Arial" pitchFamily="34" charset="0"/>
                <a:cs typeface="Arial" pitchFamily="34" charset="0"/>
              </a:rPr>
              <a:t>Water resistance</a:t>
            </a:r>
          </a:p>
        </p:txBody>
      </p:sp>
    </p:spTree>
    <p:extLst>
      <p:ext uri="{BB962C8B-B14F-4D97-AF65-F5344CB8AC3E}">
        <p14:creationId xmlns:p14="http://schemas.microsoft.com/office/powerpoint/2010/main" val="3277605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527"/>
                                        </p:tgtEl>
                                        <p:attrNameLst>
                                          <p:attrName>style.visibility</p:attrName>
                                        </p:attrNameLst>
                                      </p:cBhvr>
                                      <p:to>
                                        <p:strVal val="visible"/>
                                      </p:to>
                                    </p:set>
                                    <p:animEffect transition="in" filter="box(out)">
                                      <p:cBhvr>
                                        <p:cTn id="7" dur="500"/>
                                        <p:tgtEl>
                                          <p:spTgt spid="645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45443"/>
                                        </p:tgtEl>
                                        <p:attrNameLst>
                                          <p:attrName>style.visibility</p:attrName>
                                        </p:attrNameLst>
                                      </p:cBhvr>
                                      <p:to>
                                        <p:strVal val="visible"/>
                                      </p:to>
                                    </p:set>
                                    <p:animEffect transition="in" filter="box(out)">
                                      <p:cBhvr>
                                        <p:cTn id="12" dur="500"/>
                                        <p:tgtEl>
                                          <p:spTgt spid="4454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45444"/>
                                        </p:tgtEl>
                                        <p:attrNameLst>
                                          <p:attrName>style.visibility</p:attrName>
                                        </p:attrNameLst>
                                      </p:cBhvr>
                                      <p:to>
                                        <p:strVal val="visible"/>
                                      </p:to>
                                    </p:set>
                                    <p:animEffect transition="in" filter="box(out)">
                                      <p:cBhvr>
                                        <p:cTn id="17" dur="500"/>
                                        <p:tgtEl>
                                          <p:spTgt spid="4454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445445"/>
                                        </p:tgtEl>
                                        <p:attrNameLst>
                                          <p:attrName>style.visibility</p:attrName>
                                        </p:attrNameLst>
                                      </p:cBhvr>
                                      <p:to>
                                        <p:strVal val="visible"/>
                                      </p:to>
                                    </p:set>
                                    <p:animEffect transition="in" filter="box(out)">
                                      <p:cBhvr>
                                        <p:cTn id="22" dur="500"/>
                                        <p:tgtEl>
                                          <p:spTgt spid="4454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445446"/>
                                        </p:tgtEl>
                                        <p:attrNameLst>
                                          <p:attrName>style.visibility</p:attrName>
                                        </p:attrNameLst>
                                      </p:cBhvr>
                                      <p:to>
                                        <p:strVal val="visible"/>
                                      </p:to>
                                    </p:set>
                                    <p:animEffect transition="in" filter="box(out)">
                                      <p:cBhvr>
                                        <p:cTn id="27" dur="500"/>
                                        <p:tgtEl>
                                          <p:spTgt spid="445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445450"/>
                                        </p:tgtEl>
                                        <p:attrNameLst>
                                          <p:attrName>style.visibility</p:attrName>
                                        </p:attrNameLst>
                                      </p:cBhvr>
                                      <p:to>
                                        <p:strVal val="visible"/>
                                      </p:to>
                                    </p:set>
                                    <p:animEffect transition="in" filter="box(out)">
                                      <p:cBhvr>
                                        <p:cTn id="32" dur="500"/>
                                        <p:tgtEl>
                                          <p:spTgt spid="4454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445451"/>
                                        </p:tgtEl>
                                        <p:attrNameLst>
                                          <p:attrName>style.visibility</p:attrName>
                                        </p:attrNameLst>
                                      </p:cBhvr>
                                      <p:to>
                                        <p:strVal val="visible"/>
                                      </p:to>
                                    </p:set>
                                    <p:animEffect transition="in" filter="box(out)">
                                      <p:cBhvr>
                                        <p:cTn id="37" dur="500"/>
                                        <p:tgtEl>
                                          <p:spTgt spid="4454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45452"/>
                                        </p:tgtEl>
                                        <p:attrNameLst>
                                          <p:attrName>style.visibility</p:attrName>
                                        </p:attrNameLst>
                                      </p:cBhvr>
                                      <p:to>
                                        <p:strVal val="visible"/>
                                      </p:to>
                                    </p:set>
                                    <p:anim calcmode="lin" valueType="num">
                                      <p:cBhvr additive="base">
                                        <p:cTn id="42" dur="500" fill="hold"/>
                                        <p:tgtEl>
                                          <p:spTgt spid="445452"/>
                                        </p:tgtEl>
                                        <p:attrNameLst>
                                          <p:attrName>ppt_x</p:attrName>
                                        </p:attrNameLst>
                                      </p:cBhvr>
                                      <p:tavLst>
                                        <p:tav tm="0">
                                          <p:val>
                                            <p:strVal val="0-#ppt_w/2"/>
                                          </p:val>
                                        </p:tav>
                                        <p:tav tm="100000">
                                          <p:val>
                                            <p:strVal val="#ppt_x"/>
                                          </p:val>
                                        </p:tav>
                                      </p:tavLst>
                                    </p:anim>
                                    <p:anim calcmode="lin" valueType="num">
                                      <p:cBhvr additive="base">
                                        <p:cTn id="43" dur="500" fill="hold"/>
                                        <p:tgtEl>
                                          <p:spTgt spid="44545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45442"/>
                                        </p:tgtEl>
                                        <p:attrNameLst>
                                          <p:attrName>style.visibility</p:attrName>
                                        </p:attrNameLst>
                                      </p:cBhvr>
                                      <p:to>
                                        <p:strVal val="visible"/>
                                      </p:to>
                                    </p:set>
                                    <p:anim calcmode="lin" valueType="num">
                                      <p:cBhvr additive="base">
                                        <p:cTn id="48" dur="500" fill="hold"/>
                                        <p:tgtEl>
                                          <p:spTgt spid="445442"/>
                                        </p:tgtEl>
                                        <p:attrNameLst>
                                          <p:attrName>ppt_x</p:attrName>
                                        </p:attrNameLst>
                                      </p:cBhvr>
                                      <p:tavLst>
                                        <p:tav tm="0">
                                          <p:val>
                                            <p:strVal val="0-#ppt_w/2"/>
                                          </p:val>
                                        </p:tav>
                                        <p:tav tm="100000">
                                          <p:val>
                                            <p:strVal val="#ppt_x"/>
                                          </p:val>
                                        </p:tav>
                                      </p:tavLst>
                                    </p:anim>
                                    <p:anim calcmode="lin" valueType="num">
                                      <p:cBhvr additive="base">
                                        <p:cTn id="49" dur="500" fill="hold"/>
                                        <p:tgtEl>
                                          <p:spTgt spid="4454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autoUpdateAnimBg="0"/>
      <p:bldP spid="64527" grpId="0" animBg="1" autoUpdateAnimBg="0"/>
      <p:bldP spid="44545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0B6680-1890-4032-B414-C52B7D00EBCB}" type="slidenum">
              <a:rPr lang="en-GB" sz="2000" smtClean="0">
                <a:solidFill>
                  <a:schemeClr val="accent1"/>
                </a:solidFill>
              </a:rPr>
              <a:pPr eaLnBrk="1" hangingPunct="1"/>
              <a:t>24</a:t>
            </a:fld>
            <a:endParaRPr lang="en-GB" sz="2000" smtClean="0">
              <a:solidFill>
                <a:schemeClr val="accent1"/>
              </a:solidFill>
            </a:endParaRPr>
          </a:p>
        </p:txBody>
      </p:sp>
      <p:sp>
        <p:nvSpPr>
          <p:cNvPr id="3174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27B6DC-F091-40CF-BA64-68C652D6CA7E}" type="datetime1">
              <a:rPr lang="en-GB" sz="1400" smtClean="0"/>
              <a:t>31/05/2017</a:t>
            </a:fld>
            <a:endParaRPr lang="en-GB" sz="1400" smtClean="0"/>
          </a:p>
        </p:txBody>
      </p:sp>
      <p:sp>
        <p:nvSpPr>
          <p:cNvPr id="3174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56706" name="Text Box 4"/>
          <p:cNvSpPr txBox="1">
            <a:spLocks noChangeArrowheads="1"/>
          </p:cNvSpPr>
          <p:nvPr/>
        </p:nvSpPr>
        <p:spPr bwMode="auto">
          <a:xfrm>
            <a:off x="323850" y="260350"/>
            <a:ext cx="8135938"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4000" b="1">
                <a:solidFill>
                  <a:schemeClr val="folHlink"/>
                </a:solidFill>
                <a:latin typeface="Arial" pitchFamily="34" charset="0"/>
                <a:cs typeface="Arial" pitchFamily="34" charset="0"/>
              </a:rPr>
              <a:t>Non Contact Forces</a:t>
            </a:r>
          </a:p>
          <a:p>
            <a:pPr eaLnBrk="1" hangingPunct="1"/>
            <a:r>
              <a:rPr lang="en-GB">
                <a:solidFill>
                  <a:schemeClr val="bg1"/>
                </a:solidFill>
                <a:latin typeface="Arial" pitchFamily="34" charset="0"/>
                <a:cs typeface="Arial" pitchFamily="34" charset="0"/>
              </a:rPr>
              <a:t>				Weight</a:t>
            </a:r>
          </a:p>
          <a:p>
            <a:pPr eaLnBrk="1" hangingPunct="1"/>
            <a:endParaRPr lang="en-GB">
              <a:solidFill>
                <a:schemeClr val="bg1"/>
              </a:solidFill>
              <a:latin typeface="Arial" pitchFamily="34" charset="0"/>
              <a:cs typeface="Arial" pitchFamily="34" charset="0"/>
            </a:endParaRPr>
          </a:p>
          <a:p>
            <a:pPr eaLnBrk="1" hangingPunct="1"/>
            <a:endParaRPr lang="en-GB">
              <a:solidFill>
                <a:schemeClr val="bg1"/>
              </a:solidFill>
              <a:latin typeface="Arial" pitchFamily="34" charset="0"/>
              <a:cs typeface="Arial" pitchFamily="34" charset="0"/>
            </a:endParaRPr>
          </a:p>
          <a:p>
            <a:pPr eaLnBrk="1" hangingPunct="1"/>
            <a:endParaRPr lang="en-GB">
              <a:solidFill>
                <a:schemeClr val="bg1"/>
              </a:solidFill>
              <a:latin typeface="Arial" pitchFamily="34" charset="0"/>
              <a:cs typeface="Arial" pitchFamily="34" charset="0"/>
            </a:endParaRPr>
          </a:p>
          <a:p>
            <a:pPr eaLnBrk="1" hangingPunct="1"/>
            <a:r>
              <a:rPr lang="en-GB">
                <a:solidFill>
                  <a:schemeClr val="bg1"/>
                </a:solidFill>
                <a:latin typeface="Arial" pitchFamily="34" charset="0"/>
                <a:cs typeface="Arial" pitchFamily="34" charset="0"/>
              </a:rPr>
              <a:t>Static Electricity</a:t>
            </a:r>
          </a:p>
          <a:p>
            <a:pPr eaLnBrk="1" hangingPunct="1"/>
            <a:r>
              <a:rPr lang="en-GB">
                <a:solidFill>
                  <a:schemeClr val="bg1"/>
                </a:solidFill>
                <a:latin typeface="Arial" pitchFamily="34" charset="0"/>
                <a:cs typeface="Arial" pitchFamily="34" charset="0"/>
              </a:rPr>
              <a:t>				</a:t>
            </a:r>
          </a:p>
          <a:p>
            <a:pPr eaLnBrk="1" hangingPunct="1"/>
            <a:endParaRPr lang="en-GB">
              <a:solidFill>
                <a:schemeClr val="bg1"/>
              </a:solidFill>
              <a:latin typeface="Arial" pitchFamily="34" charset="0"/>
              <a:cs typeface="Arial" pitchFamily="34" charset="0"/>
            </a:endParaRPr>
          </a:p>
          <a:p>
            <a:pPr eaLnBrk="1" hangingPunct="1"/>
            <a:endParaRPr lang="en-GB">
              <a:solidFill>
                <a:schemeClr val="bg1"/>
              </a:solidFill>
              <a:latin typeface="Arial" pitchFamily="34" charset="0"/>
              <a:cs typeface="Arial" pitchFamily="34" charset="0"/>
            </a:endParaRPr>
          </a:p>
          <a:p>
            <a:pPr eaLnBrk="1" hangingPunct="1"/>
            <a:endParaRPr lang="en-GB">
              <a:solidFill>
                <a:schemeClr val="bg1"/>
              </a:solidFill>
              <a:latin typeface="Arial" pitchFamily="34" charset="0"/>
              <a:cs typeface="Arial" pitchFamily="34" charset="0"/>
            </a:endParaRPr>
          </a:p>
          <a:p>
            <a:pPr eaLnBrk="1" hangingPunct="1"/>
            <a:endParaRPr lang="en-GB">
              <a:solidFill>
                <a:schemeClr val="bg1"/>
              </a:solidFill>
              <a:latin typeface="Arial" pitchFamily="34" charset="0"/>
              <a:cs typeface="Arial" pitchFamily="34" charset="0"/>
            </a:endParaRPr>
          </a:p>
          <a:p>
            <a:pPr eaLnBrk="1" hangingPunct="1"/>
            <a:r>
              <a:rPr lang="en-GB">
                <a:solidFill>
                  <a:schemeClr val="bg1"/>
                </a:solidFill>
                <a:latin typeface="Arial" pitchFamily="34" charset="0"/>
                <a:cs typeface="Arial" pitchFamily="34" charset="0"/>
              </a:rPr>
              <a:t>					Magnetic force</a:t>
            </a:r>
          </a:p>
        </p:txBody>
      </p:sp>
      <p:grpSp>
        <p:nvGrpSpPr>
          <p:cNvPr id="456707" name="Group 5"/>
          <p:cNvGrpSpPr>
            <a:grpSpLocks/>
          </p:cNvGrpSpPr>
          <p:nvPr/>
        </p:nvGrpSpPr>
        <p:grpSpPr bwMode="auto">
          <a:xfrm>
            <a:off x="5292725" y="404813"/>
            <a:ext cx="1944688" cy="2447925"/>
            <a:chOff x="3424" y="981"/>
            <a:chExt cx="1225" cy="1542"/>
          </a:xfrm>
        </p:grpSpPr>
        <p:grpSp>
          <p:nvGrpSpPr>
            <p:cNvPr id="31753" name="Group 6"/>
            <p:cNvGrpSpPr>
              <a:grpSpLocks/>
            </p:cNvGrpSpPr>
            <p:nvPr/>
          </p:nvGrpSpPr>
          <p:grpSpPr bwMode="auto">
            <a:xfrm>
              <a:off x="3424" y="981"/>
              <a:ext cx="1225" cy="1541"/>
              <a:chOff x="460" y="768"/>
              <a:chExt cx="763" cy="1265"/>
            </a:xfrm>
          </p:grpSpPr>
          <p:sp>
            <p:nvSpPr>
              <p:cNvPr id="31755" name="Rectangle 7" descr="Granite"/>
              <p:cNvSpPr>
                <a:spLocks noChangeArrowheads="1"/>
              </p:cNvSpPr>
              <p:nvPr/>
            </p:nvSpPr>
            <p:spPr bwMode="auto">
              <a:xfrm>
                <a:off x="460" y="1852"/>
                <a:ext cx="763" cy="181"/>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pic>
            <p:nvPicPr>
              <p:cNvPr id="31756" name="Picture 8" descr="Happy blo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 y="768"/>
                <a:ext cx="642"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4" name="AutoShape 9"/>
            <p:cNvSpPr>
              <a:spLocks noChangeArrowheads="1"/>
            </p:cNvSpPr>
            <p:nvPr/>
          </p:nvSpPr>
          <p:spPr bwMode="auto">
            <a:xfrm>
              <a:off x="3833" y="1888"/>
              <a:ext cx="317" cy="635"/>
            </a:xfrm>
            <a:prstGeom prst="downArrow">
              <a:avLst>
                <a:gd name="adj1" fmla="val 50000"/>
                <a:gd name="adj2" fmla="val 50079"/>
              </a:avLst>
            </a:prstGeom>
            <a:solidFill>
              <a:srgbClr val="FF0000"/>
            </a:solid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grpSp>
      <p:pic>
        <p:nvPicPr>
          <p:cNvPr id="456712" name="Picture 2"/>
          <p:cNvPicPr>
            <a:picLocks noChangeAspect="1" noChangeArrowheads="1"/>
          </p:cNvPicPr>
          <p:nvPr/>
        </p:nvPicPr>
        <p:blipFill>
          <a:blip r:embed="rId4">
            <a:extLst>
              <a:ext uri="{28A0092B-C50C-407E-A947-70E740481C1C}">
                <a14:useLocalDpi xmlns:a14="http://schemas.microsoft.com/office/drawing/2010/main" val="0"/>
              </a:ext>
            </a:extLst>
          </a:blip>
          <a:srcRect t="10527" b="1315"/>
          <a:stretch>
            <a:fillRect/>
          </a:stretch>
        </p:blipFill>
        <p:spPr bwMode="auto">
          <a:xfrm>
            <a:off x="2627313" y="1628775"/>
            <a:ext cx="1930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5084763"/>
            <a:ext cx="5508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587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500"/>
                                        <p:tgtEl>
                                          <p:spTgt spid="456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56712"/>
                                        </p:tgtEl>
                                        <p:attrNameLst>
                                          <p:attrName>style.visibility</p:attrName>
                                        </p:attrNameLst>
                                      </p:cBhvr>
                                      <p:to>
                                        <p:strVal val="visible"/>
                                      </p:to>
                                    </p:set>
                                    <p:animEffect transition="in" filter="dissolve">
                                      <p:cBhvr>
                                        <p:cTn id="12" dur="500"/>
                                        <p:tgtEl>
                                          <p:spTgt spid="4567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56713"/>
                                        </p:tgtEl>
                                        <p:attrNameLst>
                                          <p:attrName>style.visibility</p:attrName>
                                        </p:attrNameLst>
                                      </p:cBhvr>
                                      <p:to>
                                        <p:strVal val="visible"/>
                                      </p:to>
                                    </p:set>
                                    <p:animEffect transition="in" filter="dissolve">
                                      <p:cBhvr>
                                        <p:cTn id="17" dur="500"/>
                                        <p:tgtEl>
                                          <p:spTgt spid="4567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6706"/>
                                        </p:tgtEl>
                                        <p:attrNameLst>
                                          <p:attrName>style.visibility</p:attrName>
                                        </p:attrNameLst>
                                      </p:cBhvr>
                                      <p:to>
                                        <p:strVal val="visible"/>
                                      </p:to>
                                    </p:set>
                                    <p:animEffect transition="in" filter="dissolve">
                                      <p:cBhvr>
                                        <p:cTn id="22" dur="500"/>
                                        <p:tgtEl>
                                          <p:spTgt spid="456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6E2493-814A-4358-A3B7-D379DDA302DD}" type="slidenum">
              <a:rPr lang="en-GB" sz="2000" smtClean="0">
                <a:solidFill>
                  <a:schemeClr val="accent1"/>
                </a:solidFill>
              </a:rPr>
              <a:pPr eaLnBrk="1" hangingPunct="1"/>
              <a:t>25</a:t>
            </a:fld>
            <a:endParaRPr lang="en-GB" sz="2000" smtClean="0">
              <a:solidFill>
                <a:schemeClr val="accent1"/>
              </a:solidFill>
            </a:endParaRPr>
          </a:p>
        </p:txBody>
      </p:sp>
      <p:sp>
        <p:nvSpPr>
          <p:cNvPr id="3277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09C60B-3EC0-4FA9-96F4-A9D3D6768D1E}" type="datetime1">
              <a:rPr lang="en-GB" sz="1400" smtClean="0"/>
              <a:t>31/05/2017</a:t>
            </a:fld>
            <a:endParaRPr lang="en-GB" sz="1400" smtClean="0"/>
          </a:p>
        </p:txBody>
      </p:sp>
      <p:sp>
        <p:nvSpPr>
          <p:cNvPr id="3277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32773" name="Rectangle 2"/>
          <p:cNvSpPr>
            <a:spLocks noGrp="1" noChangeArrowheads="1"/>
          </p:cNvSpPr>
          <p:nvPr>
            <p:ph type="title" idx="4294967295"/>
          </p:nvPr>
        </p:nvSpPr>
        <p:spPr/>
        <p:txBody>
          <a:bodyPr/>
          <a:lstStyle/>
          <a:p>
            <a:pPr eaLnBrk="1" hangingPunct="1"/>
            <a:r>
              <a:rPr lang="en-GB" sz="2400" smtClean="0"/>
              <a:t>What type of force can you think of?</a:t>
            </a:r>
          </a:p>
        </p:txBody>
      </p:sp>
      <p:sp>
        <p:nvSpPr>
          <p:cNvPr id="31749" name="Text Box 5"/>
          <p:cNvSpPr txBox="1">
            <a:spLocks noChangeArrowheads="1"/>
          </p:cNvSpPr>
          <p:nvPr/>
        </p:nvSpPr>
        <p:spPr bwMode="auto">
          <a:xfrm>
            <a:off x="179388" y="2636838"/>
            <a:ext cx="4341812" cy="4524375"/>
          </a:xfrm>
          <a:prstGeom prst="rect">
            <a:avLst/>
          </a:prstGeom>
          <a:noFill/>
          <a:ln>
            <a:noFill/>
          </a:ln>
          <a:extLst>
            <a:ext uri="{909E8E84-426E-40DD-AFC4-6F175D3DCCD1}">
              <a14:hiddenFill xmlns:a14="http://schemas.microsoft.com/office/drawing/2010/main">
                <a:solidFill>
                  <a:schemeClr val="bg1">
                    <a:alpha val="49019"/>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200">
                <a:solidFill>
                  <a:schemeClr val="bg1"/>
                </a:solidFill>
                <a:latin typeface="Arial" pitchFamily="34" charset="0"/>
                <a:cs typeface="Arial" pitchFamily="34" charset="0"/>
              </a:rPr>
              <a:t>Force of Gravity (WEIGHT) </a:t>
            </a:r>
          </a:p>
          <a:p>
            <a:pPr eaLnBrk="1" hangingPunct="1"/>
            <a:endParaRPr lang="en-GB" sz="3200">
              <a:solidFill>
                <a:schemeClr val="bg1"/>
              </a:solidFill>
              <a:latin typeface="Arial" pitchFamily="34" charset="0"/>
              <a:cs typeface="Arial" pitchFamily="34" charset="0"/>
            </a:endParaRPr>
          </a:p>
          <a:p>
            <a:pPr eaLnBrk="1" hangingPunct="1"/>
            <a:r>
              <a:rPr lang="en-GB" sz="3200">
                <a:solidFill>
                  <a:schemeClr val="bg1"/>
                </a:solidFill>
                <a:latin typeface="Arial" pitchFamily="34" charset="0"/>
                <a:cs typeface="Arial" pitchFamily="34" charset="0"/>
              </a:rPr>
              <a:t>Magnetic Force </a:t>
            </a:r>
          </a:p>
          <a:p>
            <a:pPr eaLnBrk="1" hangingPunct="1"/>
            <a:endParaRPr lang="en-GB" sz="3200">
              <a:solidFill>
                <a:schemeClr val="bg1"/>
              </a:solidFill>
              <a:latin typeface="Arial" pitchFamily="34" charset="0"/>
              <a:cs typeface="Arial" pitchFamily="34" charset="0"/>
            </a:endParaRPr>
          </a:p>
          <a:p>
            <a:pPr eaLnBrk="1" hangingPunct="1"/>
            <a:r>
              <a:rPr lang="en-GB" sz="3200">
                <a:solidFill>
                  <a:schemeClr val="bg1"/>
                </a:solidFill>
                <a:latin typeface="Arial" pitchFamily="34" charset="0"/>
                <a:cs typeface="Arial" pitchFamily="34" charset="0"/>
              </a:rPr>
              <a:t>Electrical Force</a:t>
            </a:r>
            <a:r>
              <a:rPr lang="en-GB" sz="3200">
                <a:latin typeface="Arial" pitchFamily="34" charset="0"/>
                <a:cs typeface="Arial" pitchFamily="34" charset="0"/>
              </a:rPr>
              <a:t> </a:t>
            </a:r>
          </a:p>
          <a:p>
            <a:pPr eaLnBrk="1" hangingPunct="1"/>
            <a:endParaRPr lang="en-GB" b="1">
              <a:latin typeface="Arial" pitchFamily="34" charset="0"/>
              <a:cs typeface="Arial" pitchFamily="34" charset="0"/>
            </a:endParaRPr>
          </a:p>
          <a:p>
            <a:pPr eaLnBrk="1" hangingPunct="1"/>
            <a:endParaRPr lang="en-GB" b="1">
              <a:latin typeface="Arial" pitchFamily="34" charset="0"/>
              <a:cs typeface="Arial" pitchFamily="34" charset="0"/>
            </a:endParaRPr>
          </a:p>
          <a:p>
            <a:pPr eaLnBrk="1" hangingPunct="1"/>
            <a:endParaRPr lang="en-GB" b="1">
              <a:latin typeface="Arial" pitchFamily="34" charset="0"/>
              <a:cs typeface="Arial" pitchFamily="34" charset="0"/>
            </a:endParaRPr>
          </a:p>
          <a:p>
            <a:pPr eaLnBrk="1" hangingPunct="1"/>
            <a:endParaRPr lang="en-GB">
              <a:latin typeface="Arial" pitchFamily="34" charset="0"/>
              <a:cs typeface="Arial" pitchFamily="34" charset="0"/>
            </a:endParaRPr>
          </a:p>
        </p:txBody>
      </p:sp>
      <p:sp>
        <p:nvSpPr>
          <p:cNvPr id="31750" name="Text Box 6"/>
          <p:cNvSpPr txBox="1">
            <a:spLocks noChangeArrowheads="1"/>
          </p:cNvSpPr>
          <p:nvPr/>
        </p:nvSpPr>
        <p:spPr bwMode="auto">
          <a:xfrm>
            <a:off x="4822825" y="2565400"/>
            <a:ext cx="4114800" cy="3970338"/>
          </a:xfrm>
          <a:prstGeom prst="rect">
            <a:avLst/>
          </a:prstGeom>
          <a:noFill/>
          <a:ln>
            <a:noFill/>
          </a:ln>
          <a:extLst>
            <a:ext uri="{909E8E84-426E-40DD-AFC4-6F175D3DCCD1}">
              <a14:hiddenFill xmlns:a14="http://schemas.microsoft.com/office/drawing/2010/main">
                <a:solidFill>
                  <a:schemeClr val="bg1">
                    <a:alpha val="49019"/>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dirty="0">
                <a:latin typeface="Arial" pitchFamily="34" charset="0"/>
                <a:cs typeface="Arial" pitchFamily="34" charset="0"/>
              </a:rPr>
              <a:t>Friction </a:t>
            </a:r>
          </a:p>
          <a:p>
            <a:pPr eaLnBrk="1" hangingPunct="1"/>
            <a:endParaRPr lang="en-GB" sz="2800" dirty="0">
              <a:latin typeface="Arial" pitchFamily="34" charset="0"/>
              <a:cs typeface="Arial" pitchFamily="34" charset="0"/>
            </a:endParaRPr>
          </a:p>
          <a:p>
            <a:pPr eaLnBrk="1" hangingPunct="1"/>
            <a:r>
              <a:rPr lang="en-GB" sz="2800" dirty="0">
                <a:latin typeface="Arial" pitchFamily="34" charset="0"/>
                <a:cs typeface="Arial" pitchFamily="34" charset="0"/>
              </a:rPr>
              <a:t>Tension (Pull)</a:t>
            </a:r>
          </a:p>
          <a:p>
            <a:pPr eaLnBrk="1" hangingPunct="1"/>
            <a:endParaRPr lang="en-GB" sz="2800" dirty="0">
              <a:latin typeface="Arial" pitchFamily="34" charset="0"/>
              <a:cs typeface="Arial" pitchFamily="34" charset="0"/>
            </a:endParaRPr>
          </a:p>
          <a:p>
            <a:pPr eaLnBrk="1" hangingPunct="1"/>
            <a:r>
              <a:rPr lang="en-GB" sz="2800" dirty="0">
                <a:latin typeface="Arial" pitchFamily="34" charset="0"/>
                <a:cs typeface="Arial" pitchFamily="34" charset="0"/>
              </a:rPr>
              <a:t>Air Resistance </a:t>
            </a:r>
          </a:p>
          <a:p>
            <a:pPr eaLnBrk="1" hangingPunct="1"/>
            <a:endParaRPr lang="en-GB" sz="2800" dirty="0">
              <a:latin typeface="Arial" pitchFamily="34" charset="0"/>
              <a:cs typeface="Arial" pitchFamily="34" charset="0"/>
            </a:endParaRPr>
          </a:p>
          <a:p>
            <a:pPr eaLnBrk="1" hangingPunct="1"/>
            <a:r>
              <a:rPr lang="en-GB" sz="2800" dirty="0">
                <a:latin typeface="Arial" pitchFamily="34" charset="0"/>
                <a:cs typeface="Arial" pitchFamily="34" charset="0"/>
              </a:rPr>
              <a:t>Applied Force (Push) </a:t>
            </a:r>
          </a:p>
          <a:p>
            <a:pPr eaLnBrk="1" hangingPunct="1"/>
            <a:endParaRPr lang="en-GB" sz="2800" dirty="0">
              <a:latin typeface="Arial" pitchFamily="34" charset="0"/>
              <a:cs typeface="Arial" pitchFamily="34" charset="0"/>
            </a:endParaRPr>
          </a:p>
          <a:p>
            <a:pPr eaLnBrk="1" hangingPunct="1"/>
            <a:r>
              <a:rPr lang="en-GB" sz="2800" dirty="0">
                <a:latin typeface="Arial" pitchFamily="34" charset="0"/>
                <a:cs typeface="Arial" pitchFamily="34" charset="0"/>
              </a:rPr>
              <a:t>Spring Force (Twist)</a:t>
            </a:r>
          </a:p>
        </p:txBody>
      </p:sp>
      <p:sp>
        <p:nvSpPr>
          <p:cNvPr id="32776" name="Line 8"/>
          <p:cNvSpPr>
            <a:spLocks noChangeShapeType="1"/>
          </p:cNvSpPr>
          <p:nvPr/>
        </p:nvSpPr>
        <p:spPr bwMode="auto">
          <a:xfrm>
            <a:off x="468313" y="2276475"/>
            <a:ext cx="8351837" cy="0"/>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77" name="Line 9"/>
          <p:cNvSpPr>
            <a:spLocks noChangeShapeType="1"/>
          </p:cNvSpPr>
          <p:nvPr/>
        </p:nvSpPr>
        <p:spPr bwMode="auto">
          <a:xfrm>
            <a:off x="4648200" y="1600200"/>
            <a:ext cx="0" cy="482441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78" name="Text Box 10"/>
          <p:cNvSpPr txBox="1">
            <a:spLocks noChangeArrowheads="1"/>
          </p:cNvSpPr>
          <p:nvPr/>
        </p:nvSpPr>
        <p:spPr bwMode="auto">
          <a:xfrm>
            <a:off x="179388" y="6453188"/>
            <a:ext cx="3744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 typeface="Arial" pitchFamily="34" charset="0"/>
              <a:buNone/>
            </a:pPr>
            <a:r>
              <a:rPr lang="en-GB" sz="1000">
                <a:latin typeface="Arial" pitchFamily="34" charset="0"/>
                <a:cs typeface="Arial" pitchFamily="34" charset="0"/>
              </a:rPr>
              <a:t>http://www.physicsclassroom.com/class/newtlaws/u2l2b.cfm</a:t>
            </a:r>
            <a:endParaRPr lang="en-GB" sz="1800">
              <a:latin typeface="Arial" pitchFamily="34" charset="0"/>
              <a:cs typeface="Arial" pitchFamily="34" charset="0"/>
            </a:endParaRPr>
          </a:p>
        </p:txBody>
      </p:sp>
      <p:sp>
        <p:nvSpPr>
          <p:cNvPr id="32779" name="Rectangle 1"/>
          <p:cNvSpPr>
            <a:spLocks noChangeArrowheads="1"/>
          </p:cNvSpPr>
          <p:nvPr/>
        </p:nvSpPr>
        <p:spPr bwMode="auto">
          <a:xfrm>
            <a:off x="396875" y="1581150"/>
            <a:ext cx="4213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200" b="1">
                <a:solidFill>
                  <a:srgbClr val="FF0066"/>
                </a:solidFill>
                <a:latin typeface="Arial" pitchFamily="34" charset="0"/>
                <a:cs typeface="Arial" pitchFamily="34" charset="0"/>
              </a:rPr>
              <a:t>Non- Contact Forces</a:t>
            </a:r>
          </a:p>
        </p:txBody>
      </p:sp>
      <p:sp>
        <p:nvSpPr>
          <p:cNvPr id="32780" name="Rectangle 2"/>
          <p:cNvSpPr>
            <a:spLocks noChangeArrowheads="1"/>
          </p:cNvSpPr>
          <p:nvPr/>
        </p:nvSpPr>
        <p:spPr bwMode="auto">
          <a:xfrm>
            <a:off x="5148263" y="1665288"/>
            <a:ext cx="316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200" b="1">
                <a:solidFill>
                  <a:srgbClr val="FF0066"/>
                </a:solidFill>
                <a:latin typeface="Arial" pitchFamily="34" charset="0"/>
                <a:cs typeface="Arial" pitchFamily="34" charset="0"/>
              </a:rPr>
              <a:t>Contact Forces</a:t>
            </a:r>
          </a:p>
        </p:txBody>
      </p:sp>
    </p:spTree>
    <p:extLst>
      <p:ext uri="{BB962C8B-B14F-4D97-AF65-F5344CB8AC3E}">
        <p14:creationId xmlns:p14="http://schemas.microsoft.com/office/powerpoint/2010/main" val="4064966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up)">
                                      <p:cBhvr>
                                        <p:cTn id="7" dur="500"/>
                                        <p:tgtEl>
                                          <p:spTgt spid="31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wipe(up)">
                                      <p:cBhvr>
                                        <p:cTn id="12"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847E80-5D40-443B-9880-3211CFBB7351}" type="slidenum">
              <a:rPr lang="en-GB" sz="2000" smtClean="0">
                <a:solidFill>
                  <a:schemeClr val="accent1"/>
                </a:solidFill>
              </a:rPr>
              <a:pPr eaLnBrk="1" hangingPunct="1"/>
              <a:t>26</a:t>
            </a:fld>
            <a:endParaRPr lang="en-GB" sz="2000" smtClean="0">
              <a:solidFill>
                <a:schemeClr val="accent1"/>
              </a:solidFill>
            </a:endParaRPr>
          </a:p>
        </p:txBody>
      </p:sp>
      <p:sp>
        <p:nvSpPr>
          <p:cNvPr id="3379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AB7894-4C7E-4E00-870C-2B0F6CA38A25}" type="datetime1">
              <a:rPr lang="en-GB" sz="1400" smtClean="0"/>
              <a:t>31/05/2017</a:t>
            </a:fld>
            <a:endParaRPr lang="en-GB" sz="1400" smtClean="0"/>
          </a:p>
        </p:txBody>
      </p:sp>
      <p:sp>
        <p:nvSpPr>
          <p:cNvPr id="3379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33797" name="Rectangle 2"/>
          <p:cNvSpPr>
            <a:spLocks noGrp="1" noChangeArrowheads="1"/>
          </p:cNvSpPr>
          <p:nvPr>
            <p:ph type="title"/>
          </p:nvPr>
        </p:nvSpPr>
        <p:spPr/>
        <p:txBody>
          <a:bodyPr/>
          <a:lstStyle/>
          <a:p>
            <a:pPr eaLnBrk="1" hangingPunct="1"/>
            <a:r>
              <a:rPr lang="en-GB" smtClean="0"/>
              <a:t>WHAT CAUSES THESE FORCES? </a:t>
            </a:r>
          </a:p>
        </p:txBody>
      </p:sp>
      <p:pic>
        <p:nvPicPr>
          <p:cNvPr id="4382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59001">
            <a:off x="323172" y="692696"/>
            <a:ext cx="4129088"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4501284"/>
            <a:ext cx="333375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1200150"/>
            <a:ext cx="1957388"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141787"/>
            <a:ext cx="2405063"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0480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905000"/>
            <a:ext cx="3810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61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8275"/>
                                        </p:tgtEl>
                                        <p:attrNameLst>
                                          <p:attrName>style.visibility</p:attrName>
                                        </p:attrNameLst>
                                      </p:cBhvr>
                                      <p:to>
                                        <p:strVal val="visible"/>
                                      </p:to>
                                    </p:set>
                                    <p:animEffect transition="in" filter="dissolve">
                                      <p:cBhvr>
                                        <p:cTn id="7" dur="500"/>
                                        <p:tgtEl>
                                          <p:spTgt spid="438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38276"/>
                                        </p:tgtEl>
                                        <p:attrNameLst>
                                          <p:attrName>style.visibility</p:attrName>
                                        </p:attrNameLst>
                                      </p:cBhvr>
                                      <p:to>
                                        <p:strVal val="visible"/>
                                      </p:to>
                                    </p:set>
                                    <p:animEffect transition="in" filter="dissolve">
                                      <p:cBhvr>
                                        <p:cTn id="12" dur="500"/>
                                        <p:tgtEl>
                                          <p:spTgt spid="438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38277"/>
                                        </p:tgtEl>
                                        <p:attrNameLst>
                                          <p:attrName>style.visibility</p:attrName>
                                        </p:attrNameLst>
                                      </p:cBhvr>
                                      <p:to>
                                        <p:strVal val="visible"/>
                                      </p:to>
                                    </p:set>
                                    <p:animEffect transition="in" filter="dissolve">
                                      <p:cBhvr>
                                        <p:cTn id="17" dur="500"/>
                                        <p:tgtEl>
                                          <p:spTgt spid="4382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38278"/>
                                        </p:tgtEl>
                                        <p:attrNameLst>
                                          <p:attrName>style.visibility</p:attrName>
                                        </p:attrNameLst>
                                      </p:cBhvr>
                                      <p:to>
                                        <p:strVal val="visible"/>
                                      </p:to>
                                    </p:set>
                                    <p:animEffect transition="in" filter="dissolve">
                                      <p:cBhvr>
                                        <p:cTn id="22" dur="500"/>
                                        <p:tgtEl>
                                          <p:spTgt spid="4382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38279"/>
                                        </p:tgtEl>
                                        <p:attrNameLst>
                                          <p:attrName>style.visibility</p:attrName>
                                        </p:attrNameLst>
                                      </p:cBhvr>
                                      <p:to>
                                        <p:strVal val="visible"/>
                                      </p:to>
                                    </p:set>
                                    <p:animEffect transition="in" filter="dissolve">
                                      <p:cBhvr>
                                        <p:cTn id="27" dur="500"/>
                                        <p:tgtEl>
                                          <p:spTgt spid="4382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38280"/>
                                        </p:tgtEl>
                                        <p:attrNameLst>
                                          <p:attrName>style.visibility</p:attrName>
                                        </p:attrNameLst>
                                      </p:cBhvr>
                                      <p:to>
                                        <p:strVal val="visible"/>
                                      </p:to>
                                    </p:set>
                                    <p:animEffect transition="in" filter="dissolve">
                                      <p:cBhvr>
                                        <p:cTn id="32" dur="500"/>
                                        <p:tgtEl>
                                          <p:spTgt spid="438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0991855-9B13-42AC-A022-54D937D0EE94}" type="slidenum">
              <a:rPr lang="en-GB" sz="2000" smtClean="0">
                <a:solidFill>
                  <a:schemeClr val="accent1"/>
                </a:solidFill>
              </a:rPr>
              <a:pPr eaLnBrk="1" hangingPunct="1"/>
              <a:t>27</a:t>
            </a:fld>
            <a:endParaRPr lang="en-GB" sz="2000" smtClean="0">
              <a:solidFill>
                <a:schemeClr val="accent1"/>
              </a:solidFill>
            </a:endParaRPr>
          </a:p>
        </p:txBody>
      </p:sp>
      <p:sp>
        <p:nvSpPr>
          <p:cNvPr id="3481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8D5DF0-E221-49F9-BE9E-F1F0F81D58D1}" type="datetime1">
              <a:rPr lang="en-GB" sz="1400" smtClean="0"/>
              <a:t>31/05/2017</a:t>
            </a:fld>
            <a:endParaRPr lang="en-GB" sz="1400" smtClean="0"/>
          </a:p>
        </p:txBody>
      </p:sp>
      <p:sp>
        <p:nvSpPr>
          <p:cNvPr id="3482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34821" name="TextBox 1"/>
          <p:cNvSpPr txBox="1">
            <a:spLocks noChangeArrowheads="1"/>
          </p:cNvSpPr>
          <p:nvPr/>
        </p:nvSpPr>
        <p:spPr bwMode="auto">
          <a:xfrm>
            <a:off x="152400" y="228600"/>
            <a:ext cx="77057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4000" u="sng" dirty="0">
                <a:latin typeface="Arial" pitchFamily="34" charset="0"/>
                <a:cs typeface="Arial" pitchFamily="34" charset="0"/>
              </a:rPr>
              <a:t>Activity: Write out which force fits with each picture</a:t>
            </a:r>
          </a:p>
          <a:p>
            <a:pPr algn="ctr" eaLnBrk="1" hangingPunct="1"/>
            <a:r>
              <a:rPr lang="en-GB" sz="4000" dirty="0">
                <a:solidFill>
                  <a:schemeClr val="bg1"/>
                </a:solidFill>
                <a:latin typeface="Arial" pitchFamily="34" charset="0"/>
                <a:cs typeface="Arial" pitchFamily="34" charset="0"/>
              </a:rPr>
              <a:t> Use the white board and write the force that acts on the picture and state whether they are </a:t>
            </a:r>
            <a:r>
              <a:rPr lang="en-GB" sz="4000" dirty="0">
                <a:solidFill>
                  <a:srgbClr val="FF0066"/>
                </a:solidFill>
                <a:latin typeface="Arial" pitchFamily="34" charset="0"/>
                <a:cs typeface="Arial" pitchFamily="34" charset="0"/>
              </a:rPr>
              <a:t>CONTACT</a:t>
            </a:r>
            <a:r>
              <a:rPr lang="en-GB" sz="4000" dirty="0">
                <a:solidFill>
                  <a:schemeClr val="bg1"/>
                </a:solidFill>
                <a:latin typeface="Arial" pitchFamily="34" charset="0"/>
                <a:cs typeface="Arial" pitchFamily="34" charset="0"/>
              </a:rPr>
              <a:t> or </a:t>
            </a:r>
            <a:r>
              <a:rPr lang="en-GB" sz="4000" dirty="0">
                <a:solidFill>
                  <a:srgbClr val="FF0066"/>
                </a:solidFill>
                <a:latin typeface="Arial" pitchFamily="34" charset="0"/>
                <a:cs typeface="Arial" pitchFamily="34" charset="0"/>
              </a:rPr>
              <a:t>NON CONTACT</a:t>
            </a:r>
            <a:r>
              <a:rPr lang="en-GB" sz="4000" dirty="0">
                <a:latin typeface="Arial" pitchFamily="34" charset="0"/>
                <a:cs typeface="Arial" pitchFamily="34" charset="0"/>
              </a:rPr>
              <a:t> </a:t>
            </a:r>
          </a:p>
        </p:txBody>
      </p:sp>
      <p:sp>
        <p:nvSpPr>
          <p:cNvPr id="34822" name="TextBox 2"/>
          <p:cNvSpPr txBox="1">
            <a:spLocks noChangeArrowheads="1"/>
          </p:cNvSpPr>
          <p:nvPr/>
        </p:nvSpPr>
        <p:spPr bwMode="auto">
          <a:xfrm>
            <a:off x="381000" y="4038600"/>
            <a:ext cx="8064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200" b="1" i="1" dirty="0">
                <a:latin typeface="Arial" pitchFamily="34" charset="0"/>
                <a:cs typeface="Arial" pitchFamily="34" charset="0"/>
              </a:rPr>
              <a:t>Weight		Air resistance		Pull</a:t>
            </a:r>
          </a:p>
          <a:p>
            <a:pPr eaLnBrk="1" hangingPunct="1"/>
            <a:endParaRPr lang="en-GB" sz="3200" b="1" i="1" dirty="0">
              <a:latin typeface="Arial" pitchFamily="34" charset="0"/>
              <a:cs typeface="Arial" pitchFamily="34" charset="0"/>
            </a:endParaRPr>
          </a:p>
          <a:p>
            <a:pPr eaLnBrk="1" hangingPunct="1"/>
            <a:r>
              <a:rPr lang="en-GB" sz="3200" b="1" i="1" dirty="0">
                <a:latin typeface="Arial" pitchFamily="34" charset="0"/>
                <a:cs typeface="Arial" pitchFamily="34" charset="0"/>
              </a:rPr>
              <a:t>	</a:t>
            </a:r>
            <a:r>
              <a:rPr lang="en-GB" sz="3200" b="1" i="1" dirty="0" err="1">
                <a:latin typeface="Arial" pitchFamily="34" charset="0"/>
                <a:cs typeface="Arial" pitchFamily="34" charset="0"/>
              </a:rPr>
              <a:t>Upthrust</a:t>
            </a:r>
            <a:r>
              <a:rPr lang="en-GB" sz="3200" b="1" i="1" dirty="0">
                <a:latin typeface="Arial" pitchFamily="34" charset="0"/>
                <a:cs typeface="Arial" pitchFamily="34" charset="0"/>
              </a:rPr>
              <a:t>			Friction</a:t>
            </a:r>
          </a:p>
          <a:p>
            <a:pPr eaLnBrk="1" hangingPunct="1"/>
            <a:endParaRPr lang="en-GB" sz="3200" b="1" i="1" dirty="0">
              <a:latin typeface="Arial" pitchFamily="34" charset="0"/>
              <a:cs typeface="Arial" pitchFamily="34" charset="0"/>
            </a:endParaRPr>
          </a:p>
          <a:p>
            <a:pPr eaLnBrk="1" hangingPunct="1"/>
            <a:r>
              <a:rPr lang="en-GB" sz="3200" b="1" i="1" dirty="0">
                <a:latin typeface="Arial" pitchFamily="34" charset="0"/>
                <a:cs typeface="Arial" pitchFamily="34" charset="0"/>
              </a:rPr>
              <a:t>	Water resistance			Push</a:t>
            </a:r>
          </a:p>
        </p:txBody>
      </p:sp>
    </p:spTree>
    <p:extLst>
      <p:ext uri="{BB962C8B-B14F-4D97-AF65-F5344CB8AC3E}">
        <p14:creationId xmlns:p14="http://schemas.microsoft.com/office/powerpoint/2010/main" val="2466396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D97A93-31F0-4C9B-BAC2-6324D124612C}" type="slidenum">
              <a:rPr lang="en-GB" sz="2000" smtClean="0">
                <a:solidFill>
                  <a:schemeClr val="accent1"/>
                </a:solidFill>
              </a:rPr>
              <a:pPr eaLnBrk="1" hangingPunct="1"/>
              <a:t>28</a:t>
            </a:fld>
            <a:endParaRPr lang="en-GB" sz="2000" smtClean="0">
              <a:solidFill>
                <a:schemeClr val="accent1"/>
              </a:solidFill>
            </a:endParaRPr>
          </a:p>
        </p:txBody>
      </p:sp>
      <p:sp>
        <p:nvSpPr>
          <p:cNvPr id="3584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06139A-BECA-4BE2-868B-8687F4A19356}" type="datetime1">
              <a:rPr lang="en-GB" sz="1400" smtClean="0"/>
              <a:t>31/05/2017</a:t>
            </a:fld>
            <a:endParaRPr lang="en-GB" sz="1400" smtClean="0"/>
          </a:p>
        </p:txBody>
      </p:sp>
      <p:sp>
        <p:nvSpPr>
          <p:cNvPr id="3584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pSp>
        <p:nvGrpSpPr>
          <p:cNvPr id="35845" name="Group 4"/>
          <p:cNvGrpSpPr>
            <a:grpSpLocks/>
          </p:cNvGrpSpPr>
          <p:nvPr/>
        </p:nvGrpSpPr>
        <p:grpSpPr bwMode="auto">
          <a:xfrm>
            <a:off x="2627313" y="1196975"/>
            <a:ext cx="3457575" cy="4319588"/>
            <a:chOff x="460" y="768"/>
            <a:chExt cx="763" cy="1265"/>
          </a:xfrm>
        </p:grpSpPr>
        <p:sp>
          <p:nvSpPr>
            <p:cNvPr id="35848" name="Rectangle 5" descr="Granite"/>
            <p:cNvSpPr>
              <a:spLocks noChangeArrowheads="1"/>
            </p:cNvSpPr>
            <p:nvPr/>
          </p:nvSpPr>
          <p:spPr bwMode="auto">
            <a:xfrm>
              <a:off x="460" y="1852"/>
              <a:ext cx="763" cy="181"/>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pic>
          <p:nvPicPr>
            <p:cNvPr id="35849" name="Picture 6" descr="Happy bl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 y="768"/>
              <a:ext cx="642"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6156176" y="1412776"/>
            <a:ext cx="2300886" cy="923330"/>
          </a:xfrm>
          <a:prstGeom prst="rect">
            <a:avLst/>
          </a:prstGeom>
          <a:noFill/>
        </p:spPr>
        <p:txBody>
          <a:bodyPr wrap="none">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Weight</a:t>
            </a:r>
          </a:p>
        </p:txBody>
      </p:sp>
      <p:sp>
        <p:nvSpPr>
          <p:cNvPr id="3" name="Down Arrow 2"/>
          <p:cNvSpPr/>
          <p:nvPr/>
        </p:nvSpPr>
        <p:spPr>
          <a:xfrm>
            <a:off x="3708400" y="4652963"/>
            <a:ext cx="1008063" cy="1423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353880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00799 -0.27176 L -2.77778E-7 0.14838 " pathEditMode="relative" rAng="0" ptsTypes="AA">
                                      <p:cBhvr>
                                        <p:cTn id="6" dur="2000" fill="hold"/>
                                        <p:tgtEl>
                                          <p:spTgt spid="3"/>
                                        </p:tgtEl>
                                        <p:attrNameLst>
                                          <p:attrName>ppt_x</p:attrName>
                                          <p:attrName>ppt_y</p:attrName>
                                        </p:attrNameLst>
                                      </p:cBhvr>
                                      <p:rCtr x="-399" y="2099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B4691B-DC8E-4069-A9FE-279745982C7B}" type="slidenum">
              <a:rPr lang="en-GB" sz="2000" smtClean="0">
                <a:solidFill>
                  <a:schemeClr val="accent1"/>
                </a:solidFill>
              </a:rPr>
              <a:pPr eaLnBrk="1" hangingPunct="1"/>
              <a:t>29</a:t>
            </a:fld>
            <a:endParaRPr lang="en-GB" sz="2000" smtClean="0">
              <a:solidFill>
                <a:schemeClr val="accent1"/>
              </a:solidFill>
            </a:endParaRPr>
          </a:p>
        </p:txBody>
      </p:sp>
      <p:sp>
        <p:nvSpPr>
          <p:cNvPr id="3686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726E05-9E1E-4C5A-A213-6FB586D057A7}" type="datetime1">
              <a:rPr lang="en-GB" sz="1400" smtClean="0"/>
              <a:t>31/05/2017</a:t>
            </a:fld>
            <a:endParaRPr lang="en-GB" sz="1400" smtClean="0"/>
          </a:p>
        </p:txBody>
      </p:sp>
      <p:sp>
        <p:nvSpPr>
          <p:cNvPr id="3686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36869" name="Picture 2" descr="http://t1.gstatic.com/images?q=tbn:ANd9GcSU_RHVBpAqcxjEYUx1e7kptfY3nyZ-T2YqSUgkiWrrHtj06AuvW8l30mOO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14375"/>
            <a:ext cx="743108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AutoShape 17"/>
          <p:cNvSpPr>
            <a:spLocks noChangeArrowheads="1"/>
          </p:cNvSpPr>
          <p:nvPr/>
        </p:nvSpPr>
        <p:spPr bwMode="auto">
          <a:xfrm rot="-5400000">
            <a:off x="1620838" y="1339850"/>
            <a:ext cx="1079500" cy="2378075"/>
          </a:xfrm>
          <a:prstGeom prst="downArrow">
            <a:avLst>
              <a:gd name="adj1" fmla="val 50000"/>
              <a:gd name="adj2" fmla="val 35930"/>
            </a:avLst>
          </a:prstGeom>
          <a:solidFill>
            <a:srgbClr val="FF0000"/>
          </a:solid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sp>
        <p:nvSpPr>
          <p:cNvPr id="3" name="Rectangle 2"/>
          <p:cNvSpPr/>
          <p:nvPr/>
        </p:nvSpPr>
        <p:spPr>
          <a:xfrm>
            <a:off x="734233" y="3342481"/>
            <a:ext cx="2218518" cy="923330"/>
          </a:xfrm>
          <a:prstGeom prst="rect">
            <a:avLst/>
          </a:prstGeom>
        </p:spPr>
        <p:txBody>
          <a:bodyPr>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PULL</a:t>
            </a:r>
          </a:p>
        </p:txBody>
      </p:sp>
    </p:spTree>
    <p:extLst>
      <p:ext uri="{BB962C8B-B14F-4D97-AF65-F5344CB8AC3E}">
        <p14:creationId xmlns:p14="http://schemas.microsoft.com/office/powerpoint/2010/main" val="1001569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14583 0.00532 L 0.17518 0.00532 " pathEditMode="relative" rAng="0" ptsTypes="AA">
                                      <p:cBhvr>
                                        <p:cTn id="6" dur="2000" fill="hold"/>
                                        <p:tgtEl>
                                          <p:spTgt spid="36870"/>
                                        </p:tgtEl>
                                        <p:attrNameLst>
                                          <p:attrName>ppt_x</p:attrName>
                                          <p:attrName>ppt_y</p:attrName>
                                        </p:attrNameLst>
                                      </p:cBhvr>
                                      <p:rCtr x="16042"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3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A2B11FA-725F-410D-BDEC-066227AB7C2A}" type="slidenum">
              <a:rPr lang="en-GB" sz="2000" smtClean="0">
                <a:solidFill>
                  <a:schemeClr val="accent1"/>
                </a:solidFill>
              </a:rPr>
              <a:pPr eaLnBrk="1" hangingPunct="1"/>
              <a:t>3</a:t>
            </a:fld>
            <a:endParaRPr lang="en-GB" sz="2000" smtClean="0">
              <a:solidFill>
                <a:schemeClr val="accent1"/>
              </a:solidFill>
            </a:endParaRPr>
          </a:p>
        </p:txBody>
      </p:sp>
      <p:sp>
        <p:nvSpPr>
          <p:cNvPr id="5123"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B625FD-1040-4278-A5F0-A58E97F8303C}" type="datetime1">
              <a:rPr lang="en-GB" sz="1400" smtClean="0"/>
              <a:t>31/05/2017</a:t>
            </a:fld>
            <a:endParaRPr lang="en-GB" sz="1400" smtClean="0"/>
          </a:p>
        </p:txBody>
      </p:sp>
      <p:sp>
        <p:nvSpPr>
          <p:cNvPr id="5124"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125" name="Rectangle 2050"/>
          <p:cNvSpPr>
            <a:spLocks noGrp="1" noChangeArrowheads="1"/>
          </p:cNvSpPr>
          <p:nvPr>
            <p:ph type="title"/>
          </p:nvPr>
        </p:nvSpPr>
        <p:spPr>
          <a:xfrm>
            <a:off x="152400" y="152400"/>
            <a:ext cx="4953000" cy="609600"/>
          </a:xfrm>
        </p:spPr>
        <p:style>
          <a:lnRef idx="3">
            <a:schemeClr val="lt1"/>
          </a:lnRef>
          <a:fillRef idx="1">
            <a:schemeClr val="dk1"/>
          </a:fillRef>
          <a:effectRef idx="1">
            <a:schemeClr val="dk1"/>
          </a:effectRef>
          <a:fontRef idx="minor">
            <a:schemeClr val="lt1"/>
          </a:fontRef>
        </p:style>
        <p:txBody>
          <a:bodyPr>
            <a:normAutofit fontScale="90000"/>
          </a:bodyPr>
          <a:lstStyle/>
          <a:p>
            <a:pPr eaLnBrk="1" hangingPunct="1"/>
            <a:r>
              <a:rPr lang="en-GB" dirty="0" smtClean="0"/>
              <a:t>MINDMAP OF FORCES</a:t>
            </a:r>
          </a:p>
        </p:txBody>
      </p:sp>
      <p:sp>
        <p:nvSpPr>
          <p:cNvPr id="5169" name="Oval 2053"/>
          <p:cNvSpPr>
            <a:spLocks noChangeArrowheads="1"/>
          </p:cNvSpPr>
          <p:nvPr/>
        </p:nvSpPr>
        <p:spPr bwMode="auto">
          <a:xfrm>
            <a:off x="3276600" y="2590800"/>
            <a:ext cx="1600200" cy="914400"/>
          </a:xfrm>
          <a:prstGeom prst="ellipse">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algn="ctr"/>
            <a:r>
              <a:rPr lang="en-GB" sz="2000" dirty="0">
                <a:latin typeface="Comic Sans MS" pitchFamily="66" charset="0"/>
              </a:rPr>
              <a:t>FORCES</a:t>
            </a:r>
          </a:p>
        </p:txBody>
      </p:sp>
      <p:grpSp>
        <p:nvGrpSpPr>
          <p:cNvPr id="398371" name="Group 2083"/>
          <p:cNvGrpSpPr>
            <a:grpSpLocks/>
          </p:cNvGrpSpPr>
          <p:nvPr/>
        </p:nvGrpSpPr>
        <p:grpSpPr bwMode="auto">
          <a:xfrm>
            <a:off x="2527300" y="1794165"/>
            <a:ext cx="3797300" cy="3173413"/>
            <a:chOff x="3272" y="2016"/>
            <a:chExt cx="2392" cy="1999"/>
          </a:xfrm>
        </p:grpSpPr>
        <p:grpSp>
          <p:nvGrpSpPr>
            <p:cNvPr id="5160" name="Group 2084"/>
            <p:cNvGrpSpPr>
              <a:grpSpLocks/>
            </p:cNvGrpSpPr>
            <p:nvPr/>
          </p:nvGrpSpPr>
          <p:grpSpPr bwMode="auto">
            <a:xfrm>
              <a:off x="3272" y="3055"/>
              <a:ext cx="1008" cy="960"/>
              <a:chOff x="3272" y="3055"/>
              <a:chExt cx="1008" cy="960"/>
            </a:xfrm>
          </p:grpSpPr>
          <p:sp>
            <p:nvSpPr>
              <p:cNvPr id="5167" name="Oval 2085"/>
              <p:cNvSpPr>
                <a:spLocks noChangeArrowheads="1"/>
              </p:cNvSpPr>
              <p:nvPr/>
            </p:nvSpPr>
            <p:spPr bwMode="auto">
              <a:xfrm>
                <a:off x="3272" y="3439"/>
                <a:ext cx="1008" cy="576"/>
              </a:xfrm>
              <a:prstGeom prst="ellipse">
                <a:avLst/>
              </a:prstGeom>
              <a:ln>
                <a:headEnd/>
                <a:tailEnd/>
              </a:ln>
              <a:extLst/>
            </p:spPr>
            <p:style>
              <a:lnRef idx="3">
                <a:schemeClr val="lt1"/>
              </a:lnRef>
              <a:fillRef idx="1">
                <a:schemeClr val="accent2"/>
              </a:fillRef>
              <a:effectRef idx="1">
                <a:schemeClr val="accent2"/>
              </a:effectRef>
              <a:fontRef idx="minor">
                <a:schemeClr val="lt1"/>
              </a:fontRef>
            </p:style>
            <p:txBody>
              <a:bodyPr wrap="none" anchor="ctr"/>
              <a:lstStyle/>
              <a:p>
                <a:pPr algn="ctr"/>
                <a:r>
                  <a:rPr lang="en-GB" sz="2000" dirty="0">
                    <a:latin typeface="Comic Sans MS" pitchFamily="66" charset="0"/>
                  </a:rPr>
                  <a:t>What are </a:t>
                </a:r>
              </a:p>
              <a:p>
                <a:pPr algn="ctr"/>
                <a:r>
                  <a:rPr lang="en-GB" sz="2000" dirty="0">
                    <a:latin typeface="Comic Sans MS" pitchFamily="66" charset="0"/>
                  </a:rPr>
                  <a:t>FORCES?</a:t>
                </a:r>
              </a:p>
            </p:txBody>
          </p:sp>
          <p:sp>
            <p:nvSpPr>
              <p:cNvPr id="5168" name="Line 2086"/>
              <p:cNvSpPr>
                <a:spLocks noChangeShapeType="1"/>
              </p:cNvSpPr>
              <p:nvPr/>
            </p:nvSpPr>
            <p:spPr bwMode="auto">
              <a:xfrm flipH="1">
                <a:off x="3816" y="3055"/>
                <a:ext cx="48" cy="384"/>
              </a:xfrm>
              <a:prstGeom prst="line">
                <a:avLst/>
              </a:prstGeom>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GB"/>
              </a:p>
            </p:txBody>
          </p:sp>
        </p:grpSp>
        <p:grpSp>
          <p:nvGrpSpPr>
            <p:cNvPr id="5161" name="Group 2087"/>
            <p:cNvGrpSpPr>
              <a:grpSpLocks/>
            </p:cNvGrpSpPr>
            <p:nvPr/>
          </p:nvGrpSpPr>
          <p:grpSpPr bwMode="auto">
            <a:xfrm>
              <a:off x="4656" y="2016"/>
              <a:ext cx="1008" cy="864"/>
              <a:chOff x="4656" y="2016"/>
              <a:chExt cx="1008" cy="864"/>
            </a:xfrm>
          </p:grpSpPr>
          <p:sp>
            <p:nvSpPr>
              <p:cNvPr id="5165" name="Oval 2088"/>
              <p:cNvSpPr>
                <a:spLocks noChangeArrowheads="1"/>
              </p:cNvSpPr>
              <p:nvPr/>
            </p:nvSpPr>
            <p:spPr bwMode="auto">
              <a:xfrm>
                <a:off x="4656" y="2016"/>
                <a:ext cx="1008" cy="576"/>
              </a:xfrm>
              <a:prstGeom prst="ellipse">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lgn="ctr"/>
                <a:r>
                  <a:rPr lang="en-GB" sz="2000" dirty="0">
                    <a:latin typeface="Comic Sans MS" pitchFamily="66" charset="0"/>
                  </a:rPr>
                  <a:t>measuring </a:t>
                </a:r>
              </a:p>
              <a:p>
                <a:pPr algn="ctr"/>
                <a:r>
                  <a:rPr lang="en-GB" sz="2000" dirty="0">
                    <a:latin typeface="Comic Sans MS" pitchFamily="66" charset="0"/>
                  </a:rPr>
                  <a:t>FORCES?</a:t>
                </a:r>
              </a:p>
            </p:txBody>
          </p:sp>
          <p:sp>
            <p:nvSpPr>
              <p:cNvPr id="5166" name="Line 2089"/>
              <p:cNvSpPr>
                <a:spLocks noChangeShapeType="1"/>
              </p:cNvSpPr>
              <p:nvPr/>
            </p:nvSpPr>
            <p:spPr bwMode="auto">
              <a:xfrm flipV="1">
                <a:off x="4752" y="2592"/>
                <a:ext cx="288" cy="288"/>
              </a:xfrm>
              <a:prstGeom prst="line">
                <a:avLst/>
              </a:prstGeom>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GB"/>
              </a:p>
            </p:txBody>
          </p:sp>
        </p:grpSp>
        <p:grpSp>
          <p:nvGrpSpPr>
            <p:cNvPr id="5162" name="Group 2090"/>
            <p:cNvGrpSpPr>
              <a:grpSpLocks/>
            </p:cNvGrpSpPr>
            <p:nvPr/>
          </p:nvGrpSpPr>
          <p:grpSpPr bwMode="auto">
            <a:xfrm>
              <a:off x="4704" y="2976"/>
              <a:ext cx="912" cy="672"/>
              <a:chOff x="4704" y="2976"/>
              <a:chExt cx="912" cy="672"/>
            </a:xfrm>
          </p:grpSpPr>
          <p:sp>
            <p:nvSpPr>
              <p:cNvPr id="5163" name="Oval 2091"/>
              <p:cNvSpPr>
                <a:spLocks noChangeArrowheads="1"/>
              </p:cNvSpPr>
              <p:nvPr/>
            </p:nvSpPr>
            <p:spPr bwMode="auto">
              <a:xfrm>
                <a:off x="4752" y="3072"/>
                <a:ext cx="864" cy="576"/>
              </a:xfrm>
              <a:prstGeom prst="ellipse">
                <a:avLst/>
              </a:prstGeom>
              <a:ln>
                <a:headEnd/>
                <a:tailEnd/>
              </a:ln>
              <a:extLst/>
            </p:spPr>
            <p:style>
              <a:lnRef idx="3">
                <a:schemeClr val="lt1"/>
              </a:lnRef>
              <a:fillRef idx="1">
                <a:schemeClr val="accent5"/>
              </a:fillRef>
              <a:effectRef idx="1">
                <a:schemeClr val="accent5"/>
              </a:effectRef>
              <a:fontRef idx="minor">
                <a:schemeClr val="lt1"/>
              </a:fontRef>
            </p:style>
            <p:txBody>
              <a:bodyPr wrap="none" anchor="ctr"/>
              <a:lstStyle/>
              <a:p>
                <a:pPr algn="ctr"/>
                <a:r>
                  <a:rPr lang="en-GB" sz="2000" dirty="0">
                    <a:latin typeface="Comic Sans MS" pitchFamily="66" charset="0"/>
                  </a:rPr>
                  <a:t>Types of</a:t>
                </a:r>
              </a:p>
              <a:p>
                <a:pPr algn="ctr"/>
                <a:r>
                  <a:rPr lang="en-GB" sz="2000" dirty="0">
                    <a:latin typeface="Comic Sans MS" pitchFamily="66" charset="0"/>
                  </a:rPr>
                  <a:t>FORCES</a:t>
                </a:r>
              </a:p>
            </p:txBody>
          </p:sp>
          <p:sp>
            <p:nvSpPr>
              <p:cNvPr id="5164" name="Line 2092"/>
              <p:cNvSpPr>
                <a:spLocks noChangeShapeType="1"/>
              </p:cNvSpPr>
              <p:nvPr/>
            </p:nvSpPr>
            <p:spPr bwMode="auto">
              <a:xfrm>
                <a:off x="4704" y="2976"/>
                <a:ext cx="192" cy="144"/>
              </a:xfrm>
              <a:prstGeom prst="line">
                <a:avLst/>
              </a:prstGeom>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GB"/>
              </a:p>
            </p:txBody>
          </p:sp>
        </p:grpSp>
      </p:grpSp>
      <p:grpSp>
        <p:nvGrpSpPr>
          <p:cNvPr id="398388" name="Group 2100"/>
          <p:cNvGrpSpPr>
            <a:grpSpLocks/>
          </p:cNvGrpSpPr>
          <p:nvPr/>
        </p:nvGrpSpPr>
        <p:grpSpPr bwMode="auto">
          <a:xfrm>
            <a:off x="6172200" y="2438400"/>
            <a:ext cx="1600200" cy="1371600"/>
            <a:chOff x="4656" y="2016"/>
            <a:chExt cx="1008" cy="864"/>
          </a:xfrm>
        </p:grpSpPr>
        <p:sp>
          <p:nvSpPr>
            <p:cNvPr id="5156" name="Oval 2101"/>
            <p:cNvSpPr>
              <a:spLocks noChangeArrowheads="1"/>
            </p:cNvSpPr>
            <p:nvPr/>
          </p:nvSpPr>
          <p:spPr bwMode="auto">
            <a:xfrm>
              <a:off x="4656" y="2016"/>
              <a:ext cx="1008" cy="576"/>
            </a:xfrm>
            <a:prstGeom prst="ellipse">
              <a:avLst/>
            </a:prstGeom>
            <a:solidFill>
              <a:srgbClr val="66FFFF"/>
            </a:solidFill>
            <a:ln w="38100">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Friction</a:t>
              </a:r>
            </a:p>
          </p:txBody>
        </p:sp>
        <p:sp>
          <p:nvSpPr>
            <p:cNvPr id="5157" name="Line 2102"/>
            <p:cNvSpPr>
              <a:spLocks noChangeShapeType="1"/>
            </p:cNvSpPr>
            <p:nvPr/>
          </p:nvSpPr>
          <p:spPr bwMode="auto">
            <a:xfrm flipV="1">
              <a:off x="4752" y="2592"/>
              <a:ext cx="288" cy="288"/>
            </a:xfrm>
            <a:prstGeom prst="line">
              <a:avLst/>
            </a:prstGeom>
            <a:noFill/>
            <a:ln w="3810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98391" name="Group 2103"/>
          <p:cNvGrpSpPr>
            <a:grpSpLocks/>
          </p:cNvGrpSpPr>
          <p:nvPr/>
        </p:nvGrpSpPr>
        <p:grpSpPr bwMode="auto">
          <a:xfrm>
            <a:off x="6324600" y="4038600"/>
            <a:ext cx="1447800" cy="1066800"/>
            <a:chOff x="4704" y="2976"/>
            <a:chExt cx="912" cy="672"/>
          </a:xfrm>
        </p:grpSpPr>
        <p:sp>
          <p:nvSpPr>
            <p:cNvPr id="5154" name="Oval 2104"/>
            <p:cNvSpPr>
              <a:spLocks noChangeArrowheads="1"/>
            </p:cNvSpPr>
            <p:nvPr/>
          </p:nvSpPr>
          <p:spPr bwMode="auto">
            <a:xfrm>
              <a:off x="4752" y="3072"/>
              <a:ext cx="864" cy="576"/>
            </a:xfrm>
            <a:prstGeom prst="ellipse">
              <a:avLst/>
            </a:prstGeom>
            <a:solidFill>
              <a:srgbClr val="FF0066"/>
            </a:solidFill>
            <a:ln w="38100">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WEIGHT</a:t>
              </a:r>
            </a:p>
          </p:txBody>
        </p:sp>
        <p:sp>
          <p:nvSpPr>
            <p:cNvPr id="5155" name="Line 2105"/>
            <p:cNvSpPr>
              <a:spLocks noChangeShapeType="1"/>
            </p:cNvSpPr>
            <p:nvPr/>
          </p:nvSpPr>
          <p:spPr bwMode="auto">
            <a:xfrm>
              <a:off x="4704" y="2976"/>
              <a:ext cx="192" cy="144"/>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98394" name="Group 2106"/>
          <p:cNvGrpSpPr>
            <a:grpSpLocks/>
          </p:cNvGrpSpPr>
          <p:nvPr/>
        </p:nvGrpSpPr>
        <p:grpSpPr bwMode="auto">
          <a:xfrm>
            <a:off x="2243282" y="4926014"/>
            <a:ext cx="1600200" cy="1524000"/>
            <a:chOff x="3840" y="3072"/>
            <a:chExt cx="1008" cy="960"/>
          </a:xfrm>
        </p:grpSpPr>
        <p:sp>
          <p:nvSpPr>
            <p:cNvPr id="5152" name="Oval 2107"/>
            <p:cNvSpPr>
              <a:spLocks noChangeArrowheads="1"/>
            </p:cNvSpPr>
            <p:nvPr/>
          </p:nvSpPr>
          <p:spPr bwMode="auto">
            <a:xfrm>
              <a:off x="3840" y="3456"/>
              <a:ext cx="1008" cy="576"/>
            </a:xfrm>
            <a:prstGeom prst="ellipse">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GB" sz="2000" dirty="0">
                  <a:latin typeface="Comic Sans MS" pitchFamily="66" charset="0"/>
                </a:rPr>
                <a:t>The Effects</a:t>
              </a:r>
            </a:p>
          </p:txBody>
        </p:sp>
        <p:sp>
          <p:nvSpPr>
            <p:cNvPr id="5153" name="Line 2108"/>
            <p:cNvSpPr>
              <a:spLocks noChangeShapeType="1"/>
            </p:cNvSpPr>
            <p:nvPr/>
          </p:nvSpPr>
          <p:spPr bwMode="auto">
            <a:xfrm flipH="1">
              <a:off x="4320" y="3072"/>
              <a:ext cx="48" cy="384"/>
            </a:xfrm>
            <a:prstGeom prst="line">
              <a:avLst/>
            </a:prstGeom>
            <a:ln w="28575">
              <a:headEnd/>
              <a:tailEnd type="triangle" w="med" len="med"/>
            </a:ln>
            <a:extLst/>
          </p:spPr>
          <p:style>
            <a:lnRef idx="1">
              <a:schemeClr val="accent2"/>
            </a:lnRef>
            <a:fillRef idx="0">
              <a:schemeClr val="accent2"/>
            </a:fillRef>
            <a:effectRef idx="0">
              <a:schemeClr val="accent2"/>
            </a:effectRef>
            <a:fontRef idx="minor">
              <a:schemeClr val="tx1"/>
            </a:fontRef>
          </p:style>
          <p:txBody>
            <a:bodyPr/>
            <a:lstStyle/>
            <a:p>
              <a:endParaRPr lang="en-GB"/>
            </a:p>
          </p:txBody>
        </p:sp>
      </p:grpSp>
      <p:grpSp>
        <p:nvGrpSpPr>
          <p:cNvPr id="398397" name="Group 2109"/>
          <p:cNvGrpSpPr>
            <a:grpSpLocks/>
          </p:cNvGrpSpPr>
          <p:nvPr/>
        </p:nvGrpSpPr>
        <p:grpSpPr bwMode="auto">
          <a:xfrm>
            <a:off x="5943600" y="457200"/>
            <a:ext cx="1600200" cy="1371600"/>
            <a:chOff x="4656" y="2016"/>
            <a:chExt cx="1008" cy="864"/>
          </a:xfrm>
        </p:grpSpPr>
        <p:sp>
          <p:nvSpPr>
            <p:cNvPr id="5150" name="Oval 2110"/>
            <p:cNvSpPr>
              <a:spLocks noChangeArrowheads="1"/>
            </p:cNvSpPr>
            <p:nvPr/>
          </p:nvSpPr>
          <p:spPr bwMode="auto">
            <a:xfrm>
              <a:off x="4656" y="2016"/>
              <a:ext cx="1008" cy="576"/>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2000" dirty="0" err="1">
                  <a:latin typeface="Comic Sans MS" pitchFamily="66" charset="0"/>
                </a:rPr>
                <a:t>Hookes</a:t>
              </a:r>
              <a:r>
                <a:rPr lang="en-GB" sz="2000" dirty="0">
                  <a:latin typeface="Comic Sans MS" pitchFamily="66" charset="0"/>
                </a:rPr>
                <a:t> Law</a:t>
              </a:r>
            </a:p>
          </p:txBody>
        </p:sp>
        <p:sp>
          <p:nvSpPr>
            <p:cNvPr id="5151" name="Line 2111"/>
            <p:cNvSpPr>
              <a:spLocks noChangeShapeType="1"/>
            </p:cNvSpPr>
            <p:nvPr/>
          </p:nvSpPr>
          <p:spPr bwMode="auto">
            <a:xfrm flipV="1">
              <a:off x="4752" y="2592"/>
              <a:ext cx="288" cy="288"/>
            </a:xfrm>
            <a:prstGeom prst="line">
              <a:avLst/>
            </a:prstGeom>
            <a:ln>
              <a:headEnd/>
              <a:tailEnd type="triangle" w="med" len="med"/>
            </a:ln>
            <a:extLst/>
          </p:spPr>
          <p:style>
            <a:lnRef idx="2">
              <a:schemeClr val="accent6">
                <a:shade val="50000"/>
              </a:schemeClr>
            </a:lnRef>
            <a:fillRef idx="1">
              <a:schemeClr val="accent6"/>
            </a:fillRef>
            <a:effectRef idx="0">
              <a:schemeClr val="accent6"/>
            </a:effectRef>
            <a:fontRef idx="minor">
              <a:schemeClr val="lt1"/>
            </a:fontRef>
          </p:style>
          <p:txBody>
            <a:bodyPr/>
            <a:lstStyle/>
            <a:p>
              <a:endParaRPr lang="en-GB"/>
            </a:p>
          </p:txBody>
        </p:sp>
      </p:grpSp>
      <p:grpSp>
        <p:nvGrpSpPr>
          <p:cNvPr id="398403" name="Group 2115"/>
          <p:cNvGrpSpPr>
            <a:grpSpLocks/>
          </p:cNvGrpSpPr>
          <p:nvPr/>
        </p:nvGrpSpPr>
        <p:grpSpPr bwMode="auto">
          <a:xfrm>
            <a:off x="7467600" y="5105400"/>
            <a:ext cx="1447800" cy="1066800"/>
            <a:chOff x="4704" y="2976"/>
            <a:chExt cx="912" cy="672"/>
          </a:xfrm>
        </p:grpSpPr>
        <p:sp>
          <p:nvSpPr>
            <p:cNvPr id="5148" name="Oval 2116"/>
            <p:cNvSpPr>
              <a:spLocks noChangeArrowheads="1"/>
            </p:cNvSpPr>
            <p:nvPr/>
          </p:nvSpPr>
          <p:spPr bwMode="auto">
            <a:xfrm>
              <a:off x="4752" y="3072"/>
              <a:ext cx="864" cy="576"/>
            </a:xfrm>
            <a:prstGeom prst="ellipse">
              <a:avLst/>
            </a:prstGeom>
            <a:solidFill>
              <a:srgbClr val="FF0066"/>
            </a:solidFill>
            <a:ln w="38100">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Mass v </a:t>
              </a:r>
            </a:p>
            <a:p>
              <a:pPr algn="ctr"/>
              <a:r>
                <a:rPr lang="en-GB" sz="2000">
                  <a:latin typeface="Comic Sans MS" pitchFamily="66" charset="0"/>
                </a:rPr>
                <a:t>Weight</a:t>
              </a:r>
            </a:p>
          </p:txBody>
        </p:sp>
        <p:sp>
          <p:nvSpPr>
            <p:cNvPr id="5149" name="Line 2117"/>
            <p:cNvSpPr>
              <a:spLocks noChangeShapeType="1"/>
            </p:cNvSpPr>
            <p:nvPr/>
          </p:nvSpPr>
          <p:spPr bwMode="auto">
            <a:xfrm>
              <a:off x="4704" y="2976"/>
              <a:ext cx="192" cy="144"/>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98412" name="Group 2124"/>
          <p:cNvGrpSpPr>
            <a:grpSpLocks/>
          </p:cNvGrpSpPr>
          <p:nvPr/>
        </p:nvGrpSpPr>
        <p:grpSpPr bwMode="auto">
          <a:xfrm>
            <a:off x="470886" y="2140816"/>
            <a:ext cx="2805113" cy="914400"/>
            <a:chOff x="726" y="2086"/>
            <a:chExt cx="1767" cy="576"/>
          </a:xfrm>
        </p:grpSpPr>
        <p:sp>
          <p:nvSpPr>
            <p:cNvPr id="5146" name="Oval 2119"/>
            <p:cNvSpPr>
              <a:spLocks noChangeArrowheads="1"/>
            </p:cNvSpPr>
            <p:nvPr/>
          </p:nvSpPr>
          <p:spPr bwMode="auto">
            <a:xfrm>
              <a:off x="726" y="2086"/>
              <a:ext cx="1008" cy="576"/>
            </a:xfrm>
            <a:prstGeom prst="ellipse">
              <a:avLst/>
            </a:prstGeom>
            <a:solidFill>
              <a:srgbClr val="66FFFF"/>
            </a:solidFill>
            <a:ln w="38100">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dirty="0">
                  <a:latin typeface="Comic Sans MS" pitchFamily="66" charset="0"/>
                </a:rPr>
                <a:t>Contact v</a:t>
              </a:r>
            </a:p>
            <a:p>
              <a:pPr algn="ctr"/>
              <a:r>
                <a:rPr lang="en-GB" sz="1800" dirty="0">
                  <a:latin typeface="Comic Sans MS" pitchFamily="66" charset="0"/>
                </a:rPr>
                <a:t>Non-contact</a:t>
              </a:r>
            </a:p>
          </p:txBody>
        </p:sp>
        <p:sp>
          <p:nvSpPr>
            <p:cNvPr id="5147" name="Line 2120"/>
            <p:cNvSpPr>
              <a:spLocks noChangeShapeType="1"/>
            </p:cNvSpPr>
            <p:nvPr/>
          </p:nvSpPr>
          <p:spPr bwMode="auto">
            <a:xfrm flipH="1" flipV="1">
              <a:off x="1728" y="2448"/>
              <a:ext cx="765" cy="113"/>
            </a:xfrm>
            <a:prstGeom prst="line">
              <a:avLst/>
            </a:prstGeom>
            <a:noFill/>
            <a:ln w="3810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98409" name="Group 2121"/>
          <p:cNvGrpSpPr>
            <a:grpSpLocks/>
          </p:cNvGrpSpPr>
          <p:nvPr/>
        </p:nvGrpSpPr>
        <p:grpSpPr bwMode="auto">
          <a:xfrm>
            <a:off x="7315200" y="1143000"/>
            <a:ext cx="1600200" cy="1371600"/>
            <a:chOff x="4656" y="2016"/>
            <a:chExt cx="1008" cy="864"/>
          </a:xfrm>
        </p:grpSpPr>
        <p:sp>
          <p:nvSpPr>
            <p:cNvPr id="5144" name="Oval 2122"/>
            <p:cNvSpPr>
              <a:spLocks noChangeArrowheads="1"/>
            </p:cNvSpPr>
            <p:nvPr/>
          </p:nvSpPr>
          <p:spPr bwMode="auto">
            <a:xfrm>
              <a:off x="4656" y="2016"/>
              <a:ext cx="1008" cy="576"/>
            </a:xfrm>
            <a:prstGeom prst="ellipse">
              <a:avLst/>
            </a:prstGeom>
            <a:solidFill>
              <a:srgbClr val="66FFFF"/>
            </a:solidFill>
            <a:ln w="38100">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Changing</a:t>
              </a:r>
            </a:p>
            <a:p>
              <a:pPr algn="ctr"/>
              <a:r>
                <a:rPr lang="en-GB" sz="2000">
                  <a:latin typeface="Comic Sans MS" pitchFamily="66" charset="0"/>
                </a:rPr>
                <a:t>Friction</a:t>
              </a:r>
            </a:p>
          </p:txBody>
        </p:sp>
        <p:sp>
          <p:nvSpPr>
            <p:cNvPr id="5145" name="Line 2123"/>
            <p:cNvSpPr>
              <a:spLocks noChangeShapeType="1"/>
            </p:cNvSpPr>
            <p:nvPr/>
          </p:nvSpPr>
          <p:spPr bwMode="auto">
            <a:xfrm flipV="1">
              <a:off x="4752" y="2592"/>
              <a:ext cx="288" cy="288"/>
            </a:xfrm>
            <a:prstGeom prst="line">
              <a:avLst/>
            </a:prstGeom>
            <a:noFill/>
            <a:ln w="3810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1" name="Group 2109"/>
          <p:cNvGrpSpPr>
            <a:grpSpLocks/>
          </p:cNvGrpSpPr>
          <p:nvPr/>
        </p:nvGrpSpPr>
        <p:grpSpPr bwMode="auto">
          <a:xfrm>
            <a:off x="2776537" y="868614"/>
            <a:ext cx="3167063" cy="914400"/>
            <a:chOff x="4656" y="2016"/>
            <a:chExt cx="1995" cy="576"/>
          </a:xfrm>
        </p:grpSpPr>
        <p:sp>
          <p:nvSpPr>
            <p:cNvPr id="52" name="Oval 2110"/>
            <p:cNvSpPr>
              <a:spLocks noChangeArrowheads="1"/>
            </p:cNvSpPr>
            <p:nvPr/>
          </p:nvSpPr>
          <p:spPr bwMode="auto">
            <a:xfrm>
              <a:off x="4656" y="2016"/>
              <a:ext cx="1008" cy="576"/>
            </a:xfrm>
            <a:prstGeom prst="ellipse">
              <a:avLst/>
            </a:prstGeom>
            <a:solidFill>
              <a:srgbClr val="FFFF00"/>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dirty="0" smtClean="0">
                  <a:latin typeface="Comic Sans MS" pitchFamily="66" charset="0"/>
                </a:rPr>
                <a:t>Full </a:t>
              </a:r>
              <a:r>
                <a:rPr lang="en-GB" sz="2000" dirty="0" err="1" smtClean="0">
                  <a:latin typeface="Comic Sans MS" pitchFamily="66" charset="0"/>
                </a:rPr>
                <a:t>Expt</a:t>
              </a:r>
              <a:r>
                <a:rPr lang="en-GB" sz="2000" dirty="0" smtClean="0">
                  <a:latin typeface="Comic Sans MS" pitchFamily="66" charset="0"/>
                </a:rPr>
                <a:t> </a:t>
              </a:r>
            </a:p>
            <a:p>
              <a:pPr algn="ctr"/>
              <a:r>
                <a:rPr lang="en-GB" sz="2000" dirty="0" smtClean="0">
                  <a:latin typeface="Comic Sans MS" pitchFamily="66" charset="0"/>
                </a:rPr>
                <a:t>Write up</a:t>
              </a:r>
              <a:endParaRPr lang="en-GB" sz="2000" dirty="0">
                <a:latin typeface="Comic Sans MS" pitchFamily="66" charset="0"/>
              </a:endParaRPr>
            </a:p>
          </p:txBody>
        </p:sp>
        <p:sp>
          <p:nvSpPr>
            <p:cNvPr id="53" name="Line 2111"/>
            <p:cNvSpPr>
              <a:spLocks noChangeShapeType="1"/>
            </p:cNvSpPr>
            <p:nvPr/>
          </p:nvSpPr>
          <p:spPr bwMode="auto">
            <a:xfrm flipH="1">
              <a:off x="5675" y="2116"/>
              <a:ext cx="976" cy="184"/>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945287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169"/>
                                        </p:tgtEl>
                                        <p:attrNameLst>
                                          <p:attrName>style.visibility</p:attrName>
                                        </p:attrNameLst>
                                      </p:cBhvr>
                                      <p:to>
                                        <p:strVal val="visible"/>
                                      </p:to>
                                    </p:set>
                                    <p:animEffect transition="in" filter="barn(outVertical)">
                                      <p:cBhvr>
                                        <p:cTn id="7" dur="500"/>
                                        <p:tgtEl>
                                          <p:spTgt spid="51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8371"/>
                                        </p:tgtEl>
                                        <p:attrNameLst>
                                          <p:attrName>style.visibility</p:attrName>
                                        </p:attrNameLst>
                                      </p:cBhvr>
                                      <p:to>
                                        <p:strVal val="visible"/>
                                      </p:to>
                                    </p:set>
                                    <p:animEffect transition="in" filter="blinds(horizontal)">
                                      <p:cBhvr>
                                        <p:cTn id="12" dur="500"/>
                                        <p:tgtEl>
                                          <p:spTgt spid="3983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8394"/>
                                        </p:tgtEl>
                                        <p:attrNameLst>
                                          <p:attrName>style.visibility</p:attrName>
                                        </p:attrNameLst>
                                      </p:cBhvr>
                                      <p:to>
                                        <p:strVal val="visible"/>
                                      </p:to>
                                    </p:set>
                                    <p:animEffect transition="in" filter="blinds(horizontal)">
                                      <p:cBhvr>
                                        <p:cTn id="17" dur="500"/>
                                        <p:tgtEl>
                                          <p:spTgt spid="3983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8397"/>
                                        </p:tgtEl>
                                        <p:attrNameLst>
                                          <p:attrName>style.visibility</p:attrName>
                                        </p:attrNameLst>
                                      </p:cBhvr>
                                      <p:to>
                                        <p:strVal val="visible"/>
                                      </p:to>
                                    </p:set>
                                    <p:animEffect transition="in" filter="blinds(horizontal)">
                                      <p:cBhvr>
                                        <p:cTn id="22" dur="500"/>
                                        <p:tgtEl>
                                          <p:spTgt spid="39839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8391"/>
                                        </p:tgtEl>
                                        <p:attrNameLst>
                                          <p:attrName>style.visibility</p:attrName>
                                        </p:attrNameLst>
                                      </p:cBhvr>
                                      <p:to>
                                        <p:strVal val="visible"/>
                                      </p:to>
                                    </p:set>
                                    <p:animEffect transition="in" filter="blinds(horizontal)">
                                      <p:cBhvr>
                                        <p:cTn id="32" dur="500"/>
                                        <p:tgtEl>
                                          <p:spTgt spid="39839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8403"/>
                                        </p:tgtEl>
                                        <p:attrNameLst>
                                          <p:attrName>style.visibility</p:attrName>
                                        </p:attrNameLst>
                                      </p:cBhvr>
                                      <p:to>
                                        <p:strVal val="visible"/>
                                      </p:to>
                                    </p:set>
                                    <p:animEffect transition="in" filter="blinds(horizontal)">
                                      <p:cBhvr>
                                        <p:cTn id="37" dur="500"/>
                                        <p:tgtEl>
                                          <p:spTgt spid="39840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98388"/>
                                        </p:tgtEl>
                                        <p:attrNameLst>
                                          <p:attrName>style.visibility</p:attrName>
                                        </p:attrNameLst>
                                      </p:cBhvr>
                                      <p:to>
                                        <p:strVal val="visible"/>
                                      </p:to>
                                    </p:set>
                                    <p:animEffect transition="in" filter="blinds(horizontal)">
                                      <p:cBhvr>
                                        <p:cTn id="42" dur="500"/>
                                        <p:tgtEl>
                                          <p:spTgt spid="3983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98409"/>
                                        </p:tgtEl>
                                        <p:attrNameLst>
                                          <p:attrName>style.visibility</p:attrName>
                                        </p:attrNameLst>
                                      </p:cBhvr>
                                      <p:to>
                                        <p:strVal val="visible"/>
                                      </p:to>
                                    </p:set>
                                    <p:animEffect transition="in" filter="blinds(horizontal)">
                                      <p:cBhvr>
                                        <p:cTn id="47" dur="500"/>
                                        <p:tgtEl>
                                          <p:spTgt spid="39840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398412"/>
                                        </p:tgtEl>
                                        <p:attrNameLst>
                                          <p:attrName>style.visibility</p:attrName>
                                        </p:attrNameLst>
                                      </p:cBhvr>
                                      <p:to>
                                        <p:strVal val="visible"/>
                                      </p:to>
                                    </p:set>
                                    <p:anim calcmode="lin" valueType="num">
                                      <p:cBhvr additive="base">
                                        <p:cTn id="52" dur="500" fill="hold"/>
                                        <p:tgtEl>
                                          <p:spTgt spid="398412"/>
                                        </p:tgtEl>
                                        <p:attrNameLst>
                                          <p:attrName>ppt_x</p:attrName>
                                        </p:attrNameLst>
                                      </p:cBhvr>
                                      <p:tavLst>
                                        <p:tav tm="0">
                                          <p:val>
                                            <p:strVal val="0-#ppt_w/2"/>
                                          </p:val>
                                        </p:tav>
                                        <p:tav tm="100000">
                                          <p:val>
                                            <p:strVal val="#ppt_x"/>
                                          </p:val>
                                        </p:tav>
                                      </p:tavLst>
                                    </p:anim>
                                    <p:anim calcmode="lin" valueType="num">
                                      <p:cBhvr additive="base">
                                        <p:cTn id="53" dur="500" fill="hold"/>
                                        <p:tgtEl>
                                          <p:spTgt spid="398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3189F0-D1DC-4597-AEDE-B7DBCECD60FD}" type="slidenum">
              <a:rPr lang="en-GB" sz="2000" smtClean="0">
                <a:solidFill>
                  <a:schemeClr val="accent1"/>
                </a:solidFill>
              </a:rPr>
              <a:pPr eaLnBrk="1" hangingPunct="1"/>
              <a:t>30</a:t>
            </a:fld>
            <a:endParaRPr lang="en-GB" sz="2000" smtClean="0">
              <a:solidFill>
                <a:schemeClr val="accent1"/>
              </a:solidFill>
            </a:endParaRPr>
          </a:p>
        </p:txBody>
      </p:sp>
      <p:sp>
        <p:nvSpPr>
          <p:cNvPr id="3789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E7AEC8B-E9C6-4023-A431-D4A61E6572BE}" type="datetime1">
              <a:rPr lang="en-GB" sz="1400" smtClean="0"/>
              <a:t>31/05/2017</a:t>
            </a:fld>
            <a:endParaRPr lang="en-GB" sz="1400" smtClean="0"/>
          </a:p>
        </p:txBody>
      </p:sp>
      <p:sp>
        <p:nvSpPr>
          <p:cNvPr id="3789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37893" name="Picture 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1125538"/>
            <a:ext cx="734377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AutoShape 17"/>
          <p:cNvSpPr>
            <a:spLocks noChangeArrowheads="1"/>
          </p:cNvSpPr>
          <p:nvPr/>
        </p:nvSpPr>
        <p:spPr bwMode="auto">
          <a:xfrm rot="-5400000">
            <a:off x="5183188" y="3176588"/>
            <a:ext cx="863600" cy="1943100"/>
          </a:xfrm>
          <a:prstGeom prst="downArrow">
            <a:avLst>
              <a:gd name="adj1" fmla="val 50000"/>
              <a:gd name="adj2" fmla="val 36698"/>
            </a:avLst>
          </a:prstGeom>
          <a:solidFill>
            <a:srgbClr val="FF0000"/>
          </a:solidFill>
          <a:ln w="9525">
            <a:solidFill>
              <a:schemeClr val="tx1"/>
            </a:solidFill>
            <a:miter lim="800000"/>
            <a:headEnd/>
            <a:tailEnd/>
          </a:ln>
        </p:spPr>
        <p:txBody>
          <a:bodyPr vert="eaVert" wrap="none" anchor="ctr"/>
          <a:lstStyle/>
          <a:p>
            <a:endParaRPr lang="en-US" sz="1800">
              <a:latin typeface="Arial" pitchFamily="34" charset="0"/>
              <a:cs typeface="Arial" pitchFamily="34" charset="0"/>
            </a:endParaRPr>
          </a:p>
        </p:txBody>
      </p:sp>
      <p:sp>
        <p:nvSpPr>
          <p:cNvPr id="7" name="Rectangle 6"/>
          <p:cNvSpPr/>
          <p:nvPr/>
        </p:nvSpPr>
        <p:spPr>
          <a:xfrm>
            <a:off x="467544" y="3686472"/>
            <a:ext cx="2218518" cy="923330"/>
          </a:xfrm>
          <a:prstGeom prst="rect">
            <a:avLst/>
          </a:prstGeom>
        </p:spPr>
        <p:txBody>
          <a:bodyPr>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PULL</a:t>
            </a:r>
          </a:p>
        </p:txBody>
      </p:sp>
      <p:sp>
        <p:nvSpPr>
          <p:cNvPr id="8" name="AutoShape 17"/>
          <p:cNvSpPr>
            <a:spLocks noChangeArrowheads="1"/>
          </p:cNvSpPr>
          <p:nvPr/>
        </p:nvSpPr>
        <p:spPr bwMode="auto">
          <a:xfrm rot="5400000">
            <a:off x="4032250" y="4125913"/>
            <a:ext cx="863600" cy="1943100"/>
          </a:xfrm>
          <a:prstGeom prst="downArrow">
            <a:avLst>
              <a:gd name="adj1" fmla="val 50000"/>
              <a:gd name="adj2" fmla="val 36698"/>
            </a:avLst>
          </a:prstGeom>
          <a:solidFill>
            <a:schemeClr val="accent2">
              <a:lumMod val="75000"/>
            </a:schemeClr>
          </a:solidFill>
          <a:ln w="9525">
            <a:solidFill>
              <a:schemeClr val="accent2">
                <a:lumMod val="60000"/>
                <a:lumOff val="40000"/>
              </a:schemeClr>
            </a:solidFill>
            <a:miter lim="800000"/>
            <a:headEnd/>
            <a:tailEnd/>
          </a:ln>
        </p:spPr>
        <p:txBody>
          <a:bodyPr vert="eaVert" wrap="none" anchor="ctr"/>
          <a:lstStyle/>
          <a:p>
            <a:pPr>
              <a:defRPr/>
            </a:pPr>
            <a:endParaRPr lang="en-US" sz="1800">
              <a:latin typeface="Arial" charset="0"/>
              <a:cs typeface="Arial" charset="0"/>
            </a:endParaRPr>
          </a:p>
        </p:txBody>
      </p:sp>
      <p:sp>
        <p:nvSpPr>
          <p:cNvPr id="9" name="Rectangle 8"/>
          <p:cNvSpPr/>
          <p:nvPr/>
        </p:nvSpPr>
        <p:spPr>
          <a:xfrm>
            <a:off x="5614988" y="4609802"/>
            <a:ext cx="3277492" cy="1754326"/>
          </a:xfrm>
          <a:prstGeom prst="rect">
            <a:avLst/>
          </a:prstGeom>
        </p:spPr>
        <p:txBody>
          <a:bodyPr>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Water Resistance</a:t>
            </a:r>
          </a:p>
        </p:txBody>
      </p:sp>
    </p:spTree>
    <p:extLst>
      <p:ext uri="{BB962C8B-B14F-4D97-AF65-F5344CB8AC3E}">
        <p14:creationId xmlns:p14="http://schemas.microsoft.com/office/powerpoint/2010/main" val="2765946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42899 0.01065 L -0.06684 0.01065 " pathEditMode="relative" rAng="0" ptsTypes="AA">
                                      <p:cBhvr>
                                        <p:cTn id="6" dur="2000" fill="hold"/>
                                        <p:tgtEl>
                                          <p:spTgt spid="37894"/>
                                        </p:tgtEl>
                                        <p:attrNameLst>
                                          <p:attrName>ppt_x</p:attrName>
                                          <p:attrName>ppt_y</p:attrName>
                                        </p:attrNameLst>
                                      </p:cBhvr>
                                      <p:rCtr x="18108"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5" presetClass="path" presetSubtype="0" accel="50000" decel="50000" fill="hold" grpId="0" nodeType="click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DE6829-423F-493F-AFA0-8897E5FC26A6}" type="slidenum">
              <a:rPr lang="en-GB" sz="2000" smtClean="0">
                <a:solidFill>
                  <a:schemeClr val="accent1"/>
                </a:solidFill>
              </a:rPr>
              <a:pPr eaLnBrk="1" hangingPunct="1"/>
              <a:t>31</a:t>
            </a:fld>
            <a:endParaRPr lang="en-GB" sz="2000" smtClean="0">
              <a:solidFill>
                <a:schemeClr val="accent1"/>
              </a:solidFill>
            </a:endParaRPr>
          </a:p>
        </p:txBody>
      </p:sp>
      <p:sp>
        <p:nvSpPr>
          <p:cNvPr id="38915"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CBA9EF-CE38-414B-99A2-E8C93162F615}" type="datetime1">
              <a:rPr lang="en-GB" sz="1400" smtClean="0"/>
              <a:t>31/05/2017</a:t>
            </a:fld>
            <a:endParaRPr lang="en-GB" sz="1400" smtClean="0"/>
          </a:p>
        </p:txBody>
      </p:sp>
      <p:sp>
        <p:nvSpPr>
          <p:cNvPr id="3891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aphicFrame>
        <p:nvGraphicFramePr>
          <p:cNvPr id="38917" name="Object 7"/>
          <p:cNvGraphicFramePr>
            <a:graphicFrameLocks noChangeAspect="1"/>
          </p:cNvGraphicFramePr>
          <p:nvPr/>
        </p:nvGraphicFramePr>
        <p:xfrm>
          <a:off x="1619250" y="1196975"/>
          <a:ext cx="6408738" cy="2574925"/>
        </p:xfrm>
        <a:graphic>
          <a:graphicData uri="http://schemas.openxmlformats.org/presentationml/2006/ole">
            <mc:AlternateContent xmlns:mc="http://schemas.openxmlformats.org/markup-compatibility/2006">
              <mc:Choice xmlns:v="urn:schemas-microsoft-com:vml" Requires="v">
                <p:oleObj spid="_x0000_s3091" name="CorelDRAW 6.0" r:id="rId3" imgW="6496050" imgH="2619375" progId="CorelDRAW.Graphic.6">
                  <p:embed/>
                </p:oleObj>
              </mc:Choice>
              <mc:Fallback>
                <p:oleObj name="CorelDRAW 6.0" r:id="rId3" imgW="6496050" imgH="2619375"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196975"/>
                        <a:ext cx="6408738"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AutoShape 16"/>
          <p:cNvSpPr>
            <a:spLocks noChangeArrowheads="1"/>
          </p:cNvSpPr>
          <p:nvPr/>
        </p:nvSpPr>
        <p:spPr bwMode="auto">
          <a:xfrm rot="10800000">
            <a:off x="3779838" y="3933825"/>
            <a:ext cx="1389062" cy="1987550"/>
          </a:xfrm>
          <a:prstGeom prst="downArrow">
            <a:avLst>
              <a:gd name="adj1" fmla="val 50000"/>
              <a:gd name="adj2" fmla="val 35864"/>
            </a:avLst>
          </a:prstGeom>
          <a:solidFill>
            <a:schemeClr val="accent1"/>
          </a:solidFill>
          <a:ln w="9525">
            <a:solidFill>
              <a:schemeClr val="accent1"/>
            </a:solidFill>
            <a:miter lim="800000"/>
            <a:headEnd/>
            <a:tailEnd/>
          </a:ln>
        </p:spPr>
        <p:txBody>
          <a:bodyPr wrap="none" anchor="ctr"/>
          <a:lstStyle/>
          <a:p>
            <a:endParaRPr lang="en-US" sz="1800">
              <a:latin typeface="Arial" pitchFamily="34" charset="0"/>
              <a:cs typeface="Arial" pitchFamily="34" charset="0"/>
            </a:endParaRPr>
          </a:p>
        </p:txBody>
      </p:sp>
      <p:sp>
        <p:nvSpPr>
          <p:cNvPr id="2" name="Rectangle 1"/>
          <p:cNvSpPr/>
          <p:nvPr/>
        </p:nvSpPr>
        <p:spPr>
          <a:xfrm>
            <a:off x="5755542" y="4696461"/>
            <a:ext cx="2622834" cy="1323439"/>
          </a:xfrm>
          <a:prstGeom prst="rect">
            <a:avLst/>
          </a:prstGeom>
        </p:spPr>
        <p:txBody>
          <a:bodyPr wrap="none">
            <a:spAutoFit/>
          </a:bodyPr>
          <a:lstStyle/>
          <a:p>
            <a:pPr algn="ctr">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Air</a:t>
            </a:r>
          </a:p>
          <a:p>
            <a:pPr algn="ctr">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Resistance</a:t>
            </a:r>
          </a:p>
        </p:txBody>
      </p:sp>
    </p:spTree>
    <p:extLst>
      <p:ext uri="{BB962C8B-B14F-4D97-AF65-F5344CB8AC3E}">
        <p14:creationId xmlns:p14="http://schemas.microsoft.com/office/powerpoint/2010/main" val="4221729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0.00295 0.24352 L 0.00295 -0.12408 " pathEditMode="relative" rAng="0" ptsTypes="AA">
                                      <p:cBhvr>
                                        <p:cTn id="6" dur="2000" fill="hold"/>
                                        <p:tgtEl>
                                          <p:spTgt spid="38919"/>
                                        </p:tgtEl>
                                        <p:attrNameLst>
                                          <p:attrName>ppt_x</p:attrName>
                                          <p:attrName>ppt_y</p:attrName>
                                        </p:attrNameLst>
                                      </p:cBhvr>
                                      <p:rCtr x="0" y="-1838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2)">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7ACE44-8F55-4A2C-A88B-5D7D83B0B05C}" type="slidenum">
              <a:rPr lang="en-GB" sz="2000" smtClean="0">
                <a:solidFill>
                  <a:schemeClr val="accent1"/>
                </a:solidFill>
              </a:rPr>
              <a:pPr eaLnBrk="1" hangingPunct="1"/>
              <a:t>32</a:t>
            </a:fld>
            <a:endParaRPr lang="en-GB" sz="2000" smtClean="0">
              <a:solidFill>
                <a:schemeClr val="accent1"/>
              </a:solidFill>
            </a:endParaRPr>
          </a:p>
        </p:txBody>
      </p:sp>
      <p:sp>
        <p:nvSpPr>
          <p:cNvPr id="3993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8F816B-08C1-4314-80F2-6C3290213AE5}" type="datetime1">
              <a:rPr lang="en-GB" sz="1400" smtClean="0"/>
              <a:t>31/05/2017</a:t>
            </a:fld>
            <a:endParaRPr lang="en-GB" sz="1400" smtClean="0"/>
          </a:p>
        </p:txBody>
      </p:sp>
      <p:sp>
        <p:nvSpPr>
          <p:cNvPr id="3994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aphicFrame>
        <p:nvGraphicFramePr>
          <p:cNvPr id="39941" name="Object 8"/>
          <p:cNvGraphicFramePr>
            <a:graphicFrameLocks noChangeAspect="1"/>
          </p:cNvGraphicFramePr>
          <p:nvPr/>
        </p:nvGraphicFramePr>
        <p:xfrm>
          <a:off x="827088" y="1125538"/>
          <a:ext cx="7705725" cy="3721100"/>
        </p:xfrm>
        <a:graphic>
          <a:graphicData uri="http://schemas.openxmlformats.org/presentationml/2006/ole">
            <mc:AlternateContent xmlns:mc="http://schemas.openxmlformats.org/markup-compatibility/2006">
              <mc:Choice xmlns:v="urn:schemas-microsoft-com:vml" Requires="v">
                <p:oleObj spid="_x0000_s4115" name="CorelDRAW 6.0" r:id="rId3" imgW="6791325" imgH="2981325" progId="CorelDRAW.Graphic.6">
                  <p:embed/>
                </p:oleObj>
              </mc:Choice>
              <mc:Fallback>
                <p:oleObj name="CorelDRAW 6.0" r:id="rId3" imgW="6791325" imgH="2981325"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125538"/>
                        <a:ext cx="77057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3" name="AutoShape 17"/>
          <p:cNvSpPr>
            <a:spLocks noChangeArrowheads="1"/>
          </p:cNvSpPr>
          <p:nvPr/>
        </p:nvSpPr>
        <p:spPr bwMode="auto">
          <a:xfrm rot="5400000">
            <a:off x="5293519" y="3274219"/>
            <a:ext cx="1447800" cy="2462212"/>
          </a:xfrm>
          <a:prstGeom prst="downArrow">
            <a:avLst>
              <a:gd name="adj1" fmla="val 50000"/>
              <a:gd name="adj2" fmla="val 35903"/>
            </a:avLst>
          </a:prstGeom>
          <a:solidFill>
            <a:srgbClr val="FF0000"/>
          </a:solid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sp>
        <p:nvSpPr>
          <p:cNvPr id="2" name="Rectangle 1"/>
          <p:cNvSpPr/>
          <p:nvPr/>
        </p:nvSpPr>
        <p:spPr>
          <a:xfrm>
            <a:off x="4310188" y="5373216"/>
            <a:ext cx="3414717" cy="830997"/>
          </a:xfrm>
          <a:prstGeom prst="rect">
            <a:avLst/>
          </a:prstGeom>
        </p:spPr>
        <p:txBody>
          <a:bodyPr wrap="none">
            <a:spAutoFit/>
          </a:bodyPr>
          <a:lstStyle/>
          <a:p>
            <a:pPr algn="ctr">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FRICTION</a:t>
            </a:r>
          </a:p>
        </p:txBody>
      </p:sp>
    </p:spTree>
    <p:extLst>
      <p:ext uri="{BB962C8B-B14F-4D97-AF65-F5344CB8AC3E}">
        <p14:creationId xmlns:p14="http://schemas.microsoft.com/office/powerpoint/2010/main" val="1815879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grpId="0" nodeType="clickEffect">
                                  <p:stCondLst>
                                    <p:cond delay="0"/>
                                  </p:stCondLst>
                                  <p:childTnLst>
                                    <p:animMotion origin="layout" path="M 0.19618 0.00047 L -0.25 -4.44444E-6 " pathEditMode="relative" rAng="0" ptsTypes="AA">
                                      <p:cBhvr>
                                        <p:cTn id="6" dur="2000" fill="hold"/>
                                        <p:tgtEl>
                                          <p:spTgt spid="39943"/>
                                        </p:tgtEl>
                                        <p:attrNameLst>
                                          <p:attrName>ppt_x</p:attrName>
                                          <p:attrName>ppt_y</p:attrName>
                                        </p:attrNameLst>
                                      </p:cBhvr>
                                      <p:rCtr x="-22309" y="-2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3"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3)">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563BE9-C1B9-4812-B9A5-DE6A88219B78}" type="slidenum">
              <a:rPr lang="en-GB" sz="2000" smtClean="0">
                <a:solidFill>
                  <a:schemeClr val="accent1"/>
                </a:solidFill>
              </a:rPr>
              <a:pPr eaLnBrk="1" hangingPunct="1"/>
              <a:t>33</a:t>
            </a:fld>
            <a:endParaRPr lang="en-GB" sz="2000" smtClean="0">
              <a:solidFill>
                <a:schemeClr val="accent1"/>
              </a:solidFill>
            </a:endParaRPr>
          </a:p>
        </p:txBody>
      </p:sp>
      <p:sp>
        <p:nvSpPr>
          <p:cNvPr id="4096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C6F283-2A98-41BE-B733-242AA0DC4F99}" type="datetime1">
              <a:rPr lang="en-GB" sz="1400" smtClean="0"/>
              <a:t>31/05/2017</a:t>
            </a:fld>
            <a:endParaRPr lang="en-GB" sz="1400" smtClean="0"/>
          </a:p>
        </p:txBody>
      </p:sp>
      <p:sp>
        <p:nvSpPr>
          <p:cNvPr id="4096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aphicFrame>
        <p:nvGraphicFramePr>
          <p:cNvPr id="40965" name="Object 9"/>
          <p:cNvGraphicFramePr>
            <a:graphicFrameLocks noChangeAspect="1"/>
          </p:cNvGraphicFramePr>
          <p:nvPr/>
        </p:nvGraphicFramePr>
        <p:xfrm>
          <a:off x="1258888" y="692150"/>
          <a:ext cx="6769100" cy="5040313"/>
        </p:xfrm>
        <a:graphic>
          <a:graphicData uri="http://schemas.openxmlformats.org/presentationml/2006/ole">
            <mc:AlternateContent xmlns:mc="http://schemas.openxmlformats.org/markup-compatibility/2006">
              <mc:Choice xmlns:v="urn:schemas-microsoft-com:vml" Requires="v">
                <p:oleObj spid="_x0000_s5139" name="CorelDRAW 6.0" r:id="rId3" imgW="6164151" imgH="5451862" progId="CorelDRAW.Graphic.6">
                  <p:embed/>
                </p:oleObj>
              </mc:Choice>
              <mc:Fallback>
                <p:oleObj name="CorelDRAW 6.0" r:id="rId3" imgW="6164151" imgH="5451862"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692150"/>
                        <a:ext cx="676910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1" name="AutoShape 18"/>
          <p:cNvSpPr>
            <a:spLocks noChangeArrowheads="1"/>
          </p:cNvSpPr>
          <p:nvPr/>
        </p:nvSpPr>
        <p:spPr bwMode="auto">
          <a:xfrm rot="10800000">
            <a:off x="3848100" y="4046538"/>
            <a:ext cx="1552575" cy="1579562"/>
          </a:xfrm>
          <a:prstGeom prst="downArrow">
            <a:avLst>
              <a:gd name="adj1" fmla="val 50000"/>
              <a:gd name="adj2" fmla="val 30192"/>
            </a:avLst>
          </a:prstGeom>
          <a:solidFill>
            <a:srgbClr val="FF0000"/>
          </a:solid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sp>
        <p:nvSpPr>
          <p:cNvPr id="2" name="Rectangle 1"/>
          <p:cNvSpPr/>
          <p:nvPr/>
        </p:nvSpPr>
        <p:spPr>
          <a:xfrm>
            <a:off x="5796136" y="4821470"/>
            <a:ext cx="2579553" cy="830997"/>
          </a:xfrm>
          <a:prstGeom prst="rect">
            <a:avLst/>
          </a:prstGeom>
        </p:spPr>
        <p:txBody>
          <a:bodyPr wrap="none">
            <a:spAutoFit/>
          </a:bodyPr>
          <a:lstStyle/>
          <a:p>
            <a:pPr algn="ctr">
              <a:defRPr/>
            </a:pPr>
            <a:r>
              <a:rPr lang="en-US" sz="48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Upthrust</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490512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0 0.25 L 0 -2.22222E-6 " pathEditMode="relative" rAng="0" ptsTypes="AA">
                                      <p:cBhvr>
                                        <p:cTn id="6" dur="2000" fill="hold"/>
                                        <p:tgtEl>
                                          <p:spTgt spid="41991"/>
                                        </p:tgtEl>
                                        <p:attrNameLst>
                                          <p:attrName>ppt_x</p:attrName>
                                          <p:attrName>ppt_y</p:attrName>
                                        </p:attrNameLst>
                                      </p:cBhvr>
                                      <p:rCtr x="0" y="-125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56CE00-7E1B-4BEC-B5A2-54A63EFC69DD}" type="slidenum">
              <a:rPr lang="en-GB" sz="2000" smtClean="0">
                <a:solidFill>
                  <a:schemeClr val="accent1"/>
                </a:solidFill>
              </a:rPr>
              <a:pPr eaLnBrk="1" hangingPunct="1"/>
              <a:t>34</a:t>
            </a:fld>
            <a:endParaRPr lang="en-GB" sz="2000" smtClean="0">
              <a:solidFill>
                <a:schemeClr val="accent1"/>
              </a:solidFill>
            </a:endParaRPr>
          </a:p>
        </p:txBody>
      </p:sp>
      <p:sp>
        <p:nvSpPr>
          <p:cNvPr id="4198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D371F3-24B3-4A19-BB46-8823F892166D}" type="datetime1">
              <a:rPr lang="en-GB" sz="1400" smtClean="0"/>
              <a:t>31/05/2017</a:t>
            </a:fld>
            <a:endParaRPr lang="en-GB" sz="1400" smtClean="0"/>
          </a:p>
        </p:txBody>
      </p:sp>
      <p:sp>
        <p:nvSpPr>
          <p:cNvPr id="4198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1990" name="AutoShape 17"/>
          <p:cNvSpPr>
            <a:spLocks noChangeArrowheads="1"/>
          </p:cNvSpPr>
          <p:nvPr/>
        </p:nvSpPr>
        <p:spPr bwMode="auto">
          <a:xfrm rot="5400000">
            <a:off x="4427612" y="1557016"/>
            <a:ext cx="1081088" cy="2376488"/>
          </a:xfrm>
          <a:prstGeom prst="downArrow">
            <a:avLst>
              <a:gd name="adj1" fmla="val 50000"/>
              <a:gd name="adj2" fmla="val 35854"/>
            </a:avLst>
          </a:prstGeom>
          <a:solidFill>
            <a:srgbClr val="FF0000"/>
          </a:solidFill>
          <a:ln w="9525">
            <a:solidFill>
              <a:schemeClr val="tx1"/>
            </a:solidFill>
            <a:miter lim="800000"/>
            <a:headEnd/>
            <a:tailEnd/>
          </a:ln>
        </p:spPr>
        <p:txBody>
          <a:bodyPr wrap="none" anchor="ctr"/>
          <a:lstStyle/>
          <a:p>
            <a:endParaRPr lang="en-US" sz="1800">
              <a:latin typeface="Arial" pitchFamily="34" charset="0"/>
              <a:cs typeface="Arial" pitchFamily="34" charset="0"/>
            </a:endParaRPr>
          </a:p>
        </p:txBody>
      </p:sp>
      <p:pic>
        <p:nvPicPr>
          <p:cNvPr id="199684" name="Picture 4" descr="http://offleashdogtraining.com/wp-content/themes/offleash2012/images/pull-on-leas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65288"/>
            <a:ext cx="63627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09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419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370639-90D6-4653-B581-AD01A6813545}" type="slidenum">
              <a:rPr lang="en-GB" sz="2000" smtClean="0">
                <a:solidFill>
                  <a:schemeClr val="accent1"/>
                </a:solidFill>
              </a:rPr>
              <a:pPr eaLnBrk="1" hangingPunct="1"/>
              <a:t>35</a:t>
            </a:fld>
            <a:endParaRPr lang="en-GB" sz="2000" smtClean="0">
              <a:solidFill>
                <a:schemeClr val="accent1"/>
              </a:solidFill>
            </a:endParaRPr>
          </a:p>
        </p:txBody>
      </p:sp>
      <p:sp>
        <p:nvSpPr>
          <p:cNvPr id="43011"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AF5676-B36B-43FD-AE09-B1EA354C581A}" type="datetime1">
              <a:rPr lang="en-GB" sz="1400" smtClean="0"/>
              <a:t>31/05/2017</a:t>
            </a:fld>
            <a:endParaRPr lang="en-GB" sz="1400" smtClean="0"/>
          </a:p>
        </p:txBody>
      </p:sp>
      <p:sp>
        <p:nvSpPr>
          <p:cNvPr id="43012"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506125">
            <a:off x="-237386" y="282275"/>
            <a:ext cx="4048125" cy="3829050"/>
          </a:xfrm>
          <a:prstGeom prst="rect">
            <a:avLst/>
          </a:prstGeom>
        </p:spPr>
      </p:pic>
      <p:sp>
        <p:nvSpPr>
          <p:cNvPr id="43013" name="Rectangle 2"/>
          <p:cNvSpPr>
            <a:spLocks noGrp="1" noChangeArrowheads="1"/>
          </p:cNvSpPr>
          <p:nvPr>
            <p:ph type="title"/>
          </p:nvPr>
        </p:nvSpPr>
        <p:spPr>
          <a:xfrm>
            <a:off x="3419872" y="2196800"/>
            <a:ext cx="5212432" cy="3289920"/>
          </a:xfrm>
        </p:spPr>
        <p:style>
          <a:lnRef idx="3">
            <a:schemeClr val="lt1"/>
          </a:lnRef>
          <a:fillRef idx="1">
            <a:schemeClr val="dk1"/>
          </a:fillRef>
          <a:effectRef idx="1">
            <a:schemeClr val="dk1"/>
          </a:effectRef>
          <a:fontRef idx="minor">
            <a:schemeClr val="lt1"/>
          </a:fontRef>
        </p:style>
        <p:txBody>
          <a:bodyPr/>
          <a:lstStyle/>
          <a:p>
            <a:pPr algn="ctr" eaLnBrk="1" hangingPunct="1"/>
            <a:r>
              <a:rPr lang="en-GB" sz="7200" dirty="0" smtClean="0">
                <a:effectLst>
                  <a:outerShdw blurRad="38100" dist="38100" dir="2700000" algn="tl">
                    <a:srgbClr val="000000">
                      <a:alpha val="43137"/>
                    </a:srgbClr>
                  </a:outerShdw>
                </a:effectLst>
              </a:rPr>
              <a:t>FORCES</a:t>
            </a:r>
            <a:br>
              <a:rPr lang="en-GB" sz="7200" dirty="0" smtClean="0">
                <a:effectLst>
                  <a:outerShdw blurRad="38100" dist="38100" dir="2700000" algn="tl">
                    <a:srgbClr val="000000">
                      <a:alpha val="43137"/>
                    </a:srgbClr>
                  </a:outerShdw>
                </a:effectLst>
              </a:rPr>
            </a:br>
            <a:r>
              <a:rPr lang="en-GB" sz="7200" dirty="0" smtClean="0">
                <a:effectLst>
                  <a:outerShdw blurRad="38100" dist="38100" dir="2700000" algn="tl">
                    <a:srgbClr val="000000">
                      <a:alpha val="43137"/>
                    </a:srgbClr>
                  </a:outerShdw>
                </a:effectLst>
              </a:rPr>
              <a:t>Specs!</a:t>
            </a:r>
          </a:p>
        </p:txBody>
      </p:sp>
    </p:spTree>
    <p:extLst>
      <p:ext uri="{BB962C8B-B14F-4D97-AF65-F5344CB8AC3E}">
        <p14:creationId xmlns:p14="http://schemas.microsoft.com/office/powerpoint/2010/main" val="723497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2CA91E5-80E6-484A-AACA-4104BE452093}" type="slidenum">
              <a:rPr lang="en-GB" sz="2000" smtClean="0">
                <a:solidFill>
                  <a:schemeClr val="accent1"/>
                </a:solidFill>
              </a:rPr>
              <a:pPr eaLnBrk="1" hangingPunct="1"/>
              <a:t>36</a:t>
            </a:fld>
            <a:endParaRPr lang="en-GB" sz="2000" smtClean="0">
              <a:solidFill>
                <a:schemeClr val="accent1"/>
              </a:solidFill>
            </a:endParaRPr>
          </a:p>
        </p:txBody>
      </p:sp>
      <p:sp>
        <p:nvSpPr>
          <p:cNvPr id="4403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4C830F-CEBF-424B-941D-C0CF9F4183A0}" type="datetime1">
              <a:rPr lang="en-GB" sz="1400" smtClean="0"/>
              <a:t>31/05/2017</a:t>
            </a:fld>
            <a:endParaRPr lang="en-GB" sz="1400" smtClean="0"/>
          </a:p>
        </p:txBody>
      </p:sp>
      <p:sp>
        <p:nvSpPr>
          <p:cNvPr id="4403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4037" name="Rectangle 2050"/>
          <p:cNvSpPr>
            <a:spLocks noGrp="1" noChangeArrowheads="1"/>
          </p:cNvSpPr>
          <p:nvPr>
            <p:ph type="title"/>
          </p:nvPr>
        </p:nvSpPr>
        <p:spPr/>
        <p:txBody>
          <a:bodyPr/>
          <a:lstStyle/>
          <a:p>
            <a:pPr eaLnBrk="1" hangingPunct="1"/>
            <a:r>
              <a:rPr lang="en-GB" smtClean="0"/>
              <a:t>FORCES SPECS</a:t>
            </a:r>
          </a:p>
        </p:txBody>
      </p:sp>
      <p:sp>
        <p:nvSpPr>
          <p:cNvPr id="44038" name="Rectangle 2051"/>
          <p:cNvSpPr>
            <a:spLocks noGrp="1" noChangeArrowheads="1"/>
          </p:cNvSpPr>
          <p:nvPr>
            <p:ph type="body" idx="1"/>
          </p:nvPr>
        </p:nvSpPr>
        <p:spPr/>
        <p:txBody>
          <a:bodyPr/>
          <a:lstStyle/>
          <a:p>
            <a:pPr algn="ctr" eaLnBrk="1" hangingPunct="1"/>
            <a:r>
              <a:rPr lang="en-GB" smtClean="0"/>
              <a:t>View forces through the special Forces Specs!</a:t>
            </a:r>
          </a:p>
        </p:txBody>
      </p:sp>
      <p:pic>
        <p:nvPicPr>
          <p:cNvPr id="44039" name="Picture 19" descr="spectacles 4j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565400"/>
            <a:ext cx="4176712"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215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057BF1-7D3B-422D-B0B4-464A071DD0B4}" type="slidenum">
              <a:rPr lang="en-GB" sz="2000" smtClean="0">
                <a:solidFill>
                  <a:schemeClr val="accent1"/>
                </a:solidFill>
              </a:rPr>
              <a:pPr eaLnBrk="1" hangingPunct="1"/>
              <a:t>37</a:t>
            </a:fld>
            <a:endParaRPr lang="en-GB" sz="2000" smtClean="0">
              <a:solidFill>
                <a:schemeClr val="accent1"/>
              </a:solidFill>
            </a:endParaRPr>
          </a:p>
        </p:txBody>
      </p:sp>
      <p:sp>
        <p:nvSpPr>
          <p:cNvPr id="4505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A7CFD9-C3A7-40E5-B52D-60D571C705AC}" type="datetime1">
              <a:rPr lang="en-GB" sz="1400" smtClean="0"/>
              <a:t>31/05/2017</a:t>
            </a:fld>
            <a:endParaRPr lang="en-GB" sz="1400" smtClean="0"/>
          </a:p>
        </p:txBody>
      </p:sp>
      <p:sp>
        <p:nvSpPr>
          <p:cNvPr id="4506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45061" name="Picture 1026" descr="Apople e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692150"/>
            <a:ext cx="4129088"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1027"/>
          <p:cNvSpPr txBox="1">
            <a:spLocks noChangeArrowheads="1"/>
          </p:cNvSpPr>
          <p:nvPr/>
        </p:nvSpPr>
        <p:spPr bwMode="auto">
          <a:xfrm>
            <a:off x="539750" y="765175"/>
            <a:ext cx="2663825" cy="15525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rgbClr val="FFFF00"/>
                </a:solidFill>
                <a:latin typeface="Arial" pitchFamily="34" charset="0"/>
                <a:cs typeface="Arial" pitchFamily="34" charset="0"/>
              </a:rPr>
              <a:t>If forces came ready-labelled science  might be easier.</a:t>
            </a:r>
            <a:endParaRPr lang="en-US">
              <a:solidFill>
                <a:srgbClr val="FFFF00"/>
              </a:solidFill>
              <a:latin typeface="Arial" pitchFamily="34" charset="0"/>
              <a:cs typeface="Arial" pitchFamily="34" charset="0"/>
            </a:endParaRPr>
          </a:p>
        </p:txBody>
      </p:sp>
      <p:sp>
        <p:nvSpPr>
          <p:cNvPr id="45063" name="Text Box 1028"/>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Arial" pitchFamily="34" charset="0"/>
                <a:cs typeface="Arial" pitchFamily="34" charset="0"/>
              </a:rPr>
              <a:t>1.1</a:t>
            </a:r>
            <a:endParaRPr lang="en-US" sz="1800">
              <a:latin typeface="Arial" pitchFamily="34" charset="0"/>
              <a:cs typeface="Arial" pitchFamily="34" charset="0"/>
            </a:endParaRPr>
          </a:p>
        </p:txBody>
      </p:sp>
      <p:sp>
        <p:nvSpPr>
          <p:cNvPr id="45064" name="Rectangle 1029"/>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60589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0215F1-108A-4830-8D77-3DF365076AE0}" type="slidenum">
              <a:rPr lang="en-GB" sz="2000" smtClean="0">
                <a:solidFill>
                  <a:schemeClr val="accent1"/>
                </a:solidFill>
              </a:rPr>
              <a:pPr eaLnBrk="1" hangingPunct="1"/>
              <a:t>38</a:t>
            </a:fld>
            <a:endParaRPr lang="en-GB" sz="2000" smtClean="0">
              <a:solidFill>
                <a:schemeClr val="accent1"/>
              </a:solidFill>
            </a:endParaRPr>
          </a:p>
        </p:txBody>
      </p:sp>
      <p:sp>
        <p:nvSpPr>
          <p:cNvPr id="4608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88D381-E79F-4180-A32A-F8905A46096B}" type="datetime1">
              <a:rPr lang="en-GB" sz="1400" smtClean="0"/>
              <a:t>31/05/2017</a:t>
            </a:fld>
            <a:endParaRPr lang="en-GB" sz="1400" smtClean="0"/>
          </a:p>
        </p:txBody>
      </p:sp>
      <p:sp>
        <p:nvSpPr>
          <p:cNvPr id="4608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46085" name="Picture 1026" descr="Bag of shopp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60350"/>
            <a:ext cx="35052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1027"/>
          <p:cNvSpPr txBox="1">
            <a:spLocks noChangeArrowheads="1"/>
          </p:cNvSpPr>
          <p:nvPr/>
        </p:nvSpPr>
        <p:spPr bwMode="auto">
          <a:xfrm>
            <a:off x="900113" y="1412875"/>
            <a:ext cx="2735262" cy="32432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rgbClr val="FFFF00"/>
                </a:solidFill>
                <a:latin typeface="Arial" pitchFamily="34" charset="0"/>
                <a:cs typeface="Arial" pitchFamily="34" charset="0"/>
              </a:rPr>
              <a:t>A shopper carries his shopping home.</a:t>
            </a:r>
            <a:r>
              <a:rPr lang="en-GB" sz="1800">
                <a:latin typeface="Arial" pitchFamily="34" charset="0"/>
                <a:cs typeface="Arial" pitchFamily="34" charset="0"/>
              </a:rPr>
              <a:t> </a:t>
            </a:r>
          </a:p>
          <a:p>
            <a:pPr eaLnBrk="1" hangingPunct="1">
              <a:spcBef>
                <a:spcPct val="50000"/>
              </a:spcBef>
            </a:pPr>
            <a:endParaRPr lang="en-GB" sz="1800">
              <a:latin typeface="Arial" pitchFamily="34" charset="0"/>
              <a:cs typeface="Arial" pitchFamily="34" charset="0"/>
            </a:endParaRPr>
          </a:p>
          <a:p>
            <a:pPr eaLnBrk="1" hangingPunct="1">
              <a:spcBef>
                <a:spcPct val="50000"/>
              </a:spcBef>
            </a:pPr>
            <a:r>
              <a:rPr lang="en-GB">
                <a:solidFill>
                  <a:srgbClr val="FFFF00"/>
                </a:solidFill>
                <a:latin typeface="Arial" pitchFamily="34" charset="0"/>
                <a:cs typeface="Arial" pitchFamily="34" charset="0"/>
              </a:rPr>
              <a:t>How does this situation appear through forces spectacles?</a:t>
            </a:r>
            <a:endParaRPr lang="en-US">
              <a:solidFill>
                <a:srgbClr val="FFFF00"/>
              </a:solidFill>
              <a:latin typeface="Arial" pitchFamily="34" charset="0"/>
              <a:cs typeface="Arial" pitchFamily="34" charset="0"/>
            </a:endParaRPr>
          </a:p>
        </p:txBody>
      </p:sp>
      <p:sp>
        <p:nvSpPr>
          <p:cNvPr id="46087" name="Text Box 1028"/>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Arial" pitchFamily="34" charset="0"/>
                <a:cs typeface="Arial" pitchFamily="34" charset="0"/>
              </a:rPr>
              <a:t>1.2</a:t>
            </a:r>
            <a:endParaRPr lang="en-US" sz="1800">
              <a:latin typeface="Arial" pitchFamily="34" charset="0"/>
              <a:cs typeface="Arial" pitchFamily="34" charset="0"/>
            </a:endParaRPr>
          </a:p>
        </p:txBody>
      </p:sp>
      <p:sp>
        <p:nvSpPr>
          <p:cNvPr id="46088" name="Rectangle 1029"/>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10121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F6341F-9AA6-4613-A023-5871153AF973}" type="slidenum">
              <a:rPr lang="en-GB" sz="2000" smtClean="0">
                <a:solidFill>
                  <a:schemeClr val="accent1"/>
                </a:solidFill>
              </a:rPr>
              <a:pPr eaLnBrk="1" hangingPunct="1"/>
              <a:t>39</a:t>
            </a:fld>
            <a:endParaRPr lang="en-GB" sz="2000" smtClean="0">
              <a:solidFill>
                <a:schemeClr val="accent1"/>
              </a:solidFill>
            </a:endParaRPr>
          </a:p>
        </p:txBody>
      </p:sp>
      <p:sp>
        <p:nvSpPr>
          <p:cNvPr id="4710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EC6A10-2695-4012-B339-8CB3F3C05BD3}" type="datetime1">
              <a:rPr lang="en-GB" sz="1400" smtClean="0"/>
              <a:t>31/05/2017</a:t>
            </a:fld>
            <a:endParaRPr lang="en-GB" sz="1400" smtClean="0"/>
          </a:p>
        </p:txBody>
      </p:sp>
      <p:sp>
        <p:nvSpPr>
          <p:cNvPr id="4710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7109" name="AutoShape 2050"/>
          <p:cNvSpPr>
            <a:spLocks noChangeArrowheads="1"/>
          </p:cNvSpPr>
          <p:nvPr/>
        </p:nvSpPr>
        <p:spPr bwMode="auto">
          <a:xfrm>
            <a:off x="5435600" y="692150"/>
            <a:ext cx="2376488" cy="2016125"/>
          </a:xfrm>
          <a:prstGeom prst="wedgeRoundRectCallout">
            <a:avLst>
              <a:gd name="adj1" fmla="val 10454"/>
              <a:gd name="adj2" fmla="val 82755"/>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a:latin typeface="Arial" pitchFamily="34" charset="0"/>
              <a:cs typeface="Arial" pitchFamily="34" charset="0"/>
            </a:endParaRPr>
          </a:p>
        </p:txBody>
      </p:sp>
      <p:pic>
        <p:nvPicPr>
          <p:cNvPr id="47110" name="Picture 2051" descr="Bag of shopp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60350"/>
            <a:ext cx="35052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AutoShape 2052"/>
          <p:cNvSpPr>
            <a:spLocks noChangeArrowheads="1"/>
          </p:cNvSpPr>
          <p:nvPr/>
        </p:nvSpPr>
        <p:spPr bwMode="auto">
          <a:xfrm>
            <a:off x="3275013" y="2781300"/>
            <a:ext cx="288925" cy="433388"/>
          </a:xfrm>
          <a:prstGeom prst="up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2" name="AutoShape 2053"/>
          <p:cNvSpPr>
            <a:spLocks noChangeArrowheads="1"/>
          </p:cNvSpPr>
          <p:nvPr/>
        </p:nvSpPr>
        <p:spPr bwMode="auto">
          <a:xfrm>
            <a:off x="3275013" y="3573463"/>
            <a:ext cx="288925" cy="430212"/>
          </a:xfrm>
          <a:prstGeom prst="downArrow">
            <a:avLst>
              <a:gd name="adj1" fmla="val 50000"/>
              <a:gd name="adj2" fmla="val 372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3" name="AutoShape 2054"/>
          <p:cNvSpPr>
            <a:spLocks noChangeArrowheads="1"/>
          </p:cNvSpPr>
          <p:nvPr/>
        </p:nvSpPr>
        <p:spPr bwMode="auto">
          <a:xfrm>
            <a:off x="3275013" y="4941888"/>
            <a:ext cx="287337" cy="431800"/>
          </a:xfrm>
          <a:prstGeom prst="downArrow">
            <a:avLst>
              <a:gd name="adj1" fmla="val 50000"/>
              <a:gd name="adj2" fmla="val 37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AutoShape 2055"/>
          <p:cNvSpPr>
            <a:spLocks noChangeArrowheads="1"/>
          </p:cNvSpPr>
          <p:nvPr/>
        </p:nvSpPr>
        <p:spPr bwMode="auto">
          <a:xfrm>
            <a:off x="3275013" y="4149725"/>
            <a:ext cx="288925" cy="431800"/>
          </a:xfrm>
          <a:prstGeom prst="up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AutoShape 2056"/>
          <p:cNvSpPr>
            <a:spLocks noChangeArrowheads="1"/>
          </p:cNvSpPr>
          <p:nvPr/>
        </p:nvSpPr>
        <p:spPr bwMode="auto">
          <a:xfrm>
            <a:off x="2051050" y="5734050"/>
            <a:ext cx="431800" cy="288925"/>
          </a:xfrm>
          <a:prstGeom prst="left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6" name="AutoShape 2057"/>
          <p:cNvSpPr>
            <a:spLocks noChangeArrowheads="1"/>
          </p:cNvSpPr>
          <p:nvPr/>
        </p:nvSpPr>
        <p:spPr bwMode="auto">
          <a:xfrm>
            <a:off x="2555875" y="5734050"/>
            <a:ext cx="431800" cy="287338"/>
          </a:xfrm>
          <a:prstGeom prst="rightArrow">
            <a:avLst>
              <a:gd name="adj1" fmla="val 50000"/>
              <a:gd name="adj2" fmla="val 37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7" name="AutoShape 2058"/>
          <p:cNvSpPr>
            <a:spLocks noChangeArrowheads="1"/>
          </p:cNvSpPr>
          <p:nvPr/>
        </p:nvSpPr>
        <p:spPr bwMode="auto">
          <a:xfrm>
            <a:off x="3995738" y="5661025"/>
            <a:ext cx="431800" cy="288925"/>
          </a:xfrm>
          <a:prstGeom prst="left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8" name="AutoShape 2059"/>
          <p:cNvSpPr>
            <a:spLocks noChangeArrowheads="1"/>
          </p:cNvSpPr>
          <p:nvPr/>
        </p:nvSpPr>
        <p:spPr bwMode="auto">
          <a:xfrm>
            <a:off x="4572000" y="5661025"/>
            <a:ext cx="431800" cy="287338"/>
          </a:xfrm>
          <a:prstGeom prst="rightArrow">
            <a:avLst>
              <a:gd name="adj1" fmla="val 50000"/>
              <a:gd name="adj2" fmla="val 37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9" name="AutoShape 2060"/>
          <p:cNvSpPr>
            <a:spLocks noChangeArrowheads="1"/>
          </p:cNvSpPr>
          <p:nvPr/>
        </p:nvSpPr>
        <p:spPr bwMode="auto">
          <a:xfrm>
            <a:off x="2411413" y="5300663"/>
            <a:ext cx="287337" cy="433387"/>
          </a:xfrm>
          <a:prstGeom prst="upArrow">
            <a:avLst>
              <a:gd name="adj1" fmla="val 50000"/>
              <a:gd name="adj2" fmla="val 377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0" name="AutoShape 2061"/>
          <p:cNvSpPr>
            <a:spLocks noChangeArrowheads="1"/>
          </p:cNvSpPr>
          <p:nvPr/>
        </p:nvSpPr>
        <p:spPr bwMode="auto">
          <a:xfrm>
            <a:off x="2411413" y="5805488"/>
            <a:ext cx="288925" cy="360362"/>
          </a:xfrm>
          <a:prstGeom prst="downArrow">
            <a:avLst>
              <a:gd name="adj1" fmla="val 50000"/>
              <a:gd name="adj2" fmla="val 311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AutoShape 2062"/>
          <p:cNvSpPr>
            <a:spLocks noChangeArrowheads="1"/>
          </p:cNvSpPr>
          <p:nvPr/>
        </p:nvSpPr>
        <p:spPr bwMode="auto">
          <a:xfrm>
            <a:off x="4356100" y="5805488"/>
            <a:ext cx="288925" cy="431800"/>
          </a:xfrm>
          <a:prstGeom prst="down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2" name="AutoShape 2063"/>
          <p:cNvSpPr>
            <a:spLocks noChangeArrowheads="1"/>
          </p:cNvSpPr>
          <p:nvPr/>
        </p:nvSpPr>
        <p:spPr bwMode="auto">
          <a:xfrm>
            <a:off x="4356100" y="5373688"/>
            <a:ext cx="288925" cy="360362"/>
          </a:xfrm>
          <a:prstGeom prst="upArrow">
            <a:avLst>
              <a:gd name="adj1" fmla="val 50000"/>
              <a:gd name="adj2" fmla="val 311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3" name="Text Box 2064"/>
          <p:cNvSpPr txBox="1">
            <a:spLocks noChangeArrowheads="1"/>
          </p:cNvSpPr>
          <p:nvPr/>
        </p:nvSpPr>
        <p:spPr bwMode="auto">
          <a:xfrm>
            <a:off x="5508625" y="765175"/>
            <a:ext cx="2232025" cy="19177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rgbClr val="FFFF00"/>
                </a:solidFill>
                <a:latin typeface="Arial" pitchFamily="34" charset="0"/>
                <a:cs typeface="Arial" pitchFamily="34" charset="0"/>
              </a:rPr>
              <a:t>There are forces acting everywhere. Here are just a few of them.</a:t>
            </a:r>
            <a:endParaRPr lang="en-US">
              <a:solidFill>
                <a:srgbClr val="FFFF00"/>
              </a:solidFill>
              <a:latin typeface="Arial" pitchFamily="34" charset="0"/>
              <a:cs typeface="Arial" pitchFamily="34" charset="0"/>
            </a:endParaRPr>
          </a:p>
        </p:txBody>
      </p:sp>
      <p:sp>
        <p:nvSpPr>
          <p:cNvPr id="47124" name="Text Box 2065"/>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Arial" pitchFamily="34" charset="0"/>
                <a:cs typeface="Arial" pitchFamily="34" charset="0"/>
              </a:rPr>
              <a:t>1.3</a:t>
            </a:r>
            <a:endParaRPr lang="en-US" sz="1800">
              <a:latin typeface="Arial" pitchFamily="34" charset="0"/>
              <a:cs typeface="Arial" pitchFamily="34" charset="0"/>
            </a:endParaRPr>
          </a:p>
        </p:txBody>
      </p:sp>
      <p:sp>
        <p:nvSpPr>
          <p:cNvPr id="47125" name="Rectangle 2066"/>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7126" name="Picture 2067" descr="spectacles 4j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3357563"/>
            <a:ext cx="20240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317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F2109D-4B17-4FD8-9C3D-E8B96635CF59}" type="slidenum">
              <a:rPr lang="en-GB" sz="2000" smtClean="0">
                <a:solidFill>
                  <a:schemeClr val="accent1"/>
                </a:solidFill>
              </a:rPr>
              <a:pPr eaLnBrk="1" hangingPunct="1"/>
              <a:t>4</a:t>
            </a:fld>
            <a:endParaRPr lang="en-GB" sz="2000" smtClean="0">
              <a:solidFill>
                <a:schemeClr val="accent1"/>
              </a:solidFill>
            </a:endParaRPr>
          </a:p>
        </p:txBody>
      </p:sp>
      <p:sp>
        <p:nvSpPr>
          <p:cNvPr id="614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E032DE-BA20-474C-8ACF-7AA7E780EA22}" type="datetime1">
              <a:rPr lang="en-GB" sz="1400" smtClean="0"/>
              <a:t>31/05/2017</a:t>
            </a:fld>
            <a:endParaRPr lang="en-GB" sz="1400" smtClean="0"/>
          </a:p>
        </p:txBody>
      </p:sp>
      <p:sp>
        <p:nvSpPr>
          <p:cNvPr id="614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149" name="Title 1"/>
          <p:cNvSpPr>
            <a:spLocks noGrp="1"/>
          </p:cNvSpPr>
          <p:nvPr>
            <p:ph type="title" idx="4294967295"/>
          </p:nvPr>
        </p:nvSpPr>
        <p:spPr>
          <a:xfrm>
            <a:off x="539552" y="188640"/>
            <a:ext cx="8229600" cy="1143000"/>
          </a:xfrm>
        </p:spPr>
        <p:style>
          <a:lnRef idx="3">
            <a:schemeClr val="lt1"/>
          </a:lnRef>
          <a:fillRef idx="1">
            <a:schemeClr val="dk1"/>
          </a:fillRef>
          <a:effectRef idx="1">
            <a:schemeClr val="dk1"/>
          </a:effectRef>
          <a:fontRef idx="minor">
            <a:schemeClr val="lt1"/>
          </a:fontRef>
        </p:style>
        <p:txBody>
          <a:bodyPr/>
          <a:lstStyle/>
          <a:p>
            <a:pPr eaLnBrk="1" hangingPunct="1"/>
            <a:r>
              <a:rPr lang="en-GB" dirty="0" smtClean="0"/>
              <a:t>WHAT WE WILL BE COVERING</a:t>
            </a:r>
          </a:p>
        </p:txBody>
      </p:sp>
      <p:sp>
        <p:nvSpPr>
          <p:cNvPr id="6150" name="Content Placeholder 2"/>
          <p:cNvSpPr>
            <a:spLocks noGrp="1"/>
          </p:cNvSpPr>
          <p:nvPr>
            <p:ph idx="4294967295"/>
          </p:nvPr>
        </p:nvSpPr>
        <p:spPr>
          <a:xfrm>
            <a:off x="827584" y="1484784"/>
            <a:ext cx="7461448" cy="5276056"/>
          </a:xfrm>
        </p:spPr>
        <p:txBody>
          <a:bodyPr/>
          <a:lstStyle/>
          <a:p>
            <a:pPr eaLnBrk="1" hangingPunct="1">
              <a:buFont typeface="Wingdings" pitchFamily="2" charset="2"/>
              <a:buChar char="ü"/>
            </a:pPr>
            <a:r>
              <a:rPr lang="en-GB" dirty="0"/>
              <a:t>WHAT IS A FORCE?</a:t>
            </a:r>
          </a:p>
          <a:p>
            <a:pPr eaLnBrk="1" hangingPunct="1">
              <a:buFont typeface="Wingdings" pitchFamily="2" charset="2"/>
              <a:buChar char="ü"/>
            </a:pPr>
            <a:r>
              <a:rPr lang="en-GB" dirty="0" smtClean="0"/>
              <a:t>Forces around us</a:t>
            </a:r>
          </a:p>
          <a:p>
            <a:pPr eaLnBrk="1" hangingPunct="1">
              <a:buFont typeface="Wingdings" pitchFamily="2" charset="2"/>
              <a:buChar char="ü"/>
            </a:pPr>
            <a:r>
              <a:rPr lang="en-GB" dirty="0" smtClean="0"/>
              <a:t>EFFECTS OF A FORCE?</a:t>
            </a:r>
          </a:p>
          <a:p>
            <a:pPr eaLnBrk="1" hangingPunct="1">
              <a:buFont typeface="Wingdings" pitchFamily="2" charset="2"/>
              <a:buChar char="ü"/>
            </a:pPr>
            <a:r>
              <a:rPr lang="en-GB" dirty="0" smtClean="0"/>
              <a:t>Contact versus non contact forces</a:t>
            </a:r>
          </a:p>
          <a:p>
            <a:pPr eaLnBrk="1" hangingPunct="1">
              <a:buFont typeface="Wingdings" pitchFamily="2" charset="2"/>
              <a:buChar char="ü"/>
            </a:pPr>
            <a:r>
              <a:rPr lang="en-GB" dirty="0" smtClean="0"/>
              <a:t>MEASURING FORCES</a:t>
            </a:r>
          </a:p>
          <a:p>
            <a:pPr eaLnBrk="1" hangingPunct="1">
              <a:buFont typeface="Wingdings" pitchFamily="2" charset="2"/>
              <a:buChar char="ü"/>
            </a:pPr>
            <a:r>
              <a:rPr lang="en-GB" dirty="0" smtClean="0"/>
              <a:t>The Effect of Forces investigation</a:t>
            </a:r>
          </a:p>
          <a:p>
            <a:pPr>
              <a:buFont typeface="Wingdings" pitchFamily="2" charset="2"/>
              <a:buChar char="ü"/>
            </a:pPr>
            <a:r>
              <a:rPr lang="en-GB" dirty="0" smtClean="0"/>
              <a:t>Mass v Weight</a:t>
            </a:r>
          </a:p>
          <a:p>
            <a:pPr eaLnBrk="1" hangingPunct="1">
              <a:buFont typeface="Wingdings" pitchFamily="2" charset="2"/>
              <a:buChar char="ü"/>
            </a:pPr>
            <a:r>
              <a:rPr lang="en-GB" dirty="0" smtClean="0"/>
              <a:t>Frictions investigation</a:t>
            </a:r>
          </a:p>
        </p:txBody>
      </p:sp>
    </p:spTree>
    <p:extLst>
      <p:ext uri="{BB962C8B-B14F-4D97-AF65-F5344CB8AC3E}">
        <p14:creationId xmlns:p14="http://schemas.microsoft.com/office/powerpoint/2010/main" val="1880963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6DD1887-B41B-4444-A6FA-6CE8C18FBC0D}" type="slidenum">
              <a:rPr lang="en-GB" sz="2000" smtClean="0">
                <a:solidFill>
                  <a:schemeClr val="accent1"/>
                </a:solidFill>
              </a:rPr>
              <a:pPr eaLnBrk="1" hangingPunct="1"/>
              <a:t>40</a:t>
            </a:fld>
            <a:endParaRPr lang="en-GB" sz="2000" smtClean="0">
              <a:solidFill>
                <a:schemeClr val="accent1"/>
              </a:solidFill>
            </a:endParaRPr>
          </a:p>
        </p:txBody>
      </p:sp>
      <p:sp>
        <p:nvSpPr>
          <p:cNvPr id="4813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81D754-48DF-4060-AE12-905644BB90EB}" type="datetime1">
              <a:rPr lang="en-GB" sz="1400" smtClean="0"/>
              <a:t>31/05/2017</a:t>
            </a:fld>
            <a:endParaRPr lang="en-GB" sz="1400" smtClean="0"/>
          </a:p>
        </p:txBody>
      </p:sp>
      <p:sp>
        <p:nvSpPr>
          <p:cNvPr id="4813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48133" name="Picture 2" descr="Bag close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04813"/>
            <a:ext cx="2759075"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3"/>
          <p:cNvSpPr txBox="1">
            <a:spLocks noChangeArrowheads="1"/>
          </p:cNvSpPr>
          <p:nvPr/>
        </p:nvSpPr>
        <p:spPr bwMode="auto">
          <a:xfrm>
            <a:off x="1116013" y="1773238"/>
            <a:ext cx="2592387" cy="246538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rgbClr val="FFFF00"/>
                </a:solidFill>
                <a:latin typeface="Arial" pitchFamily="34" charset="0"/>
                <a:cs typeface="Arial" pitchFamily="34" charset="0"/>
              </a:rPr>
              <a:t>Let’s consider the forces acting on the hand.</a:t>
            </a:r>
          </a:p>
          <a:p>
            <a:pPr eaLnBrk="1" hangingPunct="1">
              <a:spcBef>
                <a:spcPct val="50000"/>
              </a:spcBef>
            </a:pPr>
            <a:r>
              <a:rPr lang="en-GB">
                <a:solidFill>
                  <a:srgbClr val="FFFF00"/>
                </a:solidFill>
                <a:latin typeface="Arial" pitchFamily="34" charset="0"/>
                <a:cs typeface="Arial" pitchFamily="34" charset="0"/>
              </a:rPr>
              <a:t>Can you identify the forces which act on the hand?</a:t>
            </a:r>
            <a:endParaRPr lang="en-US">
              <a:solidFill>
                <a:srgbClr val="FFFF00"/>
              </a:solidFill>
              <a:latin typeface="Arial" pitchFamily="34" charset="0"/>
              <a:cs typeface="Arial" pitchFamily="34" charset="0"/>
            </a:endParaRPr>
          </a:p>
        </p:txBody>
      </p:sp>
      <p:sp>
        <p:nvSpPr>
          <p:cNvPr id="48135" name="Text Box 4"/>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Arial" pitchFamily="34" charset="0"/>
                <a:cs typeface="Arial" pitchFamily="34" charset="0"/>
              </a:rPr>
              <a:t>1.4</a:t>
            </a:r>
            <a:endParaRPr lang="en-US" sz="1800">
              <a:latin typeface="Arial" pitchFamily="34" charset="0"/>
              <a:cs typeface="Arial" pitchFamily="34" charset="0"/>
            </a:endParaRPr>
          </a:p>
        </p:txBody>
      </p:sp>
      <p:sp>
        <p:nvSpPr>
          <p:cNvPr id="48136" name="Rectangle 5"/>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05624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3EF712-8D8E-40CE-A16E-A279C91FFA2F}" type="slidenum">
              <a:rPr lang="en-GB" sz="2000" smtClean="0">
                <a:solidFill>
                  <a:schemeClr val="accent1"/>
                </a:solidFill>
              </a:rPr>
              <a:pPr eaLnBrk="1" hangingPunct="1"/>
              <a:t>41</a:t>
            </a:fld>
            <a:endParaRPr lang="en-GB" sz="2000" smtClean="0">
              <a:solidFill>
                <a:schemeClr val="accent1"/>
              </a:solidFill>
            </a:endParaRPr>
          </a:p>
        </p:txBody>
      </p:sp>
      <p:sp>
        <p:nvSpPr>
          <p:cNvPr id="49155"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8E6C2E-B793-46BA-91EE-A91CB7869E4A}" type="datetime1">
              <a:rPr lang="en-GB" sz="1400" smtClean="0"/>
              <a:t>31/05/2017</a:t>
            </a:fld>
            <a:endParaRPr lang="en-GB" sz="1400" smtClean="0"/>
          </a:p>
        </p:txBody>
      </p:sp>
      <p:sp>
        <p:nvSpPr>
          <p:cNvPr id="4915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49157" name="Picture 2" descr="Bag close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60350"/>
            <a:ext cx="2759075"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AutoShape 3"/>
          <p:cNvSpPr>
            <a:spLocks noChangeArrowheads="1"/>
          </p:cNvSpPr>
          <p:nvPr/>
        </p:nvSpPr>
        <p:spPr bwMode="auto">
          <a:xfrm>
            <a:off x="2411413" y="4221163"/>
            <a:ext cx="1728787" cy="1223962"/>
          </a:xfrm>
          <a:prstGeom prst="wedgeRoundRectCallout">
            <a:avLst>
              <a:gd name="adj1" fmla="val -59000"/>
              <a:gd name="adj2" fmla="val -80481"/>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a:latin typeface="Arial" pitchFamily="34" charset="0"/>
              <a:cs typeface="Arial" pitchFamily="34" charset="0"/>
            </a:endParaRPr>
          </a:p>
        </p:txBody>
      </p:sp>
      <p:pic>
        <p:nvPicPr>
          <p:cNvPr id="49159" name="Picture 4" descr="spectacles 4j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997200"/>
            <a:ext cx="20240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AutoShape 5"/>
          <p:cNvSpPr>
            <a:spLocks noChangeArrowheads="1"/>
          </p:cNvSpPr>
          <p:nvPr/>
        </p:nvSpPr>
        <p:spPr bwMode="auto">
          <a:xfrm>
            <a:off x="2051050" y="1268413"/>
            <a:ext cx="1800225" cy="1368425"/>
          </a:xfrm>
          <a:prstGeom prst="wedgeRoundRectCallout">
            <a:avLst>
              <a:gd name="adj1" fmla="val -59083"/>
              <a:gd name="adj2" fmla="val 89213"/>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a:latin typeface="Arial" pitchFamily="34" charset="0"/>
              <a:cs typeface="Arial" pitchFamily="34" charset="0"/>
            </a:endParaRPr>
          </a:p>
        </p:txBody>
      </p:sp>
      <p:sp>
        <p:nvSpPr>
          <p:cNvPr id="49161" name="AutoShape 6"/>
          <p:cNvSpPr>
            <a:spLocks noChangeArrowheads="1"/>
          </p:cNvSpPr>
          <p:nvPr/>
        </p:nvSpPr>
        <p:spPr bwMode="auto">
          <a:xfrm>
            <a:off x="4859338" y="836613"/>
            <a:ext cx="288925" cy="1295400"/>
          </a:xfrm>
          <a:prstGeom prst="upArrow">
            <a:avLst>
              <a:gd name="adj1" fmla="val 50000"/>
              <a:gd name="adj2" fmla="val 11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2" name="AutoShape 7"/>
          <p:cNvSpPr>
            <a:spLocks noChangeArrowheads="1"/>
          </p:cNvSpPr>
          <p:nvPr/>
        </p:nvSpPr>
        <p:spPr bwMode="auto">
          <a:xfrm>
            <a:off x="4859338" y="2636838"/>
            <a:ext cx="288925" cy="1223962"/>
          </a:xfrm>
          <a:prstGeom prst="downArrow">
            <a:avLst>
              <a:gd name="adj1" fmla="val 50000"/>
              <a:gd name="adj2" fmla="val 1059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3" name="Text Box 8"/>
          <p:cNvSpPr txBox="1">
            <a:spLocks noChangeArrowheads="1"/>
          </p:cNvSpPr>
          <p:nvPr/>
        </p:nvSpPr>
        <p:spPr bwMode="auto">
          <a:xfrm>
            <a:off x="2051050" y="1341438"/>
            <a:ext cx="1873250" cy="11906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Arial" pitchFamily="34" charset="0"/>
                <a:cs typeface="Arial" pitchFamily="34" charset="0"/>
              </a:rPr>
              <a:t>A support force from the arm muscles acts on the hand</a:t>
            </a:r>
            <a:endParaRPr lang="en-US" sz="1800">
              <a:solidFill>
                <a:srgbClr val="FFFF00"/>
              </a:solidFill>
              <a:latin typeface="Arial" pitchFamily="34" charset="0"/>
              <a:cs typeface="Arial" pitchFamily="34" charset="0"/>
            </a:endParaRPr>
          </a:p>
        </p:txBody>
      </p:sp>
      <p:sp>
        <p:nvSpPr>
          <p:cNvPr id="49164" name="Text Box 9"/>
          <p:cNvSpPr txBox="1">
            <a:spLocks noChangeArrowheads="1"/>
          </p:cNvSpPr>
          <p:nvPr/>
        </p:nvSpPr>
        <p:spPr bwMode="auto">
          <a:xfrm>
            <a:off x="2555875" y="4292600"/>
            <a:ext cx="1657350" cy="11906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Arial" pitchFamily="34" charset="0"/>
                <a:cs typeface="Arial" pitchFamily="34" charset="0"/>
              </a:rPr>
              <a:t>A force (the weight of the bag) acts on the hand</a:t>
            </a:r>
            <a:endParaRPr lang="en-US" sz="1800">
              <a:solidFill>
                <a:srgbClr val="FFFF00"/>
              </a:solidFill>
              <a:latin typeface="Arial" pitchFamily="34" charset="0"/>
              <a:cs typeface="Arial" pitchFamily="34" charset="0"/>
            </a:endParaRPr>
          </a:p>
        </p:txBody>
      </p:sp>
      <p:sp>
        <p:nvSpPr>
          <p:cNvPr id="49165" name="Text Box 10"/>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Arial" pitchFamily="34" charset="0"/>
                <a:cs typeface="Arial" pitchFamily="34" charset="0"/>
              </a:rPr>
              <a:t>1.5</a:t>
            </a:r>
            <a:endParaRPr lang="en-US" sz="1800">
              <a:latin typeface="Arial" pitchFamily="34" charset="0"/>
              <a:cs typeface="Arial" pitchFamily="34" charset="0"/>
            </a:endParaRPr>
          </a:p>
        </p:txBody>
      </p:sp>
      <p:sp>
        <p:nvSpPr>
          <p:cNvPr id="49166" name="Rectangle 11"/>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6608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4C78CB-87CF-48C3-8DA6-BA2D8C991CDF}" type="slidenum">
              <a:rPr lang="en-GB" sz="2000" smtClean="0">
                <a:solidFill>
                  <a:schemeClr val="accent1"/>
                </a:solidFill>
              </a:rPr>
              <a:pPr eaLnBrk="1" hangingPunct="1"/>
              <a:t>42</a:t>
            </a:fld>
            <a:endParaRPr lang="en-GB" sz="2000" smtClean="0">
              <a:solidFill>
                <a:schemeClr val="accent1"/>
              </a:solidFill>
            </a:endParaRPr>
          </a:p>
        </p:txBody>
      </p:sp>
      <p:sp>
        <p:nvSpPr>
          <p:cNvPr id="5017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B06562-D2B9-45C9-98A0-A8968214C822}" type="datetime1">
              <a:rPr lang="en-GB" sz="1400" smtClean="0"/>
              <a:t>31/05/2017</a:t>
            </a:fld>
            <a:endParaRPr lang="en-GB" sz="1400" smtClean="0"/>
          </a:p>
        </p:txBody>
      </p:sp>
      <p:sp>
        <p:nvSpPr>
          <p:cNvPr id="5018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50181" name="Picture 2" descr="Bag close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04813"/>
            <a:ext cx="2759075"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3"/>
          <p:cNvSpPr txBox="1">
            <a:spLocks noChangeArrowheads="1"/>
          </p:cNvSpPr>
          <p:nvPr/>
        </p:nvSpPr>
        <p:spPr bwMode="auto">
          <a:xfrm>
            <a:off x="1403350" y="3860800"/>
            <a:ext cx="2089150" cy="15525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rgbClr val="FFFF00"/>
                </a:solidFill>
                <a:latin typeface="Arial" pitchFamily="34" charset="0"/>
                <a:cs typeface="Arial" pitchFamily="34" charset="0"/>
              </a:rPr>
              <a:t>Now consider the forces acting on the shopping.</a:t>
            </a:r>
            <a:endParaRPr lang="en-US">
              <a:solidFill>
                <a:srgbClr val="FFFF00"/>
              </a:solidFill>
              <a:latin typeface="Arial" pitchFamily="34" charset="0"/>
              <a:cs typeface="Arial" pitchFamily="34" charset="0"/>
            </a:endParaRPr>
          </a:p>
        </p:txBody>
      </p:sp>
      <p:sp>
        <p:nvSpPr>
          <p:cNvPr id="50183" name="Text Box 4"/>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Arial" pitchFamily="34" charset="0"/>
                <a:cs typeface="Arial" pitchFamily="34" charset="0"/>
              </a:rPr>
              <a:t>1.6</a:t>
            </a:r>
            <a:endParaRPr lang="en-US" sz="1800">
              <a:latin typeface="Arial" pitchFamily="34" charset="0"/>
              <a:cs typeface="Arial" pitchFamily="34" charset="0"/>
            </a:endParaRPr>
          </a:p>
        </p:txBody>
      </p:sp>
      <p:sp>
        <p:nvSpPr>
          <p:cNvPr id="50184" name="Rectangle 5"/>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17543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84C9857-9732-41ED-91E3-4B020F023423}" type="slidenum">
              <a:rPr lang="en-GB" sz="2000" smtClean="0">
                <a:solidFill>
                  <a:schemeClr val="accent1"/>
                </a:solidFill>
              </a:rPr>
              <a:pPr eaLnBrk="1" hangingPunct="1"/>
              <a:t>43</a:t>
            </a:fld>
            <a:endParaRPr lang="en-GB" sz="2000" smtClean="0">
              <a:solidFill>
                <a:schemeClr val="accent1"/>
              </a:solidFill>
            </a:endParaRPr>
          </a:p>
        </p:txBody>
      </p:sp>
      <p:sp>
        <p:nvSpPr>
          <p:cNvPr id="5120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B79687-72A4-4B23-9B4B-636871C636F7}" type="datetime1">
              <a:rPr lang="en-GB" sz="1400" smtClean="0"/>
              <a:t>31/05/2017</a:t>
            </a:fld>
            <a:endParaRPr lang="en-GB" sz="1400" smtClean="0"/>
          </a:p>
        </p:txBody>
      </p:sp>
      <p:sp>
        <p:nvSpPr>
          <p:cNvPr id="5120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51205" name="Picture 2" descr="Bag close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
            <a:ext cx="2759075"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AutoShape 3"/>
          <p:cNvSpPr>
            <a:spLocks noChangeArrowheads="1"/>
          </p:cNvSpPr>
          <p:nvPr/>
        </p:nvSpPr>
        <p:spPr bwMode="auto">
          <a:xfrm>
            <a:off x="3565525" y="3357563"/>
            <a:ext cx="288925" cy="1295400"/>
          </a:xfrm>
          <a:prstGeom prst="upArrow">
            <a:avLst>
              <a:gd name="adj1" fmla="val 50000"/>
              <a:gd name="adj2" fmla="val 11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AutoShape 4"/>
          <p:cNvSpPr>
            <a:spLocks noChangeArrowheads="1"/>
          </p:cNvSpPr>
          <p:nvPr/>
        </p:nvSpPr>
        <p:spPr bwMode="auto">
          <a:xfrm>
            <a:off x="3565525" y="5013325"/>
            <a:ext cx="288925" cy="1296988"/>
          </a:xfrm>
          <a:prstGeom prst="downArrow">
            <a:avLst>
              <a:gd name="adj1" fmla="val 50000"/>
              <a:gd name="adj2" fmla="val 1122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Text Box 5"/>
          <p:cNvSpPr txBox="1">
            <a:spLocks noChangeArrowheads="1"/>
          </p:cNvSpPr>
          <p:nvPr/>
        </p:nvSpPr>
        <p:spPr bwMode="auto">
          <a:xfrm>
            <a:off x="304800" y="1905000"/>
            <a:ext cx="2087563" cy="14652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Arial" pitchFamily="34" charset="0"/>
                <a:cs typeface="Arial" pitchFamily="34" charset="0"/>
              </a:rPr>
              <a:t>The stretched plastic bag supports the shopping with an upward force.</a:t>
            </a:r>
            <a:endParaRPr lang="en-US" sz="1800">
              <a:solidFill>
                <a:srgbClr val="FFFF00"/>
              </a:solidFill>
              <a:latin typeface="Arial" pitchFamily="34" charset="0"/>
              <a:cs typeface="Arial" pitchFamily="34" charset="0"/>
            </a:endParaRPr>
          </a:p>
        </p:txBody>
      </p:sp>
      <p:sp>
        <p:nvSpPr>
          <p:cNvPr id="51209" name="Text Box 6"/>
          <p:cNvSpPr txBox="1">
            <a:spLocks noChangeArrowheads="1"/>
          </p:cNvSpPr>
          <p:nvPr/>
        </p:nvSpPr>
        <p:spPr bwMode="auto">
          <a:xfrm>
            <a:off x="381000" y="4648200"/>
            <a:ext cx="2160588" cy="1190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Arial" pitchFamily="34" charset="0"/>
                <a:cs typeface="Arial" pitchFamily="34" charset="0"/>
              </a:rPr>
              <a:t>The Force of Gravity acts on the shopping with a downward force.</a:t>
            </a:r>
            <a:r>
              <a:rPr lang="en-GB" sz="1800">
                <a:solidFill>
                  <a:schemeClr val="folHlink"/>
                </a:solidFill>
                <a:latin typeface="Arial" pitchFamily="34" charset="0"/>
                <a:cs typeface="Arial" pitchFamily="34" charset="0"/>
              </a:rPr>
              <a:t> </a:t>
            </a:r>
            <a:endParaRPr lang="en-US" sz="1800">
              <a:solidFill>
                <a:schemeClr val="folHlink"/>
              </a:solidFill>
              <a:latin typeface="Arial" pitchFamily="34" charset="0"/>
              <a:cs typeface="Arial" pitchFamily="34" charset="0"/>
            </a:endParaRPr>
          </a:p>
        </p:txBody>
      </p:sp>
      <p:sp>
        <p:nvSpPr>
          <p:cNvPr id="51210" name="Text Box 7"/>
          <p:cNvSpPr txBox="1">
            <a:spLocks noChangeArrowheads="1"/>
          </p:cNvSpPr>
          <p:nvPr/>
        </p:nvSpPr>
        <p:spPr bwMode="auto">
          <a:xfrm>
            <a:off x="7380288" y="11969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Arial" pitchFamily="34" charset="0"/>
                <a:cs typeface="Arial" pitchFamily="34" charset="0"/>
              </a:rPr>
              <a:t>1.7</a:t>
            </a:r>
            <a:endParaRPr lang="en-US" sz="1800">
              <a:latin typeface="Arial" pitchFamily="34" charset="0"/>
              <a:cs typeface="Arial" pitchFamily="34" charset="0"/>
            </a:endParaRPr>
          </a:p>
        </p:txBody>
      </p:sp>
      <p:sp>
        <p:nvSpPr>
          <p:cNvPr id="51211" name="Rectangle 8"/>
          <p:cNvSpPr>
            <a:spLocks noChangeArrowheads="1"/>
          </p:cNvSpPr>
          <p:nvPr/>
        </p:nvSpPr>
        <p:spPr bwMode="auto">
          <a:xfrm>
            <a:off x="7307263" y="1123950"/>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Oval 9"/>
          <p:cNvSpPr>
            <a:spLocks noChangeArrowheads="1"/>
          </p:cNvSpPr>
          <p:nvPr/>
        </p:nvSpPr>
        <p:spPr bwMode="auto">
          <a:xfrm>
            <a:off x="6011863" y="4724400"/>
            <a:ext cx="288925" cy="215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 name="AutoShape 10"/>
          <p:cNvSpPr>
            <a:spLocks noChangeArrowheads="1"/>
          </p:cNvSpPr>
          <p:nvPr/>
        </p:nvSpPr>
        <p:spPr bwMode="auto">
          <a:xfrm>
            <a:off x="6011863" y="3284538"/>
            <a:ext cx="288925" cy="1295400"/>
          </a:xfrm>
          <a:prstGeom prst="upArrow">
            <a:avLst>
              <a:gd name="adj1" fmla="val 50000"/>
              <a:gd name="adj2" fmla="val 11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4" name="AutoShape 11"/>
          <p:cNvSpPr>
            <a:spLocks noChangeArrowheads="1"/>
          </p:cNvSpPr>
          <p:nvPr/>
        </p:nvSpPr>
        <p:spPr bwMode="auto">
          <a:xfrm>
            <a:off x="6011863" y="5084763"/>
            <a:ext cx="288925" cy="1296987"/>
          </a:xfrm>
          <a:prstGeom prst="downArrow">
            <a:avLst>
              <a:gd name="adj1" fmla="val 50000"/>
              <a:gd name="adj2" fmla="val 1122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Rectangle 12"/>
          <p:cNvSpPr>
            <a:spLocks noChangeArrowheads="1"/>
          </p:cNvSpPr>
          <p:nvPr/>
        </p:nvSpPr>
        <p:spPr bwMode="auto">
          <a:xfrm>
            <a:off x="5651500" y="2565400"/>
            <a:ext cx="2592388" cy="4032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16" name="Picture 13" descr="spectacles 4j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4005263"/>
            <a:ext cx="15113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7" name="AutoShape 14"/>
          <p:cNvSpPr>
            <a:spLocks noChangeArrowheads="1"/>
          </p:cNvSpPr>
          <p:nvPr/>
        </p:nvSpPr>
        <p:spPr bwMode="auto">
          <a:xfrm>
            <a:off x="5486400" y="228600"/>
            <a:ext cx="2327275" cy="2730500"/>
          </a:xfrm>
          <a:prstGeom prst="wedgeRoundRectCallout">
            <a:avLst>
              <a:gd name="adj1" fmla="val 45292"/>
              <a:gd name="adj2" fmla="val 90986"/>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a:solidFill>
                <a:srgbClr val="FFFF00"/>
              </a:solidFill>
              <a:latin typeface="Arial" pitchFamily="34" charset="0"/>
              <a:cs typeface="Arial" pitchFamily="34" charset="0"/>
            </a:endParaRPr>
          </a:p>
        </p:txBody>
      </p:sp>
      <p:sp>
        <p:nvSpPr>
          <p:cNvPr id="51218" name="Text Box 15"/>
          <p:cNvSpPr txBox="1">
            <a:spLocks noChangeArrowheads="1"/>
          </p:cNvSpPr>
          <p:nvPr/>
        </p:nvSpPr>
        <p:spPr bwMode="auto">
          <a:xfrm>
            <a:off x="5486400" y="609600"/>
            <a:ext cx="22558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solidFill>
                  <a:srgbClr val="FFFF00"/>
                </a:solidFill>
                <a:latin typeface="Arial" pitchFamily="34" charset="0"/>
                <a:cs typeface="Arial" pitchFamily="34" charset="0"/>
              </a:rPr>
              <a:t>The simplest model shows the shopping as a single mass.</a:t>
            </a:r>
            <a:endParaRPr lang="en-US">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1261418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0E8B4C-C7A5-4323-9068-C3F7676D69D1}" type="slidenum">
              <a:rPr lang="en-GB" sz="2000" smtClean="0">
                <a:solidFill>
                  <a:schemeClr val="accent1"/>
                </a:solidFill>
              </a:rPr>
              <a:pPr eaLnBrk="1" hangingPunct="1"/>
              <a:t>44</a:t>
            </a:fld>
            <a:endParaRPr lang="en-GB" sz="2000" smtClean="0">
              <a:solidFill>
                <a:schemeClr val="accent1"/>
              </a:solidFill>
            </a:endParaRPr>
          </a:p>
        </p:txBody>
      </p:sp>
      <p:sp>
        <p:nvSpPr>
          <p:cNvPr id="5222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1CD3FC-331D-46D3-A5AF-B82C1584364C}" type="datetime1">
              <a:rPr lang="en-GB" sz="1400" smtClean="0"/>
              <a:t>31/05/2017</a:t>
            </a:fld>
            <a:endParaRPr lang="en-GB" sz="1400" smtClean="0"/>
          </a:p>
        </p:txBody>
      </p:sp>
      <p:sp>
        <p:nvSpPr>
          <p:cNvPr id="5222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2229" name="Rectangle 1026"/>
          <p:cNvSpPr>
            <a:spLocks noGrp="1" noChangeArrowheads="1"/>
          </p:cNvSpPr>
          <p:nvPr>
            <p:ph type="title"/>
          </p:nvPr>
        </p:nvSpPr>
        <p:spPr>
          <a:xfrm>
            <a:off x="2057400" y="1524000"/>
            <a:ext cx="5791200" cy="3733800"/>
          </a:xfrm>
        </p:spPr>
        <p:style>
          <a:lnRef idx="0">
            <a:schemeClr val="dk1"/>
          </a:lnRef>
          <a:fillRef idx="3">
            <a:schemeClr val="dk1"/>
          </a:fillRef>
          <a:effectRef idx="3">
            <a:schemeClr val="dk1"/>
          </a:effectRef>
          <a:fontRef idx="minor">
            <a:schemeClr val="lt1"/>
          </a:fontRef>
        </p:style>
        <p:txBody>
          <a:bodyPr/>
          <a:lstStyle/>
          <a:p>
            <a:pPr algn="ctr" eaLnBrk="1" hangingPunct="1"/>
            <a:r>
              <a:rPr lang="en-GB" sz="7200" dirty="0" smtClean="0"/>
              <a:t>Measuring FORCES?</a:t>
            </a:r>
          </a:p>
        </p:txBody>
      </p:sp>
    </p:spTree>
    <p:extLst>
      <p:ext uri="{BB962C8B-B14F-4D97-AF65-F5344CB8AC3E}">
        <p14:creationId xmlns:p14="http://schemas.microsoft.com/office/powerpoint/2010/main" val="2489957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660B58-1F02-4C3D-BF06-A947FC2B26D0}" type="slidenum">
              <a:rPr lang="en-GB" sz="2000" smtClean="0">
                <a:solidFill>
                  <a:schemeClr val="accent1"/>
                </a:solidFill>
              </a:rPr>
              <a:pPr eaLnBrk="1" hangingPunct="1"/>
              <a:t>45</a:t>
            </a:fld>
            <a:endParaRPr lang="en-GB" sz="2000" smtClean="0">
              <a:solidFill>
                <a:schemeClr val="accent1"/>
              </a:solidFill>
            </a:endParaRPr>
          </a:p>
        </p:txBody>
      </p:sp>
      <p:sp>
        <p:nvSpPr>
          <p:cNvPr id="53251"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16AC1F-9C08-450B-BBAE-9951E2701357}" type="datetime1">
              <a:rPr lang="en-GB" sz="1400" smtClean="0"/>
              <a:t>31/05/2017</a:t>
            </a:fld>
            <a:endParaRPr lang="en-GB" sz="1400" smtClean="0"/>
          </a:p>
        </p:txBody>
      </p:sp>
      <p:sp>
        <p:nvSpPr>
          <p:cNvPr id="53252"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3253" name="Rectangle 1026"/>
          <p:cNvSpPr>
            <a:spLocks noGrp="1" noChangeArrowheads="1"/>
          </p:cNvSpPr>
          <p:nvPr>
            <p:ph type="title"/>
          </p:nvPr>
        </p:nvSpPr>
        <p:spPr/>
        <p:txBody>
          <a:bodyPr>
            <a:normAutofit fontScale="90000"/>
          </a:bodyPr>
          <a:lstStyle/>
          <a:p>
            <a:pPr eaLnBrk="1" hangingPunct="1"/>
            <a:r>
              <a:rPr lang="en-GB" smtClean="0"/>
              <a:t>Measuring forces</a:t>
            </a:r>
          </a:p>
        </p:txBody>
      </p:sp>
      <p:sp>
        <p:nvSpPr>
          <p:cNvPr id="53254" name="Rectangle 1027"/>
          <p:cNvSpPr>
            <a:spLocks noGrp="1" noChangeArrowheads="1"/>
          </p:cNvSpPr>
          <p:nvPr>
            <p:ph type="body" sz="half" idx="1"/>
          </p:nvPr>
        </p:nvSpPr>
        <p:spPr>
          <a:xfrm>
            <a:off x="381000" y="1066800"/>
            <a:ext cx="2971800" cy="4800600"/>
          </a:xfrm>
        </p:spPr>
        <p:txBody>
          <a:bodyPr/>
          <a:lstStyle/>
          <a:p>
            <a:pPr eaLnBrk="1" hangingPunct="1"/>
            <a:r>
              <a:rPr lang="en-GB" sz="2800" smtClean="0"/>
              <a:t>We can use one of the effects of a force to measure forces. </a:t>
            </a:r>
          </a:p>
          <a:p>
            <a:pPr eaLnBrk="1" hangingPunct="1"/>
            <a:r>
              <a:rPr lang="en-GB" sz="2800" smtClean="0"/>
              <a:t>This is called HOOKES LAW</a:t>
            </a:r>
          </a:p>
        </p:txBody>
      </p:sp>
      <p:pic>
        <p:nvPicPr>
          <p:cNvPr id="53255" name="Picture 1028"/>
          <p:cNvPicPr>
            <a:picLocks noGrp="1" noChangeAspect="1" noChangeArrowheads="1"/>
          </p:cNvPicPr>
          <p:nvPr>
            <p:ph type="chart" sz="half" idx="2"/>
          </p:nvPr>
        </p:nvPicPr>
        <p:blipFill>
          <a:blip r:embed="rId2">
            <a:extLst>
              <a:ext uri="{28A0092B-C50C-407E-A947-70E740481C1C}">
                <a14:useLocalDpi xmlns:a14="http://schemas.microsoft.com/office/drawing/2010/main" val="0"/>
              </a:ext>
            </a:extLst>
          </a:blip>
          <a:srcRect l="17714" t="11075"/>
          <a:stretch>
            <a:fillRect/>
          </a:stretch>
        </p:blipFill>
        <p:spPr>
          <a:xfrm>
            <a:off x="3429000" y="838200"/>
            <a:ext cx="5454650" cy="5521325"/>
          </a:xfrm>
        </p:spPr>
      </p:pic>
    </p:spTree>
    <p:extLst>
      <p:ext uri="{BB962C8B-B14F-4D97-AF65-F5344CB8AC3E}">
        <p14:creationId xmlns:p14="http://schemas.microsoft.com/office/powerpoint/2010/main" val="2646074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ED8CFA-6379-48C6-89C3-1539554262BB}" type="slidenum">
              <a:rPr lang="en-GB" sz="2000" smtClean="0">
                <a:solidFill>
                  <a:schemeClr val="accent1"/>
                </a:solidFill>
              </a:rPr>
              <a:pPr eaLnBrk="1" hangingPunct="1"/>
              <a:t>46</a:t>
            </a:fld>
            <a:endParaRPr lang="en-GB" sz="2000" smtClean="0">
              <a:solidFill>
                <a:schemeClr val="accent1"/>
              </a:solidFill>
            </a:endParaRPr>
          </a:p>
        </p:txBody>
      </p:sp>
      <p:sp>
        <p:nvSpPr>
          <p:cNvPr id="5427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C3E4C5-DCDE-4D44-B66C-55ACD628092A}" type="datetime1">
              <a:rPr lang="en-GB" sz="1400" smtClean="0"/>
              <a:t>31/05/2017</a:t>
            </a:fld>
            <a:endParaRPr lang="en-GB" sz="1400" smtClean="0"/>
          </a:p>
        </p:txBody>
      </p:sp>
      <p:sp>
        <p:nvSpPr>
          <p:cNvPr id="5427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4277" name="Rectangle 1026"/>
          <p:cNvSpPr>
            <a:spLocks noGrp="1" noChangeArrowheads="1"/>
          </p:cNvSpPr>
          <p:nvPr>
            <p:ph type="title"/>
          </p:nvPr>
        </p:nvSpPr>
        <p:spPr>
          <a:xfrm>
            <a:off x="2057400" y="1524000"/>
            <a:ext cx="5791200" cy="3733800"/>
          </a:xfrm>
        </p:spPr>
        <p:txBody>
          <a:bodyPr/>
          <a:lstStyle/>
          <a:p>
            <a:pPr algn="ctr" eaLnBrk="1" hangingPunct="1"/>
            <a:r>
              <a:rPr lang="en-GB" sz="7200" smtClean="0"/>
              <a:t>Hookes</a:t>
            </a:r>
            <a:br>
              <a:rPr lang="en-GB" sz="7200" smtClean="0"/>
            </a:br>
            <a:r>
              <a:rPr lang="en-GB" sz="7200" smtClean="0"/>
              <a:t>law</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t="1596" b="1596"/>
          <a:stretch>
            <a:fillRect/>
          </a:stretch>
        </p:blipFill>
        <p:spPr bwMode="auto">
          <a:xfrm>
            <a:off x="179512" y="260648"/>
            <a:ext cx="1779587"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1348340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15E61D1-7660-4BA5-9D00-3AEBADE6CF83}" type="slidenum">
              <a:rPr lang="en-GB" sz="2000" smtClean="0">
                <a:solidFill>
                  <a:schemeClr val="accent1"/>
                </a:solidFill>
              </a:rPr>
              <a:pPr eaLnBrk="1" hangingPunct="1"/>
              <a:t>47</a:t>
            </a:fld>
            <a:endParaRPr lang="en-GB" sz="2000" smtClean="0">
              <a:solidFill>
                <a:schemeClr val="accent1"/>
              </a:solidFill>
            </a:endParaRPr>
          </a:p>
        </p:txBody>
      </p:sp>
      <p:sp>
        <p:nvSpPr>
          <p:cNvPr id="55299"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59A996-E3A0-42EE-B8E3-E638D1075C5A}" type="datetime1">
              <a:rPr lang="en-GB" sz="1400" smtClean="0"/>
              <a:t>31/05/2017</a:t>
            </a:fld>
            <a:endParaRPr lang="en-GB" sz="1400" smtClean="0"/>
          </a:p>
        </p:txBody>
      </p:sp>
      <p:sp>
        <p:nvSpPr>
          <p:cNvPr id="5530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55302"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4098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19200"/>
            <a:ext cx="24098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19200"/>
            <a:ext cx="24098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t="1596" b="1596"/>
          <a:stretch>
            <a:fillRect/>
          </a:stretch>
        </p:blipFill>
        <p:spPr bwMode="auto">
          <a:xfrm>
            <a:off x="53114" y="0"/>
            <a:ext cx="1779587"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1031585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7E69AF-299C-483F-BC94-4BDA9562CCCB}" type="slidenum">
              <a:rPr lang="en-GB" sz="2000" smtClean="0">
                <a:solidFill>
                  <a:schemeClr val="accent1"/>
                </a:solidFill>
              </a:rPr>
              <a:pPr eaLnBrk="1" hangingPunct="1"/>
              <a:t>48</a:t>
            </a:fld>
            <a:endParaRPr lang="en-GB" sz="2000" smtClean="0">
              <a:solidFill>
                <a:schemeClr val="accent1"/>
              </a:solidFill>
            </a:endParaRPr>
          </a:p>
        </p:txBody>
      </p:sp>
      <p:sp>
        <p:nvSpPr>
          <p:cNvPr id="5632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7C5899-9F0B-4E02-8BD2-1C3C038A9CFB}" type="datetime1">
              <a:rPr lang="en-GB" sz="1400" smtClean="0"/>
              <a:t>31/05/2017</a:t>
            </a:fld>
            <a:endParaRPr lang="en-GB" sz="1400" smtClean="0"/>
          </a:p>
        </p:txBody>
      </p:sp>
      <p:sp>
        <p:nvSpPr>
          <p:cNvPr id="5632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6325" name="Rectangle 1026"/>
          <p:cNvSpPr>
            <a:spLocks noGrp="1" noChangeArrowheads="1"/>
          </p:cNvSpPr>
          <p:nvPr>
            <p:ph type="title"/>
          </p:nvPr>
        </p:nvSpPr>
        <p:spPr>
          <a:xfrm>
            <a:off x="467544" y="116632"/>
            <a:ext cx="8229600" cy="1037634"/>
          </a:xfrm>
        </p:spPr>
        <p:txBody>
          <a:bodyPr>
            <a:noAutofit/>
          </a:bodyPr>
          <a:lstStyle/>
          <a:p>
            <a:pPr eaLnBrk="1" hangingPunct="1"/>
            <a:r>
              <a:rPr lang="en-GB" sz="4000" b="1" dirty="0" smtClean="0">
                <a:cs typeface="Times New Roman" pitchFamily="18" charset="0"/>
              </a:rPr>
              <a:t>Procedure</a:t>
            </a:r>
            <a:br>
              <a:rPr lang="en-GB" sz="4000" b="1" dirty="0" smtClean="0">
                <a:cs typeface="Times New Roman" pitchFamily="18" charset="0"/>
              </a:rPr>
            </a:br>
            <a:endParaRPr lang="en-GB" sz="4000" b="1" dirty="0" smtClean="0">
              <a:cs typeface="Times New Roman" pitchFamily="18" charset="0"/>
            </a:endParaRPr>
          </a:p>
        </p:txBody>
      </p:sp>
      <p:sp>
        <p:nvSpPr>
          <p:cNvPr id="56326" name="Rectangle 1027"/>
          <p:cNvSpPr>
            <a:spLocks noGrp="1" noChangeArrowheads="1"/>
          </p:cNvSpPr>
          <p:nvPr>
            <p:ph type="body" idx="1"/>
          </p:nvPr>
        </p:nvSpPr>
        <p:spPr>
          <a:xfrm>
            <a:off x="323528" y="762000"/>
            <a:ext cx="8229600" cy="6096000"/>
          </a:xfrm>
        </p:spPr>
        <p:txBody>
          <a:bodyPr/>
          <a:lstStyle/>
          <a:p>
            <a:pPr eaLnBrk="1" hangingPunct="1">
              <a:lnSpc>
                <a:spcPct val="90000"/>
              </a:lnSpc>
            </a:pPr>
            <a:r>
              <a:rPr lang="en-GB" dirty="0" smtClean="0">
                <a:cs typeface="Times New Roman" pitchFamily="18" charset="0"/>
              </a:rPr>
              <a:t>Hang a spring from a clamp stand make sure it cannot fly off. </a:t>
            </a:r>
          </a:p>
          <a:p>
            <a:pPr eaLnBrk="1" hangingPunct="1">
              <a:lnSpc>
                <a:spcPct val="90000"/>
              </a:lnSpc>
            </a:pPr>
            <a:r>
              <a:rPr lang="en-GB" dirty="0" smtClean="0">
                <a:cs typeface="Times New Roman" pitchFamily="18" charset="0"/>
              </a:rPr>
              <a:t>Clamp the metre stick vertically in the clamp, alongside the spring. </a:t>
            </a:r>
          </a:p>
          <a:p>
            <a:pPr eaLnBrk="1" hangingPunct="1">
              <a:lnSpc>
                <a:spcPct val="90000"/>
              </a:lnSpc>
            </a:pPr>
            <a:r>
              <a:rPr lang="en-GB" dirty="0" smtClean="0">
                <a:cs typeface="Times New Roman" pitchFamily="18" charset="0"/>
              </a:rPr>
              <a:t>Record the metre rule reading level with the bottom of the spring. The number of masses hanging from the spring is 0 and the extension of the spring is 0 cm. </a:t>
            </a:r>
          </a:p>
          <a:p>
            <a:pPr eaLnBrk="1" hangingPunct="1">
              <a:lnSpc>
                <a:spcPct val="90000"/>
              </a:lnSpc>
            </a:pPr>
            <a:r>
              <a:rPr lang="en-GB" dirty="0" smtClean="0">
                <a:cs typeface="Times New Roman" pitchFamily="18" charset="0"/>
              </a:rPr>
              <a:t>Hang a mass hanger from the bottom of the spring. Record the new metre stick reading, the number of masses (1) and the extension of the spring. </a:t>
            </a:r>
          </a:p>
        </p:txBody>
      </p:sp>
    </p:spTree>
    <p:extLst>
      <p:ext uri="{BB962C8B-B14F-4D97-AF65-F5344CB8AC3E}">
        <p14:creationId xmlns:p14="http://schemas.microsoft.com/office/powerpoint/2010/main" val="729670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30DC39-D1A4-439A-AC9D-0FDC3D90BD8B}" type="slidenum">
              <a:rPr lang="en-GB" sz="2000" smtClean="0">
                <a:solidFill>
                  <a:schemeClr val="accent1"/>
                </a:solidFill>
              </a:rPr>
              <a:pPr eaLnBrk="1" hangingPunct="1"/>
              <a:t>49</a:t>
            </a:fld>
            <a:endParaRPr lang="en-GB" sz="2000" smtClean="0">
              <a:solidFill>
                <a:schemeClr val="accent1"/>
              </a:solidFill>
            </a:endParaRPr>
          </a:p>
        </p:txBody>
      </p:sp>
      <p:sp>
        <p:nvSpPr>
          <p:cNvPr id="5734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EF2A04-67E5-4E2F-B872-14BF7BBB8FDE}" type="datetime1">
              <a:rPr lang="en-GB" sz="1400" smtClean="0"/>
              <a:t>31/05/2017</a:t>
            </a:fld>
            <a:endParaRPr lang="en-GB" sz="1400" smtClean="0"/>
          </a:p>
        </p:txBody>
      </p:sp>
      <p:sp>
        <p:nvSpPr>
          <p:cNvPr id="5734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7349" name="Rectangle 2050"/>
          <p:cNvSpPr>
            <a:spLocks noGrp="1" noChangeArrowheads="1"/>
          </p:cNvSpPr>
          <p:nvPr>
            <p:ph type="title"/>
          </p:nvPr>
        </p:nvSpPr>
        <p:spPr/>
        <p:txBody>
          <a:bodyPr/>
          <a:lstStyle/>
          <a:p>
            <a:r>
              <a:rPr lang="en-GB" sz="2400" b="1" dirty="0">
                <a:cs typeface="Times New Roman" pitchFamily="18" charset="0"/>
              </a:rPr>
              <a:t/>
            </a:r>
            <a:br>
              <a:rPr lang="en-GB" sz="2400" b="1" dirty="0">
                <a:cs typeface="Times New Roman" pitchFamily="18" charset="0"/>
              </a:rPr>
            </a:br>
            <a:endParaRPr lang="en-GB" sz="2400" b="1" dirty="0" smtClean="0">
              <a:cs typeface="Times New Roman" pitchFamily="18" charset="0"/>
            </a:endParaRPr>
          </a:p>
        </p:txBody>
      </p:sp>
      <p:sp>
        <p:nvSpPr>
          <p:cNvPr id="57350" name="Rectangle 2051"/>
          <p:cNvSpPr>
            <a:spLocks noGrp="1" noChangeArrowheads="1"/>
          </p:cNvSpPr>
          <p:nvPr>
            <p:ph type="body" idx="1"/>
          </p:nvPr>
        </p:nvSpPr>
        <p:spPr>
          <a:xfrm>
            <a:off x="152400" y="838200"/>
            <a:ext cx="8229600" cy="5638800"/>
          </a:xfrm>
        </p:spPr>
        <p:txBody>
          <a:bodyPr/>
          <a:lstStyle/>
          <a:p>
            <a:pPr eaLnBrk="1" hangingPunct="1"/>
            <a:r>
              <a:rPr lang="en-GB" sz="3600" dirty="0" smtClean="0">
                <a:cs typeface="Times New Roman" pitchFamily="18" charset="0"/>
              </a:rPr>
              <a:t>Repeat this for 5 masses  </a:t>
            </a:r>
            <a:br>
              <a:rPr lang="en-GB" sz="3600" dirty="0" smtClean="0">
                <a:cs typeface="Times New Roman" pitchFamily="18" charset="0"/>
              </a:rPr>
            </a:br>
            <a:r>
              <a:rPr lang="en-GB" sz="3600" dirty="0" smtClean="0">
                <a:cs typeface="Times New Roman" pitchFamily="18" charset="0"/>
              </a:rPr>
              <a:t>Plot the number of masses on the horizontal axis, since it is the input (or independent) variable. The extension of the spring is the output (or dependent) variable and you should plot it on the vertical axis.</a:t>
            </a:r>
            <a:r>
              <a:rPr lang="en-GB" dirty="0" smtClean="0">
                <a:cs typeface="Times New Roman" pitchFamily="18" charset="0"/>
              </a:rPr>
              <a:t> </a:t>
            </a:r>
          </a:p>
          <a:p>
            <a:pPr eaLnBrk="1" hangingPunct="1"/>
            <a:endParaRPr lang="en-GB" dirty="0" smtClean="0"/>
          </a:p>
        </p:txBody>
      </p:sp>
      <p:sp>
        <p:nvSpPr>
          <p:cNvPr id="2" name="Rectangle 1"/>
          <p:cNvSpPr/>
          <p:nvPr/>
        </p:nvSpPr>
        <p:spPr>
          <a:xfrm>
            <a:off x="2915816" y="165973"/>
            <a:ext cx="2368725" cy="707886"/>
          </a:xfrm>
          <a:prstGeom prst="rect">
            <a:avLst/>
          </a:prstGeom>
        </p:spPr>
        <p:txBody>
          <a:bodyPr wrap="none">
            <a:spAutoFit/>
          </a:bodyPr>
          <a:lstStyle/>
          <a:p>
            <a:r>
              <a:rPr lang="en-GB" sz="4000" b="1" dirty="0">
                <a:solidFill>
                  <a:prstClr val="black"/>
                </a:solidFill>
                <a:ea typeface="+mj-ea"/>
                <a:cs typeface="Times New Roman" pitchFamily="18" charset="0"/>
              </a:rPr>
              <a:t>Procedure</a:t>
            </a:r>
            <a:endParaRPr lang="en-GB" sz="4000" dirty="0"/>
          </a:p>
        </p:txBody>
      </p:sp>
    </p:spTree>
    <p:extLst>
      <p:ext uri="{BB962C8B-B14F-4D97-AF65-F5344CB8AC3E}">
        <p14:creationId xmlns:p14="http://schemas.microsoft.com/office/powerpoint/2010/main" val="3448709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A0E583-4F1C-4482-95D9-15885D976AE9}" type="slidenum">
              <a:rPr lang="en-GB" sz="2000" smtClean="0">
                <a:solidFill>
                  <a:schemeClr val="accent1"/>
                </a:solidFill>
              </a:rPr>
              <a:pPr eaLnBrk="1" hangingPunct="1"/>
              <a:t>5</a:t>
            </a:fld>
            <a:endParaRPr lang="en-GB" sz="2000" smtClean="0">
              <a:solidFill>
                <a:schemeClr val="accent1"/>
              </a:solidFill>
            </a:endParaRPr>
          </a:p>
        </p:txBody>
      </p:sp>
      <p:sp>
        <p:nvSpPr>
          <p:cNvPr id="1126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BD1954-8A22-480B-9D5E-0AB21A8FC23E}" type="datetime1">
              <a:rPr lang="en-GB" sz="1400" smtClean="0"/>
              <a:t>31/05/2017</a:t>
            </a:fld>
            <a:endParaRPr lang="en-GB" sz="1400" smtClean="0"/>
          </a:p>
        </p:txBody>
      </p:sp>
      <p:sp>
        <p:nvSpPr>
          <p:cNvPr id="1126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 name="5-Point Star 1"/>
          <p:cNvSpPr/>
          <p:nvPr/>
        </p:nvSpPr>
        <p:spPr>
          <a:xfrm>
            <a:off x="539552" y="0"/>
            <a:ext cx="8424936" cy="6858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69" name="Rectangle 2050"/>
          <p:cNvSpPr>
            <a:spLocks noGrp="1" noChangeArrowheads="1"/>
          </p:cNvSpPr>
          <p:nvPr>
            <p:ph type="title"/>
          </p:nvPr>
        </p:nvSpPr>
        <p:spPr>
          <a:xfrm>
            <a:off x="2555776" y="1772816"/>
            <a:ext cx="4724400" cy="3733800"/>
          </a:xfrm>
        </p:spPr>
        <p:txBody>
          <a:bodyPr/>
          <a:lstStyle/>
          <a:p>
            <a:pPr algn="ctr" eaLnBrk="1" hangingPunct="1"/>
            <a:r>
              <a:rPr lang="en-GB"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A FORCE?</a:t>
            </a:r>
          </a:p>
        </p:txBody>
      </p:sp>
      <p:grpSp>
        <p:nvGrpSpPr>
          <p:cNvPr id="5" name="Group 4"/>
          <p:cNvGrpSpPr/>
          <p:nvPr/>
        </p:nvGrpSpPr>
        <p:grpSpPr>
          <a:xfrm>
            <a:off x="7084729" y="260648"/>
            <a:ext cx="1664558" cy="1667984"/>
            <a:chOff x="6823315" y="260648"/>
            <a:chExt cx="1664558" cy="1667984"/>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5662" y="260648"/>
              <a:ext cx="1141729" cy="939744"/>
            </a:xfrm>
            <a:prstGeom prst="rect">
              <a:avLst/>
            </a:prstGeom>
          </p:spPr>
        </p:pic>
        <p:sp>
          <p:nvSpPr>
            <p:cNvPr id="4" name="TextBox 3"/>
            <p:cNvSpPr txBox="1"/>
            <p:nvPr/>
          </p:nvSpPr>
          <p:spPr>
            <a:xfrm>
              <a:off x="6823315" y="1189968"/>
              <a:ext cx="1664558" cy="738664"/>
            </a:xfrm>
            <a:prstGeom prst="rect">
              <a:avLst/>
            </a:prstGeom>
            <a:noFill/>
          </p:spPr>
          <p:txBody>
            <a:bodyPr wrap="none" rtlCol="0">
              <a:spAutoFit/>
            </a:bodyPr>
            <a:lstStyle/>
            <a:p>
              <a:r>
                <a:rPr lang="en-GB" sz="1200" dirty="0"/>
                <a:t>Express Views (Written)</a:t>
              </a:r>
            </a:p>
            <a:p>
              <a:r>
                <a:rPr lang="en-GB" sz="1200" dirty="0"/>
                <a:t>Express Views (Verbal)</a:t>
              </a:r>
            </a:p>
            <a:p>
              <a:endParaRPr lang="en-GB" dirty="0"/>
            </a:p>
          </p:txBody>
        </p:sp>
      </p:grpSp>
    </p:spTree>
    <p:extLst>
      <p:ext uri="{BB962C8B-B14F-4D97-AF65-F5344CB8AC3E}">
        <p14:creationId xmlns:p14="http://schemas.microsoft.com/office/powerpoint/2010/main" val="343127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F6467D-97F7-4CD5-A6B2-AD036CFBF0B0}" type="slidenum">
              <a:rPr lang="en-GB" sz="2000" smtClean="0">
                <a:solidFill>
                  <a:schemeClr val="accent1"/>
                </a:solidFill>
              </a:rPr>
              <a:pPr eaLnBrk="1" hangingPunct="1"/>
              <a:t>50</a:t>
            </a:fld>
            <a:endParaRPr lang="en-GB" sz="2000" smtClean="0">
              <a:solidFill>
                <a:schemeClr val="accent1"/>
              </a:solidFill>
            </a:endParaRPr>
          </a:p>
        </p:txBody>
      </p:sp>
      <p:sp>
        <p:nvSpPr>
          <p:cNvPr id="5837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194614-0D46-4700-931C-F21873FDACAD}" type="datetime1">
              <a:rPr lang="en-GB" sz="1400" smtClean="0"/>
              <a:t>31/05/2017</a:t>
            </a:fld>
            <a:endParaRPr lang="en-GB" sz="1400" smtClean="0"/>
          </a:p>
        </p:txBody>
      </p:sp>
      <p:sp>
        <p:nvSpPr>
          <p:cNvPr id="5837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8373" name="Rectangle 2050"/>
          <p:cNvSpPr>
            <a:spLocks noGrp="1" noChangeArrowheads="1"/>
          </p:cNvSpPr>
          <p:nvPr>
            <p:ph type="title"/>
          </p:nvPr>
        </p:nvSpPr>
        <p:spPr/>
        <p:txBody>
          <a:bodyPr>
            <a:normAutofit/>
          </a:bodyPr>
          <a:lstStyle/>
          <a:p>
            <a:pPr eaLnBrk="1" hangingPunct="1"/>
            <a:r>
              <a:rPr lang="en-GB" sz="5400" dirty="0" smtClean="0"/>
              <a:t>extension</a:t>
            </a:r>
          </a:p>
        </p:txBody>
      </p:sp>
      <p:sp>
        <p:nvSpPr>
          <p:cNvPr id="58374" name="Rectangle 2051"/>
          <p:cNvSpPr>
            <a:spLocks noGrp="1" noChangeArrowheads="1"/>
          </p:cNvSpPr>
          <p:nvPr>
            <p:ph type="body" idx="1"/>
          </p:nvPr>
        </p:nvSpPr>
        <p:spPr/>
        <p:txBody>
          <a:bodyPr/>
          <a:lstStyle/>
          <a:p>
            <a:pPr eaLnBrk="1" hangingPunct="1"/>
            <a:r>
              <a:rPr lang="en-GB" dirty="0" smtClean="0"/>
              <a:t>Repeat the experiment with sweet laces and see if the experiment gives the same results.</a:t>
            </a:r>
          </a:p>
          <a:p>
            <a:pPr eaLnBrk="1" hangingPunct="1"/>
            <a:r>
              <a:rPr lang="en-GB" dirty="0" smtClean="0"/>
              <a:t>DO NOT EAT THE LACES!</a:t>
            </a:r>
          </a:p>
          <a:p>
            <a:pPr eaLnBrk="1" hangingPunct="1"/>
            <a:r>
              <a:rPr lang="en-GB" dirty="0" smtClean="0"/>
              <a:t>AVOID SUGAR COATED LACES</a:t>
            </a:r>
          </a:p>
        </p:txBody>
      </p:sp>
    </p:spTree>
    <p:extLst>
      <p:ext uri="{BB962C8B-B14F-4D97-AF65-F5344CB8AC3E}">
        <p14:creationId xmlns:p14="http://schemas.microsoft.com/office/powerpoint/2010/main" val="805921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E22BC5-E3B1-4B07-8B7A-54A1571C8664}" type="slidenum">
              <a:rPr lang="en-GB" sz="2000" smtClean="0">
                <a:solidFill>
                  <a:schemeClr val="accent1"/>
                </a:solidFill>
              </a:rPr>
              <a:pPr eaLnBrk="1" hangingPunct="1"/>
              <a:t>51</a:t>
            </a:fld>
            <a:endParaRPr lang="en-GB" sz="2000" smtClean="0">
              <a:solidFill>
                <a:schemeClr val="accent1"/>
              </a:solidFill>
            </a:endParaRPr>
          </a:p>
        </p:txBody>
      </p:sp>
      <p:sp>
        <p:nvSpPr>
          <p:cNvPr id="59395"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BFEECA-1B32-46C4-9A42-2A04055AA5F5}" type="datetime1">
              <a:rPr lang="en-GB" sz="1400" smtClean="0"/>
              <a:t>31/05/2017</a:t>
            </a:fld>
            <a:endParaRPr lang="en-GB" sz="1400" smtClean="0"/>
          </a:p>
        </p:txBody>
      </p:sp>
      <p:sp>
        <p:nvSpPr>
          <p:cNvPr id="5939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9397" name="AutoShape 2"/>
          <p:cNvSpPr>
            <a:spLocks noChangeAspect="1" noChangeArrowheads="1"/>
          </p:cNvSpPr>
          <p:nvPr/>
        </p:nvSpPr>
        <p:spPr bwMode="auto">
          <a:xfrm>
            <a:off x="6588125" y="2565400"/>
            <a:ext cx="18161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398" name="Rectangle 3"/>
          <p:cNvSpPr>
            <a:spLocks noChangeArrowheads="1"/>
          </p:cNvSpPr>
          <p:nvPr/>
        </p:nvSpPr>
        <p:spPr bwMode="auto">
          <a:xfrm>
            <a:off x="6372225" y="1150938"/>
            <a:ext cx="42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pitchFamily="34" charset="0"/>
                <a:cs typeface="Arial" pitchFamily="34" charset="0"/>
              </a:rPr>
              <a:t> </a:t>
            </a:r>
            <a:endParaRPr lang="en-US" sz="1800">
              <a:latin typeface="Arial" pitchFamily="34" charset="0"/>
              <a:cs typeface="Arial" pitchFamily="34" charset="0"/>
            </a:endParaRPr>
          </a:p>
        </p:txBody>
      </p:sp>
      <p:pic>
        <p:nvPicPr>
          <p:cNvPr id="593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268413"/>
            <a:ext cx="21780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5" descr="sheila jpegged 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 y="836613"/>
            <a:ext cx="36718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Text Box 6"/>
          <p:cNvSpPr txBox="1">
            <a:spLocks noChangeArrowheads="1"/>
          </p:cNvSpPr>
          <p:nvPr/>
        </p:nvSpPr>
        <p:spPr bwMode="auto">
          <a:xfrm>
            <a:off x="6553200" y="1600200"/>
            <a:ext cx="2374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chemeClr val="bg1"/>
                </a:solidFill>
                <a:latin typeface="Arial" pitchFamily="34" charset="0"/>
                <a:cs typeface="Arial" pitchFamily="34" charset="0"/>
              </a:rPr>
              <a:t>The spring exerts a force upwards on the mass.</a:t>
            </a:r>
            <a:endParaRPr lang="en-US">
              <a:solidFill>
                <a:schemeClr val="bg1"/>
              </a:solidFill>
              <a:latin typeface="Arial" pitchFamily="34" charset="0"/>
              <a:cs typeface="Arial" pitchFamily="34" charset="0"/>
            </a:endParaRPr>
          </a:p>
        </p:txBody>
      </p:sp>
      <p:sp>
        <p:nvSpPr>
          <p:cNvPr id="59402" name="Text Box 7"/>
          <p:cNvSpPr txBox="1">
            <a:spLocks noChangeArrowheads="1"/>
          </p:cNvSpPr>
          <p:nvPr/>
        </p:nvSpPr>
        <p:spPr bwMode="auto">
          <a:xfrm>
            <a:off x="6629400" y="3733800"/>
            <a:ext cx="2159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chemeClr val="bg1"/>
                </a:solidFill>
                <a:latin typeface="Arial" pitchFamily="34" charset="0"/>
                <a:cs typeface="Arial" pitchFamily="34" charset="0"/>
              </a:rPr>
              <a:t>The Force of gravity exerts a force downwards on the mass.</a:t>
            </a:r>
            <a:endParaRPr lang="en-US">
              <a:solidFill>
                <a:schemeClr val="bg1"/>
              </a:solidFill>
              <a:latin typeface="Arial" pitchFamily="34" charset="0"/>
              <a:cs typeface="Arial" pitchFamily="34" charset="0"/>
            </a:endParaRPr>
          </a:p>
        </p:txBody>
      </p:sp>
      <p:sp>
        <p:nvSpPr>
          <p:cNvPr id="59403" name="AutoShape 8"/>
          <p:cNvSpPr>
            <a:spLocks noChangeArrowheads="1"/>
          </p:cNvSpPr>
          <p:nvPr/>
        </p:nvSpPr>
        <p:spPr bwMode="auto">
          <a:xfrm>
            <a:off x="5795963" y="2636838"/>
            <a:ext cx="360362" cy="1079500"/>
          </a:xfrm>
          <a:prstGeom prst="upArrow">
            <a:avLst>
              <a:gd name="adj1" fmla="val 50000"/>
              <a:gd name="adj2" fmla="val 74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4" name="AutoShape 9"/>
          <p:cNvSpPr>
            <a:spLocks noChangeArrowheads="1"/>
          </p:cNvSpPr>
          <p:nvPr/>
        </p:nvSpPr>
        <p:spPr bwMode="auto">
          <a:xfrm>
            <a:off x="5795963" y="3860800"/>
            <a:ext cx="360362" cy="1008063"/>
          </a:xfrm>
          <a:prstGeom prst="downArrow">
            <a:avLst>
              <a:gd name="adj1" fmla="val 50000"/>
              <a:gd name="adj2" fmla="val 69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5" name="Text Box 10"/>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Arial" pitchFamily="34" charset="0"/>
                <a:cs typeface="Arial" pitchFamily="34" charset="0"/>
              </a:rPr>
              <a:t>1.9</a:t>
            </a:r>
            <a:endParaRPr lang="en-US" sz="1800">
              <a:latin typeface="Arial" pitchFamily="34" charset="0"/>
              <a:cs typeface="Arial" pitchFamily="34" charset="0"/>
            </a:endParaRPr>
          </a:p>
        </p:txBody>
      </p:sp>
      <p:sp>
        <p:nvSpPr>
          <p:cNvPr id="59406" name="Rectangle 11"/>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480301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797F06-E090-4D74-A3B5-CE0A80F86B2D}" type="slidenum">
              <a:rPr lang="en-GB" sz="2000" smtClean="0">
                <a:solidFill>
                  <a:schemeClr val="accent1"/>
                </a:solidFill>
              </a:rPr>
              <a:pPr eaLnBrk="1" hangingPunct="1"/>
              <a:t>52</a:t>
            </a:fld>
            <a:endParaRPr lang="en-GB" sz="2000" smtClean="0">
              <a:solidFill>
                <a:schemeClr val="accent1"/>
              </a:solidFill>
            </a:endParaRPr>
          </a:p>
        </p:txBody>
      </p:sp>
      <p:sp>
        <p:nvSpPr>
          <p:cNvPr id="6041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692C1E-46C7-439D-B40E-505DBECE72D0}" type="datetime1">
              <a:rPr lang="en-GB" sz="1400" smtClean="0"/>
              <a:t>31/05/2017</a:t>
            </a:fld>
            <a:endParaRPr lang="en-GB" sz="1400" smtClean="0"/>
          </a:p>
        </p:txBody>
      </p:sp>
      <p:sp>
        <p:nvSpPr>
          <p:cNvPr id="6042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0421" name="Rectangle 2"/>
          <p:cNvSpPr>
            <a:spLocks noGrp="1" noChangeArrowheads="1"/>
          </p:cNvSpPr>
          <p:nvPr>
            <p:ph type="title"/>
          </p:nvPr>
        </p:nvSpPr>
        <p:spPr>
          <a:xfrm>
            <a:off x="468313" y="0"/>
            <a:ext cx="8229600" cy="838200"/>
          </a:xfrm>
        </p:spPr>
        <p:txBody>
          <a:bodyPr/>
          <a:lstStyle/>
          <a:p>
            <a:pPr eaLnBrk="1" hangingPunct="1"/>
            <a:r>
              <a:rPr lang="en-GB" sz="2800" dirty="0" smtClean="0"/>
              <a:t>Homework: Spring experiment</a:t>
            </a:r>
          </a:p>
        </p:txBody>
      </p:sp>
      <p:sp>
        <p:nvSpPr>
          <p:cNvPr id="60422" name="Text Box 4"/>
          <p:cNvSpPr txBox="1">
            <a:spLocks noChangeArrowheads="1"/>
          </p:cNvSpPr>
          <p:nvPr/>
        </p:nvSpPr>
        <p:spPr bwMode="auto">
          <a:xfrm>
            <a:off x="115888" y="1052513"/>
            <a:ext cx="37353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3600" dirty="0">
                <a:latin typeface="Arial" pitchFamily="34" charset="0"/>
                <a:cs typeface="Arial" pitchFamily="34" charset="0"/>
              </a:rPr>
              <a:t>This data is in the homework sheets. </a:t>
            </a:r>
            <a:r>
              <a:rPr lang="en-GB" sz="3600" dirty="0">
                <a:solidFill>
                  <a:schemeClr val="accent6">
                    <a:lumMod val="75000"/>
                  </a:schemeClr>
                </a:solidFill>
                <a:latin typeface="Arial" pitchFamily="34" charset="0"/>
                <a:cs typeface="Arial" pitchFamily="34" charset="0"/>
              </a:rPr>
              <a:t>Draw a graph using the data in this table </a:t>
            </a:r>
            <a:r>
              <a:rPr lang="en-GB" sz="3600" dirty="0">
                <a:latin typeface="Arial" pitchFamily="34" charset="0"/>
                <a:cs typeface="Arial" pitchFamily="34" charset="0"/>
              </a:rPr>
              <a:t>so you will be able to compare the two springs.</a:t>
            </a:r>
          </a:p>
        </p:txBody>
      </p:sp>
      <p:graphicFrame>
        <p:nvGraphicFramePr>
          <p:cNvPr id="2" name="Table 1"/>
          <p:cNvGraphicFramePr>
            <a:graphicFrameLocks noGrp="1"/>
          </p:cNvGraphicFramePr>
          <p:nvPr/>
        </p:nvGraphicFramePr>
        <p:xfrm>
          <a:off x="3995738" y="692150"/>
          <a:ext cx="4657725" cy="5672134"/>
        </p:xfrm>
        <a:graphic>
          <a:graphicData uri="http://schemas.openxmlformats.org/drawingml/2006/table">
            <a:tbl>
              <a:tblPr>
                <a:tableStyleId>{5C22544A-7EE6-4342-B048-85BDC9FD1C3A}</a:tableStyleId>
              </a:tblPr>
              <a:tblGrid>
                <a:gridCol w="1387407"/>
                <a:gridCol w="1513535"/>
                <a:gridCol w="1756783"/>
              </a:tblGrid>
              <a:tr h="436318">
                <a:tc>
                  <a:txBody>
                    <a:bodyPr/>
                    <a:lstStyle/>
                    <a:p>
                      <a:pPr algn="ctr" fontAlgn="b"/>
                      <a:r>
                        <a:rPr lang="en-GB" sz="2800" u="none" strike="noStrike" dirty="0">
                          <a:effectLst/>
                        </a:rPr>
                        <a:t>Weight</a:t>
                      </a:r>
                      <a:endParaRPr lang="en-GB" sz="2800" b="0" i="0" u="none" strike="noStrike" dirty="0">
                        <a:solidFill>
                          <a:srgbClr val="FF0000"/>
                        </a:solidFill>
                        <a:effectLst/>
                        <a:latin typeface="Calibri"/>
                      </a:endParaRPr>
                    </a:p>
                  </a:txBody>
                  <a:tcPr marL="9526" marR="9526" marT="9527" marB="0" anchor="b"/>
                </a:tc>
                <a:tc gridSpan="2">
                  <a:txBody>
                    <a:bodyPr/>
                    <a:lstStyle/>
                    <a:p>
                      <a:pPr algn="ctr" fontAlgn="b"/>
                      <a:r>
                        <a:rPr lang="en-GB" sz="2800" u="none" strike="noStrike">
                          <a:effectLst/>
                        </a:rPr>
                        <a:t>Extension (cm)</a:t>
                      </a:r>
                      <a:endParaRPr lang="en-GB" sz="2800" b="0" i="0" u="none" strike="noStrike">
                        <a:solidFill>
                          <a:srgbClr val="FF0000"/>
                        </a:solidFill>
                        <a:effectLst/>
                        <a:latin typeface="Calibri"/>
                      </a:endParaRPr>
                    </a:p>
                  </a:txBody>
                  <a:tcPr marL="9526" marR="9526" marT="9527" marB="0" anchor="b"/>
                </a:tc>
                <a:tc hMerge="1">
                  <a:txBody>
                    <a:bodyPr/>
                    <a:lstStyle/>
                    <a:p>
                      <a:endParaRPr lang="en-GB"/>
                    </a:p>
                  </a:txBody>
                  <a:tcPr/>
                </a:tc>
              </a:tr>
              <a:tr h="436318">
                <a:tc>
                  <a:txBody>
                    <a:bodyPr/>
                    <a:lstStyle/>
                    <a:p>
                      <a:pPr algn="ctr" fontAlgn="b"/>
                      <a:r>
                        <a:rPr lang="en-GB" sz="2800" u="none" strike="noStrike">
                          <a:effectLst/>
                        </a:rPr>
                        <a:t>(N)</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Spring 1</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Spring 2</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0</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a:effectLst/>
                        </a:rPr>
                        <a:t>0.0</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0.0</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1</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2.4</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1.7</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2</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dirty="0">
                          <a:effectLst/>
                        </a:rPr>
                        <a:t>4.8</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a:effectLst/>
                        </a:rPr>
                        <a:t>3.4</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3</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7.2</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5.1</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4</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9.6</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6.8</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5</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12.0</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8.5</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6</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14.4</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10.2</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7</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16.8</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11.9</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8</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19.2</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13.6</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9</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21.6</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15.3</a:t>
                      </a:r>
                      <a:endParaRPr lang="en-GB" sz="2800" b="0" i="0" u="none" strike="noStrike">
                        <a:solidFill>
                          <a:srgbClr val="FF0000"/>
                        </a:solidFill>
                        <a:effectLst/>
                        <a:latin typeface="Calibri"/>
                      </a:endParaRPr>
                    </a:p>
                  </a:txBody>
                  <a:tcPr marL="9526" marR="9526" marT="9527" marB="0" anchor="b"/>
                </a:tc>
              </a:tr>
              <a:tr h="436318">
                <a:tc>
                  <a:txBody>
                    <a:bodyPr/>
                    <a:lstStyle/>
                    <a:p>
                      <a:pPr algn="ctr" fontAlgn="b"/>
                      <a:r>
                        <a:rPr lang="en-GB" sz="2800" u="none" strike="noStrike">
                          <a:effectLst/>
                        </a:rPr>
                        <a:t>10</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a:effectLst/>
                        </a:rPr>
                        <a:t>24.0</a:t>
                      </a:r>
                      <a:endParaRPr lang="en-GB" sz="2800" b="0" i="0" u="none" strike="noStrike">
                        <a:solidFill>
                          <a:srgbClr val="FF0000"/>
                        </a:solidFill>
                        <a:effectLst/>
                        <a:latin typeface="Calibri"/>
                      </a:endParaRPr>
                    </a:p>
                  </a:txBody>
                  <a:tcPr marL="9526" marR="9526" marT="9527" marB="0" anchor="b"/>
                </a:tc>
                <a:tc>
                  <a:txBody>
                    <a:bodyPr/>
                    <a:lstStyle/>
                    <a:p>
                      <a:pPr algn="ctr" fontAlgn="b"/>
                      <a:r>
                        <a:rPr lang="en-GB" sz="2800" u="none" strike="noStrike" dirty="0">
                          <a:effectLst/>
                        </a:rPr>
                        <a:t>17.0</a:t>
                      </a:r>
                      <a:endParaRPr lang="en-GB" sz="2800" b="0" i="0" u="none" strike="noStrike" dirty="0">
                        <a:solidFill>
                          <a:srgbClr val="FF0000"/>
                        </a:solidFill>
                        <a:effectLst/>
                        <a:latin typeface="Calibri"/>
                      </a:endParaRPr>
                    </a:p>
                  </a:txBody>
                  <a:tcPr marL="9526" marR="9526" marT="9527" marB="0" anchor="b"/>
                </a:tc>
              </a:tr>
            </a:tbl>
          </a:graphicData>
        </a:graphic>
      </p:graphicFrame>
    </p:spTree>
    <p:extLst>
      <p:ext uri="{BB962C8B-B14F-4D97-AF65-F5344CB8AC3E}">
        <p14:creationId xmlns:p14="http://schemas.microsoft.com/office/powerpoint/2010/main" val="2904479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EF3546-D206-46FC-8A60-BFAC16CD61CA}" type="slidenum">
              <a:rPr lang="en-GB" sz="2000" smtClean="0">
                <a:solidFill>
                  <a:schemeClr val="accent1"/>
                </a:solidFill>
              </a:rPr>
              <a:pPr eaLnBrk="1" hangingPunct="1"/>
              <a:t>53</a:t>
            </a:fld>
            <a:endParaRPr lang="en-GB" sz="2000" smtClean="0">
              <a:solidFill>
                <a:schemeClr val="accent1"/>
              </a:solidFill>
            </a:endParaRPr>
          </a:p>
        </p:txBody>
      </p:sp>
      <p:sp>
        <p:nvSpPr>
          <p:cNvPr id="6144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73CF7C-AE70-496B-9EDF-78DB44EB0200}" type="datetime1">
              <a:rPr lang="en-GB" sz="1400" smtClean="0"/>
              <a:t>31/05/2017</a:t>
            </a:fld>
            <a:endParaRPr lang="en-GB" sz="1400" smtClean="0"/>
          </a:p>
        </p:txBody>
      </p:sp>
      <p:sp>
        <p:nvSpPr>
          <p:cNvPr id="6144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7" name="Rectangle 6"/>
          <p:cNvSpPr/>
          <p:nvPr/>
        </p:nvSpPr>
        <p:spPr>
          <a:xfrm>
            <a:off x="0" y="188913"/>
            <a:ext cx="9144000" cy="6669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9" name="Chart 8"/>
          <p:cNvGraphicFramePr>
            <a:graphicFrameLocks noGrp="1"/>
          </p:cNvGraphicFramePr>
          <p:nvPr/>
        </p:nvGraphicFramePr>
        <p:xfrm>
          <a:off x="107504" y="482647"/>
          <a:ext cx="9305192" cy="60813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54780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579E5C-AFDC-4C21-BD1A-07FD48200A62}" type="slidenum">
              <a:rPr lang="en-GB" sz="2000" smtClean="0">
                <a:solidFill>
                  <a:schemeClr val="accent1"/>
                </a:solidFill>
              </a:rPr>
              <a:pPr eaLnBrk="1" hangingPunct="1"/>
              <a:t>54</a:t>
            </a:fld>
            <a:endParaRPr lang="en-GB" sz="2000" smtClean="0">
              <a:solidFill>
                <a:schemeClr val="accent1"/>
              </a:solidFill>
            </a:endParaRPr>
          </a:p>
        </p:txBody>
      </p:sp>
      <p:sp>
        <p:nvSpPr>
          <p:cNvPr id="6246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1D82B5-DD62-4C8F-B4B3-4942D1FA673E}" type="datetime1">
              <a:rPr lang="en-GB" sz="1400" smtClean="0"/>
              <a:t>31/05/2017</a:t>
            </a:fld>
            <a:endParaRPr lang="en-GB" sz="1400" smtClean="0"/>
          </a:p>
        </p:txBody>
      </p:sp>
      <p:sp>
        <p:nvSpPr>
          <p:cNvPr id="6246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2469" name="Rectangle 2050"/>
          <p:cNvSpPr>
            <a:spLocks noGrp="1" noChangeArrowheads="1"/>
          </p:cNvSpPr>
          <p:nvPr>
            <p:ph type="title"/>
          </p:nvPr>
        </p:nvSpPr>
        <p:spPr/>
        <p:txBody>
          <a:bodyPr/>
          <a:lstStyle/>
          <a:p>
            <a:pPr eaLnBrk="1" hangingPunct="1"/>
            <a:r>
              <a:rPr lang="en-US" smtClean="0"/>
              <a:t>HOOKE’S LAW CONCLUSION</a:t>
            </a:r>
          </a:p>
        </p:txBody>
      </p:sp>
      <p:sp>
        <p:nvSpPr>
          <p:cNvPr id="62470" name="Rectangle 2051"/>
          <p:cNvSpPr>
            <a:spLocks noGrp="1" noChangeArrowheads="1"/>
          </p:cNvSpPr>
          <p:nvPr>
            <p:ph type="body" idx="1"/>
          </p:nvPr>
        </p:nvSpPr>
        <p:spPr>
          <a:xfrm>
            <a:off x="5867400" y="1447800"/>
            <a:ext cx="2590800" cy="4114800"/>
          </a:xfrm>
        </p:spPr>
        <p:txBody>
          <a:bodyPr/>
          <a:lstStyle/>
          <a:p>
            <a:pPr eaLnBrk="1" hangingPunct="1"/>
            <a:r>
              <a:rPr lang="en-GB" dirty="0" smtClean="0"/>
              <a:t>Double the force and you double the stretch.</a:t>
            </a:r>
          </a:p>
          <a:p>
            <a:pPr eaLnBrk="1" hangingPunct="1"/>
            <a:r>
              <a:rPr lang="en-GB" dirty="0" smtClean="0"/>
              <a:t>Hmm- we can use this!</a:t>
            </a:r>
          </a:p>
        </p:txBody>
      </p:sp>
      <p:sp>
        <p:nvSpPr>
          <p:cNvPr id="62471" name="Rectangle 2053"/>
          <p:cNvSpPr>
            <a:spLocks noChangeArrowheads="1"/>
          </p:cNvSpPr>
          <p:nvPr/>
        </p:nvSpPr>
        <p:spPr bwMode="auto">
          <a:xfrm>
            <a:off x="2719388" y="1814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62472" name="Picture 20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95400"/>
            <a:ext cx="5053013" cy="4403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0078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BAF75F-439B-409C-A4A7-A149FF7D0FD1}" type="slidenum">
              <a:rPr lang="en-GB" sz="2000" smtClean="0">
                <a:solidFill>
                  <a:schemeClr val="accent1"/>
                </a:solidFill>
              </a:rPr>
              <a:pPr eaLnBrk="1" hangingPunct="1"/>
              <a:t>55</a:t>
            </a:fld>
            <a:endParaRPr lang="en-GB" sz="2000" smtClean="0">
              <a:solidFill>
                <a:schemeClr val="accent1"/>
              </a:solidFill>
            </a:endParaRPr>
          </a:p>
        </p:txBody>
      </p:sp>
      <p:sp>
        <p:nvSpPr>
          <p:cNvPr id="63491"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2672CD-54DC-4DAC-9B09-0449F99F4090}" type="datetime1">
              <a:rPr lang="en-GB" sz="1400" smtClean="0"/>
              <a:t>31/05/2017</a:t>
            </a:fld>
            <a:endParaRPr lang="en-GB" sz="1400" smtClean="0"/>
          </a:p>
        </p:txBody>
      </p:sp>
      <p:sp>
        <p:nvSpPr>
          <p:cNvPr id="63492"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aphicFrame>
        <p:nvGraphicFramePr>
          <p:cNvPr id="63493" name="Object 6"/>
          <p:cNvGraphicFramePr>
            <a:graphicFrameLocks noChangeAspect="1"/>
          </p:cNvGraphicFramePr>
          <p:nvPr>
            <p:extLst>
              <p:ext uri="{D42A27DB-BD31-4B8C-83A1-F6EECF244321}">
                <p14:modId xmlns:p14="http://schemas.microsoft.com/office/powerpoint/2010/main" val="516176000"/>
              </p:ext>
            </p:extLst>
          </p:nvPr>
        </p:nvGraphicFramePr>
        <p:xfrm>
          <a:off x="2987675" y="115888"/>
          <a:ext cx="4945063" cy="6611937"/>
        </p:xfrm>
        <a:graphic>
          <a:graphicData uri="http://schemas.openxmlformats.org/presentationml/2006/ole">
            <mc:AlternateContent xmlns:mc="http://schemas.openxmlformats.org/markup-compatibility/2006">
              <mc:Choice xmlns:v="urn:schemas-microsoft-com:vml" Requires="v">
                <p:oleObj spid="_x0000_s6163" name="Worksheet" r:id="rId4" imgW="4495770" imgH="6010185" progId="Excel.Sheet.8">
                  <p:embed/>
                </p:oleObj>
              </mc:Choice>
              <mc:Fallback>
                <p:oleObj name="Worksheet" r:id="rId4" imgW="4495770" imgH="601018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15888"/>
                        <a:ext cx="4945063" cy="6611937"/>
                      </a:xfrm>
                      <a:prstGeom prst="rect">
                        <a:avLst/>
                      </a:prstGeom>
                      <a:solidFill>
                        <a:srgbClr val="FFFF00"/>
                      </a:solidFill>
                      <a:ln>
                        <a:noFill/>
                      </a:ln>
                      <a:effectLst/>
                      <a:extLst/>
                    </p:spPr>
                  </p:pic>
                </p:oleObj>
              </mc:Fallback>
            </mc:AlternateContent>
          </a:graphicData>
        </a:graphic>
      </p:graphicFrame>
    </p:spTree>
    <p:extLst>
      <p:ext uri="{BB962C8B-B14F-4D97-AF65-F5344CB8AC3E}">
        <p14:creationId xmlns:p14="http://schemas.microsoft.com/office/powerpoint/2010/main" val="12144215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CB4C5B-6C6F-4F9A-B01A-2D4E2ED0965B}" type="slidenum">
              <a:rPr lang="en-GB" sz="2000" smtClean="0">
                <a:solidFill>
                  <a:schemeClr val="accent1"/>
                </a:solidFill>
              </a:rPr>
              <a:pPr eaLnBrk="1" hangingPunct="1"/>
              <a:t>56</a:t>
            </a:fld>
            <a:endParaRPr lang="en-GB" sz="2000" smtClean="0">
              <a:solidFill>
                <a:schemeClr val="accent1"/>
              </a:solidFill>
            </a:endParaRPr>
          </a:p>
        </p:txBody>
      </p:sp>
      <p:sp>
        <p:nvSpPr>
          <p:cNvPr id="6451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A5AF3A-5754-43FC-AE59-22C3359AAA25}" type="datetime1">
              <a:rPr lang="en-GB" sz="1400" smtClean="0"/>
              <a:t>31/05/2017</a:t>
            </a:fld>
            <a:endParaRPr lang="en-GB" sz="1400" smtClean="0"/>
          </a:p>
        </p:txBody>
      </p:sp>
      <p:sp>
        <p:nvSpPr>
          <p:cNvPr id="6451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4517" name="Rectangle 2"/>
          <p:cNvSpPr>
            <a:spLocks noGrp="1" noChangeArrowheads="1"/>
          </p:cNvSpPr>
          <p:nvPr>
            <p:ph type="title"/>
          </p:nvPr>
        </p:nvSpPr>
        <p:spPr>
          <a:xfrm>
            <a:off x="468313" y="0"/>
            <a:ext cx="8229600" cy="1143000"/>
          </a:xfrm>
        </p:spPr>
        <p:txBody>
          <a:bodyPr/>
          <a:lstStyle/>
          <a:p>
            <a:pPr eaLnBrk="1" hangingPunct="1"/>
            <a:r>
              <a:rPr lang="en-GB" smtClean="0"/>
              <a:t>Chart wizard</a:t>
            </a:r>
          </a:p>
        </p:txBody>
      </p:sp>
      <p:sp>
        <p:nvSpPr>
          <p:cNvPr id="64518" name="Text Box 6"/>
          <p:cNvSpPr txBox="1">
            <a:spLocks noChangeArrowheads="1"/>
          </p:cNvSpPr>
          <p:nvPr/>
        </p:nvSpPr>
        <p:spPr bwMode="auto">
          <a:xfrm>
            <a:off x="684213" y="2781300"/>
            <a:ext cx="18002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a:latin typeface="Arial" pitchFamily="34" charset="0"/>
                <a:cs typeface="Arial" pitchFamily="34" charset="0"/>
              </a:rPr>
              <a:t>Key:</a:t>
            </a:r>
          </a:p>
          <a:p>
            <a:pPr eaLnBrk="1" hangingPunct="1">
              <a:spcBef>
                <a:spcPct val="50000"/>
              </a:spcBef>
              <a:buFontTx/>
              <a:buChar char="-"/>
            </a:pPr>
            <a:r>
              <a:rPr lang="en-GB">
                <a:latin typeface="Arial" pitchFamily="34" charset="0"/>
                <a:cs typeface="Arial" pitchFamily="34" charset="0"/>
              </a:rPr>
              <a:t>object 1</a:t>
            </a:r>
          </a:p>
          <a:p>
            <a:pPr eaLnBrk="1" hangingPunct="1">
              <a:spcBef>
                <a:spcPct val="50000"/>
              </a:spcBef>
              <a:buFontTx/>
              <a:buChar char="-"/>
            </a:pPr>
            <a:r>
              <a:rPr lang="en-GB">
                <a:latin typeface="Arial" pitchFamily="34" charset="0"/>
                <a:cs typeface="Arial" pitchFamily="34" charset="0"/>
              </a:rPr>
              <a:t> object 2</a:t>
            </a:r>
          </a:p>
          <a:p>
            <a:pPr eaLnBrk="1" hangingPunct="1">
              <a:spcBef>
                <a:spcPct val="50000"/>
              </a:spcBef>
              <a:buFontTx/>
              <a:buChar char="-"/>
            </a:pPr>
            <a:r>
              <a:rPr lang="en-GB">
                <a:latin typeface="Arial" pitchFamily="34" charset="0"/>
                <a:cs typeface="Arial" pitchFamily="34" charset="0"/>
              </a:rPr>
              <a:t> object 3</a:t>
            </a:r>
          </a:p>
          <a:p>
            <a:pPr eaLnBrk="1" hangingPunct="1">
              <a:spcBef>
                <a:spcPct val="50000"/>
              </a:spcBef>
              <a:buFontTx/>
              <a:buChar char="-"/>
            </a:pPr>
            <a:endParaRPr lang="en-GB">
              <a:latin typeface="Arial" pitchFamily="34" charset="0"/>
              <a:cs typeface="Arial" pitchFamily="34" charset="0"/>
            </a:endParaRPr>
          </a:p>
        </p:txBody>
      </p:sp>
      <p:sp>
        <p:nvSpPr>
          <p:cNvPr id="64519" name="Text Box 7"/>
          <p:cNvSpPr txBox="1">
            <a:spLocks noChangeArrowheads="1"/>
          </p:cNvSpPr>
          <p:nvPr/>
        </p:nvSpPr>
        <p:spPr bwMode="auto">
          <a:xfrm>
            <a:off x="3203575" y="1268413"/>
            <a:ext cx="3024188" cy="528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2800" b="1">
                <a:latin typeface="Arial" pitchFamily="34" charset="0"/>
                <a:cs typeface="Arial" pitchFamily="34" charset="0"/>
              </a:rPr>
              <a:t>Title</a:t>
            </a:r>
          </a:p>
        </p:txBody>
      </p:sp>
      <p:sp>
        <p:nvSpPr>
          <p:cNvPr id="2" name="Rectangle 1"/>
          <p:cNvSpPr/>
          <p:nvPr/>
        </p:nvSpPr>
        <p:spPr>
          <a:xfrm>
            <a:off x="0" y="188913"/>
            <a:ext cx="9144000" cy="6669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18" name="Chart 17"/>
          <p:cNvGraphicFramePr>
            <a:graphicFrameLocks noGrp="1"/>
          </p:cNvGraphicFramePr>
          <p:nvPr/>
        </p:nvGraphicFramePr>
        <p:xfrm>
          <a:off x="121466" y="332656"/>
          <a:ext cx="8901068" cy="5993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09460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86B34B4-3BB0-4368-AF6F-1BD10AC90ED3}" type="slidenum">
              <a:rPr lang="en-GB" sz="2000" smtClean="0">
                <a:solidFill>
                  <a:schemeClr val="accent1"/>
                </a:solidFill>
              </a:rPr>
              <a:pPr eaLnBrk="1" hangingPunct="1"/>
              <a:t>57</a:t>
            </a:fld>
            <a:endParaRPr lang="en-GB" sz="2000" smtClean="0">
              <a:solidFill>
                <a:schemeClr val="accent1"/>
              </a:solidFill>
            </a:endParaRPr>
          </a:p>
        </p:txBody>
      </p:sp>
      <p:sp>
        <p:nvSpPr>
          <p:cNvPr id="6553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CD160D-3C5C-46B5-9C4D-597542438937}" type="datetime1">
              <a:rPr lang="en-GB" sz="1400" smtClean="0"/>
              <a:t>31/05/2017</a:t>
            </a:fld>
            <a:endParaRPr lang="en-GB" sz="1400" smtClean="0"/>
          </a:p>
        </p:txBody>
      </p:sp>
      <p:sp>
        <p:nvSpPr>
          <p:cNvPr id="6554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65541" name="Picture 1026" descr="spectacles 4j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4149725"/>
            <a:ext cx="18716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AutoShape 1027"/>
          <p:cNvSpPr>
            <a:spLocks noChangeArrowheads="1"/>
          </p:cNvSpPr>
          <p:nvPr/>
        </p:nvSpPr>
        <p:spPr bwMode="auto">
          <a:xfrm>
            <a:off x="4859338" y="1916113"/>
            <a:ext cx="2520950" cy="1728787"/>
          </a:xfrm>
          <a:prstGeom prst="wedgeRoundRectCallout">
            <a:avLst>
              <a:gd name="adj1" fmla="val -44773"/>
              <a:gd name="adj2" fmla="val 84528"/>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a:latin typeface="Arial" pitchFamily="34" charset="0"/>
              <a:cs typeface="Arial" pitchFamily="34" charset="0"/>
            </a:endParaRPr>
          </a:p>
        </p:txBody>
      </p:sp>
      <p:sp>
        <p:nvSpPr>
          <p:cNvPr id="65543" name="Rectangle 1028"/>
          <p:cNvSpPr>
            <a:spLocks noChangeArrowheads="1"/>
          </p:cNvSpPr>
          <p:nvPr/>
        </p:nvSpPr>
        <p:spPr bwMode="auto">
          <a:xfrm>
            <a:off x="6372225" y="1150938"/>
            <a:ext cx="42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pitchFamily="34" charset="0"/>
                <a:cs typeface="Arial" pitchFamily="34" charset="0"/>
              </a:rPr>
              <a:t> </a:t>
            </a:r>
            <a:endParaRPr lang="en-US" sz="1800">
              <a:latin typeface="Arial" pitchFamily="34" charset="0"/>
              <a:cs typeface="Arial" pitchFamily="34" charset="0"/>
            </a:endParaRPr>
          </a:p>
        </p:txBody>
      </p:sp>
      <p:pic>
        <p:nvPicPr>
          <p:cNvPr id="65544" name="Picture 1029" descr="sheila jpegged 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 y="836613"/>
            <a:ext cx="36718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Text Box 1032"/>
          <p:cNvSpPr txBox="1">
            <a:spLocks noChangeArrowheads="1"/>
          </p:cNvSpPr>
          <p:nvPr/>
        </p:nvSpPr>
        <p:spPr bwMode="auto">
          <a:xfrm>
            <a:off x="4932363" y="2060575"/>
            <a:ext cx="259238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FFFF00"/>
                </a:solidFill>
                <a:latin typeface="Arial" pitchFamily="34" charset="0"/>
                <a:cs typeface="Arial" pitchFamily="34" charset="0"/>
              </a:rPr>
              <a:t>OK, let’s consider the forces acting on the mass. Look through forces spectacles and simplify this situation.</a:t>
            </a:r>
            <a:endParaRPr lang="en-US" sz="1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325096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255387-600F-4A8C-89CE-675D20F1098E}" type="slidenum">
              <a:rPr lang="en-GB" sz="2000" smtClean="0">
                <a:solidFill>
                  <a:schemeClr val="accent1"/>
                </a:solidFill>
              </a:rPr>
              <a:pPr eaLnBrk="1" hangingPunct="1"/>
              <a:t>58</a:t>
            </a:fld>
            <a:endParaRPr lang="en-GB" sz="2000" smtClean="0">
              <a:solidFill>
                <a:schemeClr val="accent1"/>
              </a:solidFill>
            </a:endParaRPr>
          </a:p>
        </p:txBody>
      </p:sp>
      <p:sp>
        <p:nvSpPr>
          <p:cNvPr id="6656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0AA5-F552-446D-BB15-9F36CB3922A9}" type="datetime1">
              <a:rPr lang="en-GB" sz="1400" smtClean="0"/>
              <a:t>31/05/2017</a:t>
            </a:fld>
            <a:endParaRPr lang="en-GB" sz="1400" smtClean="0"/>
          </a:p>
        </p:txBody>
      </p:sp>
      <p:sp>
        <p:nvSpPr>
          <p:cNvPr id="6656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6565" name="Rectangle 2"/>
          <p:cNvSpPr>
            <a:spLocks noChangeArrowheads="1"/>
          </p:cNvSpPr>
          <p:nvPr/>
        </p:nvSpPr>
        <p:spPr bwMode="auto">
          <a:xfrm>
            <a:off x="6372225" y="1150938"/>
            <a:ext cx="42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pitchFamily="34" charset="0"/>
                <a:cs typeface="Arial" pitchFamily="34" charset="0"/>
              </a:rPr>
              <a:t> </a:t>
            </a:r>
            <a:endParaRPr lang="en-US" sz="1800">
              <a:latin typeface="Arial" pitchFamily="34" charset="0"/>
              <a:cs typeface="Arial" pitchFamily="34" charset="0"/>
            </a:endParaRPr>
          </a:p>
        </p:txBody>
      </p:sp>
      <p:grpSp>
        <p:nvGrpSpPr>
          <p:cNvPr id="66566" name="Group 16"/>
          <p:cNvGrpSpPr>
            <a:grpSpLocks/>
          </p:cNvGrpSpPr>
          <p:nvPr/>
        </p:nvGrpSpPr>
        <p:grpSpPr bwMode="auto">
          <a:xfrm>
            <a:off x="5292725" y="2565400"/>
            <a:ext cx="669925" cy="1706563"/>
            <a:chOff x="3334" y="1616"/>
            <a:chExt cx="422" cy="1075"/>
          </a:xfrm>
        </p:grpSpPr>
        <p:sp>
          <p:nvSpPr>
            <p:cNvPr id="66576" name="Rectangle 4"/>
            <p:cNvSpPr>
              <a:spLocks noChangeArrowheads="1"/>
            </p:cNvSpPr>
            <p:nvPr/>
          </p:nvSpPr>
          <p:spPr bwMode="auto">
            <a:xfrm>
              <a:off x="3334" y="2069"/>
              <a:ext cx="422" cy="243"/>
            </a:xfrm>
            <a:prstGeom prst="rect">
              <a:avLst/>
            </a:prstGeom>
            <a:solidFill>
              <a:srgbClr val="339966"/>
            </a:solidFill>
            <a:ln w="9525">
              <a:solidFill>
                <a:srgbClr val="000000"/>
              </a:solidFill>
              <a:miter lim="800000"/>
              <a:headEnd/>
              <a:tailEnd/>
            </a:ln>
          </p:spPr>
          <p:txBody>
            <a:bodyPr/>
            <a:lstStyle/>
            <a:p>
              <a:endParaRPr lang="en-US"/>
            </a:p>
          </p:txBody>
        </p:sp>
        <p:sp>
          <p:nvSpPr>
            <p:cNvPr id="66577" name="AutoShape 5"/>
            <p:cNvSpPr>
              <a:spLocks noChangeArrowheads="1"/>
            </p:cNvSpPr>
            <p:nvPr/>
          </p:nvSpPr>
          <p:spPr bwMode="auto">
            <a:xfrm>
              <a:off x="3470" y="1616"/>
              <a:ext cx="140" cy="488"/>
            </a:xfrm>
            <a:prstGeom prst="upArrow">
              <a:avLst>
                <a:gd name="adj1" fmla="val 50000"/>
                <a:gd name="adj2" fmla="val 87143"/>
              </a:avLst>
            </a:prstGeom>
            <a:solidFill>
              <a:schemeClr val="bg1"/>
            </a:solidFill>
            <a:ln w="9525">
              <a:solidFill>
                <a:srgbClr val="000000"/>
              </a:solidFill>
              <a:miter lim="800000"/>
              <a:headEnd/>
              <a:tailEnd/>
            </a:ln>
          </p:spPr>
          <p:txBody>
            <a:bodyPr/>
            <a:lstStyle/>
            <a:p>
              <a:endParaRPr lang="en-US"/>
            </a:p>
          </p:txBody>
        </p:sp>
        <p:sp>
          <p:nvSpPr>
            <p:cNvPr id="66578" name="AutoShape 6"/>
            <p:cNvSpPr>
              <a:spLocks noChangeArrowheads="1"/>
            </p:cNvSpPr>
            <p:nvPr/>
          </p:nvSpPr>
          <p:spPr bwMode="auto">
            <a:xfrm>
              <a:off x="3470" y="2205"/>
              <a:ext cx="140" cy="486"/>
            </a:xfrm>
            <a:prstGeom prst="downArrow">
              <a:avLst>
                <a:gd name="adj1" fmla="val 50000"/>
                <a:gd name="adj2" fmla="val 86786"/>
              </a:avLst>
            </a:prstGeom>
            <a:solidFill>
              <a:schemeClr val="bg1"/>
            </a:solidFill>
            <a:ln w="9525">
              <a:solidFill>
                <a:srgbClr val="000000"/>
              </a:solidFill>
              <a:miter lim="800000"/>
              <a:headEnd/>
              <a:tailEnd/>
            </a:ln>
          </p:spPr>
          <p:txBody>
            <a:bodyPr/>
            <a:lstStyle/>
            <a:p>
              <a:endParaRPr lang="en-US"/>
            </a:p>
          </p:txBody>
        </p:sp>
      </p:grpSp>
      <p:pic>
        <p:nvPicPr>
          <p:cNvPr id="66567" name="Picture 7" descr="sheila jpegged l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25" y="836613"/>
            <a:ext cx="36718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8"/>
          <p:cNvSpPr txBox="1">
            <a:spLocks noChangeArrowheads="1"/>
          </p:cNvSpPr>
          <p:nvPr/>
        </p:nvSpPr>
        <p:spPr bwMode="auto">
          <a:xfrm>
            <a:off x="6400800" y="1828800"/>
            <a:ext cx="23749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chemeClr val="bg1"/>
                </a:solidFill>
                <a:latin typeface="Arial" pitchFamily="34" charset="0"/>
                <a:cs typeface="Arial" pitchFamily="34" charset="0"/>
              </a:rPr>
              <a:t>The two forces act on the mass. They have a cancelling effect and the result is a mass ‘in equilibrium’</a:t>
            </a:r>
            <a:r>
              <a:rPr lang="en-GB">
                <a:latin typeface="Arial" pitchFamily="34" charset="0"/>
                <a:cs typeface="Arial" pitchFamily="34" charset="0"/>
              </a:rPr>
              <a:t>.</a:t>
            </a:r>
            <a:endParaRPr lang="en-US">
              <a:latin typeface="Arial" pitchFamily="34" charset="0"/>
              <a:cs typeface="Arial" pitchFamily="34" charset="0"/>
            </a:endParaRPr>
          </a:p>
        </p:txBody>
      </p:sp>
      <p:sp>
        <p:nvSpPr>
          <p:cNvPr id="66569" name="Text Box 9"/>
          <p:cNvSpPr txBox="1">
            <a:spLocks noChangeArrowheads="1"/>
          </p:cNvSpPr>
          <p:nvPr/>
        </p:nvSpPr>
        <p:spPr bwMode="auto">
          <a:xfrm>
            <a:off x="4343400" y="5029200"/>
            <a:ext cx="4176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chemeClr val="bg1"/>
                </a:solidFill>
                <a:latin typeface="Comic Sans MS" pitchFamily="66" charset="0"/>
                <a:cs typeface="Arial" pitchFamily="34" charset="0"/>
              </a:rPr>
              <a:t>This is as simple as the modelling process can get.</a:t>
            </a:r>
            <a:endParaRPr lang="en-US">
              <a:solidFill>
                <a:schemeClr val="bg1"/>
              </a:solidFill>
              <a:latin typeface="Comic Sans MS" pitchFamily="66" charset="0"/>
              <a:cs typeface="Arial" pitchFamily="34" charset="0"/>
            </a:endParaRPr>
          </a:p>
        </p:txBody>
      </p:sp>
      <p:sp>
        <p:nvSpPr>
          <p:cNvPr id="66570" name="AutoShape 10"/>
          <p:cNvSpPr>
            <a:spLocks noChangeArrowheads="1"/>
          </p:cNvSpPr>
          <p:nvPr/>
        </p:nvSpPr>
        <p:spPr bwMode="auto">
          <a:xfrm rot="-4294382">
            <a:off x="2734469" y="4474369"/>
            <a:ext cx="1584325" cy="646113"/>
          </a:xfrm>
          <a:prstGeom prst="curvedUpArrow">
            <a:avLst>
              <a:gd name="adj1" fmla="val 72995"/>
              <a:gd name="adj2" fmla="val 98083"/>
              <a:gd name="adj3" fmla="val 742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1" name="AutoShape 11"/>
          <p:cNvSpPr>
            <a:spLocks noChangeArrowheads="1"/>
          </p:cNvSpPr>
          <p:nvPr/>
        </p:nvSpPr>
        <p:spPr bwMode="auto">
          <a:xfrm rot="-4294382" flipH="1" flipV="1">
            <a:off x="4026694" y="1307306"/>
            <a:ext cx="1584325" cy="646113"/>
          </a:xfrm>
          <a:prstGeom prst="curvedUpArrow">
            <a:avLst>
              <a:gd name="adj1" fmla="val 72995"/>
              <a:gd name="adj2" fmla="val 98083"/>
              <a:gd name="adj3" fmla="val 742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2" name="Text Box 12"/>
          <p:cNvSpPr txBox="1">
            <a:spLocks noChangeArrowheads="1"/>
          </p:cNvSpPr>
          <p:nvPr/>
        </p:nvSpPr>
        <p:spPr bwMode="auto">
          <a:xfrm>
            <a:off x="5410200" y="609600"/>
            <a:ext cx="1368425" cy="5191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a:solidFill>
                  <a:srgbClr val="FFFF00"/>
                </a:solidFill>
                <a:latin typeface="Comic Sans MS" pitchFamily="66" charset="0"/>
                <a:cs typeface="Arial" pitchFamily="34" charset="0"/>
              </a:rPr>
              <a:t>model</a:t>
            </a:r>
            <a:endParaRPr lang="en-US" sz="2800">
              <a:solidFill>
                <a:srgbClr val="FFFF00"/>
              </a:solidFill>
              <a:latin typeface="Comic Sans MS" pitchFamily="66" charset="0"/>
              <a:cs typeface="Arial" pitchFamily="34" charset="0"/>
            </a:endParaRPr>
          </a:p>
        </p:txBody>
      </p:sp>
      <p:sp>
        <p:nvSpPr>
          <p:cNvPr id="66573" name="Text Box 13"/>
          <p:cNvSpPr txBox="1">
            <a:spLocks noChangeArrowheads="1"/>
          </p:cNvSpPr>
          <p:nvPr/>
        </p:nvSpPr>
        <p:spPr bwMode="auto">
          <a:xfrm>
            <a:off x="2339975" y="5373688"/>
            <a:ext cx="1368425" cy="5191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a:solidFill>
                  <a:srgbClr val="FFFF00"/>
                </a:solidFill>
                <a:latin typeface="Comic Sans MS" pitchFamily="66" charset="0"/>
                <a:cs typeface="Arial" pitchFamily="34" charset="0"/>
              </a:rPr>
              <a:t>reality</a:t>
            </a:r>
            <a:endParaRPr lang="en-US" sz="2800">
              <a:solidFill>
                <a:srgbClr val="FFFF00"/>
              </a:solidFill>
              <a:latin typeface="Comic Sans MS" pitchFamily="66" charset="0"/>
              <a:cs typeface="Arial" pitchFamily="34" charset="0"/>
            </a:endParaRPr>
          </a:p>
        </p:txBody>
      </p:sp>
      <p:sp>
        <p:nvSpPr>
          <p:cNvPr id="66574" name="Text Box 14"/>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latin typeface="Arial" pitchFamily="34" charset="0"/>
                <a:cs typeface="Arial" pitchFamily="34" charset="0"/>
              </a:rPr>
              <a:t>1.10</a:t>
            </a:r>
            <a:endParaRPr lang="en-US" sz="1800">
              <a:latin typeface="Arial" pitchFamily="34" charset="0"/>
              <a:cs typeface="Arial" pitchFamily="34" charset="0"/>
            </a:endParaRPr>
          </a:p>
        </p:txBody>
      </p:sp>
      <p:sp>
        <p:nvSpPr>
          <p:cNvPr id="66575" name="Rectangle 15"/>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353758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9CF418-E6DC-47A7-A7B4-38AA9FEABE07}" type="slidenum">
              <a:rPr lang="en-GB" sz="2000" smtClean="0">
                <a:solidFill>
                  <a:schemeClr val="accent1"/>
                </a:solidFill>
              </a:rPr>
              <a:pPr eaLnBrk="1" hangingPunct="1"/>
              <a:t>59</a:t>
            </a:fld>
            <a:endParaRPr lang="en-GB" sz="2000" smtClean="0">
              <a:solidFill>
                <a:schemeClr val="accent1"/>
              </a:solidFill>
            </a:endParaRPr>
          </a:p>
        </p:txBody>
      </p:sp>
      <p:sp>
        <p:nvSpPr>
          <p:cNvPr id="6758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4A8B54-C3C2-4D16-9D5A-1DF008CDD7C0}" type="datetime1">
              <a:rPr lang="en-GB" sz="1400" smtClean="0"/>
              <a:t>31/05/2017</a:t>
            </a:fld>
            <a:endParaRPr lang="en-GB" sz="1400" smtClean="0"/>
          </a:p>
        </p:txBody>
      </p:sp>
      <p:sp>
        <p:nvSpPr>
          <p:cNvPr id="6758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7589" name="Rectangle 2"/>
          <p:cNvSpPr>
            <a:spLocks noGrp="1" noChangeArrowheads="1"/>
          </p:cNvSpPr>
          <p:nvPr>
            <p:ph type="title"/>
          </p:nvPr>
        </p:nvSpPr>
        <p:spPr>
          <a:xfrm>
            <a:off x="2057400" y="1524000"/>
            <a:ext cx="5791200" cy="3733800"/>
          </a:xfrm>
        </p:spPr>
        <p:txBody>
          <a:bodyPr/>
          <a:lstStyle/>
          <a:p>
            <a:pPr algn="ctr" eaLnBrk="1" hangingPunct="1"/>
            <a:r>
              <a:rPr lang="en-GB" sz="7200" smtClean="0"/>
              <a:t>Spring balance </a:t>
            </a:r>
            <a:r>
              <a:rPr lang="en-GB" sz="7200" smtClean="0">
                <a:latin typeface="Comic Sans MS" pitchFamily="66" charset="0"/>
              </a:rPr>
              <a:t>/</a:t>
            </a:r>
            <a:r>
              <a:rPr lang="en-GB" sz="7200" smtClean="0"/>
              <a:t/>
            </a:r>
            <a:br>
              <a:rPr lang="en-GB" sz="7200" smtClean="0"/>
            </a:br>
            <a:r>
              <a:rPr lang="en-GB" sz="7200" smtClean="0"/>
              <a:t>newton meter</a:t>
            </a:r>
          </a:p>
        </p:txBody>
      </p:sp>
    </p:spTree>
    <p:extLst>
      <p:ext uri="{BB962C8B-B14F-4D97-AF65-F5344CB8AC3E}">
        <p14:creationId xmlns:p14="http://schemas.microsoft.com/office/powerpoint/2010/main" val="3795722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DE696F-109F-4060-A7E6-A9ACB1FD059B}" type="slidenum">
              <a:rPr lang="en-GB" sz="2000" smtClean="0">
                <a:solidFill>
                  <a:schemeClr val="accent1"/>
                </a:solidFill>
              </a:rPr>
              <a:pPr eaLnBrk="1" hangingPunct="1"/>
              <a:t>6</a:t>
            </a:fld>
            <a:endParaRPr lang="en-GB" sz="2000" smtClean="0">
              <a:solidFill>
                <a:schemeClr val="accent1"/>
              </a:solidFill>
            </a:endParaRPr>
          </a:p>
        </p:txBody>
      </p:sp>
      <p:sp>
        <p:nvSpPr>
          <p:cNvPr id="1229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76A8A4-357C-4A74-B260-9B65F75B34B9}" type="datetime1">
              <a:rPr lang="en-GB" sz="1400" smtClean="0"/>
              <a:t>31/05/2017</a:t>
            </a:fld>
            <a:endParaRPr lang="en-GB" sz="1400" smtClean="0"/>
          </a:p>
        </p:txBody>
      </p:sp>
      <p:sp>
        <p:nvSpPr>
          <p:cNvPr id="1229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293" name="Title 1"/>
          <p:cNvSpPr>
            <a:spLocks noGrp="1"/>
          </p:cNvSpPr>
          <p:nvPr>
            <p:ph type="title" idx="4294967295"/>
          </p:nvPr>
        </p:nvSpPr>
        <p:spPr/>
        <p:txBody>
          <a:bodyPr/>
          <a:lstStyle/>
          <a:p>
            <a:pPr eaLnBrk="1" hangingPunct="1"/>
            <a:r>
              <a:rPr lang="en-GB" smtClean="0"/>
              <a:t>ASK A STUDENT!</a:t>
            </a:r>
          </a:p>
        </p:txBody>
      </p:sp>
      <p:sp>
        <p:nvSpPr>
          <p:cNvPr id="12294" name="Content Placeholder 2"/>
          <p:cNvSpPr>
            <a:spLocks noGrp="1"/>
          </p:cNvSpPr>
          <p:nvPr>
            <p:ph idx="4294967295"/>
          </p:nvPr>
        </p:nvSpPr>
        <p:spPr>
          <a:xfrm>
            <a:off x="685800" y="1295400"/>
            <a:ext cx="7772400" cy="914400"/>
          </a:xfrm>
        </p:spPr>
        <p:txBody>
          <a:bodyPr/>
          <a:lstStyle/>
          <a:p>
            <a:pPr algn="ctr" eaLnBrk="1" hangingPunct="1"/>
            <a:r>
              <a:rPr lang="en-GB" sz="4000" smtClean="0"/>
              <a:t>WHAT IS A FORCE?</a:t>
            </a:r>
          </a:p>
        </p:txBody>
      </p:sp>
      <p:sp>
        <p:nvSpPr>
          <p:cNvPr id="12295" name="Rectangle 4"/>
          <p:cNvSpPr>
            <a:spLocks noChangeArrowheads="1"/>
          </p:cNvSpPr>
          <p:nvPr/>
        </p:nvSpPr>
        <p:spPr bwMode="auto">
          <a:xfrm>
            <a:off x="2667000" y="3124200"/>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a:solidFill>
                  <a:srgbClr val="FFFF00"/>
                </a:solidFill>
                <a:latin typeface="Comic Sans MS" pitchFamily="66" charset="0"/>
                <a:hlinkClick r:id="rId2"/>
              </a:rPr>
              <a:t>Timer- Dr WHO</a:t>
            </a:r>
            <a:endParaRPr lang="en-GB" sz="3200">
              <a:solidFill>
                <a:srgbClr val="FFFF00"/>
              </a:solidFill>
              <a:latin typeface="Comic Sans MS" pitchFamily="66" charset="0"/>
            </a:endParaRPr>
          </a:p>
        </p:txBody>
      </p:sp>
      <p:grpSp>
        <p:nvGrpSpPr>
          <p:cNvPr id="384005" name="Group 5"/>
          <p:cNvGrpSpPr>
            <a:grpSpLocks/>
          </p:cNvGrpSpPr>
          <p:nvPr/>
        </p:nvGrpSpPr>
        <p:grpSpPr bwMode="auto">
          <a:xfrm>
            <a:off x="5867400" y="2209800"/>
            <a:ext cx="2916238" cy="2808288"/>
            <a:chOff x="3923" y="1661"/>
            <a:chExt cx="1837" cy="1769"/>
          </a:xfrm>
        </p:grpSpPr>
        <p:sp>
          <p:nvSpPr>
            <p:cNvPr id="12297" name="AutoShape 6"/>
            <p:cNvSpPr>
              <a:spLocks noChangeArrowheads="1"/>
            </p:cNvSpPr>
            <p:nvPr/>
          </p:nvSpPr>
          <p:spPr bwMode="auto">
            <a:xfrm>
              <a:off x="3923" y="1661"/>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WordArt 7"/>
            <p:cNvSpPr>
              <a:spLocks noChangeArrowheads="1" noChangeShapeType="1" noTextEdit="1"/>
            </p:cNvSpPr>
            <p:nvPr/>
          </p:nvSpPr>
          <p:spPr bwMode="auto">
            <a:xfrm>
              <a:off x="4468" y="2115"/>
              <a:ext cx="771" cy="816"/>
            </a:xfrm>
            <a:prstGeom prst="rect">
              <a:avLst/>
            </a:prstGeom>
          </p:spPr>
          <p:txBody>
            <a:bodyPr wrap="none" fromWordArt="1">
              <a:prstTxWarp prst="textInflate">
                <a:avLst>
                  <a:gd name="adj" fmla="val 13634"/>
                </a:avLst>
              </a:prstTxWarp>
            </a:bodyPr>
            <a:lstStyle/>
            <a:p>
              <a:pPr algn="ctr"/>
              <a:r>
                <a:rPr lang="en-GB" sz="3600" kern="10">
                  <a:ln w="9525">
                    <a:solidFill>
                      <a:srgbClr val="000000"/>
                    </a:solidFill>
                    <a:round/>
                    <a:headEnd/>
                    <a:tailEnd/>
                  </a:ln>
                  <a:solidFill>
                    <a:srgbClr val="000000"/>
                  </a:solidFill>
                  <a:latin typeface="Arial Black"/>
                </a:rPr>
                <a:t>Think</a:t>
              </a:r>
            </a:p>
            <a:p>
              <a:pPr algn="ctr"/>
              <a:r>
                <a:rPr lang="en-GB" sz="3600" kern="10">
                  <a:ln w="9525">
                    <a:solidFill>
                      <a:srgbClr val="000000"/>
                    </a:solidFill>
                    <a:round/>
                    <a:headEnd/>
                    <a:tailEnd/>
                  </a:ln>
                  <a:solidFill>
                    <a:srgbClr val="000000"/>
                  </a:solidFill>
                  <a:latin typeface="Arial Black"/>
                </a:rPr>
                <a:t>Pair</a:t>
              </a:r>
            </a:p>
            <a:p>
              <a:pPr algn="ctr"/>
              <a:r>
                <a:rPr lang="en-GB" sz="3600" kern="10">
                  <a:ln w="9525">
                    <a:solidFill>
                      <a:srgbClr val="000000"/>
                    </a:solidFill>
                    <a:round/>
                    <a:headEnd/>
                    <a:tailEnd/>
                  </a:ln>
                  <a:solidFill>
                    <a:srgbClr val="000000"/>
                  </a:solidFill>
                  <a:latin typeface="Arial Black"/>
                </a:rPr>
                <a:t>Share</a:t>
              </a:r>
            </a:p>
          </p:txBody>
        </p:sp>
      </p:grpSp>
    </p:spTree>
    <p:extLst>
      <p:ext uri="{BB962C8B-B14F-4D97-AF65-F5344CB8AC3E}">
        <p14:creationId xmlns:p14="http://schemas.microsoft.com/office/powerpoint/2010/main" val="2744845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84005"/>
                                        </p:tgtEl>
                                        <p:attrNameLst>
                                          <p:attrName>style.visibility</p:attrName>
                                        </p:attrNameLst>
                                      </p:cBhvr>
                                      <p:to>
                                        <p:strVal val="visible"/>
                                      </p:to>
                                    </p:set>
                                    <p:animEffect transition="in" filter="diamond(out)">
                                      <p:cBhvr>
                                        <p:cTn id="7" dur="500"/>
                                        <p:tgtEl>
                                          <p:spTgt spid="384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4EFE8A-9438-4FEA-A73F-0BD2869D3330}" type="slidenum">
              <a:rPr lang="en-GB" sz="2000" smtClean="0">
                <a:solidFill>
                  <a:schemeClr val="accent1"/>
                </a:solidFill>
              </a:rPr>
              <a:pPr eaLnBrk="1" hangingPunct="1"/>
              <a:t>60</a:t>
            </a:fld>
            <a:endParaRPr lang="en-GB" sz="2000" smtClean="0">
              <a:solidFill>
                <a:schemeClr val="accent1"/>
              </a:solidFill>
            </a:endParaRPr>
          </a:p>
        </p:txBody>
      </p:sp>
      <p:sp>
        <p:nvSpPr>
          <p:cNvPr id="6861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C145F0-1638-4717-9A2E-27CDAB589CDD}" type="datetime1">
              <a:rPr lang="en-GB" sz="1400" smtClean="0"/>
              <a:t>31/05/2017</a:t>
            </a:fld>
            <a:endParaRPr lang="en-GB" sz="1400" smtClean="0"/>
          </a:p>
        </p:txBody>
      </p:sp>
      <p:sp>
        <p:nvSpPr>
          <p:cNvPr id="6861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8614" name="Rectangle 3"/>
          <p:cNvSpPr>
            <a:spLocks noGrp="1" noChangeArrowheads="1"/>
          </p:cNvSpPr>
          <p:nvPr>
            <p:ph type="body" idx="1"/>
          </p:nvPr>
        </p:nvSpPr>
        <p:spPr/>
        <p:txBody>
          <a:bodyPr/>
          <a:lstStyle/>
          <a:p>
            <a:pPr eaLnBrk="1" hangingPunct="1"/>
            <a:r>
              <a:rPr lang="en-GB" sz="4000" dirty="0" smtClean="0">
                <a:cs typeface="Times New Roman" pitchFamily="18" charset="0"/>
              </a:rPr>
              <a:t>The instrument for measuring forces is the </a:t>
            </a:r>
            <a:r>
              <a:rPr lang="en-GB" sz="4000" dirty="0" smtClean="0">
                <a:solidFill>
                  <a:srgbClr val="FF0000"/>
                </a:solidFill>
                <a:cs typeface="Times New Roman" pitchFamily="18" charset="0"/>
              </a:rPr>
              <a:t>Newton Balance, spring balance </a:t>
            </a:r>
            <a:r>
              <a:rPr lang="en-GB" sz="4000" dirty="0" smtClean="0">
                <a:cs typeface="Times New Roman" pitchFamily="18" charset="0"/>
              </a:rPr>
              <a:t>or </a:t>
            </a:r>
            <a:r>
              <a:rPr lang="en-GB" sz="4000" dirty="0" err="1" smtClean="0">
                <a:solidFill>
                  <a:srgbClr val="FF0000"/>
                </a:solidFill>
                <a:cs typeface="Times New Roman" pitchFamily="18" charset="0"/>
              </a:rPr>
              <a:t>Forcemeter</a:t>
            </a:r>
            <a:r>
              <a:rPr lang="en-GB" sz="4000" dirty="0" smtClean="0">
                <a:cs typeface="Times New Roman" pitchFamily="18" charset="0"/>
              </a:rPr>
              <a:t>. </a:t>
            </a:r>
          </a:p>
          <a:p>
            <a:pPr eaLnBrk="1" hangingPunct="1"/>
            <a:endParaRPr lang="en-GB" sz="4000" dirty="0" smtClean="0">
              <a:solidFill>
                <a:schemeClr val="bg1"/>
              </a:solidFill>
              <a:cs typeface="Times New Roman" pitchFamily="18" charset="0"/>
            </a:endParaRPr>
          </a:p>
          <a:p>
            <a:pPr eaLnBrk="1" hangingPunct="1"/>
            <a:r>
              <a:rPr lang="en-GB" sz="4000" dirty="0" smtClean="0">
                <a:solidFill>
                  <a:schemeClr val="bg1"/>
                </a:solidFill>
                <a:cs typeface="Times New Roman" pitchFamily="18" charset="0"/>
              </a:rPr>
              <a:t>Forces are measured in units of NEWTONS (N)</a:t>
            </a:r>
            <a:r>
              <a:rPr lang="en-GB" sz="4000" dirty="0" smtClean="0">
                <a:solidFill>
                  <a:schemeClr val="bg1"/>
                </a:solidFill>
              </a:rPr>
              <a:t> </a:t>
            </a:r>
          </a:p>
        </p:txBody>
      </p:sp>
    </p:spTree>
    <p:extLst>
      <p:ext uri="{BB962C8B-B14F-4D97-AF65-F5344CB8AC3E}">
        <p14:creationId xmlns:p14="http://schemas.microsoft.com/office/powerpoint/2010/main" val="22575578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1464FE-F2EA-4042-8D91-57C328058F9D}" type="slidenum">
              <a:rPr lang="en-GB" sz="2000" smtClean="0">
                <a:solidFill>
                  <a:schemeClr val="accent1"/>
                </a:solidFill>
              </a:rPr>
              <a:pPr eaLnBrk="1" hangingPunct="1"/>
              <a:t>61</a:t>
            </a:fld>
            <a:endParaRPr lang="en-GB" sz="2000" smtClean="0">
              <a:solidFill>
                <a:schemeClr val="accent1"/>
              </a:solidFill>
            </a:endParaRPr>
          </a:p>
        </p:txBody>
      </p:sp>
      <p:sp>
        <p:nvSpPr>
          <p:cNvPr id="6963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60B265-E04A-4759-A49F-0468EBECAF8B}" type="datetime1">
              <a:rPr lang="en-GB" sz="1400" smtClean="0"/>
              <a:t>31/05/2017</a:t>
            </a:fld>
            <a:endParaRPr lang="en-GB" sz="1400" smtClean="0"/>
          </a:p>
        </p:txBody>
      </p:sp>
      <p:sp>
        <p:nvSpPr>
          <p:cNvPr id="6963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696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
            <a:ext cx="28384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230688"/>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3603625"/>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81000"/>
            <a:ext cx="16002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500" y="4208463"/>
            <a:ext cx="4572000" cy="1739900"/>
          </a:xfrm>
          <a:prstGeom prst="rect">
            <a:avLst/>
          </a:prstGeom>
        </p:spPr>
        <p:txBody>
          <a:bodyPr>
            <a:spAutoFit/>
          </a:bodyPr>
          <a:lstStyle/>
          <a:p>
            <a:pPr>
              <a:defRPr/>
            </a:pPr>
            <a:r>
              <a:rPr lang="en-GB" sz="3600" dirty="0">
                <a:solidFill>
                  <a:schemeClr val="bg1"/>
                </a:solidFill>
                <a:latin typeface="+mn-lt"/>
                <a:cs typeface="Times New Roman" pitchFamily="18" charset="0"/>
              </a:rPr>
              <a:t>Newton Balance, spring balance or </a:t>
            </a:r>
            <a:r>
              <a:rPr lang="en-GB" sz="3600" dirty="0" err="1">
                <a:solidFill>
                  <a:schemeClr val="bg1"/>
                </a:solidFill>
                <a:latin typeface="+mn-lt"/>
                <a:cs typeface="Times New Roman" pitchFamily="18" charset="0"/>
              </a:rPr>
              <a:t>Forcemeter</a:t>
            </a:r>
            <a:endParaRPr lang="en-GB" sz="3600" dirty="0">
              <a:solidFill>
                <a:schemeClr val="bg1"/>
              </a:solidFill>
              <a:latin typeface="+mn-lt"/>
            </a:endParaRPr>
          </a:p>
        </p:txBody>
      </p:sp>
    </p:spTree>
    <p:extLst>
      <p:ext uri="{BB962C8B-B14F-4D97-AF65-F5344CB8AC3E}">
        <p14:creationId xmlns:p14="http://schemas.microsoft.com/office/powerpoint/2010/main" val="30201695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A77E7A-CE42-489B-9DFC-96EBFBC307BE}" type="slidenum">
              <a:rPr lang="en-GB" sz="2000" smtClean="0">
                <a:solidFill>
                  <a:schemeClr val="accent1"/>
                </a:solidFill>
              </a:rPr>
              <a:pPr eaLnBrk="1" hangingPunct="1"/>
              <a:t>62</a:t>
            </a:fld>
            <a:endParaRPr lang="en-GB" sz="2000" smtClean="0">
              <a:solidFill>
                <a:schemeClr val="accent1"/>
              </a:solidFill>
            </a:endParaRPr>
          </a:p>
        </p:txBody>
      </p:sp>
      <p:sp>
        <p:nvSpPr>
          <p:cNvPr id="132099"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EB6853-2E52-44D6-AB24-619E932263CC}" type="datetime1">
              <a:rPr lang="en-GB" sz="1400" smtClean="0"/>
              <a:t>31/05/2017</a:t>
            </a:fld>
            <a:endParaRPr lang="en-GB" sz="1400" smtClean="0"/>
          </a:p>
        </p:txBody>
      </p:sp>
      <p:sp>
        <p:nvSpPr>
          <p:cNvPr id="13210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2101" name="Rectangle 2"/>
          <p:cNvSpPr>
            <a:spLocks noGrp="1" noChangeArrowheads="1"/>
          </p:cNvSpPr>
          <p:nvPr>
            <p:ph type="title"/>
          </p:nvPr>
        </p:nvSpPr>
        <p:spPr>
          <a:xfrm>
            <a:off x="2057400" y="1524000"/>
            <a:ext cx="5791200" cy="3733800"/>
          </a:xfrm>
        </p:spPr>
        <p:txBody>
          <a:bodyPr/>
          <a:lstStyle/>
          <a:p>
            <a:pPr algn="ctr" eaLnBrk="1" hangingPunct="1"/>
            <a:r>
              <a:rPr lang="en-GB" sz="7200" smtClean="0"/>
              <a:t>Measuring WEIGHT/ FORCE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t="1596" b="1596"/>
          <a:stretch>
            <a:fillRect/>
          </a:stretch>
        </p:blipFill>
        <p:spPr bwMode="auto">
          <a:xfrm>
            <a:off x="251520" y="260648"/>
            <a:ext cx="1779587"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19280658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463D2E-3510-4D40-B149-D0CB54132DBB}" type="slidenum">
              <a:rPr lang="en-GB" sz="2000" smtClean="0">
                <a:solidFill>
                  <a:schemeClr val="accent1"/>
                </a:solidFill>
              </a:rPr>
              <a:pPr eaLnBrk="1" hangingPunct="1"/>
              <a:t>63</a:t>
            </a:fld>
            <a:endParaRPr lang="en-GB" sz="2000" smtClean="0">
              <a:solidFill>
                <a:schemeClr val="accent1"/>
              </a:solidFill>
            </a:endParaRPr>
          </a:p>
        </p:txBody>
      </p:sp>
      <p:sp>
        <p:nvSpPr>
          <p:cNvPr id="133123" name="Rectangle 2"/>
          <p:cNvSpPr>
            <a:spLocks noGrp="1" noChangeArrowheads="1"/>
          </p:cNvSpPr>
          <p:nvPr>
            <p:ph type="title"/>
          </p:nvPr>
        </p:nvSpPr>
        <p:spPr/>
        <p:txBody>
          <a:bodyPr>
            <a:normAutofit fontScale="90000"/>
          </a:bodyPr>
          <a:lstStyle/>
          <a:p>
            <a:r>
              <a:rPr lang="en-GB" smtClean="0"/>
              <a:t>WEIGHING really is FINDING YOUR WEIGHT!</a:t>
            </a:r>
          </a:p>
        </p:txBody>
      </p:sp>
      <p:sp>
        <p:nvSpPr>
          <p:cNvPr id="133124" name="Rectangle 3"/>
          <p:cNvSpPr>
            <a:spLocks noGrp="1" noChangeArrowheads="1"/>
          </p:cNvSpPr>
          <p:nvPr>
            <p:ph type="body" idx="1"/>
          </p:nvPr>
        </p:nvSpPr>
        <p:spPr/>
        <p:txBody>
          <a:bodyPr/>
          <a:lstStyle/>
          <a:p>
            <a:pPr>
              <a:lnSpc>
                <a:spcPct val="90000"/>
              </a:lnSpc>
            </a:pPr>
            <a:r>
              <a:rPr lang="en-GB" smtClean="0"/>
              <a:t>When we “weigh” something, either hanging an object from the scales or placing the object on a scale, we are actually measuring the force of gravity on that object. The object is pulled down by the Earth and we measure that force. HOWEVER we record the answer in units of MASS.</a:t>
            </a:r>
          </a:p>
          <a:p>
            <a:pPr>
              <a:lnSpc>
                <a:spcPct val="90000"/>
              </a:lnSpc>
            </a:pPr>
            <a:r>
              <a:rPr lang="en-GB" smtClean="0"/>
              <a:t>The following experiment shows you how!</a:t>
            </a:r>
          </a:p>
        </p:txBody>
      </p:sp>
      <p:sp>
        <p:nvSpPr>
          <p:cNvPr id="2" name="Date Placeholder 1"/>
          <p:cNvSpPr>
            <a:spLocks noGrp="1"/>
          </p:cNvSpPr>
          <p:nvPr>
            <p:ph type="dt" sz="half" idx="10"/>
          </p:nvPr>
        </p:nvSpPr>
        <p:spPr/>
        <p:txBody>
          <a:bodyPr/>
          <a:lstStyle/>
          <a:p>
            <a:fld id="{34AD842D-3980-4444-B4C2-97A084DBFD18}"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36029897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BCA4FA-F198-4ACA-A5B3-B5BC43764DF7}" type="slidenum">
              <a:rPr lang="en-GB" sz="2000" smtClean="0">
                <a:solidFill>
                  <a:schemeClr val="accent1"/>
                </a:solidFill>
              </a:rPr>
              <a:pPr eaLnBrk="1" hangingPunct="1"/>
              <a:t>64</a:t>
            </a:fld>
            <a:endParaRPr lang="en-GB" sz="2000" smtClean="0">
              <a:solidFill>
                <a:schemeClr val="accent1"/>
              </a:solidFill>
            </a:endParaRPr>
          </a:p>
        </p:txBody>
      </p:sp>
      <p:sp>
        <p:nvSpPr>
          <p:cNvPr id="134147" name="Rectangle 2"/>
          <p:cNvSpPr>
            <a:spLocks noGrp="1" noChangeArrowheads="1"/>
          </p:cNvSpPr>
          <p:nvPr>
            <p:ph type="title"/>
          </p:nvPr>
        </p:nvSpPr>
        <p:spPr>
          <a:xfrm>
            <a:off x="395536" y="25121"/>
            <a:ext cx="8229600" cy="1143000"/>
          </a:xfrm>
        </p:spPr>
        <p:txBody>
          <a:bodyPr>
            <a:normAutofit fontScale="90000"/>
          </a:bodyPr>
          <a:lstStyle/>
          <a:p>
            <a:r>
              <a:rPr lang="en-GB" b="1" dirty="0" smtClean="0">
                <a:cs typeface="Times New Roman" pitchFamily="18" charset="0"/>
              </a:rPr>
              <a:t>Weight and mass – what’s the link?</a:t>
            </a:r>
          </a:p>
        </p:txBody>
      </p:sp>
      <p:sp>
        <p:nvSpPr>
          <p:cNvPr id="134148" name="Rectangle 3"/>
          <p:cNvSpPr>
            <a:spLocks noGrp="1" noChangeArrowheads="1"/>
          </p:cNvSpPr>
          <p:nvPr>
            <p:ph type="body" idx="1"/>
          </p:nvPr>
        </p:nvSpPr>
        <p:spPr>
          <a:xfrm>
            <a:off x="251520" y="1066800"/>
            <a:ext cx="4320480" cy="5791200"/>
          </a:xfrm>
        </p:spPr>
        <p:txBody>
          <a:bodyPr/>
          <a:lstStyle/>
          <a:p>
            <a:r>
              <a:rPr lang="en-GB" sz="2800" dirty="0" smtClean="0">
                <a:cs typeface="Times New Roman" pitchFamily="18" charset="0"/>
              </a:rPr>
              <a:t>In this experiment, you’ll find out the link between weight and mass</a:t>
            </a:r>
          </a:p>
          <a:p>
            <a:pPr>
              <a:buFontTx/>
              <a:buNone/>
            </a:pPr>
            <a:endParaRPr lang="en-GB" sz="1200" dirty="0" smtClean="0">
              <a:cs typeface="Times New Roman" pitchFamily="18" charset="0"/>
            </a:endParaRPr>
          </a:p>
          <a:p>
            <a:r>
              <a:rPr lang="en-GB" sz="2800" dirty="0" smtClean="0">
                <a:cs typeface="Times New Roman" pitchFamily="18" charset="0"/>
              </a:rPr>
              <a:t>Copy the table below to record your readings. </a:t>
            </a:r>
          </a:p>
          <a:p>
            <a:endParaRPr lang="en-GB" sz="900" dirty="0" smtClean="0">
              <a:cs typeface="Times New Roman" pitchFamily="18" charset="0"/>
            </a:endParaRPr>
          </a:p>
          <a:p>
            <a:r>
              <a:rPr lang="en-GB" sz="2800" dirty="0" smtClean="0">
                <a:cs typeface="Times New Roman" pitchFamily="18" charset="0"/>
              </a:rPr>
              <a:t>Hang different masses from newton balances. </a:t>
            </a:r>
          </a:p>
          <a:p>
            <a:endParaRPr lang="en-GB" sz="900" dirty="0" smtClean="0">
              <a:cs typeface="Times New Roman" pitchFamily="18" charset="0"/>
            </a:endParaRPr>
          </a:p>
          <a:p>
            <a:r>
              <a:rPr lang="en-GB" sz="2800" dirty="0" smtClean="0">
                <a:cs typeface="Times New Roman" pitchFamily="18" charset="0"/>
              </a:rPr>
              <a:t>Record the weight from the newton balance.</a:t>
            </a:r>
          </a:p>
          <a:p>
            <a:pPr>
              <a:buFontTx/>
              <a:buNone/>
            </a:pPr>
            <a:endParaRPr lang="en-GB" sz="2800" dirty="0" smtClean="0">
              <a:cs typeface="Times New Roman" pitchFamily="18" charset="0"/>
            </a:endParaRPr>
          </a:p>
          <a:p>
            <a:pPr>
              <a:buFontTx/>
              <a:buNone/>
            </a:pPr>
            <a:endParaRPr lang="en-GB" sz="2800" dirty="0" smtClean="0"/>
          </a:p>
        </p:txBody>
      </p:sp>
      <p:graphicFrame>
        <p:nvGraphicFramePr>
          <p:cNvPr id="269466" name="Group 154"/>
          <p:cNvGraphicFramePr>
            <a:graphicFrameLocks noGrp="1"/>
          </p:cNvGraphicFramePr>
          <p:nvPr>
            <p:extLst>
              <p:ext uri="{D42A27DB-BD31-4B8C-83A1-F6EECF244321}">
                <p14:modId xmlns:p14="http://schemas.microsoft.com/office/powerpoint/2010/main" val="2120076109"/>
              </p:ext>
            </p:extLst>
          </p:nvPr>
        </p:nvGraphicFramePr>
        <p:xfrm>
          <a:off x="4572000" y="1412776"/>
          <a:ext cx="4114800" cy="4610110"/>
        </p:xfrm>
        <a:graphic>
          <a:graphicData uri="http://schemas.openxmlformats.org/drawingml/2006/table">
            <a:tbl>
              <a:tblPr/>
              <a:tblGrid>
                <a:gridCol w="2057400"/>
                <a:gridCol w="2057400"/>
              </a:tblGrid>
              <a:tr h="1127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omic Sans MS" pitchFamily="66" charset="0"/>
                          <a:cs typeface="Times New Roman" pitchFamily="18" charset="0"/>
                        </a:rPr>
                        <a:t>Mass hung on newton balance (kg)</a:t>
                      </a:r>
                      <a:r>
                        <a:rPr kumimoji="0" lang="en-GB" sz="2800" b="0" i="0" u="none" strike="noStrike" cap="none" normalizeH="0" baseline="0" smtClean="0">
                          <a:ln>
                            <a:noFill/>
                          </a:ln>
                          <a:solidFill>
                            <a:srgbClr val="FF0000"/>
                          </a:solidFill>
                          <a:effectLst/>
                          <a:latin typeface="Comic Sans MS" pitchFamily="66" charset="0"/>
                        </a:rPr>
                        <a: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omic Sans MS" pitchFamily="66" charset="0"/>
                          <a:cs typeface="Times New Roman" pitchFamily="18" charset="0"/>
                        </a:rPr>
                        <a:t>Weight on newton balance (N)</a:t>
                      </a:r>
                      <a:r>
                        <a:rPr kumimoji="0" lang="en-GB" sz="2800" b="0" i="0" u="none" strike="noStrike" cap="none" normalizeH="0" baseline="0" smtClean="0">
                          <a:ln>
                            <a:noFill/>
                          </a:ln>
                          <a:solidFill>
                            <a:srgbClr val="FF0000"/>
                          </a:solidFill>
                          <a:effectLst/>
                          <a:latin typeface="Comic Sans MS" pitchFamily="66" charset="0"/>
                        </a:rPr>
                        <a:t>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3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3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Comic Sans MS" pitchFamily="66" charset="0"/>
                        </a:rPr>
                        <a:t>0.6</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Date Placeholder 1"/>
          <p:cNvSpPr>
            <a:spLocks noGrp="1"/>
          </p:cNvSpPr>
          <p:nvPr>
            <p:ph type="dt" sz="half" idx="10"/>
          </p:nvPr>
        </p:nvSpPr>
        <p:spPr/>
        <p:txBody>
          <a:bodyPr/>
          <a:lstStyle/>
          <a:p>
            <a:fld id="{0B4E1C56-6B54-433C-B151-4A62BE8618EA}"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21477723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E9D0C8-DF59-40CB-8642-E9176689917F}" type="slidenum">
              <a:rPr lang="en-GB" sz="2000" smtClean="0">
                <a:solidFill>
                  <a:schemeClr val="accent1"/>
                </a:solidFill>
              </a:rPr>
              <a:pPr eaLnBrk="1" hangingPunct="1"/>
              <a:t>65</a:t>
            </a:fld>
            <a:endParaRPr lang="en-GB" sz="2000" smtClean="0">
              <a:solidFill>
                <a:schemeClr val="accent1"/>
              </a:solidFill>
            </a:endParaRPr>
          </a:p>
        </p:txBody>
      </p:sp>
      <p:sp>
        <p:nvSpPr>
          <p:cNvPr id="135171" name="Rectangle 3"/>
          <p:cNvSpPr>
            <a:spLocks noGrp="1" noChangeArrowheads="1"/>
          </p:cNvSpPr>
          <p:nvPr>
            <p:ph type="body" idx="1"/>
          </p:nvPr>
        </p:nvSpPr>
        <p:spPr>
          <a:xfrm>
            <a:off x="395711" y="553342"/>
            <a:ext cx="6908800" cy="4729163"/>
          </a:xfrm>
        </p:spPr>
        <p:txBody>
          <a:bodyPr/>
          <a:lstStyle/>
          <a:p>
            <a:r>
              <a:rPr lang="en-GB" sz="2800" dirty="0" smtClean="0"/>
              <a:t>Weight is a force which is caused by the pull of gravity.</a:t>
            </a:r>
          </a:p>
          <a:p>
            <a:r>
              <a:rPr lang="en-GB" sz="2800" dirty="0" smtClean="0"/>
              <a:t>You have found that on Earth the </a:t>
            </a:r>
            <a:r>
              <a:rPr lang="en-GB" sz="2800" dirty="0" smtClean="0">
                <a:solidFill>
                  <a:srgbClr val="FF0000"/>
                </a:solidFill>
              </a:rPr>
              <a:t>pull of gravity on a kilogram is about 10 </a:t>
            </a:r>
            <a:r>
              <a:rPr lang="en-GB" sz="2800" dirty="0" err="1" smtClean="0">
                <a:solidFill>
                  <a:srgbClr val="FF0000"/>
                </a:solidFill>
              </a:rPr>
              <a:t>newtons</a:t>
            </a:r>
            <a:r>
              <a:rPr lang="en-GB" sz="2800" dirty="0" smtClean="0">
                <a:solidFill>
                  <a:srgbClr val="FF0000"/>
                </a:solidFill>
              </a:rPr>
              <a:t>.</a:t>
            </a:r>
          </a:p>
          <a:p>
            <a:r>
              <a:rPr lang="en-GB" sz="2800" dirty="0" smtClean="0">
                <a:solidFill>
                  <a:srgbClr val="FF0000"/>
                </a:solidFill>
              </a:rPr>
              <a:t>The weight of 1kg is 10 N</a:t>
            </a:r>
          </a:p>
          <a:p>
            <a:endParaRPr lang="en-GB" sz="2800" dirty="0" smtClean="0">
              <a:solidFill>
                <a:srgbClr val="FF0000"/>
              </a:solidFill>
            </a:endParaRPr>
          </a:p>
          <a:p>
            <a:r>
              <a:rPr lang="en-GB" sz="2800" dirty="0" smtClean="0">
                <a:solidFill>
                  <a:srgbClr val="FF0000"/>
                </a:solidFill>
              </a:rPr>
              <a:t>The ratio of weight to mass is given the symbol g</a:t>
            </a:r>
          </a:p>
          <a:p>
            <a:pPr lvl="1"/>
            <a:r>
              <a:rPr lang="en-GB" sz="2400" dirty="0" smtClean="0">
                <a:solidFill>
                  <a:schemeClr val="bg1"/>
                </a:solidFill>
              </a:rPr>
              <a:t>g = 10 N/kg</a:t>
            </a:r>
          </a:p>
        </p:txBody>
      </p:sp>
      <p:pic>
        <p:nvPicPr>
          <p:cNvPr id="135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511" y="836712"/>
            <a:ext cx="12382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040B8919-881E-4737-9DEF-D313E20620A4}"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22905467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614BF8-842E-4224-90EA-14C8109DECBD}" type="slidenum">
              <a:rPr lang="en-GB" sz="2000" smtClean="0">
                <a:solidFill>
                  <a:schemeClr val="accent1"/>
                </a:solidFill>
              </a:rPr>
              <a:pPr eaLnBrk="1" hangingPunct="1"/>
              <a:t>66</a:t>
            </a:fld>
            <a:endParaRPr lang="en-GB" sz="2000" smtClean="0">
              <a:solidFill>
                <a:schemeClr val="accent1"/>
              </a:solidFill>
            </a:endParaRPr>
          </a:p>
        </p:txBody>
      </p:sp>
      <p:sp>
        <p:nvSpPr>
          <p:cNvPr id="7065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FE3CBF-B2CD-4DCB-BB88-58B390C21D85}" type="datetime1">
              <a:rPr lang="en-GB" sz="1400" smtClean="0"/>
              <a:t>31/05/2017</a:t>
            </a:fld>
            <a:endParaRPr lang="en-GB" sz="1400" smtClean="0"/>
          </a:p>
        </p:txBody>
      </p:sp>
      <p:sp>
        <p:nvSpPr>
          <p:cNvPr id="7066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70661" name="Rectangle 1026"/>
          <p:cNvSpPr>
            <a:spLocks noGrp="1" noChangeArrowheads="1"/>
          </p:cNvSpPr>
          <p:nvPr>
            <p:ph type="title"/>
          </p:nvPr>
        </p:nvSpPr>
        <p:spPr>
          <a:xfrm>
            <a:off x="1619672" y="188640"/>
            <a:ext cx="8229600" cy="1143000"/>
          </a:xfrm>
        </p:spPr>
        <p:txBody>
          <a:bodyPr/>
          <a:lstStyle/>
          <a:p>
            <a:pPr eaLnBrk="1" hangingPunct="1"/>
            <a:r>
              <a:rPr lang="en-GB" sz="1800" dirty="0" smtClean="0"/>
              <a:t>Measuring forces-- Using a NEWTON BALANCE to measure Forces.</a:t>
            </a:r>
            <a:br>
              <a:rPr lang="en-GB" sz="1800" dirty="0" smtClean="0"/>
            </a:br>
            <a:endParaRPr lang="en-GB" sz="1800" dirty="0" smtClean="0"/>
          </a:p>
        </p:txBody>
      </p:sp>
      <p:sp>
        <p:nvSpPr>
          <p:cNvPr id="70662" name="Rectangle 1027"/>
          <p:cNvSpPr>
            <a:spLocks noGrp="1" noChangeArrowheads="1"/>
          </p:cNvSpPr>
          <p:nvPr>
            <p:ph type="body" idx="1"/>
          </p:nvPr>
        </p:nvSpPr>
        <p:spPr>
          <a:xfrm>
            <a:off x="5446837" y="1125538"/>
            <a:ext cx="3447926" cy="4800600"/>
          </a:xfrm>
        </p:spPr>
        <p:txBody>
          <a:bodyPr/>
          <a:lstStyle/>
          <a:p>
            <a:pPr eaLnBrk="1" hangingPunct="1"/>
            <a:r>
              <a:rPr lang="en-GB" sz="2800" dirty="0" smtClean="0">
                <a:solidFill>
                  <a:schemeClr val="bg1"/>
                </a:solidFill>
              </a:rPr>
              <a:t>Find the force to lift your bag</a:t>
            </a:r>
          </a:p>
          <a:p>
            <a:pPr eaLnBrk="1" hangingPunct="1"/>
            <a:r>
              <a:rPr lang="en-GB" sz="2800" dirty="0" smtClean="0">
                <a:solidFill>
                  <a:schemeClr val="bg1"/>
                </a:solidFill>
              </a:rPr>
              <a:t>Find the force to open a door /drawer / zip /</a:t>
            </a:r>
          </a:p>
          <a:p>
            <a:pPr eaLnBrk="1" hangingPunct="1"/>
            <a:r>
              <a:rPr lang="en-GB" sz="2800" dirty="0" smtClean="0">
                <a:solidFill>
                  <a:schemeClr val="bg1"/>
                </a:solidFill>
              </a:rPr>
              <a:t>Find the force to pull the toy cars.</a:t>
            </a:r>
          </a:p>
          <a:p>
            <a:pPr eaLnBrk="1" hangingPunct="1"/>
            <a:r>
              <a:rPr lang="en-GB" sz="2800" dirty="0" smtClean="0">
                <a:solidFill>
                  <a:srgbClr val="FF0000"/>
                </a:solidFill>
              </a:rPr>
              <a:t>Record your results in a table</a:t>
            </a:r>
          </a:p>
          <a:p>
            <a:pPr eaLnBrk="1" hangingPunct="1"/>
            <a:endParaRPr lang="en-GB" sz="2800" dirty="0" smtClean="0">
              <a:solidFill>
                <a:schemeClr val="bg1"/>
              </a:solidFill>
            </a:endParaRPr>
          </a:p>
        </p:txBody>
      </p:sp>
      <p:pic>
        <p:nvPicPr>
          <p:cNvPr id="706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52673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0536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684600-6F6A-4E98-A8D2-73E69F0CDCD1}" type="slidenum">
              <a:rPr lang="en-GB" sz="2000" smtClean="0">
                <a:solidFill>
                  <a:schemeClr val="accent1"/>
                </a:solidFill>
              </a:rPr>
              <a:pPr eaLnBrk="1" hangingPunct="1"/>
              <a:t>67</a:t>
            </a:fld>
            <a:endParaRPr lang="en-GB" sz="2000" smtClean="0">
              <a:solidFill>
                <a:schemeClr val="accent1"/>
              </a:solidFill>
            </a:endParaRPr>
          </a:p>
        </p:txBody>
      </p:sp>
      <p:sp>
        <p:nvSpPr>
          <p:cNvPr id="71683" name="Rectangle 2"/>
          <p:cNvSpPr>
            <a:spLocks noGrp="1" noChangeArrowheads="1"/>
          </p:cNvSpPr>
          <p:nvPr>
            <p:ph type="title"/>
          </p:nvPr>
        </p:nvSpPr>
        <p:spPr>
          <a:xfrm>
            <a:off x="323528" y="404664"/>
            <a:ext cx="7772400" cy="609600"/>
          </a:xfrm>
        </p:spPr>
        <p:txBody>
          <a:bodyPr>
            <a:normAutofit fontScale="90000"/>
          </a:bodyPr>
          <a:lstStyle/>
          <a:p>
            <a:r>
              <a:rPr lang="en-GB" dirty="0" smtClean="0"/>
              <a:t>MEASURING FORCES –use these or find some of your own</a:t>
            </a:r>
          </a:p>
        </p:txBody>
      </p:sp>
      <p:graphicFrame>
        <p:nvGraphicFramePr>
          <p:cNvPr id="275709" name="Group 253"/>
          <p:cNvGraphicFramePr>
            <a:graphicFrameLocks noGrp="1"/>
          </p:cNvGraphicFramePr>
          <p:nvPr>
            <p:ph idx="1"/>
            <p:extLst>
              <p:ext uri="{D42A27DB-BD31-4B8C-83A1-F6EECF244321}">
                <p14:modId xmlns:p14="http://schemas.microsoft.com/office/powerpoint/2010/main" val="3137212384"/>
              </p:ext>
            </p:extLst>
          </p:nvPr>
        </p:nvGraphicFramePr>
        <p:xfrm>
          <a:off x="685800" y="1295400"/>
          <a:ext cx="7772400" cy="5456237"/>
        </p:xfrm>
        <a:graphic>
          <a:graphicData uri="http://schemas.openxmlformats.org/drawingml/2006/table">
            <a:tbl>
              <a:tblPr/>
              <a:tblGrid>
                <a:gridCol w="3949700"/>
                <a:gridCol w="1879600"/>
                <a:gridCol w="1943100"/>
              </a:tblGrid>
              <a:tr h="701081">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TASK</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Predicted force</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Measured force</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(N)</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(N)</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Lifting a school bag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Opening a door</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Pulling up a zip</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Opening a cupboard</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starting a planned moving</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pulling an empty shoe</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FFFF"/>
                          </a:solidFill>
                          <a:effectLst/>
                          <a:latin typeface="Times New Roman"/>
                          <a:cs typeface="Arial" charset="0"/>
                        </a:rPr>
                        <a:t> </a:t>
                      </a:r>
                      <a:endParaRPr kumimoji="0" lang="en-GB" sz="2400" b="0" i="0" u="none" strike="noStrike" cap="none" normalizeH="0" baseline="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FFFF"/>
                          </a:solidFill>
                          <a:effectLst/>
                          <a:latin typeface="Times New Roman"/>
                          <a:cs typeface="Arial" charset="0"/>
                        </a:rPr>
                        <a:t> </a:t>
                      </a:r>
                      <a:endParaRPr kumimoji="0" lang="en-GB" sz="2400" b="0" i="0" u="none" strike="noStrike" cap="none" normalizeH="0" baseline="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FFFF"/>
                          </a:solidFill>
                          <a:effectLst/>
                          <a:latin typeface="Times New Roman"/>
                          <a:cs typeface="Arial" charset="0"/>
                        </a:rPr>
                        <a:t> </a:t>
                      </a:r>
                      <a:endParaRPr kumimoji="0" lang="en-GB" sz="2400" b="0" i="0" u="none" strike="noStrike" cap="none" normalizeH="0" baseline="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FFFF"/>
                          </a:solidFill>
                          <a:effectLst/>
                          <a:latin typeface="Times New Roman"/>
                          <a:cs typeface="Arial" charset="0"/>
                        </a:rPr>
                        <a:t> </a:t>
                      </a:r>
                      <a:endParaRPr kumimoji="0" lang="en-GB" sz="2400" b="0" i="0" u="none" strike="noStrike" cap="none" normalizeH="0" baseline="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FFFF"/>
                          </a:solidFill>
                          <a:effectLst/>
                          <a:latin typeface="Times New Roman"/>
                          <a:cs typeface="Arial" charset="0"/>
                        </a:rPr>
                        <a:t> </a:t>
                      </a:r>
                      <a:endParaRPr kumimoji="0" lang="en-GB" sz="2400" b="0" i="0" u="none" strike="noStrike" cap="none" normalizeH="0" baseline="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FFFF"/>
                          </a:solidFill>
                          <a:effectLst/>
                          <a:latin typeface="Times New Roman"/>
                          <a:cs typeface="Arial" charset="0"/>
                        </a:rPr>
                        <a:t> </a:t>
                      </a:r>
                      <a:endParaRPr kumimoji="0" lang="en-GB" sz="2400" b="0" i="0" u="none" strike="noStrike" cap="none" normalizeH="0" baseline="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a:cs typeface="Arial" charset="0"/>
                        </a:rPr>
                        <a:t> </a:t>
                      </a:r>
                      <a:endParaRPr kumimoji="0" lang="en-GB" sz="2400" b="0" i="0" u="none" strike="noStrike" cap="none" normalizeH="0" baseline="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FFFF"/>
                          </a:solidFill>
                          <a:effectLst/>
                          <a:latin typeface="Times New Roman"/>
                          <a:cs typeface="Arial" charset="0"/>
                        </a:rPr>
                        <a:t> </a:t>
                      </a:r>
                      <a:endParaRPr kumimoji="0" lang="en-GB" sz="2400" b="0" i="0" u="none" strike="noStrike" cap="none" normalizeH="0" baseline="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FFFF"/>
                          </a:solidFill>
                          <a:effectLst/>
                          <a:latin typeface="Times New Roman"/>
                          <a:cs typeface="Arial" charset="0"/>
                        </a:rPr>
                        <a:t> </a:t>
                      </a:r>
                      <a:endParaRPr kumimoji="0" lang="en-GB" sz="2400" b="0" i="0" u="none" strike="noStrike" cap="none" normalizeH="0" baseline="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fld id="{6A692D0D-DC12-4F39-A6C3-9CFFB743AA12}" type="datetime1">
              <a:rPr lang="en-GB" smtClean="0"/>
              <a:t>31/05/2017</a:t>
            </a:fld>
            <a:r>
              <a:rPr lang="en-GB" smtClean="0"/>
              <a:t>02/10/2011</a:t>
            </a:r>
            <a:endParaRPr lang="en-GB"/>
          </a:p>
        </p:txBody>
      </p:sp>
      <p:sp>
        <p:nvSpPr>
          <p:cNvPr id="3" name="Footer Placeholder 2"/>
          <p:cNvSpPr>
            <a:spLocks noGrp="1"/>
          </p:cNvSpPr>
          <p:nvPr>
            <p:ph type="ftr" sz="quarter" idx="11"/>
          </p:nvPr>
        </p:nvSpPr>
        <p:spPr/>
        <p:txBody>
          <a:bodyPr/>
          <a:lstStyle/>
          <a:p>
            <a:pPr>
              <a:defRPr/>
            </a:pPr>
            <a:r>
              <a:rPr lang="en-GB" smtClean="0"/>
              <a:t>JAH</a:t>
            </a:r>
            <a:endParaRPr lang="en-GB"/>
          </a:p>
        </p:txBody>
      </p:sp>
    </p:spTree>
    <p:extLst>
      <p:ext uri="{BB962C8B-B14F-4D97-AF65-F5344CB8AC3E}">
        <p14:creationId xmlns:p14="http://schemas.microsoft.com/office/powerpoint/2010/main" val="26017282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A1E2A1-0C39-439F-BD43-64126A34CBDB}" type="slidenum">
              <a:rPr lang="en-GB" sz="2000" smtClean="0">
                <a:solidFill>
                  <a:schemeClr val="accent1"/>
                </a:solidFill>
              </a:rPr>
              <a:pPr eaLnBrk="1" hangingPunct="1"/>
              <a:t>68</a:t>
            </a:fld>
            <a:endParaRPr lang="en-GB" sz="2000" smtClean="0">
              <a:solidFill>
                <a:schemeClr val="accent1"/>
              </a:solidFill>
            </a:endParaRPr>
          </a:p>
        </p:txBody>
      </p:sp>
      <p:sp>
        <p:nvSpPr>
          <p:cNvPr id="7270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A7ABF67-C36E-4444-A107-24E9CD0501BB}" type="datetime1">
              <a:rPr lang="en-GB" sz="1400" smtClean="0"/>
              <a:t>31/05/2017</a:t>
            </a:fld>
            <a:endParaRPr lang="en-GB" sz="1400" smtClean="0"/>
          </a:p>
        </p:txBody>
      </p:sp>
      <p:sp>
        <p:nvSpPr>
          <p:cNvPr id="7270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72709" name="Rectangle 1026"/>
          <p:cNvSpPr>
            <a:spLocks noGrp="1" noChangeArrowheads="1"/>
          </p:cNvSpPr>
          <p:nvPr>
            <p:ph type="title"/>
          </p:nvPr>
        </p:nvSpPr>
        <p:spPr>
          <a:xfrm>
            <a:off x="2057400" y="1524000"/>
            <a:ext cx="5791200" cy="3733800"/>
          </a:xfrm>
        </p:spPr>
        <p:txBody>
          <a:bodyPr/>
          <a:lstStyle/>
          <a:p>
            <a:pPr algn="ctr" eaLnBrk="1" hangingPunct="1"/>
            <a:r>
              <a:rPr lang="en-GB" sz="7200" smtClean="0"/>
              <a:t>Estimating the size of FORCES?</a:t>
            </a:r>
          </a:p>
        </p:txBody>
      </p:sp>
    </p:spTree>
    <p:extLst>
      <p:ext uri="{BB962C8B-B14F-4D97-AF65-F5344CB8AC3E}">
        <p14:creationId xmlns:p14="http://schemas.microsoft.com/office/powerpoint/2010/main" val="10214896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BB4CC6-E28E-440E-96B4-031DB1F75766}" type="slidenum">
              <a:rPr lang="en-GB" sz="2000" smtClean="0">
                <a:solidFill>
                  <a:schemeClr val="accent1"/>
                </a:solidFill>
              </a:rPr>
              <a:pPr eaLnBrk="1" hangingPunct="1"/>
              <a:t>69</a:t>
            </a:fld>
            <a:endParaRPr lang="en-GB" sz="2000" smtClean="0">
              <a:solidFill>
                <a:schemeClr val="accent1"/>
              </a:solidFill>
            </a:endParaRPr>
          </a:p>
        </p:txBody>
      </p:sp>
      <p:sp>
        <p:nvSpPr>
          <p:cNvPr id="73731"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9C0676-93A8-41E8-B353-F44640F9968F}" type="datetime1">
              <a:rPr lang="en-GB" sz="1400" smtClean="0"/>
              <a:t>31/05/2017</a:t>
            </a:fld>
            <a:endParaRPr lang="en-GB" sz="1400" smtClean="0"/>
          </a:p>
        </p:txBody>
      </p:sp>
      <p:sp>
        <p:nvSpPr>
          <p:cNvPr id="73732"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73733" name="Rectangle 1026"/>
          <p:cNvSpPr>
            <a:spLocks noGrp="1" noChangeArrowheads="1"/>
          </p:cNvSpPr>
          <p:nvPr>
            <p:ph type="title"/>
          </p:nvPr>
        </p:nvSpPr>
        <p:spPr/>
        <p:txBody>
          <a:bodyPr>
            <a:normAutofit fontScale="90000"/>
          </a:bodyPr>
          <a:lstStyle/>
          <a:p>
            <a:pPr eaLnBrk="1" hangingPunct="1"/>
            <a:r>
              <a:rPr lang="en-GB" smtClean="0"/>
              <a:t>Estimating forces</a:t>
            </a:r>
          </a:p>
        </p:txBody>
      </p:sp>
      <p:sp>
        <p:nvSpPr>
          <p:cNvPr id="73734" name="Rectangle 1027"/>
          <p:cNvSpPr>
            <a:spLocks noGrp="1" noChangeArrowheads="1"/>
          </p:cNvSpPr>
          <p:nvPr>
            <p:ph type="body" sz="half" idx="1"/>
          </p:nvPr>
        </p:nvSpPr>
        <p:spPr>
          <a:xfrm>
            <a:off x="4719638" y="1484784"/>
            <a:ext cx="3810000" cy="4572000"/>
          </a:xfrm>
        </p:spPr>
        <p:txBody>
          <a:bodyPr/>
          <a:lstStyle/>
          <a:p>
            <a:pPr eaLnBrk="1" hangingPunct="1"/>
            <a:r>
              <a:rPr lang="en-GB" sz="2800" b="1" dirty="0" smtClean="0">
                <a:cs typeface="Times New Roman" pitchFamily="18" charset="0"/>
              </a:rPr>
              <a:t>0.1 N		</a:t>
            </a:r>
          </a:p>
          <a:p>
            <a:pPr eaLnBrk="1" hangingPunct="1"/>
            <a:r>
              <a:rPr lang="en-GB" sz="2800" b="1" dirty="0" smtClean="0">
                <a:cs typeface="Times New Roman" pitchFamily="18" charset="0"/>
              </a:rPr>
              <a:t>2 N</a:t>
            </a:r>
          </a:p>
          <a:p>
            <a:pPr eaLnBrk="1" hangingPunct="1"/>
            <a:r>
              <a:rPr lang="en-GB" sz="2800" b="1" dirty="0" smtClean="0">
                <a:cs typeface="Times New Roman" pitchFamily="18" charset="0"/>
              </a:rPr>
              <a:t>20 N</a:t>
            </a:r>
          </a:p>
          <a:p>
            <a:pPr eaLnBrk="1" hangingPunct="1"/>
            <a:r>
              <a:rPr lang="en-GB" sz="2800" b="1" dirty="0" smtClean="0">
                <a:cs typeface="Times New Roman" pitchFamily="18" charset="0"/>
              </a:rPr>
              <a:t>650 N		</a:t>
            </a:r>
            <a:endParaRPr lang="en-GB" sz="2800" dirty="0" smtClean="0">
              <a:cs typeface="Times New Roman" pitchFamily="18" charset="0"/>
            </a:endParaRPr>
          </a:p>
          <a:p>
            <a:pPr eaLnBrk="1" hangingPunct="1"/>
            <a:r>
              <a:rPr lang="en-GB" sz="2800" b="1" dirty="0" smtClean="0">
                <a:cs typeface="Times New Roman" pitchFamily="18" charset="0"/>
              </a:rPr>
              <a:t>1800 N	</a:t>
            </a:r>
          </a:p>
          <a:p>
            <a:pPr eaLnBrk="1" hangingPunct="1"/>
            <a:r>
              <a:rPr lang="en-GB" sz="2800" b="1" dirty="0" smtClean="0">
                <a:cs typeface="Times New Roman" pitchFamily="18" charset="0"/>
              </a:rPr>
              <a:t>10,000 N</a:t>
            </a:r>
          </a:p>
          <a:p>
            <a:pPr eaLnBrk="1" hangingPunct="1"/>
            <a:r>
              <a:rPr lang="en-GB" sz="2800" b="1" dirty="0" smtClean="0">
                <a:cs typeface="Times New Roman" pitchFamily="18" charset="0"/>
              </a:rPr>
              <a:t>1,500,000 N</a:t>
            </a:r>
          </a:p>
          <a:p>
            <a:pPr eaLnBrk="1" hangingPunct="1"/>
            <a:r>
              <a:rPr lang="en-GB" sz="2800" b="1" dirty="0" smtClean="0">
                <a:cs typeface="Times New Roman" pitchFamily="18" charset="0"/>
              </a:rPr>
              <a:t>200,000,000 N</a:t>
            </a:r>
            <a:r>
              <a:rPr lang="en-GB" sz="2800" dirty="0" smtClean="0">
                <a:cs typeface="Times New Roman" pitchFamily="18" charset="0"/>
              </a:rPr>
              <a:t>	</a:t>
            </a:r>
          </a:p>
          <a:p>
            <a:pPr eaLnBrk="1" hangingPunct="1"/>
            <a:endParaRPr lang="en-GB" sz="2800" dirty="0" smtClean="0"/>
          </a:p>
        </p:txBody>
      </p:sp>
      <p:sp>
        <p:nvSpPr>
          <p:cNvPr id="73735" name="Text Box 1029"/>
          <p:cNvSpPr txBox="1">
            <a:spLocks noChangeArrowheads="1"/>
          </p:cNvSpPr>
          <p:nvPr/>
        </p:nvSpPr>
        <p:spPr bwMode="auto">
          <a:xfrm>
            <a:off x="304800" y="990600"/>
            <a:ext cx="4414838"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dirty="0">
                <a:solidFill>
                  <a:srgbClr val="FF0000"/>
                </a:solidFill>
                <a:latin typeface="Comic Sans MS" pitchFamily="66" charset="0"/>
                <a:cs typeface="Times New Roman" pitchFamily="18" charset="0"/>
              </a:rPr>
              <a:t>Match these different situations to the most likely force. </a:t>
            </a:r>
            <a:endParaRPr lang="en-GB" sz="2800" dirty="0">
              <a:solidFill>
                <a:srgbClr val="FF0000"/>
              </a:solidFill>
              <a:cs typeface="Times New Roman" pitchFamily="18" charset="0"/>
            </a:endParaRPr>
          </a:p>
          <a:p>
            <a:pPr eaLnBrk="1" hangingPunct="1"/>
            <a:endParaRPr lang="en-GB" sz="2800" dirty="0">
              <a:solidFill>
                <a:srgbClr val="FF0000"/>
              </a:solidFill>
              <a:latin typeface="Comic Sans MS" pitchFamily="66" charset="0"/>
              <a:cs typeface="Times New Roman" pitchFamily="18" charset="0"/>
            </a:endParaRPr>
          </a:p>
          <a:p>
            <a:pPr eaLnBrk="1" hangingPunct="1"/>
            <a:endParaRPr lang="en-GB" sz="2800" dirty="0">
              <a:solidFill>
                <a:srgbClr val="FF0000"/>
              </a:solidFill>
              <a:latin typeface="Comic Sans MS" pitchFamily="66" charset="0"/>
              <a:cs typeface="Times New Roman" pitchFamily="18" charset="0"/>
            </a:endParaRPr>
          </a:p>
          <a:p>
            <a:pPr eaLnBrk="1" hangingPunct="1"/>
            <a:r>
              <a:rPr lang="en-GB" sz="2800" dirty="0">
                <a:solidFill>
                  <a:srgbClr val="FF0000"/>
                </a:solidFill>
                <a:latin typeface="Comic Sans MS" pitchFamily="66" charset="0"/>
                <a:cs typeface="Times New Roman" pitchFamily="18" charset="0"/>
              </a:rPr>
              <a:t>Write these nos. in your jotter</a:t>
            </a:r>
          </a:p>
          <a:p>
            <a:pPr eaLnBrk="1" hangingPunct="1"/>
            <a:endParaRPr lang="en-GB" sz="2800" dirty="0">
              <a:solidFill>
                <a:srgbClr val="FF0000"/>
              </a:solidFill>
              <a:latin typeface="Comic Sans MS" pitchFamily="66" charset="0"/>
              <a:cs typeface="Times New Roman" pitchFamily="18" charset="0"/>
            </a:endParaRPr>
          </a:p>
          <a:p>
            <a:pPr eaLnBrk="1" hangingPunct="1"/>
            <a:r>
              <a:rPr lang="en-GB" sz="2800" dirty="0">
                <a:solidFill>
                  <a:srgbClr val="FF0000"/>
                </a:solidFill>
                <a:latin typeface="Comic Sans MS" pitchFamily="66" charset="0"/>
                <a:cs typeface="Times New Roman" pitchFamily="18" charset="0"/>
              </a:rPr>
              <a:t>Choose from:</a:t>
            </a:r>
            <a:endParaRPr lang="en-GB" sz="2800" dirty="0">
              <a:solidFill>
                <a:srgbClr val="FF0000"/>
              </a:solidFill>
              <a:cs typeface="Times New Roman" pitchFamily="18" charset="0"/>
            </a:endParaRPr>
          </a:p>
          <a:p>
            <a:pPr eaLnBrk="1" hangingPunct="1"/>
            <a:endParaRPr lang="en-GB" sz="2800" dirty="0">
              <a:solidFill>
                <a:srgbClr val="FF0066"/>
              </a:solidFill>
            </a:endParaRPr>
          </a:p>
        </p:txBody>
      </p:sp>
      <p:pic>
        <p:nvPicPr>
          <p:cNvPr id="73736" name="Picture 1030" descr="Steam Locomotiv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029200"/>
            <a:ext cx="39624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Text Box 1031"/>
          <p:cNvSpPr txBox="1">
            <a:spLocks noChangeArrowheads="1"/>
          </p:cNvSpPr>
          <p:nvPr/>
        </p:nvSpPr>
        <p:spPr bwMode="auto">
          <a:xfrm>
            <a:off x="4191000" y="5410200"/>
            <a:ext cx="345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solidFill>
                  <a:schemeClr val="bg1"/>
                </a:solidFill>
                <a:latin typeface="Comic Sans MS" pitchFamily="66" charset="0"/>
              </a:rPr>
              <a:t>e.g PULLING A TRAIN</a:t>
            </a:r>
          </a:p>
        </p:txBody>
      </p:sp>
    </p:spTree>
    <p:extLst>
      <p:ext uri="{BB962C8B-B14F-4D97-AF65-F5344CB8AC3E}">
        <p14:creationId xmlns:p14="http://schemas.microsoft.com/office/powerpoint/2010/main" val="3937395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68EEBE-82CF-4208-8369-3C5101F42339}" type="slidenum">
              <a:rPr lang="en-GB" sz="2000" smtClean="0">
                <a:solidFill>
                  <a:schemeClr val="accent1"/>
                </a:solidFill>
              </a:rPr>
              <a:pPr eaLnBrk="1" hangingPunct="1"/>
              <a:t>7</a:t>
            </a:fld>
            <a:endParaRPr lang="en-GB" sz="2000" smtClean="0">
              <a:solidFill>
                <a:schemeClr val="accent1"/>
              </a:solidFill>
            </a:endParaRPr>
          </a:p>
        </p:txBody>
      </p:sp>
      <p:sp>
        <p:nvSpPr>
          <p:cNvPr id="1331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4D4A27-840D-4AE9-A337-F1778701C65F}" type="datetime1">
              <a:rPr lang="en-GB" sz="1400" smtClean="0"/>
              <a:t>31/05/2017</a:t>
            </a:fld>
            <a:endParaRPr lang="en-GB" sz="1400" smtClean="0"/>
          </a:p>
        </p:txBody>
      </p:sp>
      <p:sp>
        <p:nvSpPr>
          <p:cNvPr id="1331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 name="Explosion 2 1"/>
          <p:cNvSpPr/>
          <p:nvPr/>
        </p:nvSpPr>
        <p:spPr>
          <a:xfrm>
            <a:off x="323528" y="548680"/>
            <a:ext cx="9073008" cy="576064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7" name="Rectangle 2"/>
          <p:cNvSpPr>
            <a:spLocks noGrp="1" noChangeArrowheads="1"/>
          </p:cNvSpPr>
          <p:nvPr>
            <p:ph type="title"/>
          </p:nvPr>
        </p:nvSpPr>
        <p:spPr>
          <a:xfrm>
            <a:off x="2267744" y="1562100"/>
            <a:ext cx="4724400" cy="3733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GB"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YOU THOUGHT</a:t>
            </a:r>
          </a:p>
        </p:txBody>
      </p:sp>
    </p:spTree>
    <p:extLst>
      <p:ext uri="{BB962C8B-B14F-4D97-AF65-F5344CB8AC3E}">
        <p14:creationId xmlns:p14="http://schemas.microsoft.com/office/powerpoint/2010/main" val="19062771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B09CFB-72E9-408C-BF1D-C1AFF9678F26}" type="slidenum">
              <a:rPr lang="en-GB" sz="2000" smtClean="0">
                <a:solidFill>
                  <a:schemeClr val="accent1"/>
                </a:solidFill>
              </a:rPr>
              <a:pPr eaLnBrk="1" hangingPunct="1"/>
              <a:t>70</a:t>
            </a:fld>
            <a:endParaRPr lang="en-GB" sz="2000" smtClean="0">
              <a:solidFill>
                <a:schemeClr val="accent1"/>
              </a:solidFill>
            </a:endParaRPr>
          </a:p>
        </p:txBody>
      </p:sp>
      <p:sp>
        <p:nvSpPr>
          <p:cNvPr id="74755"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8DC404-610F-4769-9D75-6A407464300D}" type="datetime1">
              <a:rPr lang="en-GB" sz="1400" smtClean="0"/>
              <a:t>31/05/2017</a:t>
            </a:fld>
            <a:endParaRPr lang="en-GB" sz="1400" smtClean="0"/>
          </a:p>
        </p:txBody>
      </p:sp>
      <p:sp>
        <p:nvSpPr>
          <p:cNvPr id="74756"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73732" name="Rectangle 2"/>
          <p:cNvSpPr>
            <a:spLocks noGrp="1" noChangeArrowheads="1"/>
          </p:cNvSpPr>
          <p:nvPr>
            <p:ph type="title"/>
          </p:nvPr>
        </p:nvSpPr>
        <p:spPr>
          <a:xfrm>
            <a:off x="152400" y="152400"/>
            <a:ext cx="8991600" cy="1116360"/>
          </a:xfrm>
        </p:spPr>
        <p:txBody>
          <a:bodyPr>
            <a:normAutofit fontScale="90000"/>
          </a:bodyPr>
          <a:lstStyle/>
          <a:p>
            <a:pPr algn="ctr" eaLnBrk="1" hangingPunct="1">
              <a:defRPr/>
            </a:pPr>
            <a:r>
              <a:rPr lang="en-GB" b="1" dirty="0" smtClean="0">
                <a:latin typeface="+mn-lt"/>
                <a:cs typeface="Times New Roman" pitchFamily="18" charset="0"/>
              </a:rPr>
              <a:t>0.1 N	, 2 N , 20 N,  650 N,  1800 N	,  10,000 N, 1,500,000 N,  200,000,000 N</a:t>
            </a:r>
            <a:endParaRPr lang="en-US" dirty="0" smtClean="0">
              <a:latin typeface="+mn-lt"/>
            </a:endParaRPr>
          </a:p>
        </p:txBody>
      </p:sp>
      <p:grpSp>
        <p:nvGrpSpPr>
          <p:cNvPr id="74758" name="Group 9"/>
          <p:cNvGrpSpPr>
            <a:grpSpLocks/>
          </p:cNvGrpSpPr>
          <p:nvPr/>
        </p:nvGrpSpPr>
        <p:grpSpPr bwMode="auto">
          <a:xfrm>
            <a:off x="3189042" y="5034280"/>
            <a:ext cx="2930525" cy="1714500"/>
            <a:chOff x="6175" y="3512"/>
            <a:chExt cx="4615" cy="2700"/>
          </a:xfrm>
        </p:grpSpPr>
        <p:sp>
          <p:nvSpPr>
            <p:cNvPr id="74777" name="Text Box 10"/>
            <p:cNvSpPr txBox="1">
              <a:spLocks noChangeArrowheads="1"/>
            </p:cNvSpPr>
            <p:nvPr/>
          </p:nvSpPr>
          <p:spPr bwMode="auto">
            <a:xfrm>
              <a:off x="6175" y="3512"/>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t>Force to keep a small bird in the air</a:t>
              </a:r>
            </a:p>
            <a:p>
              <a:endParaRPr lang="en-US" sz="1200" b="1"/>
            </a:p>
            <a:p>
              <a:endParaRPr lang="en-US" sz="1200" b="1"/>
            </a:p>
            <a:p>
              <a:endParaRPr lang="en-US" sz="1200" b="1"/>
            </a:p>
            <a:p>
              <a:endParaRPr lang="en-US" sz="1200" b="1"/>
            </a:p>
            <a:p>
              <a:endParaRPr lang="en-US" sz="1200" b="1"/>
            </a:p>
            <a:p>
              <a:endParaRPr lang="en-US" sz="1200" b="1"/>
            </a:p>
            <a:p>
              <a:endParaRPr lang="en-US" sz="1200" b="1"/>
            </a:p>
            <a:p>
              <a:r>
                <a:rPr lang="en-US" sz="1200" b="1"/>
                <a:t>Force =</a:t>
              </a:r>
              <a:r>
                <a:rPr lang="en-US" sz="1200"/>
                <a:t> </a:t>
              </a:r>
            </a:p>
          </p:txBody>
        </p:sp>
        <p:pic>
          <p:nvPicPr>
            <p:cNvPr id="74778" name="Picture 11" descr="Bird 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0" y="4014"/>
              <a:ext cx="1761"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59" name="Group 12"/>
          <p:cNvGrpSpPr>
            <a:grpSpLocks/>
          </p:cNvGrpSpPr>
          <p:nvPr/>
        </p:nvGrpSpPr>
        <p:grpSpPr bwMode="auto">
          <a:xfrm>
            <a:off x="6257290" y="1577689"/>
            <a:ext cx="2930525" cy="1714500"/>
            <a:chOff x="6175" y="6392"/>
            <a:chExt cx="4615" cy="2700"/>
          </a:xfrm>
        </p:grpSpPr>
        <p:sp>
          <p:nvSpPr>
            <p:cNvPr id="74775" name="Text Box 13"/>
            <p:cNvSpPr txBox="1">
              <a:spLocks noChangeArrowheads="1"/>
            </p:cNvSpPr>
            <p:nvPr/>
          </p:nvSpPr>
          <p:spPr bwMode="auto">
            <a:xfrm>
              <a:off x="6175" y="6392"/>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t>Engine force in a sports car</a:t>
              </a:r>
            </a:p>
            <a:p>
              <a:endParaRPr lang="en-US" sz="1200" b="1"/>
            </a:p>
            <a:p>
              <a:endParaRPr lang="en-US" sz="1200" b="1"/>
            </a:p>
            <a:p>
              <a:endParaRPr lang="en-US" sz="1200" b="1"/>
            </a:p>
            <a:p>
              <a:endParaRPr lang="en-US" sz="1200" b="1"/>
            </a:p>
            <a:p>
              <a:endParaRPr lang="en-US" sz="1200" b="1"/>
            </a:p>
            <a:p>
              <a:endParaRPr lang="en-US" sz="1200" b="1"/>
            </a:p>
            <a:p>
              <a:endParaRPr lang="en-US" sz="1200" b="1"/>
            </a:p>
            <a:p>
              <a:r>
                <a:rPr lang="en-US" sz="1200" b="1"/>
                <a:t>Force =</a:t>
              </a:r>
              <a:r>
                <a:rPr lang="en-US" sz="1200"/>
                <a:t> </a:t>
              </a:r>
            </a:p>
          </p:txBody>
        </p:sp>
        <p:pic>
          <p:nvPicPr>
            <p:cNvPr id="74776" name="Picture 14" descr="Cartoon 0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 y="7074"/>
              <a:ext cx="3118" cy="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60" name="Group 15"/>
          <p:cNvGrpSpPr>
            <a:grpSpLocks/>
          </p:cNvGrpSpPr>
          <p:nvPr/>
        </p:nvGrpSpPr>
        <p:grpSpPr bwMode="auto">
          <a:xfrm>
            <a:off x="248467" y="1591662"/>
            <a:ext cx="2930525" cy="1714500"/>
            <a:chOff x="1134" y="6392"/>
            <a:chExt cx="4615" cy="2700"/>
          </a:xfrm>
        </p:grpSpPr>
        <p:sp>
          <p:nvSpPr>
            <p:cNvPr id="74773" name="Text Box 16"/>
            <p:cNvSpPr txBox="1">
              <a:spLocks noChangeArrowheads="1"/>
            </p:cNvSpPr>
            <p:nvPr/>
          </p:nvSpPr>
          <p:spPr bwMode="auto">
            <a:xfrm>
              <a:off x="1134" y="6392"/>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t>How much can an ant lift?</a:t>
              </a:r>
            </a:p>
            <a:p>
              <a:endParaRPr lang="en-US" sz="1200" b="1"/>
            </a:p>
            <a:p>
              <a:endParaRPr lang="en-US" sz="1200" b="1"/>
            </a:p>
            <a:p>
              <a:endParaRPr lang="en-US" sz="1200" b="1"/>
            </a:p>
            <a:p>
              <a:endParaRPr lang="en-US" sz="1200" b="1"/>
            </a:p>
            <a:p>
              <a:endParaRPr lang="en-US" sz="1200" b="1"/>
            </a:p>
            <a:p>
              <a:endParaRPr lang="en-US" sz="1200" b="1"/>
            </a:p>
            <a:p>
              <a:endParaRPr lang="en-US" sz="1200" b="1"/>
            </a:p>
            <a:p>
              <a:r>
                <a:rPr lang="en-US" sz="1200" b="1"/>
                <a:t>Force =</a:t>
              </a:r>
              <a:r>
                <a:rPr lang="en-US" sz="1200"/>
                <a:t> </a:t>
              </a:r>
            </a:p>
          </p:txBody>
        </p:sp>
        <p:pic>
          <p:nvPicPr>
            <p:cNvPr id="74774" name="Picture 17" descr="Ant on Bran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9" y="6894"/>
              <a:ext cx="2287" cy="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61" name="Group 18"/>
          <p:cNvGrpSpPr>
            <a:grpSpLocks/>
          </p:cNvGrpSpPr>
          <p:nvPr/>
        </p:nvGrpSpPr>
        <p:grpSpPr bwMode="auto">
          <a:xfrm>
            <a:off x="226695" y="5034280"/>
            <a:ext cx="2930525" cy="1714500"/>
            <a:chOff x="1134" y="9256"/>
            <a:chExt cx="4615" cy="2700"/>
          </a:xfrm>
        </p:grpSpPr>
        <p:sp>
          <p:nvSpPr>
            <p:cNvPr id="74771" name="Text Box 19"/>
            <p:cNvSpPr txBox="1">
              <a:spLocks noChangeArrowheads="1"/>
            </p:cNvSpPr>
            <p:nvPr/>
          </p:nvSpPr>
          <p:spPr bwMode="auto">
            <a:xfrm>
              <a:off x="1134" y="9256"/>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t>Space Shuttle engines</a:t>
              </a:r>
            </a:p>
            <a:p>
              <a:endParaRPr lang="en-US" sz="1200" b="1"/>
            </a:p>
            <a:p>
              <a:endParaRPr lang="en-US" sz="1200" b="1"/>
            </a:p>
            <a:p>
              <a:endParaRPr lang="en-US" sz="1200" b="1"/>
            </a:p>
            <a:p>
              <a:endParaRPr lang="en-US" sz="1200" b="1"/>
            </a:p>
            <a:p>
              <a:endParaRPr lang="en-US" sz="1200" b="1"/>
            </a:p>
            <a:p>
              <a:endParaRPr lang="en-US" sz="1200" b="1"/>
            </a:p>
            <a:p>
              <a:endParaRPr lang="en-US" sz="1200" b="1"/>
            </a:p>
            <a:p>
              <a:r>
                <a:rPr lang="en-US" sz="1200" b="1"/>
                <a:t>Force =</a:t>
              </a:r>
              <a:r>
                <a:rPr lang="en-US" sz="1200"/>
                <a:t> </a:t>
              </a:r>
            </a:p>
          </p:txBody>
        </p:sp>
        <p:pic>
          <p:nvPicPr>
            <p:cNvPr id="74772" name="Picture 20" descr="Space Shuttl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6" y="9840"/>
              <a:ext cx="3408" cy="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62" name="Group 21"/>
          <p:cNvGrpSpPr>
            <a:grpSpLocks/>
          </p:cNvGrpSpPr>
          <p:nvPr/>
        </p:nvGrpSpPr>
        <p:grpSpPr bwMode="auto">
          <a:xfrm>
            <a:off x="4498975" y="3306162"/>
            <a:ext cx="2930525" cy="1728788"/>
            <a:chOff x="6175" y="9234"/>
            <a:chExt cx="4615" cy="2722"/>
          </a:xfrm>
        </p:grpSpPr>
        <p:sp>
          <p:nvSpPr>
            <p:cNvPr id="74769" name="Text Box 22"/>
            <p:cNvSpPr txBox="1">
              <a:spLocks noChangeArrowheads="1"/>
            </p:cNvSpPr>
            <p:nvPr/>
          </p:nvSpPr>
          <p:spPr bwMode="auto">
            <a:xfrm>
              <a:off x="6175" y="9256"/>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t>Lifting your own weight</a:t>
              </a:r>
            </a:p>
            <a:p>
              <a:endParaRPr lang="en-US" sz="1200" b="1"/>
            </a:p>
            <a:p>
              <a:endParaRPr lang="en-US" sz="1200" b="1"/>
            </a:p>
            <a:p>
              <a:endParaRPr lang="en-US" sz="1200" b="1"/>
            </a:p>
            <a:p>
              <a:endParaRPr lang="en-US" sz="1200" b="1"/>
            </a:p>
            <a:p>
              <a:endParaRPr lang="en-US" sz="1200" b="1"/>
            </a:p>
            <a:p>
              <a:endParaRPr lang="en-US" sz="1200" b="1"/>
            </a:p>
            <a:p>
              <a:endParaRPr lang="en-US" sz="1200" b="1"/>
            </a:p>
            <a:p>
              <a:r>
                <a:rPr lang="en-US" sz="1200" b="1"/>
                <a:t>Force =</a:t>
              </a:r>
              <a:r>
                <a:rPr lang="en-US" sz="1200"/>
                <a:t> </a:t>
              </a:r>
            </a:p>
          </p:txBody>
        </p:sp>
        <p:pic>
          <p:nvPicPr>
            <p:cNvPr id="74770" name="Picture 23" descr="Gymnast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4" y="9234"/>
              <a:ext cx="891"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63" name="Group 29"/>
          <p:cNvGrpSpPr>
            <a:grpSpLocks/>
          </p:cNvGrpSpPr>
          <p:nvPr/>
        </p:nvGrpSpPr>
        <p:grpSpPr bwMode="auto">
          <a:xfrm>
            <a:off x="6113463" y="5034280"/>
            <a:ext cx="2930525" cy="1714500"/>
            <a:chOff x="3371" y="2832"/>
            <a:chExt cx="1846" cy="1080"/>
          </a:xfrm>
        </p:grpSpPr>
        <p:sp>
          <p:nvSpPr>
            <p:cNvPr id="74767" name="Text Box 24"/>
            <p:cNvSpPr txBox="1">
              <a:spLocks noChangeArrowheads="1"/>
            </p:cNvSpPr>
            <p:nvPr/>
          </p:nvSpPr>
          <p:spPr bwMode="auto">
            <a:xfrm>
              <a:off x="3371" y="2832"/>
              <a:ext cx="1846" cy="10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dirty="0"/>
                <a:t>Weight of a chicken</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Force =</a:t>
              </a:r>
              <a:r>
                <a:rPr lang="en-US" sz="1200" dirty="0"/>
                <a:t> </a:t>
              </a:r>
            </a:p>
          </p:txBody>
        </p:sp>
        <p:pic>
          <p:nvPicPr>
            <p:cNvPr id="74768" name="Picture 25" descr="Scal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4" y="3120"/>
              <a:ext cx="82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64" name="Group 26"/>
          <p:cNvGrpSpPr>
            <a:grpSpLocks/>
          </p:cNvGrpSpPr>
          <p:nvPr/>
        </p:nvGrpSpPr>
        <p:grpSpPr bwMode="auto">
          <a:xfrm>
            <a:off x="1288097" y="3306044"/>
            <a:ext cx="2930525" cy="1714500"/>
            <a:chOff x="6175" y="12152"/>
            <a:chExt cx="4615" cy="2700"/>
          </a:xfrm>
        </p:grpSpPr>
        <p:sp>
          <p:nvSpPr>
            <p:cNvPr id="74765" name="Text Box 27"/>
            <p:cNvSpPr txBox="1">
              <a:spLocks noChangeArrowheads="1"/>
            </p:cNvSpPr>
            <p:nvPr/>
          </p:nvSpPr>
          <p:spPr bwMode="auto">
            <a:xfrm>
              <a:off x="6175" y="12152"/>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t>Weightlifter</a:t>
              </a:r>
            </a:p>
            <a:p>
              <a:endParaRPr lang="en-US" sz="1200" b="1"/>
            </a:p>
            <a:p>
              <a:endParaRPr lang="en-US" sz="1200" b="1"/>
            </a:p>
            <a:p>
              <a:endParaRPr lang="en-US" sz="1200" b="1"/>
            </a:p>
            <a:p>
              <a:endParaRPr lang="en-US" sz="1200" b="1"/>
            </a:p>
            <a:p>
              <a:endParaRPr lang="en-US" sz="1200" b="1"/>
            </a:p>
            <a:p>
              <a:endParaRPr lang="en-US" sz="1200" b="1"/>
            </a:p>
            <a:p>
              <a:endParaRPr lang="en-US" sz="1200" b="1"/>
            </a:p>
            <a:p>
              <a:r>
                <a:rPr lang="en-US" sz="1200" b="1"/>
                <a:t>Force =</a:t>
              </a:r>
              <a:r>
                <a:rPr lang="en-US" sz="1200"/>
                <a:t> </a:t>
              </a:r>
            </a:p>
          </p:txBody>
        </p:sp>
        <p:pic>
          <p:nvPicPr>
            <p:cNvPr id="74766" name="Picture 28" descr="Weight Lifting 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31" y="12294"/>
              <a:ext cx="2275" cy="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1030" descr="Steam Locomotiv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9125" y="1385570"/>
            <a:ext cx="3245803" cy="137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3819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592E63-A8F4-40D8-B8ED-1A978B3B169A}" type="slidenum">
              <a:rPr lang="en-GB" sz="2000" smtClean="0">
                <a:solidFill>
                  <a:schemeClr val="accent1"/>
                </a:solidFill>
              </a:rPr>
              <a:pPr eaLnBrk="1" hangingPunct="1"/>
              <a:t>71</a:t>
            </a:fld>
            <a:endParaRPr lang="en-GB" sz="2000" smtClean="0">
              <a:solidFill>
                <a:schemeClr val="accent1"/>
              </a:solidFill>
            </a:endParaRPr>
          </a:p>
        </p:txBody>
      </p:sp>
      <p:sp>
        <p:nvSpPr>
          <p:cNvPr id="144387" name="Rectangle 2"/>
          <p:cNvSpPr>
            <a:spLocks noGrp="1" noChangeArrowheads="1"/>
          </p:cNvSpPr>
          <p:nvPr>
            <p:ph type="title"/>
          </p:nvPr>
        </p:nvSpPr>
        <p:spPr/>
        <p:txBody>
          <a:bodyPr/>
          <a:lstStyle/>
          <a:p>
            <a:r>
              <a:rPr lang="en-GB" smtClean="0"/>
              <a:t>Measuring MASS and WEIGHT</a:t>
            </a:r>
          </a:p>
        </p:txBody>
      </p:sp>
      <p:sp>
        <p:nvSpPr>
          <p:cNvPr id="144388" name="Rectangle 3"/>
          <p:cNvSpPr>
            <a:spLocks noGrp="1" noChangeArrowheads="1"/>
          </p:cNvSpPr>
          <p:nvPr>
            <p:ph type="body" idx="1"/>
          </p:nvPr>
        </p:nvSpPr>
        <p:spPr/>
        <p:txBody>
          <a:bodyPr/>
          <a:lstStyle/>
          <a:p>
            <a:r>
              <a:rPr lang="en-GB" smtClean="0"/>
              <a:t>Use scales to measure the MASS of some SMALL objects</a:t>
            </a:r>
          </a:p>
          <a:p>
            <a:r>
              <a:rPr lang="en-GB" smtClean="0"/>
              <a:t>Now use a spring balance to find the weight of the same objects.</a:t>
            </a:r>
          </a:p>
          <a:p>
            <a:endParaRPr lang="en-GB" smtClean="0"/>
          </a:p>
          <a:p>
            <a:r>
              <a:rPr lang="en-GB" smtClean="0"/>
              <a:t>What conclusion can you make about an object’s weight compared to it’s mass?</a:t>
            </a:r>
          </a:p>
        </p:txBody>
      </p:sp>
      <p:sp>
        <p:nvSpPr>
          <p:cNvPr id="2" name="Date Placeholder 1"/>
          <p:cNvSpPr>
            <a:spLocks noGrp="1"/>
          </p:cNvSpPr>
          <p:nvPr>
            <p:ph type="dt" sz="half" idx="10"/>
          </p:nvPr>
        </p:nvSpPr>
        <p:spPr/>
        <p:txBody>
          <a:bodyPr/>
          <a:lstStyle/>
          <a:p>
            <a:fld id="{9DD1E2E0-6A31-4226-9166-712C1312921C}"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30280145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E046D6-5302-4019-9D0E-C22F22025862}" type="slidenum">
              <a:rPr lang="en-GB" sz="2000" smtClean="0">
                <a:solidFill>
                  <a:schemeClr val="accent1"/>
                </a:solidFill>
              </a:rPr>
              <a:pPr eaLnBrk="1" hangingPunct="1"/>
              <a:t>72</a:t>
            </a:fld>
            <a:endParaRPr lang="en-GB" sz="2000" smtClean="0">
              <a:solidFill>
                <a:schemeClr val="accent1"/>
              </a:solidFill>
            </a:endParaRPr>
          </a:p>
        </p:txBody>
      </p:sp>
      <p:sp>
        <p:nvSpPr>
          <p:cNvPr id="14541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4F9C061-BEA5-4D68-A28C-A5E1F87DB912}" type="datetime1">
              <a:rPr lang="en-GB" sz="1400" smtClean="0"/>
              <a:t>31/05/2017</a:t>
            </a:fld>
            <a:endParaRPr lang="en-GB" sz="1400" smtClean="0"/>
          </a:p>
        </p:txBody>
      </p:sp>
      <p:sp>
        <p:nvSpPr>
          <p:cNvPr id="14541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aphicFrame>
        <p:nvGraphicFramePr>
          <p:cNvPr id="121883" name="Group 27"/>
          <p:cNvGraphicFramePr>
            <a:graphicFrameLocks noGrp="1"/>
          </p:cNvGraphicFramePr>
          <p:nvPr/>
        </p:nvGraphicFramePr>
        <p:xfrm>
          <a:off x="609600" y="1397000"/>
          <a:ext cx="7010400" cy="4470400"/>
        </p:xfrm>
        <a:graphic>
          <a:graphicData uri="http://schemas.openxmlformats.org/drawingml/2006/table">
            <a:tbl>
              <a:tblPr/>
              <a:tblGrid>
                <a:gridCol w="2336800"/>
                <a:gridCol w="2336800"/>
                <a:gridCol w="2336800"/>
              </a:tblGrid>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rgbClr val="FF0066"/>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Arial" charset="0"/>
                          <a:cs typeface="Arial" charset="0"/>
                        </a:rPr>
                        <a:t>Object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rgbClr val="FF0066"/>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Arial" charset="0"/>
                          <a:cs typeface="Arial" charset="0"/>
                        </a:rPr>
                        <a:t>Mass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rgbClr val="FF0066"/>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66"/>
                          </a:solidFill>
                          <a:effectLst/>
                          <a:latin typeface="Arial" charset="0"/>
                          <a:cs typeface="Arial" charset="0"/>
                        </a:rPr>
                        <a:t>Weight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66"/>
                          </a:solidFill>
                          <a:effectLst/>
                          <a:latin typeface="Arial" charset="0"/>
                          <a:cs typeface="Arial" charset="0"/>
                        </a:rPr>
                        <a:t>Eg</a:t>
                      </a:r>
                      <a:r>
                        <a:rPr kumimoji="0" lang="en-GB" sz="2800" b="0" i="0" u="none" strike="noStrike" cap="none" normalizeH="0" baseline="0" smtClean="0">
                          <a:ln>
                            <a:noFill/>
                          </a:ln>
                          <a:solidFill>
                            <a:srgbClr val="FF0066"/>
                          </a:solidFill>
                          <a:effectLst/>
                          <a:latin typeface="Arial" charset="0"/>
                          <a:cs typeface="Arial" charset="0"/>
                        </a:rPr>
                        <a:t> </a:t>
                      </a:r>
                      <a:r>
                        <a:rPr kumimoji="0" lang="en-GB" sz="2800" b="0" i="0" u="none" strike="noStrike" cap="none" normalizeH="0" baseline="0" smtClean="0">
                          <a:ln>
                            <a:noFill/>
                          </a:ln>
                          <a:solidFill>
                            <a:srgbClr val="FF0066"/>
                          </a:solidFill>
                          <a:effectLst/>
                          <a:latin typeface="Bradley Hand ITC" pitchFamily="66" charset="0"/>
                          <a:cs typeface="Arial" charset="0"/>
                        </a:rPr>
                        <a:t>Pencil case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bl>
          </a:graphicData>
        </a:graphic>
      </p:graphicFrame>
      <p:sp>
        <p:nvSpPr>
          <p:cNvPr id="145434" name="Text Box 77"/>
          <p:cNvSpPr txBox="1">
            <a:spLocks noChangeArrowheads="1"/>
          </p:cNvSpPr>
          <p:nvPr/>
        </p:nvSpPr>
        <p:spPr bwMode="auto">
          <a:xfrm>
            <a:off x="663575" y="423863"/>
            <a:ext cx="5792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dirty="0">
                <a:solidFill>
                  <a:schemeClr val="accent5">
                    <a:lumMod val="60000"/>
                    <a:lumOff val="40000"/>
                  </a:schemeClr>
                </a:solidFill>
                <a:latin typeface="Calibri" pitchFamily="34" charset="0"/>
                <a:cs typeface="Arial" pitchFamily="34" charset="0"/>
              </a:rPr>
              <a:t>Write your results into a table like this:</a:t>
            </a:r>
          </a:p>
        </p:txBody>
      </p:sp>
    </p:spTree>
    <p:extLst>
      <p:ext uri="{BB962C8B-B14F-4D97-AF65-F5344CB8AC3E}">
        <p14:creationId xmlns:p14="http://schemas.microsoft.com/office/powerpoint/2010/main" val="2402526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5A3FCB-20EB-4060-B036-3414C554CD6A}" type="slidenum">
              <a:rPr lang="en-GB" sz="2000" smtClean="0">
                <a:solidFill>
                  <a:schemeClr val="accent1"/>
                </a:solidFill>
              </a:rPr>
              <a:pPr eaLnBrk="1" hangingPunct="1"/>
              <a:t>73</a:t>
            </a:fld>
            <a:endParaRPr lang="en-GB" sz="2000" smtClean="0">
              <a:solidFill>
                <a:schemeClr val="accent1"/>
              </a:solidFill>
            </a:endParaRPr>
          </a:p>
        </p:txBody>
      </p:sp>
      <p:sp>
        <p:nvSpPr>
          <p:cNvPr id="122883"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472C12-9635-482A-9FE7-327602DDAB9C}" type="datetime1">
              <a:rPr lang="en-GB" sz="1400" smtClean="0"/>
              <a:t>31/05/2017</a:t>
            </a:fld>
            <a:endParaRPr lang="en-GB" sz="1400" smtClean="0"/>
          </a:p>
        </p:txBody>
      </p:sp>
      <p:sp>
        <p:nvSpPr>
          <p:cNvPr id="122884"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2885" name="Rectangle 2"/>
          <p:cNvSpPr>
            <a:spLocks noGrp="1" noChangeArrowheads="1"/>
          </p:cNvSpPr>
          <p:nvPr>
            <p:ph type="title"/>
          </p:nvPr>
        </p:nvSpPr>
        <p:spPr>
          <a:xfrm>
            <a:off x="2057400" y="1524000"/>
            <a:ext cx="5791200" cy="3733800"/>
          </a:xfrm>
        </p:spPr>
        <p:txBody>
          <a:bodyPr/>
          <a:lstStyle/>
          <a:p>
            <a:pPr algn="ctr" eaLnBrk="1" hangingPunct="1"/>
            <a:r>
              <a:rPr lang="en-GB" sz="7200" smtClean="0"/>
              <a:t>Mass &amp; weight</a:t>
            </a:r>
          </a:p>
        </p:txBody>
      </p:sp>
    </p:spTree>
    <p:extLst>
      <p:ext uri="{BB962C8B-B14F-4D97-AF65-F5344CB8AC3E}">
        <p14:creationId xmlns:p14="http://schemas.microsoft.com/office/powerpoint/2010/main" val="34522532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A816DC-8A74-46B5-946E-0DFA8C456E48}" type="slidenum">
              <a:rPr lang="en-GB" sz="2000" smtClean="0">
                <a:solidFill>
                  <a:schemeClr val="accent1"/>
                </a:solidFill>
              </a:rPr>
              <a:pPr eaLnBrk="1" hangingPunct="1"/>
              <a:t>74</a:t>
            </a:fld>
            <a:endParaRPr lang="en-GB" sz="2000" smtClean="0">
              <a:solidFill>
                <a:schemeClr val="accent1"/>
              </a:solidFill>
            </a:endParaRPr>
          </a:p>
        </p:txBody>
      </p:sp>
      <p:sp>
        <p:nvSpPr>
          <p:cNvPr id="12390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20759B-B6DB-4F80-AFC6-141AA3472512}" type="datetime1">
              <a:rPr lang="en-GB" sz="1400" smtClean="0"/>
              <a:t>31/05/2017</a:t>
            </a:fld>
            <a:endParaRPr lang="en-GB" sz="1400" smtClean="0"/>
          </a:p>
        </p:txBody>
      </p:sp>
      <p:sp>
        <p:nvSpPr>
          <p:cNvPr id="12390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3909" name="Rectangle 2"/>
          <p:cNvSpPr>
            <a:spLocks noGrp="1"/>
          </p:cNvSpPr>
          <p:nvPr>
            <p:ph type="title" idx="4294967295"/>
          </p:nvPr>
        </p:nvSpPr>
        <p:spPr/>
        <p:txBody>
          <a:bodyPr/>
          <a:lstStyle/>
          <a:p>
            <a:pPr eaLnBrk="1" hangingPunct="1"/>
            <a:r>
              <a:rPr lang="en-GB" smtClean="0"/>
              <a:t>Mass and Weight- LEVEL 3</a:t>
            </a:r>
          </a:p>
        </p:txBody>
      </p:sp>
      <p:sp>
        <p:nvSpPr>
          <p:cNvPr id="123910" name="Rectangle 3"/>
          <p:cNvSpPr>
            <a:spLocks noGrp="1"/>
          </p:cNvSpPr>
          <p:nvPr>
            <p:ph type="body" idx="4294967295"/>
          </p:nvPr>
        </p:nvSpPr>
        <p:spPr>
          <a:xfrm>
            <a:off x="395288" y="1268413"/>
            <a:ext cx="8229600" cy="4525962"/>
          </a:xfrm>
        </p:spPr>
        <p:txBody>
          <a:bodyPr/>
          <a:lstStyle/>
          <a:p>
            <a:pPr eaLnBrk="1" hangingPunct="1"/>
            <a:r>
              <a:rPr lang="en-GB" smtClean="0"/>
              <a:t>The </a:t>
            </a:r>
            <a:r>
              <a:rPr lang="en-GB" b="1" smtClean="0">
                <a:solidFill>
                  <a:schemeClr val="bg1"/>
                </a:solidFill>
              </a:rPr>
              <a:t>mass</a:t>
            </a:r>
            <a:r>
              <a:rPr lang="en-GB" smtClean="0"/>
              <a:t> of an object is the </a:t>
            </a:r>
            <a:r>
              <a:rPr lang="en-GB" smtClean="0">
                <a:solidFill>
                  <a:schemeClr val="bg1"/>
                </a:solidFill>
              </a:rPr>
              <a:t>amount of matter</a:t>
            </a:r>
            <a:r>
              <a:rPr lang="en-GB" smtClean="0"/>
              <a:t> that is in the object</a:t>
            </a:r>
          </a:p>
          <a:p>
            <a:pPr eaLnBrk="1" hangingPunct="1"/>
            <a:r>
              <a:rPr lang="en-GB" smtClean="0"/>
              <a:t>the </a:t>
            </a:r>
            <a:r>
              <a:rPr lang="en-GB" b="1" smtClean="0">
                <a:solidFill>
                  <a:srgbClr val="FF0000"/>
                </a:solidFill>
              </a:rPr>
              <a:t>weight</a:t>
            </a:r>
            <a:r>
              <a:rPr lang="en-GB" smtClean="0"/>
              <a:t> of an object is the </a:t>
            </a:r>
            <a:r>
              <a:rPr lang="en-GB" smtClean="0">
                <a:solidFill>
                  <a:srgbClr val="FF0000"/>
                </a:solidFill>
              </a:rPr>
              <a:t>force of gravity</a:t>
            </a:r>
            <a:r>
              <a:rPr lang="en-GB" smtClean="0"/>
              <a:t> that acts on that object</a:t>
            </a:r>
          </a:p>
          <a:p>
            <a:pPr eaLnBrk="1" hangingPunct="1"/>
            <a:endParaRPr lang="en-GB" smtClean="0"/>
          </a:p>
          <a:p>
            <a:pPr eaLnBrk="1" hangingPunct="1">
              <a:buFontTx/>
              <a:buNone/>
            </a:pPr>
            <a:r>
              <a:rPr lang="en-GB" smtClean="0">
                <a:sym typeface="Wingdings" pitchFamily="2" charset="2"/>
              </a:rPr>
              <a:t></a:t>
            </a:r>
            <a:r>
              <a:rPr lang="en-GB" smtClean="0">
                <a:solidFill>
                  <a:schemeClr val="bg1"/>
                </a:solidFill>
              </a:rPr>
              <a:t>Mass is related to how much </a:t>
            </a:r>
            <a:r>
              <a:rPr lang="en-GB" i="1" smtClean="0">
                <a:solidFill>
                  <a:schemeClr val="bg1"/>
                </a:solidFill>
              </a:rPr>
              <a:t>stuff</a:t>
            </a:r>
            <a:r>
              <a:rPr lang="en-GB" smtClean="0">
                <a:solidFill>
                  <a:schemeClr val="bg1"/>
                </a:solidFill>
              </a:rPr>
              <a:t> in an object</a:t>
            </a:r>
            <a:r>
              <a:rPr lang="en-GB" smtClean="0"/>
              <a:t> and </a:t>
            </a:r>
            <a:r>
              <a:rPr lang="en-GB" smtClean="0">
                <a:solidFill>
                  <a:srgbClr val="FF0000"/>
                </a:solidFill>
              </a:rPr>
              <a:t>weight is related to the pull of the Earth</a:t>
            </a:r>
          </a:p>
        </p:txBody>
      </p:sp>
    </p:spTree>
    <p:extLst>
      <p:ext uri="{BB962C8B-B14F-4D97-AF65-F5344CB8AC3E}">
        <p14:creationId xmlns:p14="http://schemas.microsoft.com/office/powerpoint/2010/main" val="41818145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CE05EF-4E68-4208-9805-CF5C6EC79DBA}" type="slidenum">
              <a:rPr lang="en-GB" sz="2000" smtClean="0">
                <a:solidFill>
                  <a:schemeClr val="accent1"/>
                </a:solidFill>
              </a:rPr>
              <a:pPr eaLnBrk="1" hangingPunct="1"/>
              <a:t>75</a:t>
            </a:fld>
            <a:endParaRPr lang="en-GB" sz="2000" smtClean="0">
              <a:solidFill>
                <a:schemeClr val="accent1"/>
              </a:solidFill>
            </a:endParaRPr>
          </a:p>
        </p:txBody>
      </p:sp>
      <p:sp>
        <p:nvSpPr>
          <p:cNvPr id="124931"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124932" name="Footer Placeholder 4"/>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124933" name="Rectangle 1027"/>
          <p:cNvSpPr>
            <a:spLocks noGrp="1" noChangeArrowheads="1"/>
          </p:cNvSpPr>
          <p:nvPr>
            <p:ph type="body" idx="4294967295"/>
          </p:nvPr>
        </p:nvSpPr>
        <p:spPr>
          <a:xfrm>
            <a:off x="395288" y="692150"/>
            <a:ext cx="7772400" cy="5715000"/>
          </a:xfrm>
        </p:spPr>
        <p:txBody>
          <a:bodyPr/>
          <a:lstStyle/>
          <a:p>
            <a:pPr eaLnBrk="1" hangingPunct="1"/>
            <a:r>
              <a:rPr lang="en-GB" i="1" dirty="0" smtClean="0">
                <a:latin typeface="Arial" pitchFamily="34" charset="0"/>
              </a:rPr>
              <a:t>Mass is a measure of the amount of matter in an object.</a:t>
            </a:r>
            <a:r>
              <a:rPr lang="en-GB" dirty="0" smtClean="0">
                <a:latin typeface="Arial" pitchFamily="34" charset="0"/>
              </a:rPr>
              <a:t> </a:t>
            </a:r>
          </a:p>
          <a:p>
            <a:pPr eaLnBrk="1" hangingPunct="1"/>
            <a:r>
              <a:rPr lang="en-GB" dirty="0" smtClean="0">
                <a:latin typeface="Arial" pitchFamily="34" charset="0"/>
              </a:rPr>
              <a:t>Mass is caused by the number of particles in an object. Particles are too small to be seen so we deal with larger bundles called kilograms. </a:t>
            </a:r>
          </a:p>
          <a:p>
            <a:pPr eaLnBrk="1" hangingPunct="1"/>
            <a:r>
              <a:rPr lang="en-GB" dirty="0" smtClean="0">
                <a:solidFill>
                  <a:srgbClr val="FF0000"/>
                </a:solidFill>
                <a:latin typeface="Arial" pitchFamily="34" charset="0"/>
              </a:rPr>
              <a:t>To be honest mass isn’t really understood by scientists. Maybe it could be something you could win a NOBEL PRIZE for!</a:t>
            </a:r>
          </a:p>
        </p:txBody>
      </p:sp>
      <p:sp>
        <p:nvSpPr>
          <p:cNvPr id="124934" name="Text Box 5"/>
          <p:cNvSpPr txBox="1">
            <a:spLocks noChangeArrowheads="1"/>
          </p:cNvSpPr>
          <p:nvPr/>
        </p:nvSpPr>
        <p:spPr bwMode="auto">
          <a:xfrm>
            <a:off x="6400800" y="6019800"/>
            <a:ext cx="2192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solidFill>
                  <a:srgbClr val="00FFFF"/>
                </a:solidFill>
              </a:rPr>
              <a:t>ADD PICTURE</a:t>
            </a:r>
          </a:p>
        </p:txBody>
      </p:sp>
      <p:sp>
        <p:nvSpPr>
          <p:cNvPr id="124935" name="Rectangle 2"/>
          <p:cNvSpPr>
            <a:spLocks/>
          </p:cNvSpPr>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r>
              <a:rPr lang="en-GB" sz="2000">
                <a:solidFill>
                  <a:schemeClr val="bg1"/>
                </a:solidFill>
                <a:latin typeface="Alien Encounters" pitchFamily="2" charset="0"/>
              </a:rPr>
              <a:t>Mass and Weight- LEVEL 4</a:t>
            </a:r>
          </a:p>
        </p:txBody>
      </p:sp>
      <p:sp>
        <p:nvSpPr>
          <p:cNvPr id="2" name="Date Placeholder 1"/>
          <p:cNvSpPr>
            <a:spLocks noGrp="1"/>
          </p:cNvSpPr>
          <p:nvPr>
            <p:ph type="dt" sz="half" idx="10"/>
          </p:nvPr>
        </p:nvSpPr>
        <p:spPr/>
        <p:txBody>
          <a:bodyPr/>
          <a:lstStyle/>
          <a:p>
            <a:fld id="{B71C4634-4DA9-48A5-AB53-CB72F70FAC38}"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8019520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DA02D4-82A8-4F46-BE37-E4218F917589}" type="slidenum">
              <a:rPr lang="en-GB" sz="2000" smtClean="0">
                <a:solidFill>
                  <a:schemeClr val="accent1"/>
                </a:solidFill>
              </a:rPr>
              <a:pPr eaLnBrk="1" hangingPunct="1"/>
              <a:t>76</a:t>
            </a:fld>
            <a:endParaRPr lang="en-GB" sz="2000" smtClean="0">
              <a:solidFill>
                <a:schemeClr val="accent1"/>
              </a:solidFill>
            </a:endParaRPr>
          </a:p>
        </p:txBody>
      </p:sp>
      <p:sp>
        <p:nvSpPr>
          <p:cNvPr id="12595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DD21C6-78FD-4C16-A13B-9E1B17216E5B}" type="datetime1">
              <a:rPr lang="en-GB" sz="1400" smtClean="0"/>
              <a:t>31/05/2017</a:t>
            </a:fld>
            <a:endParaRPr lang="en-GB" sz="1400" smtClean="0"/>
          </a:p>
        </p:txBody>
      </p:sp>
      <p:sp>
        <p:nvSpPr>
          <p:cNvPr id="12595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5957" name="Rectangle 2"/>
          <p:cNvSpPr>
            <a:spLocks noGrp="1" noChangeArrowheads="1"/>
          </p:cNvSpPr>
          <p:nvPr>
            <p:ph type="title"/>
          </p:nvPr>
        </p:nvSpPr>
        <p:spPr/>
        <p:txBody>
          <a:bodyPr/>
          <a:lstStyle/>
          <a:p>
            <a:pPr eaLnBrk="1" hangingPunct="1"/>
            <a:r>
              <a:rPr lang="en-US" smtClean="0"/>
              <a:t>Level 3</a:t>
            </a:r>
          </a:p>
        </p:txBody>
      </p:sp>
      <p:sp>
        <p:nvSpPr>
          <p:cNvPr id="125958" name="Rectangle 3"/>
          <p:cNvSpPr>
            <a:spLocks noGrp="1" noChangeArrowheads="1"/>
          </p:cNvSpPr>
          <p:nvPr>
            <p:ph type="body" idx="1"/>
          </p:nvPr>
        </p:nvSpPr>
        <p:spPr/>
        <p:txBody>
          <a:bodyPr/>
          <a:lstStyle/>
          <a:p>
            <a:pPr eaLnBrk="1" hangingPunct="1"/>
            <a:r>
              <a:rPr lang="en-GB" b="1" i="1" smtClean="0">
                <a:latin typeface="Arial" pitchFamily="34" charset="0"/>
              </a:rPr>
              <a:t>Mass is measured in kilograms (kg).</a:t>
            </a:r>
          </a:p>
          <a:p>
            <a:pPr eaLnBrk="1" hangingPunct="1"/>
            <a:r>
              <a:rPr lang="en-GB" b="1" i="1" smtClean="0">
                <a:latin typeface="Arial" pitchFamily="34" charset="0"/>
              </a:rPr>
              <a:t>Wherever you go your mass remains the same.</a:t>
            </a:r>
            <a:endParaRPr lang="en-GB" smtClean="0">
              <a:latin typeface="Arial" pitchFamily="34" charset="0"/>
            </a:endParaRPr>
          </a:p>
          <a:p>
            <a:pPr eaLnBrk="1" hangingPunct="1"/>
            <a:endParaRPr lang="en-GB" smtClean="0"/>
          </a:p>
        </p:txBody>
      </p:sp>
    </p:spTree>
    <p:extLst>
      <p:ext uri="{BB962C8B-B14F-4D97-AF65-F5344CB8AC3E}">
        <p14:creationId xmlns:p14="http://schemas.microsoft.com/office/powerpoint/2010/main" val="10070959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8C54DF-5C30-45EF-A87F-48054253A382}" type="slidenum">
              <a:rPr lang="en-GB" sz="2000" smtClean="0">
                <a:solidFill>
                  <a:schemeClr val="accent1"/>
                </a:solidFill>
              </a:rPr>
              <a:pPr eaLnBrk="1" hangingPunct="1"/>
              <a:t>77</a:t>
            </a:fld>
            <a:endParaRPr lang="en-GB" sz="2000" smtClean="0">
              <a:solidFill>
                <a:schemeClr val="accent1"/>
              </a:solidFill>
            </a:endParaRPr>
          </a:p>
        </p:txBody>
      </p:sp>
      <p:sp>
        <p:nvSpPr>
          <p:cNvPr id="12697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16FC92-570D-4BAE-B843-CAED8C65D81D}" type="datetime1">
              <a:rPr lang="en-GB" sz="1400" smtClean="0"/>
              <a:t>31/05/2017</a:t>
            </a:fld>
            <a:endParaRPr lang="en-GB" sz="1400" smtClean="0"/>
          </a:p>
        </p:txBody>
      </p:sp>
      <p:sp>
        <p:nvSpPr>
          <p:cNvPr id="12698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6981" name="Rectangle 3"/>
          <p:cNvSpPr>
            <a:spLocks noGrp="1" noChangeArrowheads="1"/>
          </p:cNvSpPr>
          <p:nvPr>
            <p:ph type="body" idx="1"/>
          </p:nvPr>
        </p:nvSpPr>
        <p:spPr>
          <a:xfrm>
            <a:off x="304800" y="685800"/>
            <a:ext cx="8305800" cy="2819400"/>
          </a:xfrm>
        </p:spPr>
        <p:txBody>
          <a:bodyPr/>
          <a:lstStyle/>
          <a:p>
            <a:pPr eaLnBrk="1" hangingPunct="1"/>
            <a:r>
              <a:rPr lang="en-GB" smtClean="0">
                <a:latin typeface="Arial" pitchFamily="34" charset="0"/>
              </a:rPr>
              <a:t>E.g if you had a big (1 kg) box of Roses chocolates on the Earth the </a:t>
            </a:r>
            <a:r>
              <a:rPr lang="en-GB" i="1" smtClean="0">
                <a:latin typeface="Arial" pitchFamily="34" charset="0"/>
              </a:rPr>
              <a:t>amount</a:t>
            </a:r>
            <a:r>
              <a:rPr lang="en-GB" smtClean="0">
                <a:latin typeface="Arial" pitchFamily="34" charset="0"/>
              </a:rPr>
              <a:t> and </a:t>
            </a:r>
            <a:r>
              <a:rPr lang="en-GB" i="1" smtClean="0">
                <a:latin typeface="Arial" pitchFamily="34" charset="0"/>
              </a:rPr>
              <a:t>number</a:t>
            </a:r>
            <a:r>
              <a:rPr lang="en-GB" smtClean="0">
                <a:latin typeface="Arial" pitchFamily="34" charset="0"/>
              </a:rPr>
              <a:t> of chocolates would be the same wherever you took those chocolates. </a:t>
            </a:r>
            <a:endParaRPr lang="en-GB" smtClean="0"/>
          </a:p>
        </p:txBody>
      </p:sp>
      <p:pic>
        <p:nvPicPr>
          <p:cNvPr id="1269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52800"/>
            <a:ext cx="3086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83" name="Rectangle 5"/>
          <p:cNvSpPr>
            <a:spLocks noChangeArrowheads="1"/>
          </p:cNvSpPr>
          <p:nvPr/>
        </p:nvSpPr>
        <p:spPr bwMode="auto">
          <a:xfrm>
            <a:off x="4191000" y="2895600"/>
            <a:ext cx="4343400"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en-GB" sz="3200" dirty="0">
                <a:solidFill>
                  <a:srgbClr val="FF0000"/>
                </a:solidFill>
                <a:latin typeface="Arial" pitchFamily="34" charset="0"/>
              </a:rPr>
              <a:t>There would still be a 1 kg box of chocolates with the same number of mini dairy milks etc., providing that you don't eat the chocolates!</a:t>
            </a:r>
          </a:p>
        </p:txBody>
      </p:sp>
      <p:sp>
        <p:nvSpPr>
          <p:cNvPr id="126984" name="Rectangle 2"/>
          <p:cNvSpPr>
            <a:spLocks/>
          </p:cNvSpPr>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r>
              <a:rPr lang="en-GB" sz="2000">
                <a:solidFill>
                  <a:schemeClr val="bg1"/>
                </a:solidFill>
                <a:latin typeface="Alien Encounters" pitchFamily="2" charset="0"/>
              </a:rPr>
              <a:t>Mass and Weight- LEVEL 3</a:t>
            </a:r>
          </a:p>
        </p:txBody>
      </p:sp>
    </p:spTree>
    <p:extLst>
      <p:ext uri="{BB962C8B-B14F-4D97-AF65-F5344CB8AC3E}">
        <p14:creationId xmlns:p14="http://schemas.microsoft.com/office/powerpoint/2010/main" val="33778309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70071D-2A5A-4F26-8735-BE10ECB388E0}" type="slidenum">
              <a:rPr lang="en-GB" sz="2000" smtClean="0">
                <a:solidFill>
                  <a:schemeClr val="accent1"/>
                </a:solidFill>
              </a:rPr>
              <a:pPr eaLnBrk="1" hangingPunct="1"/>
              <a:t>78</a:t>
            </a:fld>
            <a:endParaRPr lang="en-GB" sz="2000" smtClean="0">
              <a:solidFill>
                <a:schemeClr val="accent1"/>
              </a:solidFill>
            </a:endParaRPr>
          </a:p>
        </p:txBody>
      </p:sp>
      <p:sp>
        <p:nvSpPr>
          <p:cNvPr id="128003"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001BB4-0605-475A-B060-6F6E875B759C}" type="datetime1">
              <a:rPr lang="en-GB" sz="1400" smtClean="0"/>
              <a:t>31/05/2017</a:t>
            </a:fld>
            <a:endParaRPr lang="en-GB" sz="1400" smtClean="0"/>
          </a:p>
        </p:txBody>
      </p:sp>
      <p:sp>
        <p:nvSpPr>
          <p:cNvPr id="128004"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8005" name="Rectangle 1026"/>
          <p:cNvSpPr>
            <a:spLocks noGrp="1" noChangeArrowheads="1"/>
          </p:cNvSpPr>
          <p:nvPr>
            <p:ph type="title"/>
          </p:nvPr>
        </p:nvSpPr>
        <p:spPr/>
        <p:txBody>
          <a:bodyPr>
            <a:normAutofit fontScale="90000"/>
          </a:bodyPr>
          <a:lstStyle/>
          <a:p>
            <a:pPr eaLnBrk="1" hangingPunct="1"/>
            <a:r>
              <a:rPr lang="en-GB" smtClean="0"/>
              <a:t>Mass and Weight- LEVEL 3</a:t>
            </a:r>
            <a:endParaRPr lang="en-US" smtClean="0"/>
          </a:p>
        </p:txBody>
      </p:sp>
      <p:pic>
        <p:nvPicPr>
          <p:cNvPr id="128006" name="Picture 10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85800"/>
            <a:ext cx="6529388"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7" name="Text Box 1036"/>
          <p:cNvSpPr>
            <a:spLocks noGrp="1" noChangeArrowheads="1"/>
          </p:cNvSpPr>
          <p:nvPr>
            <p:ph type="body" sz="half" idx="2"/>
          </p:nvPr>
        </p:nvSpPr>
        <p:spPr>
          <a:xfrm>
            <a:off x="609600" y="4648200"/>
            <a:ext cx="7924800" cy="1752600"/>
          </a:xfrm>
          <a:noFill/>
        </p:spPr>
        <p:txBody>
          <a:bodyPr/>
          <a:lstStyle/>
          <a:p>
            <a:pPr eaLnBrk="1" hangingPunct="1">
              <a:spcBef>
                <a:spcPct val="0"/>
              </a:spcBef>
              <a:buFontTx/>
              <a:buNone/>
            </a:pPr>
            <a:r>
              <a:rPr lang="en-GB" sz="2400" smtClean="0">
                <a:latin typeface="Arial" pitchFamily="34" charset="0"/>
              </a:rPr>
              <a:t>In the same way if a girl has a mass of 40 kg (about 6 stone 4 pounds) on the Earth, her mass is still 40 kg up in a plane, on the moon or out in space. </a:t>
            </a:r>
            <a:r>
              <a:rPr lang="en-GB" sz="2400" u="sng" smtClean="0">
                <a:latin typeface="Arial" pitchFamily="34" charset="0"/>
              </a:rPr>
              <a:t>Her mass stays the same.</a:t>
            </a:r>
          </a:p>
        </p:txBody>
      </p:sp>
      <p:pic>
        <p:nvPicPr>
          <p:cNvPr id="128008" name="Picture 10" descr="Transparent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20713"/>
            <a:ext cx="36004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8053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F74273-FEFD-4E83-91E1-7528C8F3ACA7}" type="slidenum">
              <a:rPr lang="en-GB" sz="2000" smtClean="0">
                <a:solidFill>
                  <a:schemeClr val="accent1"/>
                </a:solidFill>
              </a:rPr>
              <a:pPr eaLnBrk="1" hangingPunct="1"/>
              <a:t>79</a:t>
            </a:fld>
            <a:endParaRPr lang="en-GB" sz="2000" smtClean="0">
              <a:solidFill>
                <a:schemeClr val="accent1"/>
              </a:solidFill>
            </a:endParaRPr>
          </a:p>
        </p:txBody>
      </p:sp>
      <p:sp>
        <p:nvSpPr>
          <p:cNvPr id="12902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6E472D-8207-4B94-8A0D-AF68A00332D7}" type="datetime1">
              <a:rPr lang="en-GB" sz="1400" smtClean="0"/>
              <a:t>31/05/2017</a:t>
            </a:fld>
            <a:endParaRPr lang="en-GB" sz="1400" smtClean="0"/>
          </a:p>
        </p:txBody>
      </p:sp>
      <p:sp>
        <p:nvSpPr>
          <p:cNvPr id="12902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9029" name="Rectangle 2"/>
          <p:cNvSpPr>
            <a:spLocks noGrp="1" noChangeArrowheads="1"/>
          </p:cNvSpPr>
          <p:nvPr>
            <p:ph type="title"/>
          </p:nvPr>
        </p:nvSpPr>
        <p:spPr>
          <a:xfrm>
            <a:off x="1692275" y="1268413"/>
            <a:ext cx="5594350" cy="4352925"/>
          </a:xfrm>
        </p:spPr>
        <p:txBody>
          <a:bodyPr/>
          <a:lstStyle/>
          <a:p>
            <a:pPr algn="ctr" eaLnBrk="1" hangingPunct="1"/>
            <a:r>
              <a:rPr lang="en-GB" sz="7200" smtClean="0"/>
              <a:t>Weight not gravity</a:t>
            </a:r>
          </a:p>
        </p:txBody>
      </p:sp>
      <p:sp>
        <p:nvSpPr>
          <p:cNvPr id="129030" name="Rectangle 2"/>
          <p:cNvSpPr>
            <a:spLocks/>
          </p:cNvSpPr>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r>
              <a:rPr lang="en-GB" sz="2000">
                <a:solidFill>
                  <a:schemeClr val="bg1"/>
                </a:solidFill>
                <a:latin typeface="Alien Encounters" pitchFamily="2" charset="0"/>
              </a:rPr>
              <a:t>Mass and Weight- LEVEL 3/4</a:t>
            </a:r>
          </a:p>
        </p:txBody>
      </p:sp>
    </p:spTree>
    <p:extLst>
      <p:ext uri="{BB962C8B-B14F-4D97-AF65-F5344CB8AC3E}">
        <p14:creationId xmlns:p14="http://schemas.microsoft.com/office/powerpoint/2010/main" val="988188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2590A7-BB75-4880-8B27-31A6A359E1AB}" type="slidenum">
              <a:rPr lang="en-GB" sz="2000" smtClean="0">
                <a:solidFill>
                  <a:schemeClr val="accent1"/>
                </a:solidFill>
              </a:rPr>
              <a:pPr eaLnBrk="1" hangingPunct="1"/>
              <a:t>8</a:t>
            </a:fld>
            <a:endParaRPr lang="en-GB" sz="2000" smtClean="0">
              <a:solidFill>
                <a:schemeClr val="accent1"/>
              </a:solidFill>
            </a:endParaRPr>
          </a:p>
        </p:txBody>
      </p:sp>
      <p:sp>
        <p:nvSpPr>
          <p:cNvPr id="14339" name="Date Placeholder 5"/>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2C1233-DA64-4003-9D56-D374CB260CC0}" type="datetime1">
              <a:rPr lang="en-GB" sz="1400" smtClean="0"/>
              <a:t>31/05/2017</a:t>
            </a:fld>
            <a:endParaRPr lang="en-GB" sz="1400" smtClean="0"/>
          </a:p>
        </p:txBody>
      </p:sp>
      <p:sp>
        <p:nvSpPr>
          <p:cNvPr id="14340" name="Footer Placeholder 6"/>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4341" name="WordArt 1026"/>
          <p:cNvSpPr>
            <a:spLocks noChangeArrowheads="1" noChangeShapeType="1" noTextEdit="1"/>
          </p:cNvSpPr>
          <p:nvPr/>
        </p:nvSpPr>
        <p:spPr bwMode="auto">
          <a:xfrm>
            <a:off x="1835150" y="333375"/>
            <a:ext cx="5113338" cy="935038"/>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Forces</a:t>
            </a:r>
          </a:p>
        </p:txBody>
      </p:sp>
      <p:sp>
        <p:nvSpPr>
          <p:cNvPr id="14342" name="Text Box 1027"/>
          <p:cNvSpPr txBox="1">
            <a:spLocks noChangeArrowheads="1"/>
          </p:cNvSpPr>
          <p:nvPr/>
        </p:nvSpPr>
        <p:spPr bwMode="auto">
          <a:xfrm>
            <a:off x="468313" y="1524000"/>
            <a:ext cx="8370887"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GB" sz="3200" b="1" dirty="0">
                <a:ln w="1905"/>
                <a:solidFill>
                  <a:srgbClr val="FF0000"/>
                </a:solidFill>
                <a:effectLst>
                  <a:innerShdw blurRad="69850" dist="43180" dir="5400000">
                    <a:srgbClr val="000000">
                      <a:alpha val="65000"/>
                    </a:srgbClr>
                  </a:innerShdw>
                </a:effectLst>
                <a:latin typeface="Comic Sans MS" pitchFamily="66" charset="0"/>
              </a:rPr>
              <a:t>A FORCE </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is a </a:t>
            </a:r>
            <a:r>
              <a:rPr lang="en-GB" sz="3200" b="1" dirty="0">
                <a:ln w="1905"/>
                <a:solidFill>
                  <a:srgbClr val="FF0000"/>
                </a:solidFill>
                <a:effectLst>
                  <a:innerShdw blurRad="69850" dist="43180" dir="5400000">
                    <a:srgbClr val="000000">
                      <a:alpha val="65000"/>
                    </a:srgbClr>
                  </a:innerShdw>
                </a:effectLst>
                <a:latin typeface="Comic Sans MS" pitchFamily="66" charset="0"/>
              </a:rPr>
              <a:t>PUSH</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or a </a:t>
            </a:r>
            <a:r>
              <a:rPr lang="en-GB" sz="3200" b="1" dirty="0">
                <a:ln w="1905"/>
                <a:solidFill>
                  <a:srgbClr val="FF0000"/>
                </a:solidFill>
                <a:effectLst>
                  <a:innerShdw blurRad="69850" dist="43180" dir="5400000">
                    <a:srgbClr val="000000">
                      <a:alpha val="65000"/>
                    </a:srgbClr>
                  </a:innerShdw>
                </a:effectLst>
                <a:latin typeface="Comic Sans MS" pitchFamily="66" charset="0"/>
              </a:rPr>
              <a:t>PULL</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a:t>
            </a:r>
          </a:p>
          <a:p>
            <a:pPr eaLnBrk="1" hangingPunct="1">
              <a:spcBef>
                <a:spcPct val="50000"/>
              </a:spcBef>
              <a:buFontTx/>
              <a:buChar char="•"/>
            </a:pP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Forces </a:t>
            </a:r>
            <a:r>
              <a:rPr lang="en-GB" sz="3200" b="1" dirty="0">
                <a:ln w="1905"/>
                <a:solidFill>
                  <a:srgbClr val="FF0000"/>
                </a:solidFill>
                <a:effectLst>
                  <a:innerShdw blurRad="69850" dist="43180" dir="5400000">
                    <a:srgbClr val="000000">
                      <a:alpha val="65000"/>
                    </a:srgbClr>
                  </a:innerShdw>
                </a:effectLst>
                <a:latin typeface="Comic Sans MS" pitchFamily="66" charset="0"/>
              </a:rPr>
              <a:t>can’t be seen</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but </a:t>
            </a:r>
            <a:r>
              <a:rPr lang="en-GB" sz="3200" b="1" dirty="0">
                <a:ln w="1905"/>
                <a:solidFill>
                  <a:srgbClr val="FF0000"/>
                </a:solidFill>
                <a:effectLst>
                  <a:innerShdw blurRad="69850" dist="43180" dir="5400000">
                    <a:srgbClr val="000000">
                      <a:alpha val="65000"/>
                    </a:srgbClr>
                  </a:innerShdw>
                </a:effectLst>
                <a:latin typeface="Comic Sans MS" pitchFamily="66" charset="0"/>
              </a:rPr>
              <a:t>the effect </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of a force </a:t>
            </a:r>
            <a:r>
              <a:rPr lang="en-GB" sz="3200" b="1" dirty="0">
                <a:ln w="1905"/>
                <a:solidFill>
                  <a:srgbClr val="FF0000"/>
                </a:solidFill>
                <a:effectLst>
                  <a:innerShdw blurRad="69850" dist="43180" dir="5400000">
                    <a:srgbClr val="000000">
                      <a:alpha val="65000"/>
                    </a:srgbClr>
                  </a:innerShdw>
                </a:effectLst>
                <a:latin typeface="Comic Sans MS" pitchFamily="66" charset="0"/>
              </a:rPr>
              <a:t>can</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be seen.</a:t>
            </a:r>
          </a:p>
          <a:p>
            <a:pPr eaLnBrk="1" hangingPunct="1">
              <a:spcBef>
                <a:spcPct val="50000"/>
              </a:spcBef>
              <a:buFontTx/>
              <a:buChar char="•"/>
            </a:pP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They are measured in </a:t>
            </a:r>
            <a:r>
              <a:rPr lang="en-GB" sz="3200" b="1" dirty="0">
                <a:ln w="1905"/>
                <a:solidFill>
                  <a:srgbClr val="FF0000"/>
                </a:solidFill>
                <a:effectLst>
                  <a:innerShdw blurRad="69850" dist="43180" dir="5400000">
                    <a:srgbClr val="000000">
                      <a:alpha val="65000"/>
                    </a:srgbClr>
                  </a:innerShdw>
                </a:effectLst>
                <a:latin typeface="Comic Sans MS" pitchFamily="66" charset="0"/>
              </a:rPr>
              <a:t>newton – N</a:t>
            </a:r>
          </a:p>
          <a:p>
            <a:pPr eaLnBrk="1" hangingPunct="1">
              <a:spcBef>
                <a:spcPct val="50000"/>
              </a:spcBef>
              <a:buFontTx/>
              <a:buChar char="•"/>
            </a:pP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They always act in a certain direction</a:t>
            </a:r>
          </a:p>
          <a:p>
            <a:pPr eaLnBrk="1" hangingPunct="1">
              <a:spcBef>
                <a:spcPct val="50000"/>
              </a:spcBef>
              <a:buFontTx/>
              <a:buChar char="•"/>
            </a:pP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A </a:t>
            </a:r>
            <a:r>
              <a:rPr lang="en-GB" sz="3200" b="1" dirty="0" err="1">
                <a:ln w="1905"/>
                <a:solidFill>
                  <a:srgbClr val="FF0000"/>
                </a:solidFill>
                <a:effectLst>
                  <a:innerShdw blurRad="69850" dist="43180" dir="5400000">
                    <a:srgbClr val="000000">
                      <a:alpha val="65000"/>
                    </a:srgbClr>
                  </a:innerShdw>
                </a:effectLst>
                <a:latin typeface="Comic Sans MS" pitchFamily="66" charset="0"/>
              </a:rPr>
              <a:t>newtonbalance</a:t>
            </a:r>
            <a:r>
              <a:rPr lang="en-GB" sz="3200" b="1" dirty="0">
                <a:ln w="1905"/>
                <a:solidFill>
                  <a:srgbClr val="FF0000"/>
                </a:solidFill>
                <a:effectLst>
                  <a:innerShdw blurRad="69850" dist="43180" dir="5400000">
                    <a:srgbClr val="000000">
                      <a:alpha val="65000"/>
                    </a:srgbClr>
                  </a:innerShdw>
                </a:effectLst>
                <a:latin typeface="Comic Sans MS" pitchFamily="66" charset="0"/>
              </a:rPr>
              <a:t> , spring balance </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or </a:t>
            </a:r>
            <a:r>
              <a:rPr lang="en-GB" sz="3200" b="1" dirty="0" err="1">
                <a:ln w="1905"/>
                <a:solidFill>
                  <a:sysClr val="windowText" lastClr="000000"/>
                </a:solidFill>
                <a:effectLst>
                  <a:innerShdw blurRad="69850" dist="43180" dir="5400000">
                    <a:srgbClr val="000000">
                      <a:alpha val="65000"/>
                    </a:srgbClr>
                  </a:innerShdw>
                </a:effectLst>
                <a:latin typeface="Comic Sans MS" pitchFamily="66" charset="0"/>
              </a:rPr>
              <a:t>forcemeter</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is used to measure forces.</a:t>
            </a:r>
          </a:p>
        </p:txBody>
      </p:sp>
    </p:spTree>
    <p:extLst>
      <p:ext uri="{BB962C8B-B14F-4D97-AF65-F5344CB8AC3E}">
        <p14:creationId xmlns:p14="http://schemas.microsoft.com/office/powerpoint/2010/main" val="5089847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992034-B671-4BCB-A930-F844043D72C4}" type="slidenum">
              <a:rPr lang="en-GB" sz="2000" smtClean="0">
                <a:solidFill>
                  <a:schemeClr val="accent1"/>
                </a:solidFill>
              </a:rPr>
              <a:pPr eaLnBrk="1" hangingPunct="1"/>
              <a:t>80</a:t>
            </a:fld>
            <a:endParaRPr lang="en-GB" sz="2000" smtClean="0">
              <a:solidFill>
                <a:schemeClr val="accent1"/>
              </a:solidFill>
            </a:endParaRPr>
          </a:p>
        </p:txBody>
      </p:sp>
      <p:sp>
        <p:nvSpPr>
          <p:cNvPr id="130051" name="Rectangle 2"/>
          <p:cNvSpPr>
            <a:spLocks noGrp="1" noChangeArrowheads="1"/>
          </p:cNvSpPr>
          <p:nvPr>
            <p:ph type="title"/>
          </p:nvPr>
        </p:nvSpPr>
        <p:spPr/>
        <p:txBody>
          <a:bodyPr>
            <a:normAutofit fontScale="90000"/>
          </a:bodyPr>
          <a:lstStyle/>
          <a:p>
            <a:r>
              <a:rPr lang="en-GB" b="1" smtClean="0">
                <a:cs typeface="Times New Roman" pitchFamily="18" charset="0"/>
              </a:rPr>
              <a:t>What’s the difference? </a:t>
            </a:r>
            <a:r>
              <a:rPr lang="en-GB" smtClean="0"/>
              <a:t>Mass and Weight- LEVEL 3/4</a:t>
            </a:r>
          </a:p>
        </p:txBody>
      </p:sp>
      <p:sp>
        <p:nvSpPr>
          <p:cNvPr id="130052" name="Rectangle 3"/>
          <p:cNvSpPr>
            <a:spLocks noGrp="1" noChangeArrowheads="1"/>
          </p:cNvSpPr>
          <p:nvPr>
            <p:ph type="body" idx="1"/>
          </p:nvPr>
        </p:nvSpPr>
        <p:spPr>
          <a:xfrm>
            <a:off x="609344" y="2241550"/>
            <a:ext cx="8686800" cy="3095625"/>
          </a:xfrm>
        </p:spPr>
        <p:txBody>
          <a:bodyPr/>
          <a:lstStyle/>
          <a:p>
            <a:r>
              <a:rPr lang="en-GB" dirty="0" smtClean="0">
                <a:cs typeface="Times New Roman" pitchFamily="18" charset="0"/>
              </a:rPr>
              <a:t>What’s the difference?</a:t>
            </a:r>
          </a:p>
          <a:p>
            <a:r>
              <a:rPr lang="en-GB" dirty="0" smtClean="0">
                <a:cs typeface="Times New Roman" pitchFamily="18" charset="0"/>
              </a:rPr>
              <a:t>We often say things like:</a:t>
            </a:r>
          </a:p>
          <a:p>
            <a:r>
              <a:rPr lang="en-GB" dirty="0" smtClean="0">
                <a:cs typeface="Times New Roman" pitchFamily="18" charset="0"/>
              </a:rPr>
              <a:t>“My weight is 55 kilograms” 		</a:t>
            </a:r>
          </a:p>
          <a:p>
            <a:r>
              <a:rPr lang="en-GB" dirty="0" smtClean="0">
                <a:cs typeface="Times New Roman" pitchFamily="18" charset="0"/>
              </a:rPr>
              <a:t>“This bag weighs 2 kilograms”</a:t>
            </a:r>
            <a:endParaRPr lang="en-GB" dirty="0" smtClean="0">
              <a:solidFill>
                <a:srgbClr val="FF0066"/>
              </a:solidFill>
              <a:cs typeface="Times New Roman" pitchFamily="18" charset="0"/>
            </a:endParaRPr>
          </a:p>
        </p:txBody>
      </p:sp>
      <p:sp>
        <p:nvSpPr>
          <p:cNvPr id="266245" name="Rectangle 5"/>
          <p:cNvSpPr>
            <a:spLocks noChangeArrowheads="1"/>
          </p:cNvSpPr>
          <p:nvPr/>
        </p:nvSpPr>
        <p:spPr bwMode="auto">
          <a:xfrm>
            <a:off x="179388" y="4221163"/>
            <a:ext cx="86868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FontTx/>
              <a:buChar char="•"/>
            </a:pPr>
            <a:r>
              <a:rPr lang="en-GB" sz="3200" dirty="0">
                <a:solidFill>
                  <a:schemeClr val="bg2">
                    <a:lumMod val="20000"/>
                    <a:lumOff val="80000"/>
                  </a:schemeClr>
                </a:solidFill>
                <a:latin typeface="Comic Sans MS" pitchFamily="66" charset="0"/>
                <a:cs typeface="Times New Roman" pitchFamily="18" charset="0"/>
              </a:rPr>
              <a:t>The problem is, we’re using the </a:t>
            </a:r>
            <a:r>
              <a:rPr lang="en-GB" sz="3200" dirty="0">
                <a:solidFill>
                  <a:schemeClr val="bg1"/>
                </a:solidFill>
                <a:latin typeface="Comic Sans MS" pitchFamily="66" charset="0"/>
                <a:cs typeface="Times New Roman" pitchFamily="18" charset="0"/>
              </a:rPr>
              <a:t>wrong word</a:t>
            </a:r>
            <a:r>
              <a:rPr lang="en-GB" sz="3200" dirty="0">
                <a:solidFill>
                  <a:srgbClr val="FF0066"/>
                </a:solidFill>
                <a:latin typeface="Comic Sans MS" pitchFamily="66" charset="0"/>
                <a:cs typeface="Times New Roman" pitchFamily="18" charset="0"/>
              </a:rPr>
              <a:t> – </a:t>
            </a:r>
            <a:r>
              <a:rPr lang="en-GB" sz="3200" dirty="0">
                <a:solidFill>
                  <a:schemeClr val="bg2">
                    <a:lumMod val="20000"/>
                    <a:lumOff val="80000"/>
                  </a:schemeClr>
                </a:solidFill>
                <a:latin typeface="Comic Sans MS" pitchFamily="66" charset="0"/>
                <a:cs typeface="Times New Roman" pitchFamily="18" charset="0"/>
              </a:rPr>
              <a:t>at least as far as Physics is concerned.</a:t>
            </a:r>
          </a:p>
          <a:p>
            <a:pPr marL="342900" indent="-342900" eaLnBrk="0" hangingPunct="0">
              <a:spcBef>
                <a:spcPct val="20000"/>
              </a:spcBef>
              <a:buFontTx/>
              <a:buChar char="•"/>
            </a:pPr>
            <a:endParaRPr lang="en-GB" sz="3200" dirty="0">
              <a:solidFill>
                <a:srgbClr val="FF0066"/>
              </a:solidFill>
              <a:latin typeface="Comic Sans MS" pitchFamily="66" charset="0"/>
              <a:cs typeface="Times New Roman" pitchFamily="18" charset="0"/>
            </a:endParaRPr>
          </a:p>
        </p:txBody>
      </p:sp>
      <p:sp>
        <p:nvSpPr>
          <p:cNvPr id="130054" name="Rectangle 2"/>
          <p:cNvSpPr>
            <a:spLocks/>
          </p:cNvSpPr>
          <p:nvPr/>
        </p:nvSpPr>
        <p:spPr bwMode="auto">
          <a:xfrm>
            <a:off x="611188" y="21336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endParaRPr lang="en-US" sz="2000">
              <a:solidFill>
                <a:schemeClr val="bg1"/>
              </a:solidFill>
              <a:latin typeface="Alien Encounters" pitchFamily="2" charset="0"/>
            </a:endParaRPr>
          </a:p>
        </p:txBody>
      </p:sp>
      <p:sp>
        <p:nvSpPr>
          <p:cNvPr id="2" name="Date Placeholder 1"/>
          <p:cNvSpPr>
            <a:spLocks noGrp="1"/>
          </p:cNvSpPr>
          <p:nvPr>
            <p:ph type="dt" sz="half" idx="10"/>
          </p:nvPr>
        </p:nvSpPr>
        <p:spPr/>
        <p:txBody>
          <a:bodyPr/>
          <a:lstStyle/>
          <a:p>
            <a:fld id="{49CF0F94-61E9-4CB2-9274-8F7567F875C6}"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2838789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6624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1" nodeType="clickEffect">
                                  <p:stCondLst>
                                    <p:cond delay="0"/>
                                  </p:stCondLst>
                                  <p:childTnLst>
                                    <p:set>
                                      <p:cBhvr>
                                        <p:cTn id="10" dur="1" fill="hold">
                                          <p:stCondLst>
                                            <p:cond delay="0"/>
                                          </p:stCondLst>
                                        </p:cTn>
                                        <p:tgtEl>
                                          <p:spTgt spid="266245"/>
                                        </p:tgtEl>
                                        <p:attrNameLst>
                                          <p:attrName>style.visibility</p:attrName>
                                        </p:attrNameLst>
                                      </p:cBhvr>
                                      <p:to>
                                        <p:strVal val="visible"/>
                                      </p:to>
                                    </p:set>
                                    <p:animEffect transition="in" filter="checkerboard(across)">
                                      <p:cBhvr>
                                        <p:cTn id="11" dur="500"/>
                                        <p:tgtEl>
                                          <p:spTgt spid="26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5" grpId="0"/>
      <p:bldP spid="266245"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C6139C-0A01-4151-94D1-DC2E78C32140}" type="slidenum">
              <a:rPr lang="en-GB" sz="2000" smtClean="0">
                <a:solidFill>
                  <a:schemeClr val="accent1"/>
                </a:solidFill>
              </a:rPr>
              <a:pPr eaLnBrk="1" hangingPunct="1"/>
              <a:t>81</a:t>
            </a:fld>
            <a:endParaRPr lang="en-GB" sz="2000" smtClean="0">
              <a:solidFill>
                <a:schemeClr val="accent1"/>
              </a:solidFill>
            </a:endParaRPr>
          </a:p>
        </p:txBody>
      </p:sp>
      <p:sp>
        <p:nvSpPr>
          <p:cNvPr id="13107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E10094-35F5-4BCB-9C53-4A3023320832}" type="datetime1">
              <a:rPr lang="en-GB" sz="1400" smtClean="0"/>
              <a:t>31/05/2017</a:t>
            </a:fld>
            <a:endParaRPr lang="en-GB" sz="1400" smtClean="0"/>
          </a:p>
        </p:txBody>
      </p:sp>
      <p:sp>
        <p:nvSpPr>
          <p:cNvPr id="13107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1077" name="Rectangle 1026"/>
          <p:cNvSpPr>
            <a:spLocks noGrp="1" noChangeArrowheads="1"/>
          </p:cNvSpPr>
          <p:nvPr>
            <p:ph type="title"/>
          </p:nvPr>
        </p:nvSpPr>
        <p:spPr>
          <a:xfrm>
            <a:off x="467544" y="0"/>
            <a:ext cx="8229600" cy="1143000"/>
          </a:xfrm>
        </p:spPr>
        <p:txBody>
          <a:bodyPr/>
          <a:lstStyle/>
          <a:p>
            <a:pPr eaLnBrk="1" hangingPunct="1"/>
            <a:r>
              <a:rPr lang="en-GB" dirty="0" smtClean="0"/>
              <a:t>CONFUSING NOTES- Level 3/4</a:t>
            </a:r>
          </a:p>
        </p:txBody>
      </p:sp>
      <p:sp>
        <p:nvSpPr>
          <p:cNvPr id="131078" name="Rectangle 1027"/>
          <p:cNvSpPr>
            <a:spLocks noGrp="1" noChangeArrowheads="1"/>
          </p:cNvSpPr>
          <p:nvPr>
            <p:ph type="body" idx="1"/>
          </p:nvPr>
        </p:nvSpPr>
        <p:spPr>
          <a:xfrm>
            <a:off x="323850" y="990600"/>
            <a:ext cx="8820150" cy="5105400"/>
          </a:xfrm>
        </p:spPr>
        <p:txBody>
          <a:bodyPr/>
          <a:lstStyle/>
          <a:p>
            <a:pPr eaLnBrk="1" hangingPunct="1">
              <a:lnSpc>
                <a:spcPct val="90000"/>
              </a:lnSpc>
              <a:buFontTx/>
              <a:buNone/>
            </a:pPr>
            <a:r>
              <a:rPr lang="en-GB" sz="2800" b="1" dirty="0" smtClean="0">
                <a:solidFill>
                  <a:srgbClr val="FF0000"/>
                </a:solidFill>
                <a:latin typeface="Arial" pitchFamily="34" charset="0"/>
                <a:cs typeface="Arial" pitchFamily="34" charset="0"/>
              </a:rPr>
              <a:t>WEIGHT &amp; MASS </a:t>
            </a:r>
            <a:r>
              <a:rPr lang="en-GB" sz="2800" b="1" dirty="0" smtClean="0">
                <a:latin typeface="Arial" pitchFamily="34" charset="0"/>
                <a:cs typeface="Arial" pitchFamily="34" charset="0"/>
              </a:rPr>
              <a:t>causes problems in the lab. </a:t>
            </a:r>
            <a:endParaRPr lang="en-US" sz="2800" b="1" dirty="0" smtClean="0">
              <a:cs typeface="Times New Roman" pitchFamily="18" charset="0"/>
            </a:endParaRPr>
          </a:p>
          <a:p>
            <a:pPr eaLnBrk="1" hangingPunct="1">
              <a:lnSpc>
                <a:spcPct val="90000"/>
              </a:lnSpc>
            </a:pPr>
            <a:r>
              <a:rPr lang="en-GB" sz="2800" b="1" dirty="0" smtClean="0">
                <a:latin typeface="Arial" pitchFamily="34" charset="0"/>
                <a:cs typeface="Arial" pitchFamily="34" charset="0"/>
              </a:rPr>
              <a:t>What you call your </a:t>
            </a:r>
            <a:r>
              <a:rPr lang="en-GB" sz="2800" b="1" dirty="0" smtClean="0">
                <a:solidFill>
                  <a:srgbClr val="FF0000"/>
                </a:solidFill>
                <a:latin typeface="Arial" pitchFamily="34" charset="0"/>
                <a:cs typeface="Arial" pitchFamily="34" charset="0"/>
              </a:rPr>
              <a:t>weight</a:t>
            </a:r>
            <a:r>
              <a:rPr lang="en-GB" sz="2800" b="1" dirty="0" smtClean="0">
                <a:latin typeface="Arial" pitchFamily="34" charset="0"/>
                <a:cs typeface="Arial" pitchFamily="34" charset="0"/>
              </a:rPr>
              <a:t>, measured in </a:t>
            </a:r>
            <a:r>
              <a:rPr lang="en-GB" sz="2800" b="1" i="1" dirty="0" smtClean="0">
                <a:solidFill>
                  <a:srgbClr val="FF0000"/>
                </a:solidFill>
                <a:latin typeface="Arial" pitchFamily="34" charset="0"/>
                <a:cs typeface="Arial" pitchFamily="34" charset="0"/>
              </a:rPr>
              <a:t>kilograms</a:t>
            </a:r>
            <a:r>
              <a:rPr lang="en-GB" sz="2800" b="1" dirty="0" smtClean="0">
                <a:latin typeface="Arial" pitchFamily="34" charset="0"/>
                <a:cs typeface="Arial" pitchFamily="34" charset="0"/>
              </a:rPr>
              <a:t> should really be called </a:t>
            </a:r>
            <a:r>
              <a:rPr lang="en-GB" sz="2800" b="1" i="1" dirty="0" smtClean="0">
                <a:solidFill>
                  <a:srgbClr val="FF0000"/>
                </a:solidFill>
                <a:latin typeface="Arial" pitchFamily="34" charset="0"/>
                <a:cs typeface="Arial" pitchFamily="34" charset="0"/>
              </a:rPr>
              <a:t>mass</a:t>
            </a:r>
            <a:r>
              <a:rPr lang="en-GB" sz="2800" b="1" dirty="0" smtClean="0">
                <a:latin typeface="Arial" pitchFamily="34" charset="0"/>
                <a:cs typeface="Arial" pitchFamily="34" charset="0"/>
              </a:rPr>
              <a:t>. This can be confusing. </a:t>
            </a:r>
            <a:endParaRPr lang="en-US" sz="2800" b="1" dirty="0" smtClean="0">
              <a:cs typeface="Times New Roman" pitchFamily="18" charset="0"/>
            </a:endParaRPr>
          </a:p>
          <a:p>
            <a:pPr marL="0" indent="0" eaLnBrk="1" hangingPunct="1">
              <a:lnSpc>
                <a:spcPct val="90000"/>
              </a:lnSpc>
              <a:buNone/>
            </a:pPr>
            <a:endParaRPr lang="en-US" sz="2800" b="1" dirty="0" smtClean="0">
              <a:solidFill>
                <a:srgbClr val="FF0000"/>
              </a:solidFill>
              <a:cs typeface="Times New Roman" pitchFamily="18" charset="0"/>
            </a:endParaRPr>
          </a:p>
          <a:p>
            <a:pPr eaLnBrk="1" hangingPunct="1">
              <a:lnSpc>
                <a:spcPct val="90000"/>
              </a:lnSpc>
            </a:pPr>
            <a:r>
              <a:rPr lang="en-GB" sz="2800" b="1" dirty="0" smtClean="0">
                <a:latin typeface="Arial" pitchFamily="34" charset="0"/>
                <a:cs typeface="Arial" pitchFamily="34" charset="0"/>
              </a:rPr>
              <a:t>All we ask is that when you are being scientific try to remember that it is </a:t>
            </a:r>
            <a:r>
              <a:rPr lang="en-GB" sz="2800" b="1" dirty="0" smtClean="0">
                <a:solidFill>
                  <a:srgbClr val="FF0000"/>
                </a:solidFill>
                <a:latin typeface="Arial" pitchFamily="34" charset="0"/>
                <a:cs typeface="Arial" pitchFamily="34" charset="0"/>
              </a:rPr>
              <a:t>mass that is measured in kilograms. </a:t>
            </a:r>
            <a:endParaRPr lang="en-US" sz="2800" b="1" dirty="0" smtClean="0">
              <a:solidFill>
                <a:srgbClr val="FF0000"/>
              </a:solidFill>
              <a:cs typeface="Times New Roman" pitchFamily="18" charset="0"/>
            </a:endParaRPr>
          </a:p>
          <a:p>
            <a:pPr marL="0" indent="0" eaLnBrk="1" hangingPunct="1">
              <a:lnSpc>
                <a:spcPct val="90000"/>
              </a:lnSpc>
              <a:buNone/>
            </a:pPr>
            <a:r>
              <a:rPr lang="en-GB" sz="2800" b="1" dirty="0" smtClean="0">
                <a:solidFill>
                  <a:srgbClr val="FF0000"/>
                </a:solidFill>
                <a:latin typeface="Arial" pitchFamily="34" charset="0"/>
                <a:cs typeface="Arial" pitchFamily="34" charset="0"/>
              </a:rPr>
              <a:t> </a:t>
            </a:r>
            <a:endParaRPr lang="en-US" sz="2800" b="1" dirty="0" smtClean="0">
              <a:solidFill>
                <a:srgbClr val="FF0000"/>
              </a:solidFill>
              <a:cs typeface="Times New Roman" pitchFamily="18" charset="0"/>
            </a:endParaRPr>
          </a:p>
          <a:p>
            <a:pPr eaLnBrk="1" hangingPunct="1">
              <a:lnSpc>
                <a:spcPct val="90000"/>
              </a:lnSpc>
            </a:pPr>
            <a:r>
              <a:rPr lang="en-GB" sz="2800" b="1" dirty="0" smtClean="0">
                <a:latin typeface="Arial" pitchFamily="34" charset="0"/>
                <a:cs typeface="Arial" pitchFamily="34" charset="0"/>
              </a:rPr>
              <a:t>This is like the confusion that happens when you use the word battery to mean cell. </a:t>
            </a:r>
            <a:endParaRPr lang="en-US" sz="2800" b="1" dirty="0" smtClean="0">
              <a:cs typeface="Times New Roman" pitchFamily="18" charset="0"/>
            </a:endParaRPr>
          </a:p>
          <a:p>
            <a:pPr eaLnBrk="1" hangingPunct="1">
              <a:lnSpc>
                <a:spcPct val="90000"/>
              </a:lnSpc>
            </a:pPr>
            <a:endParaRPr lang="en-GB" sz="2800" b="1" dirty="0" smtClean="0"/>
          </a:p>
        </p:txBody>
      </p:sp>
    </p:spTree>
    <p:extLst>
      <p:ext uri="{BB962C8B-B14F-4D97-AF65-F5344CB8AC3E}">
        <p14:creationId xmlns:p14="http://schemas.microsoft.com/office/powerpoint/2010/main" val="9580050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E9D0C8-DF59-40CB-8642-E9176689917F}" type="slidenum">
              <a:rPr lang="en-GB" sz="2000" smtClean="0">
                <a:solidFill>
                  <a:schemeClr val="accent1"/>
                </a:solidFill>
              </a:rPr>
              <a:pPr eaLnBrk="1" hangingPunct="1"/>
              <a:t>82</a:t>
            </a:fld>
            <a:endParaRPr lang="en-GB" sz="2000" smtClean="0">
              <a:solidFill>
                <a:schemeClr val="accent1"/>
              </a:solidFill>
            </a:endParaRPr>
          </a:p>
        </p:txBody>
      </p:sp>
      <p:sp>
        <p:nvSpPr>
          <p:cNvPr id="135171" name="Rectangle 3"/>
          <p:cNvSpPr>
            <a:spLocks noGrp="1" noChangeArrowheads="1"/>
          </p:cNvSpPr>
          <p:nvPr>
            <p:ph type="body" idx="1"/>
          </p:nvPr>
        </p:nvSpPr>
        <p:spPr>
          <a:xfrm>
            <a:off x="179388" y="0"/>
            <a:ext cx="6908800" cy="4729163"/>
          </a:xfrm>
        </p:spPr>
        <p:txBody>
          <a:bodyPr/>
          <a:lstStyle/>
          <a:p>
            <a:r>
              <a:rPr lang="en-GB" sz="2800" smtClean="0"/>
              <a:t>Weight is a force which is caused by the pull of gravity.</a:t>
            </a:r>
          </a:p>
          <a:p>
            <a:r>
              <a:rPr lang="en-GB" sz="2800" smtClean="0"/>
              <a:t>You have found that on Earth the </a:t>
            </a:r>
            <a:r>
              <a:rPr lang="en-GB" sz="2800" smtClean="0">
                <a:solidFill>
                  <a:schemeClr val="bg1"/>
                </a:solidFill>
              </a:rPr>
              <a:t>pull of gravity on a kilogram is about 10 newtons.</a:t>
            </a:r>
          </a:p>
          <a:p>
            <a:r>
              <a:rPr lang="en-GB" sz="2800" smtClean="0">
                <a:solidFill>
                  <a:srgbClr val="FF0000"/>
                </a:solidFill>
              </a:rPr>
              <a:t>The weight of 1kg is 10 N</a:t>
            </a:r>
          </a:p>
          <a:p>
            <a:endParaRPr lang="en-GB" sz="2800" smtClean="0">
              <a:solidFill>
                <a:srgbClr val="FF0000"/>
              </a:solidFill>
            </a:endParaRPr>
          </a:p>
          <a:p>
            <a:r>
              <a:rPr lang="en-GB" sz="2800" smtClean="0"/>
              <a:t>The ratio of weight to mass is given the symbol </a:t>
            </a:r>
            <a:r>
              <a:rPr lang="en-GB" sz="2800" smtClean="0">
                <a:solidFill>
                  <a:schemeClr val="bg1"/>
                </a:solidFill>
              </a:rPr>
              <a:t>g</a:t>
            </a:r>
          </a:p>
          <a:p>
            <a:pPr lvl="1"/>
            <a:r>
              <a:rPr lang="en-GB" sz="2400" smtClean="0">
                <a:solidFill>
                  <a:schemeClr val="bg1"/>
                </a:solidFill>
              </a:rPr>
              <a:t>g = 10 N/kg</a:t>
            </a:r>
          </a:p>
        </p:txBody>
      </p:sp>
      <p:pic>
        <p:nvPicPr>
          <p:cNvPr id="135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125538"/>
            <a:ext cx="12382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57EBB9C1-7270-4F4B-BAF2-D08D5E8E3436}"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34791507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A3C870-1AD6-43AB-8D39-4A4121FEE4FB}" type="slidenum">
              <a:rPr lang="en-GB" sz="2000" smtClean="0">
                <a:solidFill>
                  <a:schemeClr val="accent1"/>
                </a:solidFill>
              </a:rPr>
              <a:pPr eaLnBrk="1" hangingPunct="1"/>
              <a:t>83</a:t>
            </a:fld>
            <a:endParaRPr lang="en-GB" sz="2000" smtClean="0">
              <a:solidFill>
                <a:schemeClr val="accent1"/>
              </a:solidFill>
            </a:endParaRPr>
          </a:p>
        </p:txBody>
      </p:sp>
      <p:pic>
        <p:nvPicPr>
          <p:cNvPr id="136195"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188913"/>
            <a:ext cx="5835650" cy="297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6196" name="Picture 7"/>
          <p:cNvPicPr>
            <a:picLocks noChangeAspect="1" noChangeArrowheads="1"/>
          </p:cNvPicPr>
          <p:nvPr/>
        </p:nvPicPr>
        <p:blipFill>
          <a:blip r:embed="rId3">
            <a:extLst>
              <a:ext uri="{28A0092B-C50C-407E-A947-70E740481C1C}">
                <a14:useLocalDpi xmlns:a14="http://schemas.microsoft.com/office/drawing/2010/main" val="0"/>
              </a:ext>
            </a:extLst>
          </a:blip>
          <a:srcRect l="18130" b="19516"/>
          <a:stretch>
            <a:fillRect/>
          </a:stretch>
        </p:blipFill>
        <p:spPr bwMode="auto">
          <a:xfrm>
            <a:off x="2268538" y="3284538"/>
            <a:ext cx="590391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79043221-0477-4C92-B848-25ACB31706AF}"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42432359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dirty="0" smtClean="0"/>
              <a:t>Practice Questions</a:t>
            </a:r>
            <a:endParaRPr lang="en-GB" dirty="0"/>
          </a:p>
        </p:txBody>
      </p:sp>
      <p:sp>
        <p:nvSpPr>
          <p:cNvPr id="3" name="Content Placeholder 2"/>
          <p:cNvSpPr>
            <a:spLocks noGrp="1"/>
          </p:cNvSpPr>
          <p:nvPr>
            <p:ph idx="1"/>
          </p:nvPr>
        </p:nvSpPr>
        <p:spPr>
          <a:xfrm>
            <a:off x="179512" y="1097360"/>
            <a:ext cx="8640960" cy="5760640"/>
          </a:xfrm>
        </p:spPr>
        <p:txBody>
          <a:bodyPr/>
          <a:lstStyle/>
          <a:p>
            <a:pPr marL="514350" lvl="0" indent="-514350">
              <a:buFont typeface="+mj-lt"/>
              <a:buAutoNum type="arabicPeriod"/>
            </a:pPr>
            <a:r>
              <a:rPr lang="en-GB" sz="3600" dirty="0"/>
              <a:t>A bag of sugar has a mass of 1kg, what is the weight?</a:t>
            </a:r>
          </a:p>
          <a:p>
            <a:pPr marL="514350" lvl="0" indent="-514350">
              <a:buFont typeface="+mj-lt"/>
              <a:buAutoNum type="arabicPeriod"/>
            </a:pPr>
            <a:r>
              <a:rPr lang="en-GB" sz="3600" dirty="0"/>
              <a:t>A bag of potatoes has a mass of 5kg, what is the weight of the potatoes?</a:t>
            </a:r>
          </a:p>
          <a:p>
            <a:pPr marL="514350" lvl="0" indent="-514350">
              <a:buFont typeface="+mj-lt"/>
              <a:buAutoNum type="arabicPeriod"/>
            </a:pPr>
            <a:r>
              <a:rPr lang="en-GB" sz="3600" dirty="0"/>
              <a:t>A loaf of bread has a mass of 0.5kg, what is its weight?</a:t>
            </a:r>
          </a:p>
          <a:p>
            <a:pPr marL="514350" lvl="0" indent="-514350">
              <a:buFont typeface="+mj-lt"/>
              <a:buAutoNum type="arabicPeriod"/>
            </a:pPr>
            <a:r>
              <a:rPr lang="en-GB" sz="3600" dirty="0"/>
              <a:t>An apple has a weight of 1N, what is the mass of the apple</a:t>
            </a:r>
            <a:r>
              <a:rPr lang="en-GB" sz="3600" dirty="0" smtClean="0"/>
              <a:t>?</a:t>
            </a:r>
            <a:endParaRPr lang="en-GB" sz="3600" dirty="0"/>
          </a:p>
        </p:txBody>
      </p:sp>
      <p:sp>
        <p:nvSpPr>
          <p:cNvPr id="4" name="Date Placeholder 3"/>
          <p:cNvSpPr>
            <a:spLocks noGrp="1"/>
          </p:cNvSpPr>
          <p:nvPr>
            <p:ph type="dt" sz="half" idx="10"/>
          </p:nvPr>
        </p:nvSpPr>
        <p:spPr/>
        <p:txBody>
          <a:bodyPr/>
          <a:lstStyle/>
          <a:p>
            <a:pPr>
              <a:defRPr/>
            </a:pPr>
            <a:fld id="{2101D940-2520-4F1F-983C-4801CC1FCA19}" type="datetime1">
              <a:rPr lang="en-GB" smtClean="0"/>
              <a:t>31/05/2017</a:t>
            </a:fld>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
        <p:nvSpPr>
          <p:cNvPr id="6" name="Slide Number Placeholder 5"/>
          <p:cNvSpPr>
            <a:spLocks noGrp="1"/>
          </p:cNvSpPr>
          <p:nvPr>
            <p:ph type="sldNum" sz="quarter" idx="12"/>
          </p:nvPr>
        </p:nvSpPr>
        <p:spPr/>
        <p:txBody>
          <a:bodyPr/>
          <a:lstStyle/>
          <a:p>
            <a:pPr>
              <a:defRPr/>
            </a:pPr>
            <a:fld id="{D1008960-D204-42E7-A070-718BE675E09E}" type="slidenum">
              <a:rPr lang="en-GB" smtClean="0"/>
              <a:pPr>
                <a:defRPr/>
              </a:pPr>
              <a:t>84</a:t>
            </a:fld>
            <a:endParaRPr lang="en-GB"/>
          </a:p>
        </p:txBody>
      </p:sp>
    </p:spTree>
    <p:extLst>
      <p:ext uri="{BB962C8B-B14F-4D97-AF65-F5344CB8AC3E}">
        <p14:creationId xmlns:p14="http://schemas.microsoft.com/office/powerpoint/2010/main" val="8021091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Practice Questions</a:t>
            </a:r>
            <a:endParaRPr lang="en-GB" dirty="0"/>
          </a:p>
        </p:txBody>
      </p:sp>
      <p:sp>
        <p:nvSpPr>
          <p:cNvPr id="3" name="Content Placeholder 2"/>
          <p:cNvSpPr>
            <a:spLocks noGrp="1"/>
          </p:cNvSpPr>
          <p:nvPr>
            <p:ph idx="1"/>
          </p:nvPr>
        </p:nvSpPr>
        <p:spPr>
          <a:xfrm>
            <a:off x="179512" y="1628800"/>
            <a:ext cx="8640960" cy="4800600"/>
          </a:xfrm>
        </p:spPr>
        <p:txBody>
          <a:bodyPr/>
          <a:lstStyle/>
          <a:p>
            <a:pPr marL="742950" lvl="0" indent="-742950">
              <a:buFont typeface="+mj-lt"/>
              <a:buAutoNum type="arabicPeriod" startAt="5"/>
            </a:pPr>
            <a:r>
              <a:rPr lang="en-GB" sz="3600" dirty="0" smtClean="0"/>
              <a:t>A </a:t>
            </a:r>
            <a:r>
              <a:rPr lang="en-GB" sz="3600" dirty="0"/>
              <a:t>small car has a weight of 8000N what is the mass of the car?</a:t>
            </a:r>
          </a:p>
          <a:p>
            <a:pPr marL="742950" lvl="0" indent="-742950">
              <a:buFont typeface="+mj-lt"/>
              <a:buAutoNum type="arabicPeriod" startAt="5"/>
            </a:pPr>
            <a:r>
              <a:rPr lang="en-GB" sz="3600" dirty="0"/>
              <a:t>What is the mass of a small S1 pupil who has a weight of 450N?</a:t>
            </a:r>
          </a:p>
          <a:p>
            <a:pPr marL="742950" lvl="0" indent="-742950">
              <a:buFont typeface="+mj-lt"/>
              <a:buAutoNum type="arabicPeriod" startAt="5"/>
            </a:pPr>
            <a:r>
              <a:rPr lang="en-GB" sz="3600" dirty="0"/>
              <a:t>What is the weight of </a:t>
            </a:r>
            <a:r>
              <a:rPr lang="en-GB" sz="3600" dirty="0" err="1"/>
              <a:t>Ruaridh’s</a:t>
            </a:r>
            <a:r>
              <a:rPr lang="en-GB" sz="3600" dirty="0"/>
              <a:t> pen if it has a mass of 200g</a:t>
            </a:r>
          </a:p>
          <a:p>
            <a:r>
              <a:rPr lang="en-GB" dirty="0"/>
              <a:t> </a:t>
            </a:r>
          </a:p>
          <a:p>
            <a:endParaRPr lang="en-GB" dirty="0"/>
          </a:p>
        </p:txBody>
      </p:sp>
      <p:sp>
        <p:nvSpPr>
          <p:cNvPr id="4" name="Date Placeholder 3"/>
          <p:cNvSpPr>
            <a:spLocks noGrp="1"/>
          </p:cNvSpPr>
          <p:nvPr>
            <p:ph type="dt" sz="half" idx="10"/>
          </p:nvPr>
        </p:nvSpPr>
        <p:spPr/>
        <p:txBody>
          <a:bodyPr/>
          <a:lstStyle/>
          <a:p>
            <a:pPr>
              <a:defRPr/>
            </a:pPr>
            <a:fld id="{5806A5A3-3B06-4502-AD7D-0A712276F082}" type="datetime1">
              <a:rPr lang="en-GB" smtClean="0"/>
              <a:t>31/05/2017</a:t>
            </a:fld>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
        <p:nvSpPr>
          <p:cNvPr id="6" name="Slide Number Placeholder 5"/>
          <p:cNvSpPr>
            <a:spLocks noGrp="1"/>
          </p:cNvSpPr>
          <p:nvPr>
            <p:ph type="sldNum" sz="quarter" idx="12"/>
          </p:nvPr>
        </p:nvSpPr>
        <p:spPr/>
        <p:txBody>
          <a:bodyPr/>
          <a:lstStyle/>
          <a:p>
            <a:pPr>
              <a:defRPr/>
            </a:pPr>
            <a:fld id="{D1008960-D204-42E7-A070-718BE675E09E}" type="slidenum">
              <a:rPr lang="en-GB" smtClean="0"/>
              <a:pPr>
                <a:defRPr/>
              </a:pPr>
              <a:t>85</a:t>
            </a:fld>
            <a:endParaRPr lang="en-GB"/>
          </a:p>
        </p:txBody>
      </p:sp>
    </p:spTree>
    <p:extLst>
      <p:ext uri="{BB962C8B-B14F-4D97-AF65-F5344CB8AC3E}">
        <p14:creationId xmlns:p14="http://schemas.microsoft.com/office/powerpoint/2010/main" val="30704890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9332CC-0F88-4430-8B38-28296E19DF37}" type="slidenum">
              <a:rPr lang="en-GB" sz="2000" smtClean="0">
                <a:solidFill>
                  <a:schemeClr val="accent1"/>
                </a:solidFill>
              </a:rPr>
              <a:pPr eaLnBrk="1" hangingPunct="1"/>
              <a:t>86</a:t>
            </a:fld>
            <a:endParaRPr lang="en-GB" sz="2000" smtClean="0">
              <a:solidFill>
                <a:schemeClr val="accent1"/>
              </a:solidFill>
            </a:endParaRPr>
          </a:p>
        </p:txBody>
      </p:sp>
      <p:pic>
        <p:nvPicPr>
          <p:cNvPr id="137219" name="Picture 6"/>
          <p:cNvPicPr>
            <a:picLocks noChangeAspect="1" noChangeArrowheads="1"/>
          </p:cNvPicPr>
          <p:nvPr/>
        </p:nvPicPr>
        <p:blipFill>
          <a:blip r:embed="rId2">
            <a:extLst>
              <a:ext uri="{28A0092B-C50C-407E-A947-70E740481C1C}">
                <a14:useLocalDpi xmlns:a14="http://schemas.microsoft.com/office/drawing/2010/main" val="0"/>
              </a:ext>
            </a:extLst>
          </a:blip>
          <a:srcRect r="55371"/>
          <a:stretch>
            <a:fillRect/>
          </a:stretch>
        </p:blipFill>
        <p:spPr bwMode="auto">
          <a:xfrm>
            <a:off x="0" y="0"/>
            <a:ext cx="87058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20" name="Rectangle 2"/>
          <p:cNvSpPr>
            <a:spLocks noGrp="1" noChangeArrowheads="1"/>
          </p:cNvSpPr>
          <p:nvPr>
            <p:ph type="title"/>
          </p:nvPr>
        </p:nvSpPr>
        <p:spPr/>
        <p:txBody>
          <a:bodyPr/>
          <a:lstStyle/>
          <a:p>
            <a:r>
              <a:rPr lang="en-GB" b="1" smtClean="0">
                <a:cs typeface="Times New Roman" pitchFamily="18" charset="0"/>
              </a:rPr>
              <a:t>Losing – and gaining – weight</a:t>
            </a:r>
          </a:p>
        </p:txBody>
      </p:sp>
      <p:sp>
        <p:nvSpPr>
          <p:cNvPr id="137221" name="Rectangle 4"/>
          <p:cNvSpPr>
            <a:spLocks noChangeArrowheads="1"/>
          </p:cNvSpPr>
          <p:nvPr/>
        </p:nvSpPr>
        <p:spPr bwMode="auto">
          <a:xfrm>
            <a:off x="539750" y="188913"/>
            <a:ext cx="7443788"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atin typeface="Comic Sans MS" pitchFamily="66" charset="0"/>
                <a:hlinkClick r:id="rId3"/>
              </a:rPr>
              <a:t>://www.mathsisfun.com/measure/weight-mass.html</a:t>
            </a:r>
            <a:endParaRPr lang="en-GB">
              <a:latin typeface="Comic Sans MS" pitchFamily="66" charset="0"/>
            </a:endParaRPr>
          </a:p>
        </p:txBody>
      </p:sp>
      <p:sp>
        <p:nvSpPr>
          <p:cNvPr id="2" name="Date Placeholder 1"/>
          <p:cNvSpPr>
            <a:spLocks noGrp="1"/>
          </p:cNvSpPr>
          <p:nvPr>
            <p:ph type="dt" sz="half" idx="10"/>
          </p:nvPr>
        </p:nvSpPr>
        <p:spPr/>
        <p:txBody>
          <a:bodyPr/>
          <a:lstStyle/>
          <a:p>
            <a:fld id="{D8D9A6E9-DF11-433B-BEFA-393C40B578A2}"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8629893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85BCFF-78D9-46AF-979F-31906B91CCF8}" type="slidenum">
              <a:rPr lang="en-GB" sz="2000" smtClean="0">
                <a:solidFill>
                  <a:schemeClr val="accent1"/>
                </a:solidFill>
              </a:rPr>
              <a:pPr eaLnBrk="1" hangingPunct="1"/>
              <a:t>87</a:t>
            </a:fld>
            <a:endParaRPr lang="en-GB" sz="2000" smtClean="0">
              <a:solidFill>
                <a:schemeClr val="accent1"/>
              </a:solidFill>
            </a:endParaRPr>
          </a:p>
        </p:txBody>
      </p:sp>
      <p:sp>
        <p:nvSpPr>
          <p:cNvPr id="13824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30AB80-26B6-4FC9-A0FC-12F31BBB217A}" type="datetime1">
              <a:rPr lang="en-GB" sz="1400" smtClean="0"/>
              <a:t>31/05/2017</a:t>
            </a:fld>
            <a:endParaRPr lang="en-GB" sz="1400" smtClean="0"/>
          </a:p>
        </p:txBody>
      </p:sp>
      <p:sp>
        <p:nvSpPr>
          <p:cNvPr id="13824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8245" name="Rectangle 1026"/>
          <p:cNvSpPr>
            <a:spLocks noChangeArrowheads="1"/>
          </p:cNvSpPr>
          <p:nvPr/>
        </p:nvSpPr>
        <p:spPr bwMode="auto">
          <a:xfrm>
            <a:off x="0" y="2544763"/>
            <a:ext cx="9144000" cy="434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4851" name="Group 1027"/>
          <p:cNvGrpSpPr>
            <a:grpSpLocks/>
          </p:cNvGrpSpPr>
          <p:nvPr/>
        </p:nvGrpSpPr>
        <p:grpSpPr bwMode="auto">
          <a:xfrm>
            <a:off x="611188" y="3130550"/>
            <a:ext cx="3722687" cy="2614613"/>
            <a:chOff x="385" y="1972"/>
            <a:chExt cx="2345" cy="1647"/>
          </a:xfrm>
        </p:grpSpPr>
        <p:pic>
          <p:nvPicPr>
            <p:cNvPr id="138370" name="Picture 1028" descr="ESC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 y="2508"/>
              <a:ext cx="2345" cy="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371" name="AutoShape 1029"/>
            <p:cNvSpPr>
              <a:spLocks noChangeArrowheads="1"/>
            </p:cNvSpPr>
            <p:nvPr/>
          </p:nvSpPr>
          <p:spPr bwMode="auto">
            <a:xfrm rot="10294243" flipH="1">
              <a:off x="1259" y="3166"/>
              <a:ext cx="1061" cy="261"/>
            </a:xfrm>
            <a:prstGeom prst="parallelogram">
              <a:avLst>
                <a:gd name="adj" fmla="val 564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72" name="Oval 1030"/>
            <p:cNvSpPr>
              <a:spLocks noChangeArrowheads="1"/>
            </p:cNvSpPr>
            <p:nvPr/>
          </p:nvSpPr>
          <p:spPr bwMode="auto">
            <a:xfrm>
              <a:off x="1356" y="1972"/>
              <a:ext cx="182" cy="182"/>
            </a:xfrm>
            <a:prstGeom prst="ellipse">
              <a:avLst/>
            </a:prstGeom>
            <a:solidFill>
              <a:schemeClr val="bg1"/>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5" name="AutoShape 1031"/>
            <p:cNvSpPr>
              <a:spLocks noChangeArrowheads="1"/>
            </p:cNvSpPr>
            <p:nvPr/>
          </p:nvSpPr>
          <p:spPr bwMode="auto">
            <a:xfrm rot="10800000">
              <a:off x="1039" y="2108"/>
              <a:ext cx="816" cy="6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grpSp>
      <p:sp>
        <p:nvSpPr>
          <p:cNvPr id="138247" name="Rectangle 1032"/>
          <p:cNvSpPr>
            <a:spLocks noGrp="1" noChangeArrowheads="1"/>
          </p:cNvSpPr>
          <p:nvPr>
            <p:ph type="title"/>
          </p:nvPr>
        </p:nvSpPr>
        <p:spPr>
          <a:xfrm>
            <a:off x="395288" y="0"/>
            <a:ext cx="8229600" cy="981075"/>
          </a:xfrm>
        </p:spPr>
        <p:txBody>
          <a:bodyPr/>
          <a:lstStyle/>
          <a:p>
            <a:pPr eaLnBrk="1" hangingPunct="1"/>
            <a:r>
              <a:rPr lang="en-GB" dirty="0" smtClean="0"/>
              <a:t>Weight and Mass – </a:t>
            </a:r>
            <a:endParaRPr lang="en-US" dirty="0" smtClean="0"/>
          </a:p>
        </p:txBody>
      </p:sp>
      <p:sp>
        <p:nvSpPr>
          <p:cNvPr id="334858" name="Text Box 1034"/>
          <p:cNvSpPr txBox="1">
            <a:spLocks noChangeArrowheads="1"/>
          </p:cNvSpPr>
          <p:nvPr/>
        </p:nvSpPr>
        <p:spPr bwMode="auto">
          <a:xfrm rot="-461203">
            <a:off x="2289909" y="4996421"/>
            <a:ext cx="155738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dirty="0">
                <a:latin typeface="ITC Avant Garde Gothic" pitchFamily="34" charset="0"/>
                <a:cs typeface="Arial" pitchFamily="34" charset="0"/>
              </a:rPr>
              <a:t>1  K</a:t>
            </a:r>
            <a:r>
              <a:rPr lang="en-GB" sz="2000" dirty="0">
                <a:latin typeface="ITC Avant Garde Gothic" pitchFamily="34" charset="0"/>
                <a:cs typeface="Arial" pitchFamily="34" charset="0"/>
              </a:rPr>
              <a:t>g</a:t>
            </a:r>
            <a:endParaRPr lang="en-US" sz="2000" dirty="0">
              <a:latin typeface="ITC Avant Garde Gothic" pitchFamily="34" charset="0"/>
              <a:cs typeface="Arial" pitchFamily="34" charset="0"/>
            </a:endParaRPr>
          </a:p>
        </p:txBody>
      </p:sp>
      <p:grpSp>
        <p:nvGrpSpPr>
          <p:cNvPr id="334859" name="Group 1035"/>
          <p:cNvGrpSpPr>
            <a:grpSpLocks/>
          </p:cNvGrpSpPr>
          <p:nvPr/>
        </p:nvGrpSpPr>
        <p:grpSpPr bwMode="auto">
          <a:xfrm>
            <a:off x="6554788" y="2517775"/>
            <a:ext cx="1295400" cy="3792538"/>
            <a:chOff x="4129" y="1586"/>
            <a:chExt cx="816" cy="2389"/>
          </a:xfrm>
        </p:grpSpPr>
        <p:grpSp>
          <p:nvGrpSpPr>
            <p:cNvPr id="138255" name="Group 1036"/>
            <p:cNvGrpSpPr>
              <a:grpSpLocks/>
            </p:cNvGrpSpPr>
            <p:nvPr/>
          </p:nvGrpSpPr>
          <p:grpSpPr bwMode="auto">
            <a:xfrm>
              <a:off x="4419" y="1586"/>
              <a:ext cx="251" cy="1750"/>
              <a:chOff x="1323" y="756"/>
              <a:chExt cx="251" cy="1750"/>
            </a:xfrm>
          </p:grpSpPr>
          <p:sp>
            <p:nvSpPr>
              <p:cNvPr id="138258" name="Line 1037"/>
              <p:cNvSpPr>
                <a:spLocks noChangeShapeType="1"/>
              </p:cNvSpPr>
              <p:nvPr/>
            </p:nvSpPr>
            <p:spPr bwMode="auto">
              <a:xfrm flipH="1" flipV="1">
                <a:off x="1421" y="1645"/>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59" name="Line 1038"/>
              <p:cNvSpPr>
                <a:spLocks noChangeShapeType="1"/>
              </p:cNvSpPr>
              <p:nvPr/>
            </p:nvSpPr>
            <p:spPr bwMode="auto">
              <a:xfrm flipH="1" flipV="1">
                <a:off x="1421" y="1359"/>
                <a:ext cx="81" cy="1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0" name="Line 1039"/>
              <p:cNvSpPr>
                <a:spLocks noChangeShapeType="1"/>
              </p:cNvSpPr>
              <p:nvPr/>
            </p:nvSpPr>
            <p:spPr bwMode="auto">
              <a:xfrm flipH="1" flipV="1">
                <a:off x="1421" y="1385"/>
                <a:ext cx="81" cy="1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1" name="Line 1040"/>
              <p:cNvSpPr>
                <a:spLocks noChangeShapeType="1"/>
              </p:cNvSpPr>
              <p:nvPr/>
            </p:nvSpPr>
            <p:spPr bwMode="auto">
              <a:xfrm flipH="1" flipV="1">
                <a:off x="1421" y="1411"/>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2" name="Line 1041"/>
              <p:cNvSpPr>
                <a:spLocks noChangeShapeType="1"/>
              </p:cNvSpPr>
              <p:nvPr/>
            </p:nvSpPr>
            <p:spPr bwMode="auto">
              <a:xfrm flipH="1" flipV="1">
                <a:off x="1421" y="1437"/>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3" name="Line 1042"/>
              <p:cNvSpPr>
                <a:spLocks noChangeShapeType="1"/>
              </p:cNvSpPr>
              <p:nvPr/>
            </p:nvSpPr>
            <p:spPr bwMode="auto">
              <a:xfrm flipH="1" flipV="1">
                <a:off x="1421" y="1463"/>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4" name="Line 1043"/>
              <p:cNvSpPr>
                <a:spLocks noChangeShapeType="1"/>
              </p:cNvSpPr>
              <p:nvPr/>
            </p:nvSpPr>
            <p:spPr bwMode="auto">
              <a:xfrm flipH="1" flipV="1">
                <a:off x="1421" y="1489"/>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5" name="Line 1044"/>
              <p:cNvSpPr>
                <a:spLocks noChangeShapeType="1"/>
              </p:cNvSpPr>
              <p:nvPr/>
            </p:nvSpPr>
            <p:spPr bwMode="auto">
              <a:xfrm flipH="1" flipV="1">
                <a:off x="1421" y="1515"/>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6" name="Line 1045"/>
              <p:cNvSpPr>
                <a:spLocks noChangeShapeType="1"/>
              </p:cNvSpPr>
              <p:nvPr/>
            </p:nvSpPr>
            <p:spPr bwMode="auto">
              <a:xfrm flipH="1" flipV="1">
                <a:off x="1421" y="1541"/>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7" name="Line 1046"/>
              <p:cNvSpPr>
                <a:spLocks noChangeShapeType="1"/>
              </p:cNvSpPr>
              <p:nvPr/>
            </p:nvSpPr>
            <p:spPr bwMode="auto">
              <a:xfrm flipH="1" flipV="1">
                <a:off x="1421" y="1567"/>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8" name="Line 1047"/>
              <p:cNvSpPr>
                <a:spLocks noChangeShapeType="1"/>
              </p:cNvSpPr>
              <p:nvPr/>
            </p:nvSpPr>
            <p:spPr bwMode="auto">
              <a:xfrm flipH="1" flipV="1">
                <a:off x="1421" y="1593"/>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69" name="Line 1048"/>
              <p:cNvSpPr>
                <a:spLocks noChangeShapeType="1"/>
              </p:cNvSpPr>
              <p:nvPr/>
            </p:nvSpPr>
            <p:spPr bwMode="auto">
              <a:xfrm flipH="1" flipV="1">
                <a:off x="1421" y="1619"/>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0" name="Line 1049"/>
              <p:cNvSpPr>
                <a:spLocks noChangeShapeType="1"/>
              </p:cNvSpPr>
              <p:nvPr/>
            </p:nvSpPr>
            <p:spPr bwMode="auto">
              <a:xfrm flipV="1">
                <a:off x="1421" y="1658"/>
                <a:ext cx="81" cy="10"/>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1" name="Line 1050"/>
              <p:cNvSpPr>
                <a:spLocks noChangeShapeType="1"/>
              </p:cNvSpPr>
              <p:nvPr/>
            </p:nvSpPr>
            <p:spPr bwMode="auto">
              <a:xfrm flipV="1">
                <a:off x="1421" y="1372"/>
                <a:ext cx="81" cy="14"/>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2" name="Line 1051"/>
              <p:cNvSpPr>
                <a:spLocks noChangeShapeType="1"/>
              </p:cNvSpPr>
              <p:nvPr/>
            </p:nvSpPr>
            <p:spPr bwMode="auto">
              <a:xfrm flipV="1">
                <a:off x="1421" y="1398"/>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3" name="Line 1052"/>
              <p:cNvSpPr>
                <a:spLocks noChangeShapeType="1"/>
              </p:cNvSpPr>
              <p:nvPr/>
            </p:nvSpPr>
            <p:spPr bwMode="auto">
              <a:xfrm flipV="1">
                <a:off x="1421" y="1424"/>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4" name="Line 1053"/>
              <p:cNvSpPr>
                <a:spLocks noChangeShapeType="1"/>
              </p:cNvSpPr>
              <p:nvPr/>
            </p:nvSpPr>
            <p:spPr bwMode="auto">
              <a:xfrm flipV="1">
                <a:off x="1421" y="1450"/>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5" name="Line 1054"/>
              <p:cNvSpPr>
                <a:spLocks noChangeShapeType="1"/>
              </p:cNvSpPr>
              <p:nvPr/>
            </p:nvSpPr>
            <p:spPr bwMode="auto">
              <a:xfrm flipV="1">
                <a:off x="1421" y="1476"/>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6" name="Line 1055"/>
              <p:cNvSpPr>
                <a:spLocks noChangeShapeType="1"/>
              </p:cNvSpPr>
              <p:nvPr/>
            </p:nvSpPr>
            <p:spPr bwMode="auto">
              <a:xfrm flipV="1">
                <a:off x="1421" y="1502"/>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7" name="Line 1056"/>
              <p:cNvSpPr>
                <a:spLocks noChangeShapeType="1"/>
              </p:cNvSpPr>
              <p:nvPr/>
            </p:nvSpPr>
            <p:spPr bwMode="auto">
              <a:xfrm flipV="1">
                <a:off x="1421" y="1528"/>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8" name="Line 1057"/>
              <p:cNvSpPr>
                <a:spLocks noChangeShapeType="1"/>
              </p:cNvSpPr>
              <p:nvPr/>
            </p:nvSpPr>
            <p:spPr bwMode="auto">
              <a:xfrm flipV="1">
                <a:off x="1421" y="1554"/>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79" name="Line 1058"/>
              <p:cNvSpPr>
                <a:spLocks noChangeShapeType="1"/>
              </p:cNvSpPr>
              <p:nvPr/>
            </p:nvSpPr>
            <p:spPr bwMode="auto">
              <a:xfrm flipV="1">
                <a:off x="1421" y="1580"/>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0" name="Line 1059"/>
              <p:cNvSpPr>
                <a:spLocks noChangeShapeType="1"/>
              </p:cNvSpPr>
              <p:nvPr/>
            </p:nvSpPr>
            <p:spPr bwMode="auto">
              <a:xfrm flipV="1">
                <a:off x="1421" y="1606"/>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1" name="Line 1060"/>
              <p:cNvSpPr>
                <a:spLocks noChangeShapeType="1"/>
              </p:cNvSpPr>
              <p:nvPr/>
            </p:nvSpPr>
            <p:spPr bwMode="auto">
              <a:xfrm flipV="1">
                <a:off x="1421" y="1632"/>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2" name="Line 1061"/>
              <p:cNvSpPr>
                <a:spLocks noChangeShapeType="1"/>
              </p:cNvSpPr>
              <p:nvPr/>
            </p:nvSpPr>
            <p:spPr bwMode="auto">
              <a:xfrm flipH="1" flipV="1">
                <a:off x="1421" y="1334"/>
                <a:ext cx="81" cy="1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3" name="Line 1062"/>
              <p:cNvSpPr>
                <a:spLocks noChangeShapeType="1"/>
              </p:cNvSpPr>
              <p:nvPr/>
            </p:nvSpPr>
            <p:spPr bwMode="auto">
              <a:xfrm flipH="1" flipV="1">
                <a:off x="1421" y="1048"/>
                <a:ext cx="81" cy="1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4" name="Line 1063"/>
              <p:cNvSpPr>
                <a:spLocks noChangeShapeType="1"/>
              </p:cNvSpPr>
              <p:nvPr/>
            </p:nvSpPr>
            <p:spPr bwMode="auto">
              <a:xfrm flipH="1" flipV="1">
                <a:off x="1421" y="1074"/>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5" name="Line 1064"/>
              <p:cNvSpPr>
                <a:spLocks noChangeShapeType="1"/>
              </p:cNvSpPr>
              <p:nvPr/>
            </p:nvSpPr>
            <p:spPr bwMode="auto">
              <a:xfrm flipH="1" flipV="1">
                <a:off x="1421" y="1100"/>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6" name="Line 1065"/>
              <p:cNvSpPr>
                <a:spLocks noChangeShapeType="1"/>
              </p:cNvSpPr>
              <p:nvPr/>
            </p:nvSpPr>
            <p:spPr bwMode="auto">
              <a:xfrm flipH="1" flipV="1">
                <a:off x="1421" y="1126"/>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7" name="Line 1066"/>
              <p:cNvSpPr>
                <a:spLocks noChangeShapeType="1"/>
              </p:cNvSpPr>
              <p:nvPr/>
            </p:nvSpPr>
            <p:spPr bwMode="auto">
              <a:xfrm flipH="1" flipV="1">
                <a:off x="1421" y="1152"/>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8" name="Line 1067"/>
              <p:cNvSpPr>
                <a:spLocks noChangeShapeType="1"/>
              </p:cNvSpPr>
              <p:nvPr/>
            </p:nvSpPr>
            <p:spPr bwMode="auto">
              <a:xfrm flipH="1" flipV="1">
                <a:off x="1421" y="1178"/>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89" name="Line 1068"/>
              <p:cNvSpPr>
                <a:spLocks noChangeShapeType="1"/>
              </p:cNvSpPr>
              <p:nvPr/>
            </p:nvSpPr>
            <p:spPr bwMode="auto">
              <a:xfrm flipH="1" flipV="1">
                <a:off x="1421" y="1204"/>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0" name="Line 1069"/>
              <p:cNvSpPr>
                <a:spLocks noChangeShapeType="1"/>
              </p:cNvSpPr>
              <p:nvPr/>
            </p:nvSpPr>
            <p:spPr bwMode="auto">
              <a:xfrm flipH="1" flipV="1">
                <a:off x="1421" y="1230"/>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1" name="Line 1070"/>
              <p:cNvSpPr>
                <a:spLocks noChangeShapeType="1"/>
              </p:cNvSpPr>
              <p:nvPr/>
            </p:nvSpPr>
            <p:spPr bwMode="auto">
              <a:xfrm flipH="1" flipV="1">
                <a:off x="1421" y="1256"/>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2" name="Line 1071"/>
              <p:cNvSpPr>
                <a:spLocks noChangeShapeType="1"/>
              </p:cNvSpPr>
              <p:nvPr/>
            </p:nvSpPr>
            <p:spPr bwMode="auto">
              <a:xfrm flipH="1" flipV="1">
                <a:off x="1421" y="1282"/>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3" name="Line 1072"/>
              <p:cNvSpPr>
                <a:spLocks noChangeShapeType="1"/>
              </p:cNvSpPr>
              <p:nvPr/>
            </p:nvSpPr>
            <p:spPr bwMode="auto">
              <a:xfrm flipH="1" flipV="1">
                <a:off x="1421" y="1308"/>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4" name="Line 1073"/>
              <p:cNvSpPr>
                <a:spLocks noChangeShapeType="1"/>
              </p:cNvSpPr>
              <p:nvPr/>
            </p:nvSpPr>
            <p:spPr bwMode="auto">
              <a:xfrm flipV="1">
                <a:off x="1421" y="1346"/>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5" name="Line 1074"/>
              <p:cNvSpPr>
                <a:spLocks noChangeShapeType="1"/>
              </p:cNvSpPr>
              <p:nvPr/>
            </p:nvSpPr>
            <p:spPr bwMode="auto">
              <a:xfrm flipV="1">
                <a:off x="1421" y="1061"/>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6" name="Line 1075"/>
              <p:cNvSpPr>
                <a:spLocks noChangeShapeType="1"/>
              </p:cNvSpPr>
              <p:nvPr/>
            </p:nvSpPr>
            <p:spPr bwMode="auto">
              <a:xfrm flipV="1">
                <a:off x="1421" y="1087"/>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7" name="Line 1076"/>
              <p:cNvSpPr>
                <a:spLocks noChangeShapeType="1"/>
              </p:cNvSpPr>
              <p:nvPr/>
            </p:nvSpPr>
            <p:spPr bwMode="auto">
              <a:xfrm flipV="1">
                <a:off x="1421" y="1113"/>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8" name="Line 1077"/>
              <p:cNvSpPr>
                <a:spLocks noChangeShapeType="1"/>
              </p:cNvSpPr>
              <p:nvPr/>
            </p:nvSpPr>
            <p:spPr bwMode="auto">
              <a:xfrm flipV="1">
                <a:off x="1421" y="1139"/>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99" name="Line 1078"/>
              <p:cNvSpPr>
                <a:spLocks noChangeShapeType="1"/>
              </p:cNvSpPr>
              <p:nvPr/>
            </p:nvSpPr>
            <p:spPr bwMode="auto">
              <a:xfrm flipV="1">
                <a:off x="1421" y="1165"/>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0" name="Line 1079"/>
              <p:cNvSpPr>
                <a:spLocks noChangeShapeType="1"/>
              </p:cNvSpPr>
              <p:nvPr/>
            </p:nvSpPr>
            <p:spPr bwMode="auto">
              <a:xfrm flipV="1">
                <a:off x="1421" y="1191"/>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1" name="Line 1080"/>
              <p:cNvSpPr>
                <a:spLocks noChangeShapeType="1"/>
              </p:cNvSpPr>
              <p:nvPr/>
            </p:nvSpPr>
            <p:spPr bwMode="auto">
              <a:xfrm flipV="1">
                <a:off x="1421" y="1217"/>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2" name="Line 1081"/>
              <p:cNvSpPr>
                <a:spLocks noChangeShapeType="1"/>
              </p:cNvSpPr>
              <p:nvPr/>
            </p:nvSpPr>
            <p:spPr bwMode="auto">
              <a:xfrm flipV="1">
                <a:off x="1421" y="1243"/>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3" name="Line 1082"/>
              <p:cNvSpPr>
                <a:spLocks noChangeShapeType="1"/>
              </p:cNvSpPr>
              <p:nvPr/>
            </p:nvSpPr>
            <p:spPr bwMode="auto">
              <a:xfrm flipV="1">
                <a:off x="1421" y="1269"/>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4" name="Line 1083"/>
              <p:cNvSpPr>
                <a:spLocks noChangeShapeType="1"/>
              </p:cNvSpPr>
              <p:nvPr/>
            </p:nvSpPr>
            <p:spPr bwMode="auto">
              <a:xfrm flipV="1">
                <a:off x="1421" y="1295"/>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5" name="Line 1084"/>
              <p:cNvSpPr>
                <a:spLocks noChangeShapeType="1"/>
              </p:cNvSpPr>
              <p:nvPr/>
            </p:nvSpPr>
            <p:spPr bwMode="auto">
              <a:xfrm flipV="1">
                <a:off x="1421" y="1321"/>
                <a:ext cx="81" cy="10"/>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6" name="Line 1085"/>
              <p:cNvSpPr>
                <a:spLocks noChangeShapeType="1"/>
              </p:cNvSpPr>
              <p:nvPr/>
            </p:nvSpPr>
            <p:spPr bwMode="auto">
              <a:xfrm>
                <a:off x="1458" y="1669"/>
                <a:ext cx="1" cy="4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07" name="Freeform 1086"/>
              <p:cNvSpPr>
                <a:spLocks noEditPoints="1"/>
              </p:cNvSpPr>
              <p:nvPr/>
            </p:nvSpPr>
            <p:spPr bwMode="auto">
              <a:xfrm>
                <a:off x="1360" y="937"/>
                <a:ext cx="214" cy="947"/>
              </a:xfrm>
              <a:custGeom>
                <a:avLst/>
                <a:gdLst>
                  <a:gd name="T0" fmla="*/ 0 w 1923"/>
                  <a:gd name="T1" fmla="*/ 0 h 8520"/>
                  <a:gd name="T2" fmla="*/ 0 w 1923"/>
                  <a:gd name="T3" fmla="*/ 0 h 8520"/>
                  <a:gd name="T4" fmla="*/ 0 w 1923"/>
                  <a:gd name="T5" fmla="*/ 0 h 8520"/>
                  <a:gd name="T6" fmla="*/ 0 w 1923"/>
                  <a:gd name="T7" fmla="*/ 0 h 8520"/>
                  <a:gd name="T8" fmla="*/ 0 w 1923"/>
                  <a:gd name="T9" fmla="*/ 0 h 8520"/>
                  <a:gd name="T10" fmla="*/ 0 w 1923"/>
                  <a:gd name="T11" fmla="*/ 0 h 8520"/>
                  <a:gd name="T12" fmla="*/ 0 w 1923"/>
                  <a:gd name="T13" fmla="*/ 0 h 8520"/>
                  <a:gd name="T14" fmla="*/ 0 w 1923"/>
                  <a:gd name="T15" fmla="*/ 0 h 8520"/>
                  <a:gd name="T16" fmla="*/ 0 w 1923"/>
                  <a:gd name="T17" fmla="*/ 0 h 8520"/>
                  <a:gd name="T18" fmla="*/ 0 w 1923"/>
                  <a:gd name="T19" fmla="*/ 0 h 8520"/>
                  <a:gd name="T20" fmla="*/ 0 w 1923"/>
                  <a:gd name="T21" fmla="*/ 0 h 8520"/>
                  <a:gd name="T22" fmla="*/ 0 w 1923"/>
                  <a:gd name="T23" fmla="*/ 0 h 8520"/>
                  <a:gd name="T24" fmla="*/ 0 w 1923"/>
                  <a:gd name="T25" fmla="*/ 0 h 8520"/>
                  <a:gd name="T26" fmla="*/ 0 w 1923"/>
                  <a:gd name="T27" fmla="*/ 0 h 8520"/>
                  <a:gd name="T28" fmla="*/ 0 w 1923"/>
                  <a:gd name="T29" fmla="*/ 0 h 8520"/>
                  <a:gd name="T30" fmla="*/ 0 w 1923"/>
                  <a:gd name="T31" fmla="*/ 0 h 8520"/>
                  <a:gd name="T32" fmla="*/ 0 w 1923"/>
                  <a:gd name="T33" fmla="*/ 0 h 8520"/>
                  <a:gd name="T34" fmla="*/ 0 w 1923"/>
                  <a:gd name="T35" fmla="*/ 0 h 8520"/>
                  <a:gd name="T36" fmla="*/ 0 w 1923"/>
                  <a:gd name="T37" fmla="*/ 0 h 8520"/>
                  <a:gd name="T38" fmla="*/ 0 w 1923"/>
                  <a:gd name="T39" fmla="*/ 0 h 8520"/>
                  <a:gd name="T40" fmla="*/ 0 w 1923"/>
                  <a:gd name="T41" fmla="*/ 0 h 8520"/>
                  <a:gd name="T42" fmla="*/ 0 w 1923"/>
                  <a:gd name="T43" fmla="*/ 0 h 8520"/>
                  <a:gd name="T44" fmla="*/ 0 w 1923"/>
                  <a:gd name="T45" fmla="*/ 0 h 8520"/>
                  <a:gd name="T46" fmla="*/ 0 w 1923"/>
                  <a:gd name="T47" fmla="*/ 0 h 8520"/>
                  <a:gd name="T48" fmla="*/ 0 w 1923"/>
                  <a:gd name="T49" fmla="*/ 0 h 8520"/>
                  <a:gd name="T50" fmla="*/ 0 w 1923"/>
                  <a:gd name="T51" fmla="*/ 0 h 8520"/>
                  <a:gd name="T52" fmla="*/ 0 w 1923"/>
                  <a:gd name="T53" fmla="*/ 0 h 8520"/>
                  <a:gd name="T54" fmla="*/ 0 w 1923"/>
                  <a:gd name="T55" fmla="*/ 0 h 8520"/>
                  <a:gd name="T56" fmla="*/ 0 w 1923"/>
                  <a:gd name="T57" fmla="*/ 0 h 8520"/>
                  <a:gd name="T58" fmla="*/ 0 w 1923"/>
                  <a:gd name="T59" fmla="*/ 0 h 8520"/>
                  <a:gd name="T60" fmla="*/ 0 w 1923"/>
                  <a:gd name="T61" fmla="*/ 0 h 8520"/>
                  <a:gd name="T62" fmla="*/ 0 w 1923"/>
                  <a:gd name="T63" fmla="*/ 0 h 8520"/>
                  <a:gd name="T64" fmla="*/ 0 w 1923"/>
                  <a:gd name="T65" fmla="*/ 0 h 8520"/>
                  <a:gd name="T66" fmla="*/ 0 w 1923"/>
                  <a:gd name="T67" fmla="*/ 0 h 85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23" h="8520">
                    <a:moveTo>
                      <a:pt x="244" y="1553"/>
                    </a:moveTo>
                    <a:lnTo>
                      <a:pt x="1690" y="1366"/>
                    </a:lnTo>
                    <a:lnTo>
                      <a:pt x="1707" y="6347"/>
                    </a:lnTo>
                    <a:lnTo>
                      <a:pt x="1379" y="6378"/>
                    </a:lnTo>
                    <a:lnTo>
                      <a:pt x="570" y="6394"/>
                    </a:lnTo>
                    <a:lnTo>
                      <a:pt x="259" y="6472"/>
                    </a:lnTo>
                    <a:lnTo>
                      <a:pt x="244" y="1553"/>
                    </a:lnTo>
                    <a:close/>
                    <a:moveTo>
                      <a:pt x="1" y="8174"/>
                    </a:moveTo>
                    <a:lnTo>
                      <a:pt x="0" y="355"/>
                    </a:lnTo>
                    <a:lnTo>
                      <a:pt x="57" y="353"/>
                    </a:lnTo>
                    <a:lnTo>
                      <a:pt x="106" y="347"/>
                    </a:lnTo>
                    <a:lnTo>
                      <a:pt x="189" y="322"/>
                    </a:lnTo>
                    <a:lnTo>
                      <a:pt x="254" y="291"/>
                    </a:lnTo>
                    <a:lnTo>
                      <a:pt x="309" y="256"/>
                    </a:lnTo>
                    <a:lnTo>
                      <a:pt x="361" y="225"/>
                    </a:lnTo>
                    <a:lnTo>
                      <a:pt x="418" y="203"/>
                    </a:lnTo>
                    <a:lnTo>
                      <a:pt x="488" y="197"/>
                    </a:lnTo>
                    <a:lnTo>
                      <a:pt x="528" y="202"/>
                    </a:lnTo>
                    <a:lnTo>
                      <a:pt x="575" y="212"/>
                    </a:lnTo>
                    <a:lnTo>
                      <a:pt x="657" y="120"/>
                    </a:lnTo>
                    <a:lnTo>
                      <a:pt x="749" y="54"/>
                    </a:lnTo>
                    <a:lnTo>
                      <a:pt x="848" y="14"/>
                    </a:lnTo>
                    <a:lnTo>
                      <a:pt x="949" y="0"/>
                    </a:lnTo>
                    <a:lnTo>
                      <a:pt x="1049" y="13"/>
                    </a:lnTo>
                    <a:lnTo>
                      <a:pt x="1147" y="52"/>
                    </a:lnTo>
                    <a:lnTo>
                      <a:pt x="1237" y="118"/>
                    </a:lnTo>
                    <a:lnTo>
                      <a:pt x="1318" y="212"/>
                    </a:lnTo>
                    <a:lnTo>
                      <a:pt x="1368" y="195"/>
                    </a:lnTo>
                    <a:lnTo>
                      <a:pt x="1413" y="184"/>
                    </a:lnTo>
                    <a:lnTo>
                      <a:pt x="1487" y="184"/>
                    </a:lnTo>
                    <a:lnTo>
                      <a:pt x="1548" y="204"/>
                    </a:lnTo>
                    <a:lnTo>
                      <a:pt x="1606" y="237"/>
                    </a:lnTo>
                    <a:lnTo>
                      <a:pt x="1663" y="275"/>
                    </a:lnTo>
                    <a:lnTo>
                      <a:pt x="1731" y="313"/>
                    </a:lnTo>
                    <a:lnTo>
                      <a:pt x="1815" y="343"/>
                    </a:lnTo>
                    <a:lnTo>
                      <a:pt x="1865" y="351"/>
                    </a:lnTo>
                    <a:lnTo>
                      <a:pt x="1923" y="355"/>
                    </a:lnTo>
                    <a:lnTo>
                      <a:pt x="1923" y="8165"/>
                    </a:lnTo>
                    <a:lnTo>
                      <a:pt x="1865" y="8170"/>
                    </a:lnTo>
                    <a:lnTo>
                      <a:pt x="1815" y="8178"/>
                    </a:lnTo>
                    <a:lnTo>
                      <a:pt x="1731" y="8207"/>
                    </a:lnTo>
                    <a:lnTo>
                      <a:pt x="1663" y="8244"/>
                    </a:lnTo>
                    <a:lnTo>
                      <a:pt x="1606" y="8283"/>
                    </a:lnTo>
                    <a:lnTo>
                      <a:pt x="1548" y="8317"/>
                    </a:lnTo>
                    <a:lnTo>
                      <a:pt x="1487" y="8336"/>
                    </a:lnTo>
                    <a:lnTo>
                      <a:pt x="1413" y="8336"/>
                    </a:lnTo>
                    <a:lnTo>
                      <a:pt x="1368" y="8326"/>
                    </a:lnTo>
                    <a:lnTo>
                      <a:pt x="1318" y="8308"/>
                    </a:lnTo>
                    <a:lnTo>
                      <a:pt x="1237" y="8402"/>
                    </a:lnTo>
                    <a:lnTo>
                      <a:pt x="1147" y="8469"/>
                    </a:lnTo>
                    <a:lnTo>
                      <a:pt x="1049" y="8507"/>
                    </a:lnTo>
                    <a:lnTo>
                      <a:pt x="949" y="8520"/>
                    </a:lnTo>
                    <a:lnTo>
                      <a:pt x="848" y="8506"/>
                    </a:lnTo>
                    <a:lnTo>
                      <a:pt x="749" y="8466"/>
                    </a:lnTo>
                    <a:lnTo>
                      <a:pt x="657" y="8400"/>
                    </a:lnTo>
                    <a:lnTo>
                      <a:pt x="575" y="8308"/>
                    </a:lnTo>
                    <a:lnTo>
                      <a:pt x="528" y="8319"/>
                    </a:lnTo>
                    <a:lnTo>
                      <a:pt x="488" y="8324"/>
                    </a:lnTo>
                    <a:lnTo>
                      <a:pt x="418" y="8319"/>
                    </a:lnTo>
                    <a:lnTo>
                      <a:pt x="362" y="8298"/>
                    </a:lnTo>
                    <a:lnTo>
                      <a:pt x="309" y="8269"/>
                    </a:lnTo>
                    <a:lnTo>
                      <a:pt x="254" y="8236"/>
                    </a:lnTo>
                    <a:lnTo>
                      <a:pt x="190" y="8204"/>
                    </a:lnTo>
                    <a:lnTo>
                      <a:pt x="107" y="8182"/>
                    </a:lnTo>
                    <a:lnTo>
                      <a:pt x="57" y="8176"/>
                    </a:lnTo>
                    <a:lnTo>
                      <a:pt x="1" y="817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08" name="Freeform 1087"/>
              <p:cNvSpPr>
                <a:spLocks/>
              </p:cNvSpPr>
              <p:nvPr/>
            </p:nvSpPr>
            <p:spPr bwMode="auto">
              <a:xfrm>
                <a:off x="1387" y="1089"/>
                <a:ext cx="163" cy="567"/>
              </a:xfrm>
              <a:custGeom>
                <a:avLst/>
                <a:gdLst>
                  <a:gd name="T0" fmla="*/ 0 w 1463"/>
                  <a:gd name="T1" fmla="*/ 0 h 5106"/>
                  <a:gd name="T2" fmla="*/ 0 w 1463"/>
                  <a:gd name="T3" fmla="*/ 0 h 5106"/>
                  <a:gd name="T4" fmla="*/ 0 w 1463"/>
                  <a:gd name="T5" fmla="*/ 0 h 5106"/>
                  <a:gd name="T6" fmla="*/ 0 w 1463"/>
                  <a:gd name="T7" fmla="*/ 0 h 5106"/>
                  <a:gd name="T8" fmla="*/ 0 w 1463"/>
                  <a:gd name="T9" fmla="*/ 0 h 5106"/>
                  <a:gd name="T10" fmla="*/ 0 w 1463"/>
                  <a:gd name="T11" fmla="*/ 0 h 5106"/>
                  <a:gd name="T12" fmla="*/ 0 w 1463"/>
                  <a:gd name="T13" fmla="*/ 0 h 5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3" h="5106">
                    <a:moveTo>
                      <a:pt x="0" y="187"/>
                    </a:moveTo>
                    <a:lnTo>
                      <a:pt x="1446" y="0"/>
                    </a:lnTo>
                    <a:lnTo>
                      <a:pt x="1463" y="4981"/>
                    </a:lnTo>
                    <a:lnTo>
                      <a:pt x="1135" y="5012"/>
                    </a:lnTo>
                    <a:lnTo>
                      <a:pt x="326" y="5028"/>
                    </a:lnTo>
                    <a:lnTo>
                      <a:pt x="15" y="5106"/>
                    </a:lnTo>
                    <a:lnTo>
                      <a:pt x="0" y="18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09" name="Freeform 1088"/>
              <p:cNvSpPr>
                <a:spLocks/>
              </p:cNvSpPr>
              <p:nvPr/>
            </p:nvSpPr>
            <p:spPr bwMode="auto">
              <a:xfrm>
                <a:off x="1360" y="937"/>
                <a:ext cx="214" cy="947"/>
              </a:xfrm>
              <a:custGeom>
                <a:avLst/>
                <a:gdLst>
                  <a:gd name="T0" fmla="*/ 0 w 1923"/>
                  <a:gd name="T1" fmla="*/ 0 h 8520"/>
                  <a:gd name="T2" fmla="*/ 0 w 1923"/>
                  <a:gd name="T3" fmla="*/ 0 h 8520"/>
                  <a:gd name="T4" fmla="*/ 0 w 1923"/>
                  <a:gd name="T5" fmla="*/ 0 h 8520"/>
                  <a:gd name="T6" fmla="*/ 0 w 1923"/>
                  <a:gd name="T7" fmla="*/ 0 h 8520"/>
                  <a:gd name="T8" fmla="*/ 0 w 1923"/>
                  <a:gd name="T9" fmla="*/ 0 h 8520"/>
                  <a:gd name="T10" fmla="*/ 0 w 1923"/>
                  <a:gd name="T11" fmla="*/ 0 h 8520"/>
                  <a:gd name="T12" fmla="*/ 0 w 1923"/>
                  <a:gd name="T13" fmla="*/ 0 h 8520"/>
                  <a:gd name="T14" fmla="*/ 0 w 1923"/>
                  <a:gd name="T15" fmla="*/ 0 h 8520"/>
                  <a:gd name="T16" fmla="*/ 0 w 1923"/>
                  <a:gd name="T17" fmla="*/ 0 h 8520"/>
                  <a:gd name="T18" fmla="*/ 0 w 1923"/>
                  <a:gd name="T19" fmla="*/ 0 h 8520"/>
                  <a:gd name="T20" fmla="*/ 0 w 1923"/>
                  <a:gd name="T21" fmla="*/ 0 h 8520"/>
                  <a:gd name="T22" fmla="*/ 0 w 1923"/>
                  <a:gd name="T23" fmla="*/ 0 h 8520"/>
                  <a:gd name="T24" fmla="*/ 0 w 1923"/>
                  <a:gd name="T25" fmla="*/ 0 h 8520"/>
                  <a:gd name="T26" fmla="*/ 0 w 1923"/>
                  <a:gd name="T27" fmla="*/ 0 h 8520"/>
                  <a:gd name="T28" fmla="*/ 0 w 1923"/>
                  <a:gd name="T29" fmla="*/ 0 h 8520"/>
                  <a:gd name="T30" fmla="*/ 0 w 1923"/>
                  <a:gd name="T31" fmla="*/ 0 h 8520"/>
                  <a:gd name="T32" fmla="*/ 0 w 1923"/>
                  <a:gd name="T33" fmla="*/ 0 h 8520"/>
                  <a:gd name="T34" fmla="*/ 0 w 1923"/>
                  <a:gd name="T35" fmla="*/ 0 h 8520"/>
                  <a:gd name="T36" fmla="*/ 0 w 1923"/>
                  <a:gd name="T37" fmla="*/ 0 h 8520"/>
                  <a:gd name="T38" fmla="*/ 0 w 1923"/>
                  <a:gd name="T39" fmla="*/ 0 h 8520"/>
                  <a:gd name="T40" fmla="*/ 0 w 1923"/>
                  <a:gd name="T41" fmla="*/ 0 h 8520"/>
                  <a:gd name="T42" fmla="*/ 0 w 1923"/>
                  <a:gd name="T43" fmla="*/ 0 h 8520"/>
                  <a:gd name="T44" fmla="*/ 0 w 1923"/>
                  <a:gd name="T45" fmla="*/ 0 h 8520"/>
                  <a:gd name="T46" fmla="*/ 0 w 1923"/>
                  <a:gd name="T47" fmla="*/ 0 h 8520"/>
                  <a:gd name="T48" fmla="*/ 0 w 1923"/>
                  <a:gd name="T49" fmla="*/ 0 h 8520"/>
                  <a:gd name="T50" fmla="*/ 0 w 1923"/>
                  <a:gd name="T51" fmla="*/ 0 h 8520"/>
                  <a:gd name="T52" fmla="*/ 0 w 1923"/>
                  <a:gd name="T53" fmla="*/ 0 h 8520"/>
                  <a:gd name="T54" fmla="*/ 0 w 1923"/>
                  <a:gd name="T55" fmla="*/ 0 h 8520"/>
                  <a:gd name="T56" fmla="*/ 0 w 1923"/>
                  <a:gd name="T57" fmla="*/ 0 h 8520"/>
                  <a:gd name="T58" fmla="*/ 0 w 1923"/>
                  <a:gd name="T59" fmla="*/ 0 h 8520"/>
                  <a:gd name="T60" fmla="*/ 0 w 1923"/>
                  <a:gd name="T61" fmla="*/ 0 h 8520"/>
                  <a:gd name="T62" fmla="*/ 0 w 1923"/>
                  <a:gd name="T63" fmla="*/ 0 h 8520"/>
                  <a:gd name="T64" fmla="*/ 0 w 1923"/>
                  <a:gd name="T65" fmla="*/ 0 h 8520"/>
                  <a:gd name="T66" fmla="*/ 0 w 1923"/>
                  <a:gd name="T67" fmla="*/ 0 h 8520"/>
                  <a:gd name="T68" fmla="*/ 0 w 1923"/>
                  <a:gd name="T69" fmla="*/ 0 h 8520"/>
                  <a:gd name="T70" fmla="*/ 0 w 1923"/>
                  <a:gd name="T71" fmla="*/ 0 h 8520"/>
                  <a:gd name="T72" fmla="*/ 0 w 1923"/>
                  <a:gd name="T73" fmla="*/ 0 h 8520"/>
                  <a:gd name="T74" fmla="*/ 0 w 1923"/>
                  <a:gd name="T75" fmla="*/ 0 h 8520"/>
                  <a:gd name="T76" fmla="*/ 0 w 1923"/>
                  <a:gd name="T77" fmla="*/ 0 h 8520"/>
                  <a:gd name="T78" fmla="*/ 0 w 1923"/>
                  <a:gd name="T79" fmla="*/ 0 h 8520"/>
                  <a:gd name="T80" fmla="*/ 0 w 1923"/>
                  <a:gd name="T81" fmla="*/ 0 h 8520"/>
                  <a:gd name="T82" fmla="*/ 0 w 1923"/>
                  <a:gd name="T83" fmla="*/ 0 h 8520"/>
                  <a:gd name="T84" fmla="*/ 0 w 1923"/>
                  <a:gd name="T85" fmla="*/ 0 h 8520"/>
                  <a:gd name="T86" fmla="*/ 0 w 1923"/>
                  <a:gd name="T87" fmla="*/ 0 h 8520"/>
                  <a:gd name="T88" fmla="*/ 0 w 1923"/>
                  <a:gd name="T89" fmla="*/ 0 h 8520"/>
                  <a:gd name="T90" fmla="*/ 0 w 1923"/>
                  <a:gd name="T91" fmla="*/ 0 h 8520"/>
                  <a:gd name="T92" fmla="*/ 0 w 1923"/>
                  <a:gd name="T93" fmla="*/ 0 h 8520"/>
                  <a:gd name="T94" fmla="*/ 0 w 1923"/>
                  <a:gd name="T95" fmla="*/ 0 h 8520"/>
                  <a:gd name="T96" fmla="*/ 0 w 1923"/>
                  <a:gd name="T97" fmla="*/ 0 h 8520"/>
                  <a:gd name="T98" fmla="*/ 0 w 1923"/>
                  <a:gd name="T99" fmla="*/ 0 h 8520"/>
                  <a:gd name="T100" fmla="*/ 0 w 1923"/>
                  <a:gd name="T101" fmla="*/ 0 h 8520"/>
                  <a:gd name="T102" fmla="*/ 0 w 1923"/>
                  <a:gd name="T103" fmla="*/ 0 h 8520"/>
                  <a:gd name="T104" fmla="*/ 0 w 1923"/>
                  <a:gd name="T105" fmla="*/ 0 h 8520"/>
                  <a:gd name="T106" fmla="*/ 0 w 1923"/>
                  <a:gd name="T107" fmla="*/ 0 h 8520"/>
                  <a:gd name="T108" fmla="*/ 0 w 1923"/>
                  <a:gd name="T109" fmla="*/ 0 h 8520"/>
                  <a:gd name="T110" fmla="*/ 0 w 1923"/>
                  <a:gd name="T111" fmla="*/ 0 h 8520"/>
                  <a:gd name="T112" fmla="*/ 0 w 1923"/>
                  <a:gd name="T113" fmla="*/ 0 h 8520"/>
                  <a:gd name="T114" fmla="*/ 0 w 1923"/>
                  <a:gd name="T115" fmla="*/ 0 h 8520"/>
                  <a:gd name="T116" fmla="*/ 0 w 1923"/>
                  <a:gd name="T117" fmla="*/ 0 h 85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23" h="8520">
                    <a:moveTo>
                      <a:pt x="1" y="8174"/>
                    </a:moveTo>
                    <a:lnTo>
                      <a:pt x="0" y="355"/>
                    </a:lnTo>
                    <a:lnTo>
                      <a:pt x="57" y="353"/>
                    </a:lnTo>
                    <a:lnTo>
                      <a:pt x="106" y="347"/>
                    </a:lnTo>
                    <a:lnTo>
                      <a:pt x="189" y="322"/>
                    </a:lnTo>
                    <a:lnTo>
                      <a:pt x="254" y="291"/>
                    </a:lnTo>
                    <a:lnTo>
                      <a:pt x="309" y="256"/>
                    </a:lnTo>
                    <a:lnTo>
                      <a:pt x="361" y="225"/>
                    </a:lnTo>
                    <a:lnTo>
                      <a:pt x="418" y="203"/>
                    </a:lnTo>
                    <a:lnTo>
                      <a:pt x="488" y="197"/>
                    </a:lnTo>
                    <a:lnTo>
                      <a:pt x="528" y="202"/>
                    </a:lnTo>
                    <a:lnTo>
                      <a:pt x="575" y="212"/>
                    </a:lnTo>
                    <a:lnTo>
                      <a:pt x="657" y="120"/>
                    </a:lnTo>
                    <a:lnTo>
                      <a:pt x="749" y="54"/>
                    </a:lnTo>
                    <a:lnTo>
                      <a:pt x="848" y="14"/>
                    </a:lnTo>
                    <a:lnTo>
                      <a:pt x="949" y="0"/>
                    </a:lnTo>
                    <a:lnTo>
                      <a:pt x="1049" y="13"/>
                    </a:lnTo>
                    <a:lnTo>
                      <a:pt x="1147" y="52"/>
                    </a:lnTo>
                    <a:lnTo>
                      <a:pt x="1237" y="118"/>
                    </a:lnTo>
                    <a:lnTo>
                      <a:pt x="1318" y="212"/>
                    </a:lnTo>
                    <a:lnTo>
                      <a:pt x="1368" y="195"/>
                    </a:lnTo>
                    <a:lnTo>
                      <a:pt x="1413" y="184"/>
                    </a:lnTo>
                    <a:lnTo>
                      <a:pt x="1487" y="184"/>
                    </a:lnTo>
                    <a:lnTo>
                      <a:pt x="1548" y="204"/>
                    </a:lnTo>
                    <a:lnTo>
                      <a:pt x="1606" y="237"/>
                    </a:lnTo>
                    <a:lnTo>
                      <a:pt x="1663" y="275"/>
                    </a:lnTo>
                    <a:lnTo>
                      <a:pt x="1731" y="313"/>
                    </a:lnTo>
                    <a:lnTo>
                      <a:pt x="1815" y="343"/>
                    </a:lnTo>
                    <a:lnTo>
                      <a:pt x="1865" y="351"/>
                    </a:lnTo>
                    <a:lnTo>
                      <a:pt x="1923" y="355"/>
                    </a:lnTo>
                    <a:lnTo>
                      <a:pt x="1923" y="8165"/>
                    </a:lnTo>
                    <a:lnTo>
                      <a:pt x="1865" y="8170"/>
                    </a:lnTo>
                    <a:lnTo>
                      <a:pt x="1815" y="8178"/>
                    </a:lnTo>
                    <a:lnTo>
                      <a:pt x="1731" y="8207"/>
                    </a:lnTo>
                    <a:lnTo>
                      <a:pt x="1663" y="8244"/>
                    </a:lnTo>
                    <a:lnTo>
                      <a:pt x="1606" y="8283"/>
                    </a:lnTo>
                    <a:lnTo>
                      <a:pt x="1548" y="8317"/>
                    </a:lnTo>
                    <a:lnTo>
                      <a:pt x="1487" y="8336"/>
                    </a:lnTo>
                    <a:lnTo>
                      <a:pt x="1413" y="8336"/>
                    </a:lnTo>
                    <a:lnTo>
                      <a:pt x="1368" y="8326"/>
                    </a:lnTo>
                    <a:lnTo>
                      <a:pt x="1318" y="8308"/>
                    </a:lnTo>
                    <a:lnTo>
                      <a:pt x="1237" y="8402"/>
                    </a:lnTo>
                    <a:lnTo>
                      <a:pt x="1147" y="8469"/>
                    </a:lnTo>
                    <a:lnTo>
                      <a:pt x="1049" y="8507"/>
                    </a:lnTo>
                    <a:lnTo>
                      <a:pt x="949" y="8520"/>
                    </a:lnTo>
                    <a:lnTo>
                      <a:pt x="848" y="8506"/>
                    </a:lnTo>
                    <a:lnTo>
                      <a:pt x="749" y="8466"/>
                    </a:lnTo>
                    <a:lnTo>
                      <a:pt x="657" y="8400"/>
                    </a:lnTo>
                    <a:lnTo>
                      <a:pt x="575" y="8308"/>
                    </a:lnTo>
                    <a:lnTo>
                      <a:pt x="528" y="8319"/>
                    </a:lnTo>
                    <a:lnTo>
                      <a:pt x="488" y="8324"/>
                    </a:lnTo>
                    <a:lnTo>
                      <a:pt x="418" y="8319"/>
                    </a:lnTo>
                    <a:lnTo>
                      <a:pt x="362" y="8298"/>
                    </a:lnTo>
                    <a:lnTo>
                      <a:pt x="309" y="8269"/>
                    </a:lnTo>
                    <a:lnTo>
                      <a:pt x="254" y="8236"/>
                    </a:lnTo>
                    <a:lnTo>
                      <a:pt x="190" y="8204"/>
                    </a:lnTo>
                    <a:lnTo>
                      <a:pt x="107" y="8182"/>
                    </a:lnTo>
                    <a:lnTo>
                      <a:pt x="57" y="8176"/>
                    </a:lnTo>
                    <a:lnTo>
                      <a:pt x="1" y="817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10" name="Freeform 1089"/>
              <p:cNvSpPr>
                <a:spLocks/>
              </p:cNvSpPr>
              <p:nvPr/>
            </p:nvSpPr>
            <p:spPr bwMode="auto">
              <a:xfrm>
                <a:off x="1438" y="2182"/>
                <a:ext cx="14" cy="52"/>
              </a:xfrm>
              <a:custGeom>
                <a:avLst/>
                <a:gdLst>
                  <a:gd name="T0" fmla="*/ 0 w 125"/>
                  <a:gd name="T1" fmla="*/ 0 h 466"/>
                  <a:gd name="T2" fmla="*/ 0 w 125"/>
                  <a:gd name="T3" fmla="*/ 0 h 466"/>
                  <a:gd name="T4" fmla="*/ 0 w 125"/>
                  <a:gd name="T5" fmla="*/ 0 h 466"/>
                  <a:gd name="T6" fmla="*/ 0 w 125"/>
                  <a:gd name="T7" fmla="*/ 0 h 466"/>
                  <a:gd name="T8" fmla="*/ 0 w 125"/>
                  <a:gd name="T9" fmla="*/ 0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66">
                    <a:moveTo>
                      <a:pt x="125" y="466"/>
                    </a:moveTo>
                    <a:lnTo>
                      <a:pt x="125" y="59"/>
                    </a:lnTo>
                    <a:lnTo>
                      <a:pt x="0" y="0"/>
                    </a:lnTo>
                    <a:lnTo>
                      <a:pt x="0" y="386"/>
                    </a:lnTo>
                    <a:lnTo>
                      <a:pt x="125" y="466"/>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11" name="Freeform 1090"/>
              <p:cNvSpPr>
                <a:spLocks/>
              </p:cNvSpPr>
              <p:nvPr/>
            </p:nvSpPr>
            <p:spPr bwMode="auto">
              <a:xfrm>
                <a:off x="1438" y="2182"/>
                <a:ext cx="14" cy="52"/>
              </a:xfrm>
              <a:custGeom>
                <a:avLst/>
                <a:gdLst>
                  <a:gd name="T0" fmla="*/ 0 w 125"/>
                  <a:gd name="T1" fmla="*/ 0 h 466"/>
                  <a:gd name="T2" fmla="*/ 0 w 125"/>
                  <a:gd name="T3" fmla="*/ 0 h 466"/>
                  <a:gd name="T4" fmla="*/ 0 w 125"/>
                  <a:gd name="T5" fmla="*/ 0 h 466"/>
                  <a:gd name="T6" fmla="*/ 0 w 125"/>
                  <a:gd name="T7" fmla="*/ 0 h 466"/>
                  <a:gd name="T8" fmla="*/ 0 w 125"/>
                  <a:gd name="T9" fmla="*/ 0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66">
                    <a:moveTo>
                      <a:pt x="125" y="466"/>
                    </a:moveTo>
                    <a:lnTo>
                      <a:pt x="125" y="59"/>
                    </a:lnTo>
                    <a:lnTo>
                      <a:pt x="0" y="0"/>
                    </a:lnTo>
                    <a:lnTo>
                      <a:pt x="0" y="386"/>
                    </a:lnTo>
                    <a:lnTo>
                      <a:pt x="125" y="46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12" name="Freeform 1091"/>
              <p:cNvSpPr>
                <a:spLocks/>
              </p:cNvSpPr>
              <p:nvPr/>
            </p:nvSpPr>
            <p:spPr bwMode="auto">
              <a:xfrm>
                <a:off x="1467" y="2304"/>
                <a:ext cx="20" cy="22"/>
              </a:xfrm>
              <a:custGeom>
                <a:avLst/>
                <a:gdLst>
                  <a:gd name="T0" fmla="*/ 0 w 185"/>
                  <a:gd name="T1" fmla="*/ 0 h 201"/>
                  <a:gd name="T2" fmla="*/ 0 w 185"/>
                  <a:gd name="T3" fmla="*/ 0 h 201"/>
                  <a:gd name="T4" fmla="*/ 0 w 185"/>
                  <a:gd name="T5" fmla="*/ 0 h 201"/>
                  <a:gd name="T6" fmla="*/ 0 w 185"/>
                  <a:gd name="T7" fmla="*/ 0 h 201"/>
                  <a:gd name="T8" fmla="*/ 0 w 185"/>
                  <a:gd name="T9" fmla="*/ 0 h 201"/>
                  <a:gd name="T10" fmla="*/ 0 w 185"/>
                  <a:gd name="T11" fmla="*/ 0 h 201"/>
                  <a:gd name="T12" fmla="*/ 0 w 185"/>
                  <a:gd name="T13" fmla="*/ 0 h 201"/>
                  <a:gd name="T14" fmla="*/ 0 w 185"/>
                  <a:gd name="T15" fmla="*/ 0 h 201"/>
                  <a:gd name="T16" fmla="*/ 0 w 185"/>
                  <a:gd name="T17" fmla="*/ 0 h 201"/>
                  <a:gd name="T18" fmla="*/ 0 w 185"/>
                  <a:gd name="T19" fmla="*/ 0 h 201"/>
                  <a:gd name="T20" fmla="*/ 0 w 185"/>
                  <a:gd name="T21" fmla="*/ 0 h 201"/>
                  <a:gd name="T22" fmla="*/ 0 w 185"/>
                  <a:gd name="T23" fmla="*/ 0 h 201"/>
                  <a:gd name="T24" fmla="*/ 0 w 185"/>
                  <a:gd name="T25" fmla="*/ 0 h 201"/>
                  <a:gd name="T26" fmla="*/ 0 w 185"/>
                  <a:gd name="T27" fmla="*/ 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5" h="201">
                    <a:moveTo>
                      <a:pt x="185" y="0"/>
                    </a:moveTo>
                    <a:lnTo>
                      <a:pt x="178" y="45"/>
                    </a:lnTo>
                    <a:lnTo>
                      <a:pt x="166" y="80"/>
                    </a:lnTo>
                    <a:lnTo>
                      <a:pt x="127" y="128"/>
                    </a:lnTo>
                    <a:lnTo>
                      <a:pt x="75" y="161"/>
                    </a:lnTo>
                    <a:lnTo>
                      <a:pt x="14" y="201"/>
                    </a:lnTo>
                    <a:lnTo>
                      <a:pt x="1" y="150"/>
                    </a:lnTo>
                    <a:lnTo>
                      <a:pt x="0" y="111"/>
                    </a:lnTo>
                    <a:lnTo>
                      <a:pt x="7" y="85"/>
                    </a:lnTo>
                    <a:lnTo>
                      <a:pt x="19" y="65"/>
                    </a:lnTo>
                    <a:lnTo>
                      <a:pt x="54" y="42"/>
                    </a:lnTo>
                    <a:lnTo>
                      <a:pt x="96" y="31"/>
                    </a:lnTo>
                    <a:lnTo>
                      <a:pt x="141" y="20"/>
                    </a:lnTo>
                    <a:lnTo>
                      <a:pt x="185" y="0"/>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13" name="Freeform 1092"/>
              <p:cNvSpPr>
                <a:spLocks/>
              </p:cNvSpPr>
              <p:nvPr/>
            </p:nvSpPr>
            <p:spPr bwMode="auto">
              <a:xfrm>
                <a:off x="1467" y="2304"/>
                <a:ext cx="20" cy="22"/>
              </a:xfrm>
              <a:custGeom>
                <a:avLst/>
                <a:gdLst>
                  <a:gd name="T0" fmla="*/ 0 w 185"/>
                  <a:gd name="T1" fmla="*/ 0 h 201"/>
                  <a:gd name="T2" fmla="*/ 0 w 185"/>
                  <a:gd name="T3" fmla="*/ 0 h 201"/>
                  <a:gd name="T4" fmla="*/ 0 w 185"/>
                  <a:gd name="T5" fmla="*/ 0 h 201"/>
                  <a:gd name="T6" fmla="*/ 0 w 185"/>
                  <a:gd name="T7" fmla="*/ 0 h 201"/>
                  <a:gd name="T8" fmla="*/ 0 w 185"/>
                  <a:gd name="T9" fmla="*/ 0 h 201"/>
                  <a:gd name="T10" fmla="*/ 0 w 185"/>
                  <a:gd name="T11" fmla="*/ 0 h 201"/>
                  <a:gd name="T12" fmla="*/ 0 w 185"/>
                  <a:gd name="T13" fmla="*/ 0 h 201"/>
                  <a:gd name="T14" fmla="*/ 0 w 185"/>
                  <a:gd name="T15" fmla="*/ 0 h 201"/>
                  <a:gd name="T16" fmla="*/ 0 w 185"/>
                  <a:gd name="T17" fmla="*/ 0 h 201"/>
                  <a:gd name="T18" fmla="*/ 0 w 185"/>
                  <a:gd name="T19" fmla="*/ 0 h 201"/>
                  <a:gd name="T20" fmla="*/ 0 w 185"/>
                  <a:gd name="T21" fmla="*/ 0 h 201"/>
                  <a:gd name="T22" fmla="*/ 0 w 185"/>
                  <a:gd name="T23" fmla="*/ 0 h 201"/>
                  <a:gd name="T24" fmla="*/ 0 w 185"/>
                  <a:gd name="T25" fmla="*/ 0 h 201"/>
                  <a:gd name="T26" fmla="*/ 0 w 185"/>
                  <a:gd name="T27" fmla="*/ 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5" h="201">
                    <a:moveTo>
                      <a:pt x="185" y="0"/>
                    </a:moveTo>
                    <a:lnTo>
                      <a:pt x="178" y="45"/>
                    </a:lnTo>
                    <a:lnTo>
                      <a:pt x="166" y="80"/>
                    </a:lnTo>
                    <a:lnTo>
                      <a:pt x="127" y="128"/>
                    </a:lnTo>
                    <a:lnTo>
                      <a:pt x="75" y="161"/>
                    </a:lnTo>
                    <a:lnTo>
                      <a:pt x="14" y="201"/>
                    </a:lnTo>
                    <a:lnTo>
                      <a:pt x="1" y="150"/>
                    </a:lnTo>
                    <a:lnTo>
                      <a:pt x="0" y="111"/>
                    </a:lnTo>
                    <a:lnTo>
                      <a:pt x="7" y="85"/>
                    </a:lnTo>
                    <a:lnTo>
                      <a:pt x="19" y="65"/>
                    </a:lnTo>
                    <a:lnTo>
                      <a:pt x="54" y="42"/>
                    </a:lnTo>
                    <a:lnTo>
                      <a:pt x="96" y="31"/>
                    </a:lnTo>
                    <a:lnTo>
                      <a:pt x="141" y="20"/>
                    </a:lnTo>
                    <a:lnTo>
                      <a:pt x="18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14" name="Freeform 1093"/>
              <p:cNvSpPr>
                <a:spLocks/>
              </p:cNvSpPr>
              <p:nvPr/>
            </p:nvSpPr>
            <p:spPr bwMode="auto">
              <a:xfrm>
                <a:off x="1402" y="2202"/>
                <a:ext cx="110" cy="111"/>
              </a:xfrm>
              <a:custGeom>
                <a:avLst/>
                <a:gdLst>
                  <a:gd name="T0" fmla="*/ 0 w 996"/>
                  <a:gd name="T1" fmla="*/ 0 h 996"/>
                  <a:gd name="T2" fmla="*/ 0 w 996"/>
                  <a:gd name="T3" fmla="*/ 0 h 996"/>
                  <a:gd name="T4" fmla="*/ 0 w 996"/>
                  <a:gd name="T5" fmla="*/ 0 h 996"/>
                  <a:gd name="T6" fmla="*/ 0 w 996"/>
                  <a:gd name="T7" fmla="*/ 0 h 996"/>
                  <a:gd name="T8" fmla="*/ 0 w 996"/>
                  <a:gd name="T9" fmla="*/ 0 h 996"/>
                  <a:gd name="T10" fmla="*/ 0 w 996"/>
                  <a:gd name="T11" fmla="*/ 0 h 996"/>
                  <a:gd name="T12" fmla="*/ 0 w 996"/>
                  <a:gd name="T13" fmla="*/ 0 h 996"/>
                  <a:gd name="T14" fmla="*/ 0 w 996"/>
                  <a:gd name="T15" fmla="*/ 0 h 996"/>
                  <a:gd name="T16" fmla="*/ 0 w 996"/>
                  <a:gd name="T17" fmla="*/ 0 h 996"/>
                  <a:gd name="T18" fmla="*/ 0 w 996"/>
                  <a:gd name="T19" fmla="*/ 0 h 996"/>
                  <a:gd name="T20" fmla="*/ 0 w 996"/>
                  <a:gd name="T21" fmla="*/ 0 h 996"/>
                  <a:gd name="T22" fmla="*/ 0 w 996"/>
                  <a:gd name="T23" fmla="*/ 0 h 996"/>
                  <a:gd name="T24" fmla="*/ 0 w 996"/>
                  <a:gd name="T25" fmla="*/ 0 h 996"/>
                  <a:gd name="T26" fmla="*/ 0 w 996"/>
                  <a:gd name="T27" fmla="*/ 0 h 996"/>
                  <a:gd name="T28" fmla="*/ 0 w 996"/>
                  <a:gd name="T29" fmla="*/ 0 h 996"/>
                  <a:gd name="T30" fmla="*/ 0 w 996"/>
                  <a:gd name="T31" fmla="*/ 0 h 996"/>
                  <a:gd name="T32" fmla="*/ 0 w 996"/>
                  <a:gd name="T33" fmla="*/ 0 h 996"/>
                  <a:gd name="T34" fmla="*/ 0 w 996"/>
                  <a:gd name="T35" fmla="*/ 0 h 996"/>
                  <a:gd name="T36" fmla="*/ 0 w 996"/>
                  <a:gd name="T37" fmla="*/ 0 h 996"/>
                  <a:gd name="T38" fmla="*/ 0 w 996"/>
                  <a:gd name="T39" fmla="*/ 0 h 996"/>
                  <a:gd name="T40" fmla="*/ 0 w 996"/>
                  <a:gd name="T41" fmla="*/ 0 h 996"/>
                  <a:gd name="T42" fmla="*/ 0 w 996"/>
                  <a:gd name="T43" fmla="*/ 0 h 996"/>
                  <a:gd name="T44" fmla="*/ 0 w 996"/>
                  <a:gd name="T45" fmla="*/ 0 h 996"/>
                  <a:gd name="T46" fmla="*/ 0 w 996"/>
                  <a:gd name="T47" fmla="*/ 0 h 996"/>
                  <a:gd name="T48" fmla="*/ 0 w 996"/>
                  <a:gd name="T49" fmla="*/ 0 h 996"/>
                  <a:gd name="T50" fmla="*/ 0 w 996"/>
                  <a:gd name="T51" fmla="*/ 0 h 996"/>
                  <a:gd name="T52" fmla="*/ 0 w 996"/>
                  <a:gd name="T53" fmla="*/ 0 h 996"/>
                  <a:gd name="T54" fmla="*/ 0 w 996"/>
                  <a:gd name="T55" fmla="*/ 0 h 996"/>
                  <a:gd name="T56" fmla="*/ 0 w 996"/>
                  <a:gd name="T57" fmla="*/ 0 h 996"/>
                  <a:gd name="T58" fmla="*/ 0 w 996"/>
                  <a:gd name="T59" fmla="*/ 0 h 996"/>
                  <a:gd name="T60" fmla="*/ 0 w 996"/>
                  <a:gd name="T61" fmla="*/ 0 h 996"/>
                  <a:gd name="T62" fmla="*/ 0 w 996"/>
                  <a:gd name="T63" fmla="*/ 0 h 996"/>
                  <a:gd name="T64" fmla="*/ 0 w 996"/>
                  <a:gd name="T65" fmla="*/ 0 h 996"/>
                  <a:gd name="T66" fmla="*/ 0 w 996"/>
                  <a:gd name="T67" fmla="*/ 0 h 996"/>
                  <a:gd name="T68" fmla="*/ 0 w 996"/>
                  <a:gd name="T69" fmla="*/ 0 h 9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6" h="996">
                    <a:moveTo>
                      <a:pt x="499" y="0"/>
                    </a:moveTo>
                    <a:lnTo>
                      <a:pt x="599" y="10"/>
                    </a:lnTo>
                    <a:lnTo>
                      <a:pt x="692" y="40"/>
                    </a:lnTo>
                    <a:lnTo>
                      <a:pt x="777" y="85"/>
                    </a:lnTo>
                    <a:lnTo>
                      <a:pt x="850" y="146"/>
                    </a:lnTo>
                    <a:lnTo>
                      <a:pt x="911" y="219"/>
                    </a:lnTo>
                    <a:lnTo>
                      <a:pt x="957" y="304"/>
                    </a:lnTo>
                    <a:lnTo>
                      <a:pt x="986" y="398"/>
                    </a:lnTo>
                    <a:lnTo>
                      <a:pt x="996" y="498"/>
                    </a:lnTo>
                    <a:lnTo>
                      <a:pt x="986" y="599"/>
                    </a:lnTo>
                    <a:lnTo>
                      <a:pt x="957" y="692"/>
                    </a:lnTo>
                    <a:lnTo>
                      <a:pt x="911" y="776"/>
                    </a:lnTo>
                    <a:lnTo>
                      <a:pt x="850" y="850"/>
                    </a:lnTo>
                    <a:lnTo>
                      <a:pt x="777" y="911"/>
                    </a:lnTo>
                    <a:lnTo>
                      <a:pt x="692" y="957"/>
                    </a:lnTo>
                    <a:lnTo>
                      <a:pt x="599" y="985"/>
                    </a:lnTo>
                    <a:lnTo>
                      <a:pt x="499" y="996"/>
                    </a:lnTo>
                    <a:lnTo>
                      <a:pt x="398" y="985"/>
                    </a:lnTo>
                    <a:lnTo>
                      <a:pt x="304" y="957"/>
                    </a:lnTo>
                    <a:lnTo>
                      <a:pt x="221" y="911"/>
                    </a:lnTo>
                    <a:lnTo>
                      <a:pt x="146" y="850"/>
                    </a:lnTo>
                    <a:lnTo>
                      <a:pt x="86" y="776"/>
                    </a:lnTo>
                    <a:lnTo>
                      <a:pt x="40" y="692"/>
                    </a:lnTo>
                    <a:lnTo>
                      <a:pt x="11" y="599"/>
                    </a:lnTo>
                    <a:lnTo>
                      <a:pt x="0" y="498"/>
                    </a:lnTo>
                    <a:lnTo>
                      <a:pt x="9" y="413"/>
                    </a:lnTo>
                    <a:lnTo>
                      <a:pt x="29" y="332"/>
                    </a:lnTo>
                    <a:lnTo>
                      <a:pt x="63" y="257"/>
                    </a:lnTo>
                    <a:lnTo>
                      <a:pt x="108" y="190"/>
                    </a:lnTo>
                    <a:lnTo>
                      <a:pt x="163" y="130"/>
                    </a:lnTo>
                    <a:lnTo>
                      <a:pt x="227" y="81"/>
                    </a:lnTo>
                    <a:lnTo>
                      <a:pt x="298" y="43"/>
                    </a:lnTo>
                    <a:lnTo>
                      <a:pt x="376" y="15"/>
                    </a:lnTo>
                    <a:lnTo>
                      <a:pt x="394" y="24"/>
                    </a:lnTo>
                    <a:lnTo>
                      <a:pt x="409" y="44"/>
                    </a:lnTo>
                    <a:lnTo>
                      <a:pt x="424" y="102"/>
                    </a:lnTo>
                    <a:lnTo>
                      <a:pt x="420" y="163"/>
                    </a:lnTo>
                    <a:lnTo>
                      <a:pt x="409" y="185"/>
                    </a:lnTo>
                    <a:lnTo>
                      <a:pt x="394" y="199"/>
                    </a:lnTo>
                    <a:lnTo>
                      <a:pt x="308" y="244"/>
                    </a:lnTo>
                    <a:lnTo>
                      <a:pt x="241" y="312"/>
                    </a:lnTo>
                    <a:lnTo>
                      <a:pt x="197" y="399"/>
                    </a:lnTo>
                    <a:lnTo>
                      <a:pt x="182" y="498"/>
                    </a:lnTo>
                    <a:lnTo>
                      <a:pt x="188" y="562"/>
                    </a:lnTo>
                    <a:lnTo>
                      <a:pt x="206" y="621"/>
                    </a:lnTo>
                    <a:lnTo>
                      <a:pt x="236" y="675"/>
                    </a:lnTo>
                    <a:lnTo>
                      <a:pt x="275" y="722"/>
                    </a:lnTo>
                    <a:lnTo>
                      <a:pt x="322" y="761"/>
                    </a:lnTo>
                    <a:lnTo>
                      <a:pt x="376" y="791"/>
                    </a:lnTo>
                    <a:lnTo>
                      <a:pt x="435" y="809"/>
                    </a:lnTo>
                    <a:lnTo>
                      <a:pt x="499" y="815"/>
                    </a:lnTo>
                    <a:lnTo>
                      <a:pt x="562" y="809"/>
                    </a:lnTo>
                    <a:lnTo>
                      <a:pt x="623" y="791"/>
                    </a:lnTo>
                    <a:lnTo>
                      <a:pt x="676" y="761"/>
                    </a:lnTo>
                    <a:lnTo>
                      <a:pt x="723" y="722"/>
                    </a:lnTo>
                    <a:lnTo>
                      <a:pt x="761" y="675"/>
                    </a:lnTo>
                    <a:lnTo>
                      <a:pt x="791" y="621"/>
                    </a:lnTo>
                    <a:lnTo>
                      <a:pt x="809" y="562"/>
                    </a:lnTo>
                    <a:lnTo>
                      <a:pt x="815" y="498"/>
                    </a:lnTo>
                    <a:lnTo>
                      <a:pt x="809" y="434"/>
                    </a:lnTo>
                    <a:lnTo>
                      <a:pt x="791" y="374"/>
                    </a:lnTo>
                    <a:lnTo>
                      <a:pt x="761" y="320"/>
                    </a:lnTo>
                    <a:lnTo>
                      <a:pt x="723" y="273"/>
                    </a:lnTo>
                    <a:lnTo>
                      <a:pt x="676" y="234"/>
                    </a:lnTo>
                    <a:lnTo>
                      <a:pt x="623" y="206"/>
                    </a:lnTo>
                    <a:lnTo>
                      <a:pt x="562" y="187"/>
                    </a:lnTo>
                    <a:lnTo>
                      <a:pt x="499" y="180"/>
                    </a:lnTo>
                    <a:lnTo>
                      <a:pt x="500" y="146"/>
                    </a:lnTo>
                    <a:lnTo>
                      <a:pt x="498" y="91"/>
                    </a:lnTo>
                    <a:lnTo>
                      <a:pt x="497" y="34"/>
                    </a:lnTo>
                    <a:lnTo>
                      <a:pt x="499" y="0"/>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15" name="Freeform 1094"/>
              <p:cNvSpPr>
                <a:spLocks/>
              </p:cNvSpPr>
              <p:nvPr/>
            </p:nvSpPr>
            <p:spPr bwMode="auto">
              <a:xfrm>
                <a:off x="1402" y="2202"/>
                <a:ext cx="110" cy="111"/>
              </a:xfrm>
              <a:custGeom>
                <a:avLst/>
                <a:gdLst>
                  <a:gd name="T0" fmla="*/ 0 w 996"/>
                  <a:gd name="T1" fmla="*/ 0 h 996"/>
                  <a:gd name="T2" fmla="*/ 0 w 996"/>
                  <a:gd name="T3" fmla="*/ 0 h 996"/>
                  <a:gd name="T4" fmla="*/ 0 w 996"/>
                  <a:gd name="T5" fmla="*/ 0 h 996"/>
                  <a:gd name="T6" fmla="*/ 0 w 996"/>
                  <a:gd name="T7" fmla="*/ 0 h 996"/>
                  <a:gd name="T8" fmla="*/ 0 w 996"/>
                  <a:gd name="T9" fmla="*/ 0 h 996"/>
                  <a:gd name="T10" fmla="*/ 0 w 996"/>
                  <a:gd name="T11" fmla="*/ 0 h 996"/>
                  <a:gd name="T12" fmla="*/ 0 w 996"/>
                  <a:gd name="T13" fmla="*/ 0 h 996"/>
                  <a:gd name="T14" fmla="*/ 0 w 996"/>
                  <a:gd name="T15" fmla="*/ 0 h 996"/>
                  <a:gd name="T16" fmla="*/ 0 w 996"/>
                  <a:gd name="T17" fmla="*/ 0 h 996"/>
                  <a:gd name="T18" fmla="*/ 0 w 996"/>
                  <a:gd name="T19" fmla="*/ 0 h 996"/>
                  <a:gd name="T20" fmla="*/ 0 w 996"/>
                  <a:gd name="T21" fmla="*/ 0 h 996"/>
                  <a:gd name="T22" fmla="*/ 0 w 996"/>
                  <a:gd name="T23" fmla="*/ 0 h 996"/>
                  <a:gd name="T24" fmla="*/ 0 w 996"/>
                  <a:gd name="T25" fmla="*/ 0 h 996"/>
                  <a:gd name="T26" fmla="*/ 0 w 996"/>
                  <a:gd name="T27" fmla="*/ 0 h 996"/>
                  <a:gd name="T28" fmla="*/ 0 w 996"/>
                  <a:gd name="T29" fmla="*/ 0 h 996"/>
                  <a:gd name="T30" fmla="*/ 0 w 996"/>
                  <a:gd name="T31" fmla="*/ 0 h 996"/>
                  <a:gd name="T32" fmla="*/ 0 w 996"/>
                  <a:gd name="T33" fmla="*/ 0 h 996"/>
                  <a:gd name="T34" fmla="*/ 0 w 996"/>
                  <a:gd name="T35" fmla="*/ 0 h 996"/>
                  <a:gd name="T36" fmla="*/ 0 w 996"/>
                  <a:gd name="T37" fmla="*/ 0 h 996"/>
                  <a:gd name="T38" fmla="*/ 0 w 996"/>
                  <a:gd name="T39" fmla="*/ 0 h 996"/>
                  <a:gd name="T40" fmla="*/ 0 w 996"/>
                  <a:gd name="T41" fmla="*/ 0 h 996"/>
                  <a:gd name="T42" fmla="*/ 0 w 996"/>
                  <a:gd name="T43" fmla="*/ 0 h 996"/>
                  <a:gd name="T44" fmla="*/ 0 w 996"/>
                  <a:gd name="T45" fmla="*/ 0 h 996"/>
                  <a:gd name="T46" fmla="*/ 0 w 996"/>
                  <a:gd name="T47" fmla="*/ 0 h 996"/>
                  <a:gd name="T48" fmla="*/ 0 w 996"/>
                  <a:gd name="T49" fmla="*/ 0 h 996"/>
                  <a:gd name="T50" fmla="*/ 0 w 996"/>
                  <a:gd name="T51" fmla="*/ 0 h 996"/>
                  <a:gd name="T52" fmla="*/ 0 w 996"/>
                  <a:gd name="T53" fmla="*/ 0 h 996"/>
                  <a:gd name="T54" fmla="*/ 0 w 996"/>
                  <a:gd name="T55" fmla="*/ 0 h 996"/>
                  <a:gd name="T56" fmla="*/ 0 w 996"/>
                  <a:gd name="T57" fmla="*/ 0 h 996"/>
                  <a:gd name="T58" fmla="*/ 0 w 996"/>
                  <a:gd name="T59" fmla="*/ 0 h 996"/>
                  <a:gd name="T60" fmla="*/ 0 w 996"/>
                  <a:gd name="T61" fmla="*/ 0 h 996"/>
                  <a:gd name="T62" fmla="*/ 0 w 996"/>
                  <a:gd name="T63" fmla="*/ 0 h 996"/>
                  <a:gd name="T64" fmla="*/ 0 w 996"/>
                  <a:gd name="T65" fmla="*/ 0 h 996"/>
                  <a:gd name="T66" fmla="*/ 0 w 996"/>
                  <a:gd name="T67" fmla="*/ 0 h 996"/>
                  <a:gd name="T68" fmla="*/ 0 w 996"/>
                  <a:gd name="T69" fmla="*/ 0 h 9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6" h="996">
                    <a:moveTo>
                      <a:pt x="499" y="0"/>
                    </a:moveTo>
                    <a:lnTo>
                      <a:pt x="599" y="10"/>
                    </a:lnTo>
                    <a:lnTo>
                      <a:pt x="692" y="40"/>
                    </a:lnTo>
                    <a:lnTo>
                      <a:pt x="777" y="85"/>
                    </a:lnTo>
                    <a:lnTo>
                      <a:pt x="850" y="146"/>
                    </a:lnTo>
                    <a:lnTo>
                      <a:pt x="911" y="219"/>
                    </a:lnTo>
                    <a:lnTo>
                      <a:pt x="957" y="304"/>
                    </a:lnTo>
                    <a:lnTo>
                      <a:pt x="986" y="398"/>
                    </a:lnTo>
                    <a:lnTo>
                      <a:pt x="996" y="498"/>
                    </a:lnTo>
                    <a:lnTo>
                      <a:pt x="986" y="599"/>
                    </a:lnTo>
                    <a:lnTo>
                      <a:pt x="957" y="692"/>
                    </a:lnTo>
                    <a:lnTo>
                      <a:pt x="911" y="776"/>
                    </a:lnTo>
                    <a:lnTo>
                      <a:pt x="850" y="850"/>
                    </a:lnTo>
                    <a:lnTo>
                      <a:pt x="777" y="911"/>
                    </a:lnTo>
                    <a:lnTo>
                      <a:pt x="692" y="957"/>
                    </a:lnTo>
                    <a:lnTo>
                      <a:pt x="599" y="985"/>
                    </a:lnTo>
                    <a:lnTo>
                      <a:pt x="499" y="996"/>
                    </a:lnTo>
                    <a:lnTo>
                      <a:pt x="398" y="985"/>
                    </a:lnTo>
                    <a:lnTo>
                      <a:pt x="304" y="957"/>
                    </a:lnTo>
                    <a:lnTo>
                      <a:pt x="221" y="911"/>
                    </a:lnTo>
                    <a:lnTo>
                      <a:pt x="146" y="850"/>
                    </a:lnTo>
                    <a:lnTo>
                      <a:pt x="86" y="776"/>
                    </a:lnTo>
                    <a:lnTo>
                      <a:pt x="40" y="692"/>
                    </a:lnTo>
                    <a:lnTo>
                      <a:pt x="11" y="599"/>
                    </a:lnTo>
                    <a:lnTo>
                      <a:pt x="0" y="498"/>
                    </a:lnTo>
                    <a:lnTo>
                      <a:pt x="9" y="413"/>
                    </a:lnTo>
                    <a:lnTo>
                      <a:pt x="29" y="332"/>
                    </a:lnTo>
                    <a:lnTo>
                      <a:pt x="63" y="257"/>
                    </a:lnTo>
                    <a:lnTo>
                      <a:pt x="108" y="190"/>
                    </a:lnTo>
                    <a:lnTo>
                      <a:pt x="163" y="130"/>
                    </a:lnTo>
                    <a:lnTo>
                      <a:pt x="227" y="81"/>
                    </a:lnTo>
                    <a:lnTo>
                      <a:pt x="298" y="43"/>
                    </a:lnTo>
                    <a:lnTo>
                      <a:pt x="376" y="15"/>
                    </a:lnTo>
                    <a:lnTo>
                      <a:pt x="394" y="24"/>
                    </a:lnTo>
                    <a:lnTo>
                      <a:pt x="409" y="44"/>
                    </a:lnTo>
                    <a:lnTo>
                      <a:pt x="424" y="102"/>
                    </a:lnTo>
                    <a:lnTo>
                      <a:pt x="420" y="163"/>
                    </a:lnTo>
                    <a:lnTo>
                      <a:pt x="409" y="185"/>
                    </a:lnTo>
                    <a:lnTo>
                      <a:pt x="394" y="199"/>
                    </a:lnTo>
                    <a:lnTo>
                      <a:pt x="308" y="244"/>
                    </a:lnTo>
                    <a:lnTo>
                      <a:pt x="241" y="312"/>
                    </a:lnTo>
                    <a:lnTo>
                      <a:pt x="197" y="399"/>
                    </a:lnTo>
                    <a:lnTo>
                      <a:pt x="182" y="498"/>
                    </a:lnTo>
                    <a:lnTo>
                      <a:pt x="188" y="562"/>
                    </a:lnTo>
                    <a:lnTo>
                      <a:pt x="206" y="621"/>
                    </a:lnTo>
                    <a:lnTo>
                      <a:pt x="236" y="675"/>
                    </a:lnTo>
                    <a:lnTo>
                      <a:pt x="275" y="722"/>
                    </a:lnTo>
                    <a:lnTo>
                      <a:pt x="322" y="761"/>
                    </a:lnTo>
                    <a:lnTo>
                      <a:pt x="376" y="791"/>
                    </a:lnTo>
                    <a:lnTo>
                      <a:pt x="435" y="809"/>
                    </a:lnTo>
                    <a:lnTo>
                      <a:pt x="499" y="815"/>
                    </a:lnTo>
                    <a:lnTo>
                      <a:pt x="562" y="809"/>
                    </a:lnTo>
                    <a:lnTo>
                      <a:pt x="623" y="791"/>
                    </a:lnTo>
                    <a:lnTo>
                      <a:pt x="676" y="761"/>
                    </a:lnTo>
                    <a:lnTo>
                      <a:pt x="723" y="722"/>
                    </a:lnTo>
                    <a:lnTo>
                      <a:pt x="761" y="675"/>
                    </a:lnTo>
                    <a:lnTo>
                      <a:pt x="791" y="621"/>
                    </a:lnTo>
                    <a:lnTo>
                      <a:pt x="809" y="562"/>
                    </a:lnTo>
                    <a:lnTo>
                      <a:pt x="815" y="498"/>
                    </a:lnTo>
                    <a:lnTo>
                      <a:pt x="809" y="434"/>
                    </a:lnTo>
                    <a:lnTo>
                      <a:pt x="791" y="374"/>
                    </a:lnTo>
                    <a:lnTo>
                      <a:pt x="761" y="320"/>
                    </a:lnTo>
                    <a:lnTo>
                      <a:pt x="723" y="273"/>
                    </a:lnTo>
                    <a:lnTo>
                      <a:pt x="676" y="234"/>
                    </a:lnTo>
                    <a:lnTo>
                      <a:pt x="623" y="206"/>
                    </a:lnTo>
                    <a:lnTo>
                      <a:pt x="562" y="187"/>
                    </a:lnTo>
                    <a:lnTo>
                      <a:pt x="499" y="180"/>
                    </a:lnTo>
                    <a:lnTo>
                      <a:pt x="500" y="146"/>
                    </a:lnTo>
                    <a:lnTo>
                      <a:pt x="498" y="91"/>
                    </a:lnTo>
                    <a:lnTo>
                      <a:pt x="497" y="34"/>
                    </a:lnTo>
                    <a:lnTo>
                      <a:pt x="49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16" name="Freeform 1095"/>
              <p:cNvSpPr>
                <a:spLocks/>
              </p:cNvSpPr>
              <p:nvPr/>
            </p:nvSpPr>
            <p:spPr bwMode="auto">
              <a:xfrm>
                <a:off x="1412" y="2266"/>
                <a:ext cx="79" cy="158"/>
              </a:xfrm>
              <a:custGeom>
                <a:avLst/>
                <a:gdLst>
                  <a:gd name="T0" fmla="*/ 0 w 719"/>
                  <a:gd name="T1" fmla="*/ 0 h 1421"/>
                  <a:gd name="T2" fmla="*/ 0 w 719"/>
                  <a:gd name="T3" fmla="*/ 0 h 1421"/>
                  <a:gd name="T4" fmla="*/ 0 w 719"/>
                  <a:gd name="T5" fmla="*/ 0 h 1421"/>
                  <a:gd name="T6" fmla="*/ 0 w 719"/>
                  <a:gd name="T7" fmla="*/ 0 h 1421"/>
                  <a:gd name="T8" fmla="*/ 0 w 719"/>
                  <a:gd name="T9" fmla="*/ 0 h 1421"/>
                  <a:gd name="T10" fmla="*/ 0 w 719"/>
                  <a:gd name="T11" fmla="*/ 0 h 1421"/>
                  <a:gd name="T12" fmla="*/ 0 w 719"/>
                  <a:gd name="T13" fmla="*/ 0 h 1421"/>
                  <a:gd name="T14" fmla="*/ 0 w 719"/>
                  <a:gd name="T15" fmla="*/ 0 h 1421"/>
                  <a:gd name="T16" fmla="*/ 0 w 719"/>
                  <a:gd name="T17" fmla="*/ 0 h 1421"/>
                  <a:gd name="T18" fmla="*/ 0 w 719"/>
                  <a:gd name="T19" fmla="*/ 0 h 1421"/>
                  <a:gd name="T20" fmla="*/ 0 w 719"/>
                  <a:gd name="T21" fmla="*/ 0 h 1421"/>
                  <a:gd name="T22" fmla="*/ 0 w 719"/>
                  <a:gd name="T23" fmla="*/ 0 h 1421"/>
                  <a:gd name="T24" fmla="*/ 0 w 719"/>
                  <a:gd name="T25" fmla="*/ 0 h 1421"/>
                  <a:gd name="T26" fmla="*/ 0 w 719"/>
                  <a:gd name="T27" fmla="*/ 0 h 1421"/>
                  <a:gd name="T28" fmla="*/ 0 w 719"/>
                  <a:gd name="T29" fmla="*/ 0 h 1421"/>
                  <a:gd name="T30" fmla="*/ 0 w 719"/>
                  <a:gd name="T31" fmla="*/ 0 h 1421"/>
                  <a:gd name="T32" fmla="*/ 0 w 719"/>
                  <a:gd name="T33" fmla="*/ 0 h 1421"/>
                  <a:gd name="T34" fmla="*/ 0 w 719"/>
                  <a:gd name="T35" fmla="*/ 0 h 1421"/>
                  <a:gd name="T36" fmla="*/ 0 w 719"/>
                  <a:gd name="T37" fmla="*/ 0 h 1421"/>
                  <a:gd name="T38" fmla="*/ 0 w 719"/>
                  <a:gd name="T39" fmla="*/ 0 h 1421"/>
                  <a:gd name="T40" fmla="*/ 0 w 719"/>
                  <a:gd name="T41" fmla="*/ 0 h 1421"/>
                  <a:gd name="T42" fmla="*/ 0 w 719"/>
                  <a:gd name="T43" fmla="*/ 0 h 1421"/>
                  <a:gd name="T44" fmla="*/ 0 w 719"/>
                  <a:gd name="T45" fmla="*/ 0 h 1421"/>
                  <a:gd name="T46" fmla="*/ 0 w 719"/>
                  <a:gd name="T47" fmla="*/ 0 h 1421"/>
                  <a:gd name="T48" fmla="*/ 0 w 719"/>
                  <a:gd name="T49" fmla="*/ 0 h 1421"/>
                  <a:gd name="T50" fmla="*/ 0 w 719"/>
                  <a:gd name="T51" fmla="*/ 0 h 1421"/>
                  <a:gd name="T52" fmla="*/ 0 w 719"/>
                  <a:gd name="T53" fmla="*/ 0 h 1421"/>
                  <a:gd name="T54" fmla="*/ 0 w 719"/>
                  <a:gd name="T55" fmla="*/ 0 h 1421"/>
                  <a:gd name="T56" fmla="*/ 0 w 719"/>
                  <a:gd name="T57" fmla="*/ 0 h 1421"/>
                  <a:gd name="T58" fmla="*/ 0 w 719"/>
                  <a:gd name="T59" fmla="*/ 0 h 1421"/>
                  <a:gd name="T60" fmla="*/ 0 w 719"/>
                  <a:gd name="T61" fmla="*/ 0 h 1421"/>
                  <a:gd name="T62" fmla="*/ 0 w 719"/>
                  <a:gd name="T63" fmla="*/ 0 h 1421"/>
                  <a:gd name="T64" fmla="*/ 0 w 719"/>
                  <a:gd name="T65" fmla="*/ 0 h 14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9" h="1421">
                    <a:moveTo>
                      <a:pt x="623" y="135"/>
                    </a:moveTo>
                    <a:lnTo>
                      <a:pt x="586" y="75"/>
                    </a:lnTo>
                    <a:lnTo>
                      <a:pt x="532" y="31"/>
                    </a:lnTo>
                    <a:lnTo>
                      <a:pt x="466" y="5"/>
                    </a:lnTo>
                    <a:lnTo>
                      <a:pt x="397" y="0"/>
                    </a:lnTo>
                    <a:lnTo>
                      <a:pt x="328" y="20"/>
                    </a:lnTo>
                    <a:lnTo>
                      <a:pt x="265" y="66"/>
                    </a:lnTo>
                    <a:lnTo>
                      <a:pt x="238" y="99"/>
                    </a:lnTo>
                    <a:lnTo>
                      <a:pt x="214" y="139"/>
                    </a:lnTo>
                    <a:lnTo>
                      <a:pt x="195" y="188"/>
                    </a:lnTo>
                    <a:lnTo>
                      <a:pt x="181" y="245"/>
                    </a:lnTo>
                    <a:lnTo>
                      <a:pt x="178" y="305"/>
                    </a:lnTo>
                    <a:lnTo>
                      <a:pt x="190" y="366"/>
                    </a:lnTo>
                    <a:lnTo>
                      <a:pt x="248" y="486"/>
                    </a:lnTo>
                    <a:lnTo>
                      <a:pt x="333" y="607"/>
                    </a:lnTo>
                    <a:lnTo>
                      <a:pt x="422" y="728"/>
                    </a:lnTo>
                    <a:lnTo>
                      <a:pt x="496" y="847"/>
                    </a:lnTo>
                    <a:lnTo>
                      <a:pt x="519" y="907"/>
                    </a:lnTo>
                    <a:lnTo>
                      <a:pt x="531" y="968"/>
                    </a:lnTo>
                    <a:lnTo>
                      <a:pt x="526" y="1027"/>
                    </a:lnTo>
                    <a:lnTo>
                      <a:pt x="504" y="1086"/>
                    </a:lnTo>
                    <a:lnTo>
                      <a:pt x="461" y="1146"/>
                    </a:lnTo>
                    <a:lnTo>
                      <a:pt x="396" y="1205"/>
                    </a:lnTo>
                    <a:lnTo>
                      <a:pt x="354" y="1225"/>
                    </a:lnTo>
                    <a:lnTo>
                      <a:pt x="308" y="1227"/>
                    </a:lnTo>
                    <a:lnTo>
                      <a:pt x="261" y="1213"/>
                    </a:lnTo>
                    <a:lnTo>
                      <a:pt x="216" y="1183"/>
                    </a:lnTo>
                    <a:lnTo>
                      <a:pt x="175" y="1141"/>
                    </a:lnTo>
                    <a:lnTo>
                      <a:pt x="140" y="1088"/>
                    </a:lnTo>
                    <a:lnTo>
                      <a:pt x="114" y="1026"/>
                    </a:lnTo>
                    <a:lnTo>
                      <a:pt x="101" y="955"/>
                    </a:lnTo>
                    <a:lnTo>
                      <a:pt x="52" y="1006"/>
                    </a:lnTo>
                    <a:lnTo>
                      <a:pt x="20" y="1058"/>
                    </a:lnTo>
                    <a:lnTo>
                      <a:pt x="3" y="1110"/>
                    </a:lnTo>
                    <a:lnTo>
                      <a:pt x="0" y="1162"/>
                    </a:lnTo>
                    <a:lnTo>
                      <a:pt x="10" y="1210"/>
                    </a:lnTo>
                    <a:lnTo>
                      <a:pt x="31" y="1256"/>
                    </a:lnTo>
                    <a:lnTo>
                      <a:pt x="61" y="1299"/>
                    </a:lnTo>
                    <a:lnTo>
                      <a:pt x="100" y="1337"/>
                    </a:lnTo>
                    <a:lnTo>
                      <a:pt x="146" y="1369"/>
                    </a:lnTo>
                    <a:lnTo>
                      <a:pt x="197" y="1394"/>
                    </a:lnTo>
                    <a:lnTo>
                      <a:pt x="309" y="1421"/>
                    </a:lnTo>
                    <a:lnTo>
                      <a:pt x="366" y="1420"/>
                    </a:lnTo>
                    <a:lnTo>
                      <a:pt x="424" y="1408"/>
                    </a:lnTo>
                    <a:lnTo>
                      <a:pt x="480" y="1385"/>
                    </a:lnTo>
                    <a:lnTo>
                      <a:pt x="532" y="1350"/>
                    </a:lnTo>
                    <a:lnTo>
                      <a:pt x="618" y="1265"/>
                    </a:lnTo>
                    <a:lnTo>
                      <a:pt x="675" y="1180"/>
                    </a:lnTo>
                    <a:lnTo>
                      <a:pt x="708" y="1097"/>
                    </a:lnTo>
                    <a:lnTo>
                      <a:pt x="719" y="1017"/>
                    </a:lnTo>
                    <a:lnTo>
                      <a:pt x="711" y="937"/>
                    </a:lnTo>
                    <a:lnTo>
                      <a:pt x="688" y="859"/>
                    </a:lnTo>
                    <a:lnTo>
                      <a:pt x="653" y="784"/>
                    </a:lnTo>
                    <a:lnTo>
                      <a:pt x="609" y="712"/>
                    </a:lnTo>
                    <a:lnTo>
                      <a:pt x="509" y="572"/>
                    </a:lnTo>
                    <a:lnTo>
                      <a:pt x="415" y="441"/>
                    </a:lnTo>
                    <a:lnTo>
                      <a:pt x="379" y="380"/>
                    </a:lnTo>
                    <a:lnTo>
                      <a:pt x="354" y="322"/>
                    </a:lnTo>
                    <a:lnTo>
                      <a:pt x="344" y="267"/>
                    </a:lnTo>
                    <a:lnTo>
                      <a:pt x="351" y="214"/>
                    </a:lnTo>
                    <a:lnTo>
                      <a:pt x="418" y="218"/>
                    </a:lnTo>
                    <a:lnTo>
                      <a:pt x="479" y="214"/>
                    </a:lnTo>
                    <a:lnTo>
                      <a:pt x="524" y="204"/>
                    </a:lnTo>
                    <a:lnTo>
                      <a:pt x="564" y="188"/>
                    </a:lnTo>
                    <a:lnTo>
                      <a:pt x="597" y="165"/>
                    </a:lnTo>
                    <a:lnTo>
                      <a:pt x="623" y="135"/>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17" name="Freeform 1096"/>
              <p:cNvSpPr>
                <a:spLocks/>
              </p:cNvSpPr>
              <p:nvPr/>
            </p:nvSpPr>
            <p:spPr bwMode="auto">
              <a:xfrm>
                <a:off x="1412" y="2266"/>
                <a:ext cx="79" cy="158"/>
              </a:xfrm>
              <a:custGeom>
                <a:avLst/>
                <a:gdLst>
                  <a:gd name="T0" fmla="*/ 0 w 719"/>
                  <a:gd name="T1" fmla="*/ 0 h 1421"/>
                  <a:gd name="T2" fmla="*/ 0 w 719"/>
                  <a:gd name="T3" fmla="*/ 0 h 1421"/>
                  <a:gd name="T4" fmla="*/ 0 w 719"/>
                  <a:gd name="T5" fmla="*/ 0 h 1421"/>
                  <a:gd name="T6" fmla="*/ 0 w 719"/>
                  <a:gd name="T7" fmla="*/ 0 h 1421"/>
                  <a:gd name="T8" fmla="*/ 0 w 719"/>
                  <a:gd name="T9" fmla="*/ 0 h 1421"/>
                  <a:gd name="T10" fmla="*/ 0 w 719"/>
                  <a:gd name="T11" fmla="*/ 0 h 1421"/>
                  <a:gd name="T12" fmla="*/ 0 w 719"/>
                  <a:gd name="T13" fmla="*/ 0 h 1421"/>
                  <a:gd name="T14" fmla="*/ 0 w 719"/>
                  <a:gd name="T15" fmla="*/ 0 h 1421"/>
                  <a:gd name="T16" fmla="*/ 0 w 719"/>
                  <a:gd name="T17" fmla="*/ 0 h 1421"/>
                  <a:gd name="T18" fmla="*/ 0 w 719"/>
                  <a:gd name="T19" fmla="*/ 0 h 1421"/>
                  <a:gd name="T20" fmla="*/ 0 w 719"/>
                  <a:gd name="T21" fmla="*/ 0 h 1421"/>
                  <a:gd name="T22" fmla="*/ 0 w 719"/>
                  <a:gd name="T23" fmla="*/ 0 h 1421"/>
                  <a:gd name="T24" fmla="*/ 0 w 719"/>
                  <a:gd name="T25" fmla="*/ 0 h 1421"/>
                  <a:gd name="T26" fmla="*/ 0 w 719"/>
                  <a:gd name="T27" fmla="*/ 0 h 1421"/>
                  <a:gd name="T28" fmla="*/ 0 w 719"/>
                  <a:gd name="T29" fmla="*/ 0 h 1421"/>
                  <a:gd name="T30" fmla="*/ 0 w 719"/>
                  <a:gd name="T31" fmla="*/ 0 h 1421"/>
                  <a:gd name="T32" fmla="*/ 0 w 719"/>
                  <a:gd name="T33" fmla="*/ 0 h 1421"/>
                  <a:gd name="T34" fmla="*/ 0 w 719"/>
                  <a:gd name="T35" fmla="*/ 0 h 1421"/>
                  <a:gd name="T36" fmla="*/ 0 w 719"/>
                  <a:gd name="T37" fmla="*/ 0 h 1421"/>
                  <a:gd name="T38" fmla="*/ 0 w 719"/>
                  <a:gd name="T39" fmla="*/ 0 h 1421"/>
                  <a:gd name="T40" fmla="*/ 0 w 719"/>
                  <a:gd name="T41" fmla="*/ 0 h 1421"/>
                  <a:gd name="T42" fmla="*/ 0 w 719"/>
                  <a:gd name="T43" fmla="*/ 0 h 1421"/>
                  <a:gd name="T44" fmla="*/ 0 w 719"/>
                  <a:gd name="T45" fmla="*/ 0 h 1421"/>
                  <a:gd name="T46" fmla="*/ 0 w 719"/>
                  <a:gd name="T47" fmla="*/ 0 h 1421"/>
                  <a:gd name="T48" fmla="*/ 0 w 719"/>
                  <a:gd name="T49" fmla="*/ 0 h 1421"/>
                  <a:gd name="T50" fmla="*/ 0 w 719"/>
                  <a:gd name="T51" fmla="*/ 0 h 1421"/>
                  <a:gd name="T52" fmla="*/ 0 w 719"/>
                  <a:gd name="T53" fmla="*/ 0 h 1421"/>
                  <a:gd name="T54" fmla="*/ 0 w 719"/>
                  <a:gd name="T55" fmla="*/ 0 h 1421"/>
                  <a:gd name="T56" fmla="*/ 0 w 719"/>
                  <a:gd name="T57" fmla="*/ 0 h 1421"/>
                  <a:gd name="T58" fmla="*/ 0 w 719"/>
                  <a:gd name="T59" fmla="*/ 0 h 1421"/>
                  <a:gd name="T60" fmla="*/ 0 w 719"/>
                  <a:gd name="T61" fmla="*/ 0 h 1421"/>
                  <a:gd name="T62" fmla="*/ 0 w 719"/>
                  <a:gd name="T63" fmla="*/ 0 h 1421"/>
                  <a:gd name="T64" fmla="*/ 0 w 719"/>
                  <a:gd name="T65" fmla="*/ 0 h 14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9" h="1421">
                    <a:moveTo>
                      <a:pt x="623" y="135"/>
                    </a:moveTo>
                    <a:lnTo>
                      <a:pt x="586" y="75"/>
                    </a:lnTo>
                    <a:lnTo>
                      <a:pt x="532" y="31"/>
                    </a:lnTo>
                    <a:lnTo>
                      <a:pt x="466" y="5"/>
                    </a:lnTo>
                    <a:lnTo>
                      <a:pt x="397" y="0"/>
                    </a:lnTo>
                    <a:lnTo>
                      <a:pt x="328" y="20"/>
                    </a:lnTo>
                    <a:lnTo>
                      <a:pt x="265" y="66"/>
                    </a:lnTo>
                    <a:lnTo>
                      <a:pt x="238" y="99"/>
                    </a:lnTo>
                    <a:lnTo>
                      <a:pt x="214" y="139"/>
                    </a:lnTo>
                    <a:lnTo>
                      <a:pt x="195" y="188"/>
                    </a:lnTo>
                    <a:lnTo>
                      <a:pt x="181" y="245"/>
                    </a:lnTo>
                    <a:lnTo>
                      <a:pt x="178" y="305"/>
                    </a:lnTo>
                    <a:lnTo>
                      <a:pt x="190" y="366"/>
                    </a:lnTo>
                    <a:lnTo>
                      <a:pt x="248" y="486"/>
                    </a:lnTo>
                    <a:lnTo>
                      <a:pt x="333" y="607"/>
                    </a:lnTo>
                    <a:lnTo>
                      <a:pt x="422" y="728"/>
                    </a:lnTo>
                    <a:lnTo>
                      <a:pt x="496" y="847"/>
                    </a:lnTo>
                    <a:lnTo>
                      <a:pt x="519" y="907"/>
                    </a:lnTo>
                    <a:lnTo>
                      <a:pt x="531" y="968"/>
                    </a:lnTo>
                    <a:lnTo>
                      <a:pt x="526" y="1027"/>
                    </a:lnTo>
                    <a:lnTo>
                      <a:pt x="504" y="1086"/>
                    </a:lnTo>
                    <a:lnTo>
                      <a:pt x="461" y="1146"/>
                    </a:lnTo>
                    <a:lnTo>
                      <a:pt x="396" y="1205"/>
                    </a:lnTo>
                    <a:lnTo>
                      <a:pt x="354" y="1225"/>
                    </a:lnTo>
                    <a:lnTo>
                      <a:pt x="308" y="1227"/>
                    </a:lnTo>
                    <a:lnTo>
                      <a:pt x="261" y="1213"/>
                    </a:lnTo>
                    <a:lnTo>
                      <a:pt x="216" y="1183"/>
                    </a:lnTo>
                    <a:lnTo>
                      <a:pt x="175" y="1141"/>
                    </a:lnTo>
                    <a:lnTo>
                      <a:pt x="140" y="1088"/>
                    </a:lnTo>
                    <a:lnTo>
                      <a:pt x="114" y="1026"/>
                    </a:lnTo>
                    <a:lnTo>
                      <a:pt x="101" y="955"/>
                    </a:lnTo>
                    <a:lnTo>
                      <a:pt x="52" y="1006"/>
                    </a:lnTo>
                    <a:lnTo>
                      <a:pt x="20" y="1058"/>
                    </a:lnTo>
                    <a:lnTo>
                      <a:pt x="3" y="1110"/>
                    </a:lnTo>
                    <a:lnTo>
                      <a:pt x="0" y="1162"/>
                    </a:lnTo>
                    <a:lnTo>
                      <a:pt x="10" y="1210"/>
                    </a:lnTo>
                    <a:lnTo>
                      <a:pt x="31" y="1256"/>
                    </a:lnTo>
                    <a:lnTo>
                      <a:pt x="61" y="1299"/>
                    </a:lnTo>
                    <a:lnTo>
                      <a:pt x="100" y="1337"/>
                    </a:lnTo>
                    <a:lnTo>
                      <a:pt x="146" y="1369"/>
                    </a:lnTo>
                    <a:lnTo>
                      <a:pt x="197" y="1394"/>
                    </a:lnTo>
                    <a:lnTo>
                      <a:pt x="309" y="1421"/>
                    </a:lnTo>
                    <a:lnTo>
                      <a:pt x="366" y="1420"/>
                    </a:lnTo>
                    <a:lnTo>
                      <a:pt x="424" y="1408"/>
                    </a:lnTo>
                    <a:lnTo>
                      <a:pt x="480" y="1385"/>
                    </a:lnTo>
                    <a:lnTo>
                      <a:pt x="532" y="1350"/>
                    </a:lnTo>
                    <a:lnTo>
                      <a:pt x="618" y="1265"/>
                    </a:lnTo>
                    <a:lnTo>
                      <a:pt x="675" y="1180"/>
                    </a:lnTo>
                    <a:lnTo>
                      <a:pt x="708" y="1097"/>
                    </a:lnTo>
                    <a:lnTo>
                      <a:pt x="719" y="1017"/>
                    </a:lnTo>
                    <a:lnTo>
                      <a:pt x="711" y="937"/>
                    </a:lnTo>
                    <a:lnTo>
                      <a:pt x="688" y="859"/>
                    </a:lnTo>
                    <a:lnTo>
                      <a:pt x="653" y="784"/>
                    </a:lnTo>
                    <a:lnTo>
                      <a:pt x="609" y="712"/>
                    </a:lnTo>
                    <a:lnTo>
                      <a:pt x="509" y="572"/>
                    </a:lnTo>
                    <a:lnTo>
                      <a:pt x="415" y="441"/>
                    </a:lnTo>
                    <a:lnTo>
                      <a:pt x="379" y="380"/>
                    </a:lnTo>
                    <a:lnTo>
                      <a:pt x="354" y="322"/>
                    </a:lnTo>
                    <a:lnTo>
                      <a:pt x="344" y="267"/>
                    </a:lnTo>
                    <a:lnTo>
                      <a:pt x="351" y="214"/>
                    </a:lnTo>
                    <a:lnTo>
                      <a:pt x="418" y="218"/>
                    </a:lnTo>
                    <a:lnTo>
                      <a:pt x="479" y="214"/>
                    </a:lnTo>
                    <a:lnTo>
                      <a:pt x="524" y="204"/>
                    </a:lnTo>
                    <a:lnTo>
                      <a:pt x="564" y="188"/>
                    </a:lnTo>
                    <a:lnTo>
                      <a:pt x="597" y="165"/>
                    </a:lnTo>
                    <a:lnTo>
                      <a:pt x="623" y="13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18" name="Rectangle 1097"/>
              <p:cNvSpPr>
                <a:spLocks noChangeArrowheads="1"/>
              </p:cNvSpPr>
              <p:nvPr/>
            </p:nvSpPr>
            <p:spPr bwMode="auto">
              <a:xfrm>
                <a:off x="1452" y="2188"/>
                <a:ext cx="17" cy="46"/>
              </a:xfrm>
              <a:prstGeom prst="rect">
                <a:avLst/>
              </a:prstGeom>
              <a:solidFill>
                <a:srgbClr val="D89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319" name="Rectangle 1098"/>
              <p:cNvSpPr>
                <a:spLocks noChangeArrowheads="1"/>
              </p:cNvSpPr>
              <p:nvPr/>
            </p:nvSpPr>
            <p:spPr bwMode="auto">
              <a:xfrm>
                <a:off x="1452" y="2188"/>
                <a:ext cx="17" cy="4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320" name="Freeform 1099"/>
              <p:cNvSpPr>
                <a:spLocks/>
              </p:cNvSpPr>
              <p:nvPr/>
            </p:nvSpPr>
            <p:spPr bwMode="auto">
              <a:xfrm>
                <a:off x="1434" y="2162"/>
                <a:ext cx="52" cy="26"/>
              </a:xfrm>
              <a:custGeom>
                <a:avLst/>
                <a:gdLst>
                  <a:gd name="T0" fmla="*/ 0 w 471"/>
                  <a:gd name="T1" fmla="*/ 0 h 232"/>
                  <a:gd name="T2" fmla="*/ 0 w 471"/>
                  <a:gd name="T3" fmla="*/ 0 h 232"/>
                  <a:gd name="T4" fmla="*/ 0 w 471"/>
                  <a:gd name="T5" fmla="*/ 0 h 232"/>
                  <a:gd name="T6" fmla="*/ 0 w 471"/>
                  <a:gd name="T7" fmla="*/ 0 h 232"/>
                  <a:gd name="T8" fmla="*/ 0 w 471"/>
                  <a:gd name="T9" fmla="*/ 0 h 232"/>
                  <a:gd name="T10" fmla="*/ 0 w 471"/>
                  <a:gd name="T11" fmla="*/ 0 h 232"/>
                  <a:gd name="T12" fmla="*/ 0 w 471"/>
                  <a:gd name="T13" fmla="*/ 0 h 232"/>
                  <a:gd name="T14" fmla="*/ 0 w 471"/>
                  <a:gd name="T15" fmla="*/ 0 h 232"/>
                  <a:gd name="T16" fmla="*/ 0 w 471"/>
                  <a:gd name="T17" fmla="*/ 0 h 232"/>
                  <a:gd name="T18" fmla="*/ 0 w 471"/>
                  <a:gd name="T19" fmla="*/ 0 h 232"/>
                  <a:gd name="T20" fmla="*/ 0 w 471"/>
                  <a:gd name="T21" fmla="*/ 0 h 232"/>
                  <a:gd name="T22" fmla="*/ 0 w 471"/>
                  <a:gd name="T23" fmla="*/ 0 h 232"/>
                  <a:gd name="T24" fmla="*/ 0 w 471"/>
                  <a:gd name="T25" fmla="*/ 0 h 232"/>
                  <a:gd name="T26" fmla="*/ 0 w 471"/>
                  <a:gd name="T27" fmla="*/ 0 h 232"/>
                  <a:gd name="T28" fmla="*/ 0 w 471"/>
                  <a:gd name="T29" fmla="*/ 0 h 232"/>
                  <a:gd name="T30" fmla="*/ 0 w 471"/>
                  <a:gd name="T31" fmla="*/ 0 h 232"/>
                  <a:gd name="T32" fmla="*/ 0 w 471"/>
                  <a:gd name="T33" fmla="*/ 0 h 232"/>
                  <a:gd name="T34" fmla="*/ 0 w 471"/>
                  <a:gd name="T35" fmla="*/ 0 h 232"/>
                  <a:gd name="T36" fmla="*/ 0 w 471"/>
                  <a:gd name="T37" fmla="*/ 0 h 2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1" h="232">
                    <a:moveTo>
                      <a:pt x="0" y="157"/>
                    </a:moveTo>
                    <a:lnTo>
                      <a:pt x="18" y="105"/>
                    </a:lnTo>
                    <a:lnTo>
                      <a:pt x="69" y="54"/>
                    </a:lnTo>
                    <a:lnTo>
                      <a:pt x="144" y="15"/>
                    </a:lnTo>
                    <a:lnTo>
                      <a:pt x="236" y="0"/>
                    </a:lnTo>
                    <a:lnTo>
                      <a:pt x="327" y="9"/>
                    </a:lnTo>
                    <a:lnTo>
                      <a:pt x="402" y="34"/>
                    </a:lnTo>
                    <a:lnTo>
                      <a:pt x="453" y="71"/>
                    </a:lnTo>
                    <a:lnTo>
                      <a:pt x="471" y="116"/>
                    </a:lnTo>
                    <a:lnTo>
                      <a:pt x="464" y="139"/>
                    </a:lnTo>
                    <a:lnTo>
                      <a:pt x="447" y="160"/>
                    </a:lnTo>
                    <a:lnTo>
                      <a:pt x="386" y="196"/>
                    </a:lnTo>
                    <a:lnTo>
                      <a:pt x="309" y="220"/>
                    </a:lnTo>
                    <a:lnTo>
                      <a:pt x="236" y="232"/>
                    </a:lnTo>
                    <a:lnTo>
                      <a:pt x="164" y="231"/>
                    </a:lnTo>
                    <a:lnTo>
                      <a:pt x="87" y="220"/>
                    </a:lnTo>
                    <a:lnTo>
                      <a:pt x="26" y="196"/>
                    </a:lnTo>
                    <a:lnTo>
                      <a:pt x="6" y="178"/>
                    </a:lnTo>
                    <a:lnTo>
                      <a:pt x="0" y="157"/>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21" name="Freeform 1100"/>
              <p:cNvSpPr>
                <a:spLocks/>
              </p:cNvSpPr>
              <p:nvPr/>
            </p:nvSpPr>
            <p:spPr bwMode="auto">
              <a:xfrm>
                <a:off x="1434" y="2162"/>
                <a:ext cx="52" cy="26"/>
              </a:xfrm>
              <a:custGeom>
                <a:avLst/>
                <a:gdLst>
                  <a:gd name="T0" fmla="*/ 0 w 471"/>
                  <a:gd name="T1" fmla="*/ 0 h 232"/>
                  <a:gd name="T2" fmla="*/ 0 w 471"/>
                  <a:gd name="T3" fmla="*/ 0 h 232"/>
                  <a:gd name="T4" fmla="*/ 0 w 471"/>
                  <a:gd name="T5" fmla="*/ 0 h 232"/>
                  <a:gd name="T6" fmla="*/ 0 w 471"/>
                  <a:gd name="T7" fmla="*/ 0 h 232"/>
                  <a:gd name="T8" fmla="*/ 0 w 471"/>
                  <a:gd name="T9" fmla="*/ 0 h 232"/>
                  <a:gd name="T10" fmla="*/ 0 w 471"/>
                  <a:gd name="T11" fmla="*/ 0 h 232"/>
                  <a:gd name="T12" fmla="*/ 0 w 471"/>
                  <a:gd name="T13" fmla="*/ 0 h 232"/>
                  <a:gd name="T14" fmla="*/ 0 w 471"/>
                  <a:gd name="T15" fmla="*/ 0 h 232"/>
                  <a:gd name="T16" fmla="*/ 0 w 471"/>
                  <a:gd name="T17" fmla="*/ 0 h 232"/>
                  <a:gd name="T18" fmla="*/ 0 w 471"/>
                  <a:gd name="T19" fmla="*/ 0 h 232"/>
                  <a:gd name="T20" fmla="*/ 0 w 471"/>
                  <a:gd name="T21" fmla="*/ 0 h 232"/>
                  <a:gd name="T22" fmla="*/ 0 w 471"/>
                  <a:gd name="T23" fmla="*/ 0 h 232"/>
                  <a:gd name="T24" fmla="*/ 0 w 471"/>
                  <a:gd name="T25" fmla="*/ 0 h 232"/>
                  <a:gd name="T26" fmla="*/ 0 w 471"/>
                  <a:gd name="T27" fmla="*/ 0 h 232"/>
                  <a:gd name="T28" fmla="*/ 0 w 471"/>
                  <a:gd name="T29" fmla="*/ 0 h 232"/>
                  <a:gd name="T30" fmla="*/ 0 w 471"/>
                  <a:gd name="T31" fmla="*/ 0 h 232"/>
                  <a:gd name="T32" fmla="*/ 0 w 471"/>
                  <a:gd name="T33" fmla="*/ 0 h 232"/>
                  <a:gd name="T34" fmla="*/ 0 w 471"/>
                  <a:gd name="T35" fmla="*/ 0 h 232"/>
                  <a:gd name="T36" fmla="*/ 0 w 471"/>
                  <a:gd name="T37" fmla="*/ 0 h 2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1" h="232">
                    <a:moveTo>
                      <a:pt x="0" y="157"/>
                    </a:moveTo>
                    <a:lnTo>
                      <a:pt x="18" y="105"/>
                    </a:lnTo>
                    <a:lnTo>
                      <a:pt x="69" y="54"/>
                    </a:lnTo>
                    <a:lnTo>
                      <a:pt x="144" y="15"/>
                    </a:lnTo>
                    <a:lnTo>
                      <a:pt x="236" y="0"/>
                    </a:lnTo>
                    <a:lnTo>
                      <a:pt x="327" y="9"/>
                    </a:lnTo>
                    <a:lnTo>
                      <a:pt x="402" y="34"/>
                    </a:lnTo>
                    <a:lnTo>
                      <a:pt x="453" y="71"/>
                    </a:lnTo>
                    <a:lnTo>
                      <a:pt x="471" y="116"/>
                    </a:lnTo>
                    <a:lnTo>
                      <a:pt x="464" y="139"/>
                    </a:lnTo>
                    <a:lnTo>
                      <a:pt x="447" y="160"/>
                    </a:lnTo>
                    <a:lnTo>
                      <a:pt x="386" y="196"/>
                    </a:lnTo>
                    <a:lnTo>
                      <a:pt x="309" y="220"/>
                    </a:lnTo>
                    <a:lnTo>
                      <a:pt x="236" y="232"/>
                    </a:lnTo>
                    <a:lnTo>
                      <a:pt x="164" y="231"/>
                    </a:lnTo>
                    <a:lnTo>
                      <a:pt x="87" y="220"/>
                    </a:lnTo>
                    <a:lnTo>
                      <a:pt x="26" y="196"/>
                    </a:lnTo>
                    <a:lnTo>
                      <a:pt x="6" y="178"/>
                    </a:lnTo>
                    <a:lnTo>
                      <a:pt x="0" y="15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22" name="Freeform 1101"/>
              <p:cNvSpPr>
                <a:spLocks/>
              </p:cNvSpPr>
              <p:nvPr/>
            </p:nvSpPr>
            <p:spPr bwMode="auto">
              <a:xfrm>
                <a:off x="1434" y="2152"/>
                <a:ext cx="52" cy="27"/>
              </a:xfrm>
              <a:custGeom>
                <a:avLst/>
                <a:gdLst>
                  <a:gd name="T0" fmla="*/ 0 w 469"/>
                  <a:gd name="T1" fmla="*/ 0 h 245"/>
                  <a:gd name="T2" fmla="*/ 0 w 469"/>
                  <a:gd name="T3" fmla="*/ 0 h 245"/>
                  <a:gd name="T4" fmla="*/ 0 w 469"/>
                  <a:gd name="T5" fmla="*/ 0 h 245"/>
                  <a:gd name="T6" fmla="*/ 0 w 469"/>
                  <a:gd name="T7" fmla="*/ 0 h 245"/>
                  <a:gd name="T8" fmla="*/ 0 w 469"/>
                  <a:gd name="T9" fmla="*/ 0 h 245"/>
                  <a:gd name="T10" fmla="*/ 0 w 469"/>
                  <a:gd name="T11" fmla="*/ 0 h 245"/>
                  <a:gd name="T12" fmla="*/ 0 w 469"/>
                  <a:gd name="T13" fmla="*/ 0 h 245"/>
                  <a:gd name="T14" fmla="*/ 0 w 469"/>
                  <a:gd name="T15" fmla="*/ 0 h 245"/>
                  <a:gd name="T16" fmla="*/ 0 w 469"/>
                  <a:gd name="T17" fmla="*/ 0 h 245"/>
                  <a:gd name="T18" fmla="*/ 0 w 469"/>
                  <a:gd name="T19" fmla="*/ 0 h 245"/>
                  <a:gd name="T20" fmla="*/ 0 w 469"/>
                  <a:gd name="T21" fmla="*/ 0 h 245"/>
                  <a:gd name="T22" fmla="*/ 0 w 469"/>
                  <a:gd name="T23" fmla="*/ 0 h 245"/>
                  <a:gd name="T24" fmla="*/ 0 w 469"/>
                  <a:gd name="T25" fmla="*/ 0 h 245"/>
                  <a:gd name="T26" fmla="*/ 0 w 469"/>
                  <a:gd name="T27" fmla="*/ 0 h 245"/>
                  <a:gd name="T28" fmla="*/ 0 w 469"/>
                  <a:gd name="T29" fmla="*/ 0 h 245"/>
                  <a:gd name="T30" fmla="*/ 0 w 469"/>
                  <a:gd name="T31" fmla="*/ 0 h 245"/>
                  <a:gd name="T32" fmla="*/ 0 w 469"/>
                  <a:gd name="T33" fmla="*/ 0 h 245"/>
                  <a:gd name="T34" fmla="*/ 0 w 469"/>
                  <a:gd name="T35" fmla="*/ 0 h 245"/>
                  <a:gd name="T36" fmla="*/ 0 w 469"/>
                  <a:gd name="T37" fmla="*/ 0 h 245"/>
                  <a:gd name="T38" fmla="*/ 0 w 469"/>
                  <a:gd name="T39" fmla="*/ 0 h 245"/>
                  <a:gd name="T40" fmla="*/ 0 w 469"/>
                  <a:gd name="T41" fmla="*/ 0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9" h="245">
                    <a:moveTo>
                      <a:pt x="0" y="168"/>
                    </a:moveTo>
                    <a:lnTo>
                      <a:pt x="4" y="143"/>
                    </a:lnTo>
                    <a:lnTo>
                      <a:pt x="18" y="115"/>
                    </a:lnTo>
                    <a:lnTo>
                      <a:pt x="67" y="60"/>
                    </a:lnTo>
                    <a:lnTo>
                      <a:pt x="142" y="17"/>
                    </a:lnTo>
                    <a:lnTo>
                      <a:pt x="186" y="4"/>
                    </a:lnTo>
                    <a:lnTo>
                      <a:pt x="234" y="0"/>
                    </a:lnTo>
                    <a:lnTo>
                      <a:pt x="325" y="9"/>
                    </a:lnTo>
                    <a:lnTo>
                      <a:pt x="400" y="34"/>
                    </a:lnTo>
                    <a:lnTo>
                      <a:pt x="451" y="70"/>
                    </a:lnTo>
                    <a:lnTo>
                      <a:pt x="469" y="115"/>
                    </a:lnTo>
                    <a:lnTo>
                      <a:pt x="462" y="139"/>
                    </a:lnTo>
                    <a:lnTo>
                      <a:pt x="445" y="161"/>
                    </a:lnTo>
                    <a:lnTo>
                      <a:pt x="387" y="200"/>
                    </a:lnTo>
                    <a:lnTo>
                      <a:pt x="312" y="228"/>
                    </a:lnTo>
                    <a:lnTo>
                      <a:pt x="240" y="244"/>
                    </a:lnTo>
                    <a:lnTo>
                      <a:pt x="166" y="245"/>
                    </a:lnTo>
                    <a:lnTo>
                      <a:pt x="89" y="233"/>
                    </a:lnTo>
                    <a:lnTo>
                      <a:pt x="26" y="208"/>
                    </a:lnTo>
                    <a:lnTo>
                      <a:pt x="7" y="191"/>
                    </a:lnTo>
                    <a:lnTo>
                      <a:pt x="0" y="168"/>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23" name="Freeform 1102"/>
              <p:cNvSpPr>
                <a:spLocks/>
              </p:cNvSpPr>
              <p:nvPr/>
            </p:nvSpPr>
            <p:spPr bwMode="auto">
              <a:xfrm>
                <a:off x="1434" y="2152"/>
                <a:ext cx="52" cy="27"/>
              </a:xfrm>
              <a:custGeom>
                <a:avLst/>
                <a:gdLst>
                  <a:gd name="T0" fmla="*/ 0 w 469"/>
                  <a:gd name="T1" fmla="*/ 0 h 245"/>
                  <a:gd name="T2" fmla="*/ 0 w 469"/>
                  <a:gd name="T3" fmla="*/ 0 h 245"/>
                  <a:gd name="T4" fmla="*/ 0 w 469"/>
                  <a:gd name="T5" fmla="*/ 0 h 245"/>
                  <a:gd name="T6" fmla="*/ 0 w 469"/>
                  <a:gd name="T7" fmla="*/ 0 h 245"/>
                  <a:gd name="T8" fmla="*/ 0 w 469"/>
                  <a:gd name="T9" fmla="*/ 0 h 245"/>
                  <a:gd name="T10" fmla="*/ 0 w 469"/>
                  <a:gd name="T11" fmla="*/ 0 h 245"/>
                  <a:gd name="T12" fmla="*/ 0 w 469"/>
                  <a:gd name="T13" fmla="*/ 0 h 245"/>
                  <a:gd name="T14" fmla="*/ 0 w 469"/>
                  <a:gd name="T15" fmla="*/ 0 h 245"/>
                  <a:gd name="T16" fmla="*/ 0 w 469"/>
                  <a:gd name="T17" fmla="*/ 0 h 245"/>
                  <a:gd name="T18" fmla="*/ 0 w 469"/>
                  <a:gd name="T19" fmla="*/ 0 h 245"/>
                  <a:gd name="T20" fmla="*/ 0 w 469"/>
                  <a:gd name="T21" fmla="*/ 0 h 245"/>
                  <a:gd name="T22" fmla="*/ 0 w 469"/>
                  <a:gd name="T23" fmla="*/ 0 h 245"/>
                  <a:gd name="T24" fmla="*/ 0 w 469"/>
                  <a:gd name="T25" fmla="*/ 0 h 245"/>
                  <a:gd name="T26" fmla="*/ 0 w 469"/>
                  <a:gd name="T27" fmla="*/ 0 h 245"/>
                  <a:gd name="T28" fmla="*/ 0 w 469"/>
                  <a:gd name="T29" fmla="*/ 0 h 245"/>
                  <a:gd name="T30" fmla="*/ 0 w 469"/>
                  <a:gd name="T31" fmla="*/ 0 h 245"/>
                  <a:gd name="T32" fmla="*/ 0 w 469"/>
                  <a:gd name="T33" fmla="*/ 0 h 245"/>
                  <a:gd name="T34" fmla="*/ 0 w 469"/>
                  <a:gd name="T35" fmla="*/ 0 h 245"/>
                  <a:gd name="T36" fmla="*/ 0 w 469"/>
                  <a:gd name="T37" fmla="*/ 0 h 245"/>
                  <a:gd name="T38" fmla="*/ 0 w 469"/>
                  <a:gd name="T39" fmla="*/ 0 h 245"/>
                  <a:gd name="T40" fmla="*/ 0 w 469"/>
                  <a:gd name="T41" fmla="*/ 0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9" h="245">
                    <a:moveTo>
                      <a:pt x="0" y="168"/>
                    </a:moveTo>
                    <a:lnTo>
                      <a:pt x="4" y="143"/>
                    </a:lnTo>
                    <a:lnTo>
                      <a:pt x="18" y="115"/>
                    </a:lnTo>
                    <a:lnTo>
                      <a:pt x="67" y="60"/>
                    </a:lnTo>
                    <a:lnTo>
                      <a:pt x="142" y="17"/>
                    </a:lnTo>
                    <a:lnTo>
                      <a:pt x="186" y="4"/>
                    </a:lnTo>
                    <a:lnTo>
                      <a:pt x="234" y="0"/>
                    </a:lnTo>
                    <a:lnTo>
                      <a:pt x="325" y="9"/>
                    </a:lnTo>
                    <a:lnTo>
                      <a:pt x="400" y="34"/>
                    </a:lnTo>
                    <a:lnTo>
                      <a:pt x="451" y="70"/>
                    </a:lnTo>
                    <a:lnTo>
                      <a:pt x="469" y="115"/>
                    </a:lnTo>
                    <a:lnTo>
                      <a:pt x="462" y="139"/>
                    </a:lnTo>
                    <a:lnTo>
                      <a:pt x="445" y="161"/>
                    </a:lnTo>
                    <a:lnTo>
                      <a:pt x="387" y="200"/>
                    </a:lnTo>
                    <a:lnTo>
                      <a:pt x="312" y="228"/>
                    </a:lnTo>
                    <a:lnTo>
                      <a:pt x="240" y="244"/>
                    </a:lnTo>
                    <a:lnTo>
                      <a:pt x="166" y="245"/>
                    </a:lnTo>
                    <a:lnTo>
                      <a:pt x="89" y="233"/>
                    </a:lnTo>
                    <a:lnTo>
                      <a:pt x="26" y="208"/>
                    </a:lnTo>
                    <a:lnTo>
                      <a:pt x="7" y="191"/>
                    </a:lnTo>
                    <a:lnTo>
                      <a:pt x="0" y="1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24" name="Freeform 1103"/>
              <p:cNvSpPr>
                <a:spLocks/>
              </p:cNvSpPr>
              <p:nvPr/>
            </p:nvSpPr>
            <p:spPr bwMode="auto">
              <a:xfrm>
                <a:off x="1434" y="2141"/>
                <a:ext cx="51" cy="31"/>
              </a:xfrm>
              <a:custGeom>
                <a:avLst/>
                <a:gdLst>
                  <a:gd name="T0" fmla="*/ 0 w 465"/>
                  <a:gd name="T1" fmla="*/ 0 h 271"/>
                  <a:gd name="T2" fmla="*/ 0 w 465"/>
                  <a:gd name="T3" fmla="*/ 0 h 271"/>
                  <a:gd name="T4" fmla="*/ 0 w 465"/>
                  <a:gd name="T5" fmla="*/ 0 h 271"/>
                  <a:gd name="T6" fmla="*/ 0 w 465"/>
                  <a:gd name="T7" fmla="*/ 0 h 271"/>
                  <a:gd name="T8" fmla="*/ 0 w 465"/>
                  <a:gd name="T9" fmla="*/ 0 h 271"/>
                  <a:gd name="T10" fmla="*/ 0 w 465"/>
                  <a:gd name="T11" fmla="*/ 0 h 271"/>
                  <a:gd name="T12" fmla="*/ 0 w 465"/>
                  <a:gd name="T13" fmla="*/ 0 h 271"/>
                  <a:gd name="T14" fmla="*/ 0 w 465"/>
                  <a:gd name="T15" fmla="*/ 0 h 271"/>
                  <a:gd name="T16" fmla="*/ 0 w 465"/>
                  <a:gd name="T17" fmla="*/ 0 h 271"/>
                  <a:gd name="T18" fmla="*/ 0 w 465"/>
                  <a:gd name="T19" fmla="*/ 0 h 271"/>
                  <a:gd name="T20" fmla="*/ 0 w 465"/>
                  <a:gd name="T21" fmla="*/ 0 h 271"/>
                  <a:gd name="T22" fmla="*/ 0 w 465"/>
                  <a:gd name="T23" fmla="*/ 0 h 271"/>
                  <a:gd name="T24" fmla="*/ 0 w 465"/>
                  <a:gd name="T25" fmla="*/ 0 h 271"/>
                  <a:gd name="T26" fmla="*/ 0 w 465"/>
                  <a:gd name="T27" fmla="*/ 0 h 271"/>
                  <a:gd name="T28" fmla="*/ 0 w 465"/>
                  <a:gd name="T29" fmla="*/ 0 h 271"/>
                  <a:gd name="T30" fmla="*/ 0 w 465"/>
                  <a:gd name="T31" fmla="*/ 0 h 271"/>
                  <a:gd name="T32" fmla="*/ 0 w 465"/>
                  <a:gd name="T33" fmla="*/ 0 h 271"/>
                  <a:gd name="T34" fmla="*/ 0 w 465"/>
                  <a:gd name="T35" fmla="*/ 0 h 271"/>
                  <a:gd name="T36" fmla="*/ 0 w 465"/>
                  <a:gd name="T37" fmla="*/ 0 h 271"/>
                  <a:gd name="T38" fmla="*/ 0 w 465"/>
                  <a:gd name="T39" fmla="*/ 0 h 271"/>
                  <a:gd name="T40" fmla="*/ 0 w 465"/>
                  <a:gd name="T41" fmla="*/ 0 h 271"/>
                  <a:gd name="T42" fmla="*/ 0 w 465"/>
                  <a:gd name="T43" fmla="*/ 0 h 271"/>
                  <a:gd name="T44" fmla="*/ 0 w 465"/>
                  <a:gd name="T45" fmla="*/ 0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5" h="271">
                    <a:moveTo>
                      <a:pt x="0" y="207"/>
                    </a:moveTo>
                    <a:lnTo>
                      <a:pt x="4" y="181"/>
                    </a:lnTo>
                    <a:lnTo>
                      <a:pt x="17" y="148"/>
                    </a:lnTo>
                    <a:lnTo>
                      <a:pt x="65" y="80"/>
                    </a:lnTo>
                    <a:lnTo>
                      <a:pt x="99" y="49"/>
                    </a:lnTo>
                    <a:lnTo>
                      <a:pt x="139" y="23"/>
                    </a:lnTo>
                    <a:lnTo>
                      <a:pt x="182" y="6"/>
                    </a:lnTo>
                    <a:lnTo>
                      <a:pt x="230" y="0"/>
                    </a:lnTo>
                    <a:lnTo>
                      <a:pt x="320" y="9"/>
                    </a:lnTo>
                    <a:lnTo>
                      <a:pt x="396" y="34"/>
                    </a:lnTo>
                    <a:lnTo>
                      <a:pt x="446" y="71"/>
                    </a:lnTo>
                    <a:lnTo>
                      <a:pt x="465" y="115"/>
                    </a:lnTo>
                    <a:lnTo>
                      <a:pt x="458" y="140"/>
                    </a:lnTo>
                    <a:lnTo>
                      <a:pt x="442" y="164"/>
                    </a:lnTo>
                    <a:lnTo>
                      <a:pt x="383" y="209"/>
                    </a:lnTo>
                    <a:lnTo>
                      <a:pt x="306" y="246"/>
                    </a:lnTo>
                    <a:lnTo>
                      <a:pt x="232" y="266"/>
                    </a:lnTo>
                    <a:lnTo>
                      <a:pt x="162" y="271"/>
                    </a:lnTo>
                    <a:lnTo>
                      <a:pt x="86" y="266"/>
                    </a:lnTo>
                    <a:lnTo>
                      <a:pt x="52" y="258"/>
                    </a:lnTo>
                    <a:lnTo>
                      <a:pt x="25" y="246"/>
                    </a:lnTo>
                    <a:lnTo>
                      <a:pt x="6" y="230"/>
                    </a:lnTo>
                    <a:lnTo>
                      <a:pt x="0" y="207"/>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25" name="Freeform 1104"/>
              <p:cNvSpPr>
                <a:spLocks/>
              </p:cNvSpPr>
              <p:nvPr/>
            </p:nvSpPr>
            <p:spPr bwMode="auto">
              <a:xfrm>
                <a:off x="1434" y="2141"/>
                <a:ext cx="51" cy="31"/>
              </a:xfrm>
              <a:custGeom>
                <a:avLst/>
                <a:gdLst>
                  <a:gd name="T0" fmla="*/ 0 w 465"/>
                  <a:gd name="T1" fmla="*/ 0 h 271"/>
                  <a:gd name="T2" fmla="*/ 0 w 465"/>
                  <a:gd name="T3" fmla="*/ 0 h 271"/>
                  <a:gd name="T4" fmla="*/ 0 w 465"/>
                  <a:gd name="T5" fmla="*/ 0 h 271"/>
                  <a:gd name="T6" fmla="*/ 0 w 465"/>
                  <a:gd name="T7" fmla="*/ 0 h 271"/>
                  <a:gd name="T8" fmla="*/ 0 w 465"/>
                  <a:gd name="T9" fmla="*/ 0 h 271"/>
                  <a:gd name="T10" fmla="*/ 0 w 465"/>
                  <a:gd name="T11" fmla="*/ 0 h 271"/>
                  <a:gd name="T12" fmla="*/ 0 w 465"/>
                  <a:gd name="T13" fmla="*/ 0 h 271"/>
                  <a:gd name="T14" fmla="*/ 0 w 465"/>
                  <a:gd name="T15" fmla="*/ 0 h 271"/>
                  <a:gd name="T16" fmla="*/ 0 w 465"/>
                  <a:gd name="T17" fmla="*/ 0 h 271"/>
                  <a:gd name="T18" fmla="*/ 0 w 465"/>
                  <a:gd name="T19" fmla="*/ 0 h 271"/>
                  <a:gd name="T20" fmla="*/ 0 w 465"/>
                  <a:gd name="T21" fmla="*/ 0 h 271"/>
                  <a:gd name="T22" fmla="*/ 0 w 465"/>
                  <a:gd name="T23" fmla="*/ 0 h 271"/>
                  <a:gd name="T24" fmla="*/ 0 w 465"/>
                  <a:gd name="T25" fmla="*/ 0 h 271"/>
                  <a:gd name="T26" fmla="*/ 0 w 465"/>
                  <a:gd name="T27" fmla="*/ 0 h 271"/>
                  <a:gd name="T28" fmla="*/ 0 w 465"/>
                  <a:gd name="T29" fmla="*/ 0 h 271"/>
                  <a:gd name="T30" fmla="*/ 0 w 465"/>
                  <a:gd name="T31" fmla="*/ 0 h 271"/>
                  <a:gd name="T32" fmla="*/ 0 w 465"/>
                  <a:gd name="T33" fmla="*/ 0 h 271"/>
                  <a:gd name="T34" fmla="*/ 0 w 465"/>
                  <a:gd name="T35" fmla="*/ 0 h 271"/>
                  <a:gd name="T36" fmla="*/ 0 w 465"/>
                  <a:gd name="T37" fmla="*/ 0 h 271"/>
                  <a:gd name="T38" fmla="*/ 0 w 465"/>
                  <a:gd name="T39" fmla="*/ 0 h 271"/>
                  <a:gd name="T40" fmla="*/ 0 w 465"/>
                  <a:gd name="T41" fmla="*/ 0 h 271"/>
                  <a:gd name="T42" fmla="*/ 0 w 465"/>
                  <a:gd name="T43" fmla="*/ 0 h 271"/>
                  <a:gd name="T44" fmla="*/ 0 w 465"/>
                  <a:gd name="T45" fmla="*/ 0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5" h="271">
                    <a:moveTo>
                      <a:pt x="0" y="207"/>
                    </a:moveTo>
                    <a:lnTo>
                      <a:pt x="4" y="181"/>
                    </a:lnTo>
                    <a:lnTo>
                      <a:pt x="17" y="148"/>
                    </a:lnTo>
                    <a:lnTo>
                      <a:pt x="65" y="80"/>
                    </a:lnTo>
                    <a:lnTo>
                      <a:pt x="99" y="49"/>
                    </a:lnTo>
                    <a:lnTo>
                      <a:pt x="139" y="23"/>
                    </a:lnTo>
                    <a:lnTo>
                      <a:pt x="182" y="6"/>
                    </a:lnTo>
                    <a:lnTo>
                      <a:pt x="230" y="0"/>
                    </a:lnTo>
                    <a:lnTo>
                      <a:pt x="320" y="9"/>
                    </a:lnTo>
                    <a:lnTo>
                      <a:pt x="396" y="34"/>
                    </a:lnTo>
                    <a:lnTo>
                      <a:pt x="446" y="71"/>
                    </a:lnTo>
                    <a:lnTo>
                      <a:pt x="465" y="115"/>
                    </a:lnTo>
                    <a:lnTo>
                      <a:pt x="458" y="140"/>
                    </a:lnTo>
                    <a:lnTo>
                      <a:pt x="442" y="164"/>
                    </a:lnTo>
                    <a:lnTo>
                      <a:pt x="383" y="209"/>
                    </a:lnTo>
                    <a:lnTo>
                      <a:pt x="306" y="246"/>
                    </a:lnTo>
                    <a:lnTo>
                      <a:pt x="232" y="266"/>
                    </a:lnTo>
                    <a:lnTo>
                      <a:pt x="162" y="271"/>
                    </a:lnTo>
                    <a:lnTo>
                      <a:pt x="86" y="266"/>
                    </a:lnTo>
                    <a:lnTo>
                      <a:pt x="52" y="258"/>
                    </a:lnTo>
                    <a:lnTo>
                      <a:pt x="25" y="246"/>
                    </a:lnTo>
                    <a:lnTo>
                      <a:pt x="6" y="230"/>
                    </a:lnTo>
                    <a:lnTo>
                      <a:pt x="0" y="20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26" name="Freeform 1105"/>
              <p:cNvSpPr>
                <a:spLocks/>
              </p:cNvSpPr>
              <p:nvPr/>
            </p:nvSpPr>
            <p:spPr bwMode="auto">
              <a:xfrm>
                <a:off x="1432" y="852"/>
                <a:ext cx="18" cy="39"/>
              </a:xfrm>
              <a:custGeom>
                <a:avLst/>
                <a:gdLst>
                  <a:gd name="T0" fmla="*/ 0 w 163"/>
                  <a:gd name="T1" fmla="*/ 0 h 351"/>
                  <a:gd name="T2" fmla="*/ 0 w 163"/>
                  <a:gd name="T3" fmla="*/ 0 h 351"/>
                  <a:gd name="T4" fmla="*/ 0 w 163"/>
                  <a:gd name="T5" fmla="*/ 0 h 351"/>
                  <a:gd name="T6" fmla="*/ 0 w 163"/>
                  <a:gd name="T7" fmla="*/ 0 h 351"/>
                  <a:gd name="T8" fmla="*/ 0 w 163"/>
                  <a:gd name="T9" fmla="*/ 0 h 351"/>
                  <a:gd name="T10" fmla="*/ 0 w 163"/>
                  <a:gd name="T11" fmla="*/ 0 h 351"/>
                  <a:gd name="T12" fmla="*/ 0 w 163"/>
                  <a:gd name="T13" fmla="*/ 0 h 351"/>
                  <a:gd name="T14" fmla="*/ 0 w 163"/>
                  <a:gd name="T15" fmla="*/ 0 h 351"/>
                  <a:gd name="T16" fmla="*/ 0 w 163"/>
                  <a:gd name="T17" fmla="*/ 0 h 351"/>
                  <a:gd name="T18" fmla="*/ 0 w 163"/>
                  <a:gd name="T19" fmla="*/ 0 h 351"/>
                  <a:gd name="T20" fmla="*/ 0 w 163"/>
                  <a:gd name="T21" fmla="*/ 0 h 351"/>
                  <a:gd name="T22" fmla="*/ 0 w 163"/>
                  <a:gd name="T23" fmla="*/ 0 h 351"/>
                  <a:gd name="T24" fmla="*/ 0 w 163"/>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3" h="351">
                    <a:moveTo>
                      <a:pt x="163" y="264"/>
                    </a:moveTo>
                    <a:lnTo>
                      <a:pt x="115" y="291"/>
                    </a:lnTo>
                    <a:lnTo>
                      <a:pt x="71" y="313"/>
                    </a:lnTo>
                    <a:lnTo>
                      <a:pt x="0" y="351"/>
                    </a:lnTo>
                    <a:lnTo>
                      <a:pt x="3" y="264"/>
                    </a:lnTo>
                    <a:lnTo>
                      <a:pt x="22" y="172"/>
                    </a:lnTo>
                    <a:lnTo>
                      <a:pt x="49" y="82"/>
                    </a:lnTo>
                    <a:lnTo>
                      <a:pt x="73" y="0"/>
                    </a:lnTo>
                    <a:lnTo>
                      <a:pt x="99" y="87"/>
                    </a:lnTo>
                    <a:lnTo>
                      <a:pt x="114" y="169"/>
                    </a:lnTo>
                    <a:lnTo>
                      <a:pt x="131" y="232"/>
                    </a:lnTo>
                    <a:lnTo>
                      <a:pt x="145" y="253"/>
                    </a:lnTo>
                    <a:lnTo>
                      <a:pt x="163" y="264"/>
                    </a:lnTo>
                    <a:close/>
                  </a:path>
                </a:pathLst>
              </a:custGeom>
              <a:solidFill>
                <a:srgbClr val="DAA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27" name="Freeform 1106"/>
              <p:cNvSpPr>
                <a:spLocks/>
              </p:cNvSpPr>
              <p:nvPr/>
            </p:nvSpPr>
            <p:spPr bwMode="auto">
              <a:xfrm>
                <a:off x="1432" y="852"/>
                <a:ext cx="18" cy="39"/>
              </a:xfrm>
              <a:custGeom>
                <a:avLst/>
                <a:gdLst>
                  <a:gd name="T0" fmla="*/ 0 w 163"/>
                  <a:gd name="T1" fmla="*/ 0 h 351"/>
                  <a:gd name="T2" fmla="*/ 0 w 163"/>
                  <a:gd name="T3" fmla="*/ 0 h 351"/>
                  <a:gd name="T4" fmla="*/ 0 w 163"/>
                  <a:gd name="T5" fmla="*/ 0 h 351"/>
                  <a:gd name="T6" fmla="*/ 0 w 163"/>
                  <a:gd name="T7" fmla="*/ 0 h 351"/>
                  <a:gd name="T8" fmla="*/ 0 w 163"/>
                  <a:gd name="T9" fmla="*/ 0 h 351"/>
                  <a:gd name="T10" fmla="*/ 0 w 163"/>
                  <a:gd name="T11" fmla="*/ 0 h 351"/>
                  <a:gd name="T12" fmla="*/ 0 w 163"/>
                  <a:gd name="T13" fmla="*/ 0 h 351"/>
                  <a:gd name="T14" fmla="*/ 0 w 163"/>
                  <a:gd name="T15" fmla="*/ 0 h 351"/>
                  <a:gd name="T16" fmla="*/ 0 w 163"/>
                  <a:gd name="T17" fmla="*/ 0 h 351"/>
                  <a:gd name="T18" fmla="*/ 0 w 163"/>
                  <a:gd name="T19" fmla="*/ 0 h 351"/>
                  <a:gd name="T20" fmla="*/ 0 w 163"/>
                  <a:gd name="T21" fmla="*/ 0 h 351"/>
                  <a:gd name="T22" fmla="*/ 0 w 163"/>
                  <a:gd name="T23" fmla="*/ 0 h 351"/>
                  <a:gd name="T24" fmla="*/ 0 w 163"/>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3" h="351">
                    <a:moveTo>
                      <a:pt x="163" y="264"/>
                    </a:moveTo>
                    <a:lnTo>
                      <a:pt x="115" y="291"/>
                    </a:lnTo>
                    <a:lnTo>
                      <a:pt x="71" y="313"/>
                    </a:lnTo>
                    <a:lnTo>
                      <a:pt x="0" y="351"/>
                    </a:lnTo>
                    <a:lnTo>
                      <a:pt x="3" y="264"/>
                    </a:lnTo>
                    <a:lnTo>
                      <a:pt x="22" y="172"/>
                    </a:lnTo>
                    <a:lnTo>
                      <a:pt x="49" y="82"/>
                    </a:lnTo>
                    <a:lnTo>
                      <a:pt x="73" y="0"/>
                    </a:lnTo>
                    <a:lnTo>
                      <a:pt x="99" y="87"/>
                    </a:lnTo>
                    <a:lnTo>
                      <a:pt x="114" y="169"/>
                    </a:lnTo>
                    <a:lnTo>
                      <a:pt x="131" y="232"/>
                    </a:lnTo>
                    <a:lnTo>
                      <a:pt x="145" y="253"/>
                    </a:lnTo>
                    <a:lnTo>
                      <a:pt x="163" y="26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28" name="Freeform 1107"/>
              <p:cNvSpPr>
                <a:spLocks noEditPoints="1"/>
              </p:cNvSpPr>
              <p:nvPr/>
            </p:nvSpPr>
            <p:spPr bwMode="auto">
              <a:xfrm>
                <a:off x="1410" y="881"/>
                <a:ext cx="115" cy="86"/>
              </a:xfrm>
              <a:custGeom>
                <a:avLst/>
                <a:gdLst>
                  <a:gd name="T0" fmla="*/ 0 w 1037"/>
                  <a:gd name="T1" fmla="*/ 0 h 773"/>
                  <a:gd name="T2" fmla="*/ 0 w 1037"/>
                  <a:gd name="T3" fmla="*/ 0 h 773"/>
                  <a:gd name="T4" fmla="*/ 0 w 1037"/>
                  <a:gd name="T5" fmla="*/ 0 h 773"/>
                  <a:gd name="T6" fmla="*/ 0 w 1037"/>
                  <a:gd name="T7" fmla="*/ 0 h 773"/>
                  <a:gd name="T8" fmla="*/ 0 w 1037"/>
                  <a:gd name="T9" fmla="*/ 0 h 773"/>
                  <a:gd name="T10" fmla="*/ 0 w 1037"/>
                  <a:gd name="T11" fmla="*/ 0 h 773"/>
                  <a:gd name="T12" fmla="*/ 0 w 1037"/>
                  <a:gd name="T13" fmla="*/ 0 h 773"/>
                  <a:gd name="T14" fmla="*/ 0 w 1037"/>
                  <a:gd name="T15" fmla="*/ 0 h 773"/>
                  <a:gd name="T16" fmla="*/ 0 w 1037"/>
                  <a:gd name="T17" fmla="*/ 0 h 773"/>
                  <a:gd name="T18" fmla="*/ 0 w 1037"/>
                  <a:gd name="T19" fmla="*/ 0 h 773"/>
                  <a:gd name="T20" fmla="*/ 0 w 1037"/>
                  <a:gd name="T21" fmla="*/ 0 h 773"/>
                  <a:gd name="T22" fmla="*/ 0 w 1037"/>
                  <a:gd name="T23" fmla="*/ 0 h 773"/>
                  <a:gd name="T24" fmla="*/ 0 w 1037"/>
                  <a:gd name="T25" fmla="*/ 0 h 773"/>
                  <a:gd name="T26" fmla="*/ 0 w 1037"/>
                  <a:gd name="T27" fmla="*/ 0 h 773"/>
                  <a:gd name="T28" fmla="*/ 0 w 1037"/>
                  <a:gd name="T29" fmla="*/ 0 h 773"/>
                  <a:gd name="T30" fmla="*/ 0 w 1037"/>
                  <a:gd name="T31" fmla="*/ 0 h 773"/>
                  <a:gd name="T32" fmla="*/ 0 w 1037"/>
                  <a:gd name="T33" fmla="*/ 0 h 773"/>
                  <a:gd name="T34" fmla="*/ 0 w 1037"/>
                  <a:gd name="T35" fmla="*/ 0 h 773"/>
                  <a:gd name="T36" fmla="*/ 0 w 1037"/>
                  <a:gd name="T37" fmla="*/ 0 h 773"/>
                  <a:gd name="T38" fmla="*/ 0 w 1037"/>
                  <a:gd name="T39" fmla="*/ 0 h 773"/>
                  <a:gd name="T40" fmla="*/ 0 w 1037"/>
                  <a:gd name="T41" fmla="*/ 0 h 773"/>
                  <a:gd name="T42" fmla="*/ 0 w 1037"/>
                  <a:gd name="T43" fmla="*/ 0 h 773"/>
                  <a:gd name="T44" fmla="*/ 0 w 1037"/>
                  <a:gd name="T45" fmla="*/ 0 h 773"/>
                  <a:gd name="T46" fmla="*/ 0 w 1037"/>
                  <a:gd name="T47" fmla="*/ 0 h 773"/>
                  <a:gd name="T48" fmla="*/ 0 w 1037"/>
                  <a:gd name="T49" fmla="*/ 0 h 773"/>
                  <a:gd name="T50" fmla="*/ 0 w 1037"/>
                  <a:gd name="T51" fmla="*/ 0 h 773"/>
                  <a:gd name="T52" fmla="*/ 0 w 1037"/>
                  <a:gd name="T53" fmla="*/ 0 h 773"/>
                  <a:gd name="T54" fmla="*/ 0 w 1037"/>
                  <a:gd name="T55" fmla="*/ 0 h 773"/>
                  <a:gd name="T56" fmla="*/ 0 w 1037"/>
                  <a:gd name="T57" fmla="*/ 0 h 773"/>
                  <a:gd name="T58" fmla="*/ 0 w 1037"/>
                  <a:gd name="T59" fmla="*/ 0 h 773"/>
                  <a:gd name="T60" fmla="*/ 0 w 1037"/>
                  <a:gd name="T61" fmla="*/ 0 h 773"/>
                  <a:gd name="T62" fmla="*/ 0 w 1037"/>
                  <a:gd name="T63" fmla="*/ 0 h 773"/>
                  <a:gd name="T64" fmla="*/ 0 w 1037"/>
                  <a:gd name="T65" fmla="*/ 0 h 773"/>
                  <a:gd name="T66" fmla="*/ 0 w 1037"/>
                  <a:gd name="T67" fmla="*/ 0 h 7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773">
                    <a:moveTo>
                      <a:pt x="157" y="386"/>
                    </a:moveTo>
                    <a:lnTo>
                      <a:pt x="165" y="332"/>
                    </a:lnTo>
                    <a:lnTo>
                      <a:pt x="185" y="281"/>
                    </a:lnTo>
                    <a:lnTo>
                      <a:pt x="219" y="236"/>
                    </a:lnTo>
                    <a:lnTo>
                      <a:pt x="263" y="196"/>
                    </a:lnTo>
                    <a:lnTo>
                      <a:pt x="317" y="163"/>
                    </a:lnTo>
                    <a:lnTo>
                      <a:pt x="378" y="139"/>
                    </a:lnTo>
                    <a:lnTo>
                      <a:pt x="446" y="122"/>
                    </a:lnTo>
                    <a:lnTo>
                      <a:pt x="519" y="117"/>
                    </a:lnTo>
                    <a:lnTo>
                      <a:pt x="591" y="122"/>
                    </a:lnTo>
                    <a:lnTo>
                      <a:pt x="660" y="139"/>
                    </a:lnTo>
                    <a:lnTo>
                      <a:pt x="721" y="163"/>
                    </a:lnTo>
                    <a:lnTo>
                      <a:pt x="774" y="196"/>
                    </a:lnTo>
                    <a:lnTo>
                      <a:pt x="818" y="236"/>
                    </a:lnTo>
                    <a:lnTo>
                      <a:pt x="852" y="281"/>
                    </a:lnTo>
                    <a:lnTo>
                      <a:pt x="873" y="332"/>
                    </a:lnTo>
                    <a:lnTo>
                      <a:pt x="880" y="386"/>
                    </a:lnTo>
                    <a:lnTo>
                      <a:pt x="873" y="441"/>
                    </a:lnTo>
                    <a:lnTo>
                      <a:pt x="852" y="492"/>
                    </a:lnTo>
                    <a:lnTo>
                      <a:pt x="818" y="537"/>
                    </a:lnTo>
                    <a:lnTo>
                      <a:pt x="774" y="577"/>
                    </a:lnTo>
                    <a:lnTo>
                      <a:pt x="721" y="610"/>
                    </a:lnTo>
                    <a:lnTo>
                      <a:pt x="660" y="634"/>
                    </a:lnTo>
                    <a:lnTo>
                      <a:pt x="591" y="651"/>
                    </a:lnTo>
                    <a:lnTo>
                      <a:pt x="519" y="656"/>
                    </a:lnTo>
                    <a:lnTo>
                      <a:pt x="446" y="651"/>
                    </a:lnTo>
                    <a:lnTo>
                      <a:pt x="378" y="634"/>
                    </a:lnTo>
                    <a:lnTo>
                      <a:pt x="317" y="610"/>
                    </a:lnTo>
                    <a:lnTo>
                      <a:pt x="263" y="577"/>
                    </a:lnTo>
                    <a:lnTo>
                      <a:pt x="219" y="537"/>
                    </a:lnTo>
                    <a:lnTo>
                      <a:pt x="185" y="492"/>
                    </a:lnTo>
                    <a:lnTo>
                      <a:pt x="165" y="441"/>
                    </a:lnTo>
                    <a:lnTo>
                      <a:pt x="157" y="386"/>
                    </a:lnTo>
                    <a:close/>
                    <a:moveTo>
                      <a:pt x="0" y="386"/>
                    </a:moveTo>
                    <a:lnTo>
                      <a:pt x="11" y="309"/>
                    </a:lnTo>
                    <a:lnTo>
                      <a:pt x="41" y="236"/>
                    </a:lnTo>
                    <a:lnTo>
                      <a:pt x="89" y="170"/>
                    </a:lnTo>
                    <a:lnTo>
                      <a:pt x="152" y="113"/>
                    </a:lnTo>
                    <a:lnTo>
                      <a:pt x="228" y="66"/>
                    </a:lnTo>
                    <a:lnTo>
                      <a:pt x="317" y="30"/>
                    </a:lnTo>
                    <a:lnTo>
                      <a:pt x="414" y="8"/>
                    </a:lnTo>
                    <a:lnTo>
                      <a:pt x="519" y="0"/>
                    </a:lnTo>
                    <a:lnTo>
                      <a:pt x="623" y="8"/>
                    </a:lnTo>
                    <a:lnTo>
                      <a:pt x="721" y="30"/>
                    </a:lnTo>
                    <a:lnTo>
                      <a:pt x="809" y="66"/>
                    </a:lnTo>
                    <a:lnTo>
                      <a:pt x="885" y="113"/>
                    </a:lnTo>
                    <a:lnTo>
                      <a:pt x="948" y="170"/>
                    </a:lnTo>
                    <a:lnTo>
                      <a:pt x="996" y="236"/>
                    </a:lnTo>
                    <a:lnTo>
                      <a:pt x="1027" y="309"/>
                    </a:lnTo>
                    <a:lnTo>
                      <a:pt x="1037" y="386"/>
                    </a:lnTo>
                    <a:lnTo>
                      <a:pt x="1027" y="465"/>
                    </a:lnTo>
                    <a:lnTo>
                      <a:pt x="996" y="537"/>
                    </a:lnTo>
                    <a:lnTo>
                      <a:pt x="948" y="603"/>
                    </a:lnTo>
                    <a:lnTo>
                      <a:pt x="885" y="660"/>
                    </a:lnTo>
                    <a:lnTo>
                      <a:pt x="809" y="708"/>
                    </a:lnTo>
                    <a:lnTo>
                      <a:pt x="721" y="743"/>
                    </a:lnTo>
                    <a:lnTo>
                      <a:pt x="623" y="765"/>
                    </a:lnTo>
                    <a:lnTo>
                      <a:pt x="519" y="773"/>
                    </a:lnTo>
                    <a:lnTo>
                      <a:pt x="414" y="765"/>
                    </a:lnTo>
                    <a:lnTo>
                      <a:pt x="317" y="743"/>
                    </a:lnTo>
                    <a:lnTo>
                      <a:pt x="228" y="708"/>
                    </a:lnTo>
                    <a:lnTo>
                      <a:pt x="152" y="660"/>
                    </a:lnTo>
                    <a:lnTo>
                      <a:pt x="89" y="603"/>
                    </a:lnTo>
                    <a:lnTo>
                      <a:pt x="41" y="537"/>
                    </a:lnTo>
                    <a:lnTo>
                      <a:pt x="11" y="465"/>
                    </a:lnTo>
                    <a:lnTo>
                      <a:pt x="0" y="386"/>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29" name="Freeform 1108"/>
              <p:cNvSpPr>
                <a:spLocks/>
              </p:cNvSpPr>
              <p:nvPr/>
            </p:nvSpPr>
            <p:spPr bwMode="auto">
              <a:xfrm>
                <a:off x="1427" y="894"/>
                <a:ext cx="81" cy="60"/>
              </a:xfrm>
              <a:custGeom>
                <a:avLst/>
                <a:gdLst>
                  <a:gd name="T0" fmla="*/ 0 w 723"/>
                  <a:gd name="T1" fmla="*/ 0 h 539"/>
                  <a:gd name="T2" fmla="*/ 0 w 723"/>
                  <a:gd name="T3" fmla="*/ 0 h 539"/>
                  <a:gd name="T4" fmla="*/ 0 w 723"/>
                  <a:gd name="T5" fmla="*/ 0 h 539"/>
                  <a:gd name="T6" fmla="*/ 0 w 723"/>
                  <a:gd name="T7" fmla="*/ 0 h 539"/>
                  <a:gd name="T8" fmla="*/ 0 w 723"/>
                  <a:gd name="T9" fmla="*/ 0 h 539"/>
                  <a:gd name="T10" fmla="*/ 0 w 723"/>
                  <a:gd name="T11" fmla="*/ 0 h 539"/>
                  <a:gd name="T12" fmla="*/ 0 w 723"/>
                  <a:gd name="T13" fmla="*/ 0 h 539"/>
                  <a:gd name="T14" fmla="*/ 0 w 723"/>
                  <a:gd name="T15" fmla="*/ 0 h 539"/>
                  <a:gd name="T16" fmla="*/ 0 w 723"/>
                  <a:gd name="T17" fmla="*/ 0 h 539"/>
                  <a:gd name="T18" fmla="*/ 0 w 723"/>
                  <a:gd name="T19" fmla="*/ 0 h 539"/>
                  <a:gd name="T20" fmla="*/ 0 w 723"/>
                  <a:gd name="T21" fmla="*/ 0 h 539"/>
                  <a:gd name="T22" fmla="*/ 0 w 723"/>
                  <a:gd name="T23" fmla="*/ 0 h 539"/>
                  <a:gd name="T24" fmla="*/ 0 w 723"/>
                  <a:gd name="T25" fmla="*/ 0 h 539"/>
                  <a:gd name="T26" fmla="*/ 0 w 723"/>
                  <a:gd name="T27" fmla="*/ 0 h 539"/>
                  <a:gd name="T28" fmla="*/ 0 w 723"/>
                  <a:gd name="T29" fmla="*/ 0 h 539"/>
                  <a:gd name="T30" fmla="*/ 0 w 723"/>
                  <a:gd name="T31" fmla="*/ 0 h 539"/>
                  <a:gd name="T32" fmla="*/ 0 w 723"/>
                  <a:gd name="T33" fmla="*/ 0 h 539"/>
                  <a:gd name="T34" fmla="*/ 0 w 723"/>
                  <a:gd name="T35" fmla="*/ 0 h 539"/>
                  <a:gd name="T36" fmla="*/ 0 w 723"/>
                  <a:gd name="T37" fmla="*/ 0 h 539"/>
                  <a:gd name="T38" fmla="*/ 0 w 723"/>
                  <a:gd name="T39" fmla="*/ 0 h 539"/>
                  <a:gd name="T40" fmla="*/ 0 w 723"/>
                  <a:gd name="T41" fmla="*/ 0 h 539"/>
                  <a:gd name="T42" fmla="*/ 0 w 723"/>
                  <a:gd name="T43" fmla="*/ 0 h 539"/>
                  <a:gd name="T44" fmla="*/ 0 w 723"/>
                  <a:gd name="T45" fmla="*/ 0 h 539"/>
                  <a:gd name="T46" fmla="*/ 0 w 723"/>
                  <a:gd name="T47" fmla="*/ 0 h 539"/>
                  <a:gd name="T48" fmla="*/ 0 w 723"/>
                  <a:gd name="T49" fmla="*/ 0 h 539"/>
                  <a:gd name="T50" fmla="*/ 0 w 723"/>
                  <a:gd name="T51" fmla="*/ 0 h 539"/>
                  <a:gd name="T52" fmla="*/ 0 w 723"/>
                  <a:gd name="T53" fmla="*/ 0 h 539"/>
                  <a:gd name="T54" fmla="*/ 0 w 723"/>
                  <a:gd name="T55" fmla="*/ 0 h 539"/>
                  <a:gd name="T56" fmla="*/ 0 w 723"/>
                  <a:gd name="T57" fmla="*/ 0 h 539"/>
                  <a:gd name="T58" fmla="*/ 0 w 723"/>
                  <a:gd name="T59" fmla="*/ 0 h 539"/>
                  <a:gd name="T60" fmla="*/ 0 w 723"/>
                  <a:gd name="T61" fmla="*/ 0 h 539"/>
                  <a:gd name="T62" fmla="*/ 0 w 723"/>
                  <a:gd name="T63" fmla="*/ 0 h 539"/>
                  <a:gd name="T64" fmla="*/ 0 w 723"/>
                  <a:gd name="T65" fmla="*/ 0 h 5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3" h="539">
                    <a:moveTo>
                      <a:pt x="0" y="269"/>
                    </a:moveTo>
                    <a:lnTo>
                      <a:pt x="8" y="215"/>
                    </a:lnTo>
                    <a:lnTo>
                      <a:pt x="28" y="164"/>
                    </a:lnTo>
                    <a:lnTo>
                      <a:pt x="62" y="119"/>
                    </a:lnTo>
                    <a:lnTo>
                      <a:pt x="106" y="79"/>
                    </a:lnTo>
                    <a:lnTo>
                      <a:pt x="160" y="46"/>
                    </a:lnTo>
                    <a:lnTo>
                      <a:pt x="221" y="22"/>
                    </a:lnTo>
                    <a:lnTo>
                      <a:pt x="289" y="5"/>
                    </a:lnTo>
                    <a:lnTo>
                      <a:pt x="362" y="0"/>
                    </a:lnTo>
                    <a:lnTo>
                      <a:pt x="434" y="5"/>
                    </a:lnTo>
                    <a:lnTo>
                      <a:pt x="503" y="22"/>
                    </a:lnTo>
                    <a:lnTo>
                      <a:pt x="564" y="46"/>
                    </a:lnTo>
                    <a:lnTo>
                      <a:pt x="617" y="79"/>
                    </a:lnTo>
                    <a:lnTo>
                      <a:pt x="661" y="119"/>
                    </a:lnTo>
                    <a:lnTo>
                      <a:pt x="695" y="164"/>
                    </a:lnTo>
                    <a:lnTo>
                      <a:pt x="716" y="215"/>
                    </a:lnTo>
                    <a:lnTo>
                      <a:pt x="723" y="269"/>
                    </a:lnTo>
                    <a:lnTo>
                      <a:pt x="716" y="324"/>
                    </a:lnTo>
                    <a:lnTo>
                      <a:pt x="695" y="375"/>
                    </a:lnTo>
                    <a:lnTo>
                      <a:pt x="661" y="420"/>
                    </a:lnTo>
                    <a:lnTo>
                      <a:pt x="617" y="460"/>
                    </a:lnTo>
                    <a:lnTo>
                      <a:pt x="564" y="493"/>
                    </a:lnTo>
                    <a:lnTo>
                      <a:pt x="503" y="517"/>
                    </a:lnTo>
                    <a:lnTo>
                      <a:pt x="434" y="534"/>
                    </a:lnTo>
                    <a:lnTo>
                      <a:pt x="362" y="539"/>
                    </a:lnTo>
                    <a:lnTo>
                      <a:pt x="289" y="534"/>
                    </a:lnTo>
                    <a:lnTo>
                      <a:pt x="221" y="517"/>
                    </a:lnTo>
                    <a:lnTo>
                      <a:pt x="160" y="493"/>
                    </a:lnTo>
                    <a:lnTo>
                      <a:pt x="106" y="460"/>
                    </a:lnTo>
                    <a:lnTo>
                      <a:pt x="62" y="420"/>
                    </a:lnTo>
                    <a:lnTo>
                      <a:pt x="28" y="375"/>
                    </a:lnTo>
                    <a:lnTo>
                      <a:pt x="8" y="324"/>
                    </a:lnTo>
                    <a:lnTo>
                      <a:pt x="0" y="26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0" name="Freeform 1109"/>
              <p:cNvSpPr>
                <a:spLocks/>
              </p:cNvSpPr>
              <p:nvPr/>
            </p:nvSpPr>
            <p:spPr bwMode="auto">
              <a:xfrm>
                <a:off x="1410" y="881"/>
                <a:ext cx="115" cy="86"/>
              </a:xfrm>
              <a:custGeom>
                <a:avLst/>
                <a:gdLst>
                  <a:gd name="T0" fmla="*/ 0 w 1037"/>
                  <a:gd name="T1" fmla="*/ 0 h 773"/>
                  <a:gd name="T2" fmla="*/ 0 w 1037"/>
                  <a:gd name="T3" fmla="*/ 0 h 773"/>
                  <a:gd name="T4" fmla="*/ 0 w 1037"/>
                  <a:gd name="T5" fmla="*/ 0 h 773"/>
                  <a:gd name="T6" fmla="*/ 0 w 1037"/>
                  <a:gd name="T7" fmla="*/ 0 h 773"/>
                  <a:gd name="T8" fmla="*/ 0 w 1037"/>
                  <a:gd name="T9" fmla="*/ 0 h 773"/>
                  <a:gd name="T10" fmla="*/ 0 w 1037"/>
                  <a:gd name="T11" fmla="*/ 0 h 773"/>
                  <a:gd name="T12" fmla="*/ 0 w 1037"/>
                  <a:gd name="T13" fmla="*/ 0 h 773"/>
                  <a:gd name="T14" fmla="*/ 0 w 1037"/>
                  <a:gd name="T15" fmla="*/ 0 h 773"/>
                  <a:gd name="T16" fmla="*/ 0 w 1037"/>
                  <a:gd name="T17" fmla="*/ 0 h 773"/>
                  <a:gd name="T18" fmla="*/ 0 w 1037"/>
                  <a:gd name="T19" fmla="*/ 0 h 773"/>
                  <a:gd name="T20" fmla="*/ 0 w 1037"/>
                  <a:gd name="T21" fmla="*/ 0 h 773"/>
                  <a:gd name="T22" fmla="*/ 0 w 1037"/>
                  <a:gd name="T23" fmla="*/ 0 h 773"/>
                  <a:gd name="T24" fmla="*/ 0 w 1037"/>
                  <a:gd name="T25" fmla="*/ 0 h 773"/>
                  <a:gd name="T26" fmla="*/ 0 w 1037"/>
                  <a:gd name="T27" fmla="*/ 0 h 773"/>
                  <a:gd name="T28" fmla="*/ 0 w 1037"/>
                  <a:gd name="T29" fmla="*/ 0 h 773"/>
                  <a:gd name="T30" fmla="*/ 0 w 1037"/>
                  <a:gd name="T31" fmla="*/ 0 h 773"/>
                  <a:gd name="T32" fmla="*/ 0 w 1037"/>
                  <a:gd name="T33" fmla="*/ 0 h 773"/>
                  <a:gd name="T34" fmla="*/ 0 w 1037"/>
                  <a:gd name="T35" fmla="*/ 0 h 773"/>
                  <a:gd name="T36" fmla="*/ 0 w 1037"/>
                  <a:gd name="T37" fmla="*/ 0 h 773"/>
                  <a:gd name="T38" fmla="*/ 0 w 1037"/>
                  <a:gd name="T39" fmla="*/ 0 h 773"/>
                  <a:gd name="T40" fmla="*/ 0 w 1037"/>
                  <a:gd name="T41" fmla="*/ 0 h 773"/>
                  <a:gd name="T42" fmla="*/ 0 w 1037"/>
                  <a:gd name="T43" fmla="*/ 0 h 773"/>
                  <a:gd name="T44" fmla="*/ 0 w 1037"/>
                  <a:gd name="T45" fmla="*/ 0 h 773"/>
                  <a:gd name="T46" fmla="*/ 0 w 1037"/>
                  <a:gd name="T47" fmla="*/ 0 h 773"/>
                  <a:gd name="T48" fmla="*/ 0 w 1037"/>
                  <a:gd name="T49" fmla="*/ 0 h 773"/>
                  <a:gd name="T50" fmla="*/ 0 w 1037"/>
                  <a:gd name="T51" fmla="*/ 0 h 773"/>
                  <a:gd name="T52" fmla="*/ 0 w 1037"/>
                  <a:gd name="T53" fmla="*/ 0 h 773"/>
                  <a:gd name="T54" fmla="*/ 0 w 1037"/>
                  <a:gd name="T55" fmla="*/ 0 h 773"/>
                  <a:gd name="T56" fmla="*/ 0 w 1037"/>
                  <a:gd name="T57" fmla="*/ 0 h 773"/>
                  <a:gd name="T58" fmla="*/ 0 w 1037"/>
                  <a:gd name="T59" fmla="*/ 0 h 773"/>
                  <a:gd name="T60" fmla="*/ 0 w 1037"/>
                  <a:gd name="T61" fmla="*/ 0 h 773"/>
                  <a:gd name="T62" fmla="*/ 0 w 1037"/>
                  <a:gd name="T63" fmla="*/ 0 h 773"/>
                  <a:gd name="T64" fmla="*/ 0 w 1037"/>
                  <a:gd name="T65" fmla="*/ 0 h 7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37" h="773">
                    <a:moveTo>
                      <a:pt x="0" y="386"/>
                    </a:moveTo>
                    <a:lnTo>
                      <a:pt x="11" y="309"/>
                    </a:lnTo>
                    <a:lnTo>
                      <a:pt x="41" y="236"/>
                    </a:lnTo>
                    <a:lnTo>
                      <a:pt x="89" y="170"/>
                    </a:lnTo>
                    <a:lnTo>
                      <a:pt x="152" y="113"/>
                    </a:lnTo>
                    <a:lnTo>
                      <a:pt x="228" y="66"/>
                    </a:lnTo>
                    <a:lnTo>
                      <a:pt x="317" y="30"/>
                    </a:lnTo>
                    <a:lnTo>
                      <a:pt x="414" y="8"/>
                    </a:lnTo>
                    <a:lnTo>
                      <a:pt x="519" y="0"/>
                    </a:lnTo>
                    <a:lnTo>
                      <a:pt x="623" y="8"/>
                    </a:lnTo>
                    <a:lnTo>
                      <a:pt x="721" y="30"/>
                    </a:lnTo>
                    <a:lnTo>
                      <a:pt x="809" y="66"/>
                    </a:lnTo>
                    <a:lnTo>
                      <a:pt x="885" y="113"/>
                    </a:lnTo>
                    <a:lnTo>
                      <a:pt x="948" y="170"/>
                    </a:lnTo>
                    <a:lnTo>
                      <a:pt x="996" y="236"/>
                    </a:lnTo>
                    <a:lnTo>
                      <a:pt x="1027" y="309"/>
                    </a:lnTo>
                    <a:lnTo>
                      <a:pt x="1037" y="386"/>
                    </a:lnTo>
                    <a:lnTo>
                      <a:pt x="1027" y="465"/>
                    </a:lnTo>
                    <a:lnTo>
                      <a:pt x="996" y="537"/>
                    </a:lnTo>
                    <a:lnTo>
                      <a:pt x="948" y="603"/>
                    </a:lnTo>
                    <a:lnTo>
                      <a:pt x="885" y="660"/>
                    </a:lnTo>
                    <a:lnTo>
                      <a:pt x="809" y="708"/>
                    </a:lnTo>
                    <a:lnTo>
                      <a:pt x="721" y="743"/>
                    </a:lnTo>
                    <a:lnTo>
                      <a:pt x="623" y="765"/>
                    </a:lnTo>
                    <a:lnTo>
                      <a:pt x="519" y="773"/>
                    </a:lnTo>
                    <a:lnTo>
                      <a:pt x="414" y="765"/>
                    </a:lnTo>
                    <a:lnTo>
                      <a:pt x="317" y="743"/>
                    </a:lnTo>
                    <a:lnTo>
                      <a:pt x="228" y="708"/>
                    </a:lnTo>
                    <a:lnTo>
                      <a:pt x="152" y="660"/>
                    </a:lnTo>
                    <a:lnTo>
                      <a:pt x="89" y="603"/>
                    </a:lnTo>
                    <a:lnTo>
                      <a:pt x="41" y="537"/>
                    </a:lnTo>
                    <a:lnTo>
                      <a:pt x="11" y="465"/>
                    </a:lnTo>
                    <a:lnTo>
                      <a:pt x="0" y="38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1" name="Freeform 1110"/>
              <p:cNvSpPr>
                <a:spLocks/>
              </p:cNvSpPr>
              <p:nvPr/>
            </p:nvSpPr>
            <p:spPr bwMode="auto">
              <a:xfrm>
                <a:off x="1358" y="937"/>
                <a:ext cx="209" cy="42"/>
              </a:xfrm>
              <a:custGeom>
                <a:avLst/>
                <a:gdLst>
                  <a:gd name="T0" fmla="*/ 0 w 1876"/>
                  <a:gd name="T1" fmla="*/ 0 h 375"/>
                  <a:gd name="T2" fmla="*/ 0 w 1876"/>
                  <a:gd name="T3" fmla="*/ 0 h 375"/>
                  <a:gd name="T4" fmla="*/ 0 w 1876"/>
                  <a:gd name="T5" fmla="*/ 0 h 375"/>
                  <a:gd name="T6" fmla="*/ 0 w 1876"/>
                  <a:gd name="T7" fmla="*/ 0 h 375"/>
                  <a:gd name="T8" fmla="*/ 0 w 1876"/>
                  <a:gd name="T9" fmla="*/ 0 h 375"/>
                  <a:gd name="T10" fmla="*/ 0 w 1876"/>
                  <a:gd name="T11" fmla="*/ 0 h 375"/>
                  <a:gd name="T12" fmla="*/ 0 w 1876"/>
                  <a:gd name="T13" fmla="*/ 0 h 375"/>
                  <a:gd name="T14" fmla="*/ 0 w 1876"/>
                  <a:gd name="T15" fmla="*/ 0 h 375"/>
                  <a:gd name="T16" fmla="*/ 0 w 1876"/>
                  <a:gd name="T17" fmla="*/ 0 h 375"/>
                  <a:gd name="T18" fmla="*/ 0 w 1876"/>
                  <a:gd name="T19" fmla="*/ 0 h 375"/>
                  <a:gd name="T20" fmla="*/ 0 w 1876"/>
                  <a:gd name="T21" fmla="*/ 0 h 375"/>
                  <a:gd name="T22" fmla="*/ 0 w 1876"/>
                  <a:gd name="T23" fmla="*/ 0 h 375"/>
                  <a:gd name="T24" fmla="*/ 0 w 1876"/>
                  <a:gd name="T25" fmla="*/ 0 h 375"/>
                  <a:gd name="T26" fmla="*/ 0 w 1876"/>
                  <a:gd name="T27" fmla="*/ 0 h 375"/>
                  <a:gd name="T28" fmla="*/ 0 w 1876"/>
                  <a:gd name="T29" fmla="*/ 0 h 375"/>
                  <a:gd name="T30" fmla="*/ 0 w 1876"/>
                  <a:gd name="T31" fmla="*/ 0 h 375"/>
                  <a:gd name="T32" fmla="*/ 0 w 1876"/>
                  <a:gd name="T33" fmla="*/ 0 h 375"/>
                  <a:gd name="T34" fmla="*/ 0 w 1876"/>
                  <a:gd name="T35" fmla="*/ 0 h 375"/>
                  <a:gd name="T36" fmla="*/ 0 w 1876"/>
                  <a:gd name="T37" fmla="*/ 0 h 375"/>
                  <a:gd name="T38" fmla="*/ 0 w 1876"/>
                  <a:gd name="T39" fmla="*/ 0 h 375"/>
                  <a:gd name="T40" fmla="*/ 0 w 1876"/>
                  <a:gd name="T41" fmla="*/ 0 h 375"/>
                  <a:gd name="T42" fmla="*/ 0 w 1876"/>
                  <a:gd name="T43" fmla="*/ 0 h 375"/>
                  <a:gd name="T44" fmla="*/ 0 w 1876"/>
                  <a:gd name="T45" fmla="*/ 0 h 375"/>
                  <a:gd name="T46" fmla="*/ 0 w 1876"/>
                  <a:gd name="T47" fmla="*/ 0 h 375"/>
                  <a:gd name="T48" fmla="*/ 0 w 1876"/>
                  <a:gd name="T49" fmla="*/ 0 h 375"/>
                  <a:gd name="T50" fmla="*/ 0 w 1876"/>
                  <a:gd name="T51" fmla="*/ 0 h 375"/>
                  <a:gd name="T52" fmla="*/ 0 w 1876"/>
                  <a:gd name="T53" fmla="*/ 0 h 375"/>
                  <a:gd name="T54" fmla="*/ 0 w 1876"/>
                  <a:gd name="T55" fmla="*/ 0 h 375"/>
                  <a:gd name="T56" fmla="*/ 0 w 1876"/>
                  <a:gd name="T57" fmla="*/ 0 h 3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76" h="375">
                    <a:moveTo>
                      <a:pt x="1876" y="355"/>
                    </a:moveTo>
                    <a:lnTo>
                      <a:pt x="0" y="375"/>
                    </a:lnTo>
                    <a:lnTo>
                      <a:pt x="92" y="361"/>
                    </a:lnTo>
                    <a:lnTo>
                      <a:pt x="162" y="333"/>
                    </a:lnTo>
                    <a:lnTo>
                      <a:pt x="219" y="298"/>
                    </a:lnTo>
                    <a:lnTo>
                      <a:pt x="269" y="261"/>
                    </a:lnTo>
                    <a:lnTo>
                      <a:pt x="318" y="227"/>
                    </a:lnTo>
                    <a:lnTo>
                      <a:pt x="373" y="204"/>
                    </a:lnTo>
                    <a:lnTo>
                      <a:pt x="440" y="198"/>
                    </a:lnTo>
                    <a:lnTo>
                      <a:pt x="481" y="202"/>
                    </a:lnTo>
                    <a:lnTo>
                      <a:pt x="528" y="212"/>
                    </a:lnTo>
                    <a:lnTo>
                      <a:pt x="611" y="120"/>
                    </a:lnTo>
                    <a:lnTo>
                      <a:pt x="703" y="54"/>
                    </a:lnTo>
                    <a:lnTo>
                      <a:pt x="800" y="14"/>
                    </a:lnTo>
                    <a:lnTo>
                      <a:pt x="901" y="0"/>
                    </a:lnTo>
                    <a:lnTo>
                      <a:pt x="1002" y="13"/>
                    </a:lnTo>
                    <a:lnTo>
                      <a:pt x="1100" y="52"/>
                    </a:lnTo>
                    <a:lnTo>
                      <a:pt x="1190" y="118"/>
                    </a:lnTo>
                    <a:lnTo>
                      <a:pt x="1271" y="212"/>
                    </a:lnTo>
                    <a:lnTo>
                      <a:pt x="1322" y="195"/>
                    </a:lnTo>
                    <a:lnTo>
                      <a:pt x="1366" y="184"/>
                    </a:lnTo>
                    <a:lnTo>
                      <a:pt x="1441" y="184"/>
                    </a:lnTo>
                    <a:lnTo>
                      <a:pt x="1502" y="204"/>
                    </a:lnTo>
                    <a:lnTo>
                      <a:pt x="1558" y="237"/>
                    </a:lnTo>
                    <a:lnTo>
                      <a:pt x="1616" y="275"/>
                    </a:lnTo>
                    <a:lnTo>
                      <a:pt x="1684" y="313"/>
                    </a:lnTo>
                    <a:lnTo>
                      <a:pt x="1768" y="343"/>
                    </a:lnTo>
                    <a:lnTo>
                      <a:pt x="1818" y="351"/>
                    </a:lnTo>
                    <a:lnTo>
                      <a:pt x="1876" y="35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32" name="Freeform 1111"/>
              <p:cNvSpPr>
                <a:spLocks/>
              </p:cNvSpPr>
              <p:nvPr/>
            </p:nvSpPr>
            <p:spPr bwMode="auto">
              <a:xfrm>
                <a:off x="1358" y="937"/>
                <a:ext cx="209" cy="42"/>
              </a:xfrm>
              <a:custGeom>
                <a:avLst/>
                <a:gdLst>
                  <a:gd name="T0" fmla="*/ 0 w 1876"/>
                  <a:gd name="T1" fmla="*/ 0 h 375"/>
                  <a:gd name="T2" fmla="*/ 0 w 1876"/>
                  <a:gd name="T3" fmla="*/ 0 h 375"/>
                  <a:gd name="T4" fmla="*/ 0 w 1876"/>
                  <a:gd name="T5" fmla="*/ 0 h 375"/>
                  <a:gd name="T6" fmla="*/ 0 w 1876"/>
                  <a:gd name="T7" fmla="*/ 0 h 375"/>
                  <a:gd name="T8" fmla="*/ 0 w 1876"/>
                  <a:gd name="T9" fmla="*/ 0 h 375"/>
                  <a:gd name="T10" fmla="*/ 0 w 1876"/>
                  <a:gd name="T11" fmla="*/ 0 h 375"/>
                  <a:gd name="T12" fmla="*/ 0 w 1876"/>
                  <a:gd name="T13" fmla="*/ 0 h 375"/>
                  <a:gd name="T14" fmla="*/ 0 w 1876"/>
                  <a:gd name="T15" fmla="*/ 0 h 375"/>
                  <a:gd name="T16" fmla="*/ 0 w 1876"/>
                  <a:gd name="T17" fmla="*/ 0 h 375"/>
                  <a:gd name="T18" fmla="*/ 0 w 1876"/>
                  <a:gd name="T19" fmla="*/ 0 h 375"/>
                  <a:gd name="T20" fmla="*/ 0 w 1876"/>
                  <a:gd name="T21" fmla="*/ 0 h 375"/>
                  <a:gd name="T22" fmla="*/ 0 w 1876"/>
                  <a:gd name="T23" fmla="*/ 0 h 375"/>
                  <a:gd name="T24" fmla="*/ 0 w 1876"/>
                  <a:gd name="T25" fmla="*/ 0 h 375"/>
                  <a:gd name="T26" fmla="*/ 0 w 1876"/>
                  <a:gd name="T27" fmla="*/ 0 h 375"/>
                  <a:gd name="T28" fmla="*/ 0 w 1876"/>
                  <a:gd name="T29" fmla="*/ 0 h 375"/>
                  <a:gd name="T30" fmla="*/ 0 w 1876"/>
                  <a:gd name="T31" fmla="*/ 0 h 375"/>
                  <a:gd name="T32" fmla="*/ 0 w 1876"/>
                  <a:gd name="T33" fmla="*/ 0 h 375"/>
                  <a:gd name="T34" fmla="*/ 0 w 1876"/>
                  <a:gd name="T35" fmla="*/ 0 h 375"/>
                  <a:gd name="T36" fmla="*/ 0 w 1876"/>
                  <a:gd name="T37" fmla="*/ 0 h 375"/>
                  <a:gd name="T38" fmla="*/ 0 w 1876"/>
                  <a:gd name="T39" fmla="*/ 0 h 375"/>
                  <a:gd name="T40" fmla="*/ 0 w 1876"/>
                  <a:gd name="T41" fmla="*/ 0 h 375"/>
                  <a:gd name="T42" fmla="*/ 0 w 1876"/>
                  <a:gd name="T43" fmla="*/ 0 h 375"/>
                  <a:gd name="T44" fmla="*/ 0 w 1876"/>
                  <a:gd name="T45" fmla="*/ 0 h 375"/>
                  <a:gd name="T46" fmla="*/ 0 w 1876"/>
                  <a:gd name="T47" fmla="*/ 0 h 375"/>
                  <a:gd name="T48" fmla="*/ 0 w 1876"/>
                  <a:gd name="T49" fmla="*/ 0 h 375"/>
                  <a:gd name="T50" fmla="*/ 0 w 1876"/>
                  <a:gd name="T51" fmla="*/ 0 h 375"/>
                  <a:gd name="T52" fmla="*/ 0 w 1876"/>
                  <a:gd name="T53" fmla="*/ 0 h 375"/>
                  <a:gd name="T54" fmla="*/ 0 w 1876"/>
                  <a:gd name="T55" fmla="*/ 0 h 375"/>
                  <a:gd name="T56" fmla="*/ 0 w 1876"/>
                  <a:gd name="T57" fmla="*/ 0 h 3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76" h="375">
                    <a:moveTo>
                      <a:pt x="1876" y="355"/>
                    </a:moveTo>
                    <a:lnTo>
                      <a:pt x="0" y="375"/>
                    </a:lnTo>
                    <a:lnTo>
                      <a:pt x="92" y="361"/>
                    </a:lnTo>
                    <a:lnTo>
                      <a:pt x="162" y="333"/>
                    </a:lnTo>
                    <a:lnTo>
                      <a:pt x="219" y="298"/>
                    </a:lnTo>
                    <a:lnTo>
                      <a:pt x="269" y="261"/>
                    </a:lnTo>
                    <a:lnTo>
                      <a:pt x="318" y="227"/>
                    </a:lnTo>
                    <a:lnTo>
                      <a:pt x="373" y="204"/>
                    </a:lnTo>
                    <a:lnTo>
                      <a:pt x="440" y="198"/>
                    </a:lnTo>
                    <a:lnTo>
                      <a:pt x="481" y="202"/>
                    </a:lnTo>
                    <a:lnTo>
                      <a:pt x="528" y="212"/>
                    </a:lnTo>
                    <a:lnTo>
                      <a:pt x="611" y="120"/>
                    </a:lnTo>
                    <a:lnTo>
                      <a:pt x="703" y="54"/>
                    </a:lnTo>
                    <a:lnTo>
                      <a:pt x="800" y="14"/>
                    </a:lnTo>
                    <a:lnTo>
                      <a:pt x="901" y="0"/>
                    </a:lnTo>
                    <a:lnTo>
                      <a:pt x="1002" y="13"/>
                    </a:lnTo>
                    <a:lnTo>
                      <a:pt x="1100" y="52"/>
                    </a:lnTo>
                    <a:lnTo>
                      <a:pt x="1190" y="118"/>
                    </a:lnTo>
                    <a:lnTo>
                      <a:pt x="1271" y="212"/>
                    </a:lnTo>
                    <a:lnTo>
                      <a:pt x="1322" y="195"/>
                    </a:lnTo>
                    <a:lnTo>
                      <a:pt x="1366" y="184"/>
                    </a:lnTo>
                    <a:lnTo>
                      <a:pt x="1441" y="184"/>
                    </a:lnTo>
                    <a:lnTo>
                      <a:pt x="1502" y="204"/>
                    </a:lnTo>
                    <a:lnTo>
                      <a:pt x="1558" y="237"/>
                    </a:lnTo>
                    <a:lnTo>
                      <a:pt x="1616" y="275"/>
                    </a:lnTo>
                    <a:lnTo>
                      <a:pt x="1684" y="313"/>
                    </a:lnTo>
                    <a:lnTo>
                      <a:pt x="1768" y="343"/>
                    </a:lnTo>
                    <a:lnTo>
                      <a:pt x="1818" y="351"/>
                    </a:lnTo>
                    <a:lnTo>
                      <a:pt x="1876" y="3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3" name="Freeform 1112"/>
              <p:cNvSpPr>
                <a:spLocks/>
              </p:cNvSpPr>
              <p:nvPr/>
            </p:nvSpPr>
            <p:spPr bwMode="auto">
              <a:xfrm>
                <a:off x="1350" y="976"/>
                <a:ext cx="10" cy="868"/>
              </a:xfrm>
              <a:custGeom>
                <a:avLst/>
                <a:gdLst>
                  <a:gd name="T0" fmla="*/ 0 w 93"/>
                  <a:gd name="T1" fmla="*/ 0 h 7811"/>
                  <a:gd name="T2" fmla="*/ 0 w 93"/>
                  <a:gd name="T3" fmla="*/ 0 h 7811"/>
                  <a:gd name="T4" fmla="*/ 0 w 93"/>
                  <a:gd name="T5" fmla="*/ 0 h 7811"/>
                  <a:gd name="T6" fmla="*/ 0 w 93"/>
                  <a:gd name="T7" fmla="*/ 0 h 7811"/>
                  <a:gd name="T8" fmla="*/ 0 w 93"/>
                  <a:gd name="T9" fmla="*/ 0 h 7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7811">
                    <a:moveTo>
                      <a:pt x="93" y="7811"/>
                    </a:moveTo>
                    <a:lnTo>
                      <a:pt x="93" y="0"/>
                    </a:lnTo>
                    <a:lnTo>
                      <a:pt x="0" y="97"/>
                    </a:lnTo>
                    <a:lnTo>
                      <a:pt x="0" y="7727"/>
                    </a:lnTo>
                    <a:lnTo>
                      <a:pt x="93" y="78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34" name="Freeform 1113"/>
              <p:cNvSpPr>
                <a:spLocks/>
              </p:cNvSpPr>
              <p:nvPr/>
            </p:nvSpPr>
            <p:spPr bwMode="auto">
              <a:xfrm>
                <a:off x="1350" y="976"/>
                <a:ext cx="10" cy="868"/>
              </a:xfrm>
              <a:custGeom>
                <a:avLst/>
                <a:gdLst>
                  <a:gd name="T0" fmla="*/ 0 w 93"/>
                  <a:gd name="T1" fmla="*/ 0 h 7811"/>
                  <a:gd name="T2" fmla="*/ 0 w 93"/>
                  <a:gd name="T3" fmla="*/ 0 h 7811"/>
                  <a:gd name="T4" fmla="*/ 0 w 93"/>
                  <a:gd name="T5" fmla="*/ 0 h 7811"/>
                  <a:gd name="T6" fmla="*/ 0 w 93"/>
                  <a:gd name="T7" fmla="*/ 0 h 7811"/>
                  <a:gd name="T8" fmla="*/ 0 w 93"/>
                  <a:gd name="T9" fmla="*/ 0 h 7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7811">
                    <a:moveTo>
                      <a:pt x="93" y="7811"/>
                    </a:moveTo>
                    <a:lnTo>
                      <a:pt x="93" y="0"/>
                    </a:lnTo>
                    <a:lnTo>
                      <a:pt x="0" y="97"/>
                    </a:lnTo>
                    <a:lnTo>
                      <a:pt x="0" y="7727"/>
                    </a:lnTo>
                    <a:lnTo>
                      <a:pt x="93" y="78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5" name="Freeform 1114"/>
              <p:cNvSpPr>
                <a:spLocks/>
              </p:cNvSpPr>
              <p:nvPr/>
            </p:nvSpPr>
            <p:spPr bwMode="auto">
              <a:xfrm>
                <a:off x="1323" y="987"/>
                <a:ext cx="27" cy="848"/>
              </a:xfrm>
              <a:custGeom>
                <a:avLst/>
                <a:gdLst>
                  <a:gd name="T0" fmla="*/ 0 w 243"/>
                  <a:gd name="T1" fmla="*/ 0 h 7631"/>
                  <a:gd name="T2" fmla="*/ 0 w 243"/>
                  <a:gd name="T3" fmla="*/ 0 h 7631"/>
                  <a:gd name="T4" fmla="*/ 0 w 243"/>
                  <a:gd name="T5" fmla="*/ 0 h 7631"/>
                  <a:gd name="T6" fmla="*/ 0 w 243"/>
                  <a:gd name="T7" fmla="*/ 0 h 7631"/>
                  <a:gd name="T8" fmla="*/ 0 w 243"/>
                  <a:gd name="T9" fmla="*/ 0 h 7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7631">
                    <a:moveTo>
                      <a:pt x="0" y="7631"/>
                    </a:moveTo>
                    <a:lnTo>
                      <a:pt x="0" y="0"/>
                    </a:lnTo>
                    <a:lnTo>
                      <a:pt x="243" y="1"/>
                    </a:lnTo>
                    <a:lnTo>
                      <a:pt x="243" y="7631"/>
                    </a:lnTo>
                    <a:lnTo>
                      <a:pt x="0" y="763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36" name="Freeform 1115"/>
              <p:cNvSpPr>
                <a:spLocks/>
              </p:cNvSpPr>
              <p:nvPr/>
            </p:nvSpPr>
            <p:spPr bwMode="auto">
              <a:xfrm>
                <a:off x="1323" y="987"/>
                <a:ext cx="27" cy="848"/>
              </a:xfrm>
              <a:custGeom>
                <a:avLst/>
                <a:gdLst>
                  <a:gd name="T0" fmla="*/ 0 w 243"/>
                  <a:gd name="T1" fmla="*/ 0 h 7631"/>
                  <a:gd name="T2" fmla="*/ 0 w 243"/>
                  <a:gd name="T3" fmla="*/ 0 h 7631"/>
                  <a:gd name="T4" fmla="*/ 0 w 243"/>
                  <a:gd name="T5" fmla="*/ 0 h 7631"/>
                  <a:gd name="T6" fmla="*/ 0 w 243"/>
                  <a:gd name="T7" fmla="*/ 0 h 7631"/>
                  <a:gd name="T8" fmla="*/ 0 w 243"/>
                  <a:gd name="T9" fmla="*/ 0 h 7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7631">
                    <a:moveTo>
                      <a:pt x="0" y="7631"/>
                    </a:moveTo>
                    <a:lnTo>
                      <a:pt x="0" y="0"/>
                    </a:lnTo>
                    <a:lnTo>
                      <a:pt x="243" y="1"/>
                    </a:lnTo>
                    <a:lnTo>
                      <a:pt x="243" y="7631"/>
                    </a:lnTo>
                    <a:lnTo>
                      <a:pt x="0" y="763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7" name="Freeform 1116"/>
              <p:cNvSpPr>
                <a:spLocks/>
              </p:cNvSpPr>
              <p:nvPr/>
            </p:nvSpPr>
            <p:spPr bwMode="auto">
              <a:xfrm>
                <a:off x="1441" y="756"/>
                <a:ext cx="55" cy="156"/>
              </a:xfrm>
              <a:custGeom>
                <a:avLst/>
                <a:gdLst>
                  <a:gd name="T0" fmla="*/ 0 w 492"/>
                  <a:gd name="T1" fmla="*/ 0 h 1403"/>
                  <a:gd name="T2" fmla="*/ 0 w 492"/>
                  <a:gd name="T3" fmla="*/ 0 h 1403"/>
                  <a:gd name="T4" fmla="*/ 0 w 492"/>
                  <a:gd name="T5" fmla="*/ 0 h 1403"/>
                  <a:gd name="T6" fmla="*/ 0 w 492"/>
                  <a:gd name="T7" fmla="*/ 0 h 1403"/>
                  <a:gd name="T8" fmla="*/ 0 w 492"/>
                  <a:gd name="T9" fmla="*/ 0 h 1403"/>
                  <a:gd name="T10" fmla="*/ 0 w 492"/>
                  <a:gd name="T11" fmla="*/ 0 h 1403"/>
                  <a:gd name="T12" fmla="*/ 0 w 492"/>
                  <a:gd name="T13" fmla="*/ 0 h 1403"/>
                  <a:gd name="T14" fmla="*/ 0 w 492"/>
                  <a:gd name="T15" fmla="*/ 0 h 1403"/>
                  <a:gd name="T16" fmla="*/ 0 w 492"/>
                  <a:gd name="T17" fmla="*/ 0 h 1403"/>
                  <a:gd name="T18" fmla="*/ 0 w 492"/>
                  <a:gd name="T19" fmla="*/ 0 h 1403"/>
                  <a:gd name="T20" fmla="*/ 0 w 492"/>
                  <a:gd name="T21" fmla="*/ 0 h 1403"/>
                  <a:gd name="T22" fmla="*/ 0 w 492"/>
                  <a:gd name="T23" fmla="*/ 0 h 1403"/>
                  <a:gd name="T24" fmla="*/ 0 w 492"/>
                  <a:gd name="T25" fmla="*/ 0 h 1403"/>
                  <a:gd name="T26" fmla="*/ 0 w 492"/>
                  <a:gd name="T27" fmla="*/ 0 h 1403"/>
                  <a:gd name="T28" fmla="*/ 0 w 492"/>
                  <a:gd name="T29" fmla="*/ 0 h 1403"/>
                  <a:gd name="T30" fmla="*/ 0 w 492"/>
                  <a:gd name="T31" fmla="*/ 0 h 1403"/>
                  <a:gd name="T32" fmla="*/ 0 w 492"/>
                  <a:gd name="T33" fmla="*/ 0 h 1403"/>
                  <a:gd name="T34" fmla="*/ 0 w 492"/>
                  <a:gd name="T35" fmla="*/ 0 h 1403"/>
                  <a:gd name="T36" fmla="*/ 0 w 492"/>
                  <a:gd name="T37" fmla="*/ 0 h 1403"/>
                  <a:gd name="T38" fmla="*/ 0 w 492"/>
                  <a:gd name="T39" fmla="*/ 0 h 1403"/>
                  <a:gd name="T40" fmla="*/ 0 w 492"/>
                  <a:gd name="T41" fmla="*/ 0 h 1403"/>
                  <a:gd name="T42" fmla="*/ 0 w 492"/>
                  <a:gd name="T43" fmla="*/ 0 h 1403"/>
                  <a:gd name="T44" fmla="*/ 0 w 492"/>
                  <a:gd name="T45" fmla="*/ 0 h 1403"/>
                  <a:gd name="T46" fmla="*/ 0 w 492"/>
                  <a:gd name="T47" fmla="*/ 0 h 1403"/>
                  <a:gd name="T48" fmla="*/ 0 w 492"/>
                  <a:gd name="T49" fmla="*/ 0 h 1403"/>
                  <a:gd name="T50" fmla="*/ 0 w 492"/>
                  <a:gd name="T51" fmla="*/ 0 h 1403"/>
                  <a:gd name="T52" fmla="*/ 0 w 492"/>
                  <a:gd name="T53" fmla="*/ 0 h 1403"/>
                  <a:gd name="T54" fmla="*/ 0 w 492"/>
                  <a:gd name="T55" fmla="*/ 0 h 1403"/>
                  <a:gd name="T56" fmla="*/ 0 w 492"/>
                  <a:gd name="T57" fmla="*/ 0 h 1403"/>
                  <a:gd name="T58" fmla="*/ 0 w 492"/>
                  <a:gd name="T59" fmla="*/ 0 h 1403"/>
                  <a:gd name="T60" fmla="*/ 0 w 492"/>
                  <a:gd name="T61" fmla="*/ 0 h 1403"/>
                  <a:gd name="T62" fmla="*/ 0 w 492"/>
                  <a:gd name="T63" fmla="*/ 0 h 1403"/>
                  <a:gd name="T64" fmla="*/ 0 w 492"/>
                  <a:gd name="T65" fmla="*/ 0 h 1403"/>
                  <a:gd name="T66" fmla="*/ 0 w 492"/>
                  <a:gd name="T67" fmla="*/ 0 h 1403"/>
                  <a:gd name="T68" fmla="*/ 0 w 492"/>
                  <a:gd name="T69" fmla="*/ 0 h 1403"/>
                  <a:gd name="T70" fmla="*/ 0 w 492"/>
                  <a:gd name="T71" fmla="*/ 0 h 1403"/>
                  <a:gd name="T72" fmla="*/ 0 w 492"/>
                  <a:gd name="T73" fmla="*/ 0 h 1403"/>
                  <a:gd name="T74" fmla="*/ 0 w 492"/>
                  <a:gd name="T75" fmla="*/ 0 h 1403"/>
                  <a:gd name="T76" fmla="*/ 0 w 492"/>
                  <a:gd name="T77" fmla="*/ 0 h 1403"/>
                  <a:gd name="T78" fmla="*/ 0 w 492"/>
                  <a:gd name="T79" fmla="*/ 0 h 1403"/>
                  <a:gd name="T80" fmla="*/ 0 w 492"/>
                  <a:gd name="T81" fmla="*/ 0 h 1403"/>
                  <a:gd name="T82" fmla="*/ 0 w 492"/>
                  <a:gd name="T83" fmla="*/ 0 h 1403"/>
                  <a:gd name="T84" fmla="*/ 0 w 492"/>
                  <a:gd name="T85" fmla="*/ 0 h 1403"/>
                  <a:gd name="T86" fmla="*/ 0 w 492"/>
                  <a:gd name="T87" fmla="*/ 0 h 14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2" h="1403">
                    <a:moveTo>
                      <a:pt x="191" y="14"/>
                    </a:moveTo>
                    <a:lnTo>
                      <a:pt x="168" y="108"/>
                    </a:lnTo>
                    <a:lnTo>
                      <a:pt x="160" y="206"/>
                    </a:lnTo>
                    <a:lnTo>
                      <a:pt x="163" y="306"/>
                    </a:lnTo>
                    <a:lnTo>
                      <a:pt x="176" y="408"/>
                    </a:lnTo>
                    <a:lnTo>
                      <a:pt x="222" y="611"/>
                    </a:lnTo>
                    <a:lnTo>
                      <a:pt x="276" y="802"/>
                    </a:lnTo>
                    <a:lnTo>
                      <a:pt x="300" y="891"/>
                    </a:lnTo>
                    <a:lnTo>
                      <a:pt x="320" y="973"/>
                    </a:lnTo>
                    <a:lnTo>
                      <a:pt x="330" y="1046"/>
                    </a:lnTo>
                    <a:lnTo>
                      <a:pt x="331" y="1111"/>
                    </a:lnTo>
                    <a:lnTo>
                      <a:pt x="319" y="1164"/>
                    </a:lnTo>
                    <a:lnTo>
                      <a:pt x="292" y="1204"/>
                    </a:lnTo>
                    <a:lnTo>
                      <a:pt x="246" y="1232"/>
                    </a:lnTo>
                    <a:lnTo>
                      <a:pt x="181" y="1244"/>
                    </a:lnTo>
                    <a:lnTo>
                      <a:pt x="124" y="1254"/>
                    </a:lnTo>
                    <a:lnTo>
                      <a:pt x="76" y="1267"/>
                    </a:lnTo>
                    <a:lnTo>
                      <a:pt x="35" y="1286"/>
                    </a:lnTo>
                    <a:lnTo>
                      <a:pt x="0" y="1315"/>
                    </a:lnTo>
                    <a:lnTo>
                      <a:pt x="60" y="1362"/>
                    </a:lnTo>
                    <a:lnTo>
                      <a:pt x="122" y="1390"/>
                    </a:lnTo>
                    <a:lnTo>
                      <a:pt x="184" y="1403"/>
                    </a:lnTo>
                    <a:lnTo>
                      <a:pt x="245" y="1402"/>
                    </a:lnTo>
                    <a:lnTo>
                      <a:pt x="302" y="1391"/>
                    </a:lnTo>
                    <a:lnTo>
                      <a:pt x="353" y="1371"/>
                    </a:lnTo>
                    <a:lnTo>
                      <a:pt x="395" y="1346"/>
                    </a:lnTo>
                    <a:lnTo>
                      <a:pt x="425" y="1318"/>
                    </a:lnTo>
                    <a:lnTo>
                      <a:pt x="464" y="1277"/>
                    </a:lnTo>
                    <a:lnTo>
                      <a:pt x="484" y="1222"/>
                    </a:lnTo>
                    <a:lnTo>
                      <a:pt x="492" y="1158"/>
                    </a:lnTo>
                    <a:lnTo>
                      <a:pt x="489" y="1086"/>
                    </a:lnTo>
                    <a:lnTo>
                      <a:pt x="462" y="935"/>
                    </a:lnTo>
                    <a:lnTo>
                      <a:pt x="432" y="793"/>
                    </a:lnTo>
                    <a:lnTo>
                      <a:pt x="410" y="708"/>
                    </a:lnTo>
                    <a:lnTo>
                      <a:pt x="383" y="626"/>
                    </a:lnTo>
                    <a:lnTo>
                      <a:pt x="330" y="463"/>
                    </a:lnTo>
                    <a:lnTo>
                      <a:pt x="311" y="373"/>
                    </a:lnTo>
                    <a:lnTo>
                      <a:pt x="302" y="273"/>
                    </a:lnTo>
                    <a:lnTo>
                      <a:pt x="309" y="161"/>
                    </a:lnTo>
                    <a:lnTo>
                      <a:pt x="335" y="31"/>
                    </a:lnTo>
                    <a:lnTo>
                      <a:pt x="304" y="13"/>
                    </a:lnTo>
                    <a:lnTo>
                      <a:pt x="264" y="1"/>
                    </a:lnTo>
                    <a:lnTo>
                      <a:pt x="223" y="0"/>
                    </a:lnTo>
                    <a:lnTo>
                      <a:pt x="191" y="14"/>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38" name="Freeform 1117"/>
              <p:cNvSpPr>
                <a:spLocks/>
              </p:cNvSpPr>
              <p:nvPr/>
            </p:nvSpPr>
            <p:spPr bwMode="auto">
              <a:xfrm>
                <a:off x="1441" y="756"/>
                <a:ext cx="55" cy="156"/>
              </a:xfrm>
              <a:custGeom>
                <a:avLst/>
                <a:gdLst>
                  <a:gd name="T0" fmla="*/ 0 w 492"/>
                  <a:gd name="T1" fmla="*/ 0 h 1403"/>
                  <a:gd name="T2" fmla="*/ 0 w 492"/>
                  <a:gd name="T3" fmla="*/ 0 h 1403"/>
                  <a:gd name="T4" fmla="*/ 0 w 492"/>
                  <a:gd name="T5" fmla="*/ 0 h 1403"/>
                  <a:gd name="T6" fmla="*/ 0 w 492"/>
                  <a:gd name="T7" fmla="*/ 0 h 1403"/>
                  <a:gd name="T8" fmla="*/ 0 w 492"/>
                  <a:gd name="T9" fmla="*/ 0 h 1403"/>
                  <a:gd name="T10" fmla="*/ 0 w 492"/>
                  <a:gd name="T11" fmla="*/ 0 h 1403"/>
                  <a:gd name="T12" fmla="*/ 0 w 492"/>
                  <a:gd name="T13" fmla="*/ 0 h 1403"/>
                  <a:gd name="T14" fmla="*/ 0 w 492"/>
                  <a:gd name="T15" fmla="*/ 0 h 1403"/>
                  <a:gd name="T16" fmla="*/ 0 w 492"/>
                  <a:gd name="T17" fmla="*/ 0 h 1403"/>
                  <a:gd name="T18" fmla="*/ 0 w 492"/>
                  <a:gd name="T19" fmla="*/ 0 h 1403"/>
                  <a:gd name="T20" fmla="*/ 0 w 492"/>
                  <a:gd name="T21" fmla="*/ 0 h 1403"/>
                  <a:gd name="T22" fmla="*/ 0 w 492"/>
                  <a:gd name="T23" fmla="*/ 0 h 1403"/>
                  <a:gd name="T24" fmla="*/ 0 w 492"/>
                  <a:gd name="T25" fmla="*/ 0 h 1403"/>
                  <a:gd name="T26" fmla="*/ 0 w 492"/>
                  <a:gd name="T27" fmla="*/ 0 h 1403"/>
                  <a:gd name="T28" fmla="*/ 0 w 492"/>
                  <a:gd name="T29" fmla="*/ 0 h 1403"/>
                  <a:gd name="T30" fmla="*/ 0 w 492"/>
                  <a:gd name="T31" fmla="*/ 0 h 1403"/>
                  <a:gd name="T32" fmla="*/ 0 w 492"/>
                  <a:gd name="T33" fmla="*/ 0 h 1403"/>
                  <a:gd name="T34" fmla="*/ 0 w 492"/>
                  <a:gd name="T35" fmla="*/ 0 h 1403"/>
                  <a:gd name="T36" fmla="*/ 0 w 492"/>
                  <a:gd name="T37" fmla="*/ 0 h 1403"/>
                  <a:gd name="T38" fmla="*/ 0 w 492"/>
                  <a:gd name="T39" fmla="*/ 0 h 1403"/>
                  <a:gd name="T40" fmla="*/ 0 w 492"/>
                  <a:gd name="T41" fmla="*/ 0 h 1403"/>
                  <a:gd name="T42" fmla="*/ 0 w 492"/>
                  <a:gd name="T43" fmla="*/ 0 h 1403"/>
                  <a:gd name="T44" fmla="*/ 0 w 492"/>
                  <a:gd name="T45" fmla="*/ 0 h 1403"/>
                  <a:gd name="T46" fmla="*/ 0 w 492"/>
                  <a:gd name="T47" fmla="*/ 0 h 1403"/>
                  <a:gd name="T48" fmla="*/ 0 w 492"/>
                  <a:gd name="T49" fmla="*/ 0 h 1403"/>
                  <a:gd name="T50" fmla="*/ 0 w 492"/>
                  <a:gd name="T51" fmla="*/ 0 h 1403"/>
                  <a:gd name="T52" fmla="*/ 0 w 492"/>
                  <a:gd name="T53" fmla="*/ 0 h 1403"/>
                  <a:gd name="T54" fmla="*/ 0 w 492"/>
                  <a:gd name="T55" fmla="*/ 0 h 1403"/>
                  <a:gd name="T56" fmla="*/ 0 w 492"/>
                  <a:gd name="T57" fmla="*/ 0 h 1403"/>
                  <a:gd name="T58" fmla="*/ 0 w 492"/>
                  <a:gd name="T59" fmla="*/ 0 h 1403"/>
                  <a:gd name="T60" fmla="*/ 0 w 492"/>
                  <a:gd name="T61" fmla="*/ 0 h 1403"/>
                  <a:gd name="T62" fmla="*/ 0 w 492"/>
                  <a:gd name="T63" fmla="*/ 0 h 1403"/>
                  <a:gd name="T64" fmla="*/ 0 w 492"/>
                  <a:gd name="T65" fmla="*/ 0 h 1403"/>
                  <a:gd name="T66" fmla="*/ 0 w 492"/>
                  <a:gd name="T67" fmla="*/ 0 h 1403"/>
                  <a:gd name="T68" fmla="*/ 0 w 492"/>
                  <a:gd name="T69" fmla="*/ 0 h 1403"/>
                  <a:gd name="T70" fmla="*/ 0 w 492"/>
                  <a:gd name="T71" fmla="*/ 0 h 1403"/>
                  <a:gd name="T72" fmla="*/ 0 w 492"/>
                  <a:gd name="T73" fmla="*/ 0 h 1403"/>
                  <a:gd name="T74" fmla="*/ 0 w 492"/>
                  <a:gd name="T75" fmla="*/ 0 h 1403"/>
                  <a:gd name="T76" fmla="*/ 0 w 492"/>
                  <a:gd name="T77" fmla="*/ 0 h 1403"/>
                  <a:gd name="T78" fmla="*/ 0 w 492"/>
                  <a:gd name="T79" fmla="*/ 0 h 1403"/>
                  <a:gd name="T80" fmla="*/ 0 w 492"/>
                  <a:gd name="T81" fmla="*/ 0 h 1403"/>
                  <a:gd name="T82" fmla="*/ 0 w 492"/>
                  <a:gd name="T83" fmla="*/ 0 h 1403"/>
                  <a:gd name="T84" fmla="*/ 0 w 492"/>
                  <a:gd name="T85" fmla="*/ 0 h 1403"/>
                  <a:gd name="T86" fmla="*/ 0 w 492"/>
                  <a:gd name="T87" fmla="*/ 0 h 14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2" h="1403">
                    <a:moveTo>
                      <a:pt x="191" y="14"/>
                    </a:moveTo>
                    <a:lnTo>
                      <a:pt x="168" y="108"/>
                    </a:lnTo>
                    <a:lnTo>
                      <a:pt x="160" y="206"/>
                    </a:lnTo>
                    <a:lnTo>
                      <a:pt x="163" y="306"/>
                    </a:lnTo>
                    <a:lnTo>
                      <a:pt x="176" y="408"/>
                    </a:lnTo>
                    <a:lnTo>
                      <a:pt x="222" y="611"/>
                    </a:lnTo>
                    <a:lnTo>
                      <a:pt x="276" y="802"/>
                    </a:lnTo>
                    <a:lnTo>
                      <a:pt x="300" y="891"/>
                    </a:lnTo>
                    <a:lnTo>
                      <a:pt x="320" y="973"/>
                    </a:lnTo>
                    <a:lnTo>
                      <a:pt x="330" y="1046"/>
                    </a:lnTo>
                    <a:lnTo>
                      <a:pt x="331" y="1111"/>
                    </a:lnTo>
                    <a:lnTo>
                      <a:pt x="319" y="1164"/>
                    </a:lnTo>
                    <a:lnTo>
                      <a:pt x="292" y="1204"/>
                    </a:lnTo>
                    <a:lnTo>
                      <a:pt x="246" y="1232"/>
                    </a:lnTo>
                    <a:lnTo>
                      <a:pt x="181" y="1244"/>
                    </a:lnTo>
                    <a:lnTo>
                      <a:pt x="124" y="1254"/>
                    </a:lnTo>
                    <a:lnTo>
                      <a:pt x="76" y="1267"/>
                    </a:lnTo>
                    <a:lnTo>
                      <a:pt x="35" y="1286"/>
                    </a:lnTo>
                    <a:lnTo>
                      <a:pt x="0" y="1315"/>
                    </a:lnTo>
                    <a:lnTo>
                      <a:pt x="60" y="1362"/>
                    </a:lnTo>
                    <a:lnTo>
                      <a:pt x="122" y="1390"/>
                    </a:lnTo>
                    <a:lnTo>
                      <a:pt x="184" y="1403"/>
                    </a:lnTo>
                    <a:lnTo>
                      <a:pt x="245" y="1402"/>
                    </a:lnTo>
                    <a:lnTo>
                      <a:pt x="302" y="1391"/>
                    </a:lnTo>
                    <a:lnTo>
                      <a:pt x="353" y="1371"/>
                    </a:lnTo>
                    <a:lnTo>
                      <a:pt x="395" y="1346"/>
                    </a:lnTo>
                    <a:lnTo>
                      <a:pt x="425" y="1318"/>
                    </a:lnTo>
                    <a:lnTo>
                      <a:pt x="464" y="1277"/>
                    </a:lnTo>
                    <a:lnTo>
                      <a:pt x="484" y="1222"/>
                    </a:lnTo>
                    <a:lnTo>
                      <a:pt x="492" y="1158"/>
                    </a:lnTo>
                    <a:lnTo>
                      <a:pt x="489" y="1086"/>
                    </a:lnTo>
                    <a:lnTo>
                      <a:pt x="462" y="935"/>
                    </a:lnTo>
                    <a:lnTo>
                      <a:pt x="432" y="793"/>
                    </a:lnTo>
                    <a:lnTo>
                      <a:pt x="410" y="708"/>
                    </a:lnTo>
                    <a:lnTo>
                      <a:pt x="383" y="626"/>
                    </a:lnTo>
                    <a:lnTo>
                      <a:pt x="330" y="463"/>
                    </a:lnTo>
                    <a:lnTo>
                      <a:pt x="311" y="373"/>
                    </a:lnTo>
                    <a:lnTo>
                      <a:pt x="302" y="273"/>
                    </a:lnTo>
                    <a:lnTo>
                      <a:pt x="309" y="161"/>
                    </a:lnTo>
                    <a:lnTo>
                      <a:pt x="335" y="31"/>
                    </a:lnTo>
                    <a:lnTo>
                      <a:pt x="304" y="13"/>
                    </a:lnTo>
                    <a:lnTo>
                      <a:pt x="264" y="1"/>
                    </a:lnTo>
                    <a:lnTo>
                      <a:pt x="223" y="0"/>
                    </a:lnTo>
                    <a:lnTo>
                      <a:pt x="191"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39" name="Rectangle 1118"/>
              <p:cNvSpPr>
                <a:spLocks noChangeArrowheads="1"/>
              </p:cNvSpPr>
              <p:nvPr/>
            </p:nvSpPr>
            <p:spPr bwMode="auto">
              <a:xfrm>
                <a:off x="1454" y="1649"/>
                <a:ext cx="21" cy="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340" name="Rectangle 1119"/>
              <p:cNvSpPr>
                <a:spLocks noChangeArrowheads="1"/>
              </p:cNvSpPr>
              <p:nvPr/>
            </p:nvSpPr>
            <p:spPr bwMode="auto">
              <a:xfrm>
                <a:off x="1454" y="1649"/>
                <a:ext cx="21" cy="19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341" name="Line 1120"/>
              <p:cNvSpPr>
                <a:spLocks noChangeShapeType="1"/>
              </p:cNvSpPr>
              <p:nvPr/>
            </p:nvSpPr>
            <p:spPr bwMode="auto">
              <a:xfrm>
                <a:off x="1421" y="1651"/>
                <a:ext cx="1" cy="1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2" name="Line 1121"/>
              <p:cNvSpPr>
                <a:spLocks noChangeShapeType="1"/>
              </p:cNvSpPr>
              <p:nvPr/>
            </p:nvSpPr>
            <p:spPr bwMode="auto">
              <a:xfrm>
                <a:off x="1381" y="1668"/>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3" name="Line 1122"/>
              <p:cNvSpPr>
                <a:spLocks noChangeShapeType="1"/>
              </p:cNvSpPr>
              <p:nvPr/>
            </p:nvSpPr>
            <p:spPr bwMode="auto">
              <a:xfrm>
                <a:off x="1381" y="17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4" name="Line 1123"/>
              <p:cNvSpPr>
                <a:spLocks noChangeShapeType="1"/>
              </p:cNvSpPr>
              <p:nvPr/>
            </p:nvSpPr>
            <p:spPr bwMode="auto">
              <a:xfrm>
                <a:off x="1381" y="1734"/>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5" name="Line 1124"/>
              <p:cNvSpPr>
                <a:spLocks noChangeShapeType="1"/>
              </p:cNvSpPr>
              <p:nvPr/>
            </p:nvSpPr>
            <p:spPr bwMode="auto">
              <a:xfrm>
                <a:off x="1381" y="1767"/>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6" name="Line 1125"/>
              <p:cNvSpPr>
                <a:spLocks noChangeShapeType="1"/>
              </p:cNvSpPr>
              <p:nvPr/>
            </p:nvSpPr>
            <p:spPr bwMode="auto">
              <a:xfrm>
                <a:off x="1381" y="18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7" name="Line 1126"/>
              <p:cNvSpPr>
                <a:spLocks noChangeShapeType="1"/>
              </p:cNvSpPr>
              <p:nvPr/>
            </p:nvSpPr>
            <p:spPr bwMode="auto">
              <a:xfrm>
                <a:off x="1513" y="1647"/>
                <a:ext cx="1" cy="15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8" name="Line 1127"/>
              <p:cNvSpPr>
                <a:spLocks noChangeShapeType="1"/>
              </p:cNvSpPr>
              <p:nvPr/>
            </p:nvSpPr>
            <p:spPr bwMode="auto">
              <a:xfrm flipH="1">
                <a:off x="1513" y="1668"/>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49" name="Line 1128"/>
              <p:cNvSpPr>
                <a:spLocks noChangeShapeType="1"/>
              </p:cNvSpPr>
              <p:nvPr/>
            </p:nvSpPr>
            <p:spPr bwMode="auto">
              <a:xfrm flipH="1">
                <a:off x="1513" y="17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50" name="Line 1129"/>
              <p:cNvSpPr>
                <a:spLocks noChangeShapeType="1"/>
              </p:cNvSpPr>
              <p:nvPr/>
            </p:nvSpPr>
            <p:spPr bwMode="auto">
              <a:xfrm flipH="1">
                <a:off x="1513" y="1734"/>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51" name="Line 1130"/>
              <p:cNvSpPr>
                <a:spLocks noChangeShapeType="1"/>
              </p:cNvSpPr>
              <p:nvPr/>
            </p:nvSpPr>
            <p:spPr bwMode="auto">
              <a:xfrm flipH="1">
                <a:off x="1513" y="1767"/>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52" name="Line 1131"/>
              <p:cNvSpPr>
                <a:spLocks noChangeShapeType="1"/>
              </p:cNvSpPr>
              <p:nvPr/>
            </p:nvSpPr>
            <p:spPr bwMode="auto">
              <a:xfrm flipH="1">
                <a:off x="1513" y="18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53" name="Freeform 1132"/>
              <p:cNvSpPr>
                <a:spLocks/>
              </p:cNvSpPr>
              <p:nvPr/>
            </p:nvSpPr>
            <p:spPr bwMode="auto">
              <a:xfrm>
                <a:off x="1371" y="989"/>
                <a:ext cx="27" cy="26"/>
              </a:xfrm>
              <a:custGeom>
                <a:avLst/>
                <a:gdLst>
                  <a:gd name="T0" fmla="*/ 0 w 248"/>
                  <a:gd name="T1" fmla="*/ 0 h 235"/>
                  <a:gd name="T2" fmla="*/ 0 w 248"/>
                  <a:gd name="T3" fmla="*/ 0 h 235"/>
                  <a:gd name="T4" fmla="*/ 0 w 248"/>
                  <a:gd name="T5" fmla="*/ 0 h 235"/>
                  <a:gd name="T6" fmla="*/ 0 w 248"/>
                  <a:gd name="T7" fmla="*/ 0 h 235"/>
                  <a:gd name="T8" fmla="*/ 0 w 248"/>
                  <a:gd name="T9" fmla="*/ 0 h 235"/>
                  <a:gd name="T10" fmla="*/ 0 w 248"/>
                  <a:gd name="T11" fmla="*/ 0 h 235"/>
                  <a:gd name="T12" fmla="*/ 0 w 248"/>
                  <a:gd name="T13" fmla="*/ 0 h 235"/>
                  <a:gd name="T14" fmla="*/ 0 w 248"/>
                  <a:gd name="T15" fmla="*/ 0 h 235"/>
                  <a:gd name="T16" fmla="*/ 0 w 248"/>
                  <a:gd name="T17" fmla="*/ 0 h 235"/>
                  <a:gd name="T18" fmla="*/ 0 w 248"/>
                  <a:gd name="T19" fmla="*/ 0 h 235"/>
                  <a:gd name="T20" fmla="*/ 0 w 248"/>
                  <a:gd name="T21" fmla="*/ 0 h 235"/>
                  <a:gd name="T22" fmla="*/ 0 w 248"/>
                  <a:gd name="T23" fmla="*/ 0 h 235"/>
                  <a:gd name="T24" fmla="*/ 0 w 248"/>
                  <a:gd name="T25" fmla="*/ 0 h 235"/>
                  <a:gd name="T26" fmla="*/ 0 w 248"/>
                  <a:gd name="T27" fmla="*/ 0 h 235"/>
                  <a:gd name="T28" fmla="*/ 0 w 248"/>
                  <a:gd name="T29" fmla="*/ 0 h 235"/>
                  <a:gd name="T30" fmla="*/ 0 w 248"/>
                  <a:gd name="T31" fmla="*/ 0 h 235"/>
                  <a:gd name="T32" fmla="*/ 0 w 248"/>
                  <a:gd name="T33" fmla="*/ 0 h 2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5">
                    <a:moveTo>
                      <a:pt x="0" y="118"/>
                    </a:moveTo>
                    <a:lnTo>
                      <a:pt x="10" y="73"/>
                    </a:lnTo>
                    <a:lnTo>
                      <a:pt x="37" y="35"/>
                    </a:lnTo>
                    <a:lnTo>
                      <a:pt x="75" y="9"/>
                    </a:lnTo>
                    <a:lnTo>
                      <a:pt x="124" y="0"/>
                    </a:lnTo>
                    <a:lnTo>
                      <a:pt x="172" y="9"/>
                    </a:lnTo>
                    <a:lnTo>
                      <a:pt x="212" y="35"/>
                    </a:lnTo>
                    <a:lnTo>
                      <a:pt x="239" y="73"/>
                    </a:lnTo>
                    <a:lnTo>
                      <a:pt x="248" y="118"/>
                    </a:lnTo>
                    <a:lnTo>
                      <a:pt x="239" y="163"/>
                    </a:lnTo>
                    <a:lnTo>
                      <a:pt x="212" y="200"/>
                    </a:lnTo>
                    <a:lnTo>
                      <a:pt x="172" y="226"/>
                    </a:lnTo>
                    <a:lnTo>
                      <a:pt x="124" y="235"/>
                    </a:lnTo>
                    <a:lnTo>
                      <a:pt x="75" y="226"/>
                    </a:lnTo>
                    <a:lnTo>
                      <a:pt x="37" y="200"/>
                    </a:lnTo>
                    <a:lnTo>
                      <a:pt x="10" y="163"/>
                    </a:lnTo>
                    <a:lnTo>
                      <a:pt x="0" y="118"/>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4" name="Freeform 1133"/>
              <p:cNvSpPr>
                <a:spLocks/>
              </p:cNvSpPr>
              <p:nvPr/>
            </p:nvSpPr>
            <p:spPr bwMode="auto">
              <a:xfrm>
                <a:off x="1377" y="994"/>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7" y="40"/>
                    </a:lnTo>
                    <a:lnTo>
                      <a:pt x="178" y="77"/>
                    </a:lnTo>
                    <a:lnTo>
                      <a:pt x="169" y="110"/>
                    </a:lnTo>
                    <a:lnTo>
                      <a:pt x="151" y="139"/>
                    </a:lnTo>
                    <a:lnTo>
                      <a:pt x="123" y="160"/>
                    </a:lnTo>
                    <a:lnTo>
                      <a:pt x="90" y="174"/>
                    </a:lnTo>
                    <a:lnTo>
                      <a:pt x="48" y="180"/>
                    </a:lnTo>
                    <a:lnTo>
                      <a:pt x="0" y="173"/>
                    </a:lnTo>
                    <a:lnTo>
                      <a:pt x="31" y="190"/>
                    </a:lnTo>
                    <a:lnTo>
                      <a:pt x="68" y="195"/>
                    </a:lnTo>
                    <a:lnTo>
                      <a:pt x="108" y="188"/>
                    </a:lnTo>
                    <a:lnTo>
                      <a:pt x="146" y="170"/>
                    </a:lnTo>
                    <a:lnTo>
                      <a:pt x="175" y="142"/>
                    </a:lnTo>
                    <a:lnTo>
                      <a:pt x="192" y="104"/>
                    </a:lnTo>
                    <a:lnTo>
                      <a:pt x="190" y="56"/>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5" name="Freeform 1134"/>
              <p:cNvSpPr>
                <a:spLocks/>
              </p:cNvSpPr>
              <p:nvPr/>
            </p:nvSpPr>
            <p:spPr bwMode="auto">
              <a:xfrm>
                <a:off x="1375" y="993"/>
                <a:ext cx="16" cy="15"/>
              </a:xfrm>
              <a:custGeom>
                <a:avLst/>
                <a:gdLst>
                  <a:gd name="T0" fmla="*/ 0 w 142"/>
                  <a:gd name="T1" fmla="*/ 0 h 135"/>
                  <a:gd name="T2" fmla="*/ 0 w 142"/>
                  <a:gd name="T3" fmla="*/ 0 h 135"/>
                  <a:gd name="T4" fmla="*/ 0 w 142"/>
                  <a:gd name="T5" fmla="*/ 0 h 135"/>
                  <a:gd name="T6" fmla="*/ 0 w 142"/>
                  <a:gd name="T7" fmla="*/ 0 h 135"/>
                  <a:gd name="T8" fmla="*/ 0 w 142"/>
                  <a:gd name="T9" fmla="*/ 0 h 135"/>
                  <a:gd name="T10" fmla="*/ 0 w 142"/>
                  <a:gd name="T11" fmla="*/ 0 h 135"/>
                  <a:gd name="T12" fmla="*/ 0 w 142"/>
                  <a:gd name="T13" fmla="*/ 0 h 135"/>
                  <a:gd name="T14" fmla="*/ 0 w 142"/>
                  <a:gd name="T15" fmla="*/ 0 h 135"/>
                  <a:gd name="T16" fmla="*/ 0 w 142"/>
                  <a:gd name="T17" fmla="*/ 0 h 135"/>
                  <a:gd name="T18" fmla="*/ 0 w 142"/>
                  <a:gd name="T19" fmla="*/ 0 h 135"/>
                  <a:gd name="T20" fmla="*/ 0 w 142"/>
                  <a:gd name="T21" fmla="*/ 0 h 135"/>
                  <a:gd name="T22" fmla="*/ 0 w 142"/>
                  <a:gd name="T23" fmla="*/ 0 h 135"/>
                  <a:gd name="T24" fmla="*/ 0 w 142"/>
                  <a:gd name="T25" fmla="*/ 0 h 135"/>
                  <a:gd name="T26" fmla="*/ 0 w 142"/>
                  <a:gd name="T27" fmla="*/ 0 h 135"/>
                  <a:gd name="T28" fmla="*/ 0 w 142"/>
                  <a:gd name="T29" fmla="*/ 0 h 135"/>
                  <a:gd name="T30" fmla="*/ 0 w 142"/>
                  <a:gd name="T31" fmla="*/ 0 h 135"/>
                  <a:gd name="T32" fmla="*/ 0 w 142"/>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135">
                    <a:moveTo>
                      <a:pt x="0" y="67"/>
                    </a:moveTo>
                    <a:lnTo>
                      <a:pt x="6" y="42"/>
                    </a:lnTo>
                    <a:lnTo>
                      <a:pt x="21" y="20"/>
                    </a:lnTo>
                    <a:lnTo>
                      <a:pt x="43" y="6"/>
                    </a:lnTo>
                    <a:lnTo>
                      <a:pt x="71" y="0"/>
                    </a:lnTo>
                    <a:lnTo>
                      <a:pt x="99" y="6"/>
                    </a:lnTo>
                    <a:lnTo>
                      <a:pt x="121" y="20"/>
                    </a:lnTo>
                    <a:lnTo>
                      <a:pt x="136" y="42"/>
                    </a:lnTo>
                    <a:lnTo>
                      <a:pt x="142" y="67"/>
                    </a:lnTo>
                    <a:lnTo>
                      <a:pt x="113" y="76"/>
                    </a:lnTo>
                    <a:lnTo>
                      <a:pt x="90" y="92"/>
                    </a:lnTo>
                    <a:lnTo>
                      <a:pt x="75" y="111"/>
                    </a:lnTo>
                    <a:lnTo>
                      <a:pt x="71" y="135"/>
                    </a:lnTo>
                    <a:lnTo>
                      <a:pt x="43" y="129"/>
                    </a:lnTo>
                    <a:lnTo>
                      <a:pt x="21" y="115"/>
                    </a:lnTo>
                    <a:lnTo>
                      <a:pt x="6" y="94"/>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6" name="Freeform 1135"/>
              <p:cNvSpPr>
                <a:spLocks/>
              </p:cNvSpPr>
              <p:nvPr/>
            </p:nvSpPr>
            <p:spPr bwMode="auto">
              <a:xfrm>
                <a:off x="1532" y="989"/>
                <a:ext cx="27" cy="26"/>
              </a:xfrm>
              <a:custGeom>
                <a:avLst/>
                <a:gdLst>
                  <a:gd name="T0" fmla="*/ 0 w 248"/>
                  <a:gd name="T1" fmla="*/ 0 h 235"/>
                  <a:gd name="T2" fmla="*/ 0 w 248"/>
                  <a:gd name="T3" fmla="*/ 0 h 235"/>
                  <a:gd name="T4" fmla="*/ 0 w 248"/>
                  <a:gd name="T5" fmla="*/ 0 h 235"/>
                  <a:gd name="T6" fmla="*/ 0 w 248"/>
                  <a:gd name="T7" fmla="*/ 0 h 235"/>
                  <a:gd name="T8" fmla="*/ 0 w 248"/>
                  <a:gd name="T9" fmla="*/ 0 h 235"/>
                  <a:gd name="T10" fmla="*/ 0 w 248"/>
                  <a:gd name="T11" fmla="*/ 0 h 235"/>
                  <a:gd name="T12" fmla="*/ 0 w 248"/>
                  <a:gd name="T13" fmla="*/ 0 h 235"/>
                  <a:gd name="T14" fmla="*/ 0 w 248"/>
                  <a:gd name="T15" fmla="*/ 0 h 235"/>
                  <a:gd name="T16" fmla="*/ 0 w 248"/>
                  <a:gd name="T17" fmla="*/ 0 h 235"/>
                  <a:gd name="T18" fmla="*/ 0 w 248"/>
                  <a:gd name="T19" fmla="*/ 0 h 235"/>
                  <a:gd name="T20" fmla="*/ 0 w 248"/>
                  <a:gd name="T21" fmla="*/ 0 h 235"/>
                  <a:gd name="T22" fmla="*/ 0 w 248"/>
                  <a:gd name="T23" fmla="*/ 0 h 235"/>
                  <a:gd name="T24" fmla="*/ 0 w 248"/>
                  <a:gd name="T25" fmla="*/ 0 h 235"/>
                  <a:gd name="T26" fmla="*/ 0 w 248"/>
                  <a:gd name="T27" fmla="*/ 0 h 235"/>
                  <a:gd name="T28" fmla="*/ 0 w 248"/>
                  <a:gd name="T29" fmla="*/ 0 h 235"/>
                  <a:gd name="T30" fmla="*/ 0 w 248"/>
                  <a:gd name="T31" fmla="*/ 0 h 235"/>
                  <a:gd name="T32" fmla="*/ 0 w 248"/>
                  <a:gd name="T33" fmla="*/ 0 h 2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5">
                    <a:moveTo>
                      <a:pt x="0" y="118"/>
                    </a:moveTo>
                    <a:lnTo>
                      <a:pt x="11" y="73"/>
                    </a:lnTo>
                    <a:lnTo>
                      <a:pt x="37" y="35"/>
                    </a:lnTo>
                    <a:lnTo>
                      <a:pt x="77" y="9"/>
                    </a:lnTo>
                    <a:lnTo>
                      <a:pt x="125" y="0"/>
                    </a:lnTo>
                    <a:lnTo>
                      <a:pt x="173" y="9"/>
                    </a:lnTo>
                    <a:lnTo>
                      <a:pt x="213" y="35"/>
                    </a:lnTo>
                    <a:lnTo>
                      <a:pt x="239" y="73"/>
                    </a:lnTo>
                    <a:lnTo>
                      <a:pt x="248" y="118"/>
                    </a:lnTo>
                    <a:lnTo>
                      <a:pt x="239" y="163"/>
                    </a:lnTo>
                    <a:lnTo>
                      <a:pt x="213" y="200"/>
                    </a:lnTo>
                    <a:lnTo>
                      <a:pt x="173" y="226"/>
                    </a:lnTo>
                    <a:lnTo>
                      <a:pt x="125" y="235"/>
                    </a:lnTo>
                    <a:lnTo>
                      <a:pt x="77" y="226"/>
                    </a:lnTo>
                    <a:lnTo>
                      <a:pt x="37" y="200"/>
                    </a:lnTo>
                    <a:lnTo>
                      <a:pt x="11" y="163"/>
                    </a:lnTo>
                    <a:lnTo>
                      <a:pt x="0" y="118"/>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7" name="Freeform 1136"/>
              <p:cNvSpPr>
                <a:spLocks/>
              </p:cNvSpPr>
              <p:nvPr/>
            </p:nvSpPr>
            <p:spPr bwMode="auto">
              <a:xfrm>
                <a:off x="1538" y="994"/>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6" y="40"/>
                    </a:lnTo>
                    <a:lnTo>
                      <a:pt x="178" y="77"/>
                    </a:lnTo>
                    <a:lnTo>
                      <a:pt x="169" y="110"/>
                    </a:lnTo>
                    <a:lnTo>
                      <a:pt x="150" y="139"/>
                    </a:lnTo>
                    <a:lnTo>
                      <a:pt x="124" y="160"/>
                    </a:lnTo>
                    <a:lnTo>
                      <a:pt x="89" y="174"/>
                    </a:lnTo>
                    <a:lnTo>
                      <a:pt x="47" y="180"/>
                    </a:lnTo>
                    <a:lnTo>
                      <a:pt x="0" y="173"/>
                    </a:lnTo>
                    <a:lnTo>
                      <a:pt x="30" y="190"/>
                    </a:lnTo>
                    <a:lnTo>
                      <a:pt x="68" y="195"/>
                    </a:lnTo>
                    <a:lnTo>
                      <a:pt x="109" y="188"/>
                    </a:lnTo>
                    <a:lnTo>
                      <a:pt x="146" y="170"/>
                    </a:lnTo>
                    <a:lnTo>
                      <a:pt x="176" y="142"/>
                    </a:lnTo>
                    <a:lnTo>
                      <a:pt x="192" y="104"/>
                    </a:lnTo>
                    <a:lnTo>
                      <a:pt x="190" y="56"/>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8" name="Freeform 1137"/>
              <p:cNvSpPr>
                <a:spLocks/>
              </p:cNvSpPr>
              <p:nvPr/>
            </p:nvSpPr>
            <p:spPr bwMode="auto">
              <a:xfrm>
                <a:off x="1536" y="993"/>
                <a:ext cx="16" cy="15"/>
              </a:xfrm>
              <a:custGeom>
                <a:avLst/>
                <a:gdLst>
                  <a:gd name="T0" fmla="*/ 0 w 143"/>
                  <a:gd name="T1" fmla="*/ 0 h 135"/>
                  <a:gd name="T2" fmla="*/ 0 w 143"/>
                  <a:gd name="T3" fmla="*/ 0 h 135"/>
                  <a:gd name="T4" fmla="*/ 0 w 143"/>
                  <a:gd name="T5" fmla="*/ 0 h 135"/>
                  <a:gd name="T6" fmla="*/ 0 w 143"/>
                  <a:gd name="T7" fmla="*/ 0 h 135"/>
                  <a:gd name="T8" fmla="*/ 0 w 143"/>
                  <a:gd name="T9" fmla="*/ 0 h 135"/>
                  <a:gd name="T10" fmla="*/ 0 w 143"/>
                  <a:gd name="T11" fmla="*/ 0 h 135"/>
                  <a:gd name="T12" fmla="*/ 0 w 143"/>
                  <a:gd name="T13" fmla="*/ 0 h 135"/>
                  <a:gd name="T14" fmla="*/ 0 w 143"/>
                  <a:gd name="T15" fmla="*/ 0 h 135"/>
                  <a:gd name="T16" fmla="*/ 0 w 143"/>
                  <a:gd name="T17" fmla="*/ 0 h 135"/>
                  <a:gd name="T18" fmla="*/ 0 w 143"/>
                  <a:gd name="T19" fmla="*/ 0 h 135"/>
                  <a:gd name="T20" fmla="*/ 0 w 143"/>
                  <a:gd name="T21" fmla="*/ 0 h 135"/>
                  <a:gd name="T22" fmla="*/ 0 w 143"/>
                  <a:gd name="T23" fmla="*/ 0 h 135"/>
                  <a:gd name="T24" fmla="*/ 0 w 143"/>
                  <a:gd name="T25" fmla="*/ 0 h 135"/>
                  <a:gd name="T26" fmla="*/ 0 w 143"/>
                  <a:gd name="T27" fmla="*/ 0 h 135"/>
                  <a:gd name="T28" fmla="*/ 0 w 143"/>
                  <a:gd name="T29" fmla="*/ 0 h 135"/>
                  <a:gd name="T30" fmla="*/ 0 w 143"/>
                  <a:gd name="T31" fmla="*/ 0 h 135"/>
                  <a:gd name="T32" fmla="*/ 0 w 143"/>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135">
                    <a:moveTo>
                      <a:pt x="0" y="67"/>
                    </a:moveTo>
                    <a:lnTo>
                      <a:pt x="6" y="42"/>
                    </a:lnTo>
                    <a:lnTo>
                      <a:pt x="21" y="20"/>
                    </a:lnTo>
                    <a:lnTo>
                      <a:pt x="44" y="6"/>
                    </a:lnTo>
                    <a:lnTo>
                      <a:pt x="71" y="0"/>
                    </a:lnTo>
                    <a:lnTo>
                      <a:pt x="99" y="6"/>
                    </a:lnTo>
                    <a:lnTo>
                      <a:pt x="122" y="20"/>
                    </a:lnTo>
                    <a:lnTo>
                      <a:pt x="137" y="42"/>
                    </a:lnTo>
                    <a:lnTo>
                      <a:pt x="143" y="67"/>
                    </a:lnTo>
                    <a:lnTo>
                      <a:pt x="113" y="76"/>
                    </a:lnTo>
                    <a:lnTo>
                      <a:pt x="91" y="92"/>
                    </a:lnTo>
                    <a:lnTo>
                      <a:pt x="76" y="111"/>
                    </a:lnTo>
                    <a:lnTo>
                      <a:pt x="71" y="135"/>
                    </a:lnTo>
                    <a:lnTo>
                      <a:pt x="44" y="129"/>
                    </a:lnTo>
                    <a:lnTo>
                      <a:pt x="21" y="115"/>
                    </a:lnTo>
                    <a:lnTo>
                      <a:pt x="6" y="94"/>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59" name="Freeform 1138"/>
              <p:cNvSpPr>
                <a:spLocks/>
              </p:cNvSpPr>
              <p:nvPr/>
            </p:nvSpPr>
            <p:spPr bwMode="auto">
              <a:xfrm>
                <a:off x="1371" y="1812"/>
                <a:ext cx="27" cy="26"/>
              </a:xfrm>
              <a:custGeom>
                <a:avLst/>
                <a:gdLst>
                  <a:gd name="T0" fmla="*/ 0 w 248"/>
                  <a:gd name="T1" fmla="*/ 0 h 234"/>
                  <a:gd name="T2" fmla="*/ 0 w 248"/>
                  <a:gd name="T3" fmla="*/ 0 h 234"/>
                  <a:gd name="T4" fmla="*/ 0 w 248"/>
                  <a:gd name="T5" fmla="*/ 0 h 234"/>
                  <a:gd name="T6" fmla="*/ 0 w 248"/>
                  <a:gd name="T7" fmla="*/ 0 h 234"/>
                  <a:gd name="T8" fmla="*/ 0 w 248"/>
                  <a:gd name="T9" fmla="*/ 0 h 234"/>
                  <a:gd name="T10" fmla="*/ 0 w 248"/>
                  <a:gd name="T11" fmla="*/ 0 h 234"/>
                  <a:gd name="T12" fmla="*/ 0 w 248"/>
                  <a:gd name="T13" fmla="*/ 0 h 234"/>
                  <a:gd name="T14" fmla="*/ 0 w 248"/>
                  <a:gd name="T15" fmla="*/ 0 h 234"/>
                  <a:gd name="T16" fmla="*/ 0 w 248"/>
                  <a:gd name="T17" fmla="*/ 0 h 234"/>
                  <a:gd name="T18" fmla="*/ 0 w 248"/>
                  <a:gd name="T19" fmla="*/ 0 h 234"/>
                  <a:gd name="T20" fmla="*/ 0 w 248"/>
                  <a:gd name="T21" fmla="*/ 0 h 234"/>
                  <a:gd name="T22" fmla="*/ 0 w 248"/>
                  <a:gd name="T23" fmla="*/ 0 h 234"/>
                  <a:gd name="T24" fmla="*/ 0 w 248"/>
                  <a:gd name="T25" fmla="*/ 0 h 234"/>
                  <a:gd name="T26" fmla="*/ 0 w 248"/>
                  <a:gd name="T27" fmla="*/ 0 h 234"/>
                  <a:gd name="T28" fmla="*/ 0 w 248"/>
                  <a:gd name="T29" fmla="*/ 0 h 234"/>
                  <a:gd name="T30" fmla="*/ 0 w 248"/>
                  <a:gd name="T31" fmla="*/ 0 h 234"/>
                  <a:gd name="T32" fmla="*/ 0 w 248"/>
                  <a:gd name="T33" fmla="*/ 0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4">
                    <a:moveTo>
                      <a:pt x="0" y="116"/>
                    </a:moveTo>
                    <a:lnTo>
                      <a:pt x="10" y="71"/>
                    </a:lnTo>
                    <a:lnTo>
                      <a:pt x="37" y="34"/>
                    </a:lnTo>
                    <a:lnTo>
                      <a:pt x="75" y="9"/>
                    </a:lnTo>
                    <a:lnTo>
                      <a:pt x="124" y="0"/>
                    </a:lnTo>
                    <a:lnTo>
                      <a:pt x="172" y="9"/>
                    </a:lnTo>
                    <a:lnTo>
                      <a:pt x="212" y="34"/>
                    </a:lnTo>
                    <a:lnTo>
                      <a:pt x="239" y="71"/>
                    </a:lnTo>
                    <a:lnTo>
                      <a:pt x="248" y="116"/>
                    </a:lnTo>
                    <a:lnTo>
                      <a:pt x="239" y="162"/>
                    </a:lnTo>
                    <a:lnTo>
                      <a:pt x="212" y="200"/>
                    </a:lnTo>
                    <a:lnTo>
                      <a:pt x="172" y="224"/>
                    </a:lnTo>
                    <a:lnTo>
                      <a:pt x="124" y="234"/>
                    </a:lnTo>
                    <a:lnTo>
                      <a:pt x="75" y="224"/>
                    </a:lnTo>
                    <a:lnTo>
                      <a:pt x="37" y="200"/>
                    </a:lnTo>
                    <a:lnTo>
                      <a:pt x="10" y="162"/>
                    </a:lnTo>
                    <a:lnTo>
                      <a:pt x="0" y="116"/>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0" name="Freeform 1139"/>
              <p:cNvSpPr>
                <a:spLocks/>
              </p:cNvSpPr>
              <p:nvPr/>
            </p:nvSpPr>
            <p:spPr bwMode="auto">
              <a:xfrm>
                <a:off x="1377" y="1817"/>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7" y="39"/>
                    </a:lnTo>
                    <a:lnTo>
                      <a:pt x="178" y="76"/>
                    </a:lnTo>
                    <a:lnTo>
                      <a:pt x="169" y="110"/>
                    </a:lnTo>
                    <a:lnTo>
                      <a:pt x="151" y="138"/>
                    </a:lnTo>
                    <a:lnTo>
                      <a:pt x="123" y="160"/>
                    </a:lnTo>
                    <a:lnTo>
                      <a:pt x="90" y="174"/>
                    </a:lnTo>
                    <a:lnTo>
                      <a:pt x="48" y="179"/>
                    </a:lnTo>
                    <a:lnTo>
                      <a:pt x="0" y="173"/>
                    </a:lnTo>
                    <a:lnTo>
                      <a:pt x="31" y="190"/>
                    </a:lnTo>
                    <a:lnTo>
                      <a:pt x="68" y="195"/>
                    </a:lnTo>
                    <a:lnTo>
                      <a:pt x="108" y="187"/>
                    </a:lnTo>
                    <a:lnTo>
                      <a:pt x="146" y="170"/>
                    </a:lnTo>
                    <a:lnTo>
                      <a:pt x="175" y="141"/>
                    </a:lnTo>
                    <a:lnTo>
                      <a:pt x="192" y="104"/>
                    </a:lnTo>
                    <a:lnTo>
                      <a:pt x="190" y="57"/>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1" name="Freeform 1140"/>
              <p:cNvSpPr>
                <a:spLocks/>
              </p:cNvSpPr>
              <p:nvPr/>
            </p:nvSpPr>
            <p:spPr bwMode="auto">
              <a:xfrm>
                <a:off x="1375" y="1816"/>
                <a:ext cx="16" cy="15"/>
              </a:xfrm>
              <a:custGeom>
                <a:avLst/>
                <a:gdLst>
                  <a:gd name="T0" fmla="*/ 0 w 142"/>
                  <a:gd name="T1" fmla="*/ 0 h 134"/>
                  <a:gd name="T2" fmla="*/ 0 w 142"/>
                  <a:gd name="T3" fmla="*/ 0 h 134"/>
                  <a:gd name="T4" fmla="*/ 0 w 142"/>
                  <a:gd name="T5" fmla="*/ 0 h 134"/>
                  <a:gd name="T6" fmla="*/ 0 w 142"/>
                  <a:gd name="T7" fmla="*/ 0 h 134"/>
                  <a:gd name="T8" fmla="*/ 0 w 142"/>
                  <a:gd name="T9" fmla="*/ 0 h 134"/>
                  <a:gd name="T10" fmla="*/ 0 w 142"/>
                  <a:gd name="T11" fmla="*/ 0 h 134"/>
                  <a:gd name="T12" fmla="*/ 0 w 142"/>
                  <a:gd name="T13" fmla="*/ 0 h 134"/>
                  <a:gd name="T14" fmla="*/ 0 w 142"/>
                  <a:gd name="T15" fmla="*/ 0 h 134"/>
                  <a:gd name="T16" fmla="*/ 0 w 142"/>
                  <a:gd name="T17" fmla="*/ 0 h 134"/>
                  <a:gd name="T18" fmla="*/ 0 w 142"/>
                  <a:gd name="T19" fmla="*/ 0 h 134"/>
                  <a:gd name="T20" fmla="*/ 0 w 142"/>
                  <a:gd name="T21" fmla="*/ 0 h 134"/>
                  <a:gd name="T22" fmla="*/ 0 w 142"/>
                  <a:gd name="T23" fmla="*/ 0 h 134"/>
                  <a:gd name="T24" fmla="*/ 0 w 142"/>
                  <a:gd name="T25" fmla="*/ 0 h 134"/>
                  <a:gd name="T26" fmla="*/ 0 w 142"/>
                  <a:gd name="T27" fmla="*/ 0 h 134"/>
                  <a:gd name="T28" fmla="*/ 0 w 142"/>
                  <a:gd name="T29" fmla="*/ 0 h 134"/>
                  <a:gd name="T30" fmla="*/ 0 w 142"/>
                  <a:gd name="T31" fmla="*/ 0 h 134"/>
                  <a:gd name="T32" fmla="*/ 0 w 142"/>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134">
                    <a:moveTo>
                      <a:pt x="0" y="67"/>
                    </a:moveTo>
                    <a:lnTo>
                      <a:pt x="6" y="40"/>
                    </a:lnTo>
                    <a:lnTo>
                      <a:pt x="21" y="19"/>
                    </a:lnTo>
                    <a:lnTo>
                      <a:pt x="43" y="5"/>
                    </a:lnTo>
                    <a:lnTo>
                      <a:pt x="71" y="0"/>
                    </a:lnTo>
                    <a:lnTo>
                      <a:pt x="99" y="5"/>
                    </a:lnTo>
                    <a:lnTo>
                      <a:pt x="121" y="19"/>
                    </a:lnTo>
                    <a:lnTo>
                      <a:pt x="136" y="40"/>
                    </a:lnTo>
                    <a:lnTo>
                      <a:pt x="142" y="67"/>
                    </a:lnTo>
                    <a:lnTo>
                      <a:pt x="113" y="76"/>
                    </a:lnTo>
                    <a:lnTo>
                      <a:pt x="90" y="90"/>
                    </a:lnTo>
                    <a:lnTo>
                      <a:pt x="75" y="110"/>
                    </a:lnTo>
                    <a:lnTo>
                      <a:pt x="71" y="134"/>
                    </a:lnTo>
                    <a:lnTo>
                      <a:pt x="43" y="129"/>
                    </a:lnTo>
                    <a:lnTo>
                      <a:pt x="21" y="115"/>
                    </a:lnTo>
                    <a:lnTo>
                      <a:pt x="6" y="93"/>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2" name="Freeform 1141"/>
              <p:cNvSpPr>
                <a:spLocks/>
              </p:cNvSpPr>
              <p:nvPr/>
            </p:nvSpPr>
            <p:spPr bwMode="auto">
              <a:xfrm>
                <a:off x="1532" y="1812"/>
                <a:ext cx="27" cy="26"/>
              </a:xfrm>
              <a:custGeom>
                <a:avLst/>
                <a:gdLst>
                  <a:gd name="T0" fmla="*/ 0 w 248"/>
                  <a:gd name="T1" fmla="*/ 0 h 234"/>
                  <a:gd name="T2" fmla="*/ 0 w 248"/>
                  <a:gd name="T3" fmla="*/ 0 h 234"/>
                  <a:gd name="T4" fmla="*/ 0 w 248"/>
                  <a:gd name="T5" fmla="*/ 0 h 234"/>
                  <a:gd name="T6" fmla="*/ 0 w 248"/>
                  <a:gd name="T7" fmla="*/ 0 h 234"/>
                  <a:gd name="T8" fmla="*/ 0 w 248"/>
                  <a:gd name="T9" fmla="*/ 0 h 234"/>
                  <a:gd name="T10" fmla="*/ 0 w 248"/>
                  <a:gd name="T11" fmla="*/ 0 h 234"/>
                  <a:gd name="T12" fmla="*/ 0 w 248"/>
                  <a:gd name="T13" fmla="*/ 0 h 234"/>
                  <a:gd name="T14" fmla="*/ 0 w 248"/>
                  <a:gd name="T15" fmla="*/ 0 h 234"/>
                  <a:gd name="T16" fmla="*/ 0 w 248"/>
                  <a:gd name="T17" fmla="*/ 0 h 234"/>
                  <a:gd name="T18" fmla="*/ 0 w 248"/>
                  <a:gd name="T19" fmla="*/ 0 h 234"/>
                  <a:gd name="T20" fmla="*/ 0 w 248"/>
                  <a:gd name="T21" fmla="*/ 0 h 234"/>
                  <a:gd name="T22" fmla="*/ 0 w 248"/>
                  <a:gd name="T23" fmla="*/ 0 h 234"/>
                  <a:gd name="T24" fmla="*/ 0 w 248"/>
                  <a:gd name="T25" fmla="*/ 0 h 234"/>
                  <a:gd name="T26" fmla="*/ 0 w 248"/>
                  <a:gd name="T27" fmla="*/ 0 h 234"/>
                  <a:gd name="T28" fmla="*/ 0 w 248"/>
                  <a:gd name="T29" fmla="*/ 0 h 234"/>
                  <a:gd name="T30" fmla="*/ 0 w 248"/>
                  <a:gd name="T31" fmla="*/ 0 h 234"/>
                  <a:gd name="T32" fmla="*/ 0 w 248"/>
                  <a:gd name="T33" fmla="*/ 0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4">
                    <a:moveTo>
                      <a:pt x="0" y="116"/>
                    </a:moveTo>
                    <a:lnTo>
                      <a:pt x="11" y="71"/>
                    </a:lnTo>
                    <a:lnTo>
                      <a:pt x="37" y="34"/>
                    </a:lnTo>
                    <a:lnTo>
                      <a:pt x="77" y="9"/>
                    </a:lnTo>
                    <a:lnTo>
                      <a:pt x="125" y="0"/>
                    </a:lnTo>
                    <a:lnTo>
                      <a:pt x="173" y="9"/>
                    </a:lnTo>
                    <a:lnTo>
                      <a:pt x="213" y="34"/>
                    </a:lnTo>
                    <a:lnTo>
                      <a:pt x="239" y="71"/>
                    </a:lnTo>
                    <a:lnTo>
                      <a:pt x="248" y="116"/>
                    </a:lnTo>
                    <a:lnTo>
                      <a:pt x="239" y="162"/>
                    </a:lnTo>
                    <a:lnTo>
                      <a:pt x="213" y="200"/>
                    </a:lnTo>
                    <a:lnTo>
                      <a:pt x="173" y="224"/>
                    </a:lnTo>
                    <a:lnTo>
                      <a:pt x="125" y="234"/>
                    </a:lnTo>
                    <a:lnTo>
                      <a:pt x="77" y="224"/>
                    </a:lnTo>
                    <a:lnTo>
                      <a:pt x="37" y="200"/>
                    </a:lnTo>
                    <a:lnTo>
                      <a:pt x="11" y="162"/>
                    </a:lnTo>
                    <a:lnTo>
                      <a:pt x="0" y="116"/>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3" name="Freeform 1142"/>
              <p:cNvSpPr>
                <a:spLocks/>
              </p:cNvSpPr>
              <p:nvPr/>
            </p:nvSpPr>
            <p:spPr bwMode="auto">
              <a:xfrm>
                <a:off x="1538" y="1817"/>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6" y="39"/>
                    </a:lnTo>
                    <a:lnTo>
                      <a:pt x="178" y="76"/>
                    </a:lnTo>
                    <a:lnTo>
                      <a:pt x="169" y="110"/>
                    </a:lnTo>
                    <a:lnTo>
                      <a:pt x="150" y="138"/>
                    </a:lnTo>
                    <a:lnTo>
                      <a:pt x="124" y="160"/>
                    </a:lnTo>
                    <a:lnTo>
                      <a:pt x="89" y="174"/>
                    </a:lnTo>
                    <a:lnTo>
                      <a:pt x="47" y="179"/>
                    </a:lnTo>
                    <a:lnTo>
                      <a:pt x="0" y="173"/>
                    </a:lnTo>
                    <a:lnTo>
                      <a:pt x="30" y="190"/>
                    </a:lnTo>
                    <a:lnTo>
                      <a:pt x="68" y="195"/>
                    </a:lnTo>
                    <a:lnTo>
                      <a:pt x="109" y="187"/>
                    </a:lnTo>
                    <a:lnTo>
                      <a:pt x="146" y="170"/>
                    </a:lnTo>
                    <a:lnTo>
                      <a:pt x="176" y="141"/>
                    </a:lnTo>
                    <a:lnTo>
                      <a:pt x="192" y="104"/>
                    </a:lnTo>
                    <a:lnTo>
                      <a:pt x="190" y="57"/>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4" name="Freeform 1143"/>
              <p:cNvSpPr>
                <a:spLocks/>
              </p:cNvSpPr>
              <p:nvPr/>
            </p:nvSpPr>
            <p:spPr bwMode="auto">
              <a:xfrm>
                <a:off x="1536" y="1816"/>
                <a:ext cx="16" cy="15"/>
              </a:xfrm>
              <a:custGeom>
                <a:avLst/>
                <a:gdLst>
                  <a:gd name="T0" fmla="*/ 0 w 143"/>
                  <a:gd name="T1" fmla="*/ 0 h 134"/>
                  <a:gd name="T2" fmla="*/ 0 w 143"/>
                  <a:gd name="T3" fmla="*/ 0 h 134"/>
                  <a:gd name="T4" fmla="*/ 0 w 143"/>
                  <a:gd name="T5" fmla="*/ 0 h 134"/>
                  <a:gd name="T6" fmla="*/ 0 w 143"/>
                  <a:gd name="T7" fmla="*/ 0 h 134"/>
                  <a:gd name="T8" fmla="*/ 0 w 143"/>
                  <a:gd name="T9" fmla="*/ 0 h 134"/>
                  <a:gd name="T10" fmla="*/ 0 w 143"/>
                  <a:gd name="T11" fmla="*/ 0 h 134"/>
                  <a:gd name="T12" fmla="*/ 0 w 143"/>
                  <a:gd name="T13" fmla="*/ 0 h 134"/>
                  <a:gd name="T14" fmla="*/ 0 w 143"/>
                  <a:gd name="T15" fmla="*/ 0 h 134"/>
                  <a:gd name="T16" fmla="*/ 0 w 143"/>
                  <a:gd name="T17" fmla="*/ 0 h 134"/>
                  <a:gd name="T18" fmla="*/ 0 w 143"/>
                  <a:gd name="T19" fmla="*/ 0 h 134"/>
                  <a:gd name="T20" fmla="*/ 0 w 143"/>
                  <a:gd name="T21" fmla="*/ 0 h 134"/>
                  <a:gd name="T22" fmla="*/ 0 w 143"/>
                  <a:gd name="T23" fmla="*/ 0 h 134"/>
                  <a:gd name="T24" fmla="*/ 0 w 143"/>
                  <a:gd name="T25" fmla="*/ 0 h 134"/>
                  <a:gd name="T26" fmla="*/ 0 w 143"/>
                  <a:gd name="T27" fmla="*/ 0 h 134"/>
                  <a:gd name="T28" fmla="*/ 0 w 143"/>
                  <a:gd name="T29" fmla="*/ 0 h 134"/>
                  <a:gd name="T30" fmla="*/ 0 w 143"/>
                  <a:gd name="T31" fmla="*/ 0 h 134"/>
                  <a:gd name="T32" fmla="*/ 0 w 143"/>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134">
                    <a:moveTo>
                      <a:pt x="0" y="67"/>
                    </a:moveTo>
                    <a:lnTo>
                      <a:pt x="6" y="40"/>
                    </a:lnTo>
                    <a:lnTo>
                      <a:pt x="21" y="19"/>
                    </a:lnTo>
                    <a:lnTo>
                      <a:pt x="44" y="5"/>
                    </a:lnTo>
                    <a:lnTo>
                      <a:pt x="71" y="0"/>
                    </a:lnTo>
                    <a:lnTo>
                      <a:pt x="99" y="5"/>
                    </a:lnTo>
                    <a:lnTo>
                      <a:pt x="122" y="19"/>
                    </a:lnTo>
                    <a:lnTo>
                      <a:pt x="137" y="40"/>
                    </a:lnTo>
                    <a:lnTo>
                      <a:pt x="143" y="67"/>
                    </a:lnTo>
                    <a:lnTo>
                      <a:pt x="113" y="76"/>
                    </a:lnTo>
                    <a:lnTo>
                      <a:pt x="91" y="90"/>
                    </a:lnTo>
                    <a:lnTo>
                      <a:pt x="76" y="110"/>
                    </a:lnTo>
                    <a:lnTo>
                      <a:pt x="71" y="134"/>
                    </a:lnTo>
                    <a:lnTo>
                      <a:pt x="44" y="129"/>
                    </a:lnTo>
                    <a:lnTo>
                      <a:pt x="21" y="115"/>
                    </a:lnTo>
                    <a:lnTo>
                      <a:pt x="6" y="93"/>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5" name="Freeform 1144"/>
              <p:cNvSpPr>
                <a:spLocks/>
              </p:cNvSpPr>
              <p:nvPr/>
            </p:nvSpPr>
            <p:spPr bwMode="auto">
              <a:xfrm>
                <a:off x="1408" y="1650"/>
                <a:ext cx="115" cy="31"/>
              </a:xfrm>
              <a:custGeom>
                <a:avLst/>
                <a:gdLst>
                  <a:gd name="T0" fmla="*/ 0 w 1033"/>
                  <a:gd name="T1" fmla="*/ 0 h 278"/>
                  <a:gd name="T2" fmla="*/ 0 w 1033"/>
                  <a:gd name="T3" fmla="*/ 0 h 278"/>
                  <a:gd name="T4" fmla="*/ 0 w 1033"/>
                  <a:gd name="T5" fmla="*/ 0 h 278"/>
                  <a:gd name="T6" fmla="*/ 0 w 1033"/>
                  <a:gd name="T7" fmla="*/ 0 h 278"/>
                  <a:gd name="T8" fmla="*/ 0 w 1033"/>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278">
                    <a:moveTo>
                      <a:pt x="0" y="155"/>
                    </a:moveTo>
                    <a:lnTo>
                      <a:pt x="495" y="0"/>
                    </a:lnTo>
                    <a:lnTo>
                      <a:pt x="1033" y="175"/>
                    </a:lnTo>
                    <a:lnTo>
                      <a:pt x="505" y="278"/>
                    </a:lnTo>
                    <a:lnTo>
                      <a:pt x="0" y="1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6" name="Freeform 1145"/>
              <p:cNvSpPr>
                <a:spLocks/>
              </p:cNvSpPr>
              <p:nvPr/>
            </p:nvSpPr>
            <p:spPr bwMode="auto">
              <a:xfrm>
                <a:off x="1408" y="1650"/>
                <a:ext cx="115" cy="31"/>
              </a:xfrm>
              <a:custGeom>
                <a:avLst/>
                <a:gdLst>
                  <a:gd name="T0" fmla="*/ 0 w 1033"/>
                  <a:gd name="T1" fmla="*/ 0 h 278"/>
                  <a:gd name="T2" fmla="*/ 0 w 1033"/>
                  <a:gd name="T3" fmla="*/ 0 h 278"/>
                  <a:gd name="T4" fmla="*/ 0 w 1033"/>
                  <a:gd name="T5" fmla="*/ 0 h 278"/>
                  <a:gd name="T6" fmla="*/ 0 w 1033"/>
                  <a:gd name="T7" fmla="*/ 0 h 278"/>
                  <a:gd name="T8" fmla="*/ 0 w 1033"/>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278">
                    <a:moveTo>
                      <a:pt x="0" y="155"/>
                    </a:moveTo>
                    <a:lnTo>
                      <a:pt x="495" y="0"/>
                    </a:lnTo>
                    <a:lnTo>
                      <a:pt x="1033" y="175"/>
                    </a:lnTo>
                    <a:lnTo>
                      <a:pt x="505" y="278"/>
                    </a:lnTo>
                    <a:lnTo>
                      <a:pt x="0" y="1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67" name="Freeform 1146"/>
              <p:cNvSpPr>
                <a:spLocks/>
              </p:cNvSpPr>
              <p:nvPr/>
            </p:nvSpPr>
            <p:spPr bwMode="auto">
              <a:xfrm>
                <a:off x="1439" y="2377"/>
                <a:ext cx="34" cy="67"/>
              </a:xfrm>
              <a:custGeom>
                <a:avLst/>
                <a:gdLst>
                  <a:gd name="T0" fmla="*/ 0 w 306"/>
                  <a:gd name="T1" fmla="*/ 0 h 607"/>
                  <a:gd name="T2" fmla="*/ 0 w 306"/>
                  <a:gd name="T3" fmla="*/ 0 h 607"/>
                  <a:gd name="T4" fmla="*/ 0 w 306"/>
                  <a:gd name="T5" fmla="*/ 0 h 607"/>
                  <a:gd name="T6" fmla="*/ 0 w 306"/>
                  <a:gd name="T7" fmla="*/ 0 h 607"/>
                  <a:gd name="T8" fmla="*/ 0 w 306"/>
                  <a:gd name="T9" fmla="*/ 0 h 607"/>
                  <a:gd name="T10" fmla="*/ 0 w 306"/>
                  <a:gd name="T11" fmla="*/ 0 h 607"/>
                  <a:gd name="T12" fmla="*/ 0 w 306"/>
                  <a:gd name="T13" fmla="*/ 0 h 607"/>
                  <a:gd name="T14" fmla="*/ 0 w 306"/>
                  <a:gd name="T15" fmla="*/ 0 h 607"/>
                  <a:gd name="T16" fmla="*/ 0 w 306"/>
                  <a:gd name="T17" fmla="*/ 0 h 607"/>
                  <a:gd name="T18" fmla="*/ 0 w 306"/>
                  <a:gd name="T19" fmla="*/ 0 h 607"/>
                  <a:gd name="T20" fmla="*/ 0 w 306"/>
                  <a:gd name="T21" fmla="*/ 0 h 607"/>
                  <a:gd name="T22" fmla="*/ 0 w 306"/>
                  <a:gd name="T23" fmla="*/ 0 h 607"/>
                  <a:gd name="T24" fmla="*/ 0 w 306"/>
                  <a:gd name="T25" fmla="*/ 0 h 607"/>
                  <a:gd name="T26" fmla="*/ 0 w 306"/>
                  <a:gd name="T27" fmla="*/ 0 h 607"/>
                  <a:gd name="T28" fmla="*/ 0 w 306"/>
                  <a:gd name="T29" fmla="*/ 0 h 607"/>
                  <a:gd name="T30" fmla="*/ 0 w 306"/>
                  <a:gd name="T31" fmla="*/ 0 h 607"/>
                  <a:gd name="T32" fmla="*/ 0 w 306"/>
                  <a:gd name="T33" fmla="*/ 0 h 607"/>
                  <a:gd name="T34" fmla="*/ 0 w 306"/>
                  <a:gd name="T35" fmla="*/ 0 h 607"/>
                  <a:gd name="T36" fmla="*/ 0 w 306"/>
                  <a:gd name="T37" fmla="*/ 0 h 607"/>
                  <a:gd name="T38" fmla="*/ 0 w 306"/>
                  <a:gd name="T39" fmla="*/ 0 h 607"/>
                  <a:gd name="T40" fmla="*/ 0 w 306"/>
                  <a:gd name="T41" fmla="*/ 0 h 607"/>
                  <a:gd name="T42" fmla="*/ 0 w 306"/>
                  <a:gd name="T43" fmla="*/ 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6" h="607">
                    <a:moveTo>
                      <a:pt x="306" y="0"/>
                    </a:moveTo>
                    <a:lnTo>
                      <a:pt x="299" y="15"/>
                    </a:lnTo>
                    <a:lnTo>
                      <a:pt x="279" y="56"/>
                    </a:lnTo>
                    <a:lnTo>
                      <a:pt x="251" y="118"/>
                    </a:lnTo>
                    <a:lnTo>
                      <a:pt x="218" y="192"/>
                    </a:lnTo>
                    <a:lnTo>
                      <a:pt x="152" y="362"/>
                    </a:lnTo>
                    <a:lnTo>
                      <a:pt x="125" y="445"/>
                    </a:lnTo>
                    <a:lnTo>
                      <a:pt x="109" y="520"/>
                    </a:lnTo>
                    <a:lnTo>
                      <a:pt x="93" y="574"/>
                    </a:lnTo>
                    <a:lnTo>
                      <a:pt x="71" y="601"/>
                    </a:lnTo>
                    <a:lnTo>
                      <a:pt x="47" y="607"/>
                    </a:lnTo>
                    <a:lnTo>
                      <a:pt x="24" y="593"/>
                    </a:lnTo>
                    <a:lnTo>
                      <a:pt x="7" y="562"/>
                    </a:lnTo>
                    <a:lnTo>
                      <a:pt x="0" y="519"/>
                    </a:lnTo>
                    <a:lnTo>
                      <a:pt x="5" y="464"/>
                    </a:lnTo>
                    <a:lnTo>
                      <a:pt x="28" y="404"/>
                    </a:lnTo>
                    <a:lnTo>
                      <a:pt x="93" y="273"/>
                    </a:lnTo>
                    <a:lnTo>
                      <a:pt x="159" y="149"/>
                    </a:lnTo>
                    <a:lnTo>
                      <a:pt x="194" y="95"/>
                    </a:lnTo>
                    <a:lnTo>
                      <a:pt x="229" y="51"/>
                    </a:lnTo>
                    <a:lnTo>
                      <a:pt x="267" y="19"/>
                    </a:lnTo>
                    <a:lnTo>
                      <a:pt x="306" y="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68" name="Freeform 1147"/>
              <p:cNvSpPr>
                <a:spLocks/>
              </p:cNvSpPr>
              <p:nvPr/>
            </p:nvSpPr>
            <p:spPr bwMode="auto">
              <a:xfrm>
                <a:off x="1439" y="2377"/>
                <a:ext cx="34" cy="67"/>
              </a:xfrm>
              <a:custGeom>
                <a:avLst/>
                <a:gdLst>
                  <a:gd name="T0" fmla="*/ 0 w 306"/>
                  <a:gd name="T1" fmla="*/ 0 h 607"/>
                  <a:gd name="T2" fmla="*/ 0 w 306"/>
                  <a:gd name="T3" fmla="*/ 0 h 607"/>
                  <a:gd name="T4" fmla="*/ 0 w 306"/>
                  <a:gd name="T5" fmla="*/ 0 h 607"/>
                  <a:gd name="T6" fmla="*/ 0 w 306"/>
                  <a:gd name="T7" fmla="*/ 0 h 607"/>
                  <a:gd name="T8" fmla="*/ 0 w 306"/>
                  <a:gd name="T9" fmla="*/ 0 h 607"/>
                  <a:gd name="T10" fmla="*/ 0 w 306"/>
                  <a:gd name="T11" fmla="*/ 0 h 607"/>
                  <a:gd name="T12" fmla="*/ 0 w 306"/>
                  <a:gd name="T13" fmla="*/ 0 h 607"/>
                  <a:gd name="T14" fmla="*/ 0 w 306"/>
                  <a:gd name="T15" fmla="*/ 0 h 607"/>
                  <a:gd name="T16" fmla="*/ 0 w 306"/>
                  <a:gd name="T17" fmla="*/ 0 h 607"/>
                  <a:gd name="T18" fmla="*/ 0 w 306"/>
                  <a:gd name="T19" fmla="*/ 0 h 607"/>
                  <a:gd name="T20" fmla="*/ 0 w 306"/>
                  <a:gd name="T21" fmla="*/ 0 h 607"/>
                  <a:gd name="T22" fmla="*/ 0 w 306"/>
                  <a:gd name="T23" fmla="*/ 0 h 607"/>
                  <a:gd name="T24" fmla="*/ 0 w 306"/>
                  <a:gd name="T25" fmla="*/ 0 h 607"/>
                  <a:gd name="T26" fmla="*/ 0 w 306"/>
                  <a:gd name="T27" fmla="*/ 0 h 607"/>
                  <a:gd name="T28" fmla="*/ 0 w 306"/>
                  <a:gd name="T29" fmla="*/ 0 h 607"/>
                  <a:gd name="T30" fmla="*/ 0 w 306"/>
                  <a:gd name="T31" fmla="*/ 0 h 607"/>
                  <a:gd name="T32" fmla="*/ 0 w 306"/>
                  <a:gd name="T33" fmla="*/ 0 h 607"/>
                  <a:gd name="T34" fmla="*/ 0 w 306"/>
                  <a:gd name="T35" fmla="*/ 0 h 607"/>
                  <a:gd name="T36" fmla="*/ 0 w 306"/>
                  <a:gd name="T37" fmla="*/ 0 h 607"/>
                  <a:gd name="T38" fmla="*/ 0 w 306"/>
                  <a:gd name="T39" fmla="*/ 0 h 607"/>
                  <a:gd name="T40" fmla="*/ 0 w 306"/>
                  <a:gd name="T41" fmla="*/ 0 h 607"/>
                  <a:gd name="T42" fmla="*/ 0 w 306"/>
                  <a:gd name="T43" fmla="*/ 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6" h="607">
                    <a:moveTo>
                      <a:pt x="306" y="0"/>
                    </a:moveTo>
                    <a:lnTo>
                      <a:pt x="299" y="15"/>
                    </a:lnTo>
                    <a:lnTo>
                      <a:pt x="279" y="56"/>
                    </a:lnTo>
                    <a:lnTo>
                      <a:pt x="251" y="118"/>
                    </a:lnTo>
                    <a:lnTo>
                      <a:pt x="218" y="192"/>
                    </a:lnTo>
                    <a:lnTo>
                      <a:pt x="152" y="362"/>
                    </a:lnTo>
                    <a:lnTo>
                      <a:pt x="125" y="445"/>
                    </a:lnTo>
                    <a:lnTo>
                      <a:pt x="109" y="520"/>
                    </a:lnTo>
                    <a:lnTo>
                      <a:pt x="93" y="574"/>
                    </a:lnTo>
                    <a:lnTo>
                      <a:pt x="71" y="601"/>
                    </a:lnTo>
                    <a:lnTo>
                      <a:pt x="47" y="607"/>
                    </a:lnTo>
                    <a:lnTo>
                      <a:pt x="24" y="593"/>
                    </a:lnTo>
                    <a:lnTo>
                      <a:pt x="7" y="562"/>
                    </a:lnTo>
                    <a:lnTo>
                      <a:pt x="0" y="519"/>
                    </a:lnTo>
                    <a:lnTo>
                      <a:pt x="5" y="464"/>
                    </a:lnTo>
                    <a:lnTo>
                      <a:pt x="28" y="404"/>
                    </a:lnTo>
                    <a:lnTo>
                      <a:pt x="93" y="273"/>
                    </a:lnTo>
                    <a:lnTo>
                      <a:pt x="159" y="149"/>
                    </a:lnTo>
                    <a:lnTo>
                      <a:pt x="194" y="95"/>
                    </a:lnTo>
                    <a:lnTo>
                      <a:pt x="229" y="51"/>
                    </a:lnTo>
                    <a:lnTo>
                      <a:pt x="267" y="19"/>
                    </a:lnTo>
                    <a:lnTo>
                      <a:pt x="306"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8369" name="Freeform 1148"/>
              <p:cNvSpPr>
                <a:spLocks/>
              </p:cNvSpPr>
              <p:nvPr/>
            </p:nvSpPr>
            <p:spPr bwMode="auto">
              <a:xfrm>
                <a:off x="1415" y="2382"/>
                <a:ext cx="96" cy="124"/>
              </a:xfrm>
              <a:custGeom>
                <a:avLst/>
                <a:gdLst>
                  <a:gd name="T0" fmla="*/ 0 w 864"/>
                  <a:gd name="T1" fmla="*/ 0 h 1116"/>
                  <a:gd name="T2" fmla="*/ 0 w 864"/>
                  <a:gd name="T3" fmla="*/ 0 h 1116"/>
                  <a:gd name="T4" fmla="*/ 0 w 864"/>
                  <a:gd name="T5" fmla="*/ 0 h 1116"/>
                  <a:gd name="T6" fmla="*/ 0 w 864"/>
                  <a:gd name="T7" fmla="*/ 0 h 1116"/>
                  <a:gd name="T8" fmla="*/ 0 w 864"/>
                  <a:gd name="T9" fmla="*/ 0 h 1116"/>
                  <a:gd name="T10" fmla="*/ 0 w 864"/>
                  <a:gd name="T11" fmla="*/ 0 h 1116"/>
                  <a:gd name="T12" fmla="*/ 0 w 864"/>
                  <a:gd name="T13" fmla="*/ 0 h 1116"/>
                  <a:gd name="T14" fmla="*/ 0 w 864"/>
                  <a:gd name="T15" fmla="*/ 0 h 1116"/>
                  <a:gd name="T16" fmla="*/ 0 w 864"/>
                  <a:gd name="T17" fmla="*/ 0 h 1116"/>
                  <a:gd name="T18" fmla="*/ 0 w 864"/>
                  <a:gd name="T19" fmla="*/ 0 h 1116"/>
                  <a:gd name="T20" fmla="*/ 0 w 864"/>
                  <a:gd name="T21" fmla="*/ 0 h 1116"/>
                  <a:gd name="T22" fmla="*/ 0 w 864"/>
                  <a:gd name="T23" fmla="*/ 0 h 1116"/>
                  <a:gd name="T24" fmla="*/ 0 w 864"/>
                  <a:gd name="T25" fmla="*/ 0 h 1116"/>
                  <a:gd name="T26" fmla="*/ 0 w 864"/>
                  <a:gd name="T27" fmla="*/ 0 h 1116"/>
                  <a:gd name="T28" fmla="*/ 0 w 864"/>
                  <a:gd name="T29" fmla="*/ 0 h 1116"/>
                  <a:gd name="T30" fmla="*/ 0 w 864"/>
                  <a:gd name="T31" fmla="*/ 0 h 1116"/>
                  <a:gd name="T32" fmla="*/ 0 w 864"/>
                  <a:gd name="T33" fmla="*/ 0 h 1116"/>
                  <a:gd name="T34" fmla="*/ 0 w 864"/>
                  <a:gd name="T35" fmla="*/ 0 h 1116"/>
                  <a:gd name="T36" fmla="*/ 0 w 864"/>
                  <a:gd name="T37" fmla="*/ 0 h 1116"/>
                  <a:gd name="T38" fmla="*/ 0 w 864"/>
                  <a:gd name="T39" fmla="*/ 0 h 1116"/>
                  <a:gd name="T40" fmla="*/ 0 w 864"/>
                  <a:gd name="T41" fmla="*/ 0 h 1116"/>
                  <a:gd name="T42" fmla="*/ 0 w 864"/>
                  <a:gd name="T43" fmla="*/ 0 h 1116"/>
                  <a:gd name="T44" fmla="*/ 0 w 864"/>
                  <a:gd name="T45" fmla="*/ 0 h 1116"/>
                  <a:gd name="T46" fmla="*/ 0 w 864"/>
                  <a:gd name="T47" fmla="*/ 0 h 1116"/>
                  <a:gd name="T48" fmla="*/ 0 w 864"/>
                  <a:gd name="T49" fmla="*/ 0 h 1116"/>
                  <a:gd name="T50" fmla="*/ 0 w 864"/>
                  <a:gd name="T51" fmla="*/ 0 h 1116"/>
                  <a:gd name="T52" fmla="*/ 0 w 864"/>
                  <a:gd name="T53" fmla="*/ 0 h 1116"/>
                  <a:gd name="T54" fmla="*/ 0 w 864"/>
                  <a:gd name="T55" fmla="*/ 0 h 1116"/>
                  <a:gd name="T56" fmla="*/ 0 w 864"/>
                  <a:gd name="T57" fmla="*/ 0 h 1116"/>
                  <a:gd name="T58" fmla="*/ 0 w 864"/>
                  <a:gd name="T59" fmla="*/ 0 h 1116"/>
                  <a:gd name="T60" fmla="*/ 0 w 864"/>
                  <a:gd name="T61" fmla="*/ 0 h 1116"/>
                  <a:gd name="T62" fmla="*/ 0 w 864"/>
                  <a:gd name="T63" fmla="*/ 0 h 1116"/>
                  <a:gd name="T64" fmla="*/ 0 w 864"/>
                  <a:gd name="T65" fmla="*/ 0 h 1116"/>
                  <a:gd name="T66" fmla="*/ 0 w 864"/>
                  <a:gd name="T67" fmla="*/ 0 h 1116"/>
                  <a:gd name="T68" fmla="*/ 0 w 864"/>
                  <a:gd name="T69" fmla="*/ 0 h 1116"/>
                  <a:gd name="T70" fmla="*/ 0 w 864"/>
                  <a:gd name="T71" fmla="*/ 0 h 1116"/>
                  <a:gd name="T72" fmla="*/ 0 w 864"/>
                  <a:gd name="T73" fmla="*/ 0 h 1116"/>
                  <a:gd name="T74" fmla="*/ 0 w 864"/>
                  <a:gd name="T75" fmla="*/ 0 h 1116"/>
                  <a:gd name="T76" fmla="*/ 0 w 864"/>
                  <a:gd name="T77" fmla="*/ 0 h 1116"/>
                  <a:gd name="T78" fmla="*/ 0 w 864"/>
                  <a:gd name="T79" fmla="*/ 0 h 1116"/>
                  <a:gd name="T80" fmla="*/ 0 w 864"/>
                  <a:gd name="T81" fmla="*/ 0 h 1116"/>
                  <a:gd name="T82" fmla="*/ 0 w 864"/>
                  <a:gd name="T83" fmla="*/ 0 h 1116"/>
                  <a:gd name="T84" fmla="*/ 0 w 864"/>
                  <a:gd name="T85" fmla="*/ 0 h 1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64" h="1116">
                    <a:moveTo>
                      <a:pt x="232" y="520"/>
                    </a:moveTo>
                    <a:lnTo>
                      <a:pt x="222" y="532"/>
                    </a:lnTo>
                    <a:lnTo>
                      <a:pt x="199" y="558"/>
                    </a:lnTo>
                    <a:lnTo>
                      <a:pt x="172" y="592"/>
                    </a:lnTo>
                    <a:lnTo>
                      <a:pt x="150" y="623"/>
                    </a:lnTo>
                    <a:lnTo>
                      <a:pt x="126" y="658"/>
                    </a:lnTo>
                    <a:lnTo>
                      <a:pt x="93" y="701"/>
                    </a:lnTo>
                    <a:lnTo>
                      <a:pt x="56" y="740"/>
                    </a:lnTo>
                    <a:lnTo>
                      <a:pt x="27" y="764"/>
                    </a:lnTo>
                    <a:lnTo>
                      <a:pt x="9" y="791"/>
                    </a:lnTo>
                    <a:lnTo>
                      <a:pt x="0" y="832"/>
                    </a:lnTo>
                    <a:lnTo>
                      <a:pt x="1" y="875"/>
                    </a:lnTo>
                    <a:lnTo>
                      <a:pt x="15" y="912"/>
                    </a:lnTo>
                    <a:lnTo>
                      <a:pt x="28" y="932"/>
                    </a:lnTo>
                    <a:lnTo>
                      <a:pt x="50" y="958"/>
                    </a:lnTo>
                    <a:lnTo>
                      <a:pt x="103" y="1018"/>
                    </a:lnTo>
                    <a:lnTo>
                      <a:pt x="162" y="1075"/>
                    </a:lnTo>
                    <a:lnTo>
                      <a:pt x="189" y="1096"/>
                    </a:lnTo>
                    <a:lnTo>
                      <a:pt x="214" y="1109"/>
                    </a:lnTo>
                    <a:lnTo>
                      <a:pt x="267" y="1116"/>
                    </a:lnTo>
                    <a:lnTo>
                      <a:pt x="329" y="1102"/>
                    </a:lnTo>
                    <a:lnTo>
                      <a:pt x="360" y="1084"/>
                    </a:lnTo>
                    <a:lnTo>
                      <a:pt x="385" y="1057"/>
                    </a:lnTo>
                    <a:lnTo>
                      <a:pt x="406" y="1019"/>
                    </a:lnTo>
                    <a:lnTo>
                      <a:pt x="418" y="971"/>
                    </a:lnTo>
                    <a:lnTo>
                      <a:pt x="419" y="955"/>
                    </a:lnTo>
                    <a:lnTo>
                      <a:pt x="419" y="910"/>
                    </a:lnTo>
                    <a:lnTo>
                      <a:pt x="421" y="846"/>
                    </a:lnTo>
                    <a:lnTo>
                      <a:pt x="425" y="770"/>
                    </a:lnTo>
                    <a:lnTo>
                      <a:pt x="437" y="614"/>
                    </a:lnTo>
                    <a:lnTo>
                      <a:pt x="448" y="550"/>
                    </a:lnTo>
                    <a:lnTo>
                      <a:pt x="462" y="506"/>
                    </a:lnTo>
                    <a:lnTo>
                      <a:pt x="504" y="430"/>
                    </a:lnTo>
                    <a:lnTo>
                      <a:pt x="557" y="343"/>
                    </a:lnTo>
                    <a:lnTo>
                      <a:pt x="607" y="267"/>
                    </a:lnTo>
                    <a:lnTo>
                      <a:pt x="626" y="240"/>
                    </a:lnTo>
                    <a:lnTo>
                      <a:pt x="638" y="222"/>
                    </a:lnTo>
                    <a:lnTo>
                      <a:pt x="656" y="206"/>
                    </a:lnTo>
                    <a:lnTo>
                      <a:pt x="685" y="181"/>
                    </a:lnTo>
                    <a:lnTo>
                      <a:pt x="762" y="115"/>
                    </a:lnTo>
                    <a:lnTo>
                      <a:pt x="833" y="47"/>
                    </a:lnTo>
                    <a:lnTo>
                      <a:pt x="856" y="20"/>
                    </a:lnTo>
                    <a:lnTo>
                      <a:pt x="8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38256" name="Oval 1149"/>
            <p:cNvSpPr>
              <a:spLocks noChangeArrowheads="1"/>
            </p:cNvSpPr>
            <p:nvPr/>
          </p:nvSpPr>
          <p:spPr bwMode="auto">
            <a:xfrm>
              <a:off x="4446" y="3207"/>
              <a:ext cx="182" cy="182"/>
            </a:xfrm>
            <a:prstGeom prst="ellipse">
              <a:avLst/>
            </a:prstGeom>
            <a:solidFill>
              <a:schemeClr val="bg1"/>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974" name="AutoShape 1150"/>
            <p:cNvSpPr>
              <a:spLocks noChangeArrowheads="1"/>
            </p:cNvSpPr>
            <p:nvPr/>
          </p:nvSpPr>
          <p:spPr bwMode="auto">
            <a:xfrm rot="10800000">
              <a:off x="4129" y="3343"/>
              <a:ext cx="816" cy="6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grpSp>
      <p:sp>
        <p:nvSpPr>
          <p:cNvPr id="334976" name="Text Box 1152"/>
          <p:cNvSpPr txBox="1">
            <a:spLocks noChangeArrowheads="1"/>
          </p:cNvSpPr>
          <p:nvPr/>
        </p:nvSpPr>
        <p:spPr bwMode="auto">
          <a:xfrm>
            <a:off x="4716463" y="6400800"/>
            <a:ext cx="4427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atin typeface="Comic Sans MS" pitchFamily="66" charset="0"/>
                <a:cs typeface="Arial" pitchFamily="34" charset="0"/>
              </a:rPr>
              <a:t>a WEIGHT of 10N</a:t>
            </a:r>
            <a:endParaRPr lang="en-US">
              <a:latin typeface="Comic Sans MS" pitchFamily="66" charset="0"/>
              <a:cs typeface="Arial" pitchFamily="34" charset="0"/>
            </a:endParaRPr>
          </a:p>
        </p:txBody>
      </p:sp>
      <p:sp>
        <p:nvSpPr>
          <p:cNvPr id="138251" name="AutoShape 6"/>
          <p:cNvSpPr>
            <a:spLocks noChangeArrowheads="1"/>
          </p:cNvSpPr>
          <p:nvPr/>
        </p:nvSpPr>
        <p:spPr bwMode="auto">
          <a:xfrm rot="5400000" flipV="1">
            <a:off x="611188" y="1628775"/>
            <a:ext cx="2160587" cy="1008063"/>
          </a:xfrm>
          <a:prstGeom prst="rightArrow">
            <a:avLst>
              <a:gd name="adj1" fmla="val 50000"/>
              <a:gd name="adj2" fmla="val 53583"/>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2" name="Text Box 7"/>
          <p:cNvSpPr txBox="1">
            <a:spLocks noChangeArrowheads="1"/>
          </p:cNvSpPr>
          <p:nvPr/>
        </p:nvSpPr>
        <p:spPr bwMode="auto">
          <a:xfrm>
            <a:off x="2268538" y="692150"/>
            <a:ext cx="57610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dirty="0">
                <a:solidFill>
                  <a:schemeClr val="bg1"/>
                </a:solidFill>
              </a:rPr>
              <a:t>This is still the pull of the Earth</a:t>
            </a:r>
          </a:p>
          <a:p>
            <a:pPr eaLnBrk="1" hangingPunct="1"/>
            <a:r>
              <a:rPr lang="en-GB" dirty="0">
                <a:solidFill>
                  <a:schemeClr val="bg1"/>
                </a:solidFill>
              </a:rPr>
              <a:t>Making the 1kg mass stay on the scales.</a:t>
            </a:r>
          </a:p>
          <a:p>
            <a:pPr eaLnBrk="1" hangingPunct="1"/>
            <a:r>
              <a:rPr lang="en-GB" dirty="0">
                <a:solidFill>
                  <a:schemeClr val="bg1"/>
                </a:solidFill>
              </a:rPr>
              <a:t>The scales are calibrated to take this force and display a value 10 times LESS than this Force</a:t>
            </a:r>
          </a:p>
        </p:txBody>
      </p:sp>
      <p:sp>
        <p:nvSpPr>
          <p:cNvPr id="138253" name="AutoShape 8"/>
          <p:cNvSpPr>
            <a:spLocks noChangeArrowheads="1"/>
          </p:cNvSpPr>
          <p:nvPr/>
        </p:nvSpPr>
        <p:spPr bwMode="auto">
          <a:xfrm rot="2513245" flipV="1">
            <a:off x="6011863" y="4652963"/>
            <a:ext cx="1081087" cy="576262"/>
          </a:xfrm>
          <a:prstGeom prst="rightArrow">
            <a:avLst>
              <a:gd name="adj1" fmla="val 50000"/>
              <a:gd name="adj2" fmla="val 46901"/>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4" name="Text Box 9"/>
          <p:cNvSpPr txBox="1">
            <a:spLocks noChangeArrowheads="1"/>
          </p:cNvSpPr>
          <p:nvPr/>
        </p:nvSpPr>
        <p:spPr bwMode="auto">
          <a:xfrm>
            <a:off x="3851275" y="2852738"/>
            <a:ext cx="33115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solidFill>
                  <a:srgbClr val="FF0066"/>
                </a:solidFill>
              </a:rPr>
              <a:t>The Earth is pulling the mass downwards  giving it weight. The spring balance displays units of Force</a:t>
            </a:r>
          </a:p>
        </p:txBody>
      </p:sp>
    </p:spTree>
    <p:extLst>
      <p:ext uri="{BB962C8B-B14F-4D97-AF65-F5344CB8AC3E}">
        <p14:creationId xmlns:p14="http://schemas.microsoft.com/office/powerpoint/2010/main" val="2466870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4851"/>
                                        </p:tgtEl>
                                        <p:attrNameLst>
                                          <p:attrName>style.visibility</p:attrName>
                                        </p:attrNameLst>
                                      </p:cBhvr>
                                      <p:to>
                                        <p:strVal val="visible"/>
                                      </p:to>
                                    </p:set>
                                    <p:animEffect transition="in" filter="wipe(up)">
                                      <p:cBhvr>
                                        <p:cTn id="7" dur="500"/>
                                        <p:tgtEl>
                                          <p:spTgt spid="334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4858"/>
                                        </p:tgtEl>
                                        <p:attrNameLst>
                                          <p:attrName>style.visibility</p:attrName>
                                        </p:attrNameLst>
                                      </p:cBhvr>
                                      <p:to>
                                        <p:strVal val="visible"/>
                                      </p:to>
                                    </p:set>
                                    <p:animEffect transition="in" filter="wipe(left)">
                                      <p:cBhvr>
                                        <p:cTn id="12" dur="500"/>
                                        <p:tgtEl>
                                          <p:spTgt spid="3348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34859"/>
                                        </p:tgtEl>
                                        <p:attrNameLst>
                                          <p:attrName>style.visibility</p:attrName>
                                        </p:attrNameLst>
                                      </p:cBhvr>
                                      <p:to>
                                        <p:strVal val="visible"/>
                                      </p:to>
                                    </p:set>
                                    <p:animEffect transition="in" filter="wipe(up)">
                                      <p:cBhvr>
                                        <p:cTn id="17" dur="500"/>
                                        <p:tgtEl>
                                          <p:spTgt spid="3348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4976"/>
                                        </p:tgtEl>
                                        <p:attrNameLst>
                                          <p:attrName>style.visibility</p:attrName>
                                        </p:attrNameLst>
                                      </p:cBhvr>
                                      <p:to>
                                        <p:strVal val="visible"/>
                                      </p:to>
                                    </p:set>
                                    <p:animEffect transition="in" filter="wipe(left)">
                                      <p:cBhvr>
                                        <p:cTn id="22" dur="500"/>
                                        <p:tgtEl>
                                          <p:spTgt spid="334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8" grpId="0" autoUpdateAnimBg="0"/>
      <p:bldP spid="334976"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FD48DA-73EC-4E5A-A001-27661E18A779}" type="slidenum">
              <a:rPr lang="en-GB" sz="2000" smtClean="0">
                <a:solidFill>
                  <a:schemeClr val="accent1"/>
                </a:solidFill>
              </a:rPr>
              <a:pPr eaLnBrk="1" hangingPunct="1"/>
              <a:t>88</a:t>
            </a:fld>
            <a:endParaRPr lang="en-GB" sz="2000" smtClean="0">
              <a:solidFill>
                <a:schemeClr val="accent1"/>
              </a:solidFill>
            </a:endParaRPr>
          </a:p>
        </p:txBody>
      </p:sp>
      <p:sp>
        <p:nvSpPr>
          <p:cNvPr id="139267"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7AAA3C-4376-4DE0-BA4E-E4B50459E7A8}" type="datetime1">
              <a:rPr lang="en-GB" sz="1400" smtClean="0"/>
              <a:t>31/05/2017</a:t>
            </a:fld>
            <a:endParaRPr lang="en-GB" sz="1400" smtClean="0"/>
          </a:p>
        </p:txBody>
      </p:sp>
      <p:sp>
        <p:nvSpPr>
          <p:cNvPr id="139268"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9269" name="Rectangle 2"/>
          <p:cNvSpPr>
            <a:spLocks noGrp="1" noChangeArrowheads="1"/>
          </p:cNvSpPr>
          <p:nvPr>
            <p:ph type="title"/>
          </p:nvPr>
        </p:nvSpPr>
        <p:spPr/>
        <p:txBody>
          <a:bodyPr>
            <a:normAutofit fontScale="90000"/>
          </a:bodyPr>
          <a:lstStyle/>
          <a:p>
            <a:pPr eaLnBrk="1" hangingPunct="1"/>
            <a:r>
              <a:rPr lang="en-GB" smtClean="0"/>
              <a:t>Measuring force &amp; Weight</a:t>
            </a:r>
          </a:p>
        </p:txBody>
      </p:sp>
      <p:sp>
        <p:nvSpPr>
          <p:cNvPr id="139270" name="Text Box 31"/>
          <p:cNvSpPr txBox="1">
            <a:spLocks noChangeArrowheads="1"/>
          </p:cNvSpPr>
          <p:nvPr/>
        </p:nvSpPr>
        <p:spPr bwMode="auto">
          <a:xfrm>
            <a:off x="323850" y="1628775"/>
            <a:ext cx="80645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514350" indent="-514350" eaLnBrk="1" hangingPunct="1">
              <a:spcBef>
                <a:spcPct val="50000"/>
              </a:spcBef>
              <a:buFont typeface="+mj-lt"/>
              <a:buAutoNum type="arabicPeriod"/>
            </a:pPr>
            <a:r>
              <a:rPr lang="en-GB" sz="3200" dirty="0">
                <a:solidFill>
                  <a:srgbClr val="FF0000"/>
                </a:solidFill>
                <a:latin typeface="Tahoma" pitchFamily="34" charset="0"/>
              </a:rPr>
              <a:t>What causes weight?</a:t>
            </a:r>
          </a:p>
          <a:p>
            <a:pPr marL="514350" indent="-514350" eaLnBrk="1" hangingPunct="1">
              <a:spcBef>
                <a:spcPct val="50000"/>
              </a:spcBef>
              <a:buFont typeface="+mj-lt"/>
              <a:buAutoNum type="arabicPeriod"/>
            </a:pPr>
            <a:r>
              <a:rPr lang="en-GB" sz="3200" dirty="0">
                <a:solidFill>
                  <a:schemeClr val="tx2"/>
                </a:solidFill>
                <a:latin typeface="Tahoma" pitchFamily="34" charset="0"/>
              </a:rPr>
              <a:t>What is the relationship between weight and mass?</a:t>
            </a:r>
          </a:p>
          <a:p>
            <a:pPr marL="514350" indent="-514350" eaLnBrk="1" hangingPunct="1">
              <a:spcBef>
                <a:spcPct val="50000"/>
              </a:spcBef>
              <a:buFont typeface="+mj-lt"/>
              <a:buAutoNum type="arabicPeriod"/>
            </a:pPr>
            <a:r>
              <a:rPr lang="en-GB" sz="3200" dirty="0">
                <a:solidFill>
                  <a:srgbClr val="FF0000"/>
                </a:solidFill>
                <a:latin typeface="Tahoma" pitchFamily="34" charset="0"/>
              </a:rPr>
              <a:t>Would this be different on other planets?</a:t>
            </a:r>
          </a:p>
          <a:p>
            <a:pPr marL="514350" indent="-514350" eaLnBrk="1" hangingPunct="1">
              <a:spcBef>
                <a:spcPct val="50000"/>
              </a:spcBef>
              <a:buFont typeface="+mj-lt"/>
              <a:buAutoNum type="arabicPeriod"/>
            </a:pPr>
            <a:r>
              <a:rPr lang="en-GB" sz="3200" dirty="0">
                <a:solidFill>
                  <a:srgbClr val="002060"/>
                </a:solidFill>
                <a:latin typeface="Tahoma" pitchFamily="34" charset="0"/>
              </a:rPr>
              <a:t>Write a formula relating weight to mass.</a:t>
            </a:r>
          </a:p>
        </p:txBody>
      </p:sp>
    </p:spTree>
    <p:extLst>
      <p:ext uri="{BB962C8B-B14F-4D97-AF65-F5344CB8AC3E}">
        <p14:creationId xmlns:p14="http://schemas.microsoft.com/office/powerpoint/2010/main" val="16305627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357B59-9E1E-4935-9CCA-EC72ED26D4AF}" type="slidenum">
              <a:rPr lang="en-GB" sz="2000" smtClean="0">
                <a:solidFill>
                  <a:schemeClr val="accent1"/>
                </a:solidFill>
              </a:rPr>
              <a:pPr eaLnBrk="1" hangingPunct="1"/>
              <a:t>89</a:t>
            </a:fld>
            <a:endParaRPr lang="en-GB" sz="2000" smtClean="0">
              <a:solidFill>
                <a:schemeClr val="accent1"/>
              </a:solidFill>
            </a:endParaRPr>
          </a:p>
        </p:txBody>
      </p:sp>
      <p:sp>
        <p:nvSpPr>
          <p:cNvPr id="14029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6025E5-B306-42CA-8960-C7E181017376}" type="datetime1">
              <a:rPr lang="en-GB" sz="1400" smtClean="0"/>
              <a:t>31/05/2017</a:t>
            </a:fld>
            <a:endParaRPr lang="en-GB" sz="1400" smtClean="0"/>
          </a:p>
        </p:txBody>
      </p:sp>
      <p:sp>
        <p:nvSpPr>
          <p:cNvPr id="14029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40293" name="Rectangle 1026"/>
          <p:cNvSpPr>
            <a:spLocks noGrp="1" noChangeArrowheads="1"/>
          </p:cNvSpPr>
          <p:nvPr>
            <p:ph type="title"/>
          </p:nvPr>
        </p:nvSpPr>
        <p:spPr/>
        <p:txBody>
          <a:bodyPr>
            <a:normAutofit fontScale="90000"/>
          </a:bodyPr>
          <a:lstStyle/>
          <a:p>
            <a:pPr eaLnBrk="1" hangingPunct="1"/>
            <a:r>
              <a:rPr lang="en-GB" smtClean="0">
                <a:latin typeface="Arial" pitchFamily="34" charset="0"/>
                <a:cs typeface="Arial" pitchFamily="34" charset="0"/>
              </a:rPr>
              <a:t>HOMEWORK/ RESEARCH</a:t>
            </a:r>
            <a:r>
              <a:rPr lang="en-US" smtClean="0">
                <a:cs typeface="Times New Roman" pitchFamily="18" charset="0"/>
              </a:rPr>
              <a:t/>
            </a:r>
            <a:br>
              <a:rPr lang="en-US" smtClean="0">
                <a:cs typeface="Times New Roman" pitchFamily="18" charset="0"/>
              </a:rPr>
            </a:br>
            <a:endParaRPr lang="en-GB" smtClean="0">
              <a:cs typeface="Times New Roman" pitchFamily="18" charset="0"/>
            </a:endParaRPr>
          </a:p>
        </p:txBody>
      </p:sp>
      <p:sp>
        <p:nvSpPr>
          <p:cNvPr id="140294" name="Rectangle 1027"/>
          <p:cNvSpPr>
            <a:spLocks noGrp="1" noChangeArrowheads="1"/>
          </p:cNvSpPr>
          <p:nvPr>
            <p:ph type="body" idx="1"/>
          </p:nvPr>
        </p:nvSpPr>
        <p:spPr>
          <a:xfrm>
            <a:off x="304800" y="838200"/>
            <a:ext cx="8534400" cy="5257800"/>
          </a:xfrm>
        </p:spPr>
        <p:txBody>
          <a:bodyPr/>
          <a:lstStyle/>
          <a:p>
            <a:pPr eaLnBrk="1" hangingPunct="1">
              <a:lnSpc>
                <a:spcPct val="90000"/>
              </a:lnSpc>
            </a:pPr>
            <a:r>
              <a:rPr lang="en-GB" smtClean="0">
                <a:latin typeface="Arial" pitchFamily="34" charset="0"/>
                <a:cs typeface="Arial" pitchFamily="34" charset="0"/>
              </a:rPr>
              <a:t>a) Find out about some aspect of space travel. For example training astronauts, eating in space etc. </a:t>
            </a:r>
            <a:endParaRPr lang="en-US" smtClean="0">
              <a:cs typeface="Times New Roman" pitchFamily="18" charset="0"/>
            </a:endParaRPr>
          </a:p>
          <a:p>
            <a:pPr eaLnBrk="1" hangingPunct="1">
              <a:lnSpc>
                <a:spcPct val="90000"/>
              </a:lnSpc>
              <a:buFontTx/>
              <a:buNone/>
            </a:pPr>
            <a:r>
              <a:rPr lang="en-GB" smtClean="0">
                <a:latin typeface="Arial" pitchFamily="34" charset="0"/>
                <a:cs typeface="Arial" pitchFamily="34" charset="0"/>
              </a:rPr>
              <a:t>OR </a:t>
            </a:r>
            <a:endParaRPr lang="en-US" smtClean="0">
              <a:cs typeface="Times New Roman" pitchFamily="18" charset="0"/>
            </a:endParaRPr>
          </a:p>
          <a:p>
            <a:pPr eaLnBrk="1" hangingPunct="1">
              <a:lnSpc>
                <a:spcPct val="90000"/>
              </a:lnSpc>
            </a:pPr>
            <a:r>
              <a:rPr lang="en-GB" smtClean="0">
                <a:latin typeface="Arial" pitchFamily="34" charset="0"/>
                <a:cs typeface="Arial" pitchFamily="34" charset="0"/>
              </a:rPr>
              <a:t>b) Find out more about gravity. For example, what causes it, does it change on other planets, what are black holes.</a:t>
            </a:r>
            <a:endParaRPr lang="en-US" smtClean="0">
              <a:cs typeface="Times New Roman" pitchFamily="18" charset="0"/>
            </a:endParaRPr>
          </a:p>
          <a:p>
            <a:pPr eaLnBrk="1" hangingPunct="1">
              <a:lnSpc>
                <a:spcPct val="90000"/>
              </a:lnSpc>
              <a:buFontTx/>
              <a:buNone/>
            </a:pPr>
            <a:r>
              <a:rPr lang="en-GB" smtClean="0">
                <a:latin typeface="Arial" pitchFamily="34" charset="0"/>
                <a:cs typeface="Arial" pitchFamily="34" charset="0"/>
              </a:rPr>
              <a:t>OR </a:t>
            </a:r>
            <a:endParaRPr lang="en-US" smtClean="0">
              <a:cs typeface="Times New Roman" pitchFamily="18" charset="0"/>
            </a:endParaRPr>
          </a:p>
          <a:p>
            <a:pPr eaLnBrk="1" hangingPunct="1">
              <a:lnSpc>
                <a:spcPct val="90000"/>
              </a:lnSpc>
            </a:pPr>
            <a:r>
              <a:rPr lang="en-GB" smtClean="0">
                <a:latin typeface="Arial" pitchFamily="34" charset="0"/>
                <a:cs typeface="Arial" pitchFamily="34" charset="0"/>
              </a:rPr>
              <a:t>c) Try to describe a room or an activity without gravity. (ignore the lack of air)</a:t>
            </a:r>
            <a:endParaRPr lang="en-US" smtClean="0">
              <a:cs typeface="Times New Roman" pitchFamily="18" charset="0"/>
            </a:endParaRPr>
          </a:p>
        </p:txBody>
      </p:sp>
    </p:spTree>
    <p:extLst>
      <p:ext uri="{BB962C8B-B14F-4D97-AF65-F5344CB8AC3E}">
        <p14:creationId xmlns:p14="http://schemas.microsoft.com/office/powerpoint/2010/main" val="2511167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42E1AB-9C5E-40B0-8FBF-83BC0851C70F}" type="slidenum">
              <a:rPr lang="en-GB" sz="2000" smtClean="0">
                <a:solidFill>
                  <a:schemeClr val="accent1"/>
                </a:solidFill>
              </a:rPr>
              <a:pPr eaLnBrk="1" hangingPunct="1"/>
              <a:t>9</a:t>
            </a:fld>
            <a:endParaRPr lang="en-GB" sz="2000" smtClean="0">
              <a:solidFill>
                <a:schemeClr val="accent1"/>
              </a:solidFill>
            </a:endParaRPr>
          </a:p>
        </p:txBody>
      </p:sp>
      <p:sp>
        <p:nvSpPr>
          <p:cNvPr id="1536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C3E988-ACDE-419E-8B5F-282305FAB830}" type="datetime1">
              <a:rPr lang="en-GB" sz="1400" smtClean="0"/>
              <a:t>31/05/2017</a:t>
            </a:fld>
            <a:endParaRPr lang="en-GB" sz="1400" smtClean="0"/>
          </a:p>
        </p:txBody>
      </p:sp>
      <p:sp>
        <p:nvSpPr>
          <p:cNvPr id="1536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365" name="Title 1"/>
          <p:cNvSpPr>
            <a:spLocks noGrp="1"/>
          </p:cNvSpPr>
          <p:nvPr>
            <p:ph type="title" idx="4294967295"/>
          </p:nvPr>
        </p:nvSpPr>
        <p:spPr/>
        <p:txBody>
          <a:bodyPr/>
          <a:lstStyle/>
          <a:p>
            <a:pPr eaLnBrk="1" hangingPunct="1"/>
            <a:r>
              <a:rPr lang="en-GB" smtClean="0"/>
              <a:t>ASK A STUDENT!</a:t>
            </a:r>
          </a:p>
        </p:txBody>
      </p:sp>
      <p:sp>
        <p:nvSpPr>
          <p:cNvPr id="15366" name="Content Placeholder 2"/>
          <p:cNvSpPr>
            <a:spLocks noGrp="1"/>
          </p:cNvSpPr>
          <p:nvPr>
            <p:ph idx="4294967295"/>
          </p:nvPr>
        </p:nvSpPr>
        <p:spPr>
          <a:xfrm>
            <a:off x="457200" y="1295400"/>
            <a:ext cx="8001000" cy="914400"/>
          </a:xfrm>
        </p:spPr>
        <p:txBody>
          <a:bodyPr/>
          <a:lstStyle/>
          <a:p>
            <a:pPr algn="ctr" eaLnBrk="1" hangingPunct="1"/>
            <a:r>
              <a:rPr lang="en-GB" sz="4000" smtClean="0"/>
              <a:t>NAME SOME FORCE WORDS?</a:t>
            </a:r>
          </a:p>
        </p:txBody>
      </p:sp>
      <p:sp>
        <p:nvSpPr>
          <p:cNvPr id="15367" name="Rectangle 4"/>
          <p:cNvSpPr>
            <a:spLocks noChangeArrowheads="1"/>
          </p:cNvSpPr>
          <p:nvPr/>
        </p:nvSpPr>
        <p:spPr bwMode="auto">
          <a:xfrm>
            <a:off x="2057400" y="31242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dirty="0">
                <a:solidFill>
                  <a:srgbClr val="FFFF00"/>
                </a:solidFill>
                <a:latin typeface="Comic Sans MS" pitchFamily="66" charset="0"/>
                <a:hlinkClick r:id="rId2"/>
              </a:rPr>
              <a:t>Timer- Countdown</a:t>
            </a:r>
            <a:endParaRPr lang="en-GB" sz="3200" dirty="0">
              <a:solidFill>
                <a:srgbClr val="FFFF00"/>
              </a:solidFill>
              <a:latin typeface="Comic Sans MS" pitchFamily="66" charset="0"/>
            </a:endParaRPr>
          </a:p>
        </p:txBody>
      </p:sp>
      <p:grpSp>
        <p:nvGrpSpPr>
          <p:cNvPr id="393221" name="Group 5"/>
          <p:cNvGrpSpPr>
            <a:grpSpLocks/>
          </p:cNvGrpSpPr>
          <p:nvPr/>
        </p:nvGrpSpPr>
        <p:grpSpPr bwMode="auto">
          <a:xfrm>
            <a:off x="5867400" y="2209800"/>
            <a:ext cx="2916238" cy="2808288"/>
            <a:chOff x="3923" y="1661"/>
            <a:chExt cx="1837" cy="1769"/>
          </a:xfrm>
        </p:grpSpPr>
        <p:sp>
          <p:nvSpPr>
            <p:cNvPr id="15369" name="AutoShape 6"/>
            <p:cNvSpPr>
              <a:spLocks noChangeArrowheads="1"/>
            </p:cNvSpPr>
            <p:nvPr/>
          </p:nvSpPr>
          <p:spPr bwMode="auto">
            <a:xfrm>
              <a:off x="3923" y="1661"/>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WordArt 7"/>
            <p:cNvSpPr>
              <a:spLocks noChangeArrowheads="1" noChangeShapeType="1" noTextEdit="1"/>
            </p:cNvSpPr>
            <p:nvPr/>
          </p:nvSpPr>
          <p:spPr bwMode="auto">
            <a:xfrm>
              <a:off x="4468" y="2115"/>
              <a:ext cx="771" cy="816"/>
            </a:xfrm>
            <a:prstGeom prst="rect">
              <a:avLst/>
            </a:prstGeom>
          </p:spPr>
          <p:txBody>
            <a:bodyPr wrap="none" fromWordArt="1">
              <a:prstTxWarp prst="textInflate">
                <a:avLst>
                  <a:gd name="adj" fmla="val 13634"/>
                </a:avLst>
              </a:prstTxWarp>
            </a:bodyPr>
            <a:lstStyle/>
            <a:p>
              <a:pPr algn="ctr"/>
              <a:r>
                <a:rPr lang="en-GB" sz="3600" kern="10">
                  <a:ln w="9525">
                    <a:solidFill>
                      <a:srgbClr val="000000"/>
                    </a:solidFill>
                    <a:round/>
                    <a:headEnd/>
                    <a:tailEnd/>
                  </a:ln>
                  <a:solidFill>
                    <a:srgbClr val="000000"/>
                  </a:solidFill>
                  <a:latin typeface="Arial Black"/>
                </a:rPr>
                <a:t>Think</a:t>
              </a:r>
            </a:p>
            <a:p>
              <a:pPr algn="ctr"/>
              <a:r>
                <a:rPr lang="en-GB" sz="3600" kern="10">
                  <a:ln w="9525">
                    <a:solidFill>
                      <a:srgbClr val="000000"/>
                    </a:solidFill>
                    <a:round/>
                    <a:headEnd/>
                    <a:tailEnd/>
                  </a:ln>
                  <a:solidFill>
                    <a:srgbClr val="000000"/>
                  </a:solidFill>
                  <a:latin typeface="Arial Black"/>
                </a:rPr>
                <a:t>Pair</a:t>
              </a:r>
            </a:p>
            <a:p>
              <a:pPr algn="ctr"/>
              <a:r>
                <a:rPr lang="en-GB" sz="3600" kern="10">
                  <a:ln w="9525">
                    <a:solidFill>
                      <a:srgbClr val="000000"/>
                    </a:solidFill>
                    <a:round/>
                    <a:headEnd/>
                    <a:tailEnd/>
                  </a:ln>
                  <a:solidFill>
                    <a:srgbClr val="000000"/>
                  </a:solidFill>
                  <a:latin typeface="Arial Black"/>
                </a:rPr>
                <a:t>Share</a:t>
              </a:r>
            </a:p>
          </p:txBody>
        </p:sp>
      </p:grpSp>
    </p:spTree>
    <p:extLst>
      <p:ext uri="{BB962C8B-B14F-4D97-AF65-F5344CB8AC3E}">
        <p14:creationId xmlns:p14="http://schemas.microsoft.com/office/powerpoint/2010/main" val="2533356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93221"/>
                                        </p:tgtEl>
                                        <p:attrNameLst>
                                          <p:attrName>style.visibility</p:attrName>
                                        </p:attrNameLst>
                                      </p:cBhvr>
                                      <p:to>
                                        <p:strVal val="visible"/>
                                      </p:to>
                                    </p:set>
                                    <p:animEffect transition="in" filter="diamond(out)">
                                      <p:cBhvr>
                                        <p:cTn id="7" dur="500"/>
                                        <p:tgtEl>
                                          <p:spTgt spid="393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C1FB91-5E12-4308-9251-DB25D62E90D8}" type="slidenum">
              <a:rPr lang="en-GB" sz="2000" smtClean="0">
                <a:solidFill>
                  <a:schemeClr val="accent1"/>
                </a:solidFill>
              </a:rPr>
              <a:pPr eaLnBrk="1" hangingPunct="1"/>
              <a:t>90</a:t>
            </a:fld>
            <a:endParaRPr lang="en-GB" sz="2000" smtClean="0">
              <a:solidFill>
                <a:schemeClr val="accent1"/>
              </a:solidFill>
            </a:endParaRPr>
          </a:p>
        </p:txBody>
      </p:sp>
      <p:sp>
        <p:nvSpPr>
          <p:cNvPr id="14131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E0A482-40EC-4755-99B2-D2A6C95C1F4D}" type="datetime1">
              <a:rPr lang="en-GB" sz="1400" smtClean="0"/>
              <a:t>31/05/2017</a:t>
            </a:fld>
            <a:endParaRPr lang="en-GB" sz="1400" smtClean="0"/>
          </a:p>
        </p:txBody>
      </p:sp>
      <p:sp>
        <p:nvSpPr>
          <p:cNvPr id="14131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41317" name="Rectangle 1026"/>
          <p:cNvSpPr>
            <a:spLocks noGrp="1" noChangeArrowheads="1"/>
          </p:cNvSpPr>
          <p:nvPr>
            <p:ph type="title"/>
          </p:nvPr>
        </p:nvSpPr>
        <p:spPr/>
        <p:txBody>
          <a:bodyPr>
            <a:normAutofit fontScale="90000"/>
          </a:bodyPr>
          <a:lstStyle/>
          <a:p>
            <a:pPr eaLnBrk="1" hangingPunct="1"/>
            <a:r>
              <a:rPr lang="en-GB" smtClean="0">
                <a:latin typeface="Arial" pitchFamily="34" charset="0"/>
                <a:cs typeface="Arial" pitchFamily="34" charset="0"/>
              </a:rPr>
              <a:t>SUMMARY </a:t>
            </a:r>
            <a:r>
              <a:rPr lang="en-US" smtClean="0">
                <a:cs typeface="Times New Roman" pitchFamily="18" charset="0"/>
              </a:rPr>
              <a:t/>
            </a:r>
            <a:br>
              <a:rPr lang="en-US" smtClean="0">
                <a:cs typeface="Times New Roman" pitchFamily="18" charset="0"/>
              </a:rPr>
            </a:br>
            <a:endParaRPr lang="en-GB" smtClean="0">
              <a:cs typeface="Times New Roman" pitchFamily="18" charset="0"/>
            </a:endParaRPr>
          </a:p>
        </p:txBody>
      </p:sp>
      <p:sp>
        <p:nvSpPr>
          <p:cNvPr id="141318" name="Rectangle 1027"/>
          <p:cNvSpPr>
            <a:spLocks noGrp="1" noChangeArrowheads="1"/>
          </p:cNvSpPr>
          <p:nvPr>
            <p:ph type="body" idx="1"/>
          </p:nvPr>
        </p:nvSpPr>
        <p:spPr>
          <a:xfrm>
            <a:off x="0" y="838200"/>
            <a:ext cx="8839200" cy="4800600"/>
          </a:xfrm>
        </p:spPr>
        <p:txBody>
          <a:bodyPr/>
          <a:lstStyle/>
          <a:p>
            <a:pPr eaLnBrk="1" hangingPunct="1">
              <a:buFontTx/>
              <a:buNone/>
            </a:pPr>
            <a:endParaRPr lang="en-US" smtClean="0">
              <a:cs typeface="Times New Roman" pitchFamily="18" charset="0"/>
            </a:endParaRPr>
          </a:p>
          <a:p>
            <a:pPr algn="ctr" eaLnBrk="1" hangingPunct="1">
              <a:buFontTx/>
              <a:buNone/>
            </a:pPr>
            <a:r>
              <a:rPr lang="en-GB" b="1" i="1" smtClean="0">
                <a:latin typeface="Arial" pitchFamily="34" charset="0"/>
                <a:cs typeface="Arial" pitchFamily="34" charset="0"/>
              </a:rPr>
              <a:t>Weight is the force due to gravity on an object. </a:t>
            </a:r>
            <a:endParaRPr lang="en-US" smtClean="0">
              <a:cs typeface="Times New Roman" pitchFamily="18" charset="0"/>
            </a:endParaRPr>
          </a:p>
          <a:p>
            <a:pPr eaLnBrk="1" hangingPunct="1">
              <a:buFontTx/>
              <a:buNone/>
            </a:pPr>
            <a:endParaRPr lang="en-GB" b="1" i="1" smtClean="0">
              <a:latin typeface="Arial" pitchFamily="34" charset="0"/>
              <a:cs typeface="Arial" pitchFamily="34" charset="0"/>
            </a:endParaRPr>
          </a:p>
          <a:p>
            <a:pPr eaLnBrk="1" hangingPunct="1">
              <a:buFontTx/>
              <a:buNone/>
            </a:pPr>
            <a:r>
              <a:rPr lang="en-GB" b="1" i="1" smtClean="0">
                <a:latin typeface="Arial" pitchFamily="34" charset="0"/>
                <a:cs typeface="Arial" pitchFamily="34" charset="0"/>
              </a:rPr>
              <a:t>	An object with a very large mass, eg the Earth, the moon, pulls other objects eg humans, towards it. This pull is called the force of gravity or WEIGHT. </a:t>
            </a:r>
          </a:p>
        </p:txBody>
      </p:sp>
    </p:spTree>
    <p:extLst>
      <p:ext uri="{BB962C8B-B14F-4D97-AF65-F5344CB8AC3E}">
        <p14:creationId xmlns:p14="http://schemas.microsoft.com/office/powerpoint/2010/main" val="10458094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AE95DD-1D0F-4CA8-B87B-A69D426B1D62}" type="slidenum">
              <a:rPr lang="en-GB" sz="2000" smtClean="0">
                <a:solidFill>
                  <a:schemeClr val="accent1"/>
                </a:solidFill>
              </a:rPr>
              <a:pPr eaLnBrk="1" hangingPunct="1"/>
              <a:t>91</a:t>
            </a:fld>
            <a:endParaRPr lang="en-GB" sz="2000" smtClean="0">
              <a:solidFill>
                <a:schemeClr val="accent1"/>
              </a:solidFill>
            </a:endParaRPr>
          </a:p>
        </p:txBody>
      </p:sp>
      <p:sp>
        <p:nvSpPr>
          <p:cNvPr id="142339" name="Rectangle 2"/>
          <p:cNvSpPr>
            <a:spLocks noGrp="1" noChangeArrowheads="1"/>
          </p:cNvSpPr>
          <p:nvPr>
            <p:ph type="title"/>
          </p:nvPr>
        </p:nvSpPr>
        <p:spPr/>
        <p:txBody>
          <a:bodyPr>
            <a:normAutofit fontScale="90000"/>
          </a:bodyPr>
          <a:lstStyle/>
          <a:p>
            <a:r>
              <a:rPr lang="en-GB" smtClean="0"/>
              <a:t>TRY THESE EXAMPLES- </a:t>
            </a:r>
            <a:r>
              <a:rPr lang="en-GB" b="1" smtClean="0">
                <a:cs typeface="Times New Roman" pitchFamily="18" charset="0"/>
              </a:rPr>
              <a:t>What to do –Level 3</a:t>
            </a:r>
          </a:p>
        </p:txBody>
      </p:sp>
      <p:sp>
        <p:nvSpPr>
          <p:cNvPr id="142340" name="Rectangle 3"/>
          <p:cNvSpPr>
            <a:spLocks noGrp="1" noChangeArrowheads="1"/>
          </p:cNvSpPr>
          <p:nvPr>
            <p:ph type="body" idx="1"/>
          </p:nvPr>
        </p:nvSpPr>
        <p:spPr>
          <a:xfrm>
            <a:off x="755576" y="1628800"/>
            <a:ext cx="7772400" cy="4800600"/>
          </a:xfrm>
        </p:spPr>
        <p:txBody>
          <a:bodyPr>
            <a:normAutofit fontScale="92500" lnSpcReduction="10000"/>
          </a:bodyPr>
          <a:lstStyle/>
          <a:p>
            <a:pPr marL="533400" indent="-533400">
              <a:lnSpc>
                <a:spcPct val="90000"/>
              </a:lnSpc>
            </a:pPr>
            <a:r>
              <a:rPr lang="en-GB" sz="2800" dirty="0" smtClean="0">
                <a:cs typeface="Times New Roman" pitchFamily="18" charset="0"/>
              </a:rPr>
              <a:t>In these sentences, the underlined words are wrong. Rewrite the sentences and correct the mistakes.</a:t>
            </a:r>
          </a:p>
          <a:p>
            <a:pPr marL="533400" indent="-533400">
              <a:lnSpc>
                <a:spcPct val="90000"/>
              </a:lnSpc>
              <a:buFontTx/>
              <a:buNone/>
            </a:pPr>
            <a:r>
              <a:rPr lang="en-GB" sz="2800" dirty="0" smtClean="0">
                <a:cs typeface="Times New Roman" pitchFamily="18" charset="0"/>
              </a:rPr>
              <a:t> </a:t>
            </a:r>
          </a:p>
          <a:p>
            <a:pPr marL="533400" indent="-533400">
              <a:lnSpc>
                <a:spcPct val="90000"/>
              </a:lnSpc>
              <a:buFontTx/>
              <a:buAutoNum type="arabicPeriod"/>
            </a:pPr>
            <a:r>
              <a:rPr lang="en-GB" sz="2800" dirty="0" smtClean="0">
                <a:solidFill>
                  <a:srgbClr val="002060"/>
                </a:solidFill>
                <a:cs typeface="Times New Roman" pitchFamily="18" charset="0"/>
              </a:rPr>
              <a:t>My </a:t>
            </a:r>
            <a:r>
              <a:rPr lang="en-GB" sz="2800" u="sng" dirty="0" smtClean="0">
                <a:solidFill>
                  <a:srgbClr val="002060"/>
                </a:solidFill>
                <a:cs typeface="Times New Roman" pitchFamily="18" charset="0"/>
              </a:rPr>
              <a:t>weight</a:t>
            </a:r>
            <a:r>
              <a:rPr lang="en-GB" sz="2800" dirty="0" smtClean="0">
                <a:solidFill>
                  <a:srgbClr val="002060"/>
                </a:solidFill>
                <a:cs typeface="Times New Roman" pitchFamily="18" charset="0"/>
              </a:rPr>
              <a:t> is 50 kilograms.</a:t>
            </a:r>
          </a:p>
          <a:p>
            <a:pPr marL="533400" indent="-533400">
              <a:lnSpc>
                <a:spcPct val="90000"/>
              </a:lnSpc>
              <a:buFontTx/>
              <a:buAutoNum type="arabicPeriod"/>
            </a:pPr>
            <a:endParaRPr lang="en-GB" sz="2800" u="sng" dirty="0" smtClean="0">
              <a:solidFill>
                <a:srgbClr val="002060"/>
              </a:solidFill>
              <a:cs typeface="Times New Roman" pitchFamily="18" charset="0"/>
            </a:endParaRPr>
          </a:p>
          <a:p>
            <a:pPr marL="533400" indent="-533400">
              <a:lnSpc>
                <a:spcPct val="90000"/>
              </a:lnSpc>
              <a:buFontTx/>
              <a:buAutoNum type="arabicPeriod"/>
            </a:pPr>
            <a:r>
              <a:rPr lang="en-GB" sz="2800" u="sng" dirty="0" smtClean="0">
                <a:solidFill>
                  <a:srgbClr val="002060"/>
                </a:solidFill>
                <a:cs typeface="Times New Roman" pitchFamily="18" charset="0"/>
              </a:rPr>
              <a:t>Mass</a:t>
            </a:r>
            <a:r>
              <a:rPr lang="en-GB" sz="2800" dirty="0" smtClean="0">
                <a:solidFill>
                  <a:srgbClr val="002060"/>
                </a:solidFill>
                <a:cs typeface="Times New Roman" pitchFamily="18" charset="0"/>
              </a:rPr>
              <a:t> is caused by the pull of the Earth.</a:t>
            </a:r>
          </a:p>
          <a:p>
            <a:pPr marL="533400" indent="-533400">
              <a:lnSpc>
                <a:spcPct val="90000"/>
              </a:lnSpc>
              <a:buFontTx/>
              <a:buAutoNum type="arabicPeriod"/>
            </a:pPr>
            <a:endParaRPr lang="en-GB" sz="2800" dirty="0" smtClean="0">
              <a:solidFill>
                <a:srgbClr val="002060"/>
              </a:solidFill>
              <a:cs typeface="Times New Roman" pitchFamily="18" charset="0"/>
            </a:endParaRPr>
          </a:p>
          <a:p>
            <a:pPr marL="533400" indent="-533400">
              <a:lnSpc>
                <a:spcPct val="90000"/>
              </a:lnSpc>
              <a:buFontTx/>
              <a:buAutoNum type="arabicPeriod"/>
            </a:pPr>
            <a:r>
              <a:rPr lang="en-GB" sz="2800" dirty="0" smtClean="0">
                <a:solidFill>
                  <a:srgbClr val="002060"/>
                </a:solidFill>
                <a:cs typeface="Times New Roman" pitchFamily="18" charset="0"/>
              </a:rPr>
              <a:t>Because </a:t>
            </a:r>
            <a:r>
              <a:rPr lang="en-GB" sz="2800" u="sng" dirty="0" smtClean="0">
                <a:solidFill>
                  <a:srgbClr val="002060"/>
                </a:solidFill>
                <a:cs typeface="Times New Roman" pitchFamily="18" charset="0"/>
              </a:rPr>
              <a:t>mass</a:t>
            </a:r>
            <a:r>
              <a:rPr lang="en-GB" sz="2800" dirty="0" smtClean="0">
                <a:solidFill>
                  <a:srgbClr val="002060"/>
                </a:solidFill>
                <a:cs typeface="Times New Roman" pitchFamily="18" charset="0"/>
              </a:rPr>
              <a:t> is a force, it is measured in </a:t>
            </a:r>
            <a:r>
              <a:rPr lang="en-GB" sz="2800" u="sng" dirty="0" smtClean="0">
                <a:solidFill>
                  <a:srgbClr val="002060"/>
                </a:solidFill>
                <a:cs typeface="Times New Roman" pitchFamily="18" charset="0"/>
              </a:rPr>
              <a:t>kilograms</a:t>
            </a:r>
            <a:r>
              <a:rPr lang="en-GB" sz="2800" dirty="0" smtClean="0">
                <a:solidFill>
                  <a:srgbClr val="002060"/>
                </a:solidFill>
                <a:cs typeface="Times New Roman" pitchFamily="18" charset="0"/>
              </a:rPr>
              <a:t>.</a:t>
            </a:r>
          </a:p>
          <a:p>
            <a:pPr marL="533400" indent="-533400">
              <a:lnSpc>
                <a:spcPct val="90000"/>
              </a:lnSpc>
              <a:buFontTx/>
              <a:buAutoNum type="arabicPeriod"/>
            </a:pPr>
            <a:endParaRPr lang="en-GB" sz="2800" dirty="0" smtClean="0">
              <a:solidFill>
                <a:srgbClr val="002060"/>
              </a:solidFill>
              <a:cs typeface="Times New Roman" pitchFamily="18" charset="0"/>
            </a:endParaRPr>
          </a:p>
          <a:p>
            <a:pPr marL="533400" indent="-533400">
              <a:lnSpc>
                <a:spcPct val="90000"/>
              </a:lnSpc>
              <a:buFontTx/>
              <a:buAutoNum type="arabicPeriod"/>
            </a:pPr>
            <a:r>
              <a:rPr lang="en-GB" sz="2800" dirty="0" smtClean="0">
                <a:solidFill>
                  <a:srgbClr val="002060"/>
                </a:solidFill>
                <a:cs typeface="Times New Roman" pitchFamily="18" charset="0"/>
              </a:rPr>
              <a:t>This box has a </a:t>
            </a:r>
            <a:r>
              <a:rPr lang="en-GB" sz="2800" u="sng" dirty="0" smtClean="0">
                <a:solidFill>
                  <a:srgbClr val="002060"/>
                </a:solidFill>
                <a:cs typeface="Times New Roman" pitchFamily="18" charset="0"/>
              </a:rPr>
              <a:t>mass</a:t>
            </a:r>
            <a:r>
              <a:rPr lang="en-GB" sz="2800" dirty="0" smtClean="0">
                <a:solidFill>
                  <a:srgbClr val="002060"/>
                </a:solidFill>
                <a:cs typeface="Times New Roman" pitchFamily="18" charset="0"/>
              </a:rPr>
              <a:t> of 70 </a:t>
            </a:r>
            <a:r>
              <a:rPr lang="en-GB" sz="2800" dirty="0" err="1" smtClean="0">
                <a:solidFill>
                  <a:srgbClr val="002060"/>
                </a:solidFill>
                <a:cs typeface="Times New Roman" pitchFamily="18" charset="0"/>
              </a:rPr>
              <a:t>newtons</a:t>
            </a:r>
            <a:r>
              <a:rPr lang="en-GB" sz="2800" dirty="0" smtClean="0">
                <a:solidFill>
                  <a:srgbClr val="002060"/>
                </a:solidFill>
                <a:cs typeface="Times New Roman" pitchFamily="18" charset="0"/>
              </a:rPr>
              <a:t>.</a:t>
            </a:r>
          </a:p>
          <a:p>
            <a:pPr marL="533400" indent="-533400">
              <a:lnSpc>
                <a:spcPct val="90000"/>
              </a:lnSpc>
              <a:buFontTx/>
              <a:buNone/>
            </a:pPr>
            <a:r>
              <a:rPr lang="en-GB" sz="2800" dirty="0" smtClean="0">
                <a:solidFill>
                  <a:srgbClr val="66FFFF"/>
                </a:solidFill>
                <a:cs typeface="Times New Roman" pitchFamily="18" charset="0"/>
              </a:rPr>
              <a:t/>
            </a:r>
            <a:br>
              <a:rPr lang="en-GB" sz="2800" dirty="0" smtClean="0">
                <a:solidFill>
                  <a:srgbClr val="66FFFF"/>
                </a:solidFill>
                <a:cs typeface="Times New Roman" pitchFamily="18" charset="0"/>
              </a:rPr>
            </a:br>
            <a:endParaRPr lang="en-GB" sz="2800" dirty="0" smtClean="0">
              <a:solidFill>
                <a:srgbClr val="66FFFF"/>
              </a:solidFill>
              <a:cs typeface="Times New Roman" pitchFamily="18" charset="0"/>
            </a:endParaRPr>
          </a:p>
          <a:p>
            <a:pPr marL="533400" indent="-533400">
              <a:lnSpc>
                <a:spcPct val="90000"/>
              </a:lnSpc>
            </a:pPr>
            <a:endParaRPr lang="en-GB" sz="2800" dirty="0" smtClean="0">
              <a:solidFill>
                <a:srgbClr val="66FFFF"/>
              </a:solidFill>
            </a:endParaRPr>
          </a:p>
        </p:txBody>
      </p:sp>
      <p:sp>
        <p:nvSpPr>
          <p:cNvPr id="2" name="Date Placeholder 1"/>
          <p:cNvSpPr>
            <a:spLocks noGrp="1"/>
          </p:cNvSpPr>
          <p:nvPr>
            <p:ph type="dt" sz="half" idx="10"/>
          </p:nvPr>
        </p:nvSpPr>
        <p:spPr/>
        <p:txBody>
          <a:bodyPr/>
          <a:lstStyle/>
          <a:p>
            <a:fld id="{71AC75C6-6D2D-47CC-93D5-95E235C84638}"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35510329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5816B9-8C32-4A9A-9ED5-1751A5064BD1}" type="slidenum">
              <a:rPr lang="en-GB" sz="2000" smtClean="0">
                <a:solidFill>
                  <a:schemeClr val="accent1"/>
                </a:solidFill>
              </a:rPr>
              <a:pPr eaLnBrk="1" hangingPunct="1"/>
              <a:t>92</a:t>
            </a:fld>
            <a:endParaRPr lang="en-GB" sz="2000" smtClean="0">
              <a:solidFill>
                <a:schemeClr val="accent1"/>
              </a:solidFill>
            </a:endParaRPr>
          </a:p>
        </p:txBody>
      </p:sp>
      <p:sp>
        <p:nvSpPr>
          <p:cNvPr id="143363" name="Rectangle 2"/>
          <p:cNvSpPr>
            <a:spLocks noGrp="1" noChangeArrowheads="1"/>
          </p:cNvSpPr>
          <p:nvPr>
            <p:ph type="title"/>
          </p:nvPr>
        </p:nvSpPr>
        <p:spPr>
          <a:xfrm>
            <a:off x="395536" y="32618"/>
            <a:ext cx="8229600" cy="1143000"/>
          </a:xfrm>
        </p:spPr>
        <p:txBody>
          <a:bodyPr/>
          <a:lstStyle/>
          <a:p>
            <a:r>
              <a:rPr lang="en-GB" b="1" dirty="0" smtClean="0">
                <a:cs typeface="Times New Roman" pitchFamily="18" charset="0"/>
              </a:rPr>
              <a:t>What’s the difference? Level 3/4</a:t>
            </a:r>
          </a:p>
        </p:txBody>
      </p:sp>
      <p:sp>
        <p:nvSpPr>
          <p:cNvPr id="143364" name="Rectangle 3"/>
          <p:cNvSpPr>
            <a:spLocks noGrp="1" noChangeArrowheads="1"/>
          </p:cNvSpPr>
          <p:nvPr>
            <p:ph type="body" idx="1"/>
          </p:nvPr>
        </p:nvSpPr>
        <p:spPr>
          <a:xfrm>
            <a:off x="251520" y="1484784"/>
            <a:ext cx="8686800" cy="4800600"/>
          </a:xfrm>
        </p:spPr>
        <p:txBody>
          <a:bodyPr>
            <a:normAutofit lnSpcReduction="10000"/>
          </a:bodyPr>
          <a:lstStyle/>
          <a:p>
            <a:pPr>
              <a:lnSpc>
                <a:spcPct val="90000"/>
              </a:lnSpc>
              <a:buFont typeface="Webdings" pitchFamily="18" charset="2"/>
              <a:buChar char="Ñ"/>
            </a:pPr>
            <a:r>
              <a:rPr lang="en-GB" sz="2800" dirty="0" smtClean="0">
                <a:cs typeface="Times New Roman" pitchFamily="18" charset="0"/>
              </a:rPr>
              <a:t>Mass is the amount of stuff that makes up an object. It’s measured in kilograms.</a:t>
            </a:r>
          </a:p>
          <a:p>
            <a:pPr>
              <a:lnSpc>
                <a:spcPct val="90000"/>
              </a:lnSpc>
              <a:buFont typeface="Webdings" pitchFamily="18" charset="2"/>
              <a:buChar char="Ñ"/>
            </a:pPr>
            <a:endParaRPr lang="en-GB" sz="2800" dirty="0" smtClean="0">
              <a:cs typeface="Times New Roman" pitchFamily="18" charset="0"/>
            </a:endParaRPr>
          </a:p>
          <a:p>
            <a:pPr>
              <a:lnSpc>
                <a:spcPct val="90000"/>
              </a:lnSpc>
              <a:buFont typeface="Webdings" pitchFamily="18" charset="2"/>
              <a:buChar char="Ñ"/>
            </a:pPr>
            <a:r>
              <a:rPr lang="en-GB" sz="2800" dirty="0" smtClean="0">
                <a:cs typeface="Times New Roman" pitchFamily="18" charset="0"/>
              </a:rPr>
              <a:t>Weight is the force of gravity acting on an object. It’s caused by the Earth pulling down on the object. Because weight is a force, we measure it in </a:t>
            </a:r>
            <a:r>
              <a:rPr lang="en-GB" sz="2800" dirty="0" err="1" smtClean="0">
                <a:cs typeface="Times New Roman" pitchFamily="18" charset="0"/>
              </a:rPr>
              <a:t>newtons</a:t>
            </a:r>
            <a:r>
              <a:rPr lang="en-GB" sz="2800" dirty="0" smtClean="0">
                <a:cs typeface="Times New Roman" pitchFamily="18" charset="0"/>
              </a:rPr>
              <a:t>.</a:t>
            </a:r>
          </a:p>
          <a:p>
            <a:pPr>
              <a:lnSpc>
                <a:spcPct val="90000"/>
              </a:lnSpc>
              <a:buFont typeface="Webdings" pitchFamily="18" charset="2"/>
              <a:buChar char="Ñ"/>
            </a:pPr>
            <a:endParaRPr lang="en-GB" sz="2800" dirty="0" smtClean="0">
              <a:cs typeface="Times New Roman" pitchFamily="18" charset="0"/>
            </a:endParaRPr>
          </a:p>
          <a:p>
            <a:pPr>
              <a:lnSpc>
                <a:spcPct val="90000"/>
              </a:lnSpc>
              <a:buFont typeface="Webdings" pitchFamily="18" charset="2"/>
              <a:buChar char="Ñ"/>
            </a:pPr>
            <a:r>
              <a:rPr lang="en-GB" sz="2800" dirty="0" smtClean="0">
                <a:cs typeface="Times New Roman" pitchFamily="18" charset="0"/>
              </a:rPr>
              <a:t>Mass is measured in kilograms.</a:t>
            </a:r>
          </a:p>
          <a:p>
            <a:pPr>
              <a:lnSpc>
                <a:spcPct val="90000"/>
              </a:lnSpc>
              <a:buFont typeface="Webdings" pitchFamily="18" charset="2"/>
              <a:buChar char="Ñ"/>
            </a:pPr>
            <a:endParaRPr lang="en-GB" sz="2800" dirty="0" smtClean="0">
              <a:cs typeface="Times New Roman" pitchFamily="18" charset="0"/>
            </a:endParaRPr>
          </a:p>
          <a:p>
            <a:pPr>
              <a:lnSpc>
                <a:spcPct val="90000"/>
              </a:lnSpc>
              <a:buFont typeface="Webdings" pitchFamily="18" charset="2"/>
              <a:buChar char="Ñ"/>
            </a:pPr>
            <a:r>
              <a:rPr lang="en-GB" sz="2800" dirty="0" smtClean="0">
                <a:cs typeface="Times New Roman" pitchFamily="18" charset="0"/>
              </a:rPr>
              <a:t>Weight is force caused by the pull of the Earth. It is measured in </a:t>
            </a:r>
            <a:r>
              <a:rPr lang="en-GB" sz="2800" dirty="0" err="1" smtClean="0">
                <a:cs typeface="Times New Roman" pitchFamily="18" charset="0"/>
              </a:rPr>
              <a:t>newtons</a:t>
            </a:r>
            <a:r>
              <a:rPr lang="en-GB" sz="2800" dirty="0" smtClean="0">
                <a:cs typeface="Times New Roman" pitchFamily="18" charset="0"/>
              </a:rPr>
              <a:t>.</a:t>
            </a:r>
          </a:p>
          <a:p>
            <a:pPr>
              <a:lnSpc>
                <a:spcPct val="90000"/>
              </a:lnSpc>
              <a:buFont typeface="Webdings" pitchFamily="18" charset="2"/>
              <a:buChar char="Ñ"/>
            </a:pPr>
            <a:endParaRPr lang="en-GB" sz="2800" dirty="0" smtClean="0">
              <a:cs typeface="Times New Roman" pitchFamily="18" charset="0"/>
            </a:endParaRPr>
          </a:p>
        </p:txBody>
      </p:sp>
      <p:sp>
        <p:nvSpPr>
          <p:cNvPr id="2" name="Date Placeholder 1"/>
          <p:cNvSpPr>
            <a:spLocks noGrp="1"/>
          </p:cNvSpPr>
          <p:nvPr>
            <p:ph type="dt" sz="half" idx="10"/>
          </p:nvPr>
        </p:nvSpPr>
        <p:spPr/>
        <p:txBody>
          <a:bodyPr/>
          <a:lstStyle/>
          <a:p>
            <a:fld id="{C398FA4C-A5B5-4AD8-89D2-C8A64E8432B1}"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41131364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ADB1BE-F5DB-451F-ABC1-217E1CB1C209}" type="slidenum">
              <a:rPr lang="en-GB" sz="2000" smtClean="0">
                <a:solidFill>
                  <a:schemeClr val="accent1"/>
                </a:solidFill>
              </a:rPr>
              <a:pPr eaLnBrk="1" hangingPunct="1"/>
              <a:t>93</a:t>
            </a:fld>
            <a:endParaRPr lang="en-GB" sz="2000" smtClean="0">
              <a:solidFill>
                <a:schemeClr val="accent1"/>
              </a:solidFill>
            </a:endParaRPr>
          </a:p>
        </p:txBody>
      </p:sp>
      <p:sp>
        <p:nvSpPr>
          <p:cNvPr id="146435" name="Rectangle 2"/>
          <p:cNvSpPr>
            <a:spLocks noGrp="1" noChangeArrowheads="1"/>
          </p:cNvSpPr>
          <p:nvPr>
            <p:ph type="title"/>
          </p:nvPr>
        </p:nvSpPr>
        <p:spPr/>
        <p:txBody>
          <a:bodyPr/>
          <a:lstStyle/>
          <a:p>
            <a:r>
              <a:rPr lang="en-GB" b="1" smtClean="0">
                <a:cs typeface="Times New Roman" pitchFamily="18" charset="0"/>
              </a:rPr>
              <a:t>Losing – and gaining – weight</a:t>
            </a:r>
          </a:p>
        </p:txBody>
      </p:sp>
      <p:sp>
        <p:nvSpPr>
          <p:cNvPr id="146436" name="Rectangle 3"/>
          <p:cNvSpPr>
            <a:spLocks noGrp="1" noChangeArrowheads="1"/>
          </p:cNvSpPr>
          <p:nvPr>
            <p:ph type="body" idx="1"/>
          </p:nvPr>
        </p:nvSpPr>
        <p:spPr>
          <a:xfrm>
            <a:off x="250825" y="1220788"/>
            <a:ext cx="8763000" cy="4800600"/>
          </a:xfrm>
        </p:spPr>
        <p:txBody>
          <a:bodyPr/>
          <a:lstStyle/>
          <a:p>
            <a:pPr indent="-57150">
              <a:lnSpc>
                <a:spcPct val="90000"/>
              </a:lnSpc>
              <a:buFontTx/>
              <a:buNone/>
            </a:pPr>
            <a:r>
              <a:rPr lang="en-GB" sz="2800" dirty="0" smtClean="0">
                <a:cs typeface="Times New Roman" pitchFamily="18" charset="0"/>
              </a:rPr>
              <a:t>People often say they want </a:t>
            </a:r>
            <a:r>
              <a:rPr lang="en-GB" sz="2800" dirty="0" smtClean="0">
                <a:solidFill>
                  <a:srgbClr val="002060"/>
                </a:solidFill>
                <a:cs typeface="Times New Roman" pitchFamily="18" charset="0"/>
              </a:rPr>
              <a:t>to lose weight</a:t>
            </a:r>
            <a:r>
              <a:rPr lang="en-GB" sz="2800" dirty="0" smtClean="0">
                <a:cs typeface="Times New Roman" pitchFamily="18" charset="0"/>
              </a:rPr>
              <a:t>. What they really mean is that they want to </a:t>
            </a:r>
            <a:r>
              <a:rPr lang="en-GB" sz="2800" dirty="0" smtClean="0">
                <a:solidFill>
                  <a:schemeClr val="bg2">
                    <a:lumMod val="20000"/>
                    <a:lumOff val="80000"/>
                  </a:schemeClr>
                </a:solidFill>
                <a:cs typeface="Times New Roman" pitchFamily="18" charset="0"/>
              </a:rPr>
              <a:t>lose some of their mass.</a:t>
            </a:r>
          </a:p>
          <a:p>
            <a:pPr indent="-57150" algn="just">
              <a:lnSpc>
                <a:spcPct val="90000"/>
              </a:lnSpc>
            </a:pPr>
            <a:r>
              <a:rPr lang="en-GB" sz="2800" dirty="0" smtClean="0">
                <a:cs typeface="Times New Roman" pitchFamily="18" charset="0"/>
              </a:rPr>
              <a:t>One of the best ways of </a:t>
            </a:r>
            <a:r>
              <a:rPr lang="en-GB" sz="2800" dirty="0" smtClean="0">
                <a:solidFill>
                  <a:srgbClr val="FF0000"/>
                </a:solidFill>
                <a:cs typeface="Times New Roman" pitchFamily="18" charset="0"/>
              </a:rPr>
              <a:t>losing weight </a:t>
            </a:r>
            <a:r>
              <a:rPr lang="en-GB" sz="2800" dirty="0" smtClean="0">
                <a:cs typeface="Times New Roman" pitchFamily="18" charset="0"/>
              </a:rPr>
              <a:t>is to </a:t>
            </a:r>
            <a:r>
              <a:rPr lang="en-GB" sz="2800" dirty="0" smtClean="0">
                <a:solidFill>
                  <a:srgbClr val="FF0000"/>
                </a:solidFill>
                <a:cs typeface="Times New Roman" pitchFamily="18" charset="0"/>
              </a:rPr>
              <a:t>travel to the Moon.</a:t>
            </a:r>
            <a:r>
              <a:rPr lang="en-GB" sz="2800" dirty="0" smtClean="0">
                <a:cs typeface="Times New Roman" pitchFamily="18" charset="0"/>
              </a:rPr>
              <a:t> This is because the </a:t>
            </a:r>
            <a:r>
              <a:rPr lang="en-GB" sz="2800" dirty="0" smtClean="0">
                <a:solidFill>
                  <a:schemeClr val="bg1"/>
                </a:solidFill>
                <a:cs typeface="Times New Roman" pitchFamily="18" charset="0"/>
              </a:rPr>
              <a:t>Moon’s gravity is weaker</a:t>
            </a:r>
            <a:r>
              <a:rPr lang="en-GB" sz="2800" dirty="0" smtClean="0">
                <a:cs typeface="Times New Roman" pitchFamily="18" charset="0"/>
              </a:rPr>
              <a:t>, and doesn’t pull you down with such a big force. This is why astronauts on the </a:t>
            </a:r>
            <a:r>
              <a:rPr lang="en-GB" sz="2800" dirty="0" smtClean="0">
                <a:solidFill>
                  <a:schemeClr val="bg1"/>
                </a:solidFill>
                <a:cs typeface="Times New Roman" pitchFamily="18" charset="0"/>
              </a:rPr>
              <a:t>Moon can jump quite high</a:t>
            </a:r>
            <a:r>
              <a:rPr lang="en-GB" sz="2800" dirty="0" smtClean="0">
                <a:cs typeface="Times New Roman" pitchFamily="18" charset="0"/>
              </a:rPr>
              <a:t>, even though they are wearing big spacesuits. </a:t>
            </a:r>
          </a:p>
          <a:p>
            <a:pPr indent="-57150" algn="just">
              <a:lnSpc>
                <a:spcPct val="90000"/>
              </a:lnSpc>
              <a:buFontTx/>
              <a:buNone/>
            </a:pPr>
            <a:endParaRPr lang="en-GB" sz="2800" dirty="0" smtClean="0">
              <a:cs typeface="Times New Roman" pitchFamily="18" charset="0"/>
            </a:endParaRPr>
          </a:p>
          <a:p>
            <a:pPr indent="-57150">
              <a:lnSpc>
                <a:spcPct val="90000"/>
              </a:lnSpc>
            </a:pPr>
            <a:r>
              <a:rPr lang="en-GB" sz="2800" dirty="0" smtClean="0">
                <a:solidFill>
                  <a:schemeClr val="bg1"/>
                </a:solidFill>
                <a:cs typeface="Times New Roman" pitchFamily="18" charset="0"/>
              </a:rPr>
              <a:t>What other things would be easier on the moon and are there any other forces that would be different?</a:t>
            </a:r>
            <a:endParaRPr lang="en-GB" sz="2800" dirty="0" smtClean="0">
              <a:solidFill>
                <a:schemeClr val="bg1"/>
              </a:solidFill>
            </a:endParaRPr>
          </a:p>
        </p:txBody>
      </p:sp>
      <p:sp>
        <p:nvSpPr>
          <p:cNvPr id="2" name="Date Placeholder 1"/>
          <p:cNvSpPr>
            <a:spLocks noGrp="1"/>
          </p:cNvSpPr>
          <p:nvPr>
            <p:ph type="dt" sz="half" idx="10"/>
          </p:nvPr>
        </p:nvSpPr>
        <p:spPr/>
        <p:txBody>
          <a:bodyPr/>
          <a:lstStyle/>
          <a:p>
            <a:fld id="{45C83386-B4D2-4043-AD29-75BE5E8936A2}"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13087023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158799-AD0D-4CFD-B325-CA475202C417}" type="slidenum">
              <a:rPr lang="en-GB" sz="2000" smtClean="0">
                <a:solidFill>
                  <a:schemeClr val="accent1"/>
                </a:solidFill>
              </a:rPr>
              <a:pPr eaLnBrk="1" hangingPunct="1"/>
              <a:t>94</a:t>
            </a:fld>
            <a:endParaRPr lang="en-GB" sz="2000" smtClean="0">
              <a:solidFill>
                <a:schemeClr val="accent1"/>
              </a:solidFill>
            </a:endParaRPr>
          </a:p>
        </p:txBody>
      </p:sp>
      <p:sp>
        <p:nvSpPr>
          <p:cNvPr id="147459" name="Rectangle 2"/>
          <p:cNvSpPr>
            <a:spLocks noGrp="1" noChangeArrowheads="1"/>
          </p:cNvSpPr>
          <p:nvPr>
            <p:ph type="title"/>
          </p:nvPr>
        </p:nvSpPr>
        <p:spPr/>
        <p:txBody>
          <a:bodyPr/>
          <a:lstStyle/>
          <a:p>
            <a:r>
              <a:rPr lang="en-GB" smtClean="0"/>
              <a:t>GOING FURTHER LEVEL 4/5</a:t>
            </a:r>
          </a:p>
        </p:txBody>
      </p:sp>
      <p:pic>
        <p:nvPicPr>
          <p:cNvPr id="147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7056438"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9D90FDE4-74DC-496E-B4E3-5339BBC31362}"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3734645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6C0A3C-2119-43A9-8CD0-3F866B25E1AD}" type="slidenum">
              <a:rPr lang="en-GB" sz="2000" smtClean="0">
                <a:solidFill>
                  <a:schemeClr val="accent1"/>
                </a:solidFill>
              </a:rPr>
              <a:pPr eaLnBrk="1" hangingPunct="1"/>
              <a:t>95</a:t>
            </a:fld>
            <a:endParaRPr lang="en-GB" sz="2000" smtClean="0">
              <a:solidFill>
                <a:schemeClr val="accent1"/>
              </a:solidFill>
            </a:endParaRPr>
          </a:p>
        </p:txBody>
      </p:sp>
      <p:sp>
        <p:nvSpPr>
          <p:cNvPr id="148483" name="Rectangle 2"/>
          <p:cNvSpPr>
            <a:spLocks noGrp="1" noChangeArrowheads="1"/>
          </p:cNvSpPr>
          <p:nvPr>
            <p:ph type="title"/>
          </p:nvPr>
        </p:nvSpPr>
        <p:spPr>
          <a:xfrm>
            <a:off x="457200" y="274638"/>
            <a:ext cx="4605338" cy="1143000"/>
          </a:xfrm>
        </p:spPr>
        <p:txBody>
          <a:bodyPr>
            <a:normAutofit fontScale="90000"/>
          </a:bodyPr>
          <a:lstStyle/>
          <a:p>
            <a:r>
              <a:rPr lang="en-GB" dirty="0" smtClean="0"/>
              <a:t>GOING FURTHER LEVEL 4/5</a:t>
            </a:r>
          </a:p>
        </p:txBody>
      </p:sp>
      <p:sp>
        <p:nvSpPr>
          <p:cNvPr id="148484" name="Rectangle 6"/>
          <p:cNvSpPr>
            <a:spLocks noGrp="1" noChangeArrowheads="1"/>
          </p:cNvSpPr>
          <p:nvPr>
            <p:ph type="body" idx="1"/>
          </p:nvPr>
        </p:nvSpPr>
        <p:spPr>
          <a:xfrm>
            <a:off x="304800" y="1628800"/>
            <a:ext cx="4411663" cy="4824388"/>
          </a:xfrm>
          <a:noFill/>
        </p:spPr>
        <p:txBody>
          <a:bodyPr>
            <a:normAutofit lnSpcReduction="10000"/>
          </a:bodyPr>
          <a:lstStyle/>
          <a:p>
            <a:pPr marL="533400" indent="-533400"/>
            <a:r>
              <a:rPr lang="en-GB" dirty="0" smtClean="0"/>
              <a:t>Other planets also have gravitational fields which exert forces.</a:t>
            </a:r>
          </a:p>
          <a:p>
            <a:pPr marL="533400" indent="-533400"/>
            <a:r>
              <a:rPr lang="en-GB" dirty="0" smtClean="0"/>
              <a:t>The gravitational field strength at the surface of some objects in our solar system are shown in the table.</a:t>
            </a:r>
          </a:p>
        </p:txBody>
      </p:sp>
      <p:pic>
        <p:nvPicPr>
          <p:cNvPr id="148485" name="Picture 9" descr="738C3FAC"/>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82" t="14066" b="11600"/>
          <a:stretch/>
        </p:blipFill>
        <p:spPr bwMode="auto">
          <a:xfrm>
            <a:off x="5272087" y="4457699"/>
            <a:ext cx="3908425" cy="172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6" name="Picture 7"/>
          <p:cNvPicPr>
            <a:picLocks noChangeAspect="1" noChangeArrowheads="1"/>
          </p:cNvPicPr>
          <p:nvPr/>
        </p:nvPicPr>
        <p:blipFill>
          <a:blip r:embed="rId3">
            <a:extLst>
              <a:ext uri="{28A0092B-C50C-407E-A947-70E740481C1C}">
                <a14:useLocalDpi xmlns:a14="http://schemas.microsoft.com/office/drawing/2010/main" val="0"/>
              </a:ext>
            </a:extLst>
          </a:blip>
          <a:srcRect r="16588"/>
          <a:stretch>
            <a:fillRect/>
          </a:stretch>
        </p:blipFill>
        <p:spPr bwMode="auto">
          <a:xfrm>
            <a:off x="5437237" y="26888"/>
            <a:ext cx="3686175"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487" name="Text Box 8"/>
          <p:cNvSpPr txBox="1">
            <a:spLocks noChangeArrowheads="1"/>
          </p:cNvSpPr>
          <p:nvPr/>
        </p:nvSpPr>
        <p:spPr bwMode="auto">
          <a:xfrm>
            <a:off x="4767263" y="48895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2" name="Date Placeholder 1"/>
          <p:cNvSpPr>
            <a:spLocks noGrp="1"/>
          </p:cNvSpPr>
          <p:nvPr>
            <p:ph type="dt" sz="half" idx="10"/>
          </p:nvPr>
        </p:nvSpPr>
        <p:spPr/>
        <p:txBody>
          <a:bodyPr/>
          <a:lstStyle/>
          <a:p>
            <a:fld id="{5B407945-0F26-4AC6-959D-A7FF62DC2852}"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351671898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4FD869-28DE-4F5A-A7FD-55CACC552250}" type="slidenum">
              <a:rPr lang="en-GB" sz="2000" smtClean="0">
                <a:solidFill>
                  <a:schemeClr val="accent1"/>
                </a:solidFill>
              </a:rPr>
              <a:pPr eaLnBrk="1" hangingPunct="1"/>
              <a:t>96</a:t>
            </a:fld>
            <a:endParaRPr lang="en-GB" sz="2000" smtClean="0">
              <a:solidFill>
                <a:schemeClr val="accent1"/>
              </a:solidFill>
            </a:endParaRPr>
          </a:p>
        </p:txBody>
      </p:sp>
      <p:sp>
        <p:nvSpPr>
          <p:cNvPr id="149507" name="Rectangle 2"/>
          <p:cNvSpPr>
            <a:spLocks noGrp="1" noChangeArrowheads="1"/>
          </p:cNvSpPr>
          <p:nvPr>
            <p:ph type="title"/>
          </p:nvPr>
        </p:nvSpPr>
        <p:spPr/>
        <p:txBody>
          <a:bodyPr/>
          <a:lstStyle/>
          <a:p>
            <a:r>
              <a:rPr lang="en-GB" b="1" smtClean="0">
                <a:cs typeface="Times New Roman" pitchFamily="18" charset="0"/>
              </a:rPr>
              <a:t>Losing – and gaining – weight</a:t>
            </a:r>
          </a:p>
        </p:txBody>
      </p:sp>
      <p:sp>
        <p:nvSpPr>
          <p:cNvPr id="149508" name="Rectangle 3"/>
          <p:cNvSpPr>
            <a:spLocks noGrp="1" noChangeArrowheads="1"/>
          </p:cNvSpPr>
          <p:nvPr>
            <p:ph type="body" idx="1"/>
          </p:nvPr>
        </p:nvSpPr>
        <p:spPr>
          <a:xfrm>
            <a:off x="179388" y="1292225"/>
            <a:ext cx="8763000" cy="4800600"/>
          </a:xfrm>
        </p:spPr>
        <p:txBody>
          <a:bodyPr/>
          <a:lstStyle/>
          <a:p>
            <a:pPr indent="-57150"/>
            <a:r>
              <a:rPr lang="en-GB" smtClean="0">
                <a:cs typeface="Times New Roman" pitchFamily="18" charset="0"/>
              </a:rPr>
              <a:t>But when you’re on the Moon, your </a:t>
            </a:r>
            <a:r>
              <a:rPr lang="en-GB" smtClean="0">
                <a:solidFill>
                  <a:srgbClr val="FF0066"/>
                </a:solidFill>
                <a:cs typeface="Times New Roman" pitchFamily="18" charset="0"/>
              </a:rPr>
              <a:t>mass doesn’t change</a:t>
            </a:r>
            <a:r>
              <a:rPr lang="en-GB" smtClean="0">
                <a:cs typeface="Times New Roman" pitchFamily="18" charset="0"/>
              </a:rPr>
              <a:t>. Remember, </a:t>
            </a:r>
            <a:r>
              <a:rPr lang="en-GB" smtClean="0">
                <a:solidFill>
                  <a:schemeClr val="bg1"/>
                </a:solidFill>
                <a:cs typeface="Times New Roman" pitchFamily="18" charset="0"/>
              </a:rPr>
              <a:t>mass is the amount of stuff there is in you</a:t>
            </a:r>
            <a:r>
              <a:rPr lang="en-GB" smtClean="0">
                <a:cs typeface="Times New Roman" pitchFamily="18" charset="0"/>
              </a:rPr>
              <a:t> – travelling to the Moon doesn’t change that.</a:t>
            </a:r>
            <a:endParaRPr lang="en-GB" smtClean="0"/>
          </a:p>
        </p:txBody>
      </p:sp>
      <p:sp>
        <p:nvSpPr>
          <p:cNvPr id="149509" name="Rectangle 4"/>
          <p:cNvSpPr>
            <a:spLocks noChangeArrowheads="1"/>
          </p:cNvSpPr>
          <p:nvPr/>
        </p:nvSpPr>
        <p:spPr bwMode="auto">
          <a:xfrm>
            <a:off x="1187450" y="4221163"/>
            <a:ext cx="646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hlinkClick r:id="rId2"/>
              </a:rPr>
              <a:t>://www.mathsisfun.com/measure/weight-mass.html</a:t>
            </a:r>
            <a:endParaRPr lang="en-GB">
              <a:latin typeface="Comic Sans MS" pitchFamily="66" charset="0"/>
            </a:endParaRPr>
          </a:p>
        </p:txBody>
      </p:sp>
      <p:sp>
        <p:nvSpPr>
          <p:cNvPr id="2" name="Date Placeholder 1"/>
          <p:cNvSpPr>
            <a:spLocks noGrp="1"/>
          </p:cNvSpPr>
          <p:nvPr>
            <p:ph type="dt" sz="half" idx="10"/>
          </p:nvPr>
        </p:nvSpPr>
        <p:spPr/>
        <p:txBody>
          <a:bodyPr/>
          <a:lstStyle/>
          <a:p>
            <a:fld id="{B9E67B3B-2B51-4ADC-866D-747718C42F7D}"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30412957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099E9F-5397-47C0-A24D-AA0190963844}" type="slidenum">
              <a:rPr lang="en-GB" sz="2000" smtClean="0">
                <a:solidFill>
                  <a:schemeClr val="accent1"/>
                </a:solidFill>
              </a:rPr>
              <a:pPr eaLnBrk="1" hangingPunct="1"/>
              <a:t>97</a:t>
            </a:fld>
            <a:endParaRPr lang="en-GB" sz="2000" smtClean="0">
              <a:solidFill>
                <a:schemeClr val="accent1"/>
              </a:solidFill>
            </a:endParaRPr>
          </a:p>
        </p:txBody>
      </p:sp>
      <p:sp>
        <p:nvSpPr>
          <p:cNvPr id="150531"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A8BD1C-59DE-4E16-B848-5858D77B3433}" type="datetime1">
              <a:rPr lang="en-GB" sz="1400" smtClean="0"/>
              <a:t>31/05/2017</a:t>
            </a:fld>
            <a:endParaRPr lang="en-GB" sz="1400" smtClean="0"/>
          </a:p>
        </p:txBody>
      </p:sp>
      <p:sp>
        <p:nvSpPr>
          <p:cNvPr id="150532"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0533" name="Rectangle 2"/>
          <p:cNvSpPr>
            <a:spLocks noGrp="1" noChangeArrowheads="1"/>
          </p:cNvSpPr>
          <p:nvPr>
            <p:ph type="title"/>
          </p:nvPr>
        </p:nvSpPr>
        <p:spPr>
          <a:xfrm>
            <a:off x="2057400" y="1524000"/>
            <a:ext cx="4724400" cy="3733800"/>
          </a:xfrm>
        </p:spPr>
        <p:txBody>
          <a:bodyPr/>
          <a:lstStyle/>
          <a:p>
            <a:pPr algn="ctr" eaLnBrk="1" hangingPunct="1"/>
            <a:r>
              <a:rPr lang="en-GB" sz="7200" smtClean="0"/>
              <a:t>WHAT YOU THOUGHT</a:t>
            </a:r>
          </a:p>
        </p:txBody>
      </p:sp>
    </p:spTree>
    <p:extLst>
      <p:ext uri="{BB962C8B-B14F-4D97-AF65-F5344CB8AC3E}">
        <p14:creationId xmlns:p14="http://schemas.microsoft.com/office/powerpoint/2010/main" val="32493762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4B7DD0-8671-4E04-B174-FB3340611208}" type="slidenum">
              <a:rPr lang="en-GB" sz="2000" smtClean="0">
                <a:solidFill>
                  <a:schemeClr val="accent1"/>
                </a:solidFill>
              </a:rPr>
              <a:pPr eaLnBrk="1" hangingPunct="1"/>
              <a:t>98</a:t>
            </a:fld>
            <a:endParaRPr lang="en-GB" sz="2000" smtClean="0">
              <a:solidFill>
                <a:schemeClr val="accent1"/>
              </a:solidFill>
            </a:endParaRPr>
          </a:p>
        </p:txBody>
      </p:sp>
      <p:sp>
        <p:nvSpPr>
          <p:cNvPr id="151555" name="Rectangle 2"/>
          <p:cNvSpPr>
            <a:spLocks noGrp="1" noChangeArrowheads="1"/>
          </p:cNvSpPr>
          <p:nvPr>
            <p:ph type="title"/>
          </p:nvPr>
        </p:nvSpPr>
        <p:spPr>
          <a:xfrm>
            <a:off x="457200" y="274638"/>
            <a:ext cx="3970784" cy="634082"/>
          </a:xfrm>
        </p:spPr>
        <p:txBody>
          <a:bodyPr>
            <a:normAutofit fontScale="90000"/>
          </a:bodyPr>
          <a:lstStyle/>
          <a:p>
            <a:r>
              <a:rPr lang="en-GB" dirty="0" smtClean="0"/>
              <a:t>Revision </a:t>
            </a:r>
            <a:r>
              <a:rPr lang="en-GB" dirty="0" smtClean="0"/>
              <a:t>quiz</a:t>
            </a:r>
          </a:p>
        </p:txBody>
      </p:sp>
      <p:sp>
        <p:nvSpPr>
          <p:cNvPr id="151556" name="Rectangle 3"/>
          <p:cNvSpPr>
            <a:spLocks noGrp="1" noChangeArrowheads="1"/>
          </p:cNvSpPr>
          <p:nvPr>
            <p:ph type="body" idx="1"/>
          </p:nvPr>
        </p:nvSpPr>
        <p:spPr>
          <a:xfrm>
            <a:off x="179512" y="1268760"/>
            <a:ext cx="8839200" cy="5112568"/>
          </a:xfrm>
        </p:spPr>
        <p:txBody>
          <a:bodyPr>
            <a:normAutofit/>
          </a:bodyPr>
          <a:lstStyle/>
          <a:p>
            <a:pPr>
              <a:lnSpc>
                <a:spcPct val="90000"/>
              </a:lnSpc>
              <a:buFontTx/>
              <a:buNone/>
            </a:pPr>
            <a:r>
              <a:rPr lang="en-GB" sz="2800" dirty="0" smtClean="0">
                <a:cs typeface="Times New Roman" pitchFamily="18" charset="0"/>
              </a:rPr>
              <a:t>1.	What three things can forces do?</a:t>
            </a:r>
          </a:p>
          <a:p>
            <a:pPr>
              <a:lnSpc>
                <a:spcPct val="90000"/>
              </a:lnSpc>
              <a:buFontTx/>
              <a:buNone/>
            </a:pPr>
            <a:r>
              <a:rPr lang="en-GB" sz="2800" dirty="0" smtClean="0">
                <a:cs typeface="Times New Roman" pitchFamily="18" charset="0"/>
              </a:rPr>
              <a:t>2.	What unit are forces measured in?</a:t>
            </a:r>
          </a:p>
          <a:p>
            <a:pPr>
              <a:lnSpc>
                <a:spcPct val="90000"/>
              </a:lnSpc>
              <a:buFontTx/>
              <a:buNone/>
            </a:pPr>
            <a:r>
              <a:rPr lang="en-GB" sz="2800" dirty="0" smtClean="0">
                <a:cs typeface="Times New Roman" pitchFamily="18" charset="0"/>
              </a:rPr>
              <a:t>3.	Who is the unit named after? Give his full name.</a:t>
            </a:r>
          </a:p>
          <a:p>
            <a:pPr>
              <a:lnSpc>
                <a:spcPct val="90000"/>
              </a:lnSpc>
              <a:buFontTx/>
              <a:buNone/>
            </a:pPr>
            <a:r>
              <a:rPr lang="en-GB" sz="2800" dirty="0" smtClean="0">
                <a:cs typeface="Times New Roman" pitchFamily="18" charset="0"/>
              </a:rPr>
              <a:t>4.	What do you measure forces with?</a:t>
            </a:r>
          </a:p>
          <a:p>
            <a:pPr>
              <a:lnSpc>
                <a:spcPct val="90000"/>
              </a:lnSpc>
              <a:buFontTx/>
              <a:buNone/>
            </a:pPr>
            <a:r>
              <a:rPr lang="en-GB" sz="2800" dirty="0" smtClean="0">
                <a:cs typeface="Times New Roman" pitchFamily="18" charset="0"/>
              </a:rPr>
              <a:t>5	What force is needed to lift an apple – 1 N, 20 N or 100 N?</a:t>
            </a:r>
          </a:p>
          <a:p>
            <a:pPr>
              <a:lnSpc>
                <a:spcPct val="90000"/>
              </a:lnSpc>
              <a:buFontTx/>
              <a:buNone/>
            </a:pPr>
            <a:r>
              <a:rPr lang="en-GB" sz="2800" dirty="0" smtClean="0">
                <a:cs typeface="Times New Roman" pitchFamily="18" charset="0"/>
              </a:rPr>
              <a:t>6.	Is mass or weight measured in kilograms?</a:t>
            </a:r>
          </a:p>
          <a:p>
            <a:pPr>
              <a:lnSpc>
                <a:spcPct val="90000"/>
              </a:lnSpc>
              <a:buFontTx/>
              <a:buNone/>
            </a:pPr>
            <a:r>
              <a:rPr lang="en-GB" sz="2800" dirty="0" smtClean="0">
                <a:cs typeface="Times New Roman" pitchFamily="18" charset="0"/>
              </a:rPr>
              <a:t>7.	Weight is a force. This means it is measured in:</a:t>
            </a:r>
          </a:p>
          <a:p>
            <a:pPr>
              <a:lnSpc>
                <a:spcPct val="90000"/>
              </a:lnSpc>
              <a:buFontTx/>
              <a:buNone/>
            </a:pPr>
            <a:r>
              <a:rPr lang="en-GB" sz="2800" dirty="0" smtClean="0">
                <a:cs typeface="Times New Roman" pitchFamily="18" charset="0"/>
              </a:rPr>
              <a:t>8.	What causes weight?</a:t>
            </a:r>
          </a:p>
          <a:p>
            <a:pPr>
              <a:lnSpc>
                <a:spcPct val="90000"/>
              </a:lnSpc>
              <a:buFontTx/>
              <a:buNone/>
            </a:pPr>
            <a:r>
              <a:rPr lang="en-GB" sz="2800" dirty="0" smtClean="0">
                <a:cs typeface="Times New Roman" pitchFamily="18" charset="0"/>
              </a:rPr>
              <a:t>9.	If you travel to the Moon, does your mass change?</a:t>
            </a:r>
          </a:p>
          <a:p>
            <a:pPr>
              <a:lnSpc>
                <a:spcPct val="90000"/>
              </a:lnSpc>
              <a:buFontTx/>
              <a:buNone/>
            </a:pPr>
            <a:r>
              <a:rPr lang="en-GB" sz="2800" dirty="0" smtClean="0">
                <a:cs typeface="Times New Roman" pitchFamily="18" charset="0"/>
              </a:rPr>
              <a:t>10 If you travel to the Moon, does your weight change?</a:t>
            </a:r>
          </a:p>
        </p:txBody>
      </p:sp>
      <p:sp>
        <p:nvSpPr>
          <p:cNvPr id="2" name="Date Placeholder 1"/>
          <p:cNvSpPr>
            <a:spLocks noGrp="1"/>
          </p:cNvSpPr>
          <p:nvPr>
            <p:ph type="dt" sz="half" idx="10"/>
          </p:nvPr>
        </p:nvSpPr>
        <p:spPr/>
        <p:txBody>
          <a:bodyPr/>
          <a:lstStyle/>
          <a:p>
            <a:fld id="{D79966D7-248D-428E-9B73-37351F66702B}"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26741778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FB1A87-BF88-413B-8126-C16FFC35EFD4}" type="slidenum">
              <a:rPr lang="en-GB" sz="2000" smtClean="0">
                <a:solidFill>
                  <a:schemeClr val="accent1"/>
                </a:solidFill>
              </a:rPr>
              <a:pPr eaLnBrk="1" hangingPunct="1"/>
              <a:t>99</a:t>
            </a:fld>
            <a:endParaRPr lang="en-GB" sz="2000" smtClean="0">
              <a:solidFill>
                <a:schemeClr val="accent1"/>
              </a:solidFill>
            </a:endParaRPr>
          </a:p>
        </p:txBody>
      </p:sp>
      <p:sp>
        <p:nvSpPr>
          <p:cNvPr id="152579" name="Rectangle 2"/>
          <p:cNvSpPr>
            <a:spLocks noGrp="1" noChangeArrowheads="1"/>
          </p:cNvSpPr>
          <p:nvPr>
            <p:ph type="title"/>
          </p:nvPr>
        </p:nvSpPr>
        <p:spPr>
          <a:xfrm>
            <a:off x="457200" y="274638"/>
            <a:ext cx="8229600" cy="1066130"/>
          </a:xfrm>
        </p:spPr>
        <p:txBody>
          <a:bodyPr>
            <a:normAutofit fontScale="90000"/>
          </a:bodyPr>
          <a:lstStyle/>
          <a:p>
            <a:r>
              <a:rPr lang="en-GB" dirty="0" smtClean="0"/>
              <a:t>Revisions quiz -					</a:t>
            </a:r>
            <a:r>
              <a:rPr lang="en-GB" dirty="0" smtClean="0"/>
              <a:t/>
            </a:r>
            <a:br>
              <a:rPr lang="en-GB" dirty="0" smtClean="0"/>
            </a:br>
            <a:r>
              <a:rPr lang="en-GB" dirty="0" smtClean="0">
                <a:cs typeface="Times New Roman" pitchFamily="18" charset="0"/>
              </a:rPr>
              <a:t>My </a:t>
            </a:r>
            <a:r>
              <a:rPr lang="en-GB" dirty="0" smtClean="0">
                <a:cs typeface="Times New Roman" pitchFamily="18" charset="0"/>
              </a:rPr>
              <a:t>score out of 18:	_____</a:t>
            </a:r>
            <a:r>
              <a:rPr lang="en-GB" dirty="0" smtClean="0"/>
              <a:t> </a:t>
            </a:r>
            <a:br>
              <a:rPr lang="en-GB" dirty="0" smtClean="0"/>
            </a:br>
            <a:endParaRPr lang="en-GB" dirty="0" smtClean="0"/>
          </a:p>
        </p:txBody>
      </p:sp>
      <p:sp>
        <p:nvSpPr>
          <p:cNvPr id="152580" name="Rectangle 3"/>
          <p:cNvSpPr>
            <a:spLocks noGrp="1" noChangeArrowheads="1"/>
          </p:cNvSpPr>
          <p:nvPr>
            <p:ph type="body" idx="1"/>
          </p:nvPr>
        </p:nvSpPr>
        <p:spPr>
          <a:xfrm>
            <a:off x="467544" y="1628800"/>
            <a:ext cx="8839200" cy="5229200"/>
          </a:xfrm>
        </p:spPr>
        <p:txBody>
          <a:bodyPr>
            <a:normAutofit/>
          </a:bodyPr>
          <a:lstStyle/>
          <a:p>
            <a:pPr marL="533400" indent="-533400">
              <a:lnSpc>
                <a:spcPct val="90000"/>
              </a:lnSpc>
              <a:buFontTx/>
              <a:buAutoNum type="arabicPeriod" startAt="11"/>
            </a:pPr>
            <a:r>
              <a:rPr lang="en-GB" sz="2800" dirty="0" smtClean="0">
                <a:cs typeface="Times New Roman" pitchFamily="18" charset="0"/>
              </a:rPr>
              <a:t>On which planet is your weight greatest?</a:t>
            </a:r>
          </a:p>
          <a:p>
            <a:pPr marL="533400" indent="-533400">
              <a:lnSpc>
                <a:spcPct val="90000"/>
              </a:lnSpc>
              <a:buFontTx/>
              <a:buAutoNum type="arabicPeriod" startAt="11"/>
            </a:pPr>
            <a:r>
              <a:rPr lang="en-GB" sz="2800" dirty="0" smtClean="0">
                <a:cs typeface="Times New Roman" pitchFamily="18" charset="0"/>
              </a:rPr>
              <a:t>How </a:t>
            </a:r>
            <a:r>
              <a:rPr lang="en-GB" sz="2800" dirty="0" smtClean="0">
                <a:cs typeface="Times New Roman" pitchFamily="18" charset="0"/>
              </a:rPr>
              <a:t>many </a:t>
            </a:r>
            <a:r>
              <a:rPr lang="en-GB" sz="2800" dirty="0" err="1" smtClean="0">
                <a:cs typeface="Times New Roman" pitchFamily="18" charset="0"/>
              </a:rPr>
              <a:t>newtons</a:t>
            </a:r>
            <a:r>
              <a:rPr lang="en-GB" sz="2800" dirty="0" smtClean="0">
                <a:cs typeface="Times New Roman" pitchFamily="18" charset="0"/>
              </a:rPr>
              <a:t> of force </a:t>
            </a:r>
            <a:r>
              <a:rPr lang="en-GB" sz="2800" dirty="0" smtClean="0">
                <a:cs typeface="Times New Roman" pitchFamily="18" charset="0"/>
              </a:rPr>
              <a:t>are there </a:t>
            </a:r>
            <a:r>
              <a:rPr lang="en-GB" sz="2800" dirty="0" smtClean="0">
                <a:cs typeface="Times New Roman" pitchFamily="18" charset="0"/>
              </a:rPr>
              <a:t>caused by </a:t>
            </a:r>
            <a:r>
              <a:rPr lang="en-GB" sz="2800" dirty="0">
                <a:cs typeface="Times New Roman" pitchFamily="18" charset="0"/>
              </a:rPr>
              <a:t>Earth, for </a:t>
            </a:r>
            <a:r>
              <a:rPr lang="en-GB" sz="2800" dirty="0" smtClean="0">
                <a:cs typeface="Times New Roman" pitchFamily="18" charset="0"/>
              </a:rPr>
              <a:t>each kilogram of mass?</a:t>
            </a:r>
          </a:p>
          <a:p>
            <a:pPr marL="533400" indent="-533400">
              <a:lnSpc>
                <a:spcPct val="90000"/>
              </a:lnSpc>
              <a:buFontTx/>
              <a:buAutoNum type="arabicPeriod" startAt="11"/>
            </a:pPr>
            <a:r>
              <a:rPr lang="en-GB" sz="2800" dirty="0" smtClean="0">
                <a:cs typeface="Times New Roman" pitchFamily="18" charset="0"/>
              </a:rPr>
              <a:t>A dog has a mass of 7 kg. What is its weight?</a:t>
            </a:r>
          </a:p>
          <a:p>
            <a:pPr marL="533400" indent="-533400">
              <a:lnSpc>
                <a:spcPct val="90000"/>
              </a:lnSpc>
              <a:buFontTx/>
              <a:buAutoNum type="arabicPeriod" startAt="11"/>
            </a:pPr>
            <a:r>
              <a:rPr lang="en-GB" sz="2800" dirty="0" smtClean="0">
                <a:cs typeface="Times New Roman" pitchFamily="18" charset="0"/>
              </a:rPr>
              <a:t>A girl has a mass of 42.5 kg. What is her weight? </a:t>
            </a:r>
          </a:p>
          <a:p>
            <a:pPr marL="533400" indent="-533400">
              <a:lnSpc>
                <a:spcPct val="90000"/>
              </a:lnSpc>
              <a:buFontTx/>
              <a:buAutoNum type="arabicPeriod" startAt="11"/>
            </a:pPr>
            <a:r>
              <a:rPr lang="en-GB" sz="2800" dirty="0" smtClean="0">
                <a:cs typeface="Times New Roman" pitchFamily="18" charset="0"/>
              </a:rPr>
              <a:t>A train has a mass of 12,500 kg. What is its weight?</a:t>
            </a:r>
          </a:p>
          <a:p>
            <a:pPr marL="533400" indent="-533400">
              <a:lnSpc>
                <a:spcPct val="90000"/>
              </a:lnSpc>
              <a:buFontTx/>
              <a:buAutoNum type="arabicPeriod" startAt="11"/>
            </a:pPr>
            <a:r>
              <a:rPr lang="en-GB" sz="2800" dirty="0" smtClean="0">
                <a:cs typeface="Times New Roman" pitchFamily="18" charset="0"/>
              </a:rPr>
              <a:t>A bag has a mass of 500 </a:t>
            </a:r>
            <a:r>
              <a:rPr lang="en-GB" sz="2800" dirty="0" err="1" smtClean="0">
                <a:cs typeface="Times New Roman" pitchFamily="18" charset="0"/>
              </a:rPr>
              <a:t>grammes</a:t>
            </a:r>
            <a:r>
              <a:rPr lang="en-GB" sz="2800" dirty="0" smtClean="0">
                <a:cs typeface="Times New Roman" pitchFamily="18" charset="0"/>
              </a:rPr>
              <a:t>. What is its weight? </a:t>
            </a:r>
          </a:p>
          <a:p>
            <a:pPr marL="533400" indent="-533400">
              <a:lnSpc>
                <a:spcPct val="90000"/>
              </a:lnSpc>
              <a:buFontTx/>
              <a:buAutoNum type="arabicPeriod" startAt="11"/>
            </a:pPr>
            <a:r>
              <a:rPr lang="en-GB" sz="2800" dirty="0" smtClean="0">
                <a:cs typeface="Times New Roman" pitchFamily="18" charset="0"/>
              </a:rPr>
              <a:t>What’s wrong with these sentences?</a:t>
            </a:r>
          </a:p>
          <a:p>
            <a:pPr marL="914400" lvl="1" indent="-457200">
              <a:lnSpc>
                <a:spcPct val="90000"/>
              </a:lnSpc>
              <a:buFontTx/>
              <a:buAutoNum type="arabicPeriod"/>
            </a:pPr>
            <a:r>
              <a:rPr lang="en-GB" sz="2400" b="1" dirty="0" smtClean="0">
                <a:cs typeface="Times New Roman" pitchFamily="18" charset="0"/>
              </a:rPr>
              <a:t>“The bag of apples </a:t>
            </a:r>
            <a:r>
              <a:rPr lang="en-GB" sz="2400" dirty="0" smtClean="0">
                <a:cs typeface="Times New Roman" pitchFamily="18" charset="0"/>
              </a:rPr>
              <a:t>“</a:t>
            </a:r>
            <a:r>
              <a:rPr lang="en-GB" sz="2400" b="1" dirty="0" smtClean="0">
                <a:cs typeface="Times New Roman" pitchFamily="18" charset="0"/>
              </a:rPr>
              <a:t>weighs 3 kg.”</a:t>
            </a:r>
            <a:endParaRPr lang="en-GB" sz="2400" dirty="0" smtClean="0">
              <a:cs typeface="Times New Roman" pitchFamily="18" charset="0"/>
            </a:endParaRPr>
          </a:p>
          <a:p>
            <a:pPr marL="914400" lvl="1" indent="-457200">
              <a:lnSpc>
                <a:spcPct val="90000"/>
              </a:lnSpc>
              <a:buFontTx/>
              <a:buAutoNum type="arabicPeriod"/>
            </a:pPr>
            <a:r>
              <a:rPr lang="en-GB" sz="2400" dirty="0" smtClean="0">
                <a:cs typeface="Times New Roman" pitchFamily="18" charset="0"/>
              </a:rPr>
              <a:t>“</a:t>
            </a:r>
            <a:r>
              <a:rPr lang="en-GB" sz="2400" b="1" dirty="0" smtClean="0">
                <a:cs typeface="Times New Roman" pitchFamily="18" charset="0"/>
              </a:rPr>
              <a:t>In deep space, astronauts </a:t>
            </a:r>
            <a:r>
              <a:rPr lang="en-GB" sz="2400" dirty="0">
                <a:cs typeface="Times New Roman" pitchFamily="18" charset="0"/>
              </a:rPr>
              <a:t> </a:t>
            </a:r>
            <a:r>
              <a:rPr lang="en-GB" sz="2800" b="1" dirty="0" smtClean="0">
                <a:cs typeface="Times New Roman" pitchFamily="18" charset="0"/>
              </a:rPr>
              <a:t>have </a:t>
            </a:r>
            <a:r>
              <a:rPr lang="en-GB" sz="2800" b="1" dirty="0" smtClean="0">
                <a:cs typeface="Times New Roman" pitchFamily="18" charset="0"/>
              </a:rPr>
              <a:t>no mass.”</a:t>
            </a:r>
            <a:endParaRPr lang="en-GB" sz="2800" dirty="0" smtClean="0">
              <a:cs typeface="Times New Roman" pitchFamily="18" charset="0"/>
            </a:endParaRPr>
          </a:p>
        </p:txBody>
      </p:sp>
      <p:sp>
        <p:nvSpPr>
          <p:cNvPr id="2" name="Date Placeholder 1"/>
          <p:cNvSpPr>
            <a:spLocks noGrp="1"/>
          </p:cNvSpPr>
          <p:nvPr>
            <p:ph type="dt" sz="half" idx="10"/>
          </p:nvPr>
        </p:nvSpPr>
        <p:spPr/>
        <p:txBody>
          <a:bodyPr/>
          <a:lstStyle/>
          <a:p>
            <a:fld id="{CAE36EF1-D155-4804-A8C4-70FB4836DF14}" type="datetime1">
              <a:rPr lang="en-GB" smtClean="0"/>
              <a:t>31/05/2017</a:t>
            </a:fld>
            <a:endParaRPr lang="en-GB"/>
          </a:p>
        </p:txBody>
      </p:sp>
      <p:sp>
        <p:nvSpPr>
          <p:cNvPr id="3" name="Footer Placeholder 2"/>
          <p:cNvSpPr>
            <a:spLocks noGrp="1"/>
          </p:cNvSpPr>
          <p:nvPr>
            <p:ph type="ftr" sz="quarter" idx="11"/>
          </p:nvPr>
        </p:nvSpPr>
        <p:spPr/>
        <p:txBody>
          <a:bodyPr/>
          <a:lstStyle/>
          <a:p>
            <a:r>
              <a:rPr lang="en-GB" smtClean="0"/>
              <a:t>JAH</a:t>
            </a:r>
            <a:endParaRPr lang="en-GB"/>
          </a:p>
        </p:txBody>
      </p:sp>
    </p:spTree>
    <p:extLst>
      <p:ext uri="{BB962C8B-B14F-4D97-AF65-F5344CB8AC3E}">
        <p14:creationId xmlns:p14="http://schemas.microsoft.com/office/powerpoint/2010/main" val="4245167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ien Encounter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ien Encounter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475</TotalTime>
  <Words>4260</Words>
  <Application>Microsoft Office PowerPoint</Application>
  <PresentationFormat>On-screen Show (4:3)</PresentationFormat>
  <Paragraphs>1199</Paragraphs>
  <Slides>140</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140</vt:i4>
      </vt:variant>
    </vt:vector>
  </HeadingPairs>
  <TitlesOfParts>
    <vt:vector size="144" baseType="lpstr">
      <vt:lpstr>Office Theme</vt:lpstr>
      <vt:lpstr>CorelDRAW 6.0</vt:lpstr>
      <vt:lpstr>Worksheet</vt:lpstr>
      <vt:lpstr>Drawing</vt:lpstr>
      <vt:lpstr>TRANSPORT UNIT  FORCES/dynamics </vt:lpstr>
      <vt:lpstr>Homework</vt:lpstr>
      <vt:lpstr>MINDMAP OF FORCES</vt:lpstr>
      <vt:lpstr>WHAT WE WILL BE COVERING</vt:lpstr>
      <vt:lpstr>WHAT IS A FORCE?</vt:lpstr>
      <vt:lpstr>ASK A STUDENT!</vt:lpstr>
      <vt:lpstr>WHAT YOU THOUGHT</vt:lpstr>
      <vt:lpstr>PowerPoint Presentation</vt:lpstr>
      <vt:lpstr>ASK A STUDENT!</vt:lpstr>
      <vt:lpstr>WHAT YOU THOUGHT</vt:lpstr>
      <vt:lpstr>PowerPoint Presentation</vt:lpstr>
      <vt:lpstr>EFFECTS OF A FORCE?</vt:lpstr>
      <vt:lpstr>TASK - the effects of a Force</vt:lpstr>
      <vt:lpstr>BEWARE</vt:lpstr>
      <vt:lpstr>PowerPoint Presentation</vt:lpstr>
      <vt:lpstr>PowerPoint Presentation</vt:lpstr>
      <vt:lpstr>GO ON A FORCE WALK WITH YOUR TEACHER</vt:lpstr>
      <vt:lpstr>Force Walk</vt:lpstr>
      <vt:lpstr>Forces</vt:lpstr>
      <vt:lpstr>ASK A STUDENT!</vt:lpstr>
      <vt:lpstr>Examples of forces</vt:lpstr>
      <vt:lpstr>We can divide forces into 2 groups</vt:lpstr>
      <vt:lpstr>PowerPoint Presentation</vt:lpstr>
      <vt:lpstr>PowerPoint Presentation</vt:lpstr>
      <vt:lpstr>What type of force can you think of?</vt:lpstr>
      <vt:lpstr>WHAT CAUSES THESE FORCES?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FORCES Specs!</vt:lpstr>
      <vt:lpstr>FORCES SPECS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FORCES?</vt:lpstr>
      <vt:lpstr>Measuring forces</vt:lpstr>
      <vt:lpstr>Hookes law</vt:lpstr>
      <vt:lpstr>PowerPoint Presentation</vt:lpstr>
      <vt:lpstr>Procedure </vt:lpstr>
      <vt:lpstr> </vt:lpstr>
      <vt:lpstr>extension</vt:lpstr>
      <vt:lpstr>PowerPoint Presentation</vt:lpstr>
      <vt:lpstr>Homework: Spring experiment</vt:lpstr>
      <vt:lpstr>PowerPoint Presentation</vt:lpstr>
      <vt:lpstr>HOOKE’S LAW CONCLUSION</vt:lpstr>
      <vt:lpstr>PowerPoint Presentation</vt:lpstr>
      <vt:lpstr>Chart wizard</vt:lpstr>
      <vt:lpstr>PowerPoint Presentation</vt:lpstr>
      <vt:lpstr>PowerPoint Presentation</vt:lpstr>
      <vt:lpstr>Spring balance / newton meter</vt:lpstr>
      <vt:lpstr>PowerPoint Presentation</vt:lpstr>
      <vt:lpstr>PowerPoint Presentation</vt:lpstr>
      <vt:lpstr>Measuring WEIGHT/ FORCE</vt:lpstr>
      <vt:lpstr>WEIGHING really is FINDING YOUR WEIGHT!</vt:lpstr>
      <vt:lpstr>Weight and mass – what’s the link?</vt:lpstr>
      <vt:lpstr>PowerPoint Presentation</vt:lpstr>
      <vt:lpstr>Measuring forces-- Using a NEWTON BALANCE to measure Forces. </vt:lpstr>
      <vt:lpstr>MEASURING FORCES –use these or find some of your own</vt:lpstr>
      <vt:lpstr>Estimating the size of FORCES?</vt:lpstr>
      <vt:lpstr>Estimating forces</vt:lpstr>
      <vt:lpstr>0.1 N , 2 N , 20 N,  650 N,  1800 N ,  10,000 N, 1,500,000 N,  200,000,000 N</vt:lpstr>
      <vt:lpstr>Measuring MASS and WEIGHT</vt:lpstr>
      <vt:lpstr>PowerPoint Presentation</vt:lpstr>
      <vt:lpstr>Mass &amp; weight</vt:lpstr>
      <vt:lpstr>Mass and Weight- LEVEL 3</vt:lpstr>
      <vt:lpstr>PowerPoint Presentation</vt:lpstr>
      <vt:lpstr>Level 3</vt:lpstr>
      <vt:lpstr>PowerPoint Presentation</vt:lpstr>
      <vt:lpstr>Mass and Weight- LEVEL 3</vt:lpstr>
      <vt:lpstr>Weight not gravity</vt:lpstr>
      <vt:lpstr>What’s the difference? Mass and Weight- LEVEL 3/4</vt:lpstr>
      <vt:lpstr>CONFUSING NOTES- Level 3/4</vt:lpstr>
      <vt:lpstr>PowerPoint Presentation</vt:lpstr>
      <vt:lpstr>PowerPoint Presentation</vt:lpstr>
      <vt:lpstr>Practice Questions</vt:lpstr>
      <vt:lpstr>Practice Questions</vt:lpstr>
      <vt:lpstr>Losing – and gaining – weight</vt:lpstr>
      <vt:lpstr>Weight and Mass – </vt:lpstr>
      <vt:lpstr>Measuring force &amp; Weight</vt:lpstr>
      <vt:lpstr>HOMEWORK/ RESEARCH </vt:lpstr>
      <vt:lpstr>SUMMARY  </vt:lpstr>
      <vt:lpstr>TRY THESE EXAMPLES- What to do –Level 3</vt:lpstr>
      <vt:lpstr>What’s the difference? Level 3/4</vt:lpstr>
      <vt:lpstr>Losing – and gaining – weight</vt:lpstr>
      <vt:lpstr>GOING FURTHER LEVEL 4/5</vt:lpstr>
      <vt:lpstr>GOING FURTHER LEVEL 4/5</vt:lpstr>
      <vt:lpstr>Losing – and gaining – weight</vt:lpstr>
      <vt:lpstr>WHAT YOU THOUGHT</vt:lpstr>
      <vt:lpstr>Revision quiz</vt:lpstr>
      <vt:lpstr>Revisions quiz -      My score out of 18: _____  </vt:lpstr>
      <vt:lpstr>friction</vt:lpstr>
      <vt:lpstr>Friction</vt:lpstr>
      <vt:lpstr>PowerPoint Presentation</vt:lpstr>
      <vt:lpstr>PowerPoint Presentation</vt:lpstr>
      <vt:lpstr>Friction  Surface friction </vt:lpstr>
      <vt:lpstr>Friction- ANSWER THESE IN A TABLE IN YOUR JOTTER</vt:lpstr>
      <vt:lpstr>LABEL THE places where there is FRICTION</vt:lpstr>
      <vt:lpstr>Friction -good or bad</vt:lpstr>
      <vt:lpstr>PowerPoint Presentation</vt:lpstr>
      <vt:lpstr>Useful or Not so useful?</vt:lpstr>
      <vt:lpstr>Useful or Not so useful?</vt:lpstr>
      <vt:lpstr>Useful or Not so useful?</vt:lpstr>
      <vt:lpstr>Useful or Not so useful?</vt:lpstr>
      <vt:lpstr>Useful or Not so useful?</vt:lpstr>
      <vt:lpstr>Useful or Not so useful?</vt:lpstr>
      <vt:lpstr>Useful or Not so useful?</vt:lpstr>
      <vt:lpstr>PowerPoint Presentation</vt:lpstr>
      <vt:lpstr>REDUCING FRICTION</vt:lpstr>
      <vt:lpstr>Try some experiments to change friction</vt:lpstr>
      <vt:lpstr>Try some experiments to change friction</vt:lpstr>
      <vt:lpstr>PowerPoint Presentation</vt:lpstr>
      <vt:lpstr>The Force of Friction </vt:lpstr>
      <vt:lpstr>Measuring Frictional Forces</vt:lpstr>
      <vt:lpstr>Measuring friction</vt:lpstr>
      <vt:lpstr>Investigation on friction</vt:lpstr>
      <vt:lpstr>PowerPoint Presentation</vt:lpstr>
      <vt:lpstr>PowerPoint Presentation</vt:lpstr>
      <vt:lpstr>PowerPoint Presentation</vt:lpstr>
      <vt:lpstr>FRICTION and CAR CRASH TESTS</vt:lpstr>
      <vt:lpstr>Friction</vt:lpstr>
      <vt:lpstr>PowerPoint Presentation</vt:lpstr>
      <vt:lpstr>FORCES as a VECTOR</vt:lpstr>
      <vt:lpstr>PowerPoint Presentation</vt:lpstr>
      <vt:lpstr>What do forces do?</vt:lpstr>
      <vt:lpstr>BALANCED &amp; Unbalanced  FORCES?</vt:lpstr>
      <vt:lpstr>PowerPoint Presentation</vt:lpstr>
      <vt:lpstr>Balanced Forces</vt:lpstr>
      <vt:lpstr>Unbalanced Forces</vt:lpstr>
      <vt:lpstr>Resultant Force</vt:lpstr>
      <vt:lpstr>What is the resultant force?</vt:lpstr>
      <vt:lpstr>PowerPoint Presentation</vt:lpstr>
    </vt:vector>
  </TitlesOfParts>
  <Company>Altiris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UNIT  FORCES/dynamics</dc:title>
  <dc:creator>Jennie Hargreaves</dc:creator>
  <cp:lastModifiedBy>Jennie Hargreaves</cp:lastModifiedBy>
  <cp:revision>18</cp:revision>
  <dcterms:created xsi:type="dcterms:W3CDTF">2017-05-11T10:14:52Z</dcterms:created>
  <dcterms:modified xsi:type="dcterms:W3CDTF">2017-05-31T19:12:47Z</dcterms:modified>
</cp:coreProperties>
</file>