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57" r:id="rId2"/>
    <p:sldId id="402" r:id="rId3"/>
    <p:sldId id="403" r:id="rId4"/>
    <p:sldId id="404" r:id="rId5"/>
    <p:sldId id="413" r:id="rId6"/>
    <p:sldId id="389" r:id="rId7"/>
    <p:sldId id="258" r:id="rId8"/>
    <p:sldId id="259" r:id="rId9"/>
    <p:sldId id="405" r:id="rId10"/>
    <p:sldId id="412" r:id="rId11"/>
    <p:sldId id="406" r:id="rId12"/>
    <p:sldId id="407" r:id="rId13"/>
    <p:sldId id="408" r:id="rId14"/>
    <p:sldId id="409" r:id="rId15"/>
    <p:sldId id="410" r:id="rId16"/>
    <p:sldId id="262" r:id="rId17"/>
    <p:sldId id="263" r:id="rId18"/>
    <p:sldId id="264" r:id="rId19"/>
    <p:sldId id="265" r:id="rId20"/>
    <p:sldId id="266" r:id="rId21"/>
    <p:sldId id="390" r:id="rId22"/>
    <p:sldId id="388" r:id="rId23"/>
    <p:sldId id="268" r:id="rId24"/>
    <p:sldId id="269" r:id="rId25"/>
    <p:sldId id="270" r:id="rId26"/>
    <p:sldId id="271" r:id="rId27"/>
    <p:sldId id="272" r:id="rId28"/>
    <p:sldId id="273" r:id="rId29"/>
    <p:sldId id="391" r:id="rId30"/>
    <p:sldId id="274" r:id="rId31"/>
    <p:sldId id="275" r:id="rId32"/>
    <p:sldId id="276" r:id="rId33"/>
    <p:sldId id="277" r:id="rId34"/>
    <p:sldId id="278" r:id="rId35"/>
    <p:sldId id="279" r:id="rId36"/>
    <p:sldId id="280" r:id="rId37"/>
    <p:sldId id="281" r:id="rId38"/>
    <p:sldId id="282"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283" r:id="rId136"/>
    <p:sldId id="392" r:id="rId137"/>
    <p:sldId id="393" r:id="rId138"/>
    <p:sldId id="394" r:id="rId139"/>
    <p:sldId id="395" r:id="rId140"/>
    <p:sldId id="396" r:id="rId141"/>
    <p:sldId id="397" r:id="rId142"/>
    <p:sldId id="398" r:id="rId143"/>
    <p:sldId id="399" r:id="rId144"/>
    <p:sldId id="400" r:id="rId145"/>
    <p:sldId id="401"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Jennies%20Stuff\Hookes%20Law%20exampl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788876575572"/>
          <c:y val="3.0834621151304333E-2"/>
          <c:w val="0.84670816034747054"/>
          <c:h val="0.8340138844262438"/>
        </c:manualLayout>
      </c:layout>
      <c:scatterChart>
        <c:scatterStyle val="lineMarker"/>
        <c:varyColors val="0"/>
        <c:ser>
          <c:idx val="0"/>
          <c:order val="0"/>
          <c:tx>
            <c:strRef>
              <c:f>Sheet1!$B$1:$B$2</c:f>
              <c:strCache>
                <c:ptCount val="1"/>
                <c:pt idx="0">
                  <c:v>Extension (cm) Spring 1</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Sheet1!$B$3:$B$13</c:f>
              <c:numCache>
                <c:formatCode>0.0</c:formatCode>
                <c:ptCount val="11"/>
                <c:pt idx="0">
                  <c:v>0</c:v>
                </c:pt>
                <c:pt idx="1">
                  <c:v>2.4</c:v>
                </c:pt>
                <c:pt idx="2">
                  <c:v>4.8</c:v>
                </c:pt>
                <c:pt idx="3">
                  <c:v>7.2</c:v>
                </c:pt>
                <c:pt idx="4">
                  <c:v>9.6</c:v>
                </c:pt>
                <c:pt idx="5">
                  <c:v>12</c:v>
                </c:pt>
                <c:pt idx="6">
                  <c:v>14.4</c:v>
                </c:pt>
                <c:pt idx="7">
                  <c:v>16.8</c:v>
                </c:pt>
                <c:pt idx="8">
                  <c:v>19.2</c:v>
                </c:pt>
                <c:pt idx="9">
                  <c:v>21.6</c:v>
                </c:pt>
                <c:pt idx="10">
                  <c:v>24</c:v>
                </c:pt>
              </c:numCache>
            </c:numRef>
          </c:yVal>
          <c:smooth val="0"/>
        </c:ser>
        <c:ser>
          <c:idx val="1"/>
          <c:order val="1"/>
          <c:tx>
            <c:strRef>
              <c:f>Sheet1!$C$1:$C$2</c:f>
              <c:strCache>
                <c:ptCount val="1"/>
                <c:pt idx="0">
                  <c:v>Extension (cm) Spring 2</c:v>
                </c:pt>
              </c:strCache>
            </c:strRef>
          </c:tx>
          <c:spPr>
            <a:ln w="28575">
              <a:noFill/>
            </a:ln>
          </c:spPr>
          <c:trendline>
            <c:trendlineType val="linear"/>
            <c:dispRSqr val="0"/>
            <c:dispEq val="0"/>
          </c:trendline>
          <c:xVal>
            <c:numRef>
              <c:f>Sheet1!$A$3:$A$13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Sheet1!$C$3:$C$13</c:f>
              <c:numCache>
                <c:formatCode>0.0</c:formatCode>
                <c:ptCount val="11"/>
                <c:pt idx="0">
                  <c:v>0</c:v>
                </c:pt>
                <c:pt idx="1">
                  <c:v>1.7</c:v>
                </c:pt>
                <c:pt idx="2">
                  <c:v>3.4</c:v>
                </c:pt>
                <c:pt idx="3">
                  <c:v>5.0999999999999996</c:v>
                </c:pt>
                <c:pt idx="4">
                  <c:v>6.8</c:v>
                </c:pt>
                <c:pt idx="5">
                  <c:v>8.5</c:v>
                </c:pt>
                <c:pt idx="6">
                  <c:v>10.199999999999999</c:v>
                </c:pt>
                <c:pt idx="7">
                  <c:v>11.9</c:v>
                </c:pt>
                <c:pt idx="8">
                  <c:v>13.6</c:v>
                </c:pt>
                <c:pt idx="9">
                  <c:v>15.3</c:v>
                </c:pt>
                <c:pt idx="10">
                  <c:v>17</c:v>
                </c:pt>
              </c:numCache>
            </c:numRef>
          </c:yVal>
          <c:smooth val="0"/>
        </c:ser>
        <c:dLbls>
          <c:showLegendKey val="0"/>
          <c:showVal val="0"/>
          <c:showCatName val="0"/>
          <c:showSerName val="0"/>
          <c:showPercent val="0"/>
          <c:showBubbleSize val="0"/>
        </c:dLbls>
        <c:axId val="67615744"/>
        <c:axId val="69174400"/>
      </c:scatterChart>
      <c:valAx>
        <c:axId val="67615744"/>
        <c:scaling>
          <c:orientation val="minMax"/>
          <c:max val="11"/>
        </c:scaling>
        <c:delete val="0"/>
        <c:axPos val="b"/>
        <c:majorGridlines/>
        <c:minorGridlines/>
        <c:title>
          <c:tx>
            <c:rich>
              <a:bodyPr/>
              <a:lstStyle/>
              <a:p>
                <a:pPr>
                  <a:defRPr/>
                </a:pPr>
                <a:r>
                  <a:rPr lang="en-GB" dirty="0"/>
                  <a:t>Weight (N)</a:t>
                </a:r>
              </a:p>
            </c:rich>
          </c:tx>
          <c:layout/>
          <c:overlay val="0"/>
        </c:title>
        <c:numFmt formatCode="General" sourceLinked="1"/>
        <c:majorTickMark val="out"/>
        <c:minorTickMark val="none"/>
        <c:tickLblPos val="nextTo"/>
        <c:crossAx val="69174400"/>
        <c:crosses val="autoZero"/>
        <c:crossBetween val="midCat"/>
        <c:majorUnit val="1"/>
        <c:minorUnit val="0.2"/>
      </c:valAx>
      <c:valAx>
        <c:axId val="69174400"/>
        <c:scaling>
          <c:orientation val="minMax"/>
        </c:scaling>
        <c:delete val="0"/>
        <c:axPos val="l"/>
        <c:majorGridlines/>
        <c:minorGridlines/>
        <c:title>
          <c:tx>
            <c:rich>
              <a:bodyPr/>
              <a:lstStyle/>
              <a:p>
                <a:pPr>
                  <a:defRPr/>
                </a:pPr>
                <a:r>
                  <a:rPr lang="en-GB" dirty="0"/>
                  <a:t>Extension (cm)</a:t>
                </a:r>
              </a:p>
            </c:rich>
          </c:tx>
          <c:layout/>
          <c:overlay val="0"/>
        </c:title>
        <c:numFmt formatCode="0.0" sourceLinked="1"/>
        <c:majorTickMark val="out"/>
        <c:minorTickMark val="none"/>
        <c:tickLblPos val="nextTo"/>
        <c:crossAx val="67615744"/>
        <c:crosses val="autoZero"/>
        <c:crossBetween val="midCat"/>
      </c:valAx>
    </c:plotArea>
    <c:legend>
      <c:legendPos val="r"/>
      <c:legendEntry>
        <c:idx val="2"/>
        <c:delete val="1"/>
      </c:legendEntry>
      <c:legendEntry>
        <c:idx val="3"/>
        <c:delete val="1"/>
      </c:legendEntry>
      <c:layout>
        <c:manualLayout>
          <c:xMode val="edge"/>
          <c:yMode val="edge"/>
          <c:x val="0.16341092155863093"/>
          <c:y val="5.4481853194999895E-2"/>
          <c:w val="0.31522423180521153"/>
          <c:h val="0.10581539021131177"/>
        </c:manualLayout>
      </c:layout>
      <c:overlay val="0"/>
      <c:spPr>
        <a:solidFill>
          <a:srgbClr val="FFFF00"/>
        </a:solidFill>
      </c:spPr>
      <c:txPr>
        <a:bodyPr/>
        <a:lstStyle/>
        <a:p>
          <a:pPr>
            <a:defRPr>
              <a:solidFill>
                <a:sysClr val="windowText" lastClr="000000"/>
              </a:solidFill>
            </a:defRPr>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7787875843937E-2"/>
          <c:y val="2.3185985470979616E-2"/>
          <c:w val="0.89645973989574856"/>
          <c:h val="0.88021368953517853"/>
        </c:manualLayout>
      </c:layout>
      <c:scatterChart>
        <c:scatterStyle val="lineMarker"/>
        <c:varyColors val="0"/>
        <c:ser>
          <c:idx val="0"/>
          <c:order val="0"/>
          <c:tx>
            <c:strRef>
              <c:f>Sheet2!$C$1</c:f>
              <c:strCache>
                <c:ptCount val="1"/>
                <c:pt idx="0">
                  <c:v>Extension (mm)</c:v>
                </c:pt>
              </c:strCache>
            </c:strRef>
          </c:tx>
          <c:spPr>
            <a:ln w="28575">
              <a:noFill/>
            </a:ln>
          </c:spPr>
          <c:trendline>
            <c:trendlineType val="linear"/>
            <c:dispRSqr val="0"/>
            <c:dispEq val="0"/>
          </c:trendline>
          <c:xVal>
            <c:numRef>
              <c:f>Sheet2!$A$2:$A$12</c:f>
              <c:numCache>
                <c:formatCode>0.0</c:formatCode>
                <c:ptCount val="11"/>
                <c:pt idx="0">
                  <c:v>0</c:v>
                </c:pt>
                <c:pt idx="1">
                  <c:v>0.19884199999999999</c:v>
                </c:pt>
                <c:pt idx="2">
                  <c:v>0.29566600000000004</c:v>
                </c:pt>
                <c:pt idx="3">
                  <c:v>0.39307800000000004</c:v>
                </c:pt>
                <c:pt idx="4">
                  <c:v>0.48892200000000008</c:v>
                </c:pt>
                <c:pt idx="5">
                  <c:v>0.58525600000000011</c:v>
                </c:pt>
                <c:pt idx="6">
                  <c:v>0.68208000000000002</c:v>
                </c:pt>
                <c:pt idx="7">
                  <c:v>0.77968800000000016</c:v>
                </c:pt>
                <c:pt idx="8">
                  <c:v>0.87700200000000006</c:v>
                </c:pt>
                <c:pt idx="9">
                  <c:v>0.97470800000000002</c:v>
                </c:pt>
                <c:pt idx="10">
                  <c:v>1.0710420000000003</c:v>
                </c:pt>
              </c:numCache>
            </c:numRef>
          </c:xVal>
          <c:yVal>
            <c:numRef>
              <c:f>Sheet2!$C$2:$C$12</c:f>
              <c:numCache>
                <c:formatCode>0.0</c:formatCode>
                <c:ptCount val="11"/>
                <c:pt idx="0">
                  <c:v>0</c:v>
                </c:pt>
                <c:pt idx="1">
                  <c:v>7</c:v>
                </c:pt>
                <c:pt idx="2">
                  <c:v>11</c:v>
                </c:pt>
                <c:pt idx="3">
                  <c:v>15</c:v>
                </c:pt>
                <c:pt idx="4">
                  <c:v>18</c:v>
                </c:pt>
                <c:pt idx="5">
                  <c:v>21.5</c:v>
                </c:pt>
                <c:pt idx="6">
                  <c:v>25</c:v>
                </c:pt>
                <c:pt idx="7">
                  <c:v>29</c:v>
                </c:pt>
                <c:pt idx="8">
                  <c:v>33</c:v>
                </c:pt>
                <c:pt idx="9">
                  <c:v>36</c:v>
                </c:pt>
                <c:pt idx="10">
                  <c:v>40</c:v>
                </c:pt>
              </c:numCache>
            </c:numRef>
          </c:yVal>
          <c:smooth val="0"/>
        </c:ser>
        <c:dLbls>
          <c:showLegendKey val="0"/>
          <c:showVal val="0"/>
          <c:showCatName val="0"/>
          <c:showSerName val="0"/>
          <c:showPercent val="0"/>
          <c:showBubbleSize val="0"/>
        </c:dLbls>
        <c:axId val="76727040"/>
        <c:axId val="76728960"/>
      </c:scatterChart>
      <c:valAx>
        <c:axId val="76727040"/>
        <c:scaling>
          <c:orientation val="minMax"/>
        </c:scaling>
        <c:delete val="0"/>
        <c:axPos val="b"/>
        <c:majorGridlines/>
        <c:minorGridlines/>
        <c:title>
          <c:tx>
            <c:rich>
              <a:bodyPr/>
              <a:lstStyle/>
              <a:p>
                <a:pPr>
                  <a:defRPr/>
                </a:pPr>
                <a:r>
                  <a:rPr lang="en-GB" dirty="0"/>
                  <a:t>Extension (mm)</a:t>
                </a:r>
              </a:p>
            </c:rich>
          </c:tx>
          <c:layout>
            <c:manualLayout>
              <c:xMode val="edge"/>
              <c:yMode val="edge"/>
              <c:x val="0.78718311239574634"/>
              <c:y val="0.84041838763984156"/>
            </c:manualLayout>
          </c:layout>
          <c:overlay val="0"/>
        </c:title>
        <c:numFmt formatCode="0.0" sourceLinked="1"/>
        <c:majorTickMark val="out"/>
        <c:minorTickMark val="none"/>
        <c:tickLblPos val="nextTo"/>
        <c:crossAx val="76728960"/>
        <c:crosses val="autoZero"/>
        <c:crossBetween val="midCat"/>
        <c:majorUnit val="0.1"/>
        <c:minorUnit val="2.0000000000000004E-2"/>
      </c:valAx>
      <c:valAx>
        <c:axId val="76728960"/>
        <c:scaling>
          <c:orientation val="minMax"/>
          <c:max val="42"/>
          <c:min val="0"/>
        </c:scaling>
        <c:delete val="0"/>
        <c:axPos val="l"/>
        <c:majorGridlines/>
        <c:minorGridlines/>
        <c:title>
          <c:tx>
            <c:rich>
              <a:bodyPr/>
              <a:lstStyle/>
              <a:p>
                <a:pPr>
                  <a:defRPr/>
                </a:pPr>
                <a:r>
                  <a:rPr lang="en-GB" dirty="0"/>
                  <a:t>FORCE APPLIED (N)</a:t>
                </a:r>
              </a:p>
            </c:rich>
          </c:tx>
          <c:layout>
            <c:manualLayout>
              <c:xMode val="edge"/>
              <c:yMode val="edge"/>
              <c:x val="7.5065619280075033E-2"/>
              <c:y val="2.7557715019010585E-2"/>
            </c:manualLayout>
          </c:layout>
          <c:overlay val="0"/>
        </c:title>
        <c:numFmt formatCode="0.0" sourceLinked="1"/>
        <c:majorTickMark val="out"/>
        <c:minorTickMark val="none"/>
        <c:tickLblPos val="nextTo"/>
        <c:crossAx val="76727040"/>
        <c:crosses val="autoZero"/>
        <c:crossBetween val="midCat"/>
        <c:majorUnit val="4"/>
        <c:minorUnit val="0.2"/>
      </c:valAx>
    </c:plotArea>
    <c:plotVisOnly val="1"/>
    <c:dispBlanksAs val="gap"/>
    <c:showDLblsOverMax val="0"/>
  </c:chart>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95B26-A8B8-4BFE-B949-3AD5824204F0}" type="datetimeFigureOut">
              <a:rPr lang="en-GB" smtClean="0"/>
              <a:t>19/08/2017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00E48-8185-4AA1-8F96-50A5CF4156F1}" type="slidenum">
              <a:rPr lang="en-GB" smtClean="0"/>
              <a:t>‹#›</a:t>
            </a:fld>
            <a:endParaRPr lang="en-GB" dirty="0"/>
          </a:p>
        </p:txBody>
      </p:sp>
    </p:spTree>
    <p:extLst>
      <p:ext uri="{BB962C8B-B14F-4D97-AF65-F5344CB8AC3E}">
        <p14:creationId xmlns:p14="http://schemas.microsoft.com/office/powerpoint/2010/main" val="327970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860F27-05A5-46E1-8246-A49873B63B18}" type="slidenum">
              <a:rPr lang="en-GB" sz="1200" smtClean="0"/>
              <a:pPr eaLnBrk="1" hangingPunct="1"/>
              <a:t>25</a:t>
            </a:fld>
            <a:endParaRPr lang="en-GB" sz="1200" dirty="0" smtClean="0"/>
          </a:p>
        </p:txBody>
      </p:sp>
      <p:sp>
        <p:nvSpPr>
          <p:cNvPr id="233475" name="Rectangle 7"/>
          <p:cNvSpPr txBox="1">
            <a:spLocks noGrp="1" noChangeArrowheads="1"/>
          </p:cNvSpPr>
          <p:nvPr/>
        </p:nvSpPr>
        <p:spPr bwMode="auto">
          <a:xfrm>
            <a:off x="3885453" y="8686288"/>
            <a:ext cx="2972547" cy="4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8D08CA5-3A76-47A1-B1BD-1091BA1CE321}" type="slidenum">
              <a:rPr lang="en-GB" sz="1200"/>
              <a:pPr algn="r" eaLnBrk="1" hangingPunct="1"/>
              <a:t>25</a:t>
            </a:fld>
            <a:endParaRPr lang="en-GB" sz="1200" dirty="0"/>
          </a:p>
        </p:txBody>
      </p:sp>
      <p:sp>
        <p:nvSpPr>
          <p:cNvPr id="233476" name="Rectangle 2"/>
          <p:cNvSpPr>
            <a:spLocks noGrp="1" noRot="1" noChangeAspect="1" noChangeArrowheads="1" noTextEdit="1"/>
          </p:cNvSpPr>
          <p:nvPr>
            <p:ph type="sldImg"/>
          </p:nvPr>
        </p:nvSpPr>
        <p:spPr>
          <a:xfrm>
            <a:off x="1143000" y="685800"/>
            <a:ext cx="4572000" cy="3429000"/>
          </a:xfrm>
          <a:ln/>
        </p:spPr>
      </p:sp>
      <p:sp>
        <p:nvSpPr>
          <p:cNvPr id="233477" name="Rectangle 3"/>
          <p:cNvSpPr>
            <a:spLocks noGrp="1" noChangeArrowheads="1"/>
          </p:cNvSpPr>
          <p:nvPr>
            <p:ph type="body" idx="1"/>
          </p:nvPr>
        </p:nvSpPr>
        <p:spPr>
          <a:noFill/>
        </p:spPr>
        <p:txBody>
          <a:bodyPr/>
          <a:lstStyle/>
          <a:p>
            <a:pPr eaLnBrk="1" hangingPunct="1"/>
            <a:r>
              <a:rPr lang="en-GB" dirty="0" smtClean="0"/>
              <a:t>http://www.dailymail.co.uk/sciencetech/article-1284051/Incredible-slow-motion-picture-golf-ball-flattens-hits-steel-plate-150mph.html</a:t>
            </a:r>
          </a:p>
          <a:p>
            <a:pPr eaLnBrk="1" hangingPunct="1"/>
            <a:r>
              <a:rPr lang="en-GB" dirty="0" smtClean="0"/>
              <a:t>t looks like a rubber ball that has been squashed after being flung at a wall. Not sure if it is real!</a:t>
            </a:r>
          </a:p>
          <a:p>
            <a:pPr eaLnBrk="1" hangingPunct="1"/>
            <a:endParaRPr lang="en-GB" dirty="0" smtClean="0"/>
          </a:p>
          <a:p>
            <a:pPr eaLnBrk="1" hangingPunct="1"/>
            <a:r>
              <a:rPr lang="en-GB" dirty="0" smtClean="0"/>
              <a:t>But these images actually show what happens during a high speed impact - to a golf ball. The slow motion close-up of the smash reveals the incredible forces at play when a golf ball is fired at a piece of steel at 150mph.   Internet picture of a golf ball hitting a piece of steel at 150mph in slow motion The video stills show what happens when a golf ball slams into a steel plate at high speed The clip reveals the unbelievable distortion it undergoes and its flexibility - even under the extreme stress of going from 150mph to zero in a split second.</a:t>
            </a:r>
          </a:p>
          <a:p>
            <a:pPr eaLnBrk="1" hangingPunct="1"/>
            <a:r>
              <a:rPr lang="en-GB" dirty="0" smtClean="0"/>
              <a:t>The whole ball is flattened like a pancake against the steel before bouncing off and instantly reforming into its original shape as the energy from the impact is transferred across the ball to the opposite end in a wave.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CB3087-6612-4E48-8033-BF7BDBDDB96B}" type="slidenum">
              <a:rPr lang="en-GB" sz="1200" smtClean="0"/>
              <a:pPr eaLnBrk="1" hangingPunct="1"/>
              <a:t>68</a:t>
            </a:fld>
            <a:endParaRPr lang="en-GB" sz="1200" dirty="0" smtClean="0"/>
          </a:p>
        </p:txBody>
      </p:sp>
      <p:sp>
        <p:nvSpPr>
          <p:cNvPr id="234499" name="Rectangle 2"/>
          <p:cNvSpPr>
            <a:spLocks noGrp="1" noRot="1" noChangeAspect="1" noChangeArrowheads="1" noTextEdit="1"/>
          </p:cNvSpPr>
          <p:nvPr>
            <p:ph type="sldImg"/>
          </p:nvPr>
        </p:nvSpPr>
        <p:spPr>
          <a:xfrm>
            <a:off x="1143000" y="685800"/>
            <a:ext cx="4572000" cy="3429000"/>
          </a:xfrm>
          <a:ln/>
        </p:spPr>
      </p:sp>
      <p:sp>
        <p:nvSpPr>
          <p:cNvPr id="23450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1BB6A3-B376-439C-BE68-48D40F87CC7E}"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108642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5DC638-420D-48C6-84D0-B0A178A918F6}"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174051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56A0E0-CB68-4B7E-A1EB-878AF2719FBD}"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79859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48888156-B4ED-4C64-BE97-8B8CB42EEBE2}" type="datetime1">
              <a:rPr lang="en-GB" smtClean="0"/>
              <a:t>19/08/2017</a:t>
            </a:fld>
            <a:r>
              <a:rPr lang="en-GB" dirty="0" smtClean="0"/>
              <a:t>02/10/2011</a:t>
            </a:r>
            <a:endParaRPr lang="en-GB" dirty="0"/>
          </a:p>
        </p:txBody>
      </p:sp>
      <p:sp>
        <p:nvSpPr>
          <p:cNvPr id="7"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8" name="Rectangle 6"/>
          <p:cNvSpPr>
            <a:spLocks noGrp="1" noChangeArrowheads="1"/>
          </p:cNvSpPr>
          <p:nvPr>
            <p:ph type="sldNum" sz="quarter" idx="12"/>
          </p:nvPr>
        </p:nvSpPr>
        <p:spPr>
          <a:ln/>
        </p:spPr>
        <p:txBody>
          <a:bodyPr/>
          <a:lstStyle>
            <a:lvl1pPr>
              <a:defRPr/>
            </a:lvl1pPr>
          </a:lstStyle>
          <a:p>
            <a:pPr>
              <a:defRPr/>
            </a:pPr>
            <a:fld id="{548B6313-4094-41FC-9913-5E48CACA8298}" type="slidenum">
              <a:rPr lang="en-GB"/>
              <a:pPr>
                <a:defRPr/>
              </a:pPr>
              <a:t>‹#›</a:t>
            </a:fld>
            <a:endParaRPr lang="en-GB" dirty="0"/>
          </a:p>
        </p:txBody>
      </p:sp>
    </p:spTree>
    <p:extLst>
      <p:ext uri="{BB962C8B-B14F-4D97-AF65-F5344CB8AC3E}">
        <p14:creationId xmlns:p14="http://schemas.microsoft.com/office/powerpoint/2010/main" val="341451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30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64C62B-34A5-42D1-AEDF-C8FB9F59F467}" type="datetime1">
              <a:rPr lang="en-GB" smtClean="0"/>
              <a:t>19/08/2017</a:t>
            </a:fld>
            <a:r>
              <a:rPr lang="en-GB" dirty="0" smtClean="0"/>
              <a:t>02/10/2011</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5" name="Rectangle 6"/>
          <p:cNvSpPr>
            <a:spLocks noGrp="1" noChangeArrowheads="1"/>
          </p:cNvSpPr>
          <p:nvPr>
            <p:ph type="sldNum" sz="quarter" idx="12"/>
          </p:nvPr>
        </p:nvSpPr>
        <p:spPr>
          <a:ln/>
        </p:spPr>
        <p:txBody>
          <a:bodyPr/>
          <a:lstStyle>
            <a:lvl1pPr>
              <a:defRPr/>
            </a:lvl1pPr>
          </a:lstStyle>
          <a:p>
            <a:pPr>
              <a:defRPr/>
            </a:pPr>
            <a:fld id="{14380539-BDD1-45B4-B31B-63FA444D4BA6}" type="slidenum">
              <a:rPr lang="en-GB"/>
              <a:pPr>
                <a:defRPr/>
              </a:pPr>
              <a:t>‹#›</a:t>
            </a:fld>
            <a:endParaRPr lang="en-GB" dirty="0"/>
          </a:p>
        </p:txBody>
      </p:sp>
    </p:spTree>
    <p:extLst>
      <p:ext uri="{BB962C8B-B14F-4D97-AF65-F5344CB8AC3E}">
        <p14:creationId xmlns:p14="http://schemas.microsoft.com/office/powerpoint/2010/main" val="226103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295400"/>
            <a:ext cx="3810000" cy="48006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1082FC12-710F-4EAD-8184-A92E3C7BA99A}" type="datetime1">
              <a:rPr lang="en-GB" smtClean="0"/>
              <a:t>19/08/2017</a:t>
            </a:fld>
            <a:r>
              <a:rPr lang="en-GB" dirty="0" smtClean="0"/>
              <a:t>02/10/2011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7" name="Rectangle 6"/>
          <p:cNvSpPr>
            <a:spLocks noGrp="1" noChangeArrowheads="1"/>
          </p:cNvSpPr>
          <p:nvPr>
            <p:ph type="sldNum" sz="quarter" idx="12"/>
          </p:nvPr>
        </p:nvSpPr>
        <p:spPr>
          <a:ln/>
        </p:spPr>
        <p:txBody>
          <a:bodyPr/>
          <a:lstStyle>
            <a:lvl1pPr>
              <a:defRPr/>
            </a:lvl1pPr>
          </a:lstStyle>
          <a:p>
            <a:pPr>
              <a:defRPr/>
            </a:pPr>
            <a:fld id="{BFB27D46-B4E3-4B21-8E6B-6ACB59647FEC}" type="slidenum">
              <a:rPr lang="en-GB"/>
              <a:pPr>
                <a:defRPr/>
              </a:pPr>
              <a:t>‹#›</a:t>
            </a:fld>
            <a:endParaRPr lang="en-GB" dirty="0"/>
          </a:p>
        </p:txBody>
      </p:sp>
    </p:spTree>
    <p:extLst>
      <p:ext uri="{BB962C8B-B14F-4D97-AF65-F5344CB8AC3E}">
        <p14:creationId xmlns:p14="http://schemas.microsoft.com/office/powerpoint/2010/main" val="378947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295400"/>
            <a:ext cx="7772400" cy="48006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4DDE0A46-4B62-4D61-B7E6-D1EBEA54CDE9}" type="datetime1">
              <a:rPr lang="en-GB" smtClean="0"/>
              <a:t>19/08/2017</a:t>
            </a:fld>
            <a:r>
              <a:rPr lang="en-GB" dirty="0" smtClean="0"/>
              <a:t>02/10/2011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6" name="Rectangle 6"/>
          <p:cNvSpPr>
            <a:spLocks noGrp="1" noChangeArrowheads="1"/>
          </p:cNvSpPr>
          <p:nvPr>
            <p:ph type="sldNum" sz="quarter" idx="12"/>
          </p:nvPr>
        </p:nvSpPr>
        <p:spPr>
          <a:ln/>
        </p:spPr>
        <p:txBody>
          <a:bodyPr/>
          <a:lstStyle>
            <a:lvl1pPr>
              <a:defRPr/>
            </a:lvl1pPr>
          </a:lstStyle>
          <a:p>
            <a:pPr>
              <a:defRPr/>
            </a:pPr>
            <a:fld id="{145A4DEC-E4B7-47AC-9F1A-FAAAC1709481}" type="slidenum">
              <a:rPr lang="en-GB"/>
              <a:pPr>
                <a:defRPr/>
              </a:pPr>
              <a:t>‹#›</a:t>
            </a:fld>
            <a:endParaRPr lang="en-GB" dirty="0"/>
          </a:p>
        </p:txBody>
      </p:sp>
    </p:spTree>
    <p:extLst>
      <p:ext uri="{BB962C8B-B14F-4D97-AF65-F5344CB8AC3E}">
        <p14:creationId xmlns:p14="http://schemas.microsoft.com/office/powerpoint/2010/main" val="133672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295400"/>
            <a:ext cx="7772400" cy="48006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48792687-64C7-441F-A6AA-A53102E163FB}" type="datetime1">
              <a:rPr lang="en-GB" smtClean="0"/>
              <a:t>19/08/2017</a:t>
            </a:fld>
            <a:r>
              <a:rPr lang="en-GB" dirty="0" smtClean="0"/>
              <a:t>02/10/2011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6" name="Rectangle 6"/>
          <p:cNvSpPr>
            <a:spLocks noGrp="1" noChangeArrowheads="1"/>
          </p:cNvSpPr>
          <p:nvPr>
            <p:ph type="sldNum" sz="quarter" idx="12"/>
          </p:nvPr>
        </p:nvSpPr>
        <p:spPr>
          <a:ln/>
        </p:spPr>
        <p:txBody>
          <a:bodyPr/>
          <a:lstStyle>
            <a:lvl1pPr>
              <a:defRPr/>
            </a:lvl1pPr>
          </a:lstStyle>
          <a:p>
            <a:pPr>
              <a:defRPr/>
            </a:pPr>
            <a:fld id="{ADF6723A-2365-4C6C-B414-BF27615549D2}" type="slidenum">
              <a:rPr lang="en-GB"/>
              <a:pPr>
                <a:defRPr/>
              </a:pPr>
              <a:t>‹#›</a:t>
            </a:fld>
            <a:endParaRPr lang="en-GB" dirty="0"/>
          </a:p>
        </p:txBody>
      </p:sp>
    </p:spTree>
    <p:extLst>
      <p:ext uri="{BB962C8B-B14F-4D97-AF65-F5344CB8AC3E}">
        <p14:creationId xmlns:p14="http://schemas.microsoft.com/office/powerpoint/2010/main" val="129545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295400"/>
            <a:ext cx="3810000" cy="4800600"/>
          </a:xfrm>
        </p:spPr>
        <p:txBody>
          <a:bodyPr/>
          <a:lstStyle/>
          <a:p>
            <a:pPr lvl="0"/>
            <a:endParaRPr lang="en-GB" noProof="0" dirty="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3EA2F95-4D80-459C-99D6-9B703EA66D7E}" type="datetime1">
              <a:rPr lang="en-GB" smtClean="0"/>
              <a:t>19/08/2017</a:t>
            </a:fld>
            <a:r>
              <a:rPr lang="en-GB" dirty="0" smtClean="0"/>
              <a:t>02/10/2011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7" name="Rectangle 6"/>
          <p:cNvSpPr>
            <a:spLocks noGrp="1" noChangeArrowheads="1"/>
          </p:cNvSpPr>
          <p:nvPr>
            <p:ph type="sldNum" sz="quarter" idx="12"/>
          </p:nvPr>
        </p:nvSpPr>
        <p:spPr>
          <a:ln/>
        </p:spPr>
        <p:txBody>
          <a:bodyPr/>
          <a:lstStyle>
            <a:lvl1pPr>
              <a:defRPr/>
            </a:lvl1pPr>
          </a:lstStyle>
          <a:p>
            <a:pPr>
              <a:defRPr/>
            </a:pPr>
            <a:fld id="{909B2349-CE44-4C5C-A243-46989B27AC0D}" type="slidenum">
              <a:rPr lang="en-GB"/>
              <a:pPr>
                <a:defRPr/>
              </a:pPr>
              <a:t>‹#›</a:t>
            </a:fld>
            <a:endParaRPr lang="en-GB" dirty="0"/>
          </a:p>
        </p:txBody>
      </p:sp>
    </p:spTree>
    <p:extLst>
      <p:ext uri="{BB962C8B-B14F-4D97-AF65-F5344CB8AC3E}">
        <p14:creationId xmlns:p14="http://schemas.microsoft.com/office/powerpoint/2010/main" val="247907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E2F8F1A-4323-44B2-B860-FEB0BE4AB03B}" type="datetime1">
              <a:rPr lang="en-GB" smtClean="0"/>
              <a:t>19/08/2017</a:t>
            </a:fld>
            <a:r>
              <a:rPr lang="en-GB" dirty="0" smtClean="0"/>
              <a:t>02/10/2011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7" name="Rectangle 6"/>
          <p:cNvSpPr>
            <a:spLocks noGrp="1" noChangeArrowheads="1"/>
          </p:cNvSpPr>
          <p:nvPr>
            <p:ph type="sldNum" sz="quarter" idx="12"/>
          </p:nvPr>
        </p:nvSpPr>
        <p:spPr>
          <a:ln/>
        </p:spPr>
        <p:txBody>
          <a:bodyPr/>
          <a:lstStyle>
            <a:lvl1pPr>
              <a:defRPr/>
            </a:lvl1pPr>
          </a:lstStyle>
          <a:p>
            <a:pPr>
              <a:defRPr/>
            </a:pPr>
            <a:fld id="{4466C7CB-186D-4467-852B-2DAF04D7038D}" type="slidenum">
              <a:rPr lang="en-GB"/>
              <a:pPr>
                <a:defRPr/>
              </a:pPr>
              <a:t>‹#›</a:t>
            </a:fld>
            <a:endParaRPr lang="en-GB" dirty="0"/>
          </a:p>
        </p:txBody>
      </p:sp>
    </p:spTree>
    <p:extLst>
      <p:ext uri="{BB962C8B-B14F-4D97-AF65-F5344CB8AC3E}">
        <p14:creationId xmlns:p14="http://schemas.microsoft.com/office/powerpoint/2010/main" val="117520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3771900"/>
            <a:ext cx="777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7B07CC1-00AB-4F66-A0E3-9E669FCEDB26}" type="datetime1">
              <a:rPr lang="en-GB"/>
              <a:pPr>
                <a:defRPr/>
              </a:pPr>
              <a:t>19/08/2017</a:t>
            </a:fld>
            <a:r>
              <a:rPr lang="en-GB" dirty="0"/>
              <a:t>02/10/2011</a:t>
            </a: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7" name="Rectangle 6"/>
          <p:cNvSpPr>
            <a:spLocks noGrp="1" noChangeArrowheads="1"/>
          </p:cNvSpPr>
          <p:nvPr>
            <p:ph type="sldNum" sz="quarter" idx="12"/>
          </p:nvPr>
        </p:nvSpPr>
        <p:spPr>
          <a:ln/>
        </p:spPr>
        <p:txBody>
          <a:bodyPr/>
          <a:lstStyle>
            <a:lvl1pPr>
              <a:defRPr/>
            </a:lvl1pPr>
          </a:lstStyle>
          <a:p>
            <a:pPr>
              <a:defRPr/>
            </a:pPr>
            <a:fld id="{7FD4E0A0-1864-4F25-A37D-D82C5F3C4121}" type="slidenum">
              <a:rPr lang="en-GB"/>
              <a:pPr>
                <a:defRPr/>
              </a:pPr>
              <a:t>‹#›</a:t>
            </a:fld>
            <a:endParaRPr lang="en-GB" dirty="0"/>
          </a:p>
        </p:txBody>
      </p:sp>
    </p:spTree>
    <p:extLst>
      <p:ext uri="{BB962C8B-B14F-4D97-AF65-F5344CB8AC3E}">
        <p14:creationId xmlns:p14="http://schemas.microsoft.com/office/powerpoint/2010/main" val="346905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00542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685800" y="1295400"/>
            <a:ext cx="3810000" cy="4800600"/>
          </a:xfrm>
        </p:spPr>
        <p:txBody>
          <a:bodyPr/>
          <a:lstStyle/>
          <a:p>
            <a:pPr lvl="0"/>
            <a:endParaRPr lang="en-GB" noProof="0" dirty="0" smtClean="0"/>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69466DF-F67B-479A-A98E-58B2DCD71981}" type="datetime1">
              <a:rPr lang="en-GB" smtClean="0"/>
              <a:t>19/08/2017</a:t>
            </a:fld>
            <a:r>
              <a:rPr lang="en-GB" dirty="0" smtClean="0"/>
              <a:t>02/10/2011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JAH</a:t>
            </a:r>
          </a:p>
        </p:txBody>
      </p:sp>
      <p:sp>
        <p:nvSpPr>
          <p:cNvPr id="7" name="Rectangle 6"/>
          <p:cNvSpPr>
            <a:spLocks noGrp="1" noChangeArrowheads="1"/>
          </p:cNvSpPr>
          <p:nvPr>
            <p:ph type="sldNum" sz="quarter" idx="12"/>
          </p:nvPr>
        </p:nvSpPr>
        <p:spPr>
          <a:ln/>
        </p:spPr>
        <p:txBody>
          <a:bodyPr/>
          <a:lstStyle>
            <a:lvl1pPr>
              <a:defRPr/>
            </a:lvl1pPr>
          </a:lstStyle>
          <a:p>
            <a:pPr>
              <a:defRPr/>
            </a:pPr>
            <a:fld id="{2BEAE0F1-4ED7-4E64-A641-F80A9381337B}" type="slidenum">
              <a:rPr lang="en-GB"/>
              <a:pPr>
                <a:defRPr/>
              </a:pPr>
              <a:t>‹#›</a:t>
            </a:fld>
            <a:endParaRPr lang="en-GB" dirty="0"/>
          </a:p>
        </p:txBody>
      </p:sp>
    </p:spTree>
    <p:extLst>
      <p:ext uri="{BB962C8B-B14F-4D97-AF65-F5344CB8AC3E}">
        <p14:creationId xmlns:p14="http://schemas.microsoft.com/office/powerpoint/2010/main" val="31754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7FEE8-FAA2-4E88-AE0C-CBD9C16F8343}"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50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CC81E-F7CE-4B7A-AC4C-5AD5EE2E26C2}" type="datetime1">
              <a:rPr lang="en-GB" smtClean="0"/>
              <a:t>19/08/2017</a:t>
            </a:fld>
            <a:endParaRPr lang="en-GB" dirty="0"/>
          </a:p>
        </p:txBody>
      </p:sp>
      <p:sp>
        <p:nvSpPr>
          <p:cNvPr id="6" name="Footer Placeholder 5"/>
          <p:cNvSpPr>
            <a:spLocks noGrp="1"/>
          </p:cNvSpPr>
          <p:nvPr>
            <p:ph type="ftr" sz="quarter" idx="11"/>
          </p:nvPr>
        </p:nvSpPr>
        <p:spPr/>
        <p:txBody>
          <a:bodyPr/>
          <a:lstStyle/>
          <a:p>
            <a:r>
              <a:rPr lang="en-GB" dirty="0" smtClean="0"/>
              <a:t>JAH</a:t>
            </a:r>
            <a:endParaRPr lang="en-GB" dirty="0"/>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2362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020D9C-D168-4537-BCBF-D13E1A0FE7F1}" type="datetime1">
              <a:rPr lang="en-GB" smtClean="0"/>
              <a:t>19/08/2017</a:t>
            </a:fld>
            <a:endParaRPr lang="en-GB" dirty="0"/>
          </a:p>
        </p:txBody>
      </p:sp>
      <p:sp>
        <p:nvSpPr>
          <p:cNvPr id="8" name="Footer Placeholder 7"/>
          <p:cNvSpPr>
            <a:spLocks noGrp="1"/>
          </p:cNvSpPr>
          <p:nvPr>
            <p:ph type="ftr" sz="quarter" idx="11"/>
          </p:nvPr>
        </p:nvSpPr>
        <p:spPr/>
        <p:txBody>
          <a:bodyPr/>
          <a:lstStyle/>
          <a:p>
            <a:r>
              <a:rPr lang="en-GB" dirty="0" smtClean="0"/>
              <a:t>JAH</a:t>
            </a:r>
            <a:endParaRPr lang="en-GB" dirty="0"/>
          </a:p>
        </p:txBody>
      </p:sp>
      <p:sp>
        <p:nvSpPr>
          <p:cNvPr id="9" name="Slide Number Placeholder 8"/>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11362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57208B-43F5-4980-9EAE-B59DCC2A4397}" type="datetime1">
              <a:rPr lang="en-GB" smtClean="0"/>
              <a:t>19/08/2017</a:t>
            </a:fld>
            <a:endParaRPr lang="en-GB" dirty="0"/>
          </a:p>
        </p:txBody>
      </p:sp>
      <p:sp>
        <p:nvSpPr>
          <p:cNvPr id="4" name="Footer Placeholder 3"/>
          <p:cNvSpPr>
            <a:spLocks noGrp="1"/>
          </p:cNvSpPr>
          <p:nvPr>
            <p:ph type="ftr" sz="quarter" idx="11"/>
          </p:nvPr>
        </p:nvSpPr>
        <p:spPr/>
        <p:txBody>
          <a:bodyPr/>
          <a:lstStyle/>
          <a:p>
            <a:r>
              <a:rPr lang="en-GB" dirty="0" smtClean="0"/>
              <a:t>JAH</a:t>
            </a:r>
            <a:endParaRPr lang="en-GB" dirty="0"/>
          </a:p>
        </p:txBody>
      </p:sp>
      <p:sp>
        <p:nvSpPr>
          <p:cNvPr id="5" name="Slide Number Placeholder 4"/>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145947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57D59-C6AF-4BD4-9FAA-83B883EE61BB}"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
        <p:nvSpPr>
          <p:cNvPr id="4" name="Slide Number Placeholder 3"/>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17529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2E455-9243-47E9-8117-24CA0F7E02FF}" type="datetime1">
              <a:rPr lang="en-GB" smtClean="0"/>
              <a:t>19/08/2017</a:t>
            </a:fld>
            <a:endParaRPr lang="en-GB" dirty="0"/>
          </a:p>
        </p:txBody>
      </p:sp>
      <p:sp>
        <p:nvSpPr>
          <p:cNvPr id="6" name="Footer Placeholder 5"/>
          <p:cNvSpPr>
            <a:spLocks noGrp="1"/>
          </p:cNvSpPr>
          <p:nvPr>
            <p:ph type="ftr" sz="quarter" idx="11"/>
          </p:nvPr>
        </p:nvSpPr>
        <p:spPr/>
        <p:txBody>
          <a:bodyPr/>
          <a:lstStyle/>
          <a:p>
            <a:r>
              <a:rPr lang="en-GB" dirty="0" smtClean="0"/>
              <a:t>JAH</a:t>
            </a:r>
            <a:endParaRPr lang="en-GB" dirty="0"/>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1812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95F6A-0794-4053-9A7C-B893465A2E69}" type="datetime1">
              <a:rPr lang="en-GB" smtClean="0"/>
              <a:t>19/08/2017</a:t>
            </a:fld>
            <a:endParaRPr lang="en-GB" dirty="0"/>
          </a:p>
        </p:txBody>
      </p:sp>
      <p:sp>
        <p:nvSpPr>
          <p:cNvPr id="6" name="Footer Placeholder 5"/>
          <p:cNvSpPr>
            <a:spLocks noGrp="1"/>
          </p:cNvSpPr>
          <p:nvPr>
            <p:ph type="ftr" sz="quarter" idx="11"/>
          </p:nvPr>
        </p:nvSpPr>
        <p:spPr/>
        <p:txBody>
          <a:bodyPr/>
          <a:lstStyle/>
          <a:p>
            <a:r>
              <a:rPr lang="en-GB" dirty="0" smtClean="0"/>
              <a:t>JAH</a:t>
            </a:r>
            <a:endParaRPr lang="en-GB" dirty="0"/>
          </a:p>
        </p:txBody>
      </p:sp>
      <p:sp>
        <p:nvSpPr>
          <p:cNvPr id="7" name="Slide Number Placeholder 6"/>
          <p:cNvSpPr>
            <a:spLocks noGrp="1"/>
          </p:cNvSpPr>
          <p:nvPr>
            <p:ph type="sldNum" sz="quarter" idx="12"/>
          </p:nvPr>
        </p:nvSpPr>
        <p:spPr/>
        <p:txBody>
          <a:bodyPr/>
          <a:lstStyle/>
          <a:p>
            <a:fld id="{7C589E6F-8625-43EF-AC44-BFB6E42E73C5}" type="slidenum">
              <a:rPr lang="en-GB" smtClean="0"/>
              <a:t>‹#›</a:t>
            </a:fld>
            <a:endParaRPr lang="en-GB" dirty="0"/>
          </a:p>
        </p:txBody>
      </p:sp>
    </p:spTree>
    <p:extLst>
      <p:ext uri="{BB962C8B-B14F-4D97-AF65-F5344CB8AC3E}">
        <p14:creationId xmlns:p14="http://schemas.microsoft.com/office/powerpoint/2010/main" val="338258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3C0F-BBD4-4050-8453-FB48A823F521}" type="datetime1">
              <a:rPr lang="en-GB" smtClean="0"/>
              <a:t>19/08/2017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JAH</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89E6F-8625-43EF-AC44-BFB6E42E73C5}" type="slidenum">
              <a:rPr lang="en-GB" smtClean="0"/>
              <a:t>‹#›</a:t>
            </a:fld>
            <a:endParaRPr lang="en-GB" dirty="0"/>
          </a:p>
        </p:txBody>
      </p:sp>
    </p:spTree>
    <p:extLst>
      <p:ext uri="{BB962C8B-B14F-4D97-AF65-F5344CB8AC3E}">
        <p14:creationId xmlns:p14="http://schemas.microsoft.com/office/powerpoint/2010/main" val="394857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mathsisfun.com/measure/weight-mass.htm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0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9.xml"/><Relationship Id="rId1" Type="http://schemas.openxmlformats.org/officeDocument/2006/relationships/vmlDrawing" Target="../drawings/vmlDrawing9.vml"/><Relationship Id="rId4" Type="http://schemas.openxmlformats.org/officeDocument/2006/relationships/image" Target="../media/image95.w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lasstools.net/education-games-php/timer/"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youtube.com/watch?feature=endscreen&amp;v=00I2uXDxbaE&amp;NR=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www.youtube.com/watch?feature=endscreen&amp;v=00I2uXDxbaE&amp;NR=1"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lasstools.net/education-games-php/time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wmf"/><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52.emf"/></Relationships>
</file>

<file path=ppt/slides/_rels/slide6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slideLayout" Target="../slideLayouts/slideLayout17.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 Id="rId9" Type="http://schemas.openxmlformats.org/officeDocument/2006/relationships/image" Target="../media/image60.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mathsisfun.com/measure/weight-mass.html"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3077"/>
            <a:ext cx="9144000" cy="3987321"/>
          </a:xfrm>
          <a:prstGeom prst="rect">
            <a:avLst/>
          </a:prstGeom>
        </p:spPr>
      </p:pic>
      <p:sp>
        <p:nvSpPr>
          <p:cNvPr id="2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70383D-529D-48E2-A8DE-F3BEAE84087B}" type="slidenum">
              <a:rPr lang="en-GB" sz="2000" smtClean="0">
                <a:solidFill>
                  <a:schemeClr val="accent1"/>
                </a:solidFill>
              </a:rPr>
              <a:pPr eaLnBrk="1" hangingPunct="1"/>
              <a:t>1</a:t>
            </a:fld>
            <a:endParaRPr lang="en-GB" sz="2000" dirty="0" smtClean="0">
              <a:solidFill>
                <a:schemeClr val="accent1"/>
              </a:solidFill>
            </a:endParaRPr>
          </a:p>
        </p:txBody>
      </p:sp>
      <p:sp>
        <p:nvSpPr>
          <p:cNvPr id="20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432B74-2B5F-4137-8D85-A176BEF70A17}" type="datetime1">
              <a:rPr lang="en-GB" sz="1400" smtClean="0"/>
              <a:t>19/08/2017</a:t>
            </a:fld>
            <a:endParaRPr lang="en-GB" sz="1400" dirty="0" smtClean="0"/>
          </a:p>
        </p:txBody>
      </p:sp>
      <p:sp>
        <p:nvSpPr>
          <p:cNvPr id="20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053" name="Rectangle 2"/>
          <p:cNvSpPr>
            <a:spLocks noGrp="1" noChangeArrowheads="1"/>
          </p:cNvSpPr>
          <p:nvPr>
            <p:ph type="ctrTitle"/>
          </p:nvPr>
        </p:nvSpPr>
        <p:spPr>
          <a:xfrm>
            <a:off x="419100" y="1473377"/>
            <a:ext cx="8305800" cy="2819400"/>
          </a:xfrm>
        </p:spPr>
        <p:txBody>
          <a:bodyPr/>
          <a:lstStyle/>
          <a:p>
            <a:pPr algn="ctr" eaLnBrk="1" hangingPunct="1"/>
            <a:r>
              <a:rPr lang="en-GB" sz="6000" b="1" dirty="0" smtClean="0">
                <a:cs typeface="Times New Roman" pitchFamily="18" charset="0"/>
              </a:rPr>
              <a:t>TRANSPORT UNIT</a:t>
            </a:r>
            <a:br>
              <a:rPr lang="en-GB" sz="6000" b="1" dirty="0" smtClean="0">
                <a:cs typeface="Times New Roman" pitchFamily="18" charset="0"/>
              </a:rPr>
            </a:br>
            <a:r>
              <a:rPr lang="en-GB" sz="3200" b="1" dirty="0" smtClean="0">
                <a:cs typeface="Times New Roman" pitchFamily="18" charset="0"/>
              </a:rPr>
              <a:t/>
            </a:r>
            <a:br>
              <a:rPr lang="en-GB" sz="3200" b="1" dirty="0" smtClean="0">
                <a:cs typeface="Times New Roman" pitchFamily="18" charset="0"/>
              </a:rPr>
            </a:br>
            <a:r>
              <a:rPr lang="en-GB" sz="6600" b="1" dirty="0" smtClean="0">
                <a:solidFill>
                  <a:srgbClr val="FF0000"/>
                </a:solidFill>
                <a:cs typeface="Times New Roman" pitchFamily="18" charset="0"/>
              </a:rPr>
              <a:t>FORCES</a:t>
            </a:r>
            <a:r>
              <a:rPr lang="en-GB" sz="6600" b="1" dirty="0" smtClean="0">
                <a:solidFill>
                  <a:srgbClr val="FF0000"/>
                </a:solidFill>
                <a:latin typeface="Arial" pitchFamily="34" charset="0"/>
                <a:cs typeface="Arial" pitchFamily="34" charset="0"/>
              </a:rPr>
              <a:t>/</a:t>
            </a:r>
            <a:r>
              <a:rPr lang="en-GB" sz="6600" b="1" dirty="0" smtClean="0">
                <a:solidFill>
                  <a:srgbClr val="FF0000"/>
                </a:solidFill>
                <a:cs typeface="Times New Roman" pitchFamily="18" charset="0"/>
              </a:rPr>
              <a:t>dynamics</a:t>
            </a:r>
            <a:r>
              <a:rPr lang="en-GB" b="1" dirty="0" smtClean="0"/>
              <a:t> </a:t>
            </a:r>
          </a:p>
        </p:txBody>
      </p:sp>
      <p:sp>
        <p:nvSpPr>
          <p:cNvPr id="2055" name="Rectangle 4"/>
          <p:cNvSpPr>
            <a:spLocks noChangeArrowheads="1"/>
          </p:cNvSpPr>
          <p:nvPr/>
        </p:nvSpPr>
        <p:spPr bwMode="auto">
          <a:xfrm>
            <a:off x="503548" y="260648"/>
            <a:ext cx="8136904" cy="1246495"/>
          </a:xfrm>
          <a:prstGeom prst="rect">
            <a:avLst/>
          </a:prstGeom>
          <a:ln/>
          <a:extLst/>
        </p:spPr>
        <p:style>
          <a:lnRef idx="3">
            <a:schemeClr val="lt1"/>
          </a:lnRef>
          <a:fillRef idx="1">
            <a:schemeClr val="dk1"/>
          </a:fillRef>
          <a:effectRef idx="1">
            <a:schemeClr val="dk1"/>
          </a:effectRef>
          <a:fontRef idx="minor">
            <a:schemeClr val="lt1"/>
          </a:fontRef>
        </p:style>
        <p:txBody>
          <a:bodyPr wrap="square">
            <a:spAutoFit/>
          </a:bodyPr>
          <a:lstStyle/>
          <a:p>
            <a:pPr>
              <a:lnSpc>
                <a:spcPts val="9000"/>
              </a:lnSpc>
            </a:pPr>
            <a:r>
              <a:rPr lang="en-GB" sz="5800" b="1" dirty="0">
                <a:solidFill>
                  <a:srgbClr val="FF0000"/>
                </a:solidFill>
                <a:latin typeface="Alien Encounters" pitchFamily="2" charset="0"/>
                <a:cs typeface="Times New Roman" pitchFamily="18" charset="0"/>
              </a:rPr>
              <a:t>LOCKERBIE ACADEMY</a:t>
            </a:r>
          </a:p>
        </p:txBody>
      </p:sp>
    </p:spTree>
    <p:extLst>
      <p:ext uri="{BB962C8B-B14F-4D97-AF65-F5344CB8AC3E}">
        <p14:creationId xmlns:p14="http://schemas.microsoft.com/office/powerpoint/2010/main" val="192576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DE696F-109F-4060-A7E6-A9ACB1FD059B}" type="slidenum">
              <a:rPr lang="en-GB" sz="2000" smtClean="0">
                <a:solidFill>
                  <a:schemeClr val="accent1"/>
                </a:solidFill>
              </a:rPr>
              <a:pPr eaLnBrk="1" hangingPunct="1"/>
              <a:t>10</a:t>
            </a:fld>
            <a:endParaRPr lang="en-GB" sz="2000" dirty="0" smtClean="0">
              <a:solidFill>
                <a:schemeClr val="accent1"/>
              </a:solidFill>
            </a:endParaRPr>
          </a:p>
        </p:txBody>
      </p:sp>
      <p:sp>
        <p:nvSpPr>
          <p:cNvPr id="1229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76A8A4-357C-4A74-B260-9B65F75B34B9}" type="datetime1">
              <a:rPr lang="en-GB" sz="1400" smtClean="0"/>
              <a:t>19/08/2017</a:t>
            </a:fld>
            <a:endParaRPr lang="en-GB" sz="1400" dirty="0" smtClean="0"/>
          </a:p>
        </p:txBody>
      </p:sp>
      <p:sp>
        <p:nvSpPr>
          <p:cNvPr id="1229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293" name="Title 1"/>
          <p:cNvSpPr>
            <a:spLocks noGrp="1"/>
          </p:cNvSpPr>
          <p:nvPr>
            <p:ph type="title" idx="4294967295"/>
          </p:nvPr>
        </p:nvSpPr>
        <p:spPr/>
        <p:txBody>
          <a:bodyPr/>
          <a:lstStyle/>
          <a:p>
            <a:pPr eaLnBrk="1" hangingPunct="1"/>
            <a:r>
              <a:rPr lang="en-GB" dirty="0" smtClean="0"/>
              <a:t>ASK A STUDENT!</a:t>
            </a:r>
          </a:p>
        </p:txBody>
      </p:sp>
      <p:sp>
        <p:nvSpPr>
          <p:cNvPr id="12294" name="Content Placeholder 2"/>
          <p:cNvSpPr>
            <a:spLocks noGrp="1"/>
          </p:cNvSpPr>
          <p:nvPr>
            <p:ph idx="4294967295"/>
          </p:nvPr>
        </p:nvSpPr>
        <p:spPr>
          <a:xfrm>
            <a:off x="685800" y="1295400"/>
            <a:ext cx="7772400" cy="1557536"/>
          </a:xfrm>
        </p:spPr>
        <p:txBody>
          <a:bodyPr>
            <a:normAutofit/>
          </a:bodyPr>
          <a:lstStyle/>
          <a:p>
            <a:pPr algn="ctr" eaLnBrk="1" hangingPunct="1"/>
            <a:r>
              <a:rPr lang="en-GB" sz="4000" dirty="0" smtClean="0"/>
              <a:t>What is Mass?</a:t>
            </a:r>
          </a:p>
          <a:p>
            <a:pPr algn="ctr" eaLnBrk="1" hangingPunct="1"/>
            <a:r>
              <a:rPr lang="en-GB" sz="4000" dirty="0" smtClean="0"/>
              <a:t>What is Weight?</a:t>
            </a:r>
            <a:endParaRPr lang="en-GB" sz="4000" dirty="0" smtClean="0"/>
          </a:p>
        </p:txBody>
      </p:sp>
      <p:sp>
        <p:nvSpPr>
          <p:cNvPr id="12295" name="Rectangle 4"/>
          <p:cNvSpPr>
            <a:spLocks noChangeArrowheads="1"/>
          </p:cNvSpPr>
          <p:nvPr/>
        </p:nvSpPr>
        <p:spPr bwMode="auto">
          <a:xfrm>
            <a:off x="1907704" y="3703638"/>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FFFF00"/>
                </a:solidFill>
                <a:latin typeface="Comic Sans MS" pitchFamily="66" charset="0"/>
                <a:hlinkClick r:id="rId2"/>
              </a:rPr>
              <a:t>Timer- Dr WHO</a:t>
            </a:r>
            <a:endParaRPr lang="en-GB" sz="3200" dirty="0">
              <a:solidFill>
                <a:srgbClr val="FFFF00"/>
              </a:solidFill>
              <a:latin typeface="Comic Sans MS" pitchFamily="66" charset="0"/>
            </a:endParaRPr>
          </a:p>
        </p:txBody>
      </p:sp>
      <p:grpSp>
        <p:nvGrpSpPr>
          <p:cNvPr id="384005" name="Group 5"/>
          <p:cNvGrpSpPr>
            <a:grpSpLocks/>
          </p:cNvGrpSpPr>
          <p:nvPr/>
        </p:nvGrpSpPr>
        <p:grpSpPr bwMode="auto">
          <a:xfrm>
            <a:off x="5867400" y="2957490"/>
            <a:ext cx="2916238" cy="2808288"/>
            <a:chOff x="3923" y="1661"/>
            <a:chExt cx="1837" cy="1769"/>
          </a:xfrm>
        </p:grpSpPr>
        <p:sp>
          <p:nvSpPr>
            <p:cNvPr id="12297"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8"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0000"/>
                    </a:solidFill>
                    <a:round/>
                    <a:headEnd/>
                    <a:tailEnd/>
                  </a:ln>
                  <a:solidFill>
                    <a:srgbClr val="000000"/>
                  </a:solidFill>
                  <a:latin typeface="Arial Black"/>
                </a:rPr>
                <a:t>Think</a:t>
              </a:r>
            </a:p>
            <a:p>
              <a:pPr algn="ctr"/>
              <a:r>
                <a:rPr lang="en-GB" sz="3600" kern="10" dirty="0">
                  <a:ln w="9525">
                    <a:solidFill>
                      <a:srgbClr val="000000"/>
                    </a:solidFill>
                    <a:round/>
                    <a:headEnd/>
                    <a:tailEnd/>
                  </a:ln>
                  <a:solidFill>
                    <a:srgbClr val="000000"/>
                  </a:solidFill>
                  <a:latin typeface="Arial Black"/>
                </a:rPr>
                <a:t>Pair</a:t>
              </a:r>
            </a:p>
            <a:p>
              <a:pPr algn="ctr"/>
              <a:r>
                <a:rPr lang="en-GB" sz="3600" kern="10" dirty="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1168159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diamond(out)">
                                      <p:cBhvr>
                                        <p:cTn id="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6C0A3C-2119-43A9-8CD0-3F866B25E1AD}" type="slidenum">
              <a:rPr lang="en-GB" sz="2000" smtClean="0">
                <a:solidFill>
                  <a:schemeClr val="accent1"/>
                </a:solidFill>
              </a:rPr>
              <a:pPr eaLnBrk="1" hangingPunct="1"/>
              <a:t>100</a:t>
            </a:fld>
            <a:endParaRPr lang="en-GB" sz="2000" dirty="0" smtClean="0">
              <a:solidFill>
                <a:schemeClr val="accent1"/>
              </a:solidFill>
            </a:endParaRPr>
          </a:p>
        </p:txBody>
      </p:sp>
      <p:sp>
        <p:nvSpPr>
          <p:cNvPr id="148483" name="Rectangle 2"/>
          <p:cNvSpPr>
            <a:spLocks noGrp="1" noChangeArrowheads="1"/>
          </p:cNvSpPr>
          <p:nvPr>
            <p:ph type="title"/>
          </p:nvPr>
        </p:nvSpPr>
        <p:spPr>
          <a:xfrm>
            <a:off x="457200" y="274638"/>
            <a:ext cx="4605338" cy="1143000"/>
          </a:xfrm>
        </p:spPr>
        <p:txBody>
          <a:bodyPr>
            <a:normAutofit fontScale="90000"/>
          </a:bodyPr>
          <a:lstStyle/>
          <a:p>
            <a:r>
              <a:rPr lang="en-GB" dirty="0" smtClean="0"/>
              <a:t>GOING FURTHER LEVEL 4/5</a:t>
            </a:r>
          </a:p>
        </p:txBody>
      </p:sp>
      <p:sp>
        <p:nvSpPr>
          <p:cNvPr id="148484" name="Rectangle 6"/>
          <p:cNvSpPr>
            <a:spLocks noGrp="1" noChangeArrowheads="1"/>
          </p:cNvSpPr>
          <p:nvPr>
            <p:ph type="body" idx="1"/>
          </p:nvPr>
        </p:nvSpPr>
        <p:spPr>
          <a:xfrm>
            <a:off x="304800" y="1628800"/>
            <a:ext cx="4411663" cy="4824388"/>
          </a:xfrm>
          <a:noFill/>
        </p:spPr>
        <p:txBody>
          <a:bodyPr>
            <a:normAutofit lnSpcReduction="10000"/>
          </a:bodyPr>
          <a:lstStyle/>
          <a:p>
            <a:pPr marL="533400" indent="-533400"/>
            <a:r>
              <a:rPr lang="en-GB" dirty="0" smtClean="0"/>
              <a:t>Other planets also have gravitational fields which exert forces.</a:t>
            </a:r>
          </a:p>
          <a:p>
            <a:pPr marL="533400" indent="-533400"/>
            <a:r>
              <a:rPr lang="en-GB" dirty="0" smtClean="0"/>
              <a:t>The gravitational field strength at the surface of some objects in our solar system are shown in the table.</a:t>
            </a:r>
          </a:p>
        </p:txBody>
      </p:sp>
      <p:pic>
        <p:nvPicPr>
          <p:cNvPr id="148485" name="Picture 9" descr="738C3FA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82" t="14066" b="11600"/>
          <a:stretch/>
        </p:blipFill>
        <p:spPr bwMode="auto">
          <a:xfrm>
            <a:off x="5272087" y="4457699"/>
            <a:ext cx="3908425" cy="172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7"/>
          <p:cNvPicPr>
            <a:picLocks noChangeAspect="1" noChangeArrowheads="1"/>
          </p:cNvPicPr>
          <p:nvPr/>
        </p:nvPicPr>
        <p:blipFill>
          <a:blip r:embed="rId3">
            <a:extLst>
              <a:ext uri="{28A0092B-C50C-407E-A947-70E740481C1C}">
                <a14:useLocalDpi xmlns:a14="http://schemas.microsoft.com/office/drawing/2010/main" val="0"/>
              </a:ext>
            </a:extLst>
          </a:blip>
          <a:srcRect r="16588"/>
          <a:stretch>
            <a:fillRect/>
          </a:stretch>
        </p:blipFill>
        <p:spPr bwMode="auto">
          <a:xfrm>
            <a:off x="5437237" y="26888"/>
            <a:ext cx="368617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7" name="Text Box 8"/>
          <p:cNvSpPr txBox="1">
            <a:spLocks noChangeArrowheads="1"/>
          </p:cNvSpPr>
          <p:nvPr/>
        </p:nvSpPr>
        <p:spPr bwMode="auto">
          <a:xfrm>
            <a:off x="4767263" y="48895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p>
        </p:txBody>
      </p:sp>
      <p:sp>
        <p:nvSpPr>
          <p:cNvPr id="2" name="Date Placeholder 1"/>
          <p:cNvSpPr>
            <a:spLocks noGrp="1"/>
          </p:cNvSpPr>
          <p:nvPr>
            <p:ph type="dt" sz="half" idx="10"/>
          </p:nvPr>
        </p:nvSpPr>
        <p:spPr/>
        <p:txBody>
          <a:bodyPr/>
          <a:lstStyle/>
          <a:p>
            <a:fld id="{5B407945-0F26-4AC6-959D-A7FF62DC285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5167189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4FD869-28DE-4F5A-A7FD-55CACC552250}" type="slidenum">
              <a:rPr lang="en-GB" sz="2000" smtClean="0">
                <a:solidFill>
                  <a:schemeClr val="accent1"/>
                </a:solidFill>
              </a:rPr>
              <a:pPr eaLnBrk="1" hangingPunct="1"/>
              <a:t>101</a:t>
            </a:fld>
            <a:endParaRPr lang="en-GB" sz="2000" dirty="0" smtClean="0">
              <a:solidFill>
                <a:schemeClr val="accent1"/>
              </a:solidFill>
            </a:endParaRPr>
          </a:p>
        </p:txBody>
      </p:sp>
      <p:sp>
        <p:nvSpPr>
          <p:cNvPr id="149507" name="Rectangle 2"/>
          <p:cNvSpPr>
            <a:spLocks noGrp="1" noChangeArrowheads="1"/>
          </p:cNvSpPr>
          <p:nvPr>
            <p:ph type="title"/>
          </p:nvPr>
        </p:nvSpPr>
        <p:spPr/>
        <p:txBody>
          <a:bodyPr/>
          <a:lstStyle/>
          <a:p>
            <a:r>
              <a:rPr lang="en-GB" b="1" dirty="0" smtClean="0">
                <a:cs typeface="Times New Roman" pitchFamily="18" charset="0"/>
              </a:rPr>
              <a:t>Losing – and gaining – weight</a:t>
            </a:r>
          </a:p>
        </p:txBody>
      </p:sp>
      <p:sp>
        <p:nvSpPr>
          <p:cNvPr id="149508" name="Rectangle 3"/>
          <p:cNvSpPr>
            <a:spLocks noGrp="1" noChangeArrowheads="1"/>
          </p:cNvSpPr>
          <p:nvPr>
            <p:ph type="body" idx="1"/>
          </p:nvPr>
        </p:nvSpPr>
        <p:spPr>
          <a:xfrm>
            <a:off x="179388" y="1292225"/>
            <a:ext cx="8763000" cy="4800600"/>
          </a:xfrm>
        </p:spPr>
        <p:txBody>
          <a:bodyPr/>
          <a:lstStyle/>
          <a:p>
            <a:pPr indent="-57150"/>
            <a:r>
              <a:rPr lang="en-GB" dirty="0" smtClean="0">
                <a:cs typeface="Times New Roman" pitchFamily="18" charset="0"/>
              </a:rPr>
              <a:t>But when you’re on the Moon, your </a:t>
            </a:r>
            <a:r>
              <a:rPr lang="en-GB" dirty="0" smtClean="0">
                <a:solidFill>
                  <a:srgbClr val="FF0066"/>
                </a:solidFill>
                <a:cs typeface="Times New Roman" pitchFamily="18" charset="0"/>
              </a:rPr>
              <a:t>mass doesn’t change</a:t>
            </a:r>
            <a:r>
              <a:rPr lang="en-GB" dirty="0" smtClean="0">
                <a:cs typeface="Times New Roman" pitchFamily="18" charset="0"/>
              </a:rPr>
              <a:t>. Remember, </a:t>
            </a:r>
            <a:r>
              <a:rPr lang="en-GB" dirty="0" smtClean="0">
                <a:solidFill>
                  <a:schemeClr val="bg1"/>
                </a:solidFill>
                <a:cs typeface="Times New Roman" pitchFamily="18" charset="0"/>
              </a:rPr>
              <a:t>mass is the amount of stuff there is in you</a:t>
            </a:r>
            <a:r>
              <a:rPr lang="en-GB" dirty="0" smtClean="0">
                <a:cs typeface="Times New Roman" pitchFamily="18" charset="0"/>
              </a:rPr>
              <a:t> – travelling to the Moon doesn’t change that.</a:t>
            </a:r>
            <a:endParaRPr lang="en-GB" dirty="0" smtClean="0"/>
          </a:p>
        </p:txBody>
      </p:sp>
      <p:sp>
        <p:nvSpPr>
          <p:cNvPr id="149509" name="Rectangle 4"/>
          <p:cNvSpPr>
            <a:spLocks noChangeArrowheads="1"/>
          </p:cNvSpPr>
          <p:nvPr/>
        </p:nvSpPr>
        <p:spPr bwMode="auto">
          <a:xfrm>
            <a:off x="1187450" y="4221163"/>
            <a:ext cx="646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hlinkClick r:id="rId2"/>
              </a:rPr>
              <a:t>://www.mathsisfun.com/measure/weight-mass.html</a:t>
            </a:r>
            <a:endParaRPr lang="en-GB" dirty="0">
              <a:latin typeface="Comic Sans MS" pitchFamily="66" charset="0"/>
            </a:endParaRPr>
          </a:p>
        </p:txBody>
      </p:sp>
      <p:sp>
        <p:nvSpPr>
          <p:cNvPr id="2" name="Date Placeholder 1"/>
          <p:cNvSpPr>
            <a:spLocks noGrp="1"/>
          </p:cNvSpPr>
          <p:nvPr>
            <p:ph type="dt" sz="half" idx="10"/>
          </p:nvPr>
        </p:nvSpPr>
        <p:spPr/>
        <p:txBody>
          <a:bodyPr/>
          <a:lstStyle/>
          <a:p>
            <a:fld id="{B9E67B3B-2B51-4ADC-866D-747718C42F7D}"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0412957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99E9F-5397-47C0-A24D-AA0190963844}" type="slidenum">
              <a:rPr lang="en-GB" sz="2000" smtClean="0">
                <a:solidFill>
                  <a:schemeClr val="accent1"/>
                </a:solidFill>
              </a:rPr>
              <a:pPr eaLnBrk="1" hangingPunct="1"/>
              <a:t>102</a:t>
            </a:fld>
            <a:endParaRPr lang="en-GB" sz="2000" dirty="0" smtClean="0">
              <a:solidFill>
                <a:schemeClr val="accent1"/>
              </a:solidFill>
            </a:endParaRPr>
          </a:p>
        </p:txBody>
      </p:sp>
      <p:sp>
        <p:nvSpPr>
          <p:cNvPr id="15053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A8BD1C-59DE-4E16-B848-5858D77B3433}" type="datetime1">
              <a:rPr lang="en-GB" sz="1400" smtClean="0"/>
              <a:t>19/08/2017</a:t>
            </a:fld>
            <a:endParaRPr lang="en-GB" sz="1400" dirty="0" smtClean="0"/>
          </a:p>
        </p:txBody>
      </p:sp>
      <p:sp>
        <p:nvSpPr>
          <p:cNvPr id="15053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0533" name="Rectangle 2"/>
          <p:cNvSpPr>
            <a:spLocks noGrp="1" noChangeArrowheads="1"/>
          </p:cNvSpPr>
          <p:nvPr>
            <p:ph type="title"/>
          </p:nvPr>
        </p:nvSpPr>
        <p:spPr>
          <a:xfrm>
            <a:off x="2057400" y="1524000"/>
            <a:ext cx="4724400" cy="3733800"/>
          </a:xfrm>
        </p:spPr>
        <p:txBody>
          <a:bodyPr/>
          <a:lstStyle/>
          <a:p>
            <a:pPr algn="ctr" eaLnBrk="1" hangingPunct="1"/>
            <a:r>
              <a:rPr lang="en-GB" sz="7200" dirty="0" smtClean="0"/>
              <a:t>WHAT YOU THOUGHT</a:t>
            </a:r>
          </a:p>
        </p:txBody>
      </p:sp>
    </p:spTree>
    <p:extLst>
      <p:ext uri="{BB962C8B-B14F-4D97-AF65-F5344CB8AC3E}">
        <p14:creationId xmlns:p14="http://schemas.microsoft.com/office/powerpoint/2010/main" val="32493762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4B7DD0-8671-4E04-B174-FB3340611208}" type="slidenum">
              <a:rPr lang="en-GB" sz="2000" smtClean="0">
                <a:solidFill>
                  <a:schemeClr val="accent1"/>
                </a:solidFill>
              </a:rPr>
              <a:pPr eaLnBrk="1" hangingPunct="1"/>
              <a:t>103</a:t>
            </a:fld>
            <a:endParaRPr lang="en-GB" sz="2000" dirty="0" smtClean="0">
              <a:solidFill>
                <a:schemeClr val="accent1"/>
              </a:solidFill>
            </a:endParaRPr>
          </a:p>
        </p:txBody>
      </p:sp>
      <p:sp>
        <p:nvSpPr>
          <p:cNvPr id="151555" name="Rectangle 2"/>
          <p:cNvSpPr>
            <a:spLocks noGrp="1" noChangeArrowheads="1"/>
          </p:cNvSpPr>
          <p:nvPr>
            <p:ph type="title"/>
          </p:nvPr>
        </p:nvSpPr>
        <p:spPr>
          <a:xfrm>
            <a:off x="457200" y="274638"/>
            <a:ext cx="3970784" cy="634082"/>
          </a:xfrm>
        </p:spPr>
        <p:txBody>
          <a:bodyPr>
            <a:normAutofit fontScale="90000"/>
          </a:bodyPr>
          <a:lstStyle/>
          <a:p>
            <a:r>
              <a:rPr lang="en-GB" dirty="0" smtClean="0"/>
              <a:t>Revision quiz</a:t>
            </a:r>
          </a:p>
        </p:txBody>
      </p:sp>
      <p:sp>
        <p:nvSpPr>
          <p:cNvPr id="151556" name="Rectangle 3"/>
          <p:cNvSpPr>
            <a:spLocks noGrp="1" noChangeArrowheads="1"/>
          </p:cNvSpPr>
          <p:nvPr>
            <p:ph type="body" idx="1"/>
          </p:nvPr>
        </p:nvSpPr>
        <p:spPr>
          <a:xfrm>
            <a:off x="179512" y="1268760"/>
            <a:ext cx="8839200" cy="5112568"/>
          </a:xfrm>
        </p:spPr>
        <p:txBody>
          <a:bodyPr>
            <a:normAutofit/>
          </a:bodyPr>
          <a:lstStyle/>
          <a:p>
            <a:pPr>
              <a:lnSpc>
                <a:spcPct val="90000"/>
              </a:lnSpc>
              <a:buFontTx/>
              <a:buNone/>
            </a:pPr>
            <a:r>
              <a:rPr lang="en-GB" sz="2800" dirty="0" smtClean="0">
                <a:cs typeface="Times New Roman" pitchFamily="18" charset="0"/>
              </a:rPr>
              <a:t>1.	What three things can forces do?</a:t>
            </a:r>
          </a:p>
          <a:p>
            <a:pPr>
              <a:lnSpc>
                <a:spcPct val="90000"/>
              </a:lnSpc>
              <a:buFontTx/>
              <a:buNone/>
            </a:pPr>
            <a:r>
              <a:rPr lang="en-GB" sz="2800" dirty="0" smtClean="0">
                <a:cs typeface="Times New Roman" pitchFamily="18" charset="0"/>
              </a:rPr>
              <a:t>2.	What unit are forces measured in?</a:t>
            </a:r>
          </a:p>
          <a:p>
            <a:pPr>
              <a:lnSpc>
                <a:spcPct val="90000"/>
              </a:lnSpc>
              <a:buFontTx/>
              <a:buNone/>
            </a:pPr>
            <a:r>
              <a:rPr lang="en-GB" sz="2800" dirty="0" smtClean="0">
                <a:cs typeface="Times New Roman" pitchFamily="18" charset="0"/>
              </a:rPr>
              <a:t>3.	Who is the unit named after? Give his full name.</a:t>
            </a:r>
          </a:p>
          <a:p>
            <a:pPr>
              <a:lnSpc>
                <a:spcPct val="90000"/>
              </a:lnSpc>
              <a:buFontTx/>
              <a:buNone/>
            </a:pPr>
            <a:r>
              <a:rPr lang="en-GB" sz="2800" dirty="0" smtClean="0">
                <a:cs typeface="Times New Roman" pitchFamily="18" charset="0"/>
              </a:rPr>
              <a:t>4.	What do you measure forces with?</a:t>
            </a:r>
          </a:p>
          <a:p>
            <a:pPr>
              <a:lnSpc>
                <a:spcPct val="90000"/>
              </a:lnSpc>
              <a:buFontTx/>
              <a:buNone/>
            </a:pPr>
            <a:r>
              <a:rPr lang="en-GB" sz="2800" dirty="0" smtClean="0">
                <a:cs typeface="Times New Roman" pitchFamily="18" charset="0"/>
              </a:rPr>
              <a:t>5	What force is needed to lift an apple – 1 N, 20 N or 100 N?</a:t>
            </a:r>
          </a:p>
          <a:p>
            <a:pPr>
              <a:lnSpc>
                <a:spcPct val="90000"/>
              </a:lnSpc>
              <a:buFontTx/>
              <a:buNone/>
            </a:pPr>
            <a:r>
              <a:rPr lang="en-GB" sz="2800" dirty="0" smtClean="0">
                <a:cs typeface="Times New Roman" pitchFamily="18" charset="0"/>
              </a:rPr>
              <a:t>6.	Is mass or weight measured in kilograms?</a:t>
            </a:r>
          </a:p>
          <a:p>
            <a:pPr>
              <a:lnSpc>
                <a:spcPct val="90000"/>
              </a:lnSpc>
              <a:buFontTx/>
              <a:buNone/>
            </a:pPr>
            <a:r>
              <a:rPr lang="en-GB" sz="2800" dirty="0" smtClean="0">
                <a:cs typeface="Times New Roman" pitchFamily="18" charset="0"/>
              </a:rPr>
              <a:t>7.	Weight is a force. This means it is measured in:</a:t>
            </a:r>
          </a:p>
          <a:p>
            <a:pPr>
              <a:lnSpc>
                <a:spcPct val="90000"/>
              </a:lnSpc>
              <a:buFontTx/>
              <a:buNone/>
            </a:pPr>
            <a:r>
              <a:rPr lang="en-GB" sz="2800" dirty="0" smtClean="0">
                <a:cs typeface="Times New Roman" pitchFamily="18" charset="0"/>
              </a:rPr>
              <a:t>8.	What causes weight?</a:t>
            </a:r>
          </a:p>
          <a:p>
            <a:pPr>
              <a:lnSpc>
                <a:spcPct val="90000"/>
              </a:lnSpc>
              <a:buFontTx/>
              <a:buNone/>
            </a:pPr>
            <a:r>
              <a:rPr lang="en-GB" sz="2800" dirty="0" smtClean="0">
                <a:cs typeface="Times New Roman" pitchFamily="18" charset="0"/>
              </a:rPr>
              <a:t>9.	If you travel to the Moon, does your mass change?</a:t>
            </a:r>
          </a:p>
          <a:p>
            <a:pPr>
              <a:lnSpc>
                <a:spcPct val="90000"/>
              </a:lnSpc>
              <a:buFontTx/>
              <a:buNone/>
            </a:pPr>
            <a:r>
              <a:rPr lang="en-GB" sz="2800" dirty="0" smtClean="0">
                <a:cs typeface="Times New Roman" pitchFamily="18" charset="0"/>
              </a:rPr>
              <a:t>10 If you travel to the Moon, does your weight change?</a:t>
            </a:r>
          </a:p>
        </p:txBody>
      </p:sp>
      <p:sp>
        <p:nvSpPr>
          <p:cNvPr id="2" name="Date Placeholder 1"/>
          <p:cNvSpPr>
            <a:spLocks noGrp="1"/>
          </p:cNvSpPr>
          <p:nvPr>
            <p:ph type="dt" sz="half" idx="10"/>
          </p:nvPr>
        </p:nvSpPr>
        <p:spPr/>
        <p:txBody>
          <a:bodyPr/>
          <a:lstStyle/>
          <a:p>
            <a:fld id="{D79966D7-248D-428E-9B73-37351F66702B}"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6741778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FB1A87-BF88-413B-8126-C16FFC35EFD4}" type="slidenum">
              <a:rPr lang="en-GB" sz="2000" smtClean="0">
                <a:solidFill>
                  <a:schemeClr val="accent1"/>
                </a:solidFill>
              </a:rPr>
              <a:pPr eaLnBrk="1" hangingPunct="1"/>
              <a:t>104</a:t>
            </a:fld>
            <a:endParaRPr lang="en-GB" sz="2000" dirty="0" smtClean="0">
              <a:solidFill>
                <a:schemeClr val="accent1"/>
              </a:solidFill>
            </a:endParaRPr>
          </a:p>
        </p:txBody>
      </p:sp>
      <p:sp>
        <p:nvSpPr>
          <p:cNvPr id="152579" name="Rectangle 2"/>
          <p:cNvSpPr>
            <a:spLocks noGrp="1" noChangeArrowheads="1"/>
          </p:cNvSpPr>
          <p:nvPr>
            <p:ph type="title"/>
          </p:nvPr>
        </p:nvSpPr>
        <p:spPr>
          <a:xfrm>
            <a:off x="457200" y="274638"/>
            <a:ext cx="8229600" cy="1066130"/>
          </a:xfrm>
        </p:spPr>
        <p:txBody>
          <a:bodyPr>
            <a:normAutofit fontScale="90000"/>
          </a:bodyPr>
          <a:lstStyle/>
          <a:p>
            <a:r>
              <a:rPr lang="en-GB" dirty="0" smtClean="0"/>
              <a:t>Revisions quiz -					</a:t>
            </a:r>
            <a:br>
              <a:rPr lang="en-GB" dirty="0" smtClean="0"/>
            </a:br>
            <a:r>
              <a:rPr lang="en-GB" dirty="0" smtClean="0">
                <a:cs typeface="Times New Roman" pitchFamily="18" charset="0"/>
              </a:rPr>
              <a:t>My score out of 18:	_____</a:t>
            </a:r>
            <a:r>
              <a:rPr lang="en-GB" dirty="0" smtClean="0"/>
              <a:t> </a:t>
            </a:r>
            <a:br>
              <a:rPr lang="en-GB" dirty="0" smtClean="0"/>
            </a:br>
            <a:endParaRPr lang="en-GB" dirty="0" smtClean="0"/>
          </a:p>
        </p:txBody>
      </p:sp>
      <p:sp>
        <p:nvSpPr>
          <p:cNvPr id="152580" name="Rectangle 3"/>
          <p:cNvSpPr>
            <a:spLocks noGrp="1" noChangeArrowheads="1"/>
          </p:cNvSpPr>
          <p:nvPr>
            <p:ph type="body" idx="1"/>
          </p:nvPr>
        </p:nvSpPr>
        <p:spPr>
          <a:xfrm>
            <a:off x="467544" y="1628800"/>
            <a:ext cx="8839200" cy="5229200"/>
          </a:xfrm>
        </p:spPr>
        <p:txBody>
          <a:bodyPr>
            <a:normAutofit/>
          </a:bodyPr>
          <a:lstStyle/>
          <a:p>
            <a:pPr marL="533400" indent="-533400">
              <a:lnSpc>
                <a:spcPct val="90000"/>
              </a:lnSpc>
              <a:buFontTx/>
              <a:buAutoNum type="arabicPeriod" startAt="11"/>
            </a:pPr>
            <a:r>
              <a:rPr lang="en-GB" sz="2800" dirty="0" smtClean="0">
                <a:cs typeface="Times New Roman" pitchFamily="18" charset="0"/>
              </a:rPr>
              <a:t>On which planet is your weight greatest?</a:t>
            </a:r>
          </a:p>
          <a:p>
            <a:pPr marL="533400" indent="-533400">
              <a:lnSpc>
                <a:spcPct val="90000"/>
              </a:lnSpc>
              <a:buFontTx/>
              <a:buAutoNum type="arabicPeriod" startAt="11"/>
            </a:pPr>
            <a:r>
              <a:rPr lang="en-GB" sz="2800" dirty="0" smtClean="0">
                <a:cs typeface="Times New Roman" pitchFamily="18" charset="0"/>
              </a:rPr>
              <a:t>How many </a:t>
            </a:r>
            <a:r>
              <a:rPr lang="en-GB" sz="2800" dirty="0" smtClean="0">
                <a:cs typeface="Times New Roman" pitchFamily="18" charset="0"/>
              </a:rPr>
              <a:t>newtons</a:t>
            </a:r>
            <a:r>
              <a:rPr lang="en-GB" sz="2800" dirty="0" smtClean="0">
                <a:cs typeface="Times New Roman" pitchFamily="18" charset="0"/>
              </a:rPr>
              <a:t> of force are there caused by </a:t>
            </a:r>
            <a:r>
              <a:rPr lang="en-GB" sz="2800" dirty="0">
                <a:cs typeface="Times New Roman" pitchFamily="18" charset="0"/>
              </a:rPr>
              <a:t>Earth, for </a:t>
            </a:r>
            <a:r>
              <a:rPr lang="en-GB" sz="2800" dirty="0" smtClean="0">
                <a:cs typeface="Times New Roman" pitchFamily="18" charset="0"/>
              </a:rPr>
              <a:t>each kilogram of mass?</a:t>
            </a:r>
          </a:p>
          <a:p>
            <a:pPr marL="533400" indent="-533400">
              <a:lnSpc>
                <a:spcPct val="90000"/>
              </a:lnSpc>
              <a:buFontTx/>
              <a:buAutoNum type="arabicPeriod" startAt="11"/>
            </a:pPr>
            <a:r>
              <a:rPr lang="en-GB" sz="2800" dirty="0" smtClean="0">
                <a:cs typeface="Times New Roman" pitchFamily="18" charset="0"/>
              </a:rPr>
              <a:t>A dog has a mass of 7 kg. What is its weight?</a:t>
            </a:r>
          </a:p>
          <a:p>
            <a:pPr marL="533400" indent="-533400">
              <a:lnSpc>
                <a:spcPct val="90000"/>
              </a:lnSpc>
              <a:buFontTx/>
              <a:buAutoNum type="arabicPeriod" startAt="11"/>
            </a:pPr>
            <a:r>
              <a:rPr lang="en-GB" sz="2800" dirty="0" smtClean="0">
                <a:cs typeface="Times New Roman" pitchFamily="18" charset="0"/>
              </a:rPr>
              <a:t>A girl has a mass of 42.5 kg. What is her weight? </a:t>
            </a:r>
          </a:p>
          <a:p>
            <a:pPr marL="533400" indent="-533400">
              <a:lnSpc>
                <a:spcPct val="90000"/>
              </a:lnSpc>
              <a:buFontTx/>
              <a:buAutoNum type="arabicPeriod" startAt="11"/>
            </a:pPr>
            <a:r>
              <a:rPr lang="en-GB" sz="2800" dirty="0" smtClean="0">
                <a:cs typeface="Times New Roman" pitchFamily="18" charset="0"/>
              </a:rPr>
              <a:t>A train has a mass of 12,500 kg. What is its weight?</a:t>
            </a:r>
          </a:p>
          <a:p>
            <a:pPr marL="533400" indent="-533400">
              <a:lnSpc>
                <a:spcPct val="90000"/>
              </a:lnSpc>
              <a:buFontTx/>
              <a:buAutoNum type="arabicPeriod" startAt="11"/>
            </a:pPr>
            <a:r>
              <a:rPr lang="en-GB" sz="2800" dirty="0" smtClean="0">
                <a:cs typeface="Times New Roman" pitchFamily="18" charset="0"/>
              </a:rPr>
              <a:t>A bag has a mass of 500 </a:t>
            </a:r>
            <a:r>
              <a:rPr lang="en-GB" sz="2800" dirty="0" smtClean="0">
                <a:cs typeface="Times New Roman" pitchFamily="18" charset="0"/>
              </a:rPr>
              <a:t>grammes</a:t>
            </a:r>
            <a:r>
              <a:rPr lang="en-GB" sz="2800" dirty="0" smtClean="0">
                <a:cs typeface="Times New Roman" pitchFamily="18" charset="0"/>
              </a:rPr>
              <a:t>. What is its weight? </a:t>
            </a:r>
          </a:p>
          <a:p>
            <a:pPr marL="533400" indent="-533400">
              <a:lnSpc>
                <a:spcPct val="90000"/>
              </a:lnSpc>
              <a:buFontTx/>
              <a:buAutoNum type="arabicPeriod" startAt="11"/>
            </a:pPr>
            <a:r>
              <a:rPr lang="en-GB" sz="2800" dirty="0" smtClean="0">
                <a:cs typeface="Times New Roman" pitchFamily="18" charset="0"/>
              </a:rPr>
              <a:t>What’s wrong with these sentences?</a:t>
            </a:r>
          </a:p>
          <a:p>
            <a:pPr marL="914400" lvl="1" indent="-457200">
              <a:lnSpc>
                <a:spcPct val="90000"/>
              </a:lnSpc>
              <a:buFontTx/>
              <a:buAutoNum type="arabicPeriod"/>
            </a:pPr>
            <a:r>
              <a:rPr lang="en-GB" sz="2400" b="1" dirty="0" smtClean="0">
                <a:cs typeface="Times New Roman" pitchFamily="18" charset="0"/>
              </a:rPr>
              <a:t>“The bag of apples </a:t>
            </a:r>
            <a:r>
              <a:rPr lang="en-GB" sz="2400" dirty="0" smtClean="0">
                <a:cs typeface="Times New Roman" pitchFamily="18" charset="0"/>
              </a:rPr>
              <a:t>“</a:t>
            </a:r>
            <a:r>
              <a:rPr lang="en-GB" sz="2400" b="1" dirty="0" smtClean="0">
                <a:cs typeface="Times New Roman" pitchFamily="18" charset="0"/>
              </a:rPr>
              <a:t>weighs 3 kg.”</a:t>
            </a:r>
            <a:endParaRPr lang="en-GB" sz="2400" dirty="0" smtClean="0">
              <a:cs typeface="Times New Roman" pitchFamily="18" charset="0"/>
            </a:endParaRPr>
          </a:p>
          <a:p>
            <a:pPr marL="914400" lvl="1" indent="-457200">
              <a:lnSpc>
                <a:spcPct val="90000"/>
              </a:lnSpc>
              <a:buFontTx/>
              <a:buAutoNum type="arabicPeriod"/>
            </a:pPr>
            <a:r>
              <a:rPr lang="en-GB" sz="2400" dirty="0" smtClean="0">
                <a:cs typeface="Times New Roman" pitchFamily="18" charset="0"/>
              </a:rPr>
              <a:t>“</a:t>
            </a:r>
            <a:r>
              <a:rPr lang="en-GB" sz="2400" b="1" dirty="0" smtClean="0">
                <a:cs typeface="Times New Roman" pitchFamily="18" charset="0"/>
              </a:rPr>
              <a:t>In deep space, astronauts </a:t>
            </a:r>
            <a:r>
              <a:rPr lang="en-GB" sz="2400" dirty="0">
                <a:cs typeface="Times New Roman" pitchFamily="18" charset="0"/>
              </a:rPr>
              <a:t> </a:t>
            </a:r>
            <a:r>
              <a:rPr lang="en-GB" sz="2800" b="1" dirty="0" smtClean="0">
                <a:cs typeface="Times New Roman" pitchFamily="18" charset="0"/>
              </a:rPr>
              <a:t>have no mass.”</a:t>
            </a:r>
            <a:endParaRPr lang="en-GB" sz="2800" dirty="0" smtClean="0">
              <a:cs typeface="Times New Roman" pitchFamily="18" charset="0"/>
            </a:endParaRPr>
          </a:p>
        </p:txBody>
      </p:sp>
      <p:sp>
        <p:nvSpPr>
          <p:cNvPr id="2" name="Date Placeholder 1"/>
          <p:cNvSpPr>
            <a:spLocks noGrp="1"/>
          </p:cNvSpPr>
          <p:nvPr>
            <p:ph type="dt" sz="half" idx="10"/>
          </p:nvPr>
        </p:nvSpPr>
        <p:spPr/>
        <p:txBody>
          <a:bodyPr/>
          <a:lstStyle/>
          <a:p>
            <a:fld id="{CAE36EF1-D155-4804-A8C4-70FB4836DF14}"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42451677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E0DA77-0F17-4255-83A6-5EC61AA7BF65}" type="slidenum">
              <a:rPr lang="en-GB" sz="2000" smtClean="0">
                <a:solidFill>
                  <a:schemeClr val="accent1"/>
                </a:solidFill>
              </a:rPr>
              <a:pPr eaLnBrk="1" hangingPunct="1"/>
              <a:t>105</a:t>
            </a:fld>
            <a:endParaRPr lang="en-GB" sz="2000" dirty="0" smtClean="0">
              <a:solidFill>
                <a:schemeClr val="accent1"/>
              </a:solidFill>
            </a:endParaRPr>
          </a:p>
        </p:txBody>
      </p:sp>
      <p:sp>
        <p:nvSpPr>
          <p:cNvPr id="7577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CA3939-B1FC-4440-93DF-5A036AB2EC51}" type="datetime1">
              <a:rPr lang="en-GB" sz="1400" smtClean="0"/>
              <a:t>19/08/2017</a:t>
            </a:fld>
            <a:endParaRPr lang="en-GB" sz="1400" dirty="0" smtClean="0"/>
          </a:p>
        </p:txBody>
      </p:sp>
      <p:sp>
        <p:nvSpPr>
          <p:cNvPr id="7578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5781" name="Rectangle 2"/>
          <p:cNvSpPr>
            <a:spLocks noGrp="1" noChangeArrowheads="1"/>
          </p:cNvSpPr>
          <p:nvPr>
            <p:ph type="title"/>
          </p:nvPr>
        </p:nvSpPr>
        <p:spPr>
          <a:xfrm>
            <a:off x="2057400" y="1524000"/>
            <a:ext cx="5791200" cy="3733800"/>
          </a:xfrm>
        </p:spPr>
        <p:txBody>
          <a:bodyPr/>
          <a:lstStyle/>
          <a:p>
            <a:pPr algn="ctr" eaLnBrk="1" hangingPunct="1"/>
            <a:r>
              <a:rPr lang="en-GB" sz="7200" dirty="0" smtClean="0"/>
              <a:t>friction</a:t>
            </a:r>
          </a:p>
        </p:txBody>
      </p:sp>
    </p:spTree>
    <p:extLst>
      <p:ext uri="{BB962C8B-B14F-4D97-AF65-F5344CB8AC3E}">
        <p14:creationId xmlns:p14="http://schemas.microsoft.com/office/powerpoint/2010/main" val="11930382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27A08A-5173-42E2-8DEC-646D92DDBB7E}" type="slidenum">
              <a:rPr lang="en-GB" sz="2000" smtClean="0">
                <a:solidFill>
                  <a:schemeClr val="accent1"/>
                </a:solidFill>
              </a:rPr>
              <a:pPr eaLnBrk="1" hangingPunct="1"/>
              <a:t>106</a:t>
            </a:fld>
            <a:endParaRPr lang="en-GB" sz="2000" dirty="0" smtClean="0">
              <a:solidFill>
                <a:schemeClr val="accent1"/>
              </a:solidFill>
            </a:endParaRPr>
          </a:p>
        </p:txBody>
      </p:sp>
      <p:sp>
        <p:nvSpPr>
          <p:cNvPr id="76803"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8D9359-79BE-44C7-AFD6-CA7D96804B97}" type="datetime1">
              <a:rPr lang="en-GB" sz="1400" smtClean="0"/>
              <a:t>19/08/2017</a:t>
            </a:fld>
            <a:endParaRPr lang="en-GB" sz="1400" dirty="0" smtClean="0"/>
          </a:p>
        </p:txBody>
      </p:sp>
      <p:sp>
        <p:nvSpPr>
          <p:cNvPr id="76804"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6805" name="Rectangle 1026"/>
          <p:cNvSpPr>
            <a:spLocks noGrp="1" noChangeArrowheads="1"/>
          </p:cNvSpPr>
          <p:nvPr>
            <p:ph type="title"/>
          </p:nvPr>
        </p:nvSpPr>
        <p:spPr>
          <a:xfrm>
            <a:off x="3203848" y="152400"/>
            <a:ext cx="4720952" cy="609600"/>
          </a:xfrm>
        </p:spPr>
        <p:txBody>
          <a:bodyPr>
            <a:normAutofit fontScale="90000"/>
          </a:bodyPr>
          <a:lstStyle/>
          <a:p>
            <a:pPr eaLnBrk="1" hangingPunct="1"/>
            <a:r>
              <a:rPr lang="en-GB" dirty="0" smtClean="0"/>
              <a:t>Friction</a:t>
            </a:r>
          </a:p>
        </p:txBody>
      </p:sp>
      <p:sp>
        <p:nvSpPr>
          <p:cNvPr id="76806" name="Rectangle 1027"/>
          <p:cNvSpPr>
            <a:spLocks noGrp="1" noChangeArrowheads="1"/>
          </p:cNvSpPr>
          <p:nvPr>
            <p:ph type="body" sz="half" idx="1"/>
          </p:nvPr>
        </p:nvSpPr>
        <p:spPr>
          <a:xfrm>
            <a:off x="395536" y="2492896"/>
            <a:ext cx="8588375" cy="2736304"/>
          </a:xfrm>
        </p:spPr>
        <p:txBody>
          <a:bodyPr>
            <a:normAutofit fontScale="92500" lnSpcReduction="10000"/>
          </a:bodyPr>
          <a:lstStyle/>
          <a:p>
            <a:pPr eaLnBrk="1" hangingPunct="1">
              <a:lnSpc>
                <a:spcPct val="120000"/>
              </a:lnSpc>
              <a:buFontTx/>
              <a:buNone/>
            </a:pPr>
            <a:r>
              <a:rPr lang="en-GB" dirty="0" smtClean="0">
                <a:solidFill>
                  <a:srgbClr val="FF0000"/>
                </a:solidFill>
              </a:rPr>
              <a:t>Friction</a:t>
            </a:r>
            <a:r>
              <a:rPr lang="en-GB" dirty="0" smtClean="0"/>
              <a:t> is a very specific </a:t>
            </a:r>
            <a:r>
              <a:rPr lang="en-GB" u="sng" dirty="0" smtClean="0">
                <a:solidFill>
                  <a:srgbClr val="FF0000"/>
                </a:solidFill>
              </a:rPr>
              <a:t>type of force</a:t>
            </a:r>
            <a:r>
              <a:rPr lang="en-GB" dirty="0" smtClean="0">
                <a:solidFill>
                  <a:srgbClr val="FF0000"/>
                </a:solidFill>
              </a:rPr>
              <a:t> </a:t>
            </a:r>
            <a:r>
              <a:rPr lang="en-GB" dirty="0" smtClean="0"/>
              <a:t>which </a:t>
            </a:r>
            <a:r>
              <a:rPr lang="en-GB" b="1" u="sng" dirty="0" smtClean="0">
                <a:solidFill>
                  <a:schemeClr val="accent5">
                    <a:lumMod val="75000"/>
                  </a:schemeClr>
                </a:solidFill>
              </a:rPr>
              <a:t>opposes motion</a:t>
            </a:r>
            <a:r>
              <a:rPr lang="en-GB" dirty="0" smtClean="0"/>
              <a:t>.  There are many types of friction, but all are caused by a </a:t>
            </a:r>
            <a:r>
              <a:rPr lang="en-GB" dirty="0" smtClean="0">
                <a:solidFill>
                  <a:srgbClr val="FF0000"/>
                </a:solidFill>
              </a:rPr>
              <a:t>moving object rubbing against something </a:t>
            </a:r>
            <a:r>
              <a:rPr lang="en-GB" dirty="0" smtClean="0"/>
              <a:t>else.  </a:t>
            </a:r>
            <a:r>
              <a:rPr lang="en-GB" dirty="0" smtClean="0">
                <a:solidFill>
                  <a:schemeClr val="bg1"/>
                </a:solidFill>
              </a:rPr>
              <a:t>Frictional forces will always act in the opposite direction to the direction of motion.</a:t>
            </a:r>
          </a:p>
        </p:txBody>
      </p:sp>
      <p:grpSp>
        <p:nvGrpSpPr>
          <p:cNvPr id="76807" name="Group 22"/>
          <p:cNvGrpSpPr>
            <a:grpSpLocks/>
          </p:cNvGrpSpPr>
          <p:nvPr/>
        </p:nvGrpSpPr>
        <p:grpSpPr bwMode="auto">
          <a:xfrm>
            <a:off x="592289" y="721532"/>
            <a:ext cx="2808287" cy="1427163"/>
            <a:chOff x="3972" y="-3"/>
            <a:chExt cx="1590" cy="769"/>
          </a:xfrm>
        </p:grpSpPr>
        <p:graphicFrame>
          <p:nvGraphicFramePr>
            <p:cNvPr id="76808" name="Object 8"/>
            <p:cNvGraphicFramePr>
              <a:graphicFrameLocks noChangeAspect="1"/>
            </p:cNvGraphicFramePr>
            <p:nvPr/>
          </p:nvGraphicFramePr>
          <p:xfrm>
            <a:off x="3972" y="-3"/>
            <a:ext cx="1590" cy="699"/>
          </p:xfrm>
          <a:graphic>
            <a:graphicData uri="http://schemas.openxmlformats.org/presentationml/2006/ole">
              <mc:AlternateContent xmlns:mc="http://schemas.openxmlformats.org/markup-compatibility/2006">
                <mc:Choice xmlns:v="urn:schemas-microsoft-com:vml" Requires="v">
                  <p:oleObj spid="_x0000_s7193"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 y="-3"/>
                          <a:ext cx="1590"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9" name="AutoShape 17"/>
            <p:cNvSpPr>
              <a:spLocks noChangeArrowheads="1"/>
            </p:cNvSpPr>
            <p:nvPr/>
          </p:nvSpPr>
          <p:spPr bwMode="auto">
            <a:xfrm rot="5400000">
              <a:off x="4631" y="376"/>
              <a:ext cx="272" cy="508"/>
            </a:xfrm>
            <a:prstGeom prst="downArrow">
              <a:avLst>
                <a:gd name="adj1" fmla="val 50000"/>
                <a:gd name="adj2" fmla="val 46691"/>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grpSp>
    </p:spTree>
    <p:extLst>
      <p:ext uri="{BB962C8B-B14F-4D97-AF65-F5344CB8AC3E}">
        <p14:creationId xmlns:p14="http://schemas.microsoft.com/office/powerpoint/2010/main" val="72057983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EA5873-4DF2-4016-99A7-8CD7368F276C}" type="slidenum">
              <a:rPr lang="en-GB" sz="2000" smtClean="0">
                <a:solidFill>
                  <a:schemeClr val="accent1"/>
                </a:solidFill>
              </a:rPr>
              <a:pPr eaLnBrk="1" hangingPunct="1"/>
              <a:t>107</a:t>
            </a:fld>
            <a:endParaRPr lang="en-GB" sz="2000" dirty="0" smtClean="0">
              <a:solidFill>
                <a:schemeClr val="accent1"/>
              </a:solidFill>
            </a:endParaRPr>
          </a:p>
        </p:txBody>
      </p:sp>
      <p:sp>
        <p:nvSpPr>
          <p:cNvPr id="7782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F386AE-18B3-4E25-B139-D56CA80CFEED}" type="datetime1">
              <a:rPr lang="en-GB" sz="1400" smtClean="0"/>
              <a:t>19/08/2017</a:t>
            </a:fld>
            <a:endParaRPr lang="en-GB" sz="1400" dirty="0" smtClean="0"/>
          </a:p>
        </p:txBody>
      </p:sp>
      <p:sp>
        <p:nvSpPr>
          <p:cNvPr id="7782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7829" name="Rectangle 3"/>
          <p:cNvSpPr>
            <a:spLocks noGrp="1" noChangeArrowheads="1"/>
          </p:cNvSpPr>
          <p:nvPr>
            <p:ph type="body" sz="half" idx="1"/>
          </p:nvPr>
        </p:nvSpPr>
        <p:spPr>
          <a:xfrm>
            <a:off x="468313" y="4292600"/>
            <a:ext cx="8172450" cy="2565400"/>
          </a:xfrm>
        </p:spPr>
        <p:txBody>
          <a:bodyPr/>
          <a:lstStyle/>
          <a:p>
            <a:pPr eaLnBrk="1" hangingPunct="1">
              <a:lnSpc>
                <a:spcPct val="120000"/>
              </a:lnSpc>
              <a:buFontTx/>
              <a:buNone/>
            </a:pPr>
            <a:r>
              <a:rPr lang="en-GB" dirty="0" smtClean="0"/>
              <a:t>e.g.  When you put your hand out the window of a moving car you feel a force pushing your hand. </a:t>
            </a:r>
            <a:r>
              <a:rPr lang="en-GB" dirty="0" smtClean="0">
                <a:solidFill>
                  <a:srgbClr val="FF0066"/>
                </a:solidFill>
              </a:rPr>
              <a:t>Be careful! DANGER</a:t>
            </a:r>
            <a:endParaRPr lang="en-GB" dirty="0" smtClean="0"/>
          </a:p>
          <a:p>
            <a:pPr eaLnBrk="1" hangingPunct="1">
              <a:lnSpc>
                <a:spcPct val="120000"/>
              </a:lnSpc>
              <a:buFontTx/>
              <a:buNone/>
            </a:pPr>
            <a:endParaRPr lang="en-GB" dirty="0" smtClean="0"/>
          </a:p>
        </p:txBody>
      </p:sp>
      <p:pic>
        <p:nvPicPr>
          <p:cNvPr id="778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1" name="Rectangle 3"/>
          <p:cNvSpPr>
            <a:spLocks noChangeArrowheads="1"/>
          </p:cNvSpPr>
          <p:nvPr/>
        </p:nvSpPr>
        <p:spPr bwMode="auto">
          <a:xfrm>
            <a:off x="0" y="0"/>
            <a:ext cx="3313113"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lang="en-GB" sz="3200" dirty="0">
                <a:solidFill>
                  <a:srgbClr val="FF0000"/>
                </a:solidFill>
                <a:latin typeface="Comic Sans MS" pitchFamily="66" charset="0"/>
              </a:rPr>
              <a:t>Air friction/ resistance is the force of air being pushed out of the way of a moving object.</a:t>
            </a:r>
          </a:p>
        </p:txBody>
      </p:sp>
    </p:spTree>
    <p:extLst>
      <p:ext uri="{BB962C8B-B14F-4D97-AF65-F5344CB8AC3E}">
        <p14:creationId xmlns:p14="http://schemas.microsoft.com/office/powerpoint/2010/main" val="27795357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567FF8-2A29-473A-9266-4F39B0AAC045}" type="slidenum">
              <a:rPr lang="en-GB" sz="2000" smtClean="0">
                <a:solidFill>
                  <a:schemeClr val="accent1"/>
                </a:solidFill>
              </a:rPr>
              <a:pPr eaLnBrk="1" hangingPunct="1"/>
              <a:t>108</a:t>
            </a:fld>
            <a:endParaRPr lang="en-GB" sz="2000" dirty="0" smtClean="0">
              <a:solidFill>
                <a:schemeClr val="accent1"/>
              </a:solidFill>
            </a:endParaRPr>
          </a:p>
        </p:txBody>
      </p:sp>
      <p:sp>
        <p:nvSpPr>
          <p:cNvPr id="7885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364123-7209-4EA5-8B49-8E6C1F53336F}" type="datetime1">
              <a:rPr lang="en-GB" sz="1400" smtClean="0"/>
              <a:t>19/08/2017</a:t>
            </a:fld>
            <a:endParaRPr lang="en-GB" sz="1400" dirty="0" smtClean="0"/>
          </a:p>
        </p:txBody>
      </p:sp>
      <p:sp>
        <p:nvSpPr>
          <p:cNvPr id="7885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pSp>
        <p:nvGrpSpPr>
          <p:cNvPr id="78853" name="Group 19"/>
          <p:cNvGrpSpPr>
            <a:grpSpLocks/>
          </p:cNvGrpSpPr>
          <p:nvPr/>
        </p:nvGrpSpPr>
        <p:grpSpPr bwMode="auto">
          <a:xfrm>
            <a:off x="5219700" y="692150"/>
            <a:ext cx="2592388" cy="1639888"/>
            <a:chOff x="3379" y="768"/>
            <a:chExt cx="1633" cy="1033"/>
          </a:xfrm>
        </p:grpSpPr>
        <p:graphicFrame>
          <p:nvGraphicFramePr>
            <p:cNvPr id="78855" name="Object 7"/>
            <p:cNvGraphicFramePr>
              <a:graphicFrameLocks noChangeAspect="1"/>
            </p:cNvGraphicFramePr>
            <p:nvPr/>
          </p:nvGraphicFramePr>
          <p:xfrm>
            <a:off x="3379" y="768"/>
            <a:ext cx="1633" cy="658"/>
          </p:xfrm>
          <a:graphic>
            <a:graphicData uri="http://schemas.openxmlformats.org/presentationml/2006/ole">
              <mc:AlternateContent xmlns:mc="http://schemas.openxmlformats.org/markup-compatibility/2006">
                <mc:Choice xmlns:v="urn:schemas-microsoft-com:vml" Requires="v">
                  <p:oleObj spid="_x0000_s8217" name="CorelDRAW 6.0" r:id="rId3" imgW="6496050" imgH="2619375" progId="CorelDRAW.Graphic.6">
                    <p:embed/>
                  </p:oleObj>
                </mc:Choice>
                <mc:Fallback>
                  <p:oleObj name="CorelDRAW 6.0" r:id="rId3" imgW="6496050" imgH="261937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768"/>
                          <a:ext cx="1633"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6" name="AutoShape 16"/>
            <p:cNvSpPr>
              <a:spLocks noChangeArrowheads="1"/>
            </p:cNvSpPr>
            <p:nvPr/>
          </p:nvSpPr>
          <p:spPr bwMode="auto">
            <a:xfrm rot="10800000">
              <a:off x="4014" y="1293"/>
              <a:ext cx="354" cy="508"/>
            </a:xfrm>
            <a:prstGeom prst="downArrow">
              <a:avLst>
                <a:gd name="adj1" fmla="val 50000"/>
                <a:gd name="adj2" fmla="val 35876"/>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grpSp>
      <p:sp>
        <p:nvSpPr>
          <p:cNvPr id="78854" name="Text Box 21"/>
          <p:cNvSpPr txBox="1">
            <a:spLocks noChangeArrowheads="1"/>
          </p:cNvSpPr>
          <p:nvPr/>
        </p:nvSpPr>
        <p:spPr bwMode="auto">
          <a:xfrm>
            <a:off x="468313" y="836613"/>
            <a:ext cx="7920037"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4400" b="1" dirty="0">
                <a:solidFill>
                  <a:srgbClr val="FF0000"/>
                </a:solidFill>
                <a:latin typeface="Arial" pitchFamily="34" charset="0"/>
                <a:cs typeface="Arial" pitchFamily="34" charset="0"/>
              </a:rPr>
              <a:t>Air resistance</a:t>
            </a:r>
          </a:p>
          <a:p>
            <a:pPr eaLnBrk="1" hangingPunct="1">
              <a:spcBef>
                <a:spcPct val="50000"/>
              </a:spcBef>
            </a:pPr>
            <a:endParaRPr lang="en-GB" sz="4400" dirty="0">
              <a:solidFill>
                <a:srgbClr val="FF0000"/>
              </a:solidFill>
              <a:latin typeface="Arial" pitchFamily="34" charset="0"/>
              <a:cs typeface="Arial" pitchFamily="34" charset="0"/>
            </a:endParaRPr>
          </a:p>
          <a:p>
            <a:pPr eaLnBrk="1" hangingPunct="1">
              <a:spcBef>
                <a:spcPct val="50000"/>
              </a:spcBef>
            </a:pPr>
            <a:r>
              <a:rPr lang="en-GB" sz="2800" dirty="0">
                <a:solidFill>
                  <a:srgbClr val="FF0000"/>
                </a:solidFill>
                <a:latin typeface="Arial" pitchFamily="34" charset="0"/>
                <a:cs typeface="Arial" pitchFamily="34" charset="0"/>
              </a:rPr>
              <a:t>It is the force that slows things down when they are moving through air.</a:t>
            </a:r>
          </a:p>
          <a:p>
            <a:pPr eaLnBrk="1" hangingPunct="1">
              <a:spcBef>
                <a:spcPct val="50000"/>
              </a:spcBef>
            </a:pPr>
            <a:r>
              <a:rPr lang="en-GB" sz="2800" dirty="0">
                <a:solidFill>
                  <a:srgbClr val="FF0000"/>
                </a:solidFill>
                <a:latin typeface="Arial" pitchFamily="34" charset="0"/>
                <a:cs typeface="Arial" pitchFamily="34" charset="0"/>
              </a:rPr>
              <a:t>It pushes against a moving car or against the body of a person falling from the sky.</a:t>
            </a:r>
          </a:p>
        </p:txBody>
      </p:sp>
      <p:sp>
        <p:nvSpPr>
          <p:cNvPr id="2" name="TextBox 1"/>
          <p:cNvSpPr txBox="1"/>
          <p:nvPr/>
        </p:nvSpPr>
        <p:spPr>
          <a:xfrm>
            <a:off x="827537" y="5373216"/>
            <a:ext cx="3991798" cy="369332"/>
          </a:xfrm>
          <a:prstGeom prst="rect">
            <a:avLst/>
          </a:prstGeom>
          <a:noFill/>
        </p:spPr>
        <p:txBody>
          <a:bodyPr wrap="none" rtlCol="0">
            <a:spAutoFit/>
          </a:bodyPr>
          <a:lstStyle/>
          <a:p>
            <a:r>
              <a:rPr lang="en-GB" dirty="0" smtClean="0">
                <a:solidFill>
                  <a:srgbClr val="FF0000"/>
                </a:solidFill>
                <a:latin typeface="Teen" pitchFamily="2" charset="0"/>
              </a:rPr>
              <a:t>Go through the </a:t>
            </a:r>
            <a:r>
              <a:rPr lang="en-GB" dirty="0" smtClean="0">
                <a:solidFill>
                  <a:srgbClr val="FF0000"/>
                </a:solidFill>
                <a:latin typeface="Teen" pitchFamily="2" charset="0"/>
              </a:rPr>
              <a:t>powerpoint</a:t>
            </a:r>
            <a:r>
              <a:rPr lang="en-GB" dirty="0" smtClean="0">
                <a:solidFill>
                  <a:srgbClr val="FF0000"/>
                </a:solidFill>
                <a:latin typeface="Teen" pitchFamily="2" charset="0"/>
              </a:rPr>
              <a:t> on PARACHUTES (Physics</a:t>
            </a:r>
            <a:r>
              <a:rPr lang="en-GB" dirty="0" smtClean="0">
                <a:solidFill>
                  <a:schemeClr val="accent1">
                    <a:lumMod val="40000"/>
                    <a:lumOff val="60000"/>
                  </a:schemeClr>
                </a:solidFill>
                <a:latin typeface="Teen" pitchFamily="2" charset="0"/>
              </a:rPr>
              <a:t>)</a:t>
            </a:r>
            <a:endParaRPr lang="en-GB" dirty="0">
              <a:solidFill>
                <a:schemeClr val="accent1">
                  <a:lumMod val="40000"/>
                  <a:lumOff val="60000"/>
                </a:schemeClr>
              </a:solidFill>
              <a:latin typeface="Teen" pitchFamily="2" charset="0"/>
            </a:endParaRPr>
          </a:p>
        </p:txBody>
      </p:sp>
    </p:spTree>
    <p:extLst>
      <p:ext uri="{BB962C8B-B14F-4D97-AF65-F5344CB8AC3E}">
        <p14:creationId xmlns:p14="http://schemas.microsoft.com/office/powerpoint/2010/main" val="41275905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85BBF5-2BDF-435D-938A-5E46AC8D8D19}" type="slidenum">
              <a:rPr lang="en-GB" sz="2000" smtClean="0">
                <a:solidFill>
                  <a:schemeClr val="accent1"/>
                </a:solidFill>
              </a:rPr>
              <a:pPr eaLnBrk="1" hangingPunct="1"/>
              <a:t>109</a:t>
            </a:fld>
            <a:endParaRPr lang="en-GB" sz="2000" dirty="0" smtClean="0">
              <a:solidFill>
                <a:schemeClr val="accent1"/>
              </a:solidFill>
            </a:endParaRPr>
          </a:p>
        </p:txBody>
      </p:sp>
      <p:sp>
        <p:nvSpPr>
          <p:cNvPr id="79875"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2F9A4F-D923-46E7-B7D5-14B4C081928E}" type="datetime1">
              <a:rPr lang="en-GB" sz="1400" smtClean="0"/>
              <a:t>19/08/2017</a:t>
            </a:fld>
            <a:endParaRPr lang="en-GB" sz="1400" dirty="0" smtClean="0"/>
          </a:p>
        </p:txBody>
      </p:sp>
      <p:sp>
        <p:nvSpPr>
          <p:cNvPr id="79876"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9877" name="Rectangle 2050"/>
          <p:cNvSpPr>
            <a:spLocks noGrp="1" noChangeArrowheads="1"/>
          </p:cNvSpPr>
          <p:nvPr>
            <p:ph type="title"/>
          </p:nvPr>
        </p:nvSpPr>
        <p:spPr/>
        <p:txBody>
          <a:bodyPr>
            <a:normAutofit fontScale="90000"/>
          </a:bodyPr>
          <a:lstStyle/>
          <a:p>
            <a:pPr eaLnBrk="1" hangingPunct="1"/>
            <a:r>
              <a:rPr lang="en-GB" dirty="0" smtClean="0"/>
              <a:t>Friction  </a:t>
            </a:r>
            <a:r>
              <a:rPr lang="en-GB" sz="1600" b="1" u="sng" dirty="0" smtClean="0"/>
              <a:t>Surface friction</a:t>
            </a:r>
            <a:br>
              <a:rPr lang="en-GB" sz="1600" b="1" u="sng" dirty="0" smtClean="0"/>
            </a:br>
            <a:endParaRPr lang="en-GB" sz="1600" b="1" u="sng" dirty="0" smtClean="0"/>
          </a:p>
        </p:txBody>
      </p:sp>
      <p:sp>
        <p:nvSpPr>
          <p:cNvPr id="79878" name="Rectangle 2051"/>
          <p:cNvSpPr>
            <a:spLocks noGrp="1" noChangeArrowheads="1"/>
          </p:cNvSpPr>
          <p:nvPr>
            <p:ph type="body" sz="half" idx="1"/>
          </p:nvPr>
        </p:nvSpPr>
        <p:spPr>
          <a:xfrm>
            <a:off x="228600" y="685800"/>
            <a:ext cx="8588375" cy="4979988"/>
          </a:xfrm>
        </p:spPr>
        <p:txBody>
          <a:bodyPr/>
          <a:lstStyle/>
          <a:p>
            <a:pPr eaLnBrk="1" hangingPunct="1">
              <a:lnSpc>
                <a:spcPct val="120000"/>
              </a:lnSpc>
              <a:buFontTx/>
              <a:buNone/>
            </a:pPr>
            <a:r>
              <a:rPr lang="en-GB" dirty="0" smtClean="0"/>
              <a:t>When an object is dragged across a surface, there is a strong frictional force.  This is affected by the surfaces.  Generally, smoother or wetter surfaces will have less friction.</a:t>
            </a:r>
            <a:br>
              <a:rPr lang="en-GB" dirty="0" smtClean="0"/>
            </a:br>
            <a:r>
              <a:rPr lang="en-GB" dirty="0" smtClean="0"/>
              <a:t>E.g.  Pushing a box along a carpet or along ice.</a:t>
            </a:r>
          </a:p>
        </p:txBody>
      </p:sp>
      <p:pic>
        <p:nvPicPr>
          <p:cNvPr id="79879" name="Picture 2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4762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98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A816DC-8A74-46B5-946E-0DFA8C456E48}" type="slidenum">
              <a:rPr lang="en-GB" sz="2000" smtClean="0">
                <a:solidFill>
                  <a:schemeClr val="accent1"/>
                </a:solidFill>
              </a:rPr>
              <a:pPr eaLnBrk="1" hangingPunct="1"/>
              <a:t>11</a:t>
            </a:fld>
            <a:endParaRPr lang="en-GB" sz="2000" dirty="0" smtClean="0">
              <a:solidFill>
                <a:schemeClr val="accent1"/>
              </a:solidFill>
            </a:endParaRPr>
          </a:p>
        </p:txBody>
      </p:sp>
      <p:sp>
        <p:nvSpPr>
          <p:cNvPr id="1239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20759B-B6DB-4F80-AFC6-141AA3472512}" type="datetime1">
              <a:rPr lang="en-GB" sz="1400" smtClean="0"/>
              <a:t>19/08/2017</a:t>
            </a:fld>
            <a:endParaRPr lang="en-GB" sz="1400" dirty="0" smtClean="0"/>
          </a:p>
        </p:txBody>
      </p:sp>
      <p:sp>
        <p:nvSpPr>
          <p:cNvPr id="1239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3909" name="Rectangle 2"/>
          <p:cNvSpPr>
            <a:spLocks noGrp="1"/>
          </p:cNvSpPr>
          <p:nvPr>
            <p:ph type="title" idx="4294967295"/>
          </p:nvPr>
        </p:nvSpPr>
        <p:spPr/>
        <p:txBody>
          <a:bodyPr/>
          <a:lstStyle/>
          <a:p>
            <a:pPr eaLnBrk="1" hangingPunct="1"/>
            <a:r>
              <a:rPr lang="en-GB" dirty="0" smtClean="0"/>
              <a:t>Mass and Weight- LEVEL 3</a:t>
            </a:r>
          </a:p>
        </p:txBody>
      </p:sp>
      <p:sp>
        <p:nvSpPr>
          <p:cNvPr id="123910" name="Rectangle 3"/>
          <p:cNvSpPr>
            <a:spLocks noGrp="1"/>
          </p:cNvSpPr>
          <p:nvPr>
            <p:ph type="body" idx="4294967295"/>
          </p:nvPr>
        </p:nvSpPr>
        <p:spPr>
          <a:xfrm>
            <a:off x="395288" y="1268413"/>
            <a:ext cx="8229600" cy="4525962"/>
          </a:xfrm>
        </p:spPr>
        <p:txBody>
          <a:bodyPr/>
          <a:lstStyle/>
          <a:p>
            <a:pPr eaLnBrk="1" hangingPunct="1"/>
            <a:r>
              <a:rPr lang="en-GB" dirty="0" smtClean="0"/>
              <a:t>The</a:t>
            </a:r>
            <a:r>
              <a:rPr lang="en-GB" u="dbl" dirty="0" smtClean="0">
                <a:solidFill>
                  <a:schemeClr val="bg1"/>
                </a:solidFill>
              </a:rPr>
              <a:t> </a:t>
            </a:r>
            <a:r>
              <a:rPr lang="en-GB" b="1" u="dbl" dirty="0" smtClean="0">
                <a:solidFill>
                  <a:schemeClr val="bg1"/>
                </a:solidFill>
              </a:rPr>
              <a:t>mass</a:t>
            </a:r>
            <a:r>
              <a:rPr lang="en-GB" u="dbl" dirty="0" smtClean="0">
                <a:solidFill>
                  <a:schemeClr val="bg1"/>
                </a:solidFill>
              </a:rPr>
              <a:t> </a:t>
            </a:r>
            <a:r>
              <a:rPr lang="en-GB" dirty="0" smtClean="0"/>
              <a:t>of an object is the </a:t>
            </a:r>
            <a:r>
              <a:rPr lang="en-GB" dirty="0" smtClean="0">
                <a:solidFill>
                  <a:schemeClr val="bg1"/>
                </a:solidFill>
              </a:rPr>
              <a:t>amount of matter</a:t>
            </a:r>
            <a:r>
              <a:rPr lang="en-GB" dirty="0" smtClean="0"/>
              <a:t> that is in the object</a:t>
            </a:r>
          </a:p>
          <a:p>
            <a:pPr eaLnBrk="1" hangingPunct="1"/>
            <a:r>
              <a:rPr lang="en-GB" dirty="0" smtClean="0"/>
              <a:t>the </a:t>
            </a:r>
            <a:r>
              <a:rPr lang="en-GB" b="1" dirty="0" smtClean="0">
                <a:solidFill>
                  <a:schemeClr val="bg1"/>
                </a:solidFill>
              </a:rPr>
              <a:t>weight</a:t>
            </a:r>
            <a:r>
              <a:rPr lang="en-GB" dirty="0" smtClean="0"/>
              <a:t> of an object is the </a:t>
            </a:r>
            <a:r>
              <a:rPr lang="en-GB" b="1" dirty="0" smtClean="0">
                <a:solidFill>
                  <a:schemeClr val="bg1"/>
                </a:solidFill>
              </a:rPr>
              <a:t>force of gravity</a:t>
            </a:r>
            <a:r>
              <a:rPr lang="en-GB" dirty="0" smtClean="0"/>
              <a:t> that acts on that </a:t>
            </a:r>
            <a:r>
              <a:rPr lang="en-GB" dirty="0" smtClean="0"/>
              <a:t>object.</a:t>
            </a:r>
            <a:endParaRPr lang="en-GB" dirty="0" smtClean="0"/>
          </a:p>
          <a:p>
            <a:pPr eaLnBrk="1" hangingPunct="1"/>
            <a:endParaRPr lang="en-GB" dirty="0" smtClean="0"/>
          </a:p>
          <a:p>
            <a:pPr eaLnBrk="1" hangingPunct="1">
              <a:buFontTx/>
              <a:buNone/>
            </a:pPr>
            <a:r>
              <a:rPr lang="en-GB" dirty="0" smtClean="0">
                <a:sym typeface="Wingdings" pitchFamily="2" charset="2"/>
              </a:rPr>
              <a:t></a:t>
            </a:r>
            <a:r>
              <a:rPr lang="en-GB" dirty="0" smtClean="0">
                <a:solidFill>
                  <a:schemeClr val="bg1"/>
                </a:solidFill>
              </a:rPr>
              <a:t>Mass is related to how much </a:t>
            </a:r>
            <a:r>
              <a:rPr lang="en-GB" i="1" dirty="0" smtClean="0">
                <a:solidFill>
                  <a:schemeClr val="bg1"/>
                </a:solidFill>
              </a:rPr>
              <a:t>stuff</a:t>
            </a:r>
            <a:r>
              <a:rPr lang="en-GB" dirty="0" smtClean="0">
                <a:solidFill>
                  <a:schemeClr val="bg1"/>
                </a:solidFill>
              </a:rPr>
              <a:t> in an object</a:t>
            </a:r>
            <a:r>
              <a:rPr lang="en-GB" dirty="0" smtClean="0"/>
              <a:t> and </a:t>
            </a:r>
            <a:r>
              <a:rPr lang="en-GB" b="1" dirty="0" smtClean="0">
                <a:solidFill>
                  <a:schemeClr val="bg1"/>
                </a:solidFill>
              </a:rPr>
              <a:t>weight is related to the pull of the Earth</a:t>
            </a:r>
          </a:p>
        </p:txBody>
      </p:sp>
    </p:spTree>
    <p:extLst>
      <p:ext uri="{BB962C8B-B14F-4D97-AF65-F5344CB8AC3E}">
        <p14:creationId xmlns:p14="http://schemas.microsoft.com/office/powerpoint/2010/main" val="35375082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0C3588-B5BA-4F90-8905-DEC22404967B}" type="slidenum">
              <a:rPr lang="en-GB" sz="2000" smtClean="0">
                <a:solidFill>
                  <a:schemeClr val="accent1"/>
                </a:solidFill>
              </a:rPr>
              <a:pPr eaLnBrk="1" hangingPunct="1"/>
              <a:t>110</a:t>
            </a:fld>
            <a:endParaRPr lang="en-GB" sz="2000" dirty="0" smtClean="0">
              <a:solidFill>
                <a:schemeClr val="accent1"/>
              </a:solidFill>
            </a:endParaRPr>
          </a:p>
        </p:txBody>
      </p:sp>
      <p:sp>
        <p:nvSpPr>
          <p:cNvPr id="8089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25C71-93EF-4C97-BB94-1D3699E16729}" type="datetime1">
              <a:rPr lang="en-GB" sz="1400" smtClean="0"/>
              <a:t>19/08/2017</a:t>
            </a:fld>
            <a:endParaRPr lang="en-GB" sz="1400" dirty="0" smtClean="0"/>
          </a:p>
        </p:txBody>
      </p:sp>
      <p:sp>
        <p:nvSpPr>
          <p:cNvPr id="8090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80901" name="Rectangle 2"/>
          <p:cNvSpPr>
            <a:spLocks noGrp="1" noChangeArrowheads="1"/>
          </p:cNvSpPr>
          <p:nvPr>
            <p:ph type="title"/>
          </p:nvPr>
        </p:nvSpPr>
        <p:spPr>
          <a:xfrm>
            <a:off x="395536" y="0"/>
            <a:ext cx="8229600" cy="836712"/>
          </a:xfrm>
        </p:spPr>
        <p:txBody>
          <a:bodyPr>
            <a:normAutofit fontScale="90000"/>
          </a:bodyPr>
          <a:lstStyle/>
          <a:p>
            <a:pPr eaLnBrk="1" hangingPunct="1"/>
            <a:r>
              <a:rPr lang="en-GB" dirty="0" smtClean="0"/>
              <a:t>Friction- </a:t>
            </a:r>
            <a:r>
              <a:rPr lang="en-GB" sz="2700" dirty="0" smtClean="0"/>
              <a:t>ANSWER THESE IN A TABLE IN YOUR JOTTER</a:t>
            </a:r>
          </a:p>
        </p:txBody>
      </p:sp>
      <p:sp>
        <p:nvSpPr>
          <p:cNvPr id="467971" name="Rectangle 3"/>
          <p:cNvSpPr>
            <a:spLocks noGrp="1" noChangeArrowheads="1"/>
          </p:cNvSpPr>
          <p:nvPr>
            <p:ph type="body" idx="1"/>
          </p:nvPr>
        </p:nvSpPr>
        <p:spPr>
          <a:xfrm>
            <a:off x="539552" y="1196752"/>
            <a:ext cx="7772400" cy="5472113"/>
          </a:xfrm>
        </p:spPr>
        <p:txBody>
          <a:bodyPr>
            <a:normAutofit lnSpcReduction="10000"/>
          </a:bodyPr>
          <a:lstStyle/>
          <a:p>
            <a:pPr eaLnBrk="1" hangingPunct="1">
              <a:lnSpc>
                <a:spcPct val="80000"/>
              </a:lnSpc>
              <a:buFontTx/>
              <a:buNone/>
            </a:pPr>
            <a:r>
              <a:rPr lang="en-GB" sz="2800" dirty="0" smtClean="0"/>
              <a:t>With the person next to you</a:t>
            </a:r>
          </a:p>
          <a:p>
            <a:pPr eaLnBrk="1" hangingPunct="1">
              <a:lnSpc>
                <a:spcPct val="80000"/>
              </a:lnSpc>
            </a:pPr>
            <a:r>
              <a:rPr lang="en-GB" sz="2800" dirty="0" smtClean="0">
                <a:solidFill>
                  <a:srgbClr val="FF0000"/>
                </a:solidFill>
              </a:rPr>
              <a:t>Think of two examples where we try to minimise friction.</a:t>
            </a:r>
          </a:p>
          <a:p>
            <a:pPr eaLnBrk="1" hangingPunct="1">
              <a:lnSpc>
                <a:spcPct val="80000"/>
              </a:lnSpc>
            </a:pPr>
            <a:endParaRPr lang="en-GB" sz="2800" dirty="0" smtClean="0">
              <a:solidFill>
                <a:srgbClr val="FF0000"/>
              </a:solidFill>
            </a:endParaRPr>
          </a:p>
          <a:p>
            <a:pPr eaLnBrk="1" hangingPunct="1">
              <a:lnSpc>
                <a:spcPct val="80000"/>
              </a:lnSpc>
            </a:pPr>
            <a:r>
              <a:rPr lang="en-GB" sz="2800" dirty="0" smtClean="0">
                <a:solidFill>
                  <a:srgbClr val="FF0000"/>
                </a:solidFill>
              </a:rPr>
              <a:t>Think of one example where we try to increase friction.</a:t>
            </a:r>
          </a:p>
          <a:p>
            <a:pPr eaLnBrk="1" hangingPunct="1">
              <a:lnSpc>
                <a:spcPct val="80000"/>
              </a:lnSpc>
              <a:buFontTx/>
              <a:buNone/>
            </a:pPr>
            <a:endParaRPr lang="en-GB" sz="2800" dirty="0" smtClean="0"/>
          </a:p>
          <a:p>
            <a:pPr eaLnBrk="1" hangingPunct="1">
              <a:lnSpc>
                <a:spcPct val="80000"/>
              </a:lnSpc>
              <a:buFontTx/>
              <a:buNone/>
            </a:pPr>
            <a:r>
              <a:rPr lang="en-GB" sz="2800" dirty="0" smtClean="0"/>
              <a:t>With the other people at your table…</a:t>
            </a:r>
          </a:p>
          <a:p>
            <a:pPr eaLnBrk="1" hangingPunct="1">
              <a:lnSpc>
                <a:spcPct val="80000"/>
              </a:lnSpc>
            </a:pPr>
            <a:r>
              <a:rPr lang="en-GB" sz="2800" dirty="0" smtClean="0">
                <a:solidFill>
                  <a:srgbClr val="FF0000"/>
                </a:solidFill>
              </a:rPr>
              <a:t>Discuss how we reduce or increase friction in the examples you used</a:t>
            </a:r>
          </a:p>
          <a:p>
            <a:pPr eaLnBrk="1" hangingPunct="1">
              <a:lnSpc>
                <a:spcPct val="80000"/>
              </a:lnSpc>
            </a:pPr>
            <a:endParaRPr lang="en-GB" sz="2800" dirty="0" smtClean="0">
              <a:solidFill>
                <a:srgbClr val="FF0000"/>
              </a:solidFill>
            </a:endParaRPr>
          </a:p>
          <a:p>
            <a:pPr eaLnBrk="1" hangingPunct="1">
              <a:lnSpc>
                <a:spcPct val="80000"/>
              </a:lnSpc>
            </a:pPr>
            <a:r>
              <a:rPr lang="en-GB" sz="2800" dirty="0" smtClean="0"/>
              <a:t>Can you think of any situations where an object can be moving, but not be affected by any friction?</a:t>
            </a:r>
          </a:p>
        </p:txBody>
      </p:sp>
    </p:spTree>
    <p:extLst>
      <p:ext uri="{BB962C8B-B14F-4D97-AF65-F5344CB8AC3E}">
        <p14:creationId xmlns:p14="http://schemas.microsoft.com/office/powerpoint/2010/main" val="277624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7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ABA305-FA2E-4F5F-B31D-1008574AD032}" type="slidenum">
              <a:rPr lang="en-GB" sz="2000" smtClean="0">
                <a:solidFill>
                  <a:schemeClr val="accent1"/>
                </a:solidFill>
              </a:rPr>
              <a:pPr eaLnBrk="1" hangingPunct="1"/>
              <a:t>111</a:t>
            </a:fld>
            <a:endParaRPr lang="en-GB" sz="2000" dirty="0" smtClean="0">
              <a:solidFill>
                <a:schemeClr val="accent1"/>
              </a:solidFill>
            </a:endParaRPr>
          </a:p>
        </p:txBody>
      </p:sp>
      <p:sp>
        <p:nvSpPr>
          <p:cNvPr id="8192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CE8CA4-F8FC-466F-812B-49D245F938F3}" type="datetime1">
              <a:rPr lang="en-GB" sz="1400" smtClean="0"/>
              <a:t>19/08/2017</a:t>
            </a:fld>
            <a:endParaRPr lang="en-GB" sz="1400" dirty="0" smtClean="0"/>
          </a:p>
        </p:txBody>
      </p:sp>
      <p:sp>
        <p:nvSpPr>
          <p:cNvPr id="8192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81925" name="Rectangle 2"/>
          <p:cNvSpPr>
            <a:spLocks noGrp="1" noChangeArrowheads="1"/>
          </p:cNvSpPr>
          <p:nvPr>
            <p:ph type="title"/>
          </p:nvPr>
        </p:nvSpPr>
        <p:spPr>
          <a:xfrm>
            <a:off x="107504" y="274638"/>
            <a:ext cx="8928992" cy="778098"/>
          </a:xfrm>
        </p:spPr>
        <p:txBody>
          <a:bodyPr>
            <a:normAutofit fontScale="90000"/>
          </a:bodyPr>
          <a:lstStyle/>
          <a:p>
            <a:pPr eaLnBrk="1" hangingPunct="1"/>
            <a:r>
              <a:rPr lang="en-US" dirty="0" smtClean="0"/>
              <a:t>LABEL THE places where there is FRICTION</a:t>
            </a:r>
          </a:p>
        </p:txBody>
      </p:sp>
      <p:grpSp>
        <p:nvGrpSpPr>
          <p:cNvPr id="81926" name="Group 7"/>
          <p:cNvGrpSpPr>
            <a:grpSpLocks/>
          </p:cNvGrpSpPr>
          <p:nvPr/>
        </p:nvGrpSpPr>
        <p:grpSpPr bwMode="auto">
          <a:xfrm>
            <a:off x="2483768" y="1628800"/>
            <a:ext cx="5288632" cy="4895825"/>
            <a:chOff x="864" y="960"/>
            <a:chExt cx="2592" cy="2688"/>
          </a:xfrm>
        </p:grpSpPr>
        <p:sp>
          <p:nvSpPr>
            <p:cNvPr id="81927" name="Rectangle 6"/>
            <p:cNvSpPr>
              <a:spLocks noChangeArrowheads="1"/>
            </p:cNvSpPr>
            <p:nvPr/>
          </p:nvSpPr>
          <p:spPr bwMode="auto">
            <a:xfrm>
              <a:off x="864" y="960"/>
              <a:ext cx="2592" cy="2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1928" name="Picture 5" descr="C:\Program Files\Microsoft Office\Clipart\Pub60Cor\SL0028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 y="1200"/>
              <a:ext cx="2180"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357700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52290-408E-4D0E-A66E-6121F80188EF}" type="slidenum">
              <a:rPr lang="en-GB" sz="2000" smtClean="0">
                <a:solidFill>
                  <a:schemeClr val="accent1"/>
                </a:solidFill>
              </a:rPr>
              <a:pPr eaLnBrk="1" hangingPunct="1"/>
              <a:t>112</a:t>
            </a:fld>
            <a:endParaRPr lang="en-GB" sz="2000" dirty="0" smtClean="0">
              <a:solidFill>
                <a:schemeClr val="accent1"/>
              </a:solidFill>
            </a:endParaRPr>
          </a:p>
        </p:txBody>
      </p:sp>
      <p:sp>
        <p:nvSpPr>
          <p:cNvPr id="82947"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t>02/10/2011</a:t>
            </a:r>
          </a:p>
        </p:txBody>
      </p:sp>
      <p:sp>
        <p:nvSpPr>
          <p:cNvPr id="82948"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dirty="0"/>
              <a:t>JAH</a:t>
            </a:r>
          </a:p>
        </p:txBody>
      </p:sp>
      <p:sp>
        <p:nvSpPr>
          <p:cNvPr id="82949" name="Rectangle 2"/>
          <p:cNvSpPr>
            <a:spLocks noGrp="1" noChangeArrowheads="1"/>
          </p:cNvSpPr>
          <p:nvPr>
            <p:ph type="title" idx="4294967295"/>
          </p:nvPr>
        </p:nvSpPr>
        <p:spPr>
          <a:xfrm>
            <a:off x="2057400" y="1524000"/>
            <a:ext cx="5791200" cy="3733800"/>
          </a:xfrm>
        </p:spPr>
        <p:txBody>
          <a:bodyPr/>
          <a:lstStyle/>
          <a:p>
            <a:pPr algn="ctr" eaLnBrk="1" hangingPunct="1"/>
            <a:r>
              <a:rPr lang="en-GB" sz="7200" dirty="0" smtClean="0"/>
              <a:t>Friction</a:t>
            </a:r>
            <a:br>
              <a:rPr lang="en-GB" sz="7200" dirty="0" smtClean="0"/>
            </a:br>
            <a:r>
              <a:rPr lang="en-GB" sz="7200" dirty="0" smtClean="0"/>
              <a:t>-good or bad</a:t>
            </a:r>
          </a:p>
        </p:txBody>
      </p:sp>
      <p:sp>
        <p:nvSpPr>
          <p:cNvPr id="2" name="Date Placeholder 1"/>
          <p:cNvSpPr>
            <a:spLocks noGrp="1"/>
          </p:cNvSpPr>
          <p:nvPr>
            <p:ph type="dt" sz="half" idx="10"/>
          </p:nvPr>
        </p:nvSpPr>
        <p:spPr/>
        <p:txBody>
          <a:bodyPr/>
          <a:lstStyle/>
          <a:p>
            <a:fld id="{BC9C1194-CE0D-4EEF-A7D3-586CAFE96233}"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3005784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72D4A0-2F98-43E4-BF83-CD930387AAF5}" type="slidenum">
              <a:rPr lang="en-GB" sz="2000" smtClean="0">
                <a:solidFill>
                  <a:schemeClr val="accent1"/>
                </a:solidFill>
              </a:rPr>
              <a:pPr eaLnBrk="1" hangingPunct="1"/>
              <a:t>113</a:t>
            </a:fld>
            <a:endParaRPr lang="en-GB" sz="2000" dirty="0" smtClean="0">
              <a:solidFill>
                <a:schemeClr val="accent1"/>
              </a:solidFill>
            </a:endParaRPr>
          </a:p>
        </p:txBody>
      </p:sp>
      <p:sp>
        <p:nvSpPr>
          <p:cNvPr id="83971"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9946252-18BF-4636-937C-5A7BE86B84C6}" type="slidenum">
              <a:rPr lang="en-GB" sz="1400">
                <a:solidFill>
                  <a:schemeClr val="accent1"/>
                </a:solidFill>
              </a:rPr>
              <a:pPr algn="r" eaLnBrk="1" hangingPunct="1"/>
              <a:t>113</a:t>
            </a:fld>
            <a:endParaRPr lang="en-GB" sz="1400" dirty="0">
              <a:solidFill>
                <a:schemeClr val="accent1"/>
              </a:solidFill>
            </a:endParaRPr>
          </a:p>
        </p:txBody>
      </p:sp>
      <p:sp>
        <p:nvSpPr>
          <p:cNvPr id="83972"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accent5">
                    <a:lumMod val="75000"/>
                  </a:schemeClr>
                </a:solidFill>
              </a:rPr>
              <a:t>Useful or Not so useful?</a:t>
            </a:r>
          </a:p>
        </p:txBody>
      </p:sp>
      <p:pic>
        <p:nvPicPr>
          <p:cNvPr id="83973" name="Picture 8" descr="iheartvector-men-walking-ru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12875"/>
            <a:ext cx="41021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6"/>
          <p:cNvSpPr>
            <a:spLocks noChangeArrowheads="1"/>
          </p:cNvSpPr>
          <p:nvPr/>
        </p:nvSpPr>
        <p:spPr bwMode="auto">
          <a:xfrm>
            <a:off x="2124075" y="4868863"/>
            <a:ext cx="5186363"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dirty="0">
                <a:latin typeface="Verdana" pitchFamily="34" charset="0"/>
              </a:rPr>
              <a:t>Walking or running</a:t>
            </a:r>
            <a:r>
              <a:rPr lang="en-GB" dirty="0"/>
              <a:t> </a:t>
            </a:r>
            <a:br>
              <a:rPr lang="en-GB" dirty="0"/>
            </a:br>
            <a:endParaRPr lang="en-GB" dirty="0"/>
          </a:p>
        </p:txBody>
      </p:sp>
      <p:sp>
        <p:nvSpPr>
          <p:cNvPr id="2" name="Date Placeholder 1"/>
          <p:cNvSpPr>
            <a:spLocks noGrp="1"/>
          </p:cNvSpPr>
          <p:nvPr>
            <p:ph type="dt" sz="half" idx="10"/>
          </p:nvPr>
        </p:nvSpPr>
        <p:spPr/>
        <p:txBody>
          <a:bodyPr/>
          <a:lstStyle/>
          <a:p>
            <a:fld id="{386CCD96-DE55-4E80-A296-975E49383F88}"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1570439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6286E4-CB1F-4D02-AB20-DFC9CF243AC8}" type="slidenum">
              <a:rPr lang="en-GB" sz="2000" smtClean="0">
                <a:solidFill>
                  <a:schemeClr val="accent1"/>
                </a:solidFill>
              </a:rPr>
              <a:pPr eaLnBrk="1" hangingPunct="1"/>
              <a:t>114</a:t>
            </a:fld>
            <a:endParaRPr lang="en-GB" sz="2000" dirty="0" smtClean="0">
              <a:solidFill>
                <a:schemeClr val="accent1"/>
              </a:solidFill>
            </a:endParaRPr>
          </a:p>
        </p:txBody>
      </p:sp>
      <p:sp>
        <p:nvSpPr>
          <p:cNvPr id="84995"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ACFD6E9-1CA6-4EB8-9986-7EAC012C090D}" type="slidenum">
              <a:rPr lang="en-GB" sz="1400">
                <a:solidFill>
                  <a:schemeClr val="accent1"/>
                </a:solidFill>
              </a:rPr>
              <a:pPr algn="r" eaLnBrk="1" hangingPunct="1"/>
              <a:t>114</a:t>
            </a:fld>
            <a:endParaRPr lang="en-GB" sz="1400" dirty="0">
              <a:solidFill>
                <a:schemeClr val="accent1"/>
              </a:solidFill>
            </a:endParaRPr>
          </a:p>
        </p:txBody>
      </p:sp>
      <p:pic>
        <p:nvPicPr>
          <p:cNvPr id="84996" name="Picture 5" descr="ferrari_fxx_full_of_win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7658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p:cNvSpPr>
            <a:spLocks noGrp="1" noChangeArrowheads="1"/>
          </p:cNvSpPr>
          <p:nvPr>
            <p:ph type="title"/>
          </p:nvPr>
        </p:nvSpPr>
        <p:spPr/>
        <p:txBody>
          <a:bodyPr/>
          <a:lstStyle/>
          <a:p>
            <a:pPr eaLnBrk="1" hangingPunct="1"/>
            <a:r>
              <a:rPr lang="en-GB" dirty="0" smtClean="0"/>
              <a:t>Useful or Not so useful?</a:t>
            </a:r>
          </a:p>
        </p:txBody>
      </p:sp>
      <p:sp>
        <p:nvSpPr>
          <p:cNvPr id="84998" name="Rectangle 3"/>
          <p:cNvSpPr>
            <a:spLocks noGrp="1" noChangeArrowheads="1"/>
          </p:cNvSpPr>
          <p:nvPr>
            <p:ph type="body" idx="1"/>
          </p:nvPr>
        </p:nvSpPr>
        <p:spPr>
          <a:xfrm>
            <a:off x="685800" y="5867400"/>
            <a:ext cx="7489825" cy="771525"/>
          </a:xfrm>
          <a:solidFill>
            <a:schemeClr val="bg1"/>
          </a:solidFill>
        </p:spPr>
        <p:txBody>
          <a:bodyPr/>
          <a:lstStyle/>
          <a:p>
            <a:pPr algn="ctr" eaLnBrk="1" hangingPunct="1">
              <a:buFontTx/>
              <a:buNone/>
            </a:pPr>
            <a:r>
              <a:rPr lang="en-GB" dirty="0" smtClean="0">
                <a:solidFill>
                  <a:srgbClr val="FF0000"/>
                </a:solidFill>
              </a:rPr>
              <a:t>Brake pads rubbing against a wheel</a:t>
            </a:r>
          </a:p>
        </p:txBody>
      </p:sp>
      <p:sp>
        <p:nvSpPr>
          <p:cNvPr id="2" name="Date Placeholder 1"/>
          <p:cNvSpPr>
            <a:spLocks noGrp="1"/>
          </p:cNvSpPr>
          <p:nvPr>
            <p:ph type="dt" sz="half" idx="10"/>
          </p:nvPr>
        </p:nvSpPr>
        <p:spPr/>
        <p:txBody>
          <a:bodyPr/>
          <a:lstStyle/>
          <a:p>
            <a:fld id="{BD1924E9-6DE8-4FA7-93C4-316501399743}"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40081386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600A90-2784-432D-A8D0-CAE21177623A}" type="slidenum">
              <a:rPr lang="en-GB" sz="2000" smtClean="0">
                <a:solidFill>
                  <a:schemeClr val="accent1"/>
                </a:solidFill>
              </a:rPr>
              <a:pPr eaLnBrk="1" hangingPunct="1"/>
              <a:t>115</a:t>
            </a:fld>
            <a:endParaRPr lang="en-GB" sz="2000" dirty="0" smtClean="0">
              <a:solidFill>
                <a:schemeClr val="accent1"/>
              </a:solidFill>
            </a:endParaRPr>
          </a:p>
        </p:txBody>
      </p:sp>
      <p:sp>
        <p:nvSpPr>
          <p:cNvPr id="86019"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E112786-8D86-4E84-A634-4FFE45A0096C}" type="slidenum">
              <a:rPr lang="en-GB" sz="1400">
                <a:solidFill>
                  <a:schemeClr val="accent1"/>
                </a:solidFill>
              </a:rPr>
              <a:pPr algn="r" eaLnBrk="1" hangingPunct="1"/>
              <a:t>115</a:t>
            </a:fld>
            <a:endParaRPr lang="en-GB" sz="1400" dirty="0">
              <a:solidFill>
                <a:schemeClr val="accent1"/>
              </a:solidFill>
            </a:endParaRPr>
          </a:p>
        </p:txBody>
      </p:sp>
      <p:sp>
        <p:nvSpPr>
          <p:cNvPr id="86020" name="Rectangle 2"/>
          <p:cNvSpPr>
            <a:spLocks noGrp="1" noChangeArrowheads="1"/>
          </p:cNvSpPr>
          <p:nvPr>
            <p:ph type="title"/>
          </p:nvPr>
        </p:nvSpPr>
        <p:spPr/>
        <p:txBody>
          <a:bodyPr/>
          <a:lstStyle/>
          <a:p>
            <a:pPr eaLnBrk="1" hangingPunct="1"/>
            <a:r>
              <a:rPr lang="en-GB" dirty="0" smtClean="0"/>
              <a:t>Useful or Not so useful?</a:t>
            </a:r>
          </a:p>
        </p:txBody>
      </p:sp>
      <p:pic>
        <p:nvPicPr>
          <p:cNvPr id="86021" name="Picture 5" descr="Pics_Group_Of_Parachut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764" y="1268760"/>
            <a:ext cx="5354711" cy="482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3"/>
          <p:cNvSpPr>
            <a:spLocks noGrp="1" noChangeArrowheads="1"/>
          </p:cNvSpPr>
          <p:nvPr>
            <p:ph type="body" idx="1"/>
          </p:nvPr>
        </p:nvSpPr>
        <p:spPr>
          <a:xfrm>
            <a:off x="838200" y="5867400"/>
            <a:ext cx="7345363" cy="820738"/>
          </a:xfrm>
          <a:solidFill>
            <a:schemeClr val="bg1"/>
          </a:solidFill>
        </p:spPr>
        <p:txBody>
          <a:bodyPr/>
          <a:lstStyle/>
          <a:p>
            <a:pPr algn="ctr" eaLnBrk="1" hangingPunct="1">
              <a:buFontTx/>
              <a:buNone/>
            </a:pPr>
            <a:r>
              <a:rPr lang="en-GB" dirty="0" smtClean="0">
                <a:solidFill>
                  <a:srgbClr val="FF0000"/>
                </a:solidFill>
              </a:rPr>
              <a:t>Using a parachute when Sky diving</a:t>
            </a:r>
          </a:p>
        </p:txBody>
      </p:sp>
      <p:sp>
        <p:nvSpPr>
          <p:cNvPr id="2" name="Date Placeholder 1"/>
          <p:cNvSpPr>
            <a:spLocks noGrp="1"/>
          </p:cNvSpPr>
          <p:nvPr>
            <p:ph type="dt" sz="half" idx="10"/>
          </p:nvPr>
        </p:nvSpPr>
        <p:spPr/>
        <p:txBody>
          <a:bodyPr/>
          <a:lstStyle/>
          <a:p>
            <a:fld id="{EF018047-B62C-49F6-8D36-403D2B8262B0}"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9996032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C55217-F968-4205-84C9-EED6043CA596}" type="slidenum">
              <a:rPr lang="en-GB" sz="2000" smtClean="0">
                <a:solidFill>
                  <a:schemeClr val="accent1"/>
                </a:solidFill>
              </a:rPr>
              <a:pPr eaLnBrk="1" hangingPunct="1"/>
              <a:t>116</a:t>
            </a:fld>
            <a:endParaRPr lang="en-GB" sz="2000" dirty="0" smtClean="0">
              <a:solidFill>
                <a:schemeClr val="accent1"/>
              </a:solidFill>
            </a:endParaRPr>
          </a:p>
        </p:txBody>
      </p:sp>
      <p:sp>
        <p:nvSpPr>
          <p:cNvPr id="87044" name="Rectangle 2"/>
          <p:cNvSpPr>
            <a:spLocks noGrp="1" noChangeArrowheads="1"/>
          </p:cNvSpPr>
          <p:nvPr>
            <p:ph type="title"/>
          </p:nvPr>
        </p:nvSpPr>
        <p:spPr/>
        <p:txBody>
          <a:bodyPr/>
          <a:lstStyle/>
          <a:p>
            <a:pPr eaLnBrk="1" hangingPunct="1"/>
            <a:r>
              <a:rPr lang="en-GB" dirty="0" smtClean="0"/>
              <a:t>Useful or Not so useful?</a:t>
            </a:r>
          </a:p>
        </p:txBody>
      </p:sp>
      <p:pic>
        <p:nvPicPr>
          <p:cNvPr id="87045" name="Picture 5" descr="0,,5~60584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59055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3"/>
          <p:cNvSpPr>
            <a:spLocks noGrp="1" noChangeArrowheads="1"/>
          </p:cNvSpPr>
          <p:nvPr>
            <p:ph type="body" idx="1"/>
          </p:nvPr>
        </p:nvSpPr>
        <p:spPr>
          <a:xfrm>
            <a:off x="1187450" y="5805488"/>
            <a:ext cx="6767513" cy="647700"/>
          </a:xfrm>
          <a:solidFill>
            <a:schemeClr val="bg1"/>
          </a:solidFill>
        </p:spPr>
        <p:txBody>
          <a:bodyPr>
            <a:normAutofit fontScale="77500" lnSpcReduction="20000"/>
          </a:bodyPr>
          <a:lstStyle/>
          <a:p>
            <a:pPr algn="ctr" eaLnBrk="1" hangingPunct="1">
              <a:lnSpc>
                <a:spcPct val="80000"/>
              </a:lnSpc>
              <a:buFontTx/>
              <a:buNone/>
            </a:pPr>
            <a:r>
              <a:rPr lang="en-GB" sz="3600" b="1" dirty="0" smtClean="0">
                <a:solidFill>
                  <a:srgbClr val="FF0000"/>
                </a:solidFill>
              </a:rPr>
              <a:t>Gloves for goalkeeping</a:t>
            </a:r>
            <a:r>
              <a:rPr lang="en-GB" sz="3600" dirty="0" smtClean="0">
                <a:solidFill>
                  <a:srgbClr val="FF0000"/>
                </a:solidFill>
              </a:rPr>
              <a:t/>
            </a:r>
            <a:br>
              <a:rPr lang="en-GB" sz="3600" dirty="0" smtClean="0">
                <a:solidFill>
                  <a:srgbClr val="FF0000"/>
                </a:solidFill>
              </a:rPr>
            </a:br>
            <a:endParaRPr lang="en-GB" sz="3600" dirty="0" smtClean="0">
              <a:solidFill>
                <a:srgbClr val="FF0000"/>
              </a:solidFill>
            </a:endParaRPr>
          </a:p>
        </p:txBody>
      </p:sp>
      <p:sp>
        <p:nvSpPr>
          <p:cNvPr id="2" name="Date Placeholder 1"/>
          <p:cNvSpPr>
            <a:spLocks noGrp="1"/>
          </p:cNvSpPr>
          <p:nvPr>
            <p:ph type="dt" sz="half" idx="10"/>
          </p:nvPr>
        </p:nvSpPr>
        <p:spPr/>
        <p:txBody>
          <a:bodyPr/>
          <a:lstStyle/>
          <a:p>
            <a:fld id="{7A638BD7-1D08-458B-9FEF-666BC1519AC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8319713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6B78EC-C7DF-4296-AAB0-FDC1325DE0D9}" type="slidenum">
              <a:rPr lang="en-GB" sz="2000" smtClean="0">
                <a:solidFill>
                  <a:schemeClr val="accent1"/>
                </a:solidFill>
              </a:rPr>
              <a:pPr eaLnBrk="1" hangingPunct="1"/>
              <a:t>117</a:t>
            </a:fld>
            <a:endParaRPr lang="en-GB" sz="2000" dirty="0" smtClean="0">
              <a:solidFill>
                <a:schemeClr val="accent1"/>
              </a:solidFill>
            </a:endParaRPr>
          </a:p>
        </p:txBody>
      </p:sp>
      <p:sp>
        <p:nvSpPr>
          <p:cNvPr id="88067"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72F855B3-38D4-41BF-B504-93A1C787416E}" type="slidenum">
              <a:rPr lang="en-GB" sz="1400">
                <a:solidFill>
                  <a:schemeClr val="accent1"/>
                </a:solidFill>
              </a:rPr>
              <a:pPr algn="r" eaLnBrk="1" hangingPunct="1"/>
              <a:t>117</a:t>
            </a:fld>
            <a:endParaRPr lang="en-GB" sz="1400" dirty="0">
              <a:solidFill>
                <a:schemeClr val="accent1"/>
              </a:solidFill>
            </a:endParaRPr>
          </a:p>
        </p:txBody>
      </p:sp>
      <p:pic>
        <p:nvPicPr>
          <p:cNvPr id="88068" name="Picture 5" descr="C0068637-Space_shuttle_re-entry,_artwork-S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96975"/>
            <a:ext cx="6985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p:cNvSpPr>
            <a:spLocks noGrp="1" noChangeArrowheads="1"/>
          </p:cNvSpPr>
          <p:nvPr>
            <p:ph type="title"/>
          </p:nvPr>
        </p:nvSpPr>
        <p:spPr/>
        <p:txBody>
          <a:bodyPr/>
          <a:lstStyle/>
          <a:p>
            <a:pPr eaLnBrk="1" hangingPunct="1"/>
            <a:r>
              <a:rPr lang="en-GB" dirty="0" smtClean="0"/>
              <a:t>Useful or Not so useful?</a:t>
            </a:r>
          </a:p>
        </p:txBody>
      </p:sp>
      <p:sp>
        <p:nvSpPr>
          <p:cNvPr id="88070" name="Rectangle 3"/>
          <p:cNvSpPr>
            <a:spLocks noGrp="1" noChangeArrowheads="1"/>
          </p:cNvSpPr>
          <p:nvPr>
            <p:ph type="body" idx="1"/>
          </p:nvPr>
        </p:nvSpPr>
        <p:spPr>
          <a:xfrm>
            <a:off x="1087438" y="5373688"/>
            <a:ext cx="7056437" cy="1223962"/>
          </a:xfrm>
          <a:solidFill>
            <a:schemeClr val="bg1"/>
          </a:solidFill>
        </p:spPr>
        <p:txBody>
          <a:bodyPr/>
          <a:lstStyle/>
          <a:p>
            <a:pPr algn="ctr" eaLnBrk="1" hangingPunct="1">
              <a:buFontTx/>
              <a:buNone/>
            </a:pPr>
            <a:r>
              <a:rPr lang="en-GB" dirty="0" smtClean="0">
                <a:solidFill>
                  <a:srgbClr val="FF0000"/>
                </a:solidFill>
              </a:rPr>
              <a:t>Spacecraft re-entering the Earth's atmosphere making heat.</a:t>
            </a:r>
          </a:p>
        </p:txBody>
      </p:sp>
      <p:sp>
        <p:nvSpPr>
          <p:cNvPr id="2" name="Date Placeholder 1"/>
          <p:cNvSpPr>
            <a:spLocks noGrp="1"/>
          </p:cNvSpPr>
          <p:nvPr>
            <p:ph type="dt" sz="half" idx="10"/>
          </p:nvPr>
        </p:nvSpPr>
        <p:spPr/>
        <p:txBody>
          <a:bodyPr/>
          <a:lstStyle/>
          <a:p>
            <a:fld id="{3B6BEE83-BDDD-44B1-B278-5408F201A23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515390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534F45-1031-4A33-AEB4-3DCDD5B9E788}" type="slidenum">
              <a:rPr lang="en-GB" sz="2000" smtClean="0">
                <a:solidFill>
                  <a:schemeClr val="accent1"/>
                </a:solidFill>
              </a:rPr>
              <a:pPr eaLnBrk="1" hangingPunct="1"/>
              <a:t>118</a:t>
            </a:fld>
            <a:endParaRPr lang="en-GB" sz="2000" dirty="0" smtClean="0">
              <a:solidFill>
                <a:schemeClr val="accent1"/>
              </a:solidFill>
            </a:endParaRPr>
          </a:p>
        </p:txBody>
      </p:sp>
      <p:sp>
        <p:nvSpPr>
          <p:cNvPr id="89091"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993FA9F-CD70-4A42-A941-1D624A8725B0}" type="slidenum">
              <a:rPr lang="en-GB" sz="1400">
                <a:solidFill>
                  <a:schemeClr val="accent1"/>
                </a:solidFill>
              </a:rPr>
              <a:pPr algn="r" eaLnBrk="1" hangingPunct="1"/>
              <a:t>118</a:t>
            </a:fld>
            <a:endParaRPr lang="en-GB" sz="1400" dirty="0">
              <a:solidFill>
                <a:schemeClr val="accent1"/>
              </a:solidFill>
            </a:endParaRPr>
          </a:p>
        </p:txBody>
      </p:sp>
      <p:pic>
        <p:nvPicPr>
          <p:cNvPr id="89092" name="Picture 5" descr="EarthRacePA_468x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58324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p:cNvSpPr>
            <a:spLocks noGrp="1" noChangeArrowheads="1"/>
          </p:cNvSpPr>
          <p:nvPr>
            <p:ph type="title"/>
          </p:nvPr>
        </p:nvSpPr>
        <p:spPr/>
        <p:txBody>
          <a:bodyPr/>
          <a:lstStyle/>
          <a:p>
            <a:pPr eaLnBrk="1" hangingPunct="1"/>
            <a:r>
              <a:rPr lang="en-GB" dirty="0" smtClean="0"/>
              <a:t>Useful or Not so useful?</a:t>
            </a:r>
          </a:p>
        </p:txBody>
      </p:sp>
      <p:sp>
        <p:nvSpPr>
          <p:cNvPr id="89094" name="Rectangle 3"/>
          <p:cNvSpPr>
            <a:spLocks noGrp="1" noChangeArrowheads="1"/>
          </p:cNvSpPr>
          <p:nvPr>
            <p:ph type="body" idx="1"/>
          </p:nvPr>
        </p:nvSpPr>
        <p:spPr>
          <a:xfrm>
            <a:off x="468313" y="5676900"/>
            <a:ext cx="7704137" cy="776288"/>
          </a:xfrm>
          <a:solidFill>
            <a:schemeClr val="bg1"/>
          </a:solidFill>
        </p:spPr>
        <p:txBody>
          <a:bodyPr>
            <a:normAutofit fontScale="85000" lnSpcReduction="20000"/>
          </a:bodyPr>
          <a:lstStyle/>
          <a:p>
            <a:pPr algn="ctr" eaLnBrk="1" hangingPunct="1">
              <a:buFontTx/>
              <a:buNone/>
            </a:pPr>
            <a:r>
              <a:rPr lang="en-GB" dirty="0" smtClean="0">
                <a:solidFill>
                  <a:srgbClr val="FF0000"/>
                </a:solidFill>
              </a:rPr>
              <a:t>Friction between a boat and the water</a:t>
            </a:r>
            <a:br>
              <a:rPr lang="en-GB" dirty="0" smtClean="0">
                <a:solidFill>
                  <a:srgbClr val="FF0000"/>
                </a:solidFill>
              </a:rPr>
            </a:br>
            <a:endParaRPr lang="en-GB" dirty="0" smtClean="0">
              <a:solidFill>
                <a:srgbClr val="FF0000"/>
              </a:solidFill>
            </a:endParaRPr>
          </a:p>
        </p:txBody>
      </p:sp>
      <p:sp>
        <p:nvSpPr>
          <p:cNvPr id="2" name="Date Placeholder 1"/>
          <p:cNvSpPr>
            <a:spLocks noGrp="1"/>
          </p:cNvSpPr>
          <p:nvPr>
            <p:ph type="dt" sz="half" idx="10"/>
          </p:nvPr>
        </p:nvSpPr>
        <p:spPr/>
        <p:txBody>
          <a:bodyPr/>
          <a:lstStyle/>
          <a:p>
            <a:fld id="{3B60950C-B698-4320-A6FA-3129C9AF544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10295520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1760C2-0E25-45D9-A503-E0C14B7F4BC8}" type="slidenum">
              <a:rPr lang="en-GB" sz="2000" smtClean="0">
                <a:solidFill>
                  <a:schemeClr val="accent1"/>
                </a:solidFill>
              </a:rPr>
              <a:pPr eaLnBrk="1" hangingPunct="1"/>
              <a:t>119</a:t>
            </a:fld>
            <a:endParaRPr lang="en-GB" sz="2000" dirty="0" smtClean="0">
              <a:solidFill>
                <a:schemeClr val="accent1"/>
              </a:solidFill>
            </a:endParaRPr>
          </a:p>
        </p:txBody>
      </p:sp>
      <p:sp>
        <p:nvSpPr>
          <p:cNvPr id="90115"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760A900-CC76-4725-8D6A-BB7CA3E361AF}" type="slidenum">
              <a:rPr lang="en-GB" sz="1400">
                <a:solidFill>
                  <a:schemeClr val="accent1"/>
                </a:solidFill>
              </a:rPr>
              <a:pPr algn="r" eaLnBrk="1" hangingPunct="1"/>
              <a:t>119</a:t>
            </a:fld>
            <a:endParaRPr lang="en-GB" sz="1400" dirty="0">
              <a:solidFill>
                <a:schemeClr val="accent1"/>
              </a:solidFill>
            </a:endParaRPr>
          </a:p>
        </p:txBody>
      </p:sp>
      <p:pic>
        <p:nvPicPr>
          <p:cNvPr id="90116" name="Picture 5" descr="Bolwell%20Arriba%20bald%20ty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662" y="441404"/>
            <a:ext cx="40290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2"/>
          <p:cNvSpPr>
            <a:spLocks noGrp="1" noChangeArrowheads="1"/>
          </p:cNvSpPr>
          <p:nvPr>
            <p:ph type="title"/>
          </p:nvPr>
        </p:nvSpPr>
        <p:spPr>
          <a:xfrm>
            <a:off x="457200" y="274638"/>
            <a:ext cx="4186808" cy="1143000"/>
          </a:xfrm>
        </p:spPr>
        <p:txBody>
          <a:bodyPr>
            <a:normAutofit fontScale="90000"/>
          </a:bodyPr>
          <a:lstStyle/>
          <a:p>
            <a:pPr eaLnBrk="1" hangingPunct="1"/>
            <a:r>
              <a:rPr lang="en-GB" dirty="0" smtClean="0"/>
              <a:t>Useful or Not so useful?</a:t>
            </a:r>
          </a:p>
        </p:txBody>
      </p:sp>
      <p:sp>
        <p:nvSpPr>
          <p:cNvPr id="90118" name="Rectangle 3"/>
          <p:cNvSpPr>
            <a:spLocks noGrp="1" noChangeArrowheads="1"/>
          </p:cNvSpPr>
          <p:nvPr>
            <p:ph type="body" idx="1"/>
          </p:nvPr>
        </p:nvSpPr>
        <p:spPr>
          <a:xfrm>
            <a:off x="285750" y="5876925"/>
            <a:ext cx="8280400" cy="847725"/>
          </a:xfrm>
          <a:solidFill>
            <a:schemeClr val="bg1"/>
          </a:solidFill>
        </p:spPr>
        <p:txBody>
          <a:bodyPr>
            <a:normAutofit fontScale="55000" lnSpcReduction="20000"/>
          </a:bodyPr>
          <a:lstStyle/>
          <a:p>
            <a:pPr algn="ctr" eaLnBrk="1" hangingPunct="1">
              <a:lnSpc>
                <a:spcPct val="90000"/>
              </a:lnSpc>
              <a:buFontTx/>
              <a:buNone/>
            </a:pPr>
            <a:r>
              <a:rPr lang="en-GB" sz="5800" dirty="0" smtClean="0">
                <a:solidFill>
                  <a:srgbClr val="FF0000"/>
                </a:solidFill>
              </a:rPr>
              <a:t>Friction causing car tyres to become bald</a:t>
            </a:r>
            <a:r>
              <a:rPr lang="en-GB" dirty="0" smtClean="0">
                <a:solidFill>
                  <a:srgbClr val="FF0000"/>
                </a:solidFill>
              </a:rPr>
              <a:t/>
            </a:r>
            <a:br>
              <a:rPr lang="en-GB" dirty="0" smtClean="0">
                <a:solidFill>
                  <a:srgbClr val="FF0000"/>
                </a:solidFill>
              </a:rPr>
            </a:br>
            <a:r>
              <a:rPr lang="en-GB" dirty="0" smtClean="0">
                <a:solidFill>
                  <a:srgbClr val="FF0000"/>
                </a:solidFill>
              </a:rPr>
              <a:t/>
            </a:r>
            <a:br>
              <a:rPr lang="en-GB" dirty="0" smtClean="0">
                <a:solidFill>
                  <a:srgbClr val="FF0000"/>
                </a:solidFill>
              </a:rPr>
            </a:br>
            <a:endParaRPr lang="en-GB" dirty="0" smtClean="0">
              <a:solidFill>
                <a:srgbClr val="FF0000"/>
              </a:solidFill>
            </a:endParaRPr>
          </a:p>
        </p:txBody>
      </p:sp>
      <p:sp>
        <p:nvSpPr>
          <p:cNvPr id="2" name="Date Placeholder 1"/>
          <p:cNvSpPr>
            <a:spLocks noGrp="1"/>
          </p:cNvSpPr>
          <p:nvPr>
            <p:ph type="dt" sz="half" idx="10"/>
          </p:nvPr>
        </p:nvSpPr>
        <p:spPr/>
        <p:txBody>
          <a:bodyPr/>
          <a:lstStyle/>
          <a:p>
            <a:fld id="{12508BBB-54D2-4309-8DA5-BB14C10AA716}"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81904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CE05EF-4E68-4208-9805-CF5C6EC79DBA}" type="slidenum">
              <a:rPr lang="en-GB" sz="2000" smtClean="0">
                <a:solidFill>
                  <a:schemeClr val="accent1"/>
                </a:solidFill>
              </a:rPr>
              <a:pPr eaLnBrk="1" hangingPunct="1"/>
              <a:t>12</a:t>
            </a:fld>
            <a:endParaRPr lang="en-GB" sz="2000" dirty="0" smtClean="0">
              <a:solidFill>
                <a:schemeClr val="accent1"/>
              </a:solidFill>
            </a:endParaRPr>
          </a:p>
        </p:txBody>
      </p:sp>
      <p:sp>
        <p:nvSpPr>
          <p:cNvPr id="12493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t>02/10/2011</a:t>
            </a:r>
          </a:p>
        </p:txBody>
      </p:sp>
      <p:sp>
        <p:nvSpPr>
          <p:cNvPr id="12493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dirty="0"/>
              <a:t>JAH</a:t>
            </a:r>
          </a:p>
        </p:txBody>
      </p:sp>
      <p:sp>
        <p:nvSpPr>
          <p:cNvPr id="124933" name="Rectangle 1027"/>
          <p:cNvSpPr>
            <a:spLocks noGrp="1" noChangeArrowheads="1"/>
          </p:cNvSpPr>
          <p:nvPr>
            <p:ph type="body" idx="4294967295"/>
          </p:nvPr>
        </p:nvSpPr>
        <p:spPr>
          <a:xfrm>
            <a:off x="395288" y="692150"/>
            <a:ext cx="7772400" cy="5715000"/>
          </a:xfrm>
        </p:spPr>
        <p:txBody>
          <a:bodyPr/>
          <a:lstStyle/>
          <a:p>
            <a:pPr eaLnBrk="1" hangingPunct="1"/>
            <a:r>
              <a:rPr lang="en-GB" i="1" dirty="0" smtClean="0">
                <a:latin typeface="Arial" pitchFamily="34" charset="0"/>
              </a:rPr>
              <a:t>Mass is a measure of the amount of matter </a:t>
            </a:r>
            <a:r>
              <a:rPr lang="en-GB" i="1" dirty="0" smtClean="0">
                <a:latin typeface="Arial" pitchFamily="34" charset="0"/>
              </a:rPr>
              <a:t>(stuff) in </a:t>
            </a:r>
            <a:r>
              <a:rPr lang="en-GB" i="1" dirty="0" smtClean="0">
                <a:latin typeface="Arial" pitchFamily="34" charset="0"/>
              </a:rPr>
              <a:t>an object.</a:t>
            </a:r>
            <a:r>
              <a:rPr lang="en-GB" dirty="0" smtClean="0">
                <a:latin typeface="Arial" pitchFamily="34" charset="0"/>
              </a:rPr>
              <a:t> </a:t>
            </a:r>
          </a:p>
          <a:p>
            <a:pPr eaLnBrk="1" hangingPunct="1"/>
            <a:r>
              <a:rPr lang="en-GB" dirty="0" smtClean="0">
                <a:latin typeface="Arial" pitchFamily="34" charset="0"/>
              </a:rPr>
              <a:t>Mass is caused by the number of particles in an object. Particles are too small to be seen so we deal with larger bundles called kilograms. </a:t>
            </a:r>
          </a:p>
          <a:p>
            <a:pPr eaLnBrk="1" hangingPunct="1"/>
            <a:r>
              <a:rPr lang="en-GB" dirty="0" smtClean="0">
                <a:solidFill>
                  <a:srgbClr val="FF0000"/>
                </a:solidFill>
                <a:latin typeface="Arial" pitchFamily="34" charset="0"/>
              </a:rPr>
              <a:t>To be honest mass isn’t </a:t>
            </a:r>
            <a:r>
              <a:rPr lang="en-GB" dirty="0" smtClean="0">
                <a:solidFill>
                  <a:srgbClr val="FF0000"/>
                </a:solidFill>
                <a:latin typeface="Arial" pitchFamily="34" charset="0"/>
              </a:rPr>
              <a:t>fully </a:t>
            </a:r>
            <a:r>
              <a:rPr lang="en-GB" dirty="0" smtClean="0">
                <a:solidFill>
                  <a:srgbClr val="FF0000"/>
                </a:solidFill>
                <a:latin typeface="Arial" pitchFamily="34" charset="0"/>
              </a:rPr>
              <a:t>understood by scientists. Maybe it could be something you could win a NOBEL PRIZE for!</a:t>
            </a:r>
          </a:p>
        </p:txBody>
      </p:sp>
      <p:sp>
        <p:nvSpPr>
          <p:cNvPr id="124934" name="Text Box 5"/>
          <p:cNvSpPr txBox="1">
            <a:spLocks noChangeArrowheads="1"/>
          </p:cNvSpPr>
          <p:nvPr/>
        </p:nvSpPr>
        <p:spPr bwMode="auto">
          <a:xfrm>
            <a:off x="6400800" y="6019800"/>
            <a:ext cx="219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rgbClr val="00FFFF"/>
                </a:solidFill>
              </a:rPr>
              <a:t>ADD PICTURE</a:t>
            </a:r>
          </a:p>
        </p:txBody>
      </p:sp>
      <p:sp>
        <p:nvSpPr>
          <p:cNvPr id="124935"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dirty="0">
                <a:solidFill>
                  <a:schemeClr val="bg1"/>
                </a:solidFill>
                <a:latin typeface="Alien Encounters" pitchFamily="2" charset="0"/>
              </a:rPr>
              <a:t>Mass and Weight- LEVEL 4</a:t>
            </a:r>
          </a:p>
        </p:txBody>
      </p:sp>
      <p:sp>
        <p:nvSpPr>
          <p:cNvPr id="2" name="Date Placeholder 1"/>
          <p:cNvSpPr>
            <a:spLocks noGrp="1"/>
          </p:cNvSpPr>
          <p:nvPr>
            <p:ph type="dt" sz="half" idx="10"/>
          </p:nvPr>
        </p:nvSpPr>
        <p:spPr/>
        <p:txBody>
          <a:bodyPr/>
          <a:lstStyle/>
          <a:p>
            <a:fld id="{B71C4634-4DA9-48A5-AB53-CB72F70FAC38}"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402954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69A69D-D672-4107-80E6-54BC7BC29129}" type="slidenum">
              <a:rPr lang="en-GB" sz="2000" smtClean="0">
                <a:solidFill>
                  <a:schemeClr val="accent1"/>
                </a:solidFill>
              </a:rPr>
              <a:pPr eaLnBrk="1" hangingPunct="1"/>
              <a:t>120</a:t>
            </a:fld>
            <a:endParaRPr lang="en-GB" sz="2000" dirty="0" smtClean="0">
              <a:solidFill>
                <a:schemeClr val="accent1"/>
              </a:solidFill>
            </a:endParaRPr>
          </a:p>
        </p:txBody>
      </p:sp>
      <p:sp>
        <p:nvSpPr>
          <p:cNvPr id="91139" name="Slide Number Placeholder 5"/>
          <p:cNvSpPr txBox="1">
            <a:spLocks noGrp="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F3EBD53-C32D-4843-BF1D-A6F747040CB8}" type="slidenum">
              <a:rPr lang="en-GB" sz="1400">
                <a:solidFill>
                  <a:schemeClr val="accent1"/>
                </a:solidFill>
              </a:rPr>
              <a:pPr algn="r" eaLnBrk="1" hangingPunct="1"/>
              <a:t>120</a:t>
            </a:fld>
            <a:endParaRPr lang="en-GB" sz="1400" dirty="0">
              <a:solidFill>
                <a:schemeClr val="accent1"/>
              </a:solidFill>
            </a:endParaRPr>
          </a:p>
        </p:txBody>
      </p:sp>
      <p:sp>
        <p:nvSpPr>
          <p:cNvPr id="91140" name="Rectangle 2"/>
          <p:cNvSpPr>
            <a:spLocks noGrp="1" noChangeArrowheads="1"/>
          </p:cNvSpPr>
          <p:nvPr>
            <p:ph type="title"/>
          </p:nvPr>
        </p:nvSpPr>
        <p:spPr/>
        <p:txBody>
          <a:bodyPr/>
          <a:lstStyle/>
          <a:p>
            <a:pPr eaLnBrk="1" hangingPunct="1"/>
            <a:r>
              <a:rPr lang="en-GB" dirty="0" smtClean="0"/>
              <a:t>Useful or Not so useful?</a:t>
            </a:r>
          </a:p>
        </p:txBody>
      </p:sp>
      <p:sp>
        <p:nvSpPr>
          <p:cNvPr id="91141" name="Rectangle 3"/>
          <p:cNvSpPr>
            <a:spLocks noGrp="1" noChangeArrowheads="1"/>
          </p:cNvSpPr>
          <p:nvPr>
            <p:ph type="body" idx="1"/>
          </p:nvPr>
        </p:nvSpPr>
        <p:spPr>
          <a:xfrm>
            <a:off x="251520" y="1557338"/>
            <a:ext cx="4176464" cy="2232248"/>
          </a:xfrm>
        </p:spPr>
        <p:txBody>
          <a:bodyPr/>
          <a:lstStyle/>
          <a:p>
            <a:pPr eaLnBrk="1" hangingPunct="1">
              <a:buFontTx/>
              <a:buNone/>
            </a:pPr>
            <a:r>
              <a:rPr lang="en-GB" dirty="0" smtClean="0"/>
              <a:t>	In all moving parts in machinery making heat </a:t>
            </a:r>
            <a:br>
              <a:rPr lang="en-GB" dirty="0" smtClean="0"/>
            </a:br>
            <a:endParaRPr lang="en-GB" dirty="0" smtClean="0"/>
          </a:p>
        </p:txBody>
      </p:sp>
      <p:pic>
        <p:nvPicPr>
          <p:cNvPr id="91142" name="Picture 5" descr="overheat-300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171950"/>
            <a:ext cx="2857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overheating-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39131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0487E57-AB07-44F9-B954-4EC93C90086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0752314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023E12-198C-4F3F-A7F5-0E9D8B56521C}" type="slidenum">
              <a:rPr lang="en-GB" sz="2000" smtClean="0">
                <a:solidFill>
                  <a:schemeClr val="accent1"/>
                </a:solidFill>
              </a:rPr>
              <a:pPr eaLnBrk="1" hangingPunct="1"/>
              <a:t>121</a:t>
            </a:fld>
            <a:endParaRPr lang="en-GB" sz="2000" dirty="0" smtClean="0">
              <a:solidFill>
                <a:schemeClr val="accent1"/>
              </a:solidFill>
            </a:endParaRPr>
          </a:p>
        </p:txBody>
      </p:sp>
      <p:sp>
        <p:nvSpPr>
          <p:cNvPr id="9216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CFC46-D8C2-4A74-9D68-0CD287924011}" type="datetime1">
              <a:rPr lang="en-GB" sz="1400" smtClean="0"/>
              <a:t>19/08/2017</a:t>
            </a:fld>
            <a:endParaRPr lang="en-GB" sz="1400" dirty="0" smtClean="0"/>
          </a:p>
        </p:txBody>
      </p:sp>
      <p:sp>
        <p:nvSpPr>
          <p:cNvPr id="9216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92165" name="Rectangle 3"/>
          <p:cNvSpPr>
            <a:spLocks noGrp="1" noChangeArrowheads="1"/>
          </p:cNvSpPr>
          <p:nvPr>
            <p:ph type="body" idx="1"/>
          </p:nvPr>
        </p:nvSpPr>
        <p:spPr>
          <a:xfrm>
            <a:off x="298166" y="196378"/>
            <a:ext cx="3769777" cy="6184950"/>
          </a:xfrm>
        </p:spPr>
        <p:txBody>
          <a:bodyPr>
            <a:normAutofit fontScale="85000" lnSpcReduction="20000"/>
          </a:bodyPr>
          <a:lstStyle/>
          <a:p>
            <a:pPr eaLnBrk="1" hangingPunct="1">
              <a:lnSpc>
                <a:spcPct val="90000"/>
              </a:lnSpc>
              <a:buFontTx/>
              <a:buNone/>
            </a:pPr>
            <a:r>
              <a:rPr lang="en-GB" sz="3300" dirty="0" smtClean="0">
                <a:solidFill>
                  <a:schemeClr val="accent5">
                    <a:lumMod val="75000"/>
                  </a:schemeClr>
                </a:solidFill>
                <a:cs typeface="Times New Roman" pitchFamily="18" charset="0"/>
              </a:rPr>
              <a:t>Friction good</a:t>
            </a:r>
          </a:p>
          <a:p>
            <a:pPr eaLnBrk="1" hangingPunct="1">
              <a:lnSpc>
                <a:spcPct val="90000"/>
              </a:lnSpc>
            </a:pPr>
            <a:r>
              <a:rPr lang="en-GB" sz="2600" dirty="0" smtClean="0">
                <a:latin typeface="Trebuchet MS" panose="020B0603020202020204" pitchFamily="34" charset="0"/>
                <a:cs typeface="Times New Roman" pitchFamily="18" charset="0"/>
              </a:rPr>
              <a:t>braking</a:t>
            </a:r>
          </a:p>
          <a:p>
            <a:pPr eaLnBrk="1" hangingPunct="1">
              <a:lnSpc>
                <a:spcPct val="90000"/>
              </a:lnSpc>
            </a:pPr>
            <a:r>
              <a:rPr lang="en-GB" sz="2600" dirty="0" smtClean="0">
                <a:latin typeface="Trebuchet MS" panose="020B0603020202020204" pitchFamily="34" charset="0"/>
                <a:cs typeface="Times New Roman" pitchFamily="18" charset="0"/>
              </a:rPr>
              <a:t>walking</a:t>
            </a:r>
          </a:p>
          <a:p>
            <a:pPr eaLnBrk="1" hangingPunct="1">
              <a:lnSpc>
                <a:spcPct val="90000"/>
              </a:lnSpc>
            </a:pPr>
            <a:r>
              <a:rPr lang="en-GB" sz="2600" dirty="0" smtClean="0">
                <a:latin typeface="Trebuchet MS" panose="020B0603020202020204" pitchFamily="34" charset="0"/>
                <a:cs typeface="Times New Roman" pitchFamily="18" charset="0"/>
              </a:rPr>
              <a:t>space craft re-entry</a:t>
            </a:r>
          </a:p>
          <a:p>
            <a:pPr eaLnBrk="1" hangingPunct="1">
              <a:lnSpc>
                <a:spcPct val="90000"/>
              </a:lnSpc>
            </a:pPr>
            <a:r>
              <a:rPr lang="en-GB" sz="2600" dirty="0" smtClean="0">
                <a:latin typeface="Trebuchet MS" panose="020B0603020202020204" pitchFamily="34" charset="0"/>
                <a:cs typeface="Times New Roman" pitchFamily="18" charset="0"/>
              </a:rPr>
              <a:t>running</a:t>
            </a:r>
          </a:p>
          <a:p>
            <a:pPr eaLnBrk="1" hangingPunct="1">
              <a:lnSpc>
                <a:spcPct val="90000"/>
              </a:lnSpc>
            </a:pPr>
            <a:r>
              <a:rPr lang="en-GB" sz="2600" dirty="0" smtClean="0">
                <a:latin typeface="Trebuchet MS" panose="020B0603020202020204" pitchFamily="34" charset="0"/>
                <a:cs typeface="Times New Roman" pitchFamily="18" charset="0"/>
              </a:rPr>
              <a:t>writing</a:t>
            </a:r>
          </a:p>
          <a:p>
            <a:pPr eaLnBrk="1" hangingPunct="1">
              <a:lnSpc>
                <a:spcPct val="90000"/>
              </a:lnSpc>
            </a:pPr>
            <a:r>
              <a:rPr lang="en-GB" sz="2600" dirty="0" smtClean="0">
                <a:latin typeface="Trebuchet MS" panose="020B0603020202020204" pitchFamily="34" charset="0"/>
                <a:cs typeface="Times New Roman" pitchFamily="18" charset="0"/>
              </a:rPr>
              <a:t>sky-diving (drag)</a:t>
            </a:r>
          </a:p>
          <a:p>
            <a:pPr eaLnBrk="1" hangingPunct="1">
              <a:lnSpc>
                <a:spcPct val="90000"/>
              </a:lnSpc>
            </a:pPr>
            <a:r>
              <a:rPr lang="en-GB" sz="2600" dirty="0" smtClean="0">
                <a:latin typeface="Trebuchet MS" panose="020B0603020202020204" pitchFamily="34" charset="0"/>
                <a:cs typeface="Times New Roman" pitchFamily="18" charset="0"/>
              </a:rPr>
              <a:t>opening bottles</a:t>
            </a:r>
          </a:p>
          <a:p>
            <a:pPr eaLnBrk="1" hangingPunct="1">
              <a:lnSpc>
                <a:spcPct val="90000"/>
              </a:lnSpc>
            </a:pPr>
            <a:r>
              <a:rPr lang="en-GB" sz="2600" dirty="0" smtClean="0">
                <a:latin typeface="Trebuchet MS" panose="020B0603020202020204" pitchFamily="34" charset="0"/>
                <a:cs typeface="Times New Roman" pitchFamily="18" charset="0"/>
              </a:rPr>
              <a:t>cutting things</a:t>
            </a:r>
          </a:p>
          <a:p>
            <a:pPr eaLnBrk="1" hangingPunct="1">
              <a:lnSpc>
                <a:spcPct val="90000"/>
              </a:lnSpc>
            </a:pPr>
            <a:r>
              <a:rPr lang="en-GB" sz="2600" dirty="0" smtClean="0">
                <a:latin typeface="Trebuchet MS" panose="020B0603020202020204" pitchFamily="34" charset="0"/>
                <a:cs typeface="Times New Roman" pitchFamily="18" charset="0"/>
              </a:rPr>
              <a:t>putting spin on an object</a:t>
            </a:r>
          </a:p>
          <a:p>
            <a:pPr eaLnBrk="1" hangingPunct="1">
              <a:lnSpc>
                <a:spcPct val="90000"/>
              </a:lnSpc>
            </a:pPr>
            <a:r>
              <a:rPr lang="en-GB" sz="2600" dirty="0" smtClean="0">
                <a:latin typeface="Trebuchet MS" panose="020B0603020202020204" pitchFamily="34" charset="0"/>
                <a:cs typeface="Times New Roman" pitchFamily="18" charset="0"/>
              </a:rPr>
              <a:t>rock climbing</a:t>
            </a:r>
          </a:p>
          <a:p>
            <a:pPr eaLnBrk="1" hangingPunct="1">
              <a:lnSpc>
                <a:spcPct val="90000"/>
              </a:lnSpc>
            </a:pPr>
            <a:r>
              <a:rPr lang="en-GB" sz="2600" dirty="0" smtClean="0">
                <a:latin typeface="Trebuchet MS" panose="020B0603020202020204" pitchFamily="34" charset="0"/>
                <a:cs typeface="Times New Roman" pitchFamily="18" charset="0"/>
              </a:rPr>
              <a:t>steering wheel</a:t>
            </a:r>
          </a:p>
          <a:p>
            <a:pPr eaLnBrk="1" hangingPunct="1">
              <a:lnSpc>
                <a:spcPct val="90000"/>
              </a:lnSpc>
            </a:pPr>
            <a:r>
              <a:rPr lang="en-GB" sz="2600" dirty="0" smtClean="0">
                <a:latin typeface="Trebuchet MS" panose="020B0603020202020204" pitchFamily="34" charset="0"/>
                <a:cs typeface="Times New Roman" pitchFamily="18" charset="0"/>
              </a:rPr>
              <a:t>striking matches</a:t>
            </a:r>
          </a:p>
          <a:p>
            <a:pPr eaLnBrk="1" hangingPunct="1">
              <a:lnSpc>
                <a:spcPct val="90000"/>
              </a:lnSpc>
            </a:pPr>
            <a:r>
              <a:rPr lang="en-GB" sz="2600" dirty="0" smtClean="0">
                <a:latin typeface="Trebuchet MS" panose="020B0603020202020204" pitchFamily="34" charset="0"/>
                <a:cs typeface="Times New Roman" pitchFamily="18" charset="0"/>
              </a:rPr>
              <a:t>cats using to drink</a:t>
            </a:r>
          </a:p>
          <a:p>
            <a:pPr eaLnBrk="1" hangingPunct="1">
              <a:lnSpc>
                <a:spcPct val="90000"/>
              </a:lnSpc>
            </a:pPr>
            <a:r>
              <a:rPr lang="en-GB" sz="2600" dirty="0" smtClean="0">
                <a:latin typeface="Trebuchet MS" panose="020B0603020202020204" pitchFamily="34" charset="0"/>
                <a:cs typeface="Times New Roman" pitchFamily="18" charset="0"/>
              </a:rPr>
              <a:t>slugs</a:t>
            </a:r>
          </a:p>
          <a:p>
            <a:pPr eaLnBrk="1" hangingPunct="1">
              <a:lnSpc>
                <a:spcPct val="90000"/>
              </a:lnSpc>
            </a:pPr>
            <a:r>
              <a:rPr lang="en-GB" sz="2600" dirty="0" smtClean="0">
                <a:latin typeface="Trebuchet MS" panose="020B0603020202020204" pitchFamily="34" charset="0"/>
                <a:cs typeface="Times New Roman" pitchFamily="18" charset="0"/>
              </a:rPr>
              <a:t>conveyor belts</a:t>
            </a:r>
          </a:p>
          <a:p>
            <a:pPr eaLnBrk="1" hangingPunct="1">
              <a:lnSpc>
                <a:spcPct val="90000"/>
              </a:lnSpc>
            </a:pPr>
            <a:r>
              <a:rPr lang="en-GB" sz="2600" dirty="0" smtClean="0">
                <a:latin typeface="Trebuchet MS" panose="020B0603020202020204" pitchFamily="34" charset="0"/>
                <a:cs typeface="Times New Roman" pitchFamily="18" charset="0"/>
              </a:rPr>
              <a:t>sports</a:t>
            </a:r>
          </a:p>
          <a:p>
            <a:pPr eaLnBrk="1" hangingPunct="1">
              <a:lnSpc>
                <a:spcPct val="90000"/>
              </a:lnSpc>
            </a:pPr>
            <a:r>
              <a:rPr lang="en-GB" sz="2600" dirty="0" smtClean="0">
                <a:latin typeface="Trebuchet MS" panose="020B0603020202020204" pitchFamily="34" charset="0"/>
                <a:cs typeface="Times New Roman" pitchFamily="18" charset="0"/>
              </a:rPr>
              <a:t>sharpening knives</a:t>
            </a:r>
          </a:p>
          <a:p>
            <a:pPr eaLnBrk="1" hangingPunct="1">
              <a:lnSpc>
                <a:spcPct val="90000"/>
              </a:lnSpc>
            </a:pPr>
            <a:r>
              <a:rPr lang="en-GB" sz="2600" dirty="0" smtClean="0">
                <a:latin typeface="Trebuchet MS" panose="020B0603020202020204" pitchFamily="34" charset="0"/>
                <a:cs typeface="Times New Roman" pitchFamily="18" charset="0"/>
              </a:rPr>
              <a:t>holding things</a:t>
            </a:r>
          </a:p>
          <a:p>
            <a:pPr eaLnBrk="1" hangingPunct="1">
              <a:lnSpc>
                <a:spcPct val="90000"/>
              </a:lnSpc>
            </a:pPr>
            <a:r>
              <a:rPr lang="en-GB" sz="2600" dirty="0" smtClean="0">
                <a:latin typeface="Trebuchet MS" panose="020B0603020202020204" pitchFamily="34" charset="0"/>
                <a:cs typeface="Times New Roman" pitchFamily="18" charset="0"/>
              </a:rPr>
              <a:t>grip for tyres/shoes</a:t>
            </a:r>
          </a:p>
          <a:p>
            <a:pPr eaLnBrk="1" hangingPunct="1">
              <a:lnSpc>
                <a:spcPct val="90000"/>
              </a:lnSpc>
            </a:pPr>
            <a:endParaRPr lang="en-GB" sz="2000" dirty="0" smtClean="0"/>
          </a:p>
        </p:txBody>
      </p:sp>
      <p:sp>
        <p:nvSpPr>
          <p:cNvPr id="92166" name="Text Box 4"/>
          <p:cNvSpPr txBox="1">
            <a:spLocks noChangeArrowheads="1"/>
          </p:cNvSpPr>
          <p:nvPr/>
        </p:nvSpPr>
        <p:spPr bwMode="auto">
          <a:xfrm>
            <a:off x="3995936" y="193675"/>
            <a:ext cx="4767064"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dirty="0">
                <a:solidFill>
                  <a:schemeClr val="accent5">
                    <a:lumMod val="75000"/>
                  </a:schemeClr>
                </a:solidFill>
                <a:latin typeface="Trebuchet MS" panose="020B0603020202020204" pitchFamily="34" charset="0"/>
                <a:cs typeface="Times New Roman" pitchFamily="18" charset="0"/>
              </a:rPr>
              <a:t>Friction bad</a:t>
            </a:r>
          </a:p>
          <a:p>
            <a:pPr eaLnBrk="1" hangingPunct="1">
              <a:buFontTx/>
              <a:buChar char="•"/>
            </a:pPr>
            <a:r>
              <a:rPr lang="en-GB" sz="2000" dirty="0">
                <a:latin typeface="Trebuchet MS" panose="020B0603020202020204" pitchFamily="34" charset="0"/>
                <a:cs typeface="Times New Roman" pitchFamily="18" charset="0"/>
              </a:rPr>
              <a:t>sledging</a:t>
            </a:r>
          </a:p>
          <a:p>
            <a:pPr eaLnBrk="1" hangingPunct="1">
              <a:buFontTx/>
              <a:buChar char="•"/>
            </a:pPr>
            <a:r>
              <a:rPr lang="en-GB" sz="2000" dirty="0">
                <a:latin typeface="Trebuchet MS" panose="020B0603020202020204" pitchFamily="34" charset="0"/>
                <a:cs typeface="Times New Roman" pitchFamily="18" charset="0"/>
              </a:rPr>
              <a:t>skiing</a:t>
            </a:r>
          </a:p>
          <a:p>
            <a:pPr eaLnBrk="1" hangingPunct="1">
              <a:buFontTx/>
              <a:buChar char="•"/>
            </a:pPr>
            <a:r>
              <a:rPr lang="en-GB" sz="2000" dirty="0">
                <a:latin typeface="Trebuchet MS" panose="020B0603020202020204" pitchFamily="34" charset="0"/>
                <a:cs typeface="Times New Roman" pitchFamily="18" charset="0"/>
              </a:rPr>
              <a:t>ice skating????</a:t>
            </a:r>
          </a:p>
          <a:p>
            <a:pPr eaLnBrk="1" hangingPunct="1">
              <a:buFontTx/>
              <a:buChar char="•"/>
            </a:pPr>
            <a:r>
              <a:rPr lang="en-GB" sz="2000" dirty="0">
                <a:latin typeface="Trebuchet MS" panose="020B0603020202020204" pitchFamily="34" charset="0"/>
                <a:cs typeface="Times New Roman" pitchFamily="18" charset="0"/>
              </a:rPr>
              <a:t>shooting (drag slows the bullet)</a:t>
            </a:r>
          </a:p>
          <a:p>
            <a:pPr eaLnBrk="1" hangingPunct="1">
              <a:buFontTx/>
              <a:buChar char="•"/>
            </a:pPr>
            <a:r>
              <a:rPr lang="en-GB" sz="2000" dirty="0">
                <a:latin typeface="Trebuchet MS" panose="020B0603020202020204" pitchFamily="34" charset="0"/>
                <a:cs typeface="Times New Roman" pitchFamily="18" charset="0"/>
              </a:rPr>
              <a:t>snowboarding</a:t>
            </a:r>
          </a:p>
          <a:p>
            <a:pPr eaLnBrk="1" hangingPunct="1">
              <a:buFontTx/>
              <a:buChar char="•"/>
            </a:pPr>
            <a:r>
              <a:rPr lang="en-GB" sz="2000" dirty="0">
                <a:latin typeface="Trebuchet MS" panose="020B0603020202020204" pitchFamily="34" charset="0"/>
                <a:cs typeface="Times New Roman" pitchFamily="18" charset="0"/>
              </a:rPr>
              <a:t>putting on clothes (chaffing)</a:t>
            </a:r>
          </a:p>
          <a:p>
            <a:pPr eaLnBrk="1" hangingPunct="1">
              <a:buFontTx/>
              <a:buChar char="•"/>
            </a:pPr>
            <a:r>
              <a:rPr lang="en-GB" sz="2000" dirty="0">
                <a:latin typeface="Trebuchet MS" panose="020B0603020202020204" pitchFamily="34" charset="0"/>
                <a:cs typeface="Times New Roman" pitchFamily="18" charset="0"/>
              </a:rPr>
              <a:t>swimming</a:t>
            </a:r>
          </a:p>
          <a:p>
            <a:pPr eaLnBrk="1" hangingPunct="1">
              <a:buFontTx/>
              <a:buChar char="•"/>
            </a:pPr>
            <a:r>
              <a:rPr lang="en-GB" sz="2000" dirty="0">
                <a:latin typeface="Trebuchet MS" panose="020B0603020202020204" pitchFamily="34" charset="0"/>
                <a:cs typeface="Times New Roman" pitchFamily="18" charset="0"/>
              </a:rPr>
              <a:t>wears down tyres</a:t>
            </a:r>
          </a:p>
          <a:p>
            <a:pPr eaLnBrk="1" hangingPunct="1">
              <a:buFontTx/>
              <a:buChar char="•"/>
            </a:pPr>
            <a:r>
              <a:rPr lang="en-GB" sz="2000" dirty="0">
                <a:latin typeface="Trebuchet MS" panose="020B0603020202020204" pitchFamily="34" charset="0"/>
                <a:cs typeface="Times New Roman" pitchFamily="18" charset="0"/>
              </a:rPr>
              <a:t>engines wear away</a:t>
            </a:r>
          </a:p>
          <a:p>
            <a:pPr eaLnBrk="1" hangingPunct="1">
              <a:buFontTx/>
              <a:buChar char="•"/>
            </a:pPr>
            <a:r>
              <a:rPr lang="en-GB" sz="2000" dirty="0">
                <a:latin typeface="Trebuchet MS" panose="020B0603020202020204" pitchFamily="34" charset="0"/>
                <a:cs typeface="Times New Roman" pitchFamily="18" charset="0"/>
              </a:rPr>
              <a:t>slide </a:t>
            </a:r>
          </a:p>
          <a:p>
            <a:pPr eaLnBrk="1" hangingPunct="1">
              <a:buFontTx/>
              <a:buChar char="•"/>
            </a:pPr>
            <a:r>
              <a:rPr lang="en-GB" sz="2000" dirty="0">
                <a:latin typeface="Trebuchet MS" panose="020B0603020202020204" pitchFamily="34" charset="0"/>
                <a:cs typeface="Times New Roman" pitchFamily="18" charset="0"/>
              </a:rPr>
              <a:t>F1 racing !!!!</a:t>
            </a:r>
          </a:p>
          <a:p>
            <a:pPr eaLnBrk="1" hangingPunct="1">
              <a:buFontTx/>
              <a:buChar char="•"/>
            </a:pPr>
            <a:r>
              <a:rPr lang="en-GB" sz="2000" dirty="0">
                <a:latin typeface="Trebuchet MS" panose="020B0603020202020204" pitchFamily="34" charset="0"/>
                <a:cs typeface="Times New Roman" pitchFamily="18" charset="0"/>
              </a:rPr>
              <a:t>ceramic brakes!!!</a:t>
            </a:r>
          </a:p>
          <a:p>
            <a:pPr eaLnBrk="1" hangingPunct="1">
              <a:buFontTx/>
              <a:buChar char="•"/>
            </a:pPr>
            <a:r>
              <a:rPr lang="en-GB" sz="2000" dirty="0">
                <a:latin typeface="Trebuchet MS" panose="020B0603020202020204" pitchFamily="34" charset="0"/>
                <a:cs typeface="Times New Roman" pitchFamily="18" charset="0"/>
              </a:rPr>
              <a:t>in space things don’t stop easily </a:t>
            </a:r>
          </a:p>
          <a:p>
            <a:pPr eaLnBrk="1" hangingPunct="1">
              <a:buFontTx/>
              <a:buChar char="•"/>
            </a:pPr>
            <a:r>
              <a:rPr lang="en-GB" sz="2000" dirty="0">
                <a:latin typeface="Trebuchet MS" panose="020B0603020202020204" pitchFamily="34" charset="0"/>
                <a:cs typeface="Times New Roman" pitchFamily="18" charset="0"/>
              </a:rPr>
              <a:t>boats</a:t>
            </a:r>
          </a:p>
          <a:p>
            <a:pPr eaLnBrk="1" hangingPunct="1">
              <a:buFontTx/>
              <a:buChar char="•"/>
            </a:pPr>
            <a:r>
              <a:rPr lang="en-GB" sz="2000" dirty="0">
                <a:latin typeface="Trebuchet MS" panose="020B0603020202020204" pitchFamily="34" charset="0"/>
                <a:cs typeface="Times New Roman" pitchFamily="18" charset="0"/>
              </a:rPr>
              <a:t>rotating machinery slowed down and wears away</a:t>
            </a:r>
          </a:p>
          <a:p>
            <a:pPr eaLnBrk="1" hangingPunct="1">
              <a:buFontTx/>
              <a:buChar char="•"/>
            </a:pPr>
            <a:endParaRPr lang="en-GB" dirty="0"/>
          </a:p>
        </p:txBody>
      </p:sp>
    </p:spTree>
    <p:extLst>
      <p:ext uri="{BB962C8B-B14F-4D97-AF65-F5344CB8AC3E}">
        <p14:creationId xmlns:p14="http://schemas.microsoft.com/office/powerpoint/2010/main" val="29820785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A9DB0DF-8CF6-4A17-ABD6-3CD063722545}" type="slidenum">
              <a:rPr lang="en-GB" sz="2000" smtClean="0">
                <a:solidFill>
                  <a:schemeClr val="accent1"/>
                </a:solidFill>
              </a:rPr>
              <a:pPr eaLnBrk="1" hangingPunct="1"/>
              <a:t>122</a:t>
            </a:fld>
            <a:endParaRPr lang="en-GB" sz="2000" dirty="0" smtClean="0">
              <a:solidFill>
                <a:schemeClr val="accent1"/>
              </a:solidFill>
            </a:endParaRPr>
          </a:p>
        </p:txBody>
      </p:sp>
      <p:sp>
        <p:nvSpPr>
          <p:cNvPr id="93187" name="Rectangle 2"/>
          <p:cNvSpPr>
            <a:spLocks noGrp="1" noChangeArrowheads="1"/>
          </p:cNvSpPr>
          <p:nvPr>
            <p:ph type="title"/>
          </p:nvPr>
        </p:nvSpPr>
        <p:spPr/>
        <p:txBody>
          <a:bodyPr/>
          <a:lstStyle/>
          <a:p>
            <a:r>
              <a:rPr lang="en-GB" dirty="0" smtClean="0"/>
              <a:t>REDUCING FRICTION</a:t>
            </a:r>
          </a:p>
        </p:txBody>
      </p:sp>
      <p:sp>
        <p:nvSpPr>
          <p:cNvPr id="93188" name="Rectangle 3"/>
          <p:cNvSpPr>
            <a:spLocks noGrp="1" noChangeArrowheads="1"/>
          </p:cNvSpPr>
          <p:nvPr>
            <p:ph type="body" idx="1"/>
          </p:nvPr>
        </p:nvSpPr>
        <p:spPr>
          <a:xfrm>
            <a:off x="467544" y="1556792"/>
            <a:ext cx="7772400" cy="3529012"/>
          </a:xfrm>
        </p:spPr>
        <p:txBody>
          <a:bodyPr/>
          <a:lstStyle/>
          <a:p>
            <a:r>
              <a:rPr lang="en-GB" dirty="0" smtClean="0"/>
              <a:t>Look at different ways to reduce Friction</a:t>
            </a:r>
          </a:p>
          <a:p>
            <a:pPr lvl="1"/>
            <a:r>
              <a:rPr lang="en-GB" dirty="0" smtClean="0"/>
              <a:t>Lubricants</a:t>
            </a:r>
          </a:p>
          <a:p>
            <a:pPr lvl="1"/>
            <a:r>
              <a:rPr lang="en-GB" dirty="0" smtClean="0"/>
              <a:t>Rollers</a:t>
            </a:r>
          </a:p>
          <a:p>
            <a:pPr lvl="1"/>
            <a:r>
              <a:rPr lang="en-GB" dirty="0" smtClean="0"/>
              <a:t>Small ball-bearings</a:t>
            </a:r>
          </a:p>
          <a:p>
            <a:pPr lvl="1"/>
            <a:r>
              <a:rPr lang="en-GB" dirty="0" smtClean="0"/>
              <a:t>Cushions of Air</a:t>
            </a:r>
          </a:p>
        </p:txBody>
      </p:sp>
      <p:grpSp>
        <p:nvGrpSpPr>
          <p:cNvPr id="93189" name="Group 7"/>
          <p:cNvGrpSpPr>
            <a:grpSpLocks/>
          </p:cNvGrpSpPr>
          <p:nvPr/>
        </p:nvGrpSpPr>
        <p:grpSpPr bwMode="auto">
          <a:xfrm>
            <a:off x="5148263" y="2133600"/>
            <a:ext cx="2916237" cy="2808288"/>
            <a:chOff x="3696" y="1392"/>
            <a:chExt cx="1837" cy="1769"/>
          </a:xfrm>
        </p:grpSpPr>
        <p:sp>
          <p:nvSpPr>
            <p:cNvPr id="93190" name="AutoShape 6"/>
            <p:cNvSpPr>
              <a:spLocks noChangeArrowheads="1"/>
            </p:cNvSpPr>
            <p:nvPr/>
          </p:nvSpPr>
          <p:spPr bwMode="auto">
            <a:xfrm>
              <a:off x="3696" y="1392"/>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191" name="WordArt 7"/>
            <p:cNvSpPr>
              <a:spLocks noChangeArrowheads="1" noChangeShapeType="1" noTextEdit="1"/>
            </p:cNvSpPr>
            <p:nvPr/>
          </p:nvSpPr>
          <p:spPr bwMode="auto">
            <a:xfrm>
              <a:off x="4105" y="1842"/>
              <a:ext cx="1089"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FF00"/>
                    </a:solidFill>
                    <a:round/>
                    <a:headEnd/>
                    <a:tailEnd/>
                  </a:ln>
                  <a:solidFill>
                    <a:schemeClr val="bg1"/>
                  </a:solidFill>
                  <a:latin typeface="Arial Black"/>
                </a:rPr>
                <a:t>Investigate</a:t>
              </a:r>
            </a:p>
          </p:txBody>
        </p:sp>
      </p:grpSp>
      <p:sp>
        <p:nvSpPr>
          <p:cNvPr id="2" name="Date Placeholder 1"/>
          <p:cNvSpPr>
            <a:spLocks noGrp="1"/>
          </p:cNvSpPr>
          <p:nvPr>
            <p:ph type="dt" sz="half" idx="10"/>
          </p:nvPr>
        </p:nvSpPr>
        <p:spPr/>
        <p:txBody>
          <a:bodyPr/>
          <a:lstStyle/>
          <a:p>
            <a:fld id="{21FC0C4F-D436-4D48-A67C-10380DF45DC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17404603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5C87EF-7993-4C9B-8818-00D0286C43E8}" type="slidenum">
              <a:rPr lang="en-GB" sz="2000" smtClean="0">
                <a:solidFill>
                  <a:schemeClr val="accent1"/>
                </a:solidFill>
              </a:rPr>
              <a:pPr eaLnBrk="1" hangingPunct="1"/>
              <a:t>123</a:t>
            </a:fld>
            <a:endParaRPr lang="en-GB" sz="2000" dirty="0" smtClean="0">
              <a:solidFill>
                <a:schemeClr val="accent1"/>
              </a:solidFill>
            </a:endParaRPr>
          </a:p>
        </p:txBody>
      </p:sp>
      <p:sp>
        <p:nvSpPr>
          <p:cNvPr id="94211" name="Date Placeholder 3"/>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t>02/10/2011</a:t>
            </a:r>
          </a:p>
        </p:txBody>
      </p:sp>
      <p:sp>
        <p:nvSpPr>
          <p:cNvPr id="94212" name="Footer Placeholder 4"/>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dirty="0"/>
              <a:t>JAH</a:t>
            </a:r>
          </a:p>
        </p:txBody>
      </p:sp>
      <p:sp>
        <p:nvSpPr>
          <p:cNvPr id="94213" name="Rectangle 2"/>
          <p:cNvSpPr>
            <a:spLocks noGrp="1" noChangeArrowheads="1"/>
          </p:cNvSpPr>
          <p:nvPr>
            <p:ph type="title" idx="4294967295"/>
          </p:nvPr>
        </p:nvSpPr>
        <p:spPr/>
        <p:txBody>
          <a:bodyPr>
            <a:normAutofit fontScale="90000"/>
          </a:bodyPr>
          <a:lstStyle/>
          <a:p>
            <a:pPr eaLnBrk="1" hangingPunct="1"/>
            <a:r>
              <a:rPr lang="en-GB" dirty="0" smtClean="0"/>
              <a:t>Try some experiments to change friction</a:t>
            </a:r>
          </a:p>
        </p:txBody>
      </p:sp>
      <p:pic>
        <p:nvPicPr>
          <p:cNvPr id="942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66960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8F1CE76-BD9E-4B7D-8101-949E169E1111}"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42333259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8F0D19-3F76-47C5-854E-C20F0BA19838}" type="slidenum">
              <a:rPr lang="en-GB" sz="2000" smtClean="0">
                <a:solidFill>
                  <a:schemeClr val="accent1"/>
                </a:solidFill>
              </a:rPr>
              <a:pPr eaLnBrk="1" hangingPunct="1"/>
              <a:t>124</a:t>
            </a:fld>
            <a:endParaRPr lang="en-GB" sz="2000" dirty="0" smtClean="0">
              <a:solidFill>
                <a:schemeClr val="accent1"/>
              </a:solidFill>
            </a:endParaRPr>
          </a:p>
        </p:txBody>
      </p:sp>
      <p:sp>
        <p:nvSpPr>
          <p:cNvPr id="952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6082E4-0AF4-4D66-84D8-5A487E8223D5}" type="datetime1">
              <a:rPr lang="en-GB" sz="1400" smtClean="0"/>
              <a:t>19/08/2017</a:t>
            </a:fld>
            <a:endParaRPr lang="en-GB" sz="1400" dirty="0" smtClean="0"/>
          </a:p>
        </p:txBody>
      </p:sp>
      <p:sp>
        <p:nvSpPr>
          <p:cNvPr id="952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95237" name="Rectangle 2"/>
          <p:cNvSpPr>
            <a:spLocks noGrp="1" noChangeArrowheads="1"/>
          </p:cNvSpPr>
          <p:nvPr>
            <p:ph type="title"/>
          </p:nvPr>
        </p:nvSpPr>
        <p:spPr/>
        <p:txBody>
          <a:bodyPr>
            <a:normAutofit fontScale="90000"/>
          </a:bodyPr>
          <a:lstStyle/>
          <a:p>
            <a:pPr eaLnBrk="1" hangingPunct="1"/>
            <a:r>
              <a:rPr lang="en-GB" dirty="0" smtClean="0"/>
              <a:t>Try some experiments to change friction</a:t>
            </a:r>
          </a:p>
        </p:txBody>
      </p:sp>
      <p:pic>
        <p:nvPicPr>
          <p:cNvPr id="952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12946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966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C3F611-DF1E-41E4-BF5D-91F24E33A641}" type="slidenum">
              <a:rPr lang="en-GB" sz="2000" smtClean="0">
                <a:solidFill>
                  <a:schemeClr val="accent1"/>
                </a:solidFill>
              </a:rPr>
              <a:pPr eaLnBrk="1" hangingPunct="1"/>
              <a:t>125</a:t>
            </a:fld>
            <a:endParaRPr lang="en-GB" sz="2000" dirty="0" smtClean="0">
              <a:solidFill>
                <a:schemeClr val="accent1"/>
              </a:solidFill>
            </a:endParaRPr>
          </a:p>
        </p:txBody>
      </p:sp>
      <p:sp>
        <p:nvSpPr>
          <p:cNvPr id="96259"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553BE7-2391-41D2-A6DE-DEC0BD469777}" type="datetime1">
              <a:rPr lang="en-GB" sz="1400" smtClean="0"/>
              <a:t>19/08/2017</a:t>
            </a:fld>
            <a:endParaRPr lang="en-GB" sz="1400" dirty="0" smtClean="0"/>
          </a:p>
        </p:txBody>
      </p:sp>
      <p:sp>
        <p:nvSpPr>
          <p:cNvPr id="96260"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96261" name="Rectangle 3"/>
          <p:cNvSpPr>
            <a:spLocks noGrp="1" noChangeArrowheads="1"/>
          </p:cNvSpPr>
          <p:nvPr>
            <p:ph type="body" sz="half" idx="1"/>
          </p:nvPr>
        </p:nvSpPr>
        <p:spPr>
          <a:xfrm>
            <a:off x="4427538" y="836613"/>
            <a:ext cx="3810000" cy="5105400"/>
          </a:xfrm>
        </p:spPr>
        <p:txBody>
          <a:bodyPr/>
          <a:lstStyle/>
          <a:p>
            <a:pPr eaLnBrk="1" hangingPunct="1">
              <a:lnSpc>
                <a:spcPct val="90000"/>
              </a:lnSpc>
            </a:pPr>
            <a:r>
              <a:rPr lang="en-GB" dirty="0" smtClean="0">
                <a:solidFill>
                  <a:schemeClr val="bg1"/>
                </a:solidFill>
                <a:cs typeface="Times New Roman" pitchFamily="18" charset="0"/>
              </a:rPr>
              <a:t>Increasing Friction </a:t>
            </a:r>
          </a:p>
          <a:p>
            <a:pPr eaLnBrk="1" hangingPunct="1">
              <a:lnSpc>
                <a:spcPct val="90000"/>
              </a:lnSpc>
            </a:pPr>
            <a:r>
              <a:rPr lang="en-GB" dirty="0" smtClean="0">
                <a:cs typeface="Times New Roman" pitchFamily="18" charset="0"/>
              </a:rPr>
              <a:t>less aerodynamic</a:t>
            </a:r>
          </a:p>
          <a:p>
            <a:pPr eaLnBrk="1" hangingPunct="1">
              <a:lnSpc>
                <a:spcPct val="90000"/>
              </a:lnSpc>
            </a:pPr>
            <a:r>
              <a:rPr lang="en-GB" dirty="0" smtClean="0">
                <a:cs typeface="Times New Roman" pitchFamily="18" charset="0"/>
              </a:rPr>
              <a:t>greater surface area</a:t>
            </a:r>
          </a:p>
          <a:p>
            <a:pPr eaLnBrk="1" hangingPunct="1">
              <a:lnSpc>
                <a:spcPct val="90000"/>
              </a:lnSpc>
            </a:pPr>
            <a:r>
              <a:rPr lang="en-GB" dirty="0" smtClean="0">
                <a:cs typeface="Times New Roman" pitchFamily="18" charset="0"/>
              </a:rPr>
              <a:t>spoilers</a:t>
            </a:r>
          </a:p>
          <a:p>
            <a:pPr eaLnBrk="1" hangingPunct="1">
              <a:lnSpc>
                <a:spcPct val="90000"/>
              </a:lnSpc>
            </a:pPr>
            <a:r>
              <a:rPr lang="en-GB" dirty="0" smtClean="0">
                <a:cs typeface="Times New Roman" pitchFamily="18" charset="0"/>
              </a:rPr>
              <a:t>increase mass</a:t>
            </a:r>
          </a:p>
          <a:p>
            <a:pPr eaLnBrk="1" hangingPunct="1">
              <a:lnSpc>
                <a:spcPct val="90000"/>
              </a:lnSpc>
            </a:pPr>
            <a:r>
              <a:rPr lang="en-GB" dirty="0" smtClean="0">
                <a:cs typeface="Times New Roman" pitchFamily="18" charset="0"/>
              </a:rPr>
              <a:t>surface rough </a:t>
            </a:r>
            <a:r>
              <a:rPr lang="en-GB" dirty="0" smtClean="0">
                <a:cs typeface="Times New Roman" pitchFamily="18" charset="0"/>
              </a:rPr>
              <a:t>e.g. </a:t>
            </a:r>
            <a:r>
              <a:rPr lang="en-GB" dirty="0" smtClean="0">
                <a:cs typeface="Times New Roman" pitchFamily="18" charset="0"/>
              </a:rPr>
              <a:t>sand</a:t>
            </a:r>
          </a:p>
          <a:p>
            <a:pPr eaLnBrk="1" hangingPunct="1">
              <a:lnSpc>
                <a:spcPct val="90000"/>
              </a:lnSpc>
            </a:pPr>
            <a:r>
              <a:rPr lang="en-GB" dirty="0" smtClean="0">
                <a:cs typeface="Times New Roman" pitchFamily="18" charset="0"/>
              </a:rPr>
              <a:t>gritting roads</a:t>
            </a:r>
          </a:p>
          <a:p>
            <a:pPr eaLnBrk="1" hangingPunct="1">
              <a:lnSpc>
                <a:spcPct val="90000"/>
              </a:lnSpc>
            </a:pPr>
            <a:r>
              <a:rPr lang="en-GB" dirty="0" smtClean="0">
                <a:cs typeface="Times New Roman" pitchFamily="18" charset="0"/>
              </a:rPr>
              <a:t>stickier surface</a:t>
            </a:r>
          </a:p>
          <a:p>
            <a:pPr eaLnBrk="1" hangingPunct="1">
              <a:lnSpc>
                <a:spcPct val="90000"/>
              </a:lnSpc>
            </a:pPr>
            <a:r>
              <a:rPr lang="en-GB" dirty="0" smtClean="0">
                <a:cs typeface="Times New Roman" pitchFamily="18" charset="0"/>
              </a:rPr>
              <a:t>rougher tyres</a:t>
            </a:r>
          </a:p>
          <a:p>
            <a:pPr eaLnBrk="1" hangingPunct="1">
              <a:lnSpc>
                <a:spcPct val="90000"/>
              </a:lnSpc>
            </a:pPr>
            <a:endParaRPr lang="en-GB" dirty="0" smtClean="0"/>
          </a:p>
        </p:txBody>
      </p:sp>
      <p:sp>
        <p:nvSpPr>
          <p:cNvPr id="96262" name="Rectangle 4"/>
          <p:cNvSpPr>
            <a:spLocks noGrp="1" noChangeArrowheads="1"/>
          </p:cNvSpPr>
          <p:nvPr>
            <p:ph type="body" sz="half" idx="2"/>
          </p:nvPr>
        </p:nvSpPr>
        <p:spPr>
          <a:xfrm>
            <a:off x="152400" y="0"/>
            <a:ext cx="3810000" cy="6669088"/>
          </a:xfrm>
        </p:spPr>
        <p:txBody>
          <a:bodyPr/>
          <a:lstStyle/>
          <a:p>
            <a:pPr eaLnBrk="1" hangingPunct="1">
              <a:lnSpc>
                <a:spcPct val="90000"/>
              </a:lnSpc>
            </a:pPr>
            <a:r>
              <a:rPr lang="en-GB" dirty="0" smtClean="0">
                <a:solidFill>
                  <a:schemeClr val="bg1"/>
                </a:solidFill>
                <a:cs typeface="Times New Roman" pitchFamily="18" charset="0"/>
              </a:rPr>
              <a:t>Decreasing Friction</a:t>
            </a:r>
          </a:p>
          <a:p>
            <a:pPr eaLnBrk="1" hangingPunct="1">
              <a:lnSpc>
                <a:spcPct val="90000"/>
              </a:lnSpc>
            </a:pPr>
            <a:r>
              <a:rPr lang="en-GB" dirty="0" smtClean="0">
                <a:cs typeface="Times New Roman" pitchFamily="18" charset="0"/>
              </a:rPr>
              <a:t>lubrication </a:t>
            </a:r>
            <a:r>
              <a:rPr lang="en-GB" dirty="0" smtClean="0">
                <a:cs typeface="Times New Roman" pitchFamily="18" charset="0"/>
              </a:rPr>
              <a:t>egg </a:t>
            </a:r>
            <a:r>
              <a:rPr lang="en-GB" dirty="0" smtClean="0">
                <a:cs typeface="Times New Roman" pitchFamily="18" charset="0"/>
              </a:rPr>
              <a:t>oil, wax, grease, soap</a:t>
            </a:r>
          </a:p>
          <a:p>
            <a:pPr eaLnBrk="1" hangingPunct="1">
              <a:lnSpc>
                <a:spcPct val="90000"/>
              </a:lnSpc>
            </a:pPr>
            <a:r>
              <a:rPr lang="en-GB" dirty="0" smtClean="0">
                <a:cs typeface="Times New Roman" pitchFamily="18" charset="0"/>
              </a:rPr>
              <a:t>streamlining</a:t>
            </a:r>
          </a:p>
          <a:p>
            <a:pPr eaLnBrk="1" hangingPunct="1">
              <a:lnSpc>
                <a:spcPct val="90000"/>
              </a:lnSpc>
            </a:pPr>
            <a:r>
              <a:rPr lang="en-GB" dirty="0" smtClean="0">
                <a:cs typeface="Times New Roman" pitchFamily="18" charset="0"/>
              </a:rPr>
              <a:t>more aerodynamic</a:t>
            </a:r>
          </a:p>
          <a:p>
            <a:pPr eaLnBrk="1" hangingPunct="1">
              <a:lnSpc>
                <a:spcPct val="90000"/>
              </a:lnSpc>
            </a:pPr>
            <a:r>
              <a:rPr lang="en-GB" dirty="0" smtClean="0">
                <a:cs typeface="Times New Roman" pitchFamily="18" charset="0"/>
              </a:rPr>
              <a:t>reduce mass </a:t>
            </a:r>
          </a:p>
          <a:p>
            <a:pPr eaLnBrk="1" hangingPunct="1">
              <a:lnSpc>
                <a:spcPct val="90000"/>
              </a:lnSpc>
            </a:pPr>
            <a:r>
              <a:rPr lang="en-GB" dirty="0" smtClean="0">
                <a:cs typeface="Times New Roman" pitchFamily="18" charset="0"/>
              </a:rPr>
              <a:t>rollers</a:t>
            </a:r>
          </a:p>
          <a:p>
            <a:pPr eaLnBrk="1" hangingPunct="1">
              <a:lnSpc>
                <a:spcPct val="90000"/>
              </a:lnSpc>
            </a:pPr>
            <a:r>
              <a:rPr lang="en-GB" dirty="0" smtClean="0">
                <a:cs typeface="Times New Roman" pitchFamily="18" charset="0"/>
              </a:rPr>
              <a:t>layer of air</a:t>
            </a:r>
          </a:p>
          <a:p>
            <a:pPr eaLnBrk="1" hangingPunct="1">
              <a:lnSpc>
                <a:spcPct val="90000"/>
              </a:lnSpc>
            </a:pPr>
            <a:r>
              <a:rPr lang="en-GB" dirty="0" smtClean="0">
                <a:cs typeface="Times New Roman" pitchFamily="18" charset="0"/>
              </a:rPr>
              <a:t>polystyrene beads</a:t>
            </a:r>
          </a:p>
          <a:p>
            <a:pPr eaLnBrk="1" hangingPunct="1">
              <a:lnSpc>
                <a:spcPct val="90000"/>
              </a:lnSpc>
            </a:pPr>
            <a:r>
              <a:rPr lang="en-GB" dirty="0" smtClean="0">
                <a:cs typeface="Times New Roman" pitchFamily="18" charset="0"/>
              </a:rPr>
              <a:t>smooth surface</a:t>
            </a:r>
          </a:p>
          <a:p>
            <a:pPr eaLnBrk="1" hangingPunct="1">
              <a:lnSpc>
                <a:spcPct val="90000"/>
              </a:lnSpc>
            </a:pPr>
            <a:r>
              <a:rPr lang="en-GB" dirty="0" smtClean="0">
                <a:cs typeface="Times New Roman" pitchFamily="18" charset="0"/>
              </a:rPr>
              <a:t>ice</a:t>
            </a:r>
          </a:p>
          <a:p>
            <a:pPr eaLnBrk="1" hangingPunct="1">
              <a:lnSpc>
                <a:spcPct val="90000"/>
              </a:lnSpc>
            </a:pPr>
            <a:r>
              <a:rPr lang="en-GB" dirty="0" smtClean="0">
                <a:cs typeface="Times New Roman" pitchFamily="18" charset="0"/>
              </a:rPr>
              <a:t>water on road</a:t>
            </a:r>
          </a:p>
          <a:p>
            <a:pPr eaLnBrk="1" hangingPunct="1">
              <a:lnSpc>
                <a:spcPct val="90000"/>
              </a:lnSpc>
            </a:pPr>
            <a:r>
              <a:rPr lang="en-GB" dirty="0" smtClean="0">
                <a:cs typeface="Times New Roman" pitchFamily="18" charset="0"/>
              </a:rPr>
              <a:t>LORRY BOARD</a:t>
            </a:r>
          </a:p>
          <a:p>
            <a:pPr eaLnBrk="1" hangingPunct="1">
              <a:lnSpc>
                <a:spcPct val="90000"/>
              </a:lnSpc>
            </a:pPr>
            <a:endParaRPr lang="en-GB" sz="2400" dirty="0" smtClean="0"/>
          </a:p>
        </p:txBody>
      </p:sp>
    </p:spTree>
    <p:extLst>
      <p:ext uri="{BB962C8B-B14F-4D97-AF65-F5344CB8AC3E}">
        <p14:creationId xmlns:p14="http://schemas.microsoft.com/office/powerpoint/2010/main" val="31763308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BBF637-56A5-4ED0-A484-0B4BF9711642}" type="slidenum">
              <a:rPr lang="en-GB" sz="2000" smtClean="0">
                <a:solidFill>
                  <a:schemeClr val="accent1"/>
                </a:solidFill>
              </a:rPr>
              <a:pPr eaLnBrk="1" hangingPunct="1"/>
              <a:t>126</a:t>
            </a:fld>
            <a:endParaRPr lang="en-GB" sz="2000" dirty="0" smtClean="0">
              <a:solidFill>
                <a:schemeClr val="accent1"/>
              </a:solidFill>
            </a:endParaRPr>
          </a:p>
        </p:txBody>
      </p:sp>
      <p:sp>
        <p:nvSpPr>
          <p:cNvPr id="9728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DB4FF5-B782-4CCE-A70F-EC0FE76C5976}" type="datetime1">
              <a:rPr lang="en-GB" sz="1400" smtClean="0"/>
              <a:t>19/08/2017</a:t>
            </a:fld>
            <a:endParaRPr lang="en-GB" sz="1400" dirty="0" smtClean="0"/>
          </a:p>
        </p:txBody>
      </p:sp>
      <p:sp>
        <p:nvSpPr>
          <p:cNvPr id="9728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97285" name="Rectangle 2"/>
          <p:cNvSpPr>
            <a:spLocks noGrp="1" noChangeArrowheads="1"/>
          </p:cNvSpPr>
          <p:nvPr>
            <p:ph type="title"/>
          </p:nvPr>
        </p:nvSpPr>
        <p:spPr/>
        <p:txBody>
          <a:bodyPr/>
          <a:lstStyle/>
          <a:p>
            <a:pPr eaLnBrk="1" hangingPunct="1"/>
            <a:r>
              <a:rPr lang="en-GB" sz="1800" b="1" dirty="0" smtClean="0"/>
              <a:t>The Force of Friction</a:t>
            </a:r>
            <a:br>
              <a:rPr lang="en-GB" sz="1800" b="1" dirty="0" smtClean="0"/>
            </a:br>
            <a:endParaRPr lang="en-GB" sz="1800" b="1" dirty="0" smtClean="0"/>
          </a:p>
        </p:txBody>
      </p:sp>
      <p:sp>
        <p:nvSpPr>
          <p:cNvPr id="97286" name="Rectangle 3"/>
          <p:cNvSpPr>
            <a:spLocks noGrp="1" noChangeArrowheads="1"/>
          </p:cNvSpPr>
          <p:nvPr>
            <p:ph type="body" idx="1"/>
          </p:nvPr>
        </p:nvSpPr>
        <p:spPr>
          <a:xfrm>
            <a:off x="310530" y="881062"/>
            <a:ext cx="8820150" cy="5976938"/>
          </a:xfrm>
        </p:spPr>
        <p:txBody>
          <a:bodyPr/>
          <a:lstStyle/>
          <a:p>
            <a:pPr eaLnBrk="1" hangingPunct="1"/>
            <a:r>
              <a:rPr lang="en-GB" sz="2800" dirty="0" smtClean="0">
                <a:solidFill>
                  <a:schemeClr val="bg1"/>
                </a:solidFill>
              </a:rPr>
              <a:t>When we </a:t>
            </a:r>
            <a:r>
              <a:rPr lang="en-GB" sz="2800" b="1" dirty="0" smtClean="0">
                <a:solidFill>
                  <a:schemeClr val="accent5">
                    <a:lumMod val="75000"/>
                  </a:schemeClr>
                </a:solidFill>
              </a:rPr>
              <a:t>move</a:t>
            </a:r>
            <a:r>
              <a:rPr lang="en-GB" sz="2800" b="1" dirty="0" smtClean="0">
                <a:solidFill>
                  <a:schemeClr val="bg1"/>
                </a:solidFill>
              </a:rPr>
              <a:t> </a:t>
            </a:r>
            <a:r>
              <a:rPr lang="en-GB" sz="2800" dirty="0" smtClean="0">
                <a:solidFill>
                  <a:schemeClr val="bg1"/>
                </a:solidFill>
              </a:rPr>
              <a:t>one surface over another, the </a:t>
            </a:r>
            <a:r>
              <a:rPr lang="en-GB" sz="2800" b="1" dirty="0" smtClean="0">
                <a:solidFill>
                  <a:schemeClr val="accent5">
                    <a:lumMod val="75000"/>
                  </a:schemeClr>
                </a:solidFill>
              </a:rPr>
              <a:t>rough</a:t>
            </a:r>
            <a:r>
              <a:rPr lang="en-GB" sz="2800" dirty="0" smtClean="0">
                <a:solidFill>
                  <a:schemeClr val="accent5">
                    <a:lumMod val="75000"/>
                  </a:schemeClr>
                </a:solidFill>
              </a:rPr>
              <a:t>, </a:t>
            </a:r>
            <a:r>
              <a:rPr lang="en-GB" sz="2800" b="1" dirty="0" smtClean="0">
                <a:solidFill>
                  <a:schemeClr val="accent5">
                    <a:lumMod val="75000"/>
                  </a:schemeClr>
                </a:solidFill>
              </a:rPr>
              <a:t>uneven </a:t>
            </a:r>
            <a:r>
              <a:rPr lang="en-GB" sz="2800" dirty="0" smtClean="0">
                <a:solidFill>
                  <a:schemeClr val="bg1"/>
                </a:solidFill>
              </a:rPr>
              <a:t>parts </a:t>
            </a:r>
            <a:r>
              <a:rPr lang="en-GB" sz="2800" b="1" dirty="0" smtClean="0"/>
              <a:t>rub together</a:t>
            </a:r>
            <a:r>
              <a:rPr lang="en-GB" sz="2800" dirty="0" smtClean="0">
                <a:solidFill>
                  <a:schemeClr val="bg1"/>
                </a:solidFill>
              </a:rPr>
              <a:t>.</a:t>
            </a:r>
          </a:p>
          <a:p>
            <a:pPr eaLnBrk="1" hangingPunct="1"/>
            <a:endParaRPr lang="en-GB" sz="2800" dirty="0" smtClean="0">
              <a:solidFill>
                <a:schemeClr val="bg1"/>
              </a:solidFill>
            </a:endParaRPr>
          </a:p>
          <a:p>
            <a:pPr eaLnBrk="1" hangingPunct="1"/>
            <a:endParaRPr lang="en-GB" sz="2800" dirty="0" smtClean="0">
              <a:solidFill>
                <a:schemeClr val="bg1"/>
              </a:solidFill>
            </a:endParaRPr>
          </a:p>
          <a:p>
            <a:pPr eaLnBrk="1" hangingPunct="1"/>
            <a:r>
              <a:rPr lang="en-GB" sz="2800" dirty="0" smtClean="0">
                <a:solidFill>
                  <a:schemeClr val="bg1"/>
                </a:solidFill>
              </a:rPr>
              <a:t>This creates a </a:t>
            </a:r>
            <a:r>
              <a:rPr lang="en-GB" sz="2800" b="1" dirty="0" smtClean="0"/>
              <a:t>force</a:t>
            </a:r>
            <a:r>
              <a:rPr lang="en-GB" sz="2800" b="1" dirty="0" smtClean="0">
                <a:solidFill>
                  <a:schemeClr val="bg1"/>
                </a:solidFill>
              </a:rPr>
              <a:t> </a:t>
            </a:r>
            <a:r>
              <a:rPr lang="en-GB" sz="2800" dirty="0" smtClean="0">
                <a:solidFill>
                  <a:schemeClr val="bg1"/>
                </a:solidFill>
              </a:rPr>
              <a:t>which tries to </a:t>
            </a:r>
            <a:r>
              <a:rPr lang="en-GB" sz="2800" b="1" dirty="0" smtClean="0">
                <a:solidFill>
                  <a:schemeClr val="accent5">
                    <a:lumMod val="75000"/>
                  </a:schemeClr>
                </a:solidFill>
              </a:rPr>
              <a:t>slow down </a:t>
            </a:r>
            <a:r>
              <a:rPr lang="en-GB" sz="2800" dirty="0" smtClean="0">
                <a:solidFill>
                  <a:schemeClr val="bg1"/>
                </a:solidFill>
              </a:rPr>
              <a:t>or </a:t>
            </a:r>
            <a:r>
              <a:rPr lang="en-GB" sz="2800" b="1" dirty="0" smtClean="0">
                <a:solidFill>
                  <a:schemeClr val="accent5">
                    <a:lumMod val="75000"/>
                  </a:schemeClr>
                </a:solidFill>
              </a:rPr>
              <a:t>stop</a:t>
            </a:r>
            <a:r>
              <a:rPr lang="en-GB" sz="2800" b="1" dirty="0" smtClean="0">
                <a:solidFill>
                  <a:srgbClr val="FF0066"/>
                </a:solidFill>
              </a:rPr>
              <a:t> </a:t>
            </a:r>
            <a:r>
              <a:rPr lang="en-GB" sz="2800" dirty="0" smtClean="0">
                <a:solidFill>
                  <a:schemeClr val="bg1"/>
                </a:solidFill>
              </a:rPr>
              <a:t>the </a:t>
            </a:r>
            <a:r>
              <a:rPr lang="en-GB" sz="2800" b="1" dirty="0" smtClean="0">
                <a:solidFill>
                  <a:schemeClr val="accent5">
                    <a:lumMod val="75000"/>
                  </a:schemeClr>
                </a:solidFill>
              </a:rPr>
              <a:t>movement</a:t>
            </a:r>
            <a:r>
              <a:rPr lang="en-GB" sz="2800" dirty="0" smtClean="0">
                <a:solidFill>
                  <a:srgbClr val="FF0066"/>
                </a:solidFill>
              </a:rPr>
              <a:t>. </a:t>
            </a:r>
            <a:r>
              <a:rPr lang="en-GB" sz="2800" dirty="0" smtClean="0">
                <a:solidFill>
                  <a:schemeClr val="bg1"/>
                </a:solidFill>
              </a:rPr>
              <a:t>This </a:t>
            </a:r>
            <a:r>
              <a:rPr lang="en-GB" sz="2800" b="1" dirty="0" smtClean="0"/>
              <a:t>force</a:t>
            </a:r>
            <a:r>
              <a:rPr lang="en-GB" sz="2800" b="1" dirty="0" smtClean="0">
                <a:solidFill>
                  <a:schemeClr val="bg1"/>
                </a:solidFill>
              </a:rPr>
              <a:t> </a:t>
            </a:r>
            <a:r>
              <a:rPr lang="en-GB" sz="2800" dirty="0" smtClean="0">
                <a:solidFill>
                  <a:schemeClr val="bg1"/>
                </a:solidFill>
              </a:rPr>
              <a:t>is called </a:t>
            </a:r>
            <a:r>
              <a:rPr lang="en-GB" sz="2800" b="1" dirty="0" smtClean="0">
                <a:solidFill>
                  <a:srgbClr val="00FFFF"/>
                </a:solidFill>
              </a:rPr>
              <a:t>friction</a:t>
            </a:r>
            <a:r>
              <a:rPr lang="en-GB" sz="2800" dirty="0" smtClean="0">
                <a:solidFill>
                  <a:schemeClr val="bg1"/>
                </a:solidFill>
              </a:rPr>
              <a:t>.</a:t>
            </a:r>
          </a:p>
          <a:p>
            <a:pPr eaLnBrk="1" hangingPunct="1"/>
            <a:endParaRPr lang="en-GB" sz="2800" dirty="0" smtClean="0">
              <a:solidFill>
                <a:schemeClr val="bg1"/>
              </a:solidFill>
            </a:endParaRPr>
          </a:p>
          <a:p>
            <a:pPr eaLnBrk="1" hangingPunct="1">
              <a:spcBef>
                <a:spcPct val="0"/>
              </a:spcBef>
            </a:pPr>
            <a:r>
              <a:rPr lang="en-GB" sz="2800" dirty="0" smtClean="0">
                <a:solidFill>
                  <a:schemeClr val="bg1"/>
                </a:solidFill>
              </a:rPr>
              <a:t>The </a:t>
            </a:r>
            <a:r>
              <a:rPr lang="en-GB" sz="2800" b="1" dirty="0" smtClean="0"/>
              <a:t>smoother</a:t>
            </a:r>
            <a:r>
              <a:rPr lang="en-GB" sz="2800" b="1" dirty="0" smtClean="0">
                <a:solidFill>
                  <a:schemeClr val="bg1"/>
                </a:solidFill>
              </a:rPr>
              <a:t> </a:t>
            </a:r>
            <a:r>
              <a:rPr lang="en-GB" sz="2800" dirty="0" smtClean="0">
                <a:solidFill>
                  <a:schemeClr val="bg1"/>
                </a:solidFill>
              </a:rPr>
              <a:t>the surfaces rubbing together, the </a:t>
            </a:r>
            <a:r>
              <a:rPr lang="en-GB" sz="2800" b="1" dirty="0" smtClean="0">
                <a:solidFill>
                  <a:schemeClr val="bg1"/>
                </a:solidFill>
              </a:rPr>
              <a:t>l _ _ _ _ </a:t>
            </a:r>
            <a:r>
              <a:rPr lang="en-GB" sz="2800" dirty="0" smtClean="0">
                <a:solidFill>
                  <a:schemeClr val="bg1"/>
                </a:solidFill>
              </a:rPr>
              <a:t>the </a:t>
            </a:r>
            <a:r>
              <a:rPr lang="en-GB" sz="2800" b="1" dirty="0" smtClean="0"/>
              <a:t>friction</a:t>
            </a:r>
            <a:r>
              <a:rPr lang="en-GB" sz="2800" b="1" dirty="0" smtClean="0">
                <a:solidFill>
                  <a:schemeClr val="bg1"/>
                </a:solidFill>
              </a:rPr>
              <a:t> </a:t>
            </a:r>
            <a:r>
              <a:rPr lang="en-GB" sz="2800" dirty="0" smtClean="0">
                <a:solidFill>
                  <a:schemeClr val="bg1"/>
                </a:solidFill>
              </a:rPr>
              <a:t>– Movement is </a:t>
            </a:r>
          </a:p>
          <a:p>
            <a:pPr eaLnBrk="1" hangingPunct="1">
              <a:spcBef>
                <a:spcPct val="0"/>
              </a:spcBef>
              <a:buFontTx/>
              <a:buNone/>
            </a:pPr>
            <a:r>
              <a:rPr lang="en-GB" sz="2800" b="1" dirty="0" smtClean="0">
                <a:solidFill>
                  <a:schemeClr val="bg1"/>
                </a:solidFill>
              </a:rPr>
              <a:t>   e _ _ _ _ _</a:t>
            </a:r>
            <a:r>
              <a:rPr lang="en-GB" sz="2800" dirty="0" smtClean="0">
                <a:solidFill>
                  <a:schemeClr val="bg1"/>
                </a:solidFill>
              </a:rPr>
              <a:t>.  The </a:t>
            </a:r>
            <a:r>
              <a:rPr lang="en-GB" sz="2800" b="1" dirty="0" smtClean="0"/>
              <a:t>rougher</a:t>
            </a:r>
            <a:r>
              <a:rPr lang="en-GB" sz="2800" b="1" dirty="0" smtClean="0">
                <a:solidFill>
                  <a:schemeClr val="bg1"/>
                </a:solidFill>
              </a:rPr>
              <a:t> </a:t>
            </a:r>
            <a:r>
              <a:rPr lang="en-GB" sz="2800" dirty="0" smtClean="0">
                <a:solidFill>
                  <a:schemeClr val="bg1"/>
                </a:solidFill>
              </a:rPr>
              <a:t>the surfaces rubbing        together, the </a:t>
            </a:r>
            <a:r>
              <a:rPr lang="en-GB" sz="2800" b="1" dirty="0" smtClean="0">
                <a:solidFill>
                  <a:schemeClr val="bg1"/>
                </a:solidFill>
              </a:rPr>
              <a:t>  h _ _ _ _ _ </a:t>
            </a:r>
            <a:r>
              <a:rPr lang="en-GB" sz="2800" dirty="0" smtClean="0">
                <a:solidFill>
                  <a:schemeClr val="bg1"/>
                </a:solidFill>
              </a:rPr>
              <a:t>the </a:t>
            </a:r>
            <a:r>
              <a:rPr lang="en-GB" sz="2800" b="1" dirty="0" smtClean="0"/>
              <a:t>friction</a:t>
            </a:r>
            <a:r>
              <a:rPr lang="en-GB" sz="2800" b="1" dirty="0" smtClean="0">
                <a:solidFill>
                  <a:schemeClr val="bg1"/>
                </a:solidFill>
              </a:rPr>
              <a:t> </a:t>
            </a:r>
            <a:r>
              <a:rPr lang="en-GB" sz="2800" dirty="0" smtClean="0">
                <a:solidFill>
                  <a:schemeClr val="bg1"/>
                </a:solidFill>
              </a:rPr>
              <a:t>- Movement is </a:t>
            </a:r>
            <a:r>
              <a:rPr lang="en-GB" sz="2800" b="1" dirty="0" smtClean="0">
                <a:solidFill>
                  <a:schemeClr val="bg1"/>
                </a:solidFill>
              </a:rPr>
              <a:t>more d _ _ _ _ _ _ _ _</a:t>
            </a:r>
            <a:r>
              <a:rPr lang="en-GB" sz="2800" dirty="0" smtClean="0">
                <a:solidFill>
                  <a:schemeClr val="bg1"/>
                </a:solidFill>
              </a:rPr>
              <a:t>.</a:t>
            </a:r>
          </a:p>
        </p:txBody>
      </p:sp>
      <p:pic>
        <p:nvPicPr>
          <p:cNvPr id="972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8307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25090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6771B1-7A9D-462B-88C5-BF3360CE2002}" type="slidenum">
              <a:rPr lang="en-GB" sz="2000" smtClean="0">
                <a:solidFill>
                  <a:schemeClr val="accent1"/>
                </a:solidFill>
              </a:rPr>
              <a:pPr eaLnBrk="1" hangingPunct="1"/>
              <a:t>127</a:t>
            </a:fld>
            <a:endParaRPr lang="en-GB" sz="2000" dirty="0" smtClean="0">
              <a:solidFill>
                <a:schemeClr val="accent1"/>
              </a:solidFill>
            </a:endParaRPr>
          </a:p>
        </p:txBody>
      </p:sp>
      <p:sp>
        <p:nvSpPr>
          <p:cNvPr id="9830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0A1686-1740-4D2C-9C36-A871BD19351A}" type="datetime1">
              <a:rPr lang="en-GB" sz="1400" smtClean="0"/>
              <a:t>19/08/2017</a:t>
            </a:fld>
            <a:endParaRPr lang="en-GB" sz="1400" dirty="0" smtClean="0"/>
          </a:p>
        </p:txBody>
      </p:sp>
      <p:sp>
        <p:nvSpPr>
          <p:cNvPr id="9830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98309" name="Rectangle 1026"/>
          <p:cNvSpPr>
            <a:spLocks noGrp="1" noChangeArrowheads="1"/>
          </p:cNvSpPr>
          <p:nvPr>
            <p:ph type="title"/>
          </p:nvPr>
        </p:nvSpPr>
        <p:spPr/>
        <p:txBody>
          <a:bodyPr>
            <a:normAutofit fontScale="90000"/>
          </a:bodyPr>
          <a:lstStyle/>
          <a:p>
            <a:pPr eaLnBrk="1" hangingPunct="1"/>
            <a:r>
              <a:rPr lang="en-GB" dirty="0" smtClean="0"/>
              <a:t>Measuring Frictional Forces</a:t>
            </a:r>
          </a:p>
        </p:txBody>
      </p:sp>
      <p:sp>
        <p:nvSpPr>
          <p:cNvPr id="98310" name="Rectangle 1027"/>
          <p:cNvSpPr>
            <a:spLocks noGrp="1" noChangeArrowheads="1"/>
          </p:cNvSpPr>
          <p:nvPr>
            <p:ph type="body" sz="half" idx="1"/>
          </p:nvPr>
        </p:nvSpPr>
        <p:spPr>
          <a:xfrm>
            <a:off x="217488" y="908050"/>
            <a:ext cx="8588375" cy="2998788"/>
          </a:xfrm>
        </p:spPr>
        <p:txBody>
          <a:bodyPr>
            <a:normAutofit fontScale="85000" lnSpcReduction="20000"/>
          </a:bodyPr>
          <a:lstStyle/>
          <a:p>
            <a:pPr eaLnBrk="1" hangingPunct="1">
              <a:lnSpc>
                <a:spcPct val="80000"/>
              </a:lnSpc>
              <a:buFontTx/>
              <a:buNone/>
            </a:pPr>
            <a:r>
              <a:rPr lang="en-GB" sz="2800" b="1" u="sng" dirty="0" smtClean="0"/>
              <a:t>Aim</a:t>
            </a:r>
          </a:p>
          <a:p>
            <a:pPr eaLnBrk="1" hangingPunct="1">
              <a:lnSpc>
                <a:spcPct val="80000"/>
              </a:lnSpc>
              <a:buFontTx/>
              <a:buNone/>
            </a:pPr>
            <a:r>
              <a:rPr lang="en-GB" sz="2800" dirty="0" smtClean="0"/>
              <a:t>	To measure the force required to overcome friction on two different surfaces.</a:t>
            </a:r>
          </a:p>
          <a:p>
            <a:pPr eaLnBrk="1" hangingPunct="1">
              <a:lnSpc>
                <a:spcPct val="80000"/>
              </a:lnSpc>
              <a:buFontTx/>
              <a:buNone/>
            </a:pPr>
            <a:endParaRPr lang="en-GB" sz="2000" dirty="0" smtClean="0"/>
          </a:p>
          <a:p>
            <a:pPr eaLnBrk="1" hangingPunct="1">
              <a:lnSpc>
                <a:spcPct val="90000"/>
              </a:lnSpc>
              <a:buFontTx/>
              <a:buNone/>
            </a:pPr>
            <a:r>
              <a:rPr lang="en-GB" sz="2400" b="1" u="sng" dirty="0" smtClean="0"/>
              <a:t>Method</a:t>
            </a:r>
          </a:p>
          <a:p>
            <a:pPr eaLnBrk="1" hangingPunct="1">
              <a:lnSpc>
                <a:spcPct val="90000"/>
              </a:lnSpc>
              <a:buFontTx/>
              <a:buNone/>
            </a:pPr>
            <a:r>
              <a:rPr lang="en-GB" sz="2400" dirty="0" smtClean="0"/>
              <a:t>	</a:t>
            </a:r>
            <a:r>
              <a:rPr lang="en-GB" sz="2800" dirty="0" smtClean="0"/>
              <a:t>A Newton balance is used to measure the horizontal force required to pull a schoolbag along a surface.  The force applied is steadily increased until the bag moves.</a:t>
            </a:r>
          </a:p>
          <a:p>
            <a:pPr eaLnBrk="1" hangingPunct="1">
              <a:lnSpc>
                <a:spcPct val="80000"/>
              </a:lnSpc>
              <a:buFontTx/>
              <a:buNone/>
            </a:pPr>
            <a:r>
              <a:rPr lang="en-GB" sz="2000" dirty="0" smtClean="0"/>
              <a:t>				</a:t>
            </a:r>
          </a:p>
          <a:p>
            <a:pPr eaLnBrk="1" hangingPunct="1">
              <a:lnSpc>
                <a:spcPct val="80000"/>
              </a:lnSpc>
              <a:buFontTx/>
              <a:buNone/>
            </a:pPr>
            <a:endParaRPr lang="en-GB" sz="2000" b="1" u="sng" dirty="0" smtClean="0"/>
          </a:p>
          <a:p>
            <a:pPr>
              <a:lnSpc>
                <a:spcPct val="80000"/>
              </a:lnSpc>
              <a:buNone/>
            </a:pPr>
            <a:r>
              <a:rPr lang="en-GB" sz="2000" b="1" u="sng" dirty="0" smtClean="0"/>
              <a:t>Results</a:t>
            </a:r>
            <a:r>
              <a:rPr lang="en-GB" sz="2000" dirty="0" smtClean="0"/>
              <a:t>	</a:t>
            </a:r>
            <a:r>
              <a:rPr lang="en-GB" sz="2000" b="1" u="sng" dirty="0"/>
              <a:t>Conclusion</a:t>
            </a:r>
            <a:endParaRPr lang="en-GB" sz="2000" dirty="0"/>
          </a:p>
          <a:p>
            <a:pPr eaLnBrk="1" hangingPunct="1">
              <a:lnSpc>
                <a:spcPct val="80000"/>
              </a:lnSpc>
              <a:buFontTx/>
              <a:buNone/>
            </a:pPr>
            <a:r>
              <a:rPr lang="en-GB" sz="2000" dirty="0" smtClean="0"/>
              <a:t>				</a:t>
            </a:r>
            <a:endParaRPr lang="en-GB" sz="2000" u="sng" dirty="0" smtClean="0"/>
          </a:p>
        </p:txBody>
      </p:sp>
      <p:graphicFrame>
        <p:nvGraphicFramePr>
          <p:cNvPr id="93216" name="Group 32"/>
          <p:cNvGraphicFramePr>
            <a:graphicFrameLocks noGrp="1"/>
          </p:cNvGraphicFramePr>
          <p:nvPr>
            <p:ph sz="half" idx="2"/>
            <p:extLst>
              <p:ext uri="{D42A27DB-BD31-4B8C-83A1-F6EECF244321}">
                <p14:modId xmlns:p14="http://schemas.microsoft.com/office/powerpoint/2010/main" val="2822855941"/>
              </p:ext>
            </p:extLst>
          </p:nvPr>
        </p:nvGraphicFramePr>
        <p:xfrm>
          <a:off x="323528" y="4797152"/>
          <a:ext cx="3600450" cy="1097064"/>
        </p:xfrm>
        <a:graphic>
          <a:graphicData uri="http://schemas.openxmlformats.org/drawingml/2006/table">
            <a:tbl>
              <a:tblPr/>
              <a:tblGrid>
                <a:gridCol w="1801813"/>
                <a:gridCol w="1798637"/>
              </a:tblGrid>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2">
                              <a:lumMod val="60000"/>
                              <a:lumOff val="40000"/>
                            </a:schemeClr>
                          </a:solidFill>
                          <a:effectLst/>
                          <a:latin typeface="Comic Sans MS" pitchFamily="66" charset="0"/>
                        </a:rPr>
                        <a:t>Surface </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2">
                              <a:lumMod val="60000"/>
                              <a:lumOff val="40000"/>
                            </a:schemeClr>
                          </a:solidFill>
                          <a:effectLst/>
                          <a:latin typeface="Comic Sans MS" pitchFamily="66" charset="0"/>
                        </a:rPr>
                        <a:t>Force (N)</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2">
                              <a:lumMod val="60000"/>
                              <a:lumOff val="40000"/>
                            </a:schemeClr>
                          </a:solidFill>
                          <a:effectLst/>
                          <a:latin typeface="Comic Sans MS" pitchFamily="66" charset="0"/>
                        </a:rPr>
                        <a:t>Carpet</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2">
                            <a:lumMod val="60000"/>
                            <a:lumOff val="40000"/>
                          </a:schemeClr>
                        </a:solidFill>
                        <a:effectLst/>
                        <a:latin typeface="Comic Sans MS" pitchFamily="66" charset="0"/>
                      </a:endParaRP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2">
                              <a:lumMod val="60000"/>
                              <a:lumOff val="40000"/>
                            </a:schemeClr>
                          </a:solidFill>
                          <a:effectLst/>
                          <a:latin typeface="Comic Sans MS" pitchFamily="66" charset="0"/>
                        </a:rPr>
                        <a:t>Desk</a:t>
                      </a: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2">
                            <a:lumMod val="60000"/>
                            <a:lumOff val="40000"/>
                          </a:schemeClr>
                        </a:solidFill>
                        <a:effectLst/>
                        <a:latin typeface="Comic Sans MS" pitchFamily="66" charset="0"/>
                      </a:endParaRPr>
                    </a:p>
                  </a:txBody>
                  <a:tcPr marT="45684" marB="45684"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r>
            </a:tbl>
          </a:graphicData>
        </a:graphic>
      </p:graphicFrame>
      <p:sp>
        <p:nvSpPr>
          <p:cNvPr id="98325" name="Text Box 1043"/>
          <p:cNvSpPr txBox="1">
            <a:spLocks noChangeArrowheads="1"/>
          </p:cNvSpPr>
          <p:nvPr/>
        </p:nvSpPr>
        <p:spPr bwMode="auto">
          <a:xfrm>
            <a:off x="4268788" y="4365625"/>
            <a:ext cx="46085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latin typeface="Tahoma" pitchFamily="34" charset="0"/>
              </a:rPr>
              <a:t>Which surface caused the least friction?</a:t>
            </a:r>
          </a:p>
          <a:p>
            <a:pPr eaLnBrk="1" hangingPunct="1">
              <a:spcBef>
                <a:spcPct val="50000"/>
              </a:spcBef>
            </a:pPr>
            <a:r>
              <a:rPr lang="en-GB" dirty="0">
                <a:latin typeface="Tahoma" pitchFamily="34" charset="0"/>
              </a:rPr>
              <a:t>How else do you think you could reduce friction in this case?</a:t>
            </a:r>
          </a:p>
          <a:p>
            <a:pPr eaLnBrk="1" hangingPunct="1">
              <a:spcBef>
                <a:spcPct val="50000"/>
              </a:spcBef>
            </a:pPr>
            <a:r>
              <a:rPr lang="en-GB" dirty="0">
                <a:latin typeface="Tahoma" pitchFamily="34" charset="0"/>
              </a:rPr>
              <a:t>How could you increase it?</a:t>
            </a:r>
          </a:p>
        </p:txBody>
      </p:sp>
    </p:spTree>
    <p:extLst>
      <p:ext uri="{BB962C8B-B14F-4D97-AF65-F5344CB8AC3E}">
        <p14:creationId xmlns:p14="http://schemas.microsoft.com/office/powerpoint/2010/main" val="20757696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7A9FC2-A2A2-49CD-8946-C01775CA180F}" type="slidenum">
              <a:rPr lang="en-GB" sz="2000" smtClean="0">
                <a:solidFill>
                  <a:schemeClr val="accent1"/>
                </a:solidFill>
              </a:rPr>
              <a:pPr eaLnBrk="1" hangingPunct="1"/>
              <a:t>128</a:t>
            </a:fld>
            <a:endParaRPr lang="en-GB" sz="2000" dirty="0" smtClean="0">
              <a:solidFill>
                <a:schemeClr val="accent1"/>
              </a:solidFill>
            </a:endParaRPr>
          </a:p>
        </p:txBody>
      </p:sp>
      <p:sp>
        <p:nvSpPr>
          <p:cNvPr id="99331"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t>02/10/2011</a:t>
            </a:r>
          </a:p>
        </p:txBody>
      </p:sp>
      <p:sp>
        <p:nvSpPr>
          <p:cNvPr id="99332"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dirty="0"/>
              <a:t>JAH</a:t>
            </a:r>
          </a:p>
        </p:txBody>
      </p:sp>
      <p:sp>
        <p:nvSpPr>
          <p:cNvPr id="99333" name="Rectangle 2"/>
          <p:cNvSpPr>
            <a:spLocks noGrp="1" noChangeArrowheads="1"/>
          </p:cNvSpPr>
          <p:nvPr>
            <p:ph type="title" idx="4294967295"/>
          </p:nvPr>
        </p:nvSpPr>
        <p:spPr>
          <a:xfrm>
            <a:off x="2057400" y="1524000"/>
            <a:ext cx="5791200" cy="3733800"/>
          </a:xfrm>
        </p:spPr>
        <p:txBody>
          <a:bodyPr/>
          <a:lstStyle/>
          <a:p>
            <a:pPr algn="ctr" eaLnBrk="1" hangingPunct="1"/>
            <a:r>
              <a:rPr lang="en-GB" sz="7200" dirty="0" smtClean="0"/>
              <a:t>Measuring</a:t>
            </a:r>
            <a:br>
              <a:rPr lang="en-GB" sz="7200" dirty="0" smtClean="0"/>
            </a:br>
            <a:r>
              <a:rPr lang="en-GB" sz="7200" dirty="0" smtClean="0"/>
              <a:t>friction</a:t>
            </a:r>
          </a:p>
        </p:txBody>
      </p:sp>
      <p:sp>
        <p:nvSpPr>
          <p:cNvPr id="2" name="Date Placeholder 1"/>
          <p:cNvSpPr>
            <a:spLocks noGrp="1"/>
          </p:cNvSpPr>
          <p:nvPr>
            <p:ph type="dt" sz="half" idx="10"/>
          </p:nvPr>
        </p:nvSpPr>
        <p:spPr/>
        <p:txBody>
          <a:bodyPr/>
          <a:lstStyle/>
          <a:p>
            <a:fld id="{0C1C0AA6-768F-45D7-81B5-D5723D39192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11860639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D7C1FD-443F-4B6C-80CF-E499BA687205}" type="slidenum">
              <a:rPr lang="en-GB" sz="2000" smtClean="0">
                <a:solidFill>
                  <a:schemeClr val="accent1"/>
                </a:solidFill>
              </a:rPr>
              <a:pPr eaLnBrk="1" hangingPunct="1"/>
              <a:t>129</a:t>
            </a:fld>
            <a:endParaRPr lang="en-GB" sz="2000" dirty="0" smtClean="0">
              <a:solidFill>
                <a:schemeClr val="accent1"/>
              </a:solidFill>
            </a:endParaRPr>
          </a:p>
        </p:txBody>
      </p:sp>
      <p:sp>
        <p:nvSpPr>
          <p:cNvPr id="1003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34C176-BD2F-4AA5-831C-0D1DC72E6F33}" type="datetime1">
              <a:rPr lang="en-GB" sz="1400" smtClean="0"/>
              <a:t>19/08/2017</a:t>
            </a:fld>
            <a:endParaRPr lang="en-GB" sz="1400" dirty="0" smtClean="0"/>
          </a:p>
        </p:txBody>
      </p:sp>
      <p:sp>
        <p:nvSpPr>
          <p:cNvPr id="1003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00357" name="Rectangle 2"/>
          <p:cNvSpPr>
            <a:spLocks noGrp="1" noChangeArrowheads="1"/>
          </p:cNvSpPr>
          <p:nvPr>
            <p:ph type="title"/>
          </p:nvPr>
        </p:nvSpPr>
        <p:spPr>
          <a:xfrm>
            <a:off x="3995738" y="274638"/>
            <a:ext cx="4691062" cy="1143000"/>
          </a:xfrm>
        </p:spPr>
        <p:txBody>
          <a:bodyPr>
            <a:normAutofit fontScale="90000"/>
          </a:bodyPr>
          <a:lstStyle/>
          <a:p>
            <a:pPr eaLnBrk="1" hangingPunct="1"/>
            <a:r>
              <a:rPr lang="en-GB" dirty="0" smtClean="0"/>
              <a:t>Investigation on friction</a:t>
            </a:r>
          </a:p>
        </p:txBody>
      </p:sp>
      <p:pic>
        <p:nvPicPr>
          <p:cNvPr id="1003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88201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16113"/>
            <a:ext cx="72739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38163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8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DA02D4-82A8-4F46-BE37-E4218F917589}" type="slidenum">
              <a:rPr lang="en-GB" sz="2000" smtClean="0">
                <a:solidFill>
                  <a:schemeClr val="accent1"/>
                </a:solidFill>
              </a:rPr>
              <a:pPr eaLnBrk="1" hangingPunct="1"/>
              <a:t>13</a:t>
            </a:fld>
            <a:endParaRPr lang="en-GB" sz="2000" dirty="0" smtClean="0">
              <a:solidFill>
                <a:schemeClr val="accent1"/>
              </a:solidFill>
            </a:endParaRPr>
          </a:p>
        </p:txBody>
      </p:sp>
      <p:sp>
        <p:nvSpPr>
          <p:cNvPr id="12595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DD21C6-78FD-4C16-A13B-9E1B17216E5B}" type="datetime1">
              <a:rPr lang="en-GB" sz="1400" smtClean="0"/>
              <a:t>19/08/2017</a:t>
            </a:fld>
            <a:endParaRPr lang="en-GB" sz="1400" dirty="0" smtClean="0"/>
          </a:p>
        </p:txBody>
      </p:sp>
      <p:sp>
        <p:nvSpPr>
          <p:cNvPr id="12595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5957" name="Rectangle 2"/>
          <p:cNvSpPr>
            <a:spLocks noGrp="1" noChangeArrowheads="1"/>
          </p:cNvSpPr>
          <p:nvPr>
            <p:ph type="title"/>
          </p:nvPr>
        </p:nvSpPr>
        <p:spPr/>
        <p:txBody>
          <a:bodyPr/>
          <a:lstStyle/>
          <a:p>
            <a:pPr eaLnBrk="1" hangingPunct="1"/>
            <a:r>
              <a:rPr lang="en-US" dirty="0" smtClean="0"/>
              <a:t>Level 3</a:t>
            </a:r>
          </a:p>
        </p:txBody>
      </p:sp>
      <p:sp>
        <p:nvSpPr>
          <p:cNvPr id="125958" name="Rectangle 3"/>
          <p:cNvSpPr>
            <a:spLocks noGrp="1" noChangeArrowheads="1"/>
          </p:cNvSpPr>
          <p:nvPr>
            <p:ph type="body" idx="1"/>
          </p:nvPr>
        </p:nvSpPr>
        <p:spPr/>
        <p:txBody>
          <a:bodyPr/>
          <a:lstStyle/>
          <a:p>
            <a:pPr eaLnBrk="1" hangingPunct="1"/>
            <a:r>
              <a:rPr lang="en-GB" b="1" i="1" dirty="0" smtClean="0">
                <a:latin typeface="Arial" pitchFamily="34" charset="0"/>
              </a:rPr>
              <a:t>Mass is measured in kilograms (kg).</a:t>
            </a:r>
          </a:p>
          <a:p>
            <a:pPr eaLnBrk="1" hangingPunct="1"/>
            <a:r>
              <a:rPr lang="en-GB" b="1" i="1" dirty="0" smtClean="0">
                <a:latin typeface="Arial" pitchFamily="34" charset="0"/>
              </a:rPr>
              <a:t>Wherever you go your mass remains the same.</a:t>
            </a:r>
            <a:endParaRPr lang="en-GB" dirty="0" smtClean="0">
              <a:latin typeface="Arial" pitchFamily="34" charset="0"/>
            </a:endParaRPr>
          </a:p>
          <a:p>
            <a:pPr eaLnBrk="1" hangingPunct="1"/>
            <a:endParaRPr lang="en-GB" dirty="0" smtClean="0"/>
          </a:p>
        </p:txBody>
      </p:sp>
    </p:spTree>
    <p:extLst>
      <p:ext uri="{BB962C8B-B14F-4D97-AF65-F5344CB8AC3E}">
        <p14:creationId xmlns:p14="http://schemas.microsoft.com/office/powerpoint/2010/main" val="9453419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05498B-0B61-4776-992C-416197EA5AB8}" type="slidenum">
              <a:rPr lang="en-GB" sz="2000" smtClean="0">
                <a:solidFill>
                  <a:schemeClr val="accent1"/>
                </a:solidFill>
              </a:rPr>
              <a:pPr eaLnBrk="1" hangingPunct="1"/>
              <a:t>130</a:t>
            </a:fld>
            <a:endParaRPr lang="en-GB" sz="2000" dirty="0" smtClean="0">
              <a:solidFill>
                <a:schemeClr val="accent1"/>
              </a:solidFill>
            </a:endParaRPr>
          </a:p>
        </p:txBody>
      </p:sp>
      <p:sp>
        <p:nvSpPr>
          <p:cNvPr id="1013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C69911-B73D-4CFA-A93F-E936C9A2D48A}" type="datetime1">
              <a:rPr lang="en-GB" sz="1400" smtClean="0"/>
              <a:t>19/08/2017</a:t>
            </a:fld>
            <a:endParaRPr lang="en-GB" sz="1400" dirty="0" smtClean="0"/>
          </a:p>
        </p:txBody>
      </p:sp>
      <p:sp>
        <p:nvSpPr>
          <p:cNvPr id="1013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101381"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46814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2918DC-DC7D-49D8-93D4-37EBAD881C78}" type="slidenum">
              <a:rPr lang="en-GB" sz="2000" smtClean="0">
                <a:solidFill>
                  <a:schemeClr val="accent1"/>
                </a:solidFill>
              </a:rPr>
              <a:pPr eaLnBrk="1" hangingPunct="1"/>
              <a:t>131</a:t>
            </a:fld>
            <a:endParaRPr lang="en-GB" sz="2000" dirty="0" smtClean="0">
              <a:solidFill>
                <a:schemeClr val="accent1"/>
              </a:solidFill>
            </a:endParaRPr>
          </a:p>
        </p:txBody>
      </p:sp>
      <p:sp>
        <p:nvSpPr>
          <p:cNvPr id="10240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72C581-255E-4BEF-9E74-2D8103870549}" type="datetime1">
              <a:rPr lang="en-GB" sz="1400" smtClean="0"/>
              <a:t>19/08/2017</a:t>
            </a:fld>
            <a:endParaRPr lang="en-GB" sz="1400" dirty="0" smtClean="0"/>
          </a:p>
        </p:txBody>
      </p:sp>
      <p:sp>
        <p:nvSpPr>
          <p:cNvPr id="10240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02405" name="TextBox 1"/>
          <p:cNvSpPr txBox="1">
            <a:spLocks noChangeArrowheads="1"/>
          </p:cNvSpPr>
          <p:nvPr/>
        </p:nvSpPr>
        <p:spPr bwMode="auto">
          <a:xfrm>
            <a:off x="177108" y="228600"/>
            <a:ext cx="9004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dirty="0">
                <a:solidFill>
                  <a:schemeClr val="tx2"/>
                </a:solidFill>
                <a:latin typeface="Comic Sans MS" pitchFamily="66" charset="0"/>
              </a:rPr>
              <a:t>Literacy </a:t>
            </a:r>
            <a:r>
              <a:rPr lang="en-GB" sz="3200" dirty="0" smtClean="0">
                <a:solidFill>
                  <a:schemeClr val="tx2"/>
                </a:solidFill>
                <a:latin typeface="Comic Sans MS" pitchFamily="66" charset="0"/>
              </a:rPr>
              <a:t>Extension - Summarise </a:t>
            </a:r>
            <a:r>
              <a:rPr lang="en-GB" sz="3200" dirty="0">
                <a:solidFill>
                  <a:schemeClr val="tx2"/>
                </a:solidFill>
                <a:latin typeface="Comic Sans MS" pitchFamily="66" charset="0"/>
              </a:rPr>
              <a:t>this passage</a:t>
            </a:r>
          </a:p>
        </p:txBody>
      </p:sp>
      <p:pic>
        <p:nvPicPr>
          <p:cNvPr id="102406" name="Picture 9" descr="HARG2004_1225_112910AA"/>
          <p:cNvPicPr>
            <a:picLocks noChangeAspect="1" noChangeArrowheads="1"/>
          </p:cNvPicPr>
          <p:nvPr/>
        </p:nvPicPr>
        <p:blipFill>
          <a:blip r:embed="rId2" cstate="print">
            <a:extLst>
              <a:ext uri="{28A0092B-C50C-407E-A947-70E740481C1C}">
                <a14:useLocalDpi xmlns:a14="http://schemas.microsoft.com/office/drawing/2010/main" val="0"/>
              </a:ext>
            </a:extLst>
          </a:blip>
          <a:srcRect t="4102" r="7689"/>
          <a:stretch>
            <a:fillRect/>
          </a:stretch>
        </p:blipFill>
        <p:spPr bwMode="auto">
          <a:xfrm>
            <a:off x="5148064" y="855765"/>
            <a:ext cx="3837186" cy="29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7" name="Group 12"/>
          <p:cNvGrpSpPr>
            <a:grpSpLocks/>
          </p:cNvGrpSpPr>
          <p:nvPr/>
        </p:nvGrpSpPr>
        <p:grpSpPr bwMode="auto">
          <a:xfrm>
            <a:off x="195263" y="1104900"/>
            <a:ext cx="8939213" cy="5218113"/>
            <a:chOff x="123" y="696"/>
            <a:chExt cx="5631" cy="3287"/>
          </a:xfrm>
        </p:grpSpPr>
        <p:sp>
          <p:nvSpPr>
            <p:cNvPr id="102408" name="Text Box 10"/>
            <p:cNvSpPr txBox="1">
              <a:spLocks noChangeArrowheads="1"/>
            </p:cNvSpPr>
            <p:nvPr/>
          </p:nvSpPr>
          <p:spPr bwMode="auto">
            <a:xfrm>
              <a:off x="123" y="696"/>
              <a:ext cx="2880" cy="1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200" dirty="0">
                  <a:latin typeface="Comic Sans MS" pitchFamily="66" charset="0"/>
                </a:rPr>
                <a:t>Friction is the force that helps you to walk along without sliding about as if you were on ice. It is the force that resists things rubbing against each other. There is less friction between smooth surfaces so things slide easily across a polished table or on surfaces such as ice.</a:t>
              </a:r>
              <a:r>
                <a:rPr lang="en-GB" dirty="0"/>
                <a:t> </a:t>
              </a:r>
            </a:p>
          </p:txBody>
        </p:sp>
        <p:sp>
          <p:nvSpPr>
            <p:cNvPr id="102409" name="Text Box 11"/>
            <p:cNvSpPr txBox="1">
              <a:spLocks noChangeArrowheads="1"/>
            </p:cNvSpPr>
            <p:nvPr/>
          </p:nvSpPr>
          <p:spPr bwMode="auto">
            <a:xfrm>
              <a:off x="138" y="2659"/>
              <a:ext cx="5616" cy="1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200" dirty="0">
                  <a:latin typeface="Comic Sans MS" pitchFamily="66" charset="0"/>
                </a:rPr>
                <a:t>Rough surfaces like sandpaper will not slide together unless they are pushed hard as there is more friction. Friction is useful because it makes feet and car tyres grip the road. However, it can be a nuisance in machines where the moving parts rub against each other and wear away the machine, such as in a bike. Oil reduces the friction and allows the touching part to move more easily</a:t>
              </a:r>
            </a:p>
          </p:txBody>
        </p:sp>
      </p:grpSp>
    </p:spTree>
    <p:extLst>
      <p:ext uri="{BB962C8B-B14F-4D97-AF65-F5344CB8AC3E}">
        <p14:creationId xmlns:p14="http://schemas.microsoft.com/office/powerpoint/2010/main" val="3238823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B128FC-ABB4-4945-80BA-841466D117C8}" type="slidenum">
              <a:rPr lang="en-GB" sz="2000" smtClean="0">
                <a:solidFill>
                  <a:schemeClr val="accent1"/>
                </a:solidFill>
              </a:rPr>
              <a:pPr eaLnBrk="1" hangingPunct="1"/>
              <a:t>132</a:t>
            </a:fld>
            <a:endParaRPr lang="en-GB" sz="2000" dirty="0" smtClean="0">
              <a:solidFill>
                <a:schemeClr val="accent1"/>
              </a:solidFill>
            </a:endParaRPr>
          </a:p>
        </p:txBody>
      </p:sp>
      <p:sp>
        <p:nvSpPr>
          <p:cNvPr id="1034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28066F-91DC-4210-BD5F-DC3A5BFE7760}" type="datetime1">
              <a:rPr lang="en-GB" sz="1400" smtClean="0"/>
              <a:t>19/08/2017</a:t>
            </a:fld>
            <a:endParaRPr lang="en-GB" sz="1400" dirty="0" smtClean="0"/>
          </a:p>
        </p:txBody>
      </p:sp>
      <p:sp>
        <p:nvSpPr>
          <p:cNvPr id="1034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103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81000"/>
            <a:ext cx="68199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613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6DB147-3E5A-44D6-BB70-BE484D36E7F3}" type="slidenum">
              <a:rPr lang="en-GB" sz="2000" smtClean="0">
                <a:solidFill>
                  <a:schemeClr val="accent1"/>
                </a:solidFill>
              </a:rPr>
              <a:pPr eaLnBrk="1" hangingPunct="1"/>
              <a:t>133</a:t>
            </a:fld>
            <a:endParaRPr lang="en-GB" sz="2000" dirty="0" smtClean="0">
              <a:solidFill>
                <a:schemeClr val="accent1"/>
              </a:solidFill>
            </a:endParaRPr>
          </a:p>
        </p:txBody>
      </p:sp>
      <p:sp>
        <p:nvSpPr>
          <p:cNvPr id="104451" name="Rectangle 2"/>
          <p:cNvSpPr>
            <a:spLocks noGrp="1" noChangeArrowheads="1"/>
          </p:cNvSpPr>
          <p:nvPr>
            <p:ph type="title"/>
          </p:nvPr>
        </p:nvSpPr>
        <p:spPr/>
        <p:txBody>
          <a:bodyPr/>
          <a:lstStyle/>
          <a:p>
            <a:r>
              <a:rPr lang="en-GB" dirty="0" smtClean="0"/>
              <a:t>FRICTION and CAR CRASH TESTS</a:t>
            </a:r>
          </a:p>
        </p:txBody>
      </p:sp>
      <p:sp>
        <p:nvSpPr>
          <p:cNvPr id="104452" name="Rectangle 3"/>
          <p:cNvSpPr>
            <a:spLocks noGrp="1" noChangeArrowheads="1"/>
          </p:cNvSpPr>
          <p:nvPr>
            <p:ph type="body" idx="1"/>
          </p:nvPr>
        </p:nvSpPr>
        <p:spPr/>
        <p:txBody>
          <a:bodyPr/>
          <a:lstStyle/>
          <a:p>
            <a:r>
              <a:rPr lang="en-GB" dirty="0" smtClean="0"/>
              <a:t>After any accident the police test the road surface to find out the COEFFICIENT of FRICTION.</a:t>
            </a:r>
          </a:p>
        </p:txBody>
      </p:sp>
      <p:sp>
        <p:nvSpPr>
          <p:cNvPr id="2" name="Date Placeholder 1"/>
          <p:cNvSpPr>
            <a:spLocks noGrp="1"/>
          </p:cNvSpPr>
          <p:nvPr>
            <p:ph type="dt" sz="half" idx="10"/>
          </p:nvPr>
        </p:nvSpPr>
        <p:spPr/>
        <p:txBody>
          <a:bodyPr/>
          <a:lstStyle/>
          <a:p>
            <a:fld id="{15200214-6C69-4232-8729-7DCFF056BCE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4808459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01438-D9A7-4B6C-9F8F-E15A63E6F50E}" type="slidenum">
              <a:rPr lang="en-GB" sz="2000" smtClean="0">
                <a:solidFill>
                  <a:schemeClr val="accent1"/>
                </a:solidFill>
              </a:rPr>
              <a:pPr eaLnBrk="1" hangingPunct="1"/>
              <a:t>134</a:t>
            </a:fld>
            <a:endParaRPr lang="en-GB" sz="2000" dirty="0" smtClean="0">
              <a:solidFill>
                <a:schemeClr val="accent1"/>
              </a:solidFill>
            </a:endParaRPr>
          </a:p>
        </p:txBody>
      </p:sp>
      <p:sp>
        <p:nvSpPr>
          <p:cNvPr id="1054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F1F5CE-6FAD-4C78-B2E9-52431C14E314}" type="datetime1">
              <a:rPr lang="en-GB" sz="1400" smtClean="0"/>
              <a:t>19/08/2017</a:t>
            </a:fld>
            <a:endParaRPr lang="en-GB" sz="1400" dirty="0" smtClean="0"/>
          </a:p>
        </p:txBody>
      </p:sp>
      <p:sp>
        <p:nvSpPr>
          <p:cNvPr id="1054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05477" name="Rectangle 2"/>
          <p:cNvSpPr>
            <a:spLocks noGrp="1" noChangeArrowheads="1"/>
          </p:cNvSpPr>
          <p:nvPr>
            <p:ph type="title"/>
          </p:nvPr>
        </p:nvSpPr>
        <p:spPr/>
        <p:txBody>
          <a:bodyPr/>
          <a:lstStyle/>
          <a:p>
            <a:pPr eaLnBrk="1" hangingPunct="1"/>
            <a:r>
              <a:rPr lang="en-GB" dirty="0" smtClean="0"/>
              <a:t>Friction</a:t>
            </a:r>
          </a:p>
        </p:txBody>
      </p:sp>
      <p:sp>
        <p:nvSpPr>
          <p:cNvPr id="462851" name="Text Box 3"/>
          <p:cNvSpPr txBox="1">
            <a:spLocks noChangeArrowheads="1"/>
          </p:cNvSpPr>
          <p:nvPr/>
        </p:nvSpPr>
        <p:spPr bwMode="auto">
          <a:xfrm>
            <a:off x="457200" y="1143000"/>
            <a:ext cx="82296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arenR"/>
            </a:pPr>
            <a:r>
              <a:rPr lang="en-GB" sz="4000" dirty="0">
                <a:solidFill>
                  <a:schemeClr val="tx2"/>
                </a:solidFill>
                <a:latin typeface="Comic Sans MS" pitchFamily="66" charset="0"/>
                <a:cs typeface="Arial" pitchFamily="34" charset="0"/>
              </a:rPr>
              <a:t>What is friction?</a:t>
            </a:r>
          </a:p>
          <a:p>
            <a:pPr eaLnBrk="1" hangingPunct="1">
              <a:spcBef>
                <a:spcPct val="50000"/>
              </a:spcBef>
              <a:buFontTx/>
              <a:buAutoNum type="arabicParenR"/>
            </a:pPr>
            <a:r>
              <a:rPr lang="en-GB" sz="4000" dirty="0" smtClean="0">
                <a:solidFill>
                  <a:schemeClr val="tx2"/>
                </a:solidFill>
                <a:latin typeface="Comic Sans MS" pitchFamily="66" charset="0"/>
                <a:cs typeface="Arial" pitchFamily="34" charset="0"/>
              </a:rPr>
              <a:t>Give </a:t>
            </a:r>
            <a:r>
              <a:rPr lang="en-GB" sz="4000" dirty="0">
                <a:solidFill>
                  <a:schemeClr val="tx2"/>
                </a:solidFill>
                <a:latin typeface="Comic Sans MS" pitchFamily="66" charset="0"/>
                <a:cs typeface="Arial" pitchFamily="34" charset="0"/>
              </a:rPr>
              <a:t>3 examples where it is annoying:</a:t>
            </a:r>
          </a:p>
          <a:p>
            <a:pPr eaLnBrk="1" hangingPunct="1">
              <a:spcBef>
                <a:spcPct val="50000"/>
              </a:spcBef>
              <a:buFontTx/>
              <a:buAutoNum type="arabicParenR"/>
            </a:pPr>
            <a:r>
              <a:rPr lang="en-GB" sz="4000" dirty="0" smtClean="0">
                <a:solidFill>
                  <a:schemeClr val="tx2"/>
                </a:solidFill>
                <a:latin typeface="Comic Sans MS" pitchFamily="66" charset="0"/>
                <a:cs typeface="Arial" pitchFamily="34" charset="0"/>
              </a:rPr>
              <a:t>Give </a:t>
            </a:r>
            <a:r>
              <a:rPr lang="en-GB" sz="4000" dirty="0">
                <a:solidFill>
                  <a:schemeClr val="tx2"/>
                </a:solidFill>
                <a:latin typeface="Comic Sans MS" pitchFamily="66" charset="0"/>
                <a:cs typeface="Arial" pitchFamily="34" charset="0"/>
              </a:rPr>
              <a:t>3 examples where it is useful:</a:t>
            </a:r>
          </a:p>
          <a:p>
            <a:pPr eaLnBrk="1" hangingPunct="1">
              <a:spcBef>
                <a:spcPct val="50000"/>
              </a:spcBef>
              <a:buFontTx/>
              <a:buAutoNum type="arabicParenR"/>
            </a:pPr>
            <a:r>
              <a:rPr lang="en-GB" sz="4000" dirty="0" smtClean="0">
                <a:solidFill>
                  <a:schemeClr val="tx2"/>
                </a:solidFill>
                <a:latin typeface="Comic Sans MS" pitchFamily="66" charset="0"/>
                <a:cs typeface="Arial" pitchFamily="34" charset="0"/>
              </a:rPr>
              <a:t>What </a:t>
            </a:r>
            <a:r>
              <a:rPr lang="en-GB" sz="4000" dirty="0">
                <a:solidFill>
                  <a:schemeClr val="tx2"/>
                </a:solidFill>
                <a:latin typeface="Comic Sans MS" pitchFamily="66" charset="0"/>
                <a:cs typeface="Arial" pitchFamily="34" charset="0"/>
              </a:rPr>
              <a:t>effect does friction have on the surfaces?</a:t>
            </a:r>
          </a:p>
        </p:txBody>
      </p:sp>
    </p:spTree>
    <p:extLst>
      <p:ext uri="{BB962C8B-B14F-4D97-AF65-F5344CB8AC3E}">
        <p14:creationId xmlns:p14="http://schemas.microsoft.com/office/powerpoint/2010/main" val="264645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2851"/>
                                        </p:tgtEl>
                                        <p:attrNameLst>
                                          <p:attrName>style.visibility</p:attrName>
                                        </p:attrNameLst>
                                      </p:cBhvr>
                                      <p:to>
                                        <p:strVal val="visible"/>
                                      </p:to>
                                    </p:set>
                                    <p:animEffect transition="in" filter="wipe(up)">
                                      <p:cBhvr>
                                        <p:cTn id="7" dur="500"/>
                                        <p:tgtEl>
                                          <p:spTgt spid="46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D97A93-31F0-4C9B-BAC2-6324D124612C}" type="slidenum">
              <a:rPr lang="en-GB" sz="2000" smtClean="0">
                <a:solidFill>
                  <a:schemeClr val="accent1"/>
                </a:solidFill>
              </a:rPr>
              <a:pPr eaLnBrk="1" hangingPunct="1"/>
              <a:t>135</a:t>
            </a:fld>
            <a:endParaRPr lang="en-GB" sz="2000" dirty="0" smtClean="0">
              <a:solidFill>
                <a:schemeClr val="accent1"/>
              </a:solidFill>
            </a:endParaRPr>
          </a:p>
        </p:txBody>
      </p:sp>
      <p:sp>
        <p:nvSpPr>
          <p:cNvPr id="3584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E39E36-DA81-417E-A7C1-782AD7DB08C9}" type="datetime1">
              <a:rPr lang="en-GB" sz="1400" smtClean="0"/>
              <a:t>19/08/2017</a:t>
            </a:fld>
            <a:endParaRPr lang="en-GB" sz="1400" dirty="0" smtClean="0"/>
          </a:p>
        </p:txBody>
      </p:sp>
      <p:sp>
        <p:nvSpPr>
          <p:cNvPr id="3584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pSp>
        <p:nvGrpSpPr>
          <p:cNvPr id="35845" name="Group 4"/>
          <p:cNvGrpSpPr>
            <a:grpSpLocks/>
          </p:cNvGrpSpPr>
          <p:nvPr/>
        </p:nvGrpSpPr>
        <p:grpSpPr bwMode="auto">
          <a:xfrm>
            <a:off x="2627313" y="1196975"/>
            <a:ext cx="3457575" cy="4319588"/>
            <a:chOff x="460" y="768"/>
            <a:chExt cx="763" cy="1265"/>
          </a:xfrm>
        </p:grpSpPr>
        <p:sp>
          <p:nvSpPr>
            <p:cNvPr id="35848" name="Rectangle 5"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pic>
          <p:nvPicPr>
            <p:cNvPr id="35849" name="Picture 6" descr="Happy bl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156176" y="1412776"/>
            <a:ext cx="2300886"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Weight</a:t>
            </a:r>
          </a:p>
        </p:txBody>
      </p:sp>
      <p:sp>
        <p:nvSpPr>
          <p:cNvPr id="3" name="Down Arrow 2"/>
          <p:cNvSpPr/>
          <p:nvPr/>
        </p:nvSpPr>
        <p:spPr>
          <a:xfrm>
            <a:off x="3708400" y="4652963"/>
            <a:ext cx="1008063" cy="1423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42997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799 -0.27176 L -2.77778E-7 0.14838 " pathEditMode="relative" rAng="0" ptsTypes="AA">
                                      <p:cBhvr>
                                        <p:cTn id="6" dur="2000" fill="hold"/>
                                        <p:tgtEl>
                                          <p:spTgt spid="3"/>
                                        </p:tgtEl>
                                        <p:attrNameLst>
                                          <p:attrName>ppt_x</p:attrName>
                                          <p:attrName>ppt_y</p:attrName>
                                        </p:attrNameLst>
                                      </p:cBhvr>
                                      <p:rCtr x="-399" y="2099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F5E694-7296-4B76-9531-7D8A8E7147D0}" type="slidenum">
              <a:rPr lang="en-GB" sz="2000" smtClean="0">
                <a:solidFill>
                  <a:schemeClr val="accent1"/>
                </a:solidFill>
              </a:rPr>
              <a:pPr eaLnBrk="1" hangingPunct="1"/>
              <a:t>136</a:t>
            </a:fld>
            <a:endParaRPr lang="en-GB" sz="2000" dirty="0" smtClean="0">
              <a:solidFill>
                <a:schemeClr val="accent1"/>
              </a:solidFill>
            </a:endParaRPr>
          </a:p>
        </p:txBody>
      </p:sp>
      <p:sp>
        <p:nvSpPr>
          <p:cNvPr id="153603" name="Date Placeholder 2"/>
          <p:cNvSpPr txBox="1">
            <a:spLocks noGrp="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t>02/10/2011</a:t>
            </a:r>
          </a:p>
        </p:txBody>
      </p:sp>
      <p:sp>
        <p:nvSpPr>
          <p:cNvPr id="153604" name="Footer Placeholder 3"/>
          <p:cNvSpPr txBox="1">
            <a:spLocks noGrp="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400" dirty="0"/>
              <a:t>JAH</a:t>
            </a:r>
          </a:p>
        </p:txBody>
      </p:sp>
      <p:sp>
        <p:nvSpPr>
          <p:cNvPr id="153605" name="Rectangle 2"/>
          <p:cNvSpPr>
            <a:spLocks noGrp="1" noChangeArrowheads="1"/>
          </p:cNvSpPr>
          <p:nvPr>
            <p:ph type="title" idx="4294967295"/>
          </p:nvPr>
        </p:nvSpPr>
        <p:spPr>
          <a:xfrm>
            <a:off x="1143000" y="1752600"/>
            <a:ext cx="6324600" cy="3733800"/>
          </a:xfrm>
        </p:spPr>
        <p:txBody>
          <a:bodyPr/>
          <a:lstStyle/>
          <a:p>
            <a:pPr algn="ctr" eaLnBrk="1" hangingPunct="1"/>
            <a:r>
              <a:rPr lang="en-GB" sz="7200" dirty="0" smtClean="0"/>
              <a:t>FORCES as a VECTOR</a:t>
            </a:r>
          </a:p>
        </p:txBody>
      </p:sp>
    </p:spTree>
    <p:extLst>
      <p:ext uri="{BB962C8B-B14F-4D97-AF65-F5344CB8AC3E}">
        <p14:creationId xmlns:p14="http://schemas.microsoft.com/office/powerpoint/2010/main" val="37947841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BC353B-3B3E-4742-ABC3-9F59BC8BA8A9}" type="slidenum">
              <a:rPr lang="en-GB" sz="2000" smtClean="0">
                <a:solidFill>
                  <a:schemeClr val="accent1"/>
                </a:solidFill>
              </a:rPr>
              <a:pPr eaLnBrk="1" hangingPunct="1"/>
              <a:t>137</a:t>
            </a:fld>
            <a:endParaRPr lang="en-GB" sz="2000" dirty="0" smtClean="0">
              <a:solidFill>
                <a:schemeClr val="accent1"/>
              </a:solidFill>
            </a:endParaRPr>
          </a:p>
        </p:txBody>
      </p:sp>
      <p:sp>
        <p:nvSpPr>
          <p:cNvPr id="154627" name="Date Placeholder 5"/>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4628" name="Footer Placeholder 6"/>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4629" name="WordArt 1026"/>
          <p:cNvSpPr>
            <a:spLocks noChangeArrowheads="1" noChangeShapeType="1" noTextEdit="1"/>
          </p:cNvSpPr>
          <p:nvPr/>
        </p:nvSpPr>
        <p:spPr bwMode="auto">
          <a:xfrm>
            <a:off x="2124075" y="188913"/>
            <a:ext cx="4392613" cy="863600"/>
          </a:xfrm>
          <a:prstGeom prst="rect">
            <a:avLst/>
          </a:prstGeom>
        </p:spPr>
        <p:txBody>
          <a:bodyPr wrap="none" fromWordArt="1">
            <a:prstTxWarp prst="textPlain">
              <a:avLst>
                <a:gd name="adj" fmla="val 50000"/>
              </a:avLst>
            </a:prstTxWarp>
          </a:bodyPr>
          <a:lstStyle/>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a:t>
            </a:r>
          </a:p>
        </p:txBody>
      </p:sp>
      <p:sp>
        <p:nvSpPr>
          <p:cNvPr id="154630" name="Text Box 1027"/>
          <p:cNvSpPr txBox="1">
            <a:spLocks noChangeArrowheads="1"/>
          </p:cNvSpPr>
          <p:nvPr/>
        </p:nvSpPr>
        <p:spPr bwMode="auto">
          <a:xfrm>
            <a:off x="447675" y="1504950"/>
            <a:ext cx="8228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800" dirty="0">
              <a:latin typeface="Arial" pitchFamily="34" charset="0"/>
            </a:endParaRPr>
          </a:p>
        </p:txBody>
      </p:sp>
      <p:sp>
        <p:nvSpPr>
          <p:cNvPr id="154631" name="Rectangle 1028"/>
          <p:cNvSpPr>
            <a:spLocks noChangeArrowheads="1"/>
          </p:cNvSpPr>
          <p:nvPr/>
        </p:nvSpPr>
        <p:spPr bwMode="auto">
          <a:xfrm>
            <a:off x="228600" y="1295400"/>
            <a:ext cx="873601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b="1" u="sng" dirty="0">
                <a:solidFill>
                  <a:schemeClr val="tx2"/>
                </a:solidFill>
                <a:latin typeface="Arial" pitchFamily="34" charset="0"/>
              </a:rPr>
              <a:t>Two things make up a force</a:t>
            </a:r>
            <a:r>
              <a:rPr lang="en-GB" sz="2800" b="1" dirty="0">
                <a:solidFill>
                  <a:schemeClr val="tx2"/>
                </a:solidFill>
                <a:latin typeface="Arial" pitchFamily="34" charset="0"/>
              </a:rPr>
              <a:t/>
            </a:r>
            <a:br>
              <a:rPr lang="en-GB" sz="2800" b="1" dirty="0">
                <a:solidFill>
                  <a:schemeClr val="tx2"/>
                </a:solidFill>
                <a:latin typeface="Arial" pitchFamily="34" charset="0"/>
              </a:rPr>
            </a:br>
            <a:r>
              <a:rPr lang="en-GB" sz="2800" dirty="0">
                <a:solidFill>
                  <a:schemeClr val="tx2"/>
                </a:solidFill>
                <a:latin typeface="Arial" pitchFamily="34" charset="0"/>
              </a:rPr>
              <a:t/>
            </a:r>
            <a:br>
              <a:rPr lang="en-GB" sz="2800" dirty="0">
                <a:solidFill>
                  <a:schemeClr val="tx2"/>
                </a:solidFill>
                <a:latin typeface="Arial" pitchFamily="34" charset="0"/>
              </a:rPr>
            </a:br>
            <a:r>
              <a:rPr lang="en-GB" sz="2800" dirty="0">
                <a:solidFill>
                  <a:schemeClr val="tx2"/>
                </a:solidFill>
                <a:latin typeface="Arial" pitchFamily="34" charset="0"/>
              </a:rPr>
              <a:t>1. its size, how strong a push or pull is, and </a:t>
            </a:r>
            <a:br>
              <a:rPr lang="en-GB" sz="2800" dirty="0">
                <a:solidFill>
                  <a:schemeClr val="tx2"/>
                </a:solidFill>
                <a:latin typeface="Arial" pitchFamily="34" charset="0"/>
              </a:rPr>
            </a:br>
            <a:r>
              <a:rPr lang="en-GB" sz="2800" dirty="0">
                <a:solidFill>
                  <a:schemeClr val="tx2"/>
                </a:solidFill>
                <a:latin typeface="Arial" pitchFamily="34" charset="0"/>
              </a:rPr>
              <a:t/>
            </a:r>
            <a:br>
              <a:rPr lang="en-GB" sz="2800" dirty="0">
                <a:solidFill>
                  <a:schemeClr val="tx2"/>
                </a:solidFill>
                <a:latin typeface="Arial" pitchFamily="34" charset="0"/>
              </a:rPr>
            </a:br>
            <a:r>
              <a:rPr lang="en-GB" sz="2800" dirty="0">
                <a:solidFill>
                  <a:schemeClr val="tx2"/>
                </a:solidFill>
                <a:latin typeface="Arial" pitchFamily="34" charset="0"/>
              </a:rPr>
              <a:t>2. its direction, </a:t>
            </a:r>
            <a:r>
              <a:rPr lang="en-GB" sz="2800" dirty="0">
                <a:solidFill>
                  <a:schemeClr val="bg1"/>
                </a:solidFill>
                <a:latin typeface="Arial" pitchFamily="34" charset="0"/>
              </a:rPr>
              <a:t>which way it pushes or pulls.</a:t>
            </a:r>
            <a:br>
              <a:rPr lang="en-GB" sz="2800" dirty="0">
                <a:solidFill>
                  <a:schemeClr val="bg1"/>
                </a:solidFill>
                <a:latin typeface="Arial" pitchFamily="34" charset="0"/>
              </a:rPr>
            </a:br>
            <a:r>
              <a:rPr lang="en-GB" sz="2800" dirty="0">
                <a:solidFill>
                  <a:schemeClr val="bg1"/>
                </a:solidFill>
                <a:latin typeface="Arial" pitchFamily="34" charset="0"/>
              </a:rPr>
              <a:t/>
            </a:r>
            <a:br>
              <a:rPr lang="en-GB" sz="2800" dirty="0">
                <a:solidFill>
                  <a:schemeClr val="bg1"/>
                </a:solidFill>
                <a:latin typeface="Arial" pitchFamily="34" charset="0"/>
              </a:rPr>
            </a:br>
            <a:r>
              <a:rPr lang="en-GB" sz="2800" b="1" u="sng" dirty="0">
                <a:solidFill>
                  <a:srgbClr val="FF0066"/>
                </a:solidFill>
                <a:latin typeface="Arial" pitchFamily="34" charset="0"/>
              </a:rPr>
              <a:t>We draw forces as arrows.</a:t>
            </a:r>
            <a:r>
              <a:rPr lang="en-GB" sz="2800" dirty="0">
                <a:solidFill>
                  <a:schemeClr val="bg1"/>
                </a:solidFill>
                <a:latin typeface="Arial" pitchFamily="34" charset="0"/>
              </a:rPr>
              <a:t> </a:t>
            </a:r>
            <a:br>
              <a:rPr lang="en-GB" sz="2800" dirty="0">
                <a:solidFill>
                  <a:schemeClr val="bg1"/>
                </a:solidFill>
                <a:latin typeface="Arial" pitchFamily="34" charset="0"/>
              </a:rPr>
            </a:br>
            <a:r>
              <a:rPr lang="en-GB" sz="2800" dirty="0">
                <a:solidFill>
                  <a:schemeClr val="bg1"/>
                </a:solidFill>
                <a:latin typeface="Arial" pitchFamily="34" charset="0"/>
              </a:rPr>
              <a:t/>
            </a:r>
            <a:br>
              <a:rPr lang="en-GB" sz="2800" dirty="0">
                <a:solidFill>
                  <a:schemeClr val="bg1"/>
                </a:solidFill>
                <a:latin typeface="Arial" pitchFamily="34" charset="0"/>
              </a:rPr>
            </a:br>
            <a:r>
              <a:rPr lang="en-GB" sz="2800" dirty="0">
                <a:solidFill>
                  <a:schemeClr val="bg1"/>
                </a:solidFill>
                <a:latin typeface="Arial" pitchFamily="34" charset="0"/>
              </a:rPr>
              <a:t>1. The </a:t>
            </a:r>
            <a:r>
              <a:rPr lang="en-GB" sz="2800" dirty="0">
                <a:solidFill>
                  <a:srgbClr val="FF0066"/>
                </a:solidFill>
                <a:latin typeface="Arial" pitchFamily="34" charset="0"/>
              </a:rPr>
              <a:t>length</a:t>
            </a:r>
            <a:r>
              <a:rPr lang="en-GB" sz="2800" dirty="0">
                <a:solidFill>
                  <a:schemeClr val="bg1"/>
                </a:solidFill>
                <a:latin typeface="Arial" pitchFamily="34" charset="0"/>
              </a:rPr>
              <a:t> of the arrow shows how </a:t>
            </a:r>
            <a:r>
              <a:rPr lang="en-GB" sz="2800" dirty="0">
                <a:solidFill>
                  <a:srgbClr val="FF0066"/>
                </a:solidFill>
                <a:latin typeface="Arial" pitchFamily="34" charset="0"/>
              </a:rPr>
              <a:t>strong</a:t>
            </a:r>
            <a:r>
              <a:rPr lang="en-GB" sz="2800" dirty="0">
                <a:solidFill>
                  <a:schemeClr val="bg1"/>
                </a:solidFill>
                <a:latin typeface="Arial" pitchFamily="34" charset="0"/>
              </a:rPr>
              <a:t> the force is and</a:t>
            </a:r>
          </a:p>
          <a:p>
            <a:r>
              <a:rPr lang="en-GB" sz="2800" dirty="0">
                <a:solidFill>
                  <a:schemeClr val="bg1"/>
                </a:solidFill>
                <a:latin typeface="Arial" pitchFamily="34" charset="0"/>
              </a:rPr>
              <a:t> </a:t>
            </a:r>
            <a:br>
              <a:rPr lang="en-GB" sz="2800" dirty="0">
                <a:solidFill>
                  <a:schemeClr val="bg1"/>
                </a:solidFill>
                <a:latin typeface="Arial" pitchFamily="34" charset="0"/>
              </a:rPr>
            </a:br>
            <a:r>
              <a:rPr lang="en-GB" sz="2800" dirty="0">
                <a:solidFill>
                  <a:schemeClr val="bg1"/>
                </a:solidFill>
                <a:latin typeface="Arial" pitchFamily="34" charset="0"/>
              </a:rPr>
              <a:t>2. The </a:t>
            </a:r>
            <a:r>
              <a:rPr lang="en-GB" sz="2800" dirty="0">
                <a:solidFill>
                  <a:srgbClr val="FF0066"/>
                </a:solidFill>
                <a:latin typeface="Arial" pitchFamily="34" charset="0"/>
              </a:rPr>
              <a:t>way it points</a:t>
            </a:r>
            <a:r>
              <a:rPr lang="en-GB" sz="2800" dirty="0">
                <a:solidFill>
                  <a:schemeClr val="bg1"/>
                </a:solidFill>
                <a:latin typeface="Arial" pitchFamily="34" charset="0"/>
              </a:rPr>
              <a:t> shows the </a:t>
            </a:r>
            <a:r>
              <a:rPr lang="en-GB" sz="2800" dirty="0">
                <a:solidFill>
                  <a:srgbClr val="FF0066"/>
                </a:solidFill>
                <a:latin typeface="Arial" pitchFamily="34" charset="0"/>
              </a:rPr>
              <a:t>direction</a:t>
            </a:r>
            <a:r>
              <a:rPr lang="en-GB" sz="2800" dirty="0">
                <a:solidFill>
                  <a:schemeClr val="bg1"/>
                </a:solidFill>
                <a:latin typeface="Arial" pitchFamily="34" charset="0"/>
              </a:rPr>
              <a:t> of the force.</a:t>
            </a:r>
          </a:p>
        </p:txBody>
      </p:sp>
    </p:spTree>
    <p:extLst>
      <p:ext uri="{BB962C8B-B14F-4D97-AF65-F5344CB8AC3E}">
        <p14:creationId xmlns:p14="http://schemas.microsoft.com/office/powerpoint/2010/main" val="11114176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C7DE67-32CC-42A3-A8CD-8D3E20D0A71F}" type="slidenum">
              <a:rPr lang="en-GB" sz="2000" smtClean="0">
                <a:solidFill>
                  <a:schemeClr val="accent1"/>
                </a:solidFill>
              </a:rPr>
              <a:pPr eaLnBrk="1" hangingPunct="1"/>
              <a:t>138</a:t>
            </a:fld>
            <a:endParaRPr lang="en-GB" sz="2000" dirty="0" smtClean="0">
              <a:solidFill>
                <a:schemeClr val="accent1"/>
              </a:solidFill>
            </a:endParaRPr>
          </a:p>
        </p:txBody>
      </p:sp>
      <p:sp>
        <p:nvSpPr>
          <p:cNvPr id="15565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565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5653" name="Rectangle 2"/>
          <p:cNvSpPr>
            <a:spLocks noGrp="1" noChangeArrowheads="1"/>
          </p:cNvSpPr>
          <p:nvPr>
            <p:ph type="title"/>
          </p:nvPr>
        </p:nvSpPr>
        <p:spPr>
          <a:xfrm>
            <a:off x="175851" y="116632"/>
            <a:ext cx="5920149" cy="771524"/>
          </a:xfrm>
        </p:spPr>
        <p:txBody>
          <a:bodyPr/>
          <a:lstStyle/>
          <a:p>
            <a:pPr eaLnBrk="1" hangingPunct="1"/>
            <a:r>
              <a:rPr lang="en-GB" dirty="0" smtClean="0"/>
              <a:t>What do forces do?</a:t>
            </a:r>
          </a:p>
        </p:txBody>
      </p:sp>
      <p:sp>
        <p:nvSpPr>
          <p:cNvPr id="401411" name="Rectangle 3"/>
          <p:cNvSpPr>
            <a:spLocks noGrp="1" noChangeArrowheads="1"/>
          </p:cNvSpPr>
          <p:nvPr>
            <p:ph type="body" idx="1"/>
          </p:nvPr>
        </p:nvSpPr>
        <p:spPr>
          <a:xfrm>
            <a:off x="1316038" y="1154112"/>
            <a:ext cx="3048000" cy="414338"/>
          </a:xfrm>
        </p:spPr>
        <p:txBody>
          <a:bodyPr/>
          <a:lstStyle/>
          <a:p>
            <a:pPr eaLnBrk="1" hangingPunct="1">
              <a:lnSpc>
                <a:spcPct val="80000"/>
              </a:lnSpc>
              <a:buFontTx/>
              <a:buNone/>
            </a:pPr>
            <a:r>
              <a:rPr lang="en-GB" sz="2400" dirty="0" smtClean="0"/>
              <a:t>Here is my object</a:t>
            </a:r>
          </a:p>
        </p:txBody>
      </p:sp>
      <p:sp>
        <p:nvSpPr>
          <p:cNvPr id="401415" name="Text Box 7"/>
          <p:cNvSpPr txBox="1">
            <a:spLocks noChangeArrowheads="1"/>
          </p:cNvSpPr>
          <p:nvPr/>
        </p:nvSpPr>
        <p:spPr bwMode="auto">
          <a:xfrm>
            <a:off x="533400" y="16764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Tahoma" pitchFamily="34" charset="0"/>
              </a:rPr>
              <a:t>We apply a force</a:t>
            </a:r>
          </a:p>
        </p:txBody>
      </p:sp>
      <p:sp>
        <p:nvSpPr>
          <p:cNvPr id="401416" name="Text Box 8"/>
          <p:cNvSpPr txBox="1">
            <a:spLocks noChangeArrowheads="1"/>
          </p:cNvSpPr>
          <p:nvPr/>
        </p:nvSpPr>
        <p:spPr bwMode="auto">
          <a:xfrm>
            <a:off x="4876800" y="1295400"/>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Tahoma" pitchFamily="34" charset="0"/>
              </a:rPr>
              <a:t>The size of the arrow represents the size of the force. </a:t>
            </a:r>
          </a:p>
        </p:txBody>
      </p:sp>
      <p:sp>
        <p:nvSpPr>
          <p:cNvPr id="401418" name="Text Box 10"/>
          <p:cNvSpPr txBox="1">
            <a:spLocks noChangeArrowheads="1"/>
          </p:cNvSpPr>
          <p:nvPr/>
        </p:nvSpPr>
        <p:spPr bwMode="auto">
          <a:xfrm>
            <a:off x="457200" y="4648200"/>
            <a:ext cx="487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tx2"/>
                </a:solidFill>
                <a:latin typeface="Tahoma" pitchFamily="34" charset="0"/>
              </a:rPr>
              <a:t>If we want the object to slow down again, we need to apply a </a:t>
            </a:r>
            <a:r>
              <a:rPr lang="en-GB" b="1" dirty="0">
                <a:solidFill>
                  <a:srgbClr val="FF0000"/>
                </a:solidFill>
                <a:latin typeface="Tahoma" pitchFamily="34" charset="0"/>
              </a:rPr>
              <a:t>braking force</a:t>
            </a:r>
            <a:r>
              <a:rPr lang="en-GB" dirty="0">
                <a:latin typeface="Tahoma" pitchFamily="34" charset="0"/>
              </a:rPr>
              <a:t> </a:t>
            </a:r>
            <a:r>
              <a:rPr lang="en-GB" dirty="0">
                <a:solidFill>
                  <a:schemeClr val="tx2"/>
                </a:solidFill>
                <a:latin typeface="Tahoma" pitchFamily="34" charset="0"/>
              </a:rPr>
              <a:t>in the opposite direction.</a:t>
            </a:r>
          </a:p>
        </p:txBody>
      </p:sp>
      <p:sp>
        <p:nvSpPr>
          <p:cNvPr id="401419" name="Rectangle 11"/>
          <p:cNvSpPr>
            <a:spLocks noChangeArrowheads="1"/>
          </p:cNvSpPr>
          <p:nvPr/>
        </p:nvSpPr>
        <p:spPr bwMode="auto">
          <a:xfrm>
            <a:off x="4561681" y="1046162"/>
            <a:ext cx="630238" cy="630238"/>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01436" name="Group 28"/>
          <p:cNvGrpSpPr>
            <a:grpSpLocks/>
          </p:cNvGrpSpPr>
          <p:nvPr/>
        </p:nvGrpSpPr>
        <p:grpSpPr bwMode="auto">
          <a:xfrm>
            <a:off x="5867400" y="5029200"/>
            <a:ext cx="1260475" cy="630238"/>
            <a:chOff x="1296" y="3216"/>
            <a:chExt cx="794" cy="397"/>
          </a:xfrm>
        </p:grpSpPr>
        <p:grpSp>
          <p:nvGrpSpPr>
            <p:cNvPr id="155670" name="Group 13"/>
            <p:cNvGrpSpPr>
              <a:grpSpLocks/>
            </p:cNvGrpSpPr>
            <p:nvPr/>
          </p:nvGrpSpPr>
          <p:grpSpPr bwMode="auto">
            <a:xfrm>
              <a:off x="1296" y="3216"/>
              <a:ext cx="794" cy="397"/>
              <a:chOff x="2481" y="2727"/>
              <a:chExt cx="794" cy="397"/>
            </a:xfrm>
          </p:grpSpPr>
          <p:sp>
            <p:nvSpPr>
              <p:cNvPr id="155672" name="AutoShape 14"/>
              <p:cNvSpPr>
                <a:spLocks noChangeArrowheads="1"/>
              </p:cNvSpPr>
              <p:nvPr/>
            </p:nvSpPr>
            <p:spPr bwMode="auto">
              <a:xfrm rot="10800000">
                <a:off x="2481" y="2842"/>
                <a:ext cx="511" cy="170"/>
              </a:xfrm>
              <a:prstGeom prst="rightArrow">
                <a:avLst>
                  <a:gd name="adj1" fmla="val 50000"/>
                  <a:gd name="adj2" fmla="val 75147"/>
                </a:avLst>
              </a:prstGeom>
              <a:solidFill>
                <a:srgbClr val="FFFF00"/>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5673" name="Rectangle 15"/>
              <p:cNvSpPr>
                <a:spLocks noChangeArrowheads="1"/>
              </p:cNvSpPr>
              <p:nvPr/>
            </p:nvSpPr>
            <p:spPr bwMode="auto">
              <a:xfrm rot="10800000">
                <a:off x="2878" y="2727"/>
                <a:ext cx="397" cy="397"/>
              </a:xfrm>
              <a:prstGeom prst="rect">
                <a:avLst/>
              </a:prstGeom>
              <a:solidFill>
                <a:srgbClr val="FFFF00"/>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5671" name="Rectangle 16"/>
            <p:cNvSpPr>
              <a:spLocks noChangeArrowheads="1"/>
            </p:cNvSpPr>
            <p:nvPr/>
          </p:nvSpPr>
          <p:spPr bwMode="auto">
            <a:xfrm>
              <a:off x="1680" y="3216"/>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401428" name="Group 20"/>
          <p:cNvGrpSpPr>
            <a:grpSpLocks/>
          </p:cNvGrpSpPr>
          <p:nvPr/>
        </p:nvGrpSpPr>
        <p:grpSpPr bwMode="auto">
          <a:xfrm>
            <a:off x="3124200" y="1752600"/>
            <a:ext cx="1260475" cy="630238"/>
            <a:chOff x="1776" y="1200"/>
            <a:chExt cx="794" cy="397"/>
          </a:xfrm>
        </p:grpSpPr>
        <p:grpSp>
          <p:nvGrpSpPr>
            <p:cNvPr id="155666" name="Group 4"/>
            <p:cNvGrpSpPr>
              <a:grpSpLocks/>
            </p:cNvGrpSpPr>
            <p:nvPr/>
          </p:nvGrpSpPr>
          <p:grpSpPr bwMode="auto">
            <a:xfrm>
              <a:off x="1776" y="1200"/>
              <a:ext cx="794" cy="397"/>
              <a:chOff x="272" y="2727"/>
              <a:chExt cx="794" cy="397"/>
            </a:xfrm>
          </p:grpSpPr>
          <p:sp>
            <p:nvSpPr>
              <p:cNvPr id="155668" name="AutoShape 5"/>
              <p:cNvSpPr>
                <a:spLocks noChangeArrowheads="1"/>
              </p:cNvSpPr>
              <p:nvPr/>
            </p:nvSpPr>
            <p:spPr bwMode="auto">
              <a:xfrm>
                <a:off x="555" y="2840"/>
                <a:ext cx="511" cy="170"/>
              </a:xfrm>
              <a:prstGeom prst="rightArrow">
                <a:avLst>
                  <a:gd name="adj1" fmla="val 50000"/>
                  <a:gd name="adj2" fmla="val 75147"/>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5669" name="Rectangle 6"/>
              <p:cNvSpPr>
                <a:spLocks noChangeArrowheads="1"/>
              </p:cNvSpPr>
              <p:nvPr/>
            </p:nvSpPr>
            <p:spPr bwMode="auto">
              <a:xfrm>
                <a:off x="272" y="2727"/>
                <a:ext cx="397" cy="397"/>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5667" name="Rectangle 19"/>
            <p:cNvSpPr>
              <a:spLocks noChangeArrowheads="1"/>
            </p:cNvSpPr>
            <p:nvPr/>
          </p:nvSpPr>
          <p:spPr bwMode="auto">
            <a:xfrm>
              <a:off x="1776" y="1200"/>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401434" name="Group 26"/>
          <p:cNvGrpSpPr>
            <a:grpSpLocks/>
          </p:cNvGrpSpPr>
          <p:nvPr/>
        </p:nvGrpSpPr>
        <p:grpSpPr bwMode="auto">
          <a:xfrm>
            <a:off x="685800" y="2895600"/>
            <a:ext cx="2514600" cy="630238"/>
            <a:chOff x="2208" y="2304"/>
            <a:chExt cx="1584" cy="397"/>
          </a:xfrm>
        </p:grpSpPr>
        <p:sp>
          <p:nvSpPr>
            <p:cNvPr id="155664" name="AutoShape 23"/>
            <p:cNvSpPr>
              <a:spLocks noChangeArrowheads="1"/>
            </p:cNvSpPr>
            <p:nvPr/>
          </p:nvSpPr>
          <p:spPr bwMode="auto">
            <a:xfrm>
              <a:off x="2495" y="2417"/>
              <a:ext cx="1297" cy="170"/>
            </a:xfrm>
            <a:prstGeom prst="rightArrow">
              <a:avLst>
                <a:gd name="adj1" fmla="val 50000"/>
                <a:gd name="adj2" fmla="val 19073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5665" name="Rectangle 25"/>
            <p:cNvSpPr>
              <a:spLocks noChangeArrowheads="1"/>
            </p:cNvSpPr>
            <p:nvPr/>
          </p:nvSpPr>
          <p:spPr bwMode="auto">
            <a:xfrm>
              <a:off x="2208" y="2304"/>
              <a:ext cx="397" cy="397"/>
            </a:xfrm>
            <a:prstGeom prst="rect">
              <a:avLst/>
            </a:prstGeom>
            <a:solidFill>
              <a:srgbClr val="FF0066"/>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1435" name="Text Box 27"/>
          <p:cNvSpPr txBox="1">
            <a:spLocks noChangeArrowheads="1"/>
          </p:cNvSpPr>
          <p:nvPr/>
        </p:nvSpPr>
        <p:spPr bwMode="auto">
          <a:xfrm>
            <a:off x="3581400" y="2819400"/>
            <a:ext cx="502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Tahoma" pitchFamily="34" charset="0"/>
              </a:rPr>
              <a:t>This object has a bigger force acting on it. </a:t>
            </a:r>
          </a:p>
        </p:txBody>
      </p:sp>
      <p:sp>
        <p:nvSpPr>
          <p:cNvPr id="401437" name="Text Box 29"/>
          <p:cNvSpPr txBox="1">
            <a:spLocks noChangeArrowheads="1"/>
          </p:cNvSpPr>
          <p:nvPr/>
        </p:nvSpPr>
        <p:spPr bwMode="auto">
          <a:xfrm>
            <a:off x="1828800" y="3810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tx2"/>
                </a:solidFill>
                <a:latin typeface="Tahoma" pitchFamily="34" charset="0"/>
              </a:rPr>
              <a:t>HOW WILL WE CHANGE WHAT WE SEE? </a:t>
            </a:r>
          </a:p>
        </p:txBody>
      </p:sp>
    </p:spTree>
    <p:extLst>
      <p:ext uri="{BB962C8B-B14F-4D97-AF65-F5344CB8AC3E}">
        <p14:creationId xmlns:p14="http://schemas.microsoft.com/office/powerpoint/2010/main" val="338547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1419"/>
                                        </p:tgtEl>
                                        <p:attrNameLst>
                                          <p:attrName>style.visibility</p:attrName>
                                        </p:attrNameLst>
                                      </p:cBhvr>
                                      <p:to>
                                        <p:strVal val="visible"/>
                                      </p:to>
                                    </p:set>
                                    <p:animEffect transition="in" filter="box(out)">
                                      <p:cBhvr>
                                        <p:cTn id="7" dur="500"/>
                                        <p:tgtEl>
                                          <p:spTgt spid="401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box(out)">
                                      <p:cBhvr>
                                        <p:cTn id="12" dur="500"/>
                                        <p:tgtEl>
                                          <p:spTgt spid="401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1415"/>
                                        </p:tgtEl>
                                        <p:attrNameLst>
                                          <p:attrName>style.visibility</p:attrName>
                                        </p:attrNameLst>
                                      </p:cBhvr>
                                      <p:to>
                                        <p:strVal val="visible"/>
                                      </p:to>
                                    </p:set>
                                    <p:animEffect transition="in" filter="box(out)">
                                      <p:cBhvr>
                                        <p:cTn id="17" dur="500"/>
                                        <p:tgtEl>
                                          <p:spTgt spid="401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1416"/>
                                        </p:tgtEl>
                                        <p:attrNameLst>
                                          <p:attrName>style.visibility</p:attrName>
                                        </p:attrNameLst>
                                      </p:cBhvr>
                                      <p:to>
                                        <p:strVal val="visible"/>
                                      </p:to>
                                    </p:set>
                                    <p:animEffect transition="in" filter="box(out)">
                                      <p:cBhvr>
                                        <p:cTn id="22" dur="500"/>
                                        <p:tgtEl>
                                          <p:spTgt spid="4014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01428"/>
                                        </p:tgtEl>
                                        <p:attrNameLst>
                                          <p:attrName>style.visibility</p:attrName>
                                        </p:attrNameLst>
                                      </p:cBhvr>
                                      <p:to>
                                        <p:strVal val="visible"/>
                                      </p:to>
                                    </p:set>
                                    <p:animEffect transition="in" filter="box(out)">
                                      <p:cBhvr>
                                        <p:cTn id="27" dur="500"/>
                                        <p:tgtEl>
                                          <p:spTgt spid="4014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01434"/>
                                        </p:tgtEl>
                                        <p:attrNameLst>
                                          <p:attrName>style.visibility</p:attrName>
                                        </p:attrNameLst>
                                      </p:cBhvr>
                                      <p:to>
                                        <p:strVal val="visible"/>
                                      </p:to>
                                    </p:set>
                                    <p:animEffect transition="in" filter="box(out)">
                                      <p:cBhvr>
                                        <p:cTn id="32" dur="500"/>
                                        <p:tgtEl>
                                          <p:spTgt spid="4014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01435"/>
                                        </p:tgtEl>
                                        <p:attrNameLst>
                                          <p:attrName>style.visibility</p:attrName>
                                        </p:attrNameLst>
                                      </p:cBhvr>
                                      <p:to>
                                        <p:strVal val="visible"/>
                                      </p:to>
                                    </p:set>
                                    <p:animEffect transition="in" filter="box(out)">
                                      <p:cBhvr>
                                        <p:cTn id="37" dur="500"/>
                                        <p:tgtEl>
                                          <p:spTgt spid="4014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01437"/>
                                        </p:tgtEl>
                                        <p:attrNameLst>
                                          <p:attrName>style.visibility</p:attrName>
                                        </p:attrNameLst>
                                      </p:cBhvr>
                                      <p:to>
                                        <p:strVal val="visible"/>
                                      </p:to>
                                    </p:set>
                                    <p:animEffect transition="in" filter="box(out)">
                                      <p:cBhvr>
                                        <p:cTn id="42" dur="500"/>
                                        <p:tgtEl>
                                          <p:spTgt spid="4014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401436"/>
                                        </p:tgtEl>
                                        <p:attrNameLst>
                                          <p:attrName>style.visibility</p:attrName>
                                        </p:attrNameLst>
                                      </p:cBhvr>
                                      <p:to>
                                        <p:strVal val="visible"/>
                                      </p:to>
                                    </p:set>
                                    <p:animEffect transition="in" filter="box(out)">
                                      <p:cBhvr>
                                        <p:cTn id="47" dur="500"/>
                                        <p:tgtEl>
                                          <p:spTgt spid="4014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01418"/>
                                        </p:tgtEl>
                                        <p:attrNameLst>
                                          <p:attrName>style.visibility</p:attrName>
                                        </p:attrNameLst>
                                      </p:cBhvr>
                                      <p:to>
                                        <p:strVal val="visible"/>
                                      </p:to>
                                    </p:set>
                                    <p:animEffect transition="in" filter="box(out)">
                                      <p:cBhvr>
                                        <p:cTn id="52" dur="500"/>
                                        <p:tgtEl>
                                          <p:spTgt spid="40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P spid="401415" grpId="0" autoUpdateAnimBg="0"/>
      <p:bldP spid="401416" grpId="0" autoUpdateAnimBg="0"/>
      <p:bldP spid="401418" grpId="0" autoUpdateAnimBg="0"/>
      <p:bldP spid="401419" grpId="0" animBg="1"/>
      <p:bldP spid="401435" grpId="0" autoUpdateAnimBg="0"/>
      <p:bldP spid="401437"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D02452-F040-47EF-AB0C-DAF77EE45B61}" type="slidenum">
              <a:rPr lang="en-GB" sz="2000" smtClean="0">
                <a:solidFill>
                  <a:schemeClr val="accent1"/>
                </a:solidFill>
              </a:rPr>
              <a:pPr eaLnBrk="1" hangingPunct="1"/>
              <a:t>139</a:t>
            </a:fld>
            <a:endParaRPr lang="en-GB" sz="2000" dirty="0" smtClean="0">
              <a:solidFill>
                <a:schemeClr val="accent1"/>
              </a:solidFill>
            </a:endParaRPr>
          </a:p>
        </p:txBody>
      </p:sp>
      <p:sp>
        <p:nvSpPr>
          <p:cNvPr id="1566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66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6677" name="Rectangle 2"/>
          <p:cNvSpPr>
            <a:spLocks noGrp="1" noChangeArrowheads="1"/>
          </p:cNvSpPr>
          <p:nvPr>
            <p:ph type="title"/>
          </p:nvPr>
        </p:nvSpPr>
        <p:spPr>
          <a:xfrm>
            <a:off x="1143000" y="1752600"/>
            <a:ext cx="6324600" cy="3733800"/>
          </a:xfrm>
        </p:spPr>
        <p:txBody>
          <a:bodyPr/>
          <a:lstStyle/>
          <a:p>
            <a:pPr algn="ctr" eaLnBrk="1" hangingPunct="1"/>
            <a:r>
              <a:rPr lang="en-GB" sz="7200" dirty="0" smtClean="0"/>
              <a:t>BALANCED &amp; Unbalanced  FORCES?</a:t>
            </a:r>
          </a:p>
        </p:txBody>
      </p:sp>
    </p:spTree>
    <p:extLst>
      <p:ext uri="{BB962C8B-B14F-4D97-AF65-F5344CB8AC3E}">
        <p14:creationId xmlns:p14="http://schemas.microsoft.com/office/powerpoint/2010/main" val="707360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8C54DF-5C30-45EF-A87F-48054253A382}" type="slidenum">
              <a:rPr lang="en-GB" sz="2000" smtClean="0">
                <a:solidFill>
                  <a:schemeClr val="accent1"/>
                </a:solidFill>
              </a:rPr>
              <a:pPr eaLnBrk="1" hangingPunct="1"/>
              <a:t>14</a:t>
            </a:fld>
            <a:endParaRPr lang="en-GB" sz="2000" dirty="0" smtClean="0">
              <a:solidFill>
                <a:schemeClr val="accent1"/>
              </a:solidFill>
            </a:endParaRPr>
          </a:p>
        </p:txBody>
      </p:sp>
      <p:sp>
        <p:nvSpPr>
          <p:cNvPr id="1269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6FC92-570D-4BAE-B843-CAED8C65D81D}" type="datetime1">
              <a:rPr lang="en-GB" sz="1400" smtClean="0"/>
              <a:t>19/08/2017</a:t>
            </a:fld>
            <a:endParaRPr lang="en-GB" sz="1400" dirty="0" smtClean="0"/>
          </a:p>
        </p:txBody>
      </p:sp>
      <p:sp>
        <p:nvSpPr>
          <p:cNvPr id="1269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6981" name="Rectangle 3"/>
          <p:cNvSpPr>
            <a:spLocks noGrp="1" noChangeArrowheads="1"/>
          </p:cNvSpPr>
          <p:nvPr>
            <p:ph type="body" idx="1"/>
          </p:nvPr>
        </p:nvSpPr>
        <p:spPr>
          <a:xfrm>
            <a:off x="304800" y="685800"/>
            <a:ext cx="8305800" cy="2819400"/>
          </a:xfrm>
        </p:spPr>
        <p:txBody>
          <a:bodyPr/>
          <a:lstStyle/>
          <a:p>
            <a:pPr eaLnBrk="1" hangingPunct="1"/>
            <a:r>
              <a:rPr lang="en-GB" dirty="0" smtClean="0">
                <a:latin typeface="Arial" pitchFamily="34" charset="0"/>
              </a:rPr>
              <a:t>E.g. </a:t>
            </a:r>
            <a:r>
              <a:rPr lang="en-GB" dirty="0" smtClean="0">
                <a:latin typeface="Arial" pitchFamily="34" charset="0"/>
              </a:rPr>
              <a:t>if you had a big (1 kg) box of Roses chocolates on the Earth the </a:t>
            </a:r>
            <a:r>
              <a:rPr lang="en-GB" i="1" dirty="0" smtClean="0">
                <a:latin typeface="Arial" pitchFamily="34" charset="0"/>
              </a:rPr>
              <a:t>amount</a:t>
            </a:r>
            <a:r>
              <a:rPr lang="en-GB" dirty="0" smtClean="0">
                <a:latin typeface="Arial" pitchFamily="34" charset="0"/>
              </a:rPr>
              <a:t> and </a:t>
            </a:r>
            <a:r>
              <a:rPr lang="en-GB" i="1" dirty="0" smtClean="0">
                <a:latin typeface="Arial" pitchFamily="34" charset="0"/>
              </a:rPr>
              <a:t>number</a:t>
            </a:r>
            <a:r>
              <a:rPr lang="en-GB" dirty="0" smtClean="0">
                <a:latin typeface="Arial" pitchFamily="34" charset="0"/>
              </a:rPr>
              <a:t> of chocolates would be the same wherever you took those chocolates. </a:t>
            </a:r>
            <a:endParaRPr lang="en-GB" dirty="0" smtClean="0"/>
          </a:p>
        </p:txBody>
      </p:sp>
      <p:pic>
        <p:nvPicPr>
          <p:cNvPr id="1269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30861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3" name="Rectangle 5"/>
          <p:cNvSpPr>
            <a:spLocks noChangeArrowheads="1"/>
          </p:cNvSpPr>
          <p:nvPr/>
        </p:nvSpPr>
        <p:spPr bwMode="auto">
          <a:xfrm>
            <a:off x="4191000" y="2895600"/>
            <a:ext cx="43434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GB" sz="3200" dirty="0">
                <a:solidFill>
                  <a:srgbClr val="FF0000"/>
                </a:solidFill>
                <a:latin typeface="Arial" pitchFamily="34" charset="0"/>
              </a:rPr>
              <a:t>There would still be a 1 kg box of chocolates with the same number of mini dairy milks etc., providing that you don't eat the chocolates!</a:t>
            </a:r>
          </a:p>
        </p:txBody>
      </p:sp>
      <p:sp>
        <p:nvSpPr>
          <p:cNvPr id="126984"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dirty="0">
                <a:solidFill>
                  <a:schemeClr val="bg1"/>
                </a:solidFill>
                <a:latin typeface="Alien Encounters" pitchFamily="2" charset="0"/>
              </a:rPr>
              <a:t>Mass and Weight- LEVEL 3</a:t>
            </a:r>
          </a:p>
        </p:txBody>
      </p:sp>
    </p:spTree>
    <p:extLst>
      <p:ext uri="{BB962C8B-B14F-4D97-AF65-F5344CB8AC3E}">
        <p14:creationId xmlns:p14="http://schemas.microsoft.com/office/powerpoint/2010/main" val="354715272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E3994-48B7-4758-98DB-158FA9A5C737}" type="slidenum">
              <a:rPr lang="en-GB" sz="2000" smtClean="0">
                <a:solidFill>
                  <a:schemeClr val="accent1"/>
                </a:solidFill>
              </a:rPr>
              <a:pPr eaLnBrk="1" hangingPunct="1"/>
              <a:t>140</a:t>
            </a:fld>
            <a:endParaRPr lang="en-GB" sz="2000" dirty="0" smtClean="0">
              <a:solidFill>
                <a:schemeClr val="accent1"/>
              </a:solidFill>
            </a:endParaRPr>
          </a:p>
        </p:txBody>
      </p:sp>
      <p:sp>
        <p:nvSpPr>
          <p:cNvPr id="157699"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7700"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7701" name="Rectangle 2"/>
          <p:cNvSpPr>
            <a:spLocks noGrp="1" noChangeArrowheads="1"/>
          </p:cNvSpPr>
          <p:nvPr>
            <p:ph type="title"/>
          </p:nvPr>
        </p:nvSpPr>
        <p:spPr/>
        <p:txBody>
          <a:bodyPr>
            <a:normAutofit fontScale="90000"/>
          </a:bodyPr>
          <a:lstStyle/>
          <a:p>
            <a:pPr eaLnBrk="1" hangingPunct="1"/>
            <a:endParaRPr lang="en-US" dirty="0" smtClean="0"/>
          </a:p>
        </p:txBody>
      </p:sp>
      <p:sp>
        <p:nvSpPr>
          <p:cNvPr id="157702" name="Rectangle 4"/>
          <p:cNvSpPr>
            <a:spLocks noGrp="1" noChangeArrowheads="1"/>
          </p:cNvSpPr>
          <p:nvPr>
            <p:ph type="body" sz="half" idx="2"/>
          </p:nvPr>
        </p:nvSpPr>
        <p:spPr/>
        <p:txBody>
          <a:bodyPr/>
          <a:lstStyle/>
          <a:p>
            <a:pPr eaLnBrk="1" hangingPunct="1"/>
            <a:r>
              <a:rPr lang="en-GB" sz="2800" b="1" i="1" dirty="0" smtClean="0">
                <a:latin typeface="Arial" pitchFamily="34" charset="0"/>
              </a:rPr>
              <a:t>For the effects of a force to be seen the forces must be unbalanced.</a:t>
            </a:r>
          </a:p>
        </p:txBody>
      </p:sp>
      <p:graphicFrame>
        <p:nvGraphicFramePr>
          <p:cNvPr id="157703" name="Object 5"/>
          <p:cNvGraphicFramePr>
            <a:graphicFrameLocks noGrp="1" noChangeAspect="1"/>
          </p:cNvGraphicFramePr>
          <p:nvPr>
            <p:ph sz="half" idx="1"/>
          </p:nvPr>
        </p:nvGraphicFramePr>
        <p:xfrm>
          <a:off x="685800" y="1724025"/>
          <a:ext cx="7772400" cy="1465263"/>
        </p:xfrm>
        <a:graphic>
          <a:graphicData uri="http://schemas.openxmlformats.org/presentationml/2006/ole">
            <mc:AlternateContent xmlns:mc="http://schemas.openxmlformats.org/markup-compatibility/2006">
              <mc:Choice xmlns:v="urn:schemas-microsoft-com:vml" Requires="v">
                <p:oleObj spid="_x0000_s9232" name="Drawing" r:id="rId3" imgW="13342429" imgH="7974892" progId="Presentations.Drawing.12">
                  <p:embed/>
                </p:oleObj>
              </mc:Choice>
              <mc:Fallback>
                <p:oleObj name="Drawing" r:id="rId3" imgW="13342429" imgH="7974892" progId="Presentations.Drawing.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24025"/>
                        <a:ext cx="7772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17044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6273AF-A20D-4CD3-87D4-1BBEF432A38C}" type="slidenum">
              <a:rPr lang="en-GB" sz="2000" smtClean="0">
                <a:solidFill>
                  <a:schemeClr val="accent1"/>
                </a:solidFill>
              </a:rPr>
              <a:pPr eaLnBrk="1" hangingPunct="1"/>
              <a:t>141</a:t>
            </a:fld>
            <a:endParaRPr lang="en-GB" sz="2000" dirty="0" smtClean="0">
              <a:solidFill>
                <a:schemeClr val="accent1"/>
              </a:solidFill>
            </a:endParaRPr>
          </a:p>
        </p:txBody>
      </p:sp>
      <p:sp>
        <p:nvSpPr>
          <p:cNvPr id="1587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87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8725" name="Rectangle 2"/>
          <p:cNvSpPr>
            <a:spLocks noGrp="1" noChangeArrowheads="1"/>
          </p:cNvSpPr>
          <p:nvPr>
            <p:ph type="title"/>
          </p:nvPr>
        </p:nvSpPr>
        <p:spPr/>
        <p:txBody>
          <a:bodyPr/>
          <a:lstStyle/>
          <a:p>
            <a:pPr eaLnBrk="1" hangingPunct="1"/>
            <a:r>
              <a:rPr lang="en-GB" dirty="0" smtClean="0"/>
              <a:t>Balanced Forces</a:t>
            </a:r>
          </a:p>
        </p:txBody>
      </p:sp>
      <p:sp>
        <p:nvSpPr>
          <p:cNvPr id="158726" name="Rectangle 3"/>
          <p:cNvSpPr>
            <a:spLocks noGrp="1" noChangeArrowheads="1"/>
          </p:cNvSpPr>
          <p:nvPr>
            <p:ph type="body" idx="1"/>
          </p:nvPr>
        </p:nvSpPr>
        <p:spPr/>
        <p:txBody>
          <a:bodyPr/>
          <a:lstStyle/>
          <a:p>
            <a:pPr eaLnBrk="1" hangingPunct="1"/>
            <a:r>
              <a:rPr lang="en-GB" dirty="0" smtClean="0"/>
              <a:t>Forces are balanced if they are the same size but in opposing directions:</a:t>
            </a:r>
          </a:p>
        </p:txBody>
      </p:sp>
      <p:sp>
        <p:nvSpPr>
          <p:cNvPr id="158727" name="Rectangle 4"/>
          <p:cNvSpPr>
            <a:spLocks noChangeArrowheads="1"/>
          </p:cNvSpPr>
          <p:nvPr/>
        </p:nvSpPr>
        <p:spPr bwMode="auto">
          <a:xfrm>
            <a:off x="3059113" y="3500438"/>
            <a:ext cx="230505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728" name="AutoShape 5"/>
          <p:cNvSpPr>
            <a:spLocks noChangeArrowheads="1"/>
          </p:cNvSpPr>
          <p:nvPr/>
        </p:nvSpPr>
        <p:spPr bwMode="auto">
          <a:xfrm>
            <a:off x="1763713" y="3789363"/>
            <a:ext cx="1079500" cy="6477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chemeClr val="bg1"/>
                </a:solidFill>
                <a:latin typeface="Comic Sans MS" pitchFamily="66" charset="0"/>
              </a:rPr>
              <a:t>40N</a:t>
            </a:r>
          </a:p>
        </p:txBody>
      </p:sp>
      <p:sp>
        <p:nvSpPr>
          <p:cNvPr id="158729" name="AutoShape 6"/>
          <p:cNvSpPr>
            <a:spLocks noChangeArrowheads="1"/>
          </p:cNvSpPr>
          <p:nvPr/>
        </p:nvSpPr>
        <p:spPr bwMode="auto">
          <a:xfrm rot="10800000">
            <a:off x="5580063" y="3789363"/>
            <a:ext cx="1079500" cy="647700"/>
          </a:xfrm>
          <a:prstGeom prst="right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GB" sz="1800" dirty="0">
                <a:solidFill>
                  <a:schemeClr val="bg1"/>
                </a:solidFill>
                <a:latin typeface="Comic Sans MS" pitchFamily="66" charset="0"/>
              </a:rPr>
              <a:t>40N</a:t>
            </a:r>
          </a:p>
        </p:txBody>
      </p:sp>
    </p:spTree>
    <p:extLst>
      <p:ext uri="{BB962C8B-B14F-4D97-AF65-F5344CB8AC3E}">
        <p14:creationId xmlns:p14="http://schemas.microsoft.com/office/powerpoint/2010/main" val="38744225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9B8468-4A87-47F3-83C5-E9E91FE5D94E}" type="slidenum">
              <a:rPr lang="en-GB" sz="2000" smtClean="0">
                <a:solidFill>
                  <a:schemeClr val="accent1"/>
                </a:solidFill>
              </a:rPr>
              <a:pPr eaLnBrk="1" hangingPunct="1"/>
              <a:t>142</a:t>
            </a:fld>
            <a:endParaRPr lang="en-GB" sz="2000" dirty="0" smtClean="0">
              <a:solidFill>
                <a:schemeClr val="accent1"/>
              </a:solidFill>
            </a:endParaRPr>
          </a:p>
        </p:txBody>
      </p:sp>
      <p:sp>
        <p:nvSpPr>
          <p:cNvPr id="1597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597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9749" name="Rectangle 2"/>
          <p:cNvSpPr>
            <a:spLocks noGrp="1" noChangeArrowheads="1"/>
          </p:cNvSpPr>
          <p:nvPr>
            <p:ph type="title"/>
          </p:nvPr>
        </p:nvSpPr>
        <p:spPr/>
        <p:txBody>
          <a:bodyPr/>
          <a:lstStyle/>
          <a:p>
            <a:pPr eaLnBrk="1" hangingPunct="1"/>
            <a:r>
              <a:rPr lang="en-GB" dirty="0" smtClean="0"/>
              <a:t>Unbalanced Forces</a:t>
            </a:r>
          </a:p>
        </p:txBody>
      </p:sp>
      <p:sp>
        <p:nvSpPr>
          <p:cNvPr id="434179" name="Rectangle 3"/>
          <p:cNvSpPr>
            <a:spLocks noGrp="1" noChangeArrowheads="1"/>
          </p:cNvSpPr>
          <p:nvPr>
            <p:ph type="body" idx="1"/>
          </p:nvPr>
        </p:nvSpPr>
        <p:spPr>
          <a:xfrm>
            <a:off x="468313" y="1773238"/>
            <a:ext cx="8229600" cy="4525962"/>
          </a:xfrm>
        </p:spPr>
        <p:txBody>
          <a:bodyPr/>
          <a:lstStyle/>
          <a:p>
            <a:pPr eaLnBrk="1" hangingPunct="1"/>
            <a:r>
              <a:rPr lang="en-GB" sz="2800" dirty="0" smtClean="0"/>
              <a:t>When forces working in opposite directions are unequal they are unbalanced:</a:t>
            </a:r>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 typeface="Wingdings" pitchFamily="2" charset="2"/>
              <a:buChar char="§"/>
            </a:pPr>
            <a:r>
              <a:rPr lang="en-GB" sz="2800" dirty="0" smtClean="0"/>
              <a:t>Which direction will the box move?</a:t>
            </a:r>
          </a:p>
        </p:txBody>
      </p:sp>
      <p:grpSp>
        <p:nvGrpSpPr>
          <p:cNvPr id="159751" name="Group 4"/>
          <p:cNvGrpSpPr>
            <a:grpSpLocks/>
          </p:cNvGrpSpPr>
          <p:nvPr/>
        </p:nvGrpSpPr>
        <p:grpSpPr bwMode="auto">
          <a:xfrm>
            <a:off x="1835150" y="3500438"/>
            <a:ext cx="3744913" cy="1152525"/>
            <a:chOff x="1156" y="2205"/>
            <a:chExt cx="2359" cy="726"/>
          </a:xfrm>
        </p:grpSpPr>
        <p:sp>
          <p:nvSpPr>
            <p:cNvPr id="159753" name="Rectangle 5"/>
            <p:cNvSpPr>
              <a:spLocks noChangeArrowheads="1"/>
            </p:cNvSpPr>
            <p:nvPr/>
          </p:nvSpPr>
          <p:spPr bwMode="auto">
            <a:xfrm>
              <a:off x="2064" y="2205"/>
              <a:ext cx="1451" cy="7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9754" name="AutoShape 6"/>
            <p:cNvSpPr>
              <a:spLocks noChangeArrowheads="1"/>
            </p:cNvSpPr>
            <p:nvPr/>
          </p:nvSpPr>
          <p:spPr bwMode="auto">
            <a:xfrm>
              <a:off x="1156" y="2205"/>
              <a:ext cx="862" cy="635"/>
            </a:xfrm>
            <a:prstGeom prst="rightArrow">
              <a:avLst>
                <a:gd name="adj1" fmla="val 50000"/>
                <a:gd name="adj2" fmla="val 339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dirty="0">
                  <a:solidFill>
                    <a:srgbClr val="FFFF00"/>
                  </a:solidFill>
                  <a:latin typeface="Comic Sans MS" pitchFamily="66" charset="0"/>
                </a:rPr>
                <a:t>100N</a:t>
              </a:r>
            </a:p>
          </p:txBody>
        </p:sp>
      </p:grpSp>
      <p:sp>
        <p:nvSpPr>
          <p:cNvPr id="159752" name="AutoShape 7"/>
          <p:cNvSpPr>
            <a:spLocks noChangeArrowheads="1"/>
          </p:cNvSpPr>
          <p:nvPr/>
        </p:nvSpPr>
        <p:spPr bwMode="auto">
          <a:xfrm>
            <a:off x="5724525" y="3789363"/>
            <a:ext cx="863600" cy="433387"/>
          </a:xfrm>
          <a:prstGeom prst="leftArrow">
            <a:avLst>
              <a:gd name="adj1" fmla="val 50000"/>
              <a:gd name="adj2" fmla="val 498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chemeClr val="bg1"/>
                </a:solidFill>
                <a:latin typeface="Garamond" pitchFamily="18" charset="0"/>
              </a:rPr>
              <a:t>20N</a:t>
            </a:r>
          </a:p>
        </p:txBody>
      </p:sp>
    </p:spTree>
    <p:extLst>
      <p:ext uri="{BB962C8B-B14F-4D97-AF65-F5344CB8AC3E}">
        <p14:creationId xmlns:p14="http://schemas.microsoft.com/office/powerpoint/2010/main" val="194078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gtEl>
                                        <p:attrNameLst>
                                          <p:attrName>style.visibility</p:attrName>
                                        </p:attrNameLst>
                                      </p:cBhvr>
                                      <p:to>
                                        <p:strVal val="visible"/>
                                      </p:to>
                                    </p:set>
                                    <p:anim calcmode="lin" valueType="num">
                                      <p:cBhvr additive="base">
                                        <p:cTn id="7" dur="500" fill="hold"/>
                                        <p:tgtEl>
                                          <p:spTgt spid="434179"/>
                                        </p:tgtEl>
                                        <p:attrNameLst>
                                          <p:attrName>ppt_x</p:attrName>
                                        </p:attrNameLst>
                                      </p:cBhvr>
                                      <p:tavLst>
                                        <p:tav tm="0">
                                          <p:val>
                                            <p:strVal val="#ppt_x"/>
                                          </p:val>
                                        </p:tav>
                                        <p:tav tm="100000">
                                          <p:val>
                                            <p:strVal val="#ppt_x"/>
                                          </p:val>
                                        </p:tav>
                                      </p:tavLst>
                                    </p:anim>
                                    <p:anim calcmode="lin" valueType="num">
                                      <p:cBhvr additive="base">
                                        <p:cTn id="8" dur="500" fill="hold"/>
                                        <p:tgtEl>
                                          <p:spTgt spid="434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D1A363-312B-44F7-9A1D-008BBA9ED868}" type="slidenum">
              <a:rPr lang="en-GB" sz="2000" smtClean="0">
                <a:solidFill>
                  <a:schemeClr val="accent1"/>
                </a:solidFill>
              </a:rPr>
              <a:pPr eaLnBrk="1" hangingPunct="1"/>
              <a:t>143</a:t>
            </a:fld>
            <a:endParaRPr lang="en-GB" sz="2000" dirty="0" smtClean="0">
              <a:solidFill>
                <a:schemeClr val="accent1"/>
              </a:solidFill>
            </a:endParaRPr>
          </a:p>
        </p:txBody>
      </p:sp>
      <p:sp>
        <p:nvSpPr>
          <p:cNvPr id="1607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607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60773" name="Rectangle 2"/>
          <p:cNvSpPr>
            <a:spLocks noGrp="1" noChangeArrowheads="1"/>
          </p:cNvSpPr>
          <p:nvPr>
            <p:ph type="title"/>
          </p:nvPr>
        </p:nvSpPr>
        <p:spPr/>
        <p:txBody>
          <a:bodyPr/>
          <a:lstStyle/>
          <a:p>
            <a:pPr eaLnBrk="1" hangingPunct="1"/>
            <a:r>
              <a:rPr lang="en-GB" dirty="0" smtClean="0"/>
              <a:t>Resultant Force</a:t>
            </a:r>
          </a:p>
        </p:txBody>
      </p:sp>
      <p:sp>
        <p:nvSpPr>
          <p:cNvPr id="160774" name="Rectangle 3"/>
          <p:cNvSpPr>
            <a:spLocks noGrp="1" noChangeArrowheads="1"/>
          </p:cNvSpPr>
          <p:nvPr>
            <p:ph type="body" idx="1"/>
          </p:nvPr>
        </p:nvSpPr>
        <p:spPr/>
        <p:txBody>
          <a:bodyPr/>
          <a:lstStyle/>
          <a:p>
            <a:pPr eaLnBrk="1" hangingPunct="1"/>
            <a:r>
              <a:rPr lang="en-GB" dirty="0" smtClean="0"/>
              <a:t>If two forces are unbalanced there is a resultant force.</a:t>
            </a:r>
          </a:p>
          <a:p>
            <a:pPr eaLnBrk="1" hangingPunct="1"/>
            <a:endParaRPr lang="en-GB" dirty="0" smtClean="0"/>
          </a:p>
          <a:p>
            <a:pPr eaLnBrk="1" hangingPunct="1"/>
            <a:r>
              <a:rPr lang="en-GB" dirty="0" smtClean="0"/>
              <a:t>It could replace all the others to give the same effect.</a:t>
            </a:r>
          </a:p>
          <a:p>
            <a:pPr eaLnBrk="1" hangingPunct="1"/>
            <a:endParaRPr lang="en-GB" dirty="0" smtClean="0"/>
          </a:p>
          <a:p>
            <a:pPr eaLnBrk="1" hangingPunct="1"/>
            <a:r>
              <a:rPr lang="en-GB" dirty="0" smtClean="0"/>
              <a:t>The difference between two forces is the resultant force.</a:t>
            </a:r>
          </a:p>
        </p:txBody>
      </p:sp>
    </p:spTree>
    <p:extLst>
      <p:ext uri="{BB962C8B-B14F-4D97-AF65-F5344CB8AC3E}">
        <p14:creationId xmlns:p14="http://schemas.microsoft.com/office/powerpoint/2010/main" val="216936948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05C229-D3CB-4FAA-A7DB-74DD09865502}" type="slidenum">
              <a:rPr lang="en-GB" sz="2000" smtClean="0">
                <a:solidFill>
                  <a:schemeClr val="accent1"/>
                </a:solidFill>
              </a:rPr>
              <a:pPr eaLnBrk="1" hangingPunct="1"/>
              <a:t>144</a:t>
            </a:fld>
            <a:endParaRPr lang="en-GB" sz="2000" dirty="0" smtClean="0">
              <a:solidFill>
                <a:schemeClr val="accent1"/>
              </a:solidFill>
            </a:endParaRPr>
          </a:p>
        </p:txBody>
      </p:sp>
      <p:sp>
        <p:nvSpPr>
          <p:cNvPr id="16179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6179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61797" name="Rectangle 2"/>
          <p:cNvSpPr>
            <a:spLocks noGrp="1" noChangeArrowheads="1"/>
          </p:cNvSpPr>
          <p:nvPr>
            <p:ph type="title"/>
          </p:nvPr>
        </p:nvSpPr>
        <p:spPr/>
        <p:txBody>
          <a:bodyPr/>
          <a:lstStyle/>
          <a:p>
            <a:pPr eaLnBrk="1" hangingPunct="1"/>
            <a:r>
              <a:rPr lang="en-GB" dirty="0" smtClean="0"/>
              <a:t>What is the resultant force?</a:t>
            </a:r>
          </a:p>
        </p:txBody>
      </p:sp>
      <p:sp>
        <p:nvSpPr>
          <p:cNvPr id="436227" name="Rectangle 3"/>
          <p:cNvSpPr>
            <a:spLocks noGrp="1" noChangeArrowheads="1"/>
          </p:cNvSpPr>
          <p:nvPr>
            <p:ph type="body" idx="1"/>
          </p:nvPr>
        </p:nvSpPr>
        <p:spPr/>
        <p:txBody>
          <a:bodyPr/>
          <a:lstStyle/>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endParaRPr lang="en-GB" sz="2800" dirty="0" smtClean="0"/>
          </a:p>
          <a:p>
            <a:pPr eaLnBrk="1" hangingPunct="1">
              <a:buFontTx/>
              <a:buNone/>
            </a:pPr>
            <a:r>
              <a:rPr lang="en-GB" sz="2800" dirty="0" smtClean="0"/>
              <a:t>	</a:t>
            </a:r>
            <a:r>
              <a:rPr lang="en-GB" sz="2800" i="1" dirty="0" smtClean="0"/>
              <a:t>Hint: work out the difference between the two forces.</a:t>
            </a:r>
          </a:p>
          <a:p>
            <a:pPr eaLnBrk="1" hangingPunct="1">
              <a:buFontTx/>
              <a:buNone/>
            </a:pPr>
            <a:r>
              <a:rPr lang="en-GB" sz="2800" dirty="0" smtClean="0"/>
              <a:t>The resultant force is 100N – 20N = 80N</a:t>
            </a:r>
          </a:p>
        </p:txBody>
      </p:sp>
      <p:sp>
        <p:nvSpPr>
          <p:cNvPr id="161799" name="Rectangle 4"/>
          <p:cNvSpPr>
            <a:spLocks noChangeArrowheads="1"/>
          </p:cNvSpPr>
          <p:nvPr/>
        </p:nvSpPr>
        <p:spPr bwMode="auto">
          <a:xfrm>
            <a:off x="3276600" y="2276475"/>
            <a:ext cx="2303463" cy="1152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1800" name="AutoShape 5"/>
          <p:cNvSpPr>
            <a:spLocks noChangeArrowheads="1"/>
          </p:cNvSpPr>
          <p:nvPr/>
        </p:nvSpPr>
        <p:spPr bwMode="auto">
          <a:xfrm>
            <a:off x="1835150" y="2349500"/>
            <a:ext cx="1368425" cy="1008063"/>
          </a:xfrm>
          <a:prstGeom prst="rightArrow">
            <a:avLst>
              <a:gd name="adj1" fmla="val 50000"/>
              <a:gd name="adj2" fmla="val 3393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rgbClr val="FFFF00"/>
                </a:solidFill>
                <a:latin typeface="Garamond" pitchFamily="18" charset="0"/>
              </a:rPr>
              <a:t>100N</a:t>
            </a:r>
          </a:p>
        </p:txBody>
      </p:sp>
      <p:sp>
        <p:nvSpPr>
          <p:cNvPr id="161801" name="AutoShape 6"/>
          <p:cNvSpPr>
            <a:spLocks noChangeArrowheads="1"/>
          </p:cNvSpPr>
          <p:nvPr/>
        </p:nvSpPr>
        <p:spPr bwMode="auto">
          <a:xfrm>
            <a:off x="5651500" y="2636838"/>
            <a:ext cx="863600" cy="433387"/>
          </a:xfrm>
          <a:prstGeom prst="leftArrow">
            <a:avLst>
              <a:gd name="adj1" fmla="val 50000"/>
              <a:gd name="adj2" fmla="val 498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solidFill>
                  <a:srgbClr val="FFFF00"/>
                </a:solidFill>
                <a:latin typeface="Garamond" pitchFamily="18" charset="0"/>
              </a:rPr>
              <a:t>20N</a:t>
            </a:r>
          </a:p>
        </p:txBody>
      </p:sp>
    </p:spTree>
    <p:extLst>
      <p:ext uri="{BB962C8B-B14F-4D97-AF65-F5344CB8AC3E}">
        <p14:creationId xmlns:p14="http://schemas.microsoft.com/office/powerpoint/2010/main" val="129328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6227"/>
                                        </p:tgtEl>
                                        <p:attrNameLst>
                                          <p:attrName>style.visibility</p:attrName>
                                        </p:attrNameLst>
                                      </p:cBhvr>
                                      <p:to>
                                        <p:strVal val="visible"/>
                                      </p:to>
                                    </p:set>
                                    <p:anim calcmode="lin" valueType="num">
                                      <p:cBhvr additive="base">
                                        <p:cTn id="7" dur="500" fill="hold"/>
                                        <p:tgtEl>
                                          <p:spTgt spid="436227"/>
                                        </p:tgtEl>
                                        <p:attrNameLst>
                                          <p:attrName>ppt_x</p:attrName>
                                        </p:attrNameLst>
                                      </p:cBhvr>
                                      <p:tavLst>
                                        <p:tav tm="0">
                                          <p:val>
                                            <p:strVal val="#ppt_x"/>
                                          </p:val>
                                        </p:tav>
                                        <p:tav tm="100000">
                                          <p:val>
                                            <p:strVal val="#ppt_x"/>
                                          </p:val>
                                        </p:tav>
                                      </p:tavLst>
                                    </p:anim>
                                    <p:anim calcmode="lin" valueType="num">
                                      <p:cBhvr additive="base">
                                        <p:cTn id="8" dur="500" fill="hold"/>
                                        <p:tgtEl>
                                          <p:spTgt spid="436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CE9C21-4D1E-437C-A507-88B316A3FFCA}" type="slidenum">
              <a:rPr lang="en-GB" sz="2000" smtClean="0">
                <a:solidFill>
                  <a:schemeClr val="accent1"/>
                </a:solidFill>
              </a:rPr>
              <a:pPr eaLnBrk="1" hangingPunct="1"/>
              <a:t>145</a:t>
            </a:fld>
            <a:endParaRPr lang="en-GB" sz="2000" dirty="0" smtClean="0">
              <a:solidFill>
                <a:schemeClr val="accent1"/>
              </a:solidFill>
            </a:endParaRPr>
          </a:p>
        </p:txBody>
      </p:sp>
      <p:sp>
        <p:nvSpPr>
          <p:cNvPr id="1628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02/10/2011</a:t>
            </a:r>
          </a:p>
        </p:txBody>
      </p:sp>
      <p:sp>
        <p:nvSpPr>
          <p:cNvPr id="1628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1628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85850"/>
            <a:ext cx="874553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2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70071D-2A5A-4F26-8735-BE10ECB388E0}" type="slidenum">
              <a:rPr lang="en-GB" sz="2000" smtClean="0">
                <a:solidFill>
                  <a:schemeClr val="accent1"/>
                </a:solidFill>
              </a:rPr>
              <a:pPr eaLnBrk="1" hangingPunct="1"/>
              <a:t>15</a:t>
            </a:fld>
            <a:endParaRPr lang="en-GB" sz="2000" dirty="0" smtClean="0">
              <a:solidFill>
                <a:schemeClr val="accent1"/>
              </a:solidFill>
            </a:endParaRPr>
          </a:p>
        </p:txBody>
      </p:sp>
      <p:sp>
        <p:nvSpPr>
          <p:cNvPr id="128003"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001BB4-0605-475A-B060-6F6E875B759C}" type="datetime1">
              <a:rPr lang="en-GB" sz="1400" smtClean="0"/>
              <a:t>19/08/2017</a:t>
            </a:fld>
            <a:endParaRPr lang="en-GB" sz="1400" dirty="0" smtClean="0"/>
          </a:p>
        </p:txBody>
      </p:sp>
      <p:sp>
        <p:nvSpPr>
          <p:cNvPr id="128004"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8005" name="Rectangle 1026"/>
          <p:cNvSpPr>
            <a:spLocks noGrp="1" noChangeArrowheads="1"/>
          </p:cNvSpPr>
          <p:nvPr>
            <p:ph type="title"/>
          </p:nvPr>
        </p:nvSpPr>
        <p:spPr/>
        <p:txBody>
          <a:bodyPr>
            <a:normAutofit fontScale="90000"/>
          </a:bodyPr>
          <a:lstStyle/>
          <a:p>
            <a:pPr eaLnBrk="1" hangingPunct="1"/>
            <a:r>
              <a:rPr lang="en-GB" dirty="0" smtClean="0"/>
              <a:t>Mass and Weight- LEVEL 3</a:t>
            </a:r>
            <a:endParaRPr lang="en-US" dirty="0" smtClean="0"/>
          </a:p>
        </p:txBody>
      </p:sp>
      <p:pic>
        <p:nvPicPr>
          <p:cNvPr id="128006" name="Picture 1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85800"/>
            <a:ext cx="6529388"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Text Box 1036"/>
          <p:cNvSpPr>
            <a:spLocks noGrp="1" noChangeArrowheads="1"/>
          </p:cNvSpPr>
          <p:nvPr>
            <p:ph type="body" sz="half" idx="2"/>
          </p:nvPr>
        </p:nvSpPr>
        <p:spPr>
          <a:xfrm>
            <a:off x="609600" y="4648200"/>
            <a:ext cx="7924800" cy="1752600"/>
          </a:xfrm>
          <a:noFill/>
        </p:spPr>
        <p:txBody>
          <a:bodyPr/>
          <a:lstStyle/>
          <a:p>
            <a:pPr eaLnBrk="1" hangingPunct="1">
              <a:spcBef>
                <a:spcPct val="0"/>
              </a:spcBef>
              <a:buFontTx/>
              <a:buNone/>
            </a:pPr>
            <a:r>
              <a:rPr lang="en-GB" sz="2400" dirty="0" smtClean="0">
                <a:latin typeface="Arial" pitchFamily="34" charset="0"/>
              </a:rPr>
              <a:t>In the same way if a girl has a mass of 40 kg (about 6 stone 4 pounds) on the Earth, her mass is still 40 kg up in a plane, on the moon or out in space. </a:t>
            </a:r>
            <a:r>
              <a:rPr lang="en-GB" sz="2400" u="sng" dirty="0" smtClean="0">
                <a:latin typeface="Arial" pitchFamily="34" charset="0"/>
              </a:rPr>
              <a:t>Her mass stays the same.</a:t>
            </a:r>
          </a:p>
        </p:txBody>
      </p:sp>
      <p:pic>
        <p:nvPicPr>
          <p:cNvPr id="128008" name="Picture 10" descr="Transparent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20713"/>
            <a:ext cx="36004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6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A0E583-4F1C-4482-95D9-15885D976AE9}" type="slidenum">
              <a:rPr lang="en-GB" sz="2000" smtClean="0">
                <a:solidFill>
                  <a:schemeClr val="accent1"/>
                </a:solidFill>
              </a:rPr>
              <a:pPr eaLnBrk="1" hangingPunct="1"/>
              <a:t>16</a:t>
            </a:fld>
            <a:endParaRPr lang="en-GB" sz="2000" dirty="0" smtClean="0">
              <a:solidFill>
                <a:schemeClr val="accent1"/>
              </a:solidFill>
            </a:endParaRPr>
          </a:p>
        </p:txBody>
      </p:sp>
      <p:sp>
        <p:nvSpPr>
          <p:cNvPr id="1126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BD1954-8A22-480B-9D5E-0AB21A8FC23E}" type="datetime1">
              <a:rPr lang="en-GB" sz="1400" smtClean="0"/>
              <a:t>19/08/2017</a:t>
            </a:fld>
            <a:endParaRPr lang="en-GB" sz="1400" dirty="0" smtClean="0"/>
          </a:p>
        </p:txBody>
      </p:sp>
      <p:sp>
        <p:nvSpPr>
          <p:cNvPr id="1126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 name="5-Point Star 1"/>
          <p:cNvSpPr/>
          <p:nvPr/>
        </p:nvSpPr>
        <p:spPr>
          <a:xfrm>
            <a:off x="539552" y="0"/>
            <a:ext cx="8424936" cy="6858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69" name="Rectangle 2050"/>
          <p:cNvSpPr>
            <a:spLocks noGrp="1" noChangeArrowheads="1"/>
          </p:cNvSpPr>
          <p:nvPr>
            <p:ph type="title"/>
          </p:nvPr>
        </p:nvSpPr>
        <p:spPr>
          <a:xfrm>
            <a:off x="2555776" y="1772816"/>
            <a:ext cx="4724400" cy="3733800"/>
          </a:xfrm>
        </p:spPr>
        <p:txBody>
          <a:bodyPr/>
          <a:lstStyle/>
          <a:p>
            <a:pPr algn="ctr" eaLnBrk="1" hangingPunct="1"/>
            <a:r>
              <a:rPr lang="en-GB"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FORCE?</a:t>
            </a:r>
          </a:p>
        </p:txBody>
      </p:sp>
      <p:grpSp>
        <p:nvGrpSpPr>
          <p:cNvPr id="5" name="Group 4"/>
          <p:cNvGrpSpPr/>
          <p:nvPr/>
        </p:nvGrpSpPr>
        <p:grpSpPr>
          <a:xfrm>
            <a:off x="7084729" y="260648"/>
            <a:ext cx="1664558" cy="1667984"/>
            <a:chOff x="6823315" y="260648"/>
            <a:chExt cx="1664558" cy="166798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662" y="260648"/>
              <a:ext cx="1141729" cy="939744"/>
            </a:xfrm>
            <a:prstGeom prst="rect">
              <a:avLst/>
            </a:prstGeom>
          </p:spPr>
        </p:pic>
        <p:sp>
          <p:nvSpPr>
            <p:cNvPr id="4" name="TextBox 3"/>
            <p:cNvSpPr txBox="1"/>
            <p:nvPr/>
          </p:nvSpPr>
          <p:spPr>
            <a:xfrm>
              <a:off x="6823315" y="1189968"/>
              <a:ext cx="1664558" cy="738664"/>
            </a:xfrm>
            <a:prstGeom prst="rect">
              <a:avLst/>
            </a:prstGeom>
            <a:noFill/>
          </p:spPr>
          <p:txBody>
            <a:bodyPr wrap="none" rtlCol="0">
              <a:spAutoFit/>
            </a:bodyPr>
            <a:lstStyle/>
            <a:p>
              <a:r>
                <a:rPr lang="en-GB" sz="1200" dirty="0"/>
                <a:t>Express Views (Written)</a:t>
              </a:r>
            </a:p>
            <a:p>
              <a:r>
                <a:rPr lang="en-GB" sz="1200" dirty="0"/>
                <a:t>Express Views (Verbal)</a:t>
              </a:r>
            </a:p>
            <a:p>
              <a:endParaRPr lang="en-GB" dirty="0"/>
            </a:p>
          </p:txBody>
        </p:sp>
      </p:grpSp>
    </p:spTree>
    <p:extLst>
      <p:ext uri="{BB962C8B-B14F-4D97-AF65-F5344CB8AC3E}">
        <p14:creationId xmlns:p14="http://schemas.microsoft.com/office/powerpoint/2010/main" val="343127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DE696F-109F-4060-A7E6-A9ACB1FD059B}" type="slidenum">
              <a:rPr lang="en-GB" sz="2000" smtClean="0">
                <a:solidFill>
                  <a:schemeClr val="accent1"/>
                </a:solidFill>
              </a:rPr>
              <a:pPr eaLnBrk="1" hangingPunct="1"/>
              <a:t>17</a:t>
            </a:fld>
            <a:endParaRPr lang="en-GB" sz="2000" dirty="0" smtClean="0">
              <a:solidFill>
                <a:schemeClr val="accent1"/>
              </a:solidFill>
            </a:endParaRPr>
          </a:p>
        </p:txBody>
      </p:sp>
      <p:sp>
        <p:nvSpPr>
          <p:cNvPr id="1229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76A8A4-357C-4A74-B260-9B65F75B34B9}" type="datetime1">
              <a:rPr lang="en-GB" sz="1400" smtClean="0"/>
              <a:t>19/08/2017</a:t>
            </a:fld>
            <a:endParaRPr lang="en-GB" sz="1400" dirty="0" smtClean="0"/>
          </a:p>
        </p:txBody>
      </p:sp>
      <p:sp>
        <p:nvSpPr>
          <p:cNvPr id="1229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293" name="Title 1"/>
          <p:cNvSpPr>
            <a:spLocks noGrp="1"/>
          </p:cNvSpPr>
          <p:nvPr>
            <p:ph type="title" idx="4294967295"/>
          </p:nvPr>
        </p:nvSpPr>
        <p:spPr/>
        <p:txBody>
          <a:bodyPr/>
          <a:lstStyle/>
          <a:p>
            <a:pPr eaLnBrk="1" hangingPunct="1"/>
            <a:r>
              <a:rPr lang="en-GB" dirty="0" smtClean="0"/>
              <a:t>ASK A STUDENT!</a:t>
            </a:r>
          </a:p>
        </p:txBody>
      </p:sp>
      <p:sp>
        <p:nvSpPr>
          <p:cNvPr id="12294" name="Content Placeholder 2"/>
          <p:cNvSpPr>
            <a:spLocks noGrp="1"/>
          </p:cNvSpPr>
          <p:nvPr>
            <p:ph idx="4294967295"/>
          </p:nvPr>
        </p:nvSpPr>
        <p:spPr>
          <a:xfrm>
            <a:off x="685800" y="1295400"/>
            <a:ext cx="7772400" cy="914400"/>
          </a:xfrm>
        </p:spPr>
        <p:txBody>
          <a:bodyPr/>
          <a:lstStyle/>
          <a:p>
            <a:pPr algn="ctr" eaLnBrk="1" hangingPunct="1"/>
            <a:r>
              <a:rPr lang="en-GB" sz="4000" dirty="0" smtClean="0"/>
              <a:t>WHAT IS A FORCE?</a:t>
            </a:r>
          </a:p>
        </p:txBody>
      </p:sp>
      <p:sp>
        <p:nvSpPr>
          <p:cNvPr id="12295" name="Rectangle 4"/>
          <p:cNvSpPr>
            <a:spLocks noChangeArrowheads="1"/>
          </p:cNvSpPr>
          <p:nvPr/>
        </p:nvSpPr>
        <p:spPr bwMode="auto">
          <a:xfrm>
            <a:off x="2667000" y="31242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FFFF00"/>
                </a:solidFill>
                <a:latin typeface="Comic Sans MS" pitchFamily="66" charset="0"/>
                <a:hlinkClick r:id="rId2"/>
              </a:rPr>
              <a:t>Timer- Dr WHO</a:t>
            </a:r>
            <a:endParaRPr lang="en-GB" sz="3200" dirty="0">
              <a:solidFill>
                <a:srgbClr val="FFFF00"/>
              </a:solidFill>
              <a:latin typeface="Comic Sans MS" pitchFamily="66" charset="0"/>
            </a:endParaRPr>
          </a:p>
        </p:txBody>
      </p:sp>
      <p:grpSp>
        <p:nvGrpSpPr>
          <p:cNvPr id="384005" name="Group 5"/>
          <p:cNvGrpSpPr>
            <a:grpSpLocks/>
          </p:cNvGrpSpPr>
          <p:nvPr/>
        </p:nvGrpSpPr>
        <p:grpSpPr bwMode="auto">
          <a:xfrm>
            <a:off x="5867400" y="2209800"/>
            <a:ext cx="2916238" cy="2808288"/>
            <a:chOff x="3923" y="1661"/>
            <a:chExt cx="1837" cy="1769"/>
          </a:xfrm>
        </p:grpSpPr>
        <p:sp>
          <p:nvSpPr>
            <p:cNvPr id="12297"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98"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0000"/>
                    </a:solidFill>
                    <a:round/>
                    <a:headEnd/>
                    <a:tailEnd/>
                  </a:ln>
                  <a:solidFill>
                    <a:srgbClr val="000000"/>
                  </a:solidFill>
                  <a:latin typeface="Arial Black"/>
                </a:rPr>
                <a:t>Think</a:t>
              </a:r>
            </a:p>
            <a:p>
              <a:pPr algn="ctr"/>
              <a:r>
                <a:rPr lang="en-GB" sz="3600" kern="10" dirty="0">
                  <a:ln w="9525">
                    <a:solidFill>
                      <a:srgbClr val="000000"/>
                    </a:solidFill>
                    <a:round/>
                    <a:headEnd/>
                    <a:tailEnd/>
                  </a:ln>
                  <a:solidFill>
                    <a:srgbClr val="000000"/>
                  </a:solidFill>
                  <a:latin typeface="Arial Black"/>
                </a:rPr>
                <a:t>Pair</a:t>
              </a:r>
            </a:p>
            <a:p>
              <a:pPr algn="ctr"/>
              <a:r>
                <a:rPr lang="en-GB" sz="3600" kern="10" dirty="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744845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diamond(out)">
                                      <p:cBhvr>
                                        <p:cTn id="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8EEBE-82CF-4208-8369-3C5101F42339}" type="slidenum">
              <a:rPr lang="en-GB" sz="2000" smtClean="0">
                <a:solidFill>
                  <a:schemeClr val="accent1"/>
                </a:solidFill>
              </a:rPr>
              <a:pPr eaLnBrk="1" hangingPunct="1"/>
              <a:t>18</a:t>
            </a:fld>
            <a:endParaRPr lang="en-GB" sz="2000" dirty="0" smtClean="0">
              <a:solidFill>
                <a:schemeClr val="accent1"/>
              </a:solidFill>
            </a:endParaRPr>
          </a:p>
        </p:txBody>
      </p:sp>
      <p:sp>
        <p:nvSpPr>
          <p:cNvPr id="1331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4D4A27-840D-4AE9-A337-F1778701C65F}" type="datetime1">
              <a:rPr lang="en-GB" sz="1400" smtClean="0"/>
              <a:t>19/08/2017</a:t>
            </a:fld>
            <a:endParaRPr lang="en-GB" sz="1400" dirty="0" smtClean="0"/>
          </a:p>
        </p:txBody>
      </p:sp>
      <p:sp>
        <p:nvSpPr>
          <p:cNvPr id="1331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 name="Explosion 2 1"/>
          <p:cNvSpPr/>
          <p:nvPr/>
        </p:nvSpPr>
        <p:spPr>
          <a:xfrm>
            <a:off x="323528" y="548680"/>
            <a:ext cx="9073008" cy="57606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17" name="Rectangle 2"/>
          <p:cNvSpPr>
            <a:spLocks noGrp="1" noChangeArrowheads="1"/>
          </p:cNvSpPr>
          <p:nvPr>
            <p:ph type="title"/>
          </p:nvPr>
        </p:nvSpPr>
        <p:spPr>
          <a:xfrm>
            <a:off x="2267744" y="1562100"/>
            <a:ext cx="4724400" cy="3733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GB"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YOU THOUGHT</a:t>
            </a:r>
          </a:p>
        </p:txBody>
      </p:sp>
    </p:spTree>
    <p:extLst>
      <p:ext uri="{BB962C8B-B14F-4D97-AF65-F5344CB8AC3E}">
        <p14:creationId xmlns:p14="http://schemas.microsoft.com/office/powerpoint/2010/main" val="1906277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2590A7-BB75-4880-8B27-31A6A359E1AB}" type="slidenum">
              <a:rPr lang="en-GB" sz="2000" smtClean="0">
                <a:solidFill>
                  <a:schemeClr val="accent1"/>
                </a:solidFill>
              </a:rPr>
              <a:pPr eaLnBrk="1" hangingPunct="1"/>
              <a:t>19</a:t>
            </a:fld>
            <a:endParaRPr lang="en-GB" sz="2000" dirty="0" smtClean="0">
              <a:solidFill>
                <a:schemeClr val="accent1"/>
              </a:solidFill>
            </a:endParaRPr>
          </a:p>
        </p:txBody>
      </p:sp>
      <p:sp>
        <p:nvSpPr>
          <p:cNvPr id="14339" name="Date Placeholder 5"/>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2C1233-DA64-4003-9D56-D374CB260CC0}" type="datetime1">
              <a:rPr lang="en-GB" sz="1400" smtClean="0"/>
              <a:t>19/08/2017</a:t>
            </a:fld>
            <a:endParaRPr lang="en-GB" sz="1400" dirty="0" smtClean="0"/>
          </a:p>
        </p:txBody>
      </p:sp>
      <p:sp>
        <p:nvSpPr>
          <p:cNvPr id="14340" name="Footer Placeholder 6"/>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4341" name="WordArt 1026"/>
          <p:cNvSpPr>
            <a:spLocks noChangeArrowheads="1" noChangeShapeType="1" noTextEdit="1"/>
          </p:cNvSpPr>
          <p:nvPr/>
        </p:nvSpPr>
        <p:spPr bwMode="auto">
          <a:xfrm>
            <a:off x="1835150" y="333375"/>
            <a:ext cx="5113338" cy="935038"/>
          </a:xfrm>
          <a:prstGeom prst="rect">
            <a:avLst/>
          </a:prstGeom>
        </p:spPr>
        <p:txBody>
          <a:bodyPr wrap="none" fromWordArt="1">
            <a:prstTxWarp prst="textPlain">
              <a:avLst>
                <a:gd name="adj" fmla="val 50000"/>
              </a:avLst>
            </a:prstTxWarp>
          </a:bodyPr>
          <a:lstStyle/>
          <a:p>
            <a:pPr algn="ctr"/>
            <a:r>
              <a:rPr lang="en-GB"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Forces</a:t>
            </a:r>
          </a:p>
        </p:txBody>
      </p:sp>
      <p:sp>
        <p:nvSpPr>
          <p:cNvPr id="14342" name="Text Box 1027"/>
          <p:cNvSpPr txBox="1">
            <a:spLocks noChangeArrowheads="1"/>
          </p:cNvSpPr>
          <p:nvPr/>
        </p:nvSpPr>
        <p:spPr bwMode="auto">
          <a:xfrm>
            <a:off x="468313" y="1524000"/>
            <a:ext cx="837088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Tx/>
              <a:buChar char="•"/>
            </a:pPr>
            <a:r>
              <a:rPr lang="en-GB" sz="3200" b="1" dirty="0">
                <a:ln w="1905"/>
                <a:solidFill>
                  <a:srgbClr val="FF0000"/>
                </a:solidFill>
                <a:effectLst>
                  <a:innerShdw blurRad="69850" dist="43180" dir="5400000">
                    <a:srgbClr val="000000">
                      <a:alpha val="65000"/>
                    </a:srgbClr>
                  </a:innerShdw>
                </a:effectLst>
                <a:latin typeface="Comic Sans MS" pitchFamily="66" charset="0"/>
              </a:rPr>
              <a:t>A FORCE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is a </a:t>
            </a:r>
            <a:r>
              <a:rPr lang="en-GB" sz="3200" b="1" dirty="0">
                <a:ln w="1905"/>
                <a:solidFill>
                  <a:srgbClr val="FF0000"/>
                </a:solidFill>
                <a:effectLst>
                  <a:innerShdw blurRad="69850" dist="43180" dir="5400000">
                    <a:srgbClr val="000000">
                      <a:alpha val="65000"/>
                    </a:srgbClr>
                  </a:innerShdw>
                </a:effectLst>
                <a:latin typeface="Comic Sans MS" pitchFamily="66" charset="0"/>
              </a:rPr>
              <a:t>PUSH</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or a </a:t>
            </a:r>
            <a:r>
              <a:rPr lang="en-GB" sz="3200" b="1" dirty="0">
                <a:ln w="1905"/>
                <a:solidFill>
                  <a:srgbClr val="FF0000"/>
                </a:solidFill>
                <a:effectLst>
                  <a:innerShdw blurRad="69850" dist="43180" dir="5400000">
                    <a:srgbClr val="000000">
                      <a:alpha val="65000"/>
                    </a:srgbClr>
                  </a:innerShdw>
                </a:effectLst>
                <a:latin typeface="Comic Sans MS" pitchFamily="66" charset="0"/>
              </a:rPr>
              <a:t>PULL</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Forces </a:t>
            </a:r>
            <a:r>
              <a:rPr lang="en-GB" sz="3200" b="1" dirty="0">
                <a:ln w="1905"/>
                <a:solidFill>
                  <a:srgbClr val="FF0000"/>
                </a:solidFill>
                <a:effectLst>
                  <a:innerShdw blurRad="69850" dist="43180" dir="5400000">
                    <a:srgbClr val="000000">
                      <a:alpha val="65000"/>
                    </a:srgbClr>
                  </a:innerShdw>
                </a:effectLst>
                <a:latin typeface="Comic Sans MS" pitchFamily="66" charset="0"/>
              </a:rPr>
              <a:t>can’t be seen</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but </a:t>
            </a:r>
            <a:r>
              <a:rPr lang="en-GB" sz="3200" b="1" dirty="0">
                <a:ln w="1905"/>
                <a:solidFill>
                  <a:srgbClr val="FF0000"/>
                </a:solidFill>
                <a:effectLst>
                  <a:innerShdw blurRad="69850" dist="43180" dir="5400000">
                    <a:srgbClr val="000000">
                      <a:alpha val="65000"/>
                    </a:srgbClr>
                  </a:innerShdw>
                </a:effectLst>
                <a:latin typeface="Comic Sans MS" pitchFamily="66" charset="0"/>
              </a:rPr>
              <a:t>the effect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of a force </a:t>
            </a:r>
            <a:r>
              <a:rPr lang="en-GB" sz="3200" b="1" dirty="0">
                <a:ln w="1905"/>
                <a:solidFill>
                  <a:srgbClr val="FF0000"/>
                </a:solidFill>
                <a:effectLst>
                  <a:innerShdw blurRad="69850" dist="43180" dir="5400000">
                    <a:srgbClr val="000000">
                      <a:alpha val="65000"/>
                    </a:srgbClr>
                  </a:innerShdw>
                </a:effectLst>
                <a:latin typeface="Comic Sans MS" pitchFamily="66" charset="0"/>
              </a:rPr>
              <a:t>can</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be seen.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They are measured in </a:t>
            </a:r>
            <a:r>
              <a:rPr lang="en-GB" sz="3200" b="1" dirty="0">
                <a:ln w="1905"/>
                <a:solidFill>
                  <a:srgbClr val="FF0000"/>
                </a:solidFill>
                <a:effectLst>
                  <a:innerShdw blurRad="69850" dist="43180" dir="5400000">
                    <a:srgbClr val="000000">
                      <a:alpha val="65000"/>
                    </a:srgbClr>
                  </a:innerShdw>
                </a:effectLst>
                <a:latin typeface="Comic Sans MS" pitchFamily="66" charset="0"/>
              </a:rPr>
              <a:t>newton – 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They always act in a certain direction</a:t>
            </a:r>
          </a:p>
          <a:p>
            <a:pPr eaLnBrk="1" hangingPunct="1">
              <a:spcBef>
                <a:spcPct val="50000"/>
              </a:spcBef>
              <a:buFontTx/>
              <a:buChar char="•"/>
            </a:pP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A </a:t>
            </a:r>
            <a:r>
              <a:rPr lang="en-GB" sz="3200" b="1" dirty="0">
                <a:ln w="1905"/>
                <a:solidFill>
                  <a:srgbClr val="FF0000"/>
                </a:solidFill>
                <a:effectLst>
                  <a:innerShdw blurRad="69850" dist="43180" dir="5400000">
                    <a:srgbClr val="000000">
                      <a:alpha val="65000"/>
                    </a:srgbClr>
                  </a:innerShdw>
                </a:effectLst>
                <a:latin typeface="Comic Sans MS" pitchFamily="66" charset="0"/>
              </a:rPr>
              <a:t>newtonbalance</a:t>
            </a:r>
            <a:r>
              <a:rPr lang="en-GB" sz="3200" b="1" dirty="0">
                <a:ln w="1905"/>
                <a:solidFill>
                  <a:srgbClr val="FF0000"/>
                </a:solidFill>
                <a:effectLst>
                  <a:innerShdw blurRad="69850" dist="43180" dir="5400000">
                    <a:srgbClr val="000000">
                      <a:alpha val="65000"/>
                    </a:srgbClr>
                  </a:innerShdw>
                </a:effectLst>
                <a:latin typeface="Comic Sans MS" pitchFamily="66" charset="0"/>
              </a:rPr>
              <a:t> , spring balance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or </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forcemeter</a:t>
            </a:r>
            <a:r>
              <a:rPr lang="en-GB" sz="3200" b="1" dirty="0">
                <a:ln w="1905"/>
                <a:solidFill>
                  <a:sysClr val="windowText" lastClr="000000"/>
                </a:solidFill>
                <a:effectLst>
                  <a:innerShdw blurRad="69850" dist="43180" dir="5400000">
                    <a:srgbClr val="000000">
                      <a:alpha val="65000"/>
                    </a:srgbClr>
                  </a:innerShdw>
                </a:effectLst>
                <a:latin typeface="Comic Sans MS" pitchFamily="66" charset="0"/>
              </a:rPr>
              <a:t> is used to measure forces.</a:t>
            </a:r>
          </a:p>
        </p:txBody>
      </p:sp>
    </p:spTree>
    <p:extLst>
      <p:ext uri="{BB962C8B-B14F-4D97-AF65-F5344CB8AC3E}">
        <p14:creationId xmlns:p14="http://schemas.microsoft.com/office/powerpoint/2010/main" val="5089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2</a:t>
            </a:fld>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708930"/>
            <a:ext cx="8064896" cy="609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87624" y="1412776"/>
            <a:ext cx="6336704" cy="4401205"/>
          </a:xfrm>
          <a:prstGeom prst="rect">
            <a:avLst/>
          </a:prstGeom>
          <a:noFill/>
        </p:spPr>
        <p:txBody>
          <a:bodyPr wrap="square" rtlCol="0">
            <a:spAutoFit/>
          </a:bodyPr>
          <a:lstStyle/>
          <a:p>
            <a:r>
              <a:rPr lang="en-GB" sz="2800" b="1" dirty="0"/>
              <a:t>The </a:t>
            </a:r>
            <a:r>
              <a:rPr lang="en-GB" sz="2800" b="1" i="1" dirty="0"/>
              <a:t>five</a:t>
            </a:r>
            <a:r>
              <a:rPr lang="en-GB" sz="2800" b="1" dirty="0"/>
              <a:t> rules of the Physics Depa</a:t>
            </a:r>
            <a:r>
              <a:rPr lang="en-GB" sz="2800" b="1" dirty="0">
                <a:solidFill>
                  <a:schemeClr val="tx1">
                    <a:lumMod val="50000"/>
                    <a:lumOff val="50000"/>
                  </a:schemeClr>
                </a:solidFill>
              </a:rPr>
              <a:t>rtment</a:t>
            </a:r>
            <a:r>
              <a:rPr lang="en-GB" sz="2800" b="1" dirty="0"/>
              <a:t> are for pupils follow to ensure a </a:t>
            </a:r>
            <a:r>
              <a:rPr lang="en-GB" sz="2800" b="1" i="1" dirty="0"/>
              <a:t>ple</a:t>
            </a:r>
            <a:r>
              <a:rPr lang="en-GB" sz="2800" b="1" i="1" dirty="0">
                <a:solidFill>
                  <a:schemeClr val="tx1">
                    <a:lumMod val="50000"/>
                    <a:lumOff val="50000"/>
                  </a:schemeClr>
                </a:solidFill>
              </a:rPr>
              <a:t>asant </a:t>
            </a:r>
            <a:r>
              <a:rPr lang="en-GB" sz="2800" b="1" dirty="0"/>
              <a:t>and </a:t>
            </a:r>
            <a:r>
              <a:rPr lang="en-GB" sz="2800" b="1" i="1" dirty="0"/>
              <a:t>safe environment.</a:t>
            </a:r>
            <a:endParaRPr lang="en-GB" sz="2800" dirty="0"/>
          </a:p>
          <a:p>
            <a:r>
              <a:rPr lang="en-GB" sz="2800" b="1" dirty="0"/>
              <a:t>1. Follow the teacher’s instructions. </a:t>
            </a:r>
            <a:endParaRPr lang="en-GB" sz="2800" dirty="0"/>
          </a:p>
          <a:p>
            <a:r>
              <a:rPr lang="en-GB" sz="2800" b="1" dirty="0"/>
              <a:t>2. Raise your hand, and wait for permission before speaking. </a:t>
            </a:r>
            <a:endParaRPr lang="en-GB" sz="2800" dirty="0"/>
          </a:p>
          <a:p>
            <a:r>
              <a:rPr lang="en-GB" sz="2800" b="1" dirty="0"/>
              <a:t>3. Allow people to get on with their work. </a:t>
            </a:r>
            <a:endParaRPr lang="en-GB" sz="2800" dirty="0"/>
          </a:p>
          <a:p>
            <a:r>
              <a:rPr lang="en-GB" sz="2800" b="1" dirty="0">
                <a:solidFill>
                  <a:schemeClr val="tx1">
                    <a:lumMod val="50000"/>
                    <a:lumOff val="50000"/>
                  </a:schemeClr>
                </a:solidFill>
              </a:rPr>
              <a:t>4. Fo</a:t>
            </a:r>
            <a:r>
              <a:rPr lang="en-GB" sz="2800" b="1" dirty="0"/>
              <a:t>llow the laboratory rules</a:t>
            </a:r>
            <a:endParaRPr lang="en-GB" sz="2800" dirty="0"/>
          </a:p>
          <a:p>
            <a:r>
              <a:rPr lang="en-GB" sz="2800" b="1" dirty="0">
                <a:solidFill>
                  <a:schemeClr val="tx1">
                    <a:lumMod val="50000"/>
                    <a:lumOff val="50000"/>
                  </a:schemeClr>
                </a:solidFill>
              </a:rPr>
              <a:t>5. No Put </a:t>
            </a:r>
            <a:r>
              <a:rPr lang="en-GB" sz="2800" b="1" dirty="0"/>
              <a:t>Downs</a:t>
            </a:r>
            <a:endParaRPr lang="en-GB" sz="2800" dirty="0"/>
          </a:p>
        </p:txBody>
      </p:sp>
    </p:spTree>
    <p:extLst>
      <p:ext uri="{BB962C8B-B14F-4D97-AF65-F5344CB8AC3E}">
        <p14:creationId xmlns:p14="http://schemas.microsoft.com/office/powerpoint/2010/main" val="56428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42E1AB-9C5E-40B0-8FBF-83BC0851C70F}" type="slidenum">
              <a:rPr lang="en-GB" sz="2000" smtClean="0">
                <a:solidFill>
                  <a:schemeClr val="accent1"/>
                </a:solidFill>
              </a:rPr>
              <a:pPr eaLnBrk="1" hangingPunct="1"/>
              <a:t>20</a:t>
            </a:fld>
            <a:endParaRPr lang="en-GB" sz="2000" dirty="0" smtClean="0">
              <a:solidFill>
                <a:schemeClr val="accent1"/>
              </a:solidFill>
            </a:endParaRPr>
          </a:p>
        </p:txBody>
      </p:sp>
      <p:sp>
        <p:nvSpPr>
          <p:cNvPr id="153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C3E988-ACDE-419E-8B5F-282305FAB830}" type="datetime1">
              <a:rPr lang="en-GB" sz="1400" smtClean="0"/>
              <a:t>19/08/2017</a:t>
            </a:fld>
            <a:endParaRPr lang="en-GB" sz="1400" dirty="0" smtClean="0"/>
          </a:p>
        </p:txBody>
      </p:sp>
      <p:sp>
        <p:nvSpPr>
          <p:cNvPr id="153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5365" name="Title 1"/>
          <p:cNvSpPr>
            <a:spLocks noGrp="1"/>
          </p:cNvSpPr>
          <p:nvPr>
            <p:ph type="title" idx="4294967295"/>
          </p:nvPr>
        </p:nvSpPr>
        <p:spPr/>
        <p:txBody>
          <a:bodyPr/>
          <a:lstStyle/>
          <a:p>
            <a:pPr eaLnBrk="1" hangingPunct="1"/>
            <a:r>
              <a:rPr lang="en-GB" dirty="0" smtClean="0"/>
              <a:t>ASK A STUDENT!</a:t>
            </a:r>
          </a:p>
        </p:txBody>
      </p:sp>
      <p:sp>
        <p:nvSpPr>
          <p:cNvPr id="15366" name="Content Placeholder 2"/>
          <p:cNvSpPr>
            <a:spLocks noGrp="1"/>
          </p:cNvSpPr>
          <p:nvPr>
            <p:ph idx="4294967295"/>
          </p:nvPr>
        </p:nvSpPr>
        <p:spPr>
          <a:xfrm>
            <a:off x="457200" y="1295400"/>
            <a:ext cx="8001000" cy="914400"/>
          </a:xfrm>
        </p:spPr>
        <p:txBody>
          <a:bodyPr/>
          <a:lstStyle/>
          <a:p>
            <a:pPr algn="ctr" eaLnBrk="1" hangingPunct="1"/>
            <a:r>
              <a:rPr lang="en-GB" sz="4000" dirty="0" smtClean="0"/>
              <a:t>NAME SOME FORCE WORDS?</a:t>
            </a:r>
          </a:p>
        </p:txBody>
      </p:sp>
      <p:sp>
        <p:nvSpPr>
          <p:cNvPr id="15367" name="Rectangle 4"/>
          <p:cNvSpPr>
            <a:spLocks noChangeArrowheads="1"/>
          </p:cNvSpPr>
          <p:nvPr/>
        </p:nvSpPr>
        <p:spPr bwMode="auto">
          <a:xfrm>
            <a:off x="2057400" y="3124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FFFF00"/>
                </a:solidFill>
                <a:latin typeface="Comic Sans MS" pitchFamily="66" charset="0"/>
                <a:hlinkClick r:id="rId2"/>
              </a:rPr>
              <a:t>Timer- Countdown</a:t>
            </a:r>
            <a:endParaRPr lang="en-GB" sz="3200" dirty="0">
              <a:solidFill>
                <a:srgbClr val="FFFF00"/>
              </a:solidFill>
              <a:latin typeface="Comic Sans MS" pitchFamily="66" charset="0"/>
            </a:endParaRPr>
          </a:p>
        </p:txBody>
      </p:sp>
      <p:grpSp>
        <p:nvGrpSpPr>
          <p:cNvPr id="393221" name="Group 5"/>
          <p:cNvGrpSpPr>
            <a:grpSpLocks/>
          </p:cNvGrpSpPr>
          <p:nvPr/>
        </p:nvGrpSpPr>
        <p:grpSpPr bwMode="auto">
          <a:xfrm>
            <a:off x="5867400" y="2209800"/>
            <a:ext cx="2916238" cy="2808288"/>
            <a:chOff x="3923" y="1661"/>
            <a:chExt cx="1837" cy="1769"/>
          </a:xfrm>
        </p:grpSpPr>
        <p:sp>
          <p:nvSpPr>
            <p:cNvPr id="15369"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70"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0000"/>
                    </a:solidFill>
                    <a:round/>
                    <a:headEnd/>
                    <a:tailEnd/>
                  </a:ln>
                  <a:solidFill>
                    <a:srgbClr val="000000"/>
                  </a:solidFill>
                  <a:latin typeface="Arial Black"/>
                </a:rPr>
                <a:t>Think</a:t>
              </a:r>
            </a:p>
            <a:p>
              <a:pPr algn="ctr"/>
              <a:r>
                <a:rPr lang="en-GB" sz="3600" kern="10" dirty="0">
                  <a:ln w="9525">
                    <a:solidFill>
                      <a:srgbClr val="000000"/>
                    </a:solidFill>
                    <a:round/>
                    <a:headEnd/>
                    <a:tailEnd/>
                  </a:ln>
                  <a:solidFill>
                    <a:srgbClr val="000000"/>
                  </a:solidFill>
                  <a:latin typeface="Arial Black"/>
                </a:rPr>
                <a:t>Pair</a:t>
              </a:r>
            </a:p>
            <a:p>
              <a:pPr algn="ctr"/>
              <a:r>
                <a:rPr lang="en-GB" sz="3600" kern="10" dirty="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53335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93221"/>
                                        </p:tgtEl>
                                        <p:attrNameLst>
                                          <p:attrName>style.visibility</p:attrName>
                                        </p:attrNameLst>
                                      </p:cBhvr>
                                      <p:to>
                                        <p:strVal val="visible"/>
                                      </p:to>
                                    </p:set>
                                    <p:animEffect transition="in" filter="diamond(out)">
                                      <p:cBhvr>
                                        <p:cTn id="7" dur="500"/>
                                        <p:tgtEl>
                                          <p:spTgt spid="39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68EEBE-82CF-4208-8369-3C5101F42339}" type="slidenum">
              <a:rPr lang="en-GB" sz="2000" smtClean="0">
                <a:solidFill>
                  <a:schemeClr val="accent1"/>
                </a:solidFill>
              </a:rPr>
              <a:pPr eaLnBrk="1" hangingPunct="1"/>
              <a:t>21</a:t>
            </a:fld>
            <a:endParaRPr lang="en-GB" sz="2000" dirty="0" smtClean="0">
              <a:solidFill>
                <a:schemeClr val="accent1"/>
              </a:solidFill>
            </a:endParaRPr>
          </a:p>
        </p:txBody>
      </p:sp>
      <p:sp>
        <p:nvSpPr>
          <p:cNvPr id="1331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30082D-477A-4BE6-BD9B-F291273DF225}" type="datetime1">
              <a:rPr lang="en-GB" sz="1400" smtClean="0"/>
              <a:t>19/08/2017</a:t>
            </a:fld>
            <a:endParaRPr lang="en-GB" sz="1400" dirty="0" smtClean="0"/>
          </a:p>
        </p:txBody>
      </p:sp>
      <p:sp>
        <p:nvSpPr>
          <p:cNvPr id="1331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 name="Explosion 2 1"/>
          <p:cNvSpPr/>
          <p:nvPr/>
        </p:nvSpPr>
        <p:spPr>
          <a:xfrm>
            <a:off x="323528" y="548680"/>
            <a:ext cx="9073008" cy="5760640"/>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3317" name="Rectangle 2"/>
          <p:cNvSpPr>
            <a:spLocks noGrp="1" noChangeArrowheads="1"/>
          </p:cNvSpPr>
          <p:nvPr>
            <p:ph type="title"/>
          </p:nvPr>
        </p:nvSpPr>
        <p:spPr>
          <a:xfrm>
            <a:off x="2267744" y="1562100"/>
            <a:ext cx="4724400" cy="3733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GB"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r>
              <a:rPr lang="en-GB"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GB"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THOUGHT</a:t>
            </a:r>
          </a:p>
        </p:txBody>
      </p:sp>
    </p:spTree>
    <p:extLst>
      <p:ext uri="{BB962C8B-B14F-4D97-AF65-F5344CB8AC3E}">
        <p14:creationId xmlns:p14="http://schemas.microsoft.com/office/powerpoint/2010/main" val="3599632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50693A-AA97-4E50-B247-DCE6C20EB008}" type="slidenum">
              <a:rPr lang="en-GB" sz="2000" smtClean="0">
                <a:solidFill>
                  <a:schemeClr val="accent1"/>
                </a:solidFill>
              </a:rPr>
              <a:pPr eaLnBrk="1" hangingPunct="1"/>
              <a:t>22</a:t>
            </a:fld>
            <a:endParaRPr lang="en-GB" sz="2000" dirty="0" smtClean="0">
              <a:solidFill>
                <a:schemeClr val="accent1"/>
              </a:solidFill>
            </a:endParaRPr>
          </a:p>
        </p:txBody>
      </p:sp>
      <p:sp>
        <p:nvSpPr>
          <p:cNvPr id="1741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783964-8CD7-47FE-85E2-2B574D38705A}" type="datetime1">
              <a:rPr lang="en-GB" sz="1400" smtClean="0"/>
              <a:t>19/08/2017</a:t>
            </a:fld>
            <a:endParaRPr lang="en-GB" sz="1400" dirty="0" smtClean="0"/>
          </a:p>
        </p:txBody>
      </p:sp>
      <p:sp>
        <p:nvSpPr>
          <p:cNvPr id="1741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7413" name="Rectangle 3"/>
          <p:cNvSpPr>
            <a:spLocks noChangeArrowheads="1"/>
          </p:cNvSpPr>
          <p:nvPr/>
        </p:nvSpPr>
        <p:spPr bwMode="auto">
          <a:xfrm>
            <a:off x="1247775"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17414" name="Group 5"/>
          <p:cNvGrpSpPr>
            <a:grpSpLocks/>
          </p:cNvGrpSpPr>
          <p:nvPr/>
        </p:nvGrpSpPr>
        <p:grpSpPr bwMode="auto">
          <a:xfrm>
            <a:off x="0" y="-304800"/>
            <a:ext cx="9448800" cy="7510463"/>
            <a:chOff x="-96" y="-296"/>
            <a:chExt cx="6048" cy="4835"/>
          </a:xfrm>
        </p:grpSpPr>
        <p:pic>
          <p:nvPicPr>
            <p:cNvPr id="174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96"/>
              <a:ext cx="6048" cy="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4"/>
            <p:cNvSpPr txBox="1">
              <a:spLocks noChangeArrowheads="1"/>
            </p:cNvSpPr>
            <p:nvPr/>
          </p:nvSpPr>
          <p:spPr bwMode="auto">
            <a:xfrm>
              <a:off x="711" y="57"/>
              <a:ext cx="489"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800" b="1" dirty="0">
                  <a:solidFill>
                    <a:srgbClr val="003300"/>
                  </a:solidFill>
                  <a:latin typeface="Calligraph421 BT" pitchFamily="66" charset="0"/>
                </a:rPr>
                <a:t>e</a:t>
              </a:r>
            </a:p>
          </p:txBody>
        </p:sp>
      </p:grpSp>
    </p:spTree>
    <p:extLst>
      <p:ext uri="{BB962C8B-B14F-4D97-AF65-F5344CB8AC3E}">
        <p14:creationId xmlns:p14="http://schemas.microsoft.com/office/powerpoint/2010/main" val="397480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9E5FC3-907E-4559-9923-5F9828C5173C}" type="slidenum">
              <a:rPr lang="en-GB" sz="2000" smtClean="0">
                <a:solidFill>
                  <a:schemeClr val="accent1"/>
                </a:solidFill>
              </a:rPr>
              <a:pPr eaLnBrk="1" hangingPunct="1"/>
              <a:t>23</a:t>
            </a:fld>
            <a:endParaRPr lang="en-GB" sz="2000" dirty="0" smtClean="0">
              <a:solidFill>
                <a:schemeClr val="accent1"/>
              </a:solidFill>
            </a:endParaRPr>
          </a:p>
        </p:txBody>
      </p:sp>
      <p:sp>
        <p:nvSpPr>
          <p:cNvPr id="184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F3053A-5D1E-4E23-81FE-F5D173EE67C7}" type="datetime1">
              <a:rPr lang="en-GB" sz="1400" smtClean="0"/>
              <a:t>19/08/2017</a:t>
            </a:fld>
            <a:endParaRPr lang="en-GB" sz="1400" dirty="0" smtClean="0"/>
          </a:p>
        </p:txBody>
      </p:sp>
      <p:sp>
        <p:nvSpPr>
          <p:cNvPr id="184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8437" name="Rectangle 2050"/>
          <p:cNvSpPr>
            <a:spLocks noGrp="1" noChangeArrowheads="1"/>
          </p:cNvSpPr>
          <p:nvPr>
            <p:ph type="title"/>
          </p:nvPr>
        </p:nvSpPr>
        <p:spPr>
          <a:xfrm>
            <a:off x="2195736" y="1484784"/>
            <a:ext cx="4962872" cy="3733800"/>
          </a:xfrm>
        </p:spPr>
        <p:style>
          <a:lnRef idx="3">
            <a:schemeClr val="lt1"/>
          </a:lnRef>
          <a:fillRef idx="1">
            <a:schemeClr val="dk1"/>
          </a:fillRef>
          <a:effectRef idx="1">
            <a:schemeClr val="dk1"/>
          </a:effectRef>
          <a:fontRef idx="minor">
            <a:schemeClr val="lt1"/>
          </a:fontRef>
        </p:style>
        <p:txBody>
          <a:bodyPr/>
          <a:lstStyle/>
          <a:p>
            <a:pPr algn="ctr" eaLnBrk="1" hangingPunct="1"/>
            <a:r>
              <a:rPr lang="en-GB" sz="7200" dirty="0" smtClean="0">
                <a:latin typeface="Trebuchet MS" panose="020B0603020202020204" pitchFamily="34" charset="0"/>
              </a:rPr>
              <a:t>EFFECTS OF A FORCE?</a:t>
            </a:r>
          </a:p>
        </p:txBody>
      </p:sp>
    </p:spTree>
    <p:extLst>
      <p:ext uri="{BB962C8B-B14F-4D97-AF65-F5344CB8AC3E}">
        <p14:creationId xmlns:p14="http://schemas.microsoft.com/office/powerpoint/2010/main" val="110196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687" y="129427"/>
            <a:ext cx="6552728" cy="1143000"/>
          </a:xfrm>
        </p:spPr>
        <p:txBody>
          <a:bodyPr>
            <a:normAutofit fontScale="90000"/>
          </a:bodyPr>
          <a:lstStyle/>
          <a:p>
            <a:r>
              <a:rPr lang="en-GB" dirty="0" smtClean="0"/>
              <a:t>TASK</a:t>
            </a:r>
            <a:br>
              <a:rPr lang="en-GB" dirty="0" smtClean="0"/>
            </a:br>
            <a:r>
              <a:rPr lang="en-GB" dirty="0" smtClean="0"/>
              <a:t>- the effects of a Force</a:t>
            </a:r>
            <a:endParaRPr lang="en-GB" dirty="0"/>
          </a:p>
        </p:txBody>
      </p:sp>
      <p:sp>
        <p:nvSpPr>
          <p:cNvPr id="3" name="Date Placeholder 2"/>
          <p:cNvSpPr>
            <a:spLocks noGrp="1"/>
          </p:cNvSpPr>
          <p:nvPr>
            <p:ph type="dt" sz="half" idx="10"/>
          </p:nvPr>
        </p:nvSpPr>
        <p:spPr/>
        <p:txBody>
          <a:bodyPr/>
          <a:lstStyle/>
          <a:p>
            <a:pPr>
              <a:defRPr/>
            </a:pPr>
            <a:fld id="{92557FF2-0BE3-45BE-BD80-02EDD1CBE1BF}" type="datetime1">
              <a:rPr lang="en-GB" smtClean="0"/>
              <a:t>19/08/2017</a:t>
            </a:fld>
            <a:r>
              <a:rPr lang="en-GB" dirty="0" smtClean="0"/>
              <a:t>02/10/2011</a:t>
            </a:r>
            <a:endParaRPr lang="en-GB" dirty="0"/>
          </a:p>
        </p:txBody>
      </p:sp>
      <p:sp>
        <p:nvSpPr>
          <p:cNvPr id="4" name="Footer Placeholder 3"/>
          <p:cNvSpPr>
            <a:spLocks noGrp="1"/>
          </p:cNvSpPr>
          <p:nvPr>
            <p:ph type="ftr" sz="quarter" idx="11"/>
          </p:nvPr>
        </p:nvSpPr>
        <p:spPr/>
        <p:txBody>
          <a:bodyPr/>
          <a:lstStyle/>
          <a:p>
            <a:pPr>
              <a:defRPr/>
            </a:pPr>
            <a:r>
              <a:rPr lang="en-GB" dirty="0" smtClean="0"/>
              <a:t>JAH</a:t>
            </a:r>
            <a:endParaRPr lang="en-GB" dirty="0"/>
          </a:p>
        </p:txBody>
      </p:sp>
      <p:sp>
        <p:nvSpPr>
          <p:cNvPr id="5" name="Slide Number Placeholder 4"/>
          <p:cNvSpPr>
            <a:spLocks noGrp="1"/>
          </p:cNvSpPr>
          <p:nvPr>
            <p:ph type="sldNum" sz="quarter" idx="12"/>
          </p:nvPr>
        </p:nvSpPr>
        <p:spPr/>
        <p:txBody>
          <a:bodyPr/>
          <a:lstStyle/>
          <a:p>
            <a:pPr>
              <a:defRPr/>
            </a:pPr>
            <a:fld id="{04CAEFE3-6E40-4F34-BCF8-676E4A1FDCB5}" type="slidenum">
              <a:rPr lang="en-GB" smtClean="0"/>
              <a:pPr>
                <a:defRPr/>
              </a:pPr>
              <a:t>24</a:t>
            </a:fld>
            <a:endParaRPr lang="en-GB" dirty="0"/>
          </a:p>
        </p:txBody>
      </p:sp>
      <p:sp>
        <p:nvSpPr>
          <p:cNvPr id="6" name="TextBox 5"/>
          <p:cNvSpPr txBox="1"/>
          <p:nvPr/>
        </p:nvSpPr>
        <p:spPr>
          <a:xfrm>
            <a:off x="547936" y="1988840"/>
            <a:ext cx="8064896" cy="1569660"/>
          </a:xfrm>
          <a:prstGeom prst="rect">
            <a:avLst/>
          </a:prstGeom>
          <a:noFill/>
        </p:spPr>
        <p:txBody>
          <a:bodyPr wrap="square" rtlCol="0">
            <a:spAutoFit/>
          </a:bodyPr>
          <a:lstStyle/>
          <a:p>
            <a:r>
              <a:rPr lang="en-GB" sz="2400" dirty="0" smtClean="0">
                <a:solidFill>
                  <a:schemeClr val="tx1">
                    <a:lumMod val="95000"/>
                    <a:lumOff val="5000"/>
                  </a:schemeClr>
                </a:solidFill>
                <a:latin typeface="+mn-lt"/>
              </a:rPr>
              <a:t>Take one of the objects from the tray and apply different FORCES to it.</a:t>
            </a:r>
          </a:p>
          <a:p>
            <a:r>
              <a:rPr lang="en-GB" sz="2400" dirty="0" smtClean="0">
                <a:solidFill>
                  <a:schemeClr val="tx1">
                    <a:lumMod val="95000"/>
                    <a:lumOff val="5000"/>
                  </a:schemeClr>
                </a:solidFill>
                <a:latin typeface="+mn-lt"/>
              </a:rPr>
              <a:t>List </a:t>
            </a:r>
            <a:r>
              <a:rPr lang="en-GB" sz="2400" dirty="0">
                <a:solidFill>
                  <a:schemeClr val="tx1">
                    <a:lumMod val="95000"/>
                    <a:lumOff val="5000"/>
                  </a:schemeClr>
                </a:solidFill>
                <a:latin typeface="+mn-lt"/>
              </a:rPr>
              <a:t>the force word that you would use to explain the </a:t>
            </a:r>
            <a:r>
              <a:rPr lang="en-GB" sz="2400" dirty="0" smtClean="0">
                <a:solidFill>
                  <a:schemeClr val="tx1">
                    <a:lumMod val="95000"/>
                    <a:lumOff val="5000"/>
                  </a:schemeClr>
                </a:solidFill>
                <a:latin typeface="+mn-lt"/>
              </a:rPr>
              <a:t>force.</a:t>
            </a:r>
            <a:endParaRPr lang="en-GB" sz="2400" dirty="0">
              <a:solidFill>
                <a:schemeClr val="tx1">
                  <a:lumMod val="95000"/>
                  <a:lumOff val="5000"/>
                </a:schemeClr>
              </a:solidFill>
              <a:latin typeface="+mn-lt"/>
            </a:endParaRPr>
          </a:p>
          <a:p>
            <a:r>
              <a:rPr lang="en-GB" sz="2400" dirty="0" smtClean="0">
                <a:solidFill>
                  <a:schemeClr val="tx1">
                    <a:lumMod val="95000"/>
                    <a:lumOff val="5000"/>
                  </a:schemeClr>
                </a:solidFill>
                <a:latin typeface="+mn-lt"/>
              </a:rPr>
              <a:t>Record the effect on the object.</a:t>
            </a:r>
          </a:p>
        </p:txBody>
      </p:sp>
      <p:graphicFrame>
        <p:nvGraphicFramePr>
          <p:cNvPr id="7" name="Table 6"/>
          <p:cNvGraphicFramePr>
            <a:graphicFrameLocks noGrp="1"/>
          </p:cNvGraphicFramePr>
          <p:nvPr>
            <p:extLst>
              <p:ext uri="{D42A27DB-BD31-4B8C-83A1-F6EECF244321}">
                <p14:modId xmlns:p14="http://schemas.microsoft.com/office/powerpoint/2010/main" val="656828080"/>
              </p:ext>
            </p:extLst>
          </p:nvPr>
        </p:nvGraphicFramePr>
        <p:xfrm>
          <a:off x="1668016" y="3789040"/>
          <a:ext cx="6096000" cy="1107440"/>
        </p:xfrm>
        <a:graphic>
          <a:graphicData uri="http://schemas.openxmlformats.org/drawingml/2006/table">
            <a:tbl>
              <a:tblPr firstRow="1" bandRow="1">
                <a:tableStyleId>{5C22544A-7EE6-4342-B048-85BDC9FD1C3A}</a:tableStyleId>
              </a:tblPr>
              <a:tblGrid>
                <a:gridCol w="2032000"/>
                <a:gridCol w="2032000"/>
                <a:gridCol w="2032000"/>
              </a:tblGrid>
              <a:tr h="226824">
                <a:tc>
                  <a:txBody>
                    <a:bodyPr/>
                    <a:lstStyle/>
                    <a:p>
                      <a:pPr algn="ctr"/>
                      <a:r>
                        <a:rPr lang="en-GB" dirty="0" smtClean="0"/>
                        <a:t>Object</a:t>
                      </a:r>
                      <a:endParaRPr lang="en-GB" dirty="0"/>
                    </a:p>
                  </a:txBody>
                  <a:tcPr/>
                </a:tc>
                <a:tc>
                  <a:txBody>
                    <a:bodyPr/>
                    <a:lstStyle/>
                    <a:p>
                      <a:pPr algn="ctr"/>
                      <a:r>
                        <a:rPr lang="en-GB" dirty="0" smtClean="0"/>
                        <a:t>Force</a:t>
                      </a:r>
                      <a:endParaRPr lang="en-GB" dirty="0"/>
                    </a:p>
                  </a:txBody>
                  <a:tcPr/>
                </a:tc>
                <a:tc>
                  <a:txBody>
                    <a:bodyPr/>
                    <a:lstStyle/>
                    <a:p>
                      <a:pPr algn="ctr"/>
                      <a:r>
                        <a:rPr lang="en-GB" dirty="0" smtClean="0"/>
                        <a:t>Effect</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8" name="Rectangle 7"/>
          <p:cNvSpPr/>
          <p:nvPr/>
        </p:nvSpPr>
        <p:spPr>
          <a:xfrm>
            <a:off x="2411760" y="5442148"/>
            <a:ext cx="4608512" cy="830997"/>
          </a:xfrm>
          <a:prstGeom prst="rect">
            <a:avLst/>
          </a:prstGeom>
        </p:spPr>
        <p:txBody>
          <a:bodyPr wrap="square">
            <a:spAutoFit/>
          </a:bodyPr>
          <a:lstStyle/>
          <a:p>
            <a:pPr algn="ctr"/>
            <a:r>
              <a:rPr lang="en-GB" dirty="0" smtClean="0">
                <a:solidFill>
                  <a:srgbClr val="FFFF00"/>
                </a:solidFill>
                <a:hlinkClick r:id="rId2"/>
              </a:rPr>
              <a:t>timer- the avengers</a:t>
            </a:r>
            <a:endParaRPr lang="en-GB" dirty="0" smtClean="0">
              <a:solidFill>
                <a:srgbClr val="FFFF00"/>
              </a:solidFill>
            </a:endParaRPr>
          </a:p>
          <a:p>
            <a:endParaRPr lang="en-GB" dirty="0">
              <a:solidFill>
                <a:srgbClr val="FFFF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t="1596" b="1596"/>
          <a:stretch>
            <a:fillRect/>
          </a:stretch>
        </p:blipFill>
        <p:spPr bwMode="auto">
          <a:xfrm>
            <a:off x="53458" y="129427"/>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
        <p:nvSpPr>
          <p:cNvPr id="9" name="Rectangle 8"/>
          <p:cNvSpPr/>
          <p:nvPr/>
        </p:nvSpPr>
        <p:spPr>
          <a:xfrm>
            <a:off x="528611" y="1423835"/>
            <a:ext cx="5694316"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GB" sz="2400" b="1" dirty="0" smtClean="0">
                <a:solidFill>
                  <a:schemeClr val="bg1"/>
                </a:solidFill>
                <a:latin typeface="+mn-lt"/>
              </a:rPr>
              <a:t>CAREFULLY, DO NOT DESTROY THE OBJECTS</a:t>
            </a: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29427"/>
            <a:ext cx="1392237"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4038039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C3226E-30C6-4219-87F9-AA2D4115142C}" type="slidenum">
              <a:rPr lang="en-GB" sz="2000" smtClean="0">
                <a:solidFill>
                  <a:schemeClr val="accent1"/>
                </a:solidFill>
              </a:rPr>
              <a:pPr eaLnBrk="1" hangingPunct="1"/>
              <a:t>25</a:t>
            </a:fld>
            <a:endParaRPr lang="en-GB" sz="2000" dirty="0" smtClean="0">
              <a:solidFill>
                <a:schemeClr val="accent1"/>
              </a:solidFill>
            </a:endParaRPr>
          </a:p>
        </p:txBody>
      </p:sp>
      <p:sp>
        <p:nvSpPr>
          <p:cNvPr id="194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094E42-3AF7-44D8-B33F-368A82795343}" type="datetime1">
              <a:rPr lang="en-GB" sz="1400" smtClean="0"/>
              <a:t>19/08/2017</a:t>
            </a:fld>
            <a:endParaRPr lang="en-GB" sz="1400" dirty="0" smtClean="0"/>
          </a:p>
        </p:txBody>
      </p:sp>
      <p:sp>
        <p:nvSpPr>
          <p:cNvPr id="194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9461" name="Rectangle 2050"/>
          <p:cNvSpPr>
            <a:spLocks noGrp="1" noChangeArrowheads="1"/>
          </p:cNvSpPr>
          <p:nvPr>
            <p:ph type="title"/>
          </p:nvPr>
        </p:nvSpPr>
        <p:spPr>
          <a:xfrm>
            <a:off x="457200" y="274638"/>
            <a:ext cx="8229600" cy="778098"/>
          </a:xfrm>
        </p:spPr>
        <p:txBody>
          <a:bodyPr/>
          <a:lstStyle/>
          <a:p>
            <a:pPr eaLnBrk="1" hangingPunct="1"/>
            <a:r>
              <a:rPr lang="en-GB" sz="2800" dirty="0" smtClean="0"/>
              <a:t>BEWARE</a:t>
            </a:r>
          </a:p>
        </p:txBody>
      </p:sp>
      <p:sp>
        <p:nvSpPr>
          <p:cNvPr id="19462" name="Rectangle 2051"/>
          <p:cNvSpPr>
            <a:spLocks noGrp="1" noChangeArrowheads="1"/>
          </p:cNvSpPr>
          <p:nvPr>
            <p:ph type="body" idx="1"/>
          </p:nvPr>
        </p:nvSpPr>
        <p:spPr>
          <a:xfrm>
            <a:off x="533400" y="1196752"/>
            <a:ext cx="7772400" cy="1447800"/>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pPr eaLnBrk="1" hangingPunct="1">
              <a:lnSpc>
                <a:spcPct val="90000"/>
              </a:lnSpc>
              <a:buFontTx/>
              <a:buNone/>
            </a:pPr>
            <a:r>
              <a:rPr lang="en-GB" sz="4400" dirty="0" smtClean="0"/>
              <a:t>It seems amazing but you cannot </a:t>
            </a:r>
            <a:r>
              <a:rPr lang="en-GB" sz="4400" dirty="0" smtClean="0">
                <a:solidFill>
                  <a:srgbClr val="FF0000"/>
                </a:solidFill>
              </a:rPr>
              <a:t>see</a:t>
            </a:r>
            <a:r>
              <a:rPr lang="en-GB" sz="4400" dirty="0" smtClean="0">
                <a:solidFill>
                  <a:srgbClr val="FF0066"/>
                </a:solidFill>
              </a:rPr>
              <a:t> </a:t>
            </a:r>
            <a:r>
              <a:rPr lang="en-GB" sz="4400" dirty="0" smtClean="0"/>
              <a:t>Forces. You can only </a:t>
            </a:r>
            <a:r>
              <a:rPr lang="en-GB" sz="4400" dirty="0" smtClean="0">
                <a:solidFill>
                  <a:srgbClr val="FF0000"/>
                </a:solidFill>
              </a:rPr>
              <a:t>see</a:t>
            </a:r>
            <a:r>
              <a:rPr lang="en-GB" sz="4400" dirty="0" smtClean="0">
                <a:solidFill>
                  <a:srgbClr val="FF0066"/>
                </a:solidFill>
              </a:rPr>
              <a:t> </a:t>
            </a:r>
            <a:r>
              <a:rPr lang="en-GB" sz="4400" dirty="0" smtClean="0">
                <a:solidFill>
                  <a:schemeClr val="accent6">
                    <a:lumMod val="75000"/>
                  </a:schemeClr>
                </a:solidFill>
              </a:rPr>
              <a:t>their effects. </a:t>
            </a:r>
          </a:p>
        </p:txBody>
      </p:sp>
      <p:pic>
        <p:nvPicPr>
          <p:cNvPr id="19463"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2766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2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00600"/>
            <a:ext cx="3238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2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971800"/>
            <a:ext cx="2566988"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2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365104"/>
            <a:ext cx="20272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65063" y="2875002"/>
            <a:ext cx="2090124" cy="369332"/>
          </a:xfrm>
          <a:prstGeom prst="rect">
            <a:avLst/>
          </a:prstGeom>
        </p:spPr>
        <p:txBody>
          <a:bodyPr wrap="none">
            <a:spAutoFit/>
          </a:bodyPr>
          <a:lstStyle/>
          <a:p>
            <a:r>
              <a:rPr lang="en-GB" dirty="0" smtClean="0">
                <a:solidFill>
                  <a:schemeClr val="accent2"/>
                </a:solidFill>
                <a:hlinkClick r:id="rId7"/>
              </a:rPr>
              <a:t>Squash that golf ball</a:t>
            </a:r>
            <a:endParaRPr lang="en-GB" dirty="0">
              <a:solidFill>
                <a:schemeClr val="accent2"/>
              </a:solidFill>
            </a:endParaRPr>
          </a:p>
        </p:txBody>
      </p:sp>
    </p:spTree>
    <p:extLst>
      <p:ext uri="{BB962C8B-B14F-4D97-AF65-F5344CB8AC3E}">
        <p14:creationId xmlns:p14="http://schemas.microsoft.com/office/powerpoint/2010/main" val="2082321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6A2165-5C26-4DC3-A6F6-B5D211D1289F}" type="slidenum">
              <a:rPr lang="en-GB" sz="2000" smtClean="0">
                <a:solidFill>
                  <a:schemeClr val="accent1"/>
                </a:solidFill>
              </a:rPr>
              <a:pPr eaLnBrk="1" hangingPunct="1"/>
              <a:t>26</a:t>
            </a:fld>
            <a:endParaRPr lang="en-GB" sz="2000" dirty="0" smtClean="0">
              <a:solidFill>
                <a:schemeClr val="accent1"/>
              </a:solidFill>
            </a:endParaRPr>
          </a:p>
        </p:txBody>
      </p:sp>
      <p:sp>
        <p:nvSpPr>
          <p:cNvPr id="2150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B4539A-431A-4827-86B6-BF7153550C51}" type="datetime1">
              <a:rPr lang="en-GB" sz="1400" smtClean="0"/>
              <a:t>19/08/2017</a:t>
            </a:fld>
            <a:endParaRPr lang="en-GB" sz="1400" dirty="0" smtClean="0"/>
          </a:p>
        </p:txBody>
      </p:sp>
      <p:sp>
        <p:nvSpPr>
          <p:cNvPr id="2150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1510" name="Rectangle 3"/>
          <p:cNvSpPr>
            <a:spLocks noGrp="1" noChangeArrowheads="1"/>
          </p:cNvSpPr>
          <p:nvPr>
            <p:ph type="body" idx="1"/>
          </p:nvPr>
        </p:nvSpPr>
        <p:spPr>
          <a:xfrm>
            <a:off x="381000" y="260649"/>
            <a:ext cx="7772400" cy="3011486"/>
          </a:xfrm>
        </p:spPr>
        <p:style>
          <a:lnRef idx="3">
            <a:schemeClr val="lt1"/>
          </a:lnRef>
          <a:fillRef idx="1">
            <a:schemeClr val="dk1"/>
          </a:fillRef>
          <a:effectRef idx="1">
            <a:schemeClr val="dk1"/>
          </a:effectRef>
          <a:fontRef idx="minor">
            <a:schemeClr val="lt1"/>
          </a:fontRef>
        </p:style>
        <p:txBody>
          <a:bodyPr>
            <a:normAutofit/>
          </a:bodyPr>
          <a:lstStyle/>
          <a:p>
            <a:pPr eaLnBrk="1" hangingPunct="1">
              <a:lnSpc>
                <a:spcPct val="90000"/>
              </a:lnSpc>
              <a:buFontTx/>
              <a:buNone/>
            </a:pPr>
            <a:r>
              <a:rPr lang="en-GB" sz="4400" dirty="0" smtClean="0"/>
              <a:t>Forces change an object’s </a:t>
            </a:r>
          </a:p>
          <a:p>
            <a:pPr lvl="1" eaLnBrk="1" hangingPunct="1">
              <a:lnSpc>
                <a:spcPct val="90000"/>
              </a:lnSpc>
            </a:pPr>
            <a:r>
              <a:rPr lang="en-GB" sz="4000" dirty="0" smtClean="0"/>
              <a:t>	</a:t>
            </a:r>
            <a:r>
              <a:rPr lang="en-GB" sz="4000" dirty="0" smtClean="0">
                <a:solidFill>
                  <a:schemeClr val="accent5">
                    <a:lumMod val="60000"/>
                    <a:lumOff val="40000"/>
                  </a:schemeClr>
                </a:solidFill>
              </a:rPr>
              <a:t>speed</a:t>
            </a:r>
            <a:r>
              <a:rPr lang="en-GB" sz="4000" dirty="0" smtClean="0"/>
              <a:t>, (</a:t>
            </a:r>
            <a:r>
              <a:rPr lang="en-GB" sz="4000" dirty="0" smtClean="0">
                <a:solidFill>
                  <a:srgbClr val="FFFF00"/>
                </a:solidFill>
              </a:rPr>
              <a:t>cause an acceleration</a:t>
            </a:r>
            <a:r>
              <a:rPr lang="en-GB" sz="4000" dirty="0" smtClean="0"/>
              <a:t>)</a:t>
            </a:r>
          </a:p>
          <a:p>
            <a:pPr lvl="1" eaLnBrk="1" hangingPunct="1">
              <a:lnSpc>
                <a:spcPct val="90000"/>
              </a:lnSpc>
            </a:pPr>
            <a:r>
              <a:rPr lang="en-GB" sz="4000" dirty="0" smtClean="0"/>
              <a:t>	</a:t>
            </a:r>
            <a:r>
              <a:rPr lang="en-GB" sz="4000" dirty="0" smtClean="0">
                <a:solidFill>
                  <a:schemeClr val="accent5">
                    <a:lumMod val="60000"/>
                    <a:lumOff val="40000"/>
                  </a:schemeClr>
                </a:solidFill>
              </a:rPr>
              <a:t>shape</a:t>
            </a:r>
            <a:r>
              <a:rPr lang="en-GB" sz="4000" dirty="0" smtClean="0"/>
              <a:t>, </a:t>
            </a:r>
          </a:p>
          <a:p>
            <a:pPr lvl="1" eaLnBrk="1" hangingPunct="1">
              <a:lnSpc>
                <a:spcPct val="90000"/>
              </a:lnSpc>
            </a:pPr>
            <a:r>
              <a:rPr lang="en-GB" sz="4000" dirty="0" smtClean="0"/>
              <a:t>	</a:t>
            </a:r>
            <a:r>
              <a:rPr lang="en-GB" sz="4000" dirty="0" smtClean="0">
                <a:solidFill>
                  <a:srgbClr val="66FFFF"/>
                </a:solidFill>
              </a:rPr>
              <a:t>direction of movement</a:t>
            </a:r>
            <a:r>
              <a:rPr lang="en-GB" sz="4000" dirty="0" smtClean="0"/>
              <a:t>.</a:t>
            </a:r>
          </a:p>
        </p:txBody>
      </p:sp>
      <p:pic>
        <p:nvPicPr>
          <p:cNvPr id="215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1432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4286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6548" y="3272135"/>
            <a:ext cx="2720617" cy="461665"/>
          </a:xfrm>
          <a:prstGeom prst="rect">
            <a:avLst/>
          </a:prstGeom>
        </p:spPr>
        <p:txBody>
          <a:bodyPr wrap="none">
            <a:spAutoFit/>
          </a:bodyPr>
          <a:lstStyle/>
          <a:p>
            <a:r>
              <a:rPr lang="en-GB" dirty="0">
                <a:solidFill>
                  <a:schemeClr val="accent2"/>
                </a:solidFill>
                <a:hlinkClick r:id="rId4"/>
              </a:rPr>
              <a:t>Squash that golf ball</a:t>
            </a:r>
            <a:endParaRPr lang="en-GB" dirty="0">
              <a:solidFill>
                <a:schemeClr val="accent2"/>
              </a:solidFill>
            </a:endParaRPr>
          </a:p>
        </p:txBody>
      </p:sp>
    </p:spTree>
    <p:extLst>
      <p:ext uri="{BB962C8B-B14F-4D97-AF65-F5344CB8AC3E}">
        <p14:creationId xmlns:p14="http://schemas.microsoft.com/office/powerpoint/2010/main" val="1311071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152400" y="152400"/>
            <a:ext cx="7588250" cy="5943600"/>
          </a:xfrm>
        </p:spPr>
        <p:txBody>
          <a:bodyPr/>
          <a:lstStyle/>
          <a:p>
            <a:pPr algn="ctr"/>
            <a:r>
              <a:rPr lang="en-GB" dirty="0" smtClean="0"/>
              <a:t>Write down some </a:t>
            </a:r>
            <a:r>
              <a:rPr lang="en-GB" dirty="0" smtClean="0">
                <a:solidFill>
                  <a:srgbClr val="FF0000"/>
                </a:solidFill>
              </a:rPr>
              <a:t>FORCES t</a:t>
            </a:r>
            <a:r>
              <a:rPr lang="en-GB" dirty="0" smtClean="0"/>
              <a:t>hat act on a</a:t>
            </a:r>
            <a:r>
              <a:rPr lang="en-GB" dirty="0" smtClean="0">
                <a:solidFill>
                  <a:srgbClr val="FF0000"/>
                </a:solidFill>
              </a:rPr>
              <a:t> car </a:t>
            </a:r>
            <a:r>
              <a:rPr lang="en-GB" dirty="0" smtClean="0"/>
              <a:t>when driving or </a:t>
            </a:r>
            <a:r>
              <a:rPr lang="en-GB" dirty="0" smtClean="0">
                <a:solidFill>
                  <a:srgbClr val="FF0000"/>
                </a:solidFill>
              </a:rPr>
              <a:t>in a car crash. </a:t>
            </a:r>
          </a:p>
        </p:txBody>
      </p:sp>
      <p:sp>
        <p:nvSpPr>
          <p:cNvPr id="2355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C5B3DB-3A91-40D9-A990-EE552E13DF50}" type="datetime1">
              <a:rPr lang="en-GB" sz="1400" smtClean="0"/>
              <a:t>19/08/2017</a:t>
            </a:fld>
            <a:r>
              <a:rPr lang="en-GB" sz="1400" dirty="0" smtClean="0"/>
              <a:t>02/10/2011</a:t>
            </a:r>
          </a:p>
        </p:txBody>
      </p:sp>
      <p:sp>
        <p:nvSpPr>
          <p:cNvPr id="2355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3557" name="Slide Number Placeholder 4"/>
          <p:cNvSpPr>
            <a:spLocks noGrp="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F25ABF-FB9E-4DB0-8C2D-94998218D1D7}" type="slidenum">
              <a:rPr lang="en-GB" sz="2000" smtClean="0">
                <a:solidFill>
                  <a:schemeClr val="accent1"/>
                </a:solidFill>
              </a:rPr>
              <a:pPr eaLnBrk="1" hangingPunct="1"/>
              <a:t>27</a:t>
            </a:fld>
            <a:endParaRPr lang="en-GB" sz="2000" dirty="0" smtClean="0">
              <a:solidFill>
                <a:schemeClr val="accent1"/>
              </a:solidFill>
            </a:endParaRPr>
          </a:p>
        </p:txBody>
      </p:sp>
      <p:graphicFrame>
        <p:nvGraphicFramePr>
          <p:cNvPr id="23558" name="Object 8"/>
          <p:cNvGraphicFramePr>
            <a:graphicFrameLocks noChangeAspect="1"/>
          </p:cNvGraphicFramePr>
          <p:nvPr/>
        </p:nvGraphicFramePr>
        <p:xfrm>
          <a:off x="1908175" y="2420938"/>
          <a:ext cx="5399088" cy="2606675"/>
        </p:xfrm>
        <a:graphic>
          <a:graphicData uri="http://schemas.openxmlformats.org/presentationml/2006/ole">
            <mc:AlternateContent xmlns:mc="http://schemas.openxmlformats.org/markup-compatibility/2006">
              <mc:Choice xmlns:v="urn:schemas-microsoft-com:vml" Requires="v">
                <p:oleObj spid="_x0000_s1049"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420938"/>
                        <a:ext cx="53990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Connector 2"/>
          <p:cNvCxnSpPr/>
          <p:nvPr/>
        </p:nvCxnSpPr>
        <p:spPr>
          <a:xfrm>
            <a:off x="1043608" y="5013176"/>
            <a:ext cx="662473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7585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E2B0B1-C0EF-413A-BA57-5DAD542AAE78}" type="slidenum">
              <a:rPr lang="en-GB" sz="2000" smtClean="0">
                <a:solidFill>
                  <a:schemeClr val="accent1"/>
                </a:solidFill>
              </a:rPr>
              <a:pPr eaLnBrk="1" hangingPunct="1"/>
              <a:t>28</a:t>
            </a:fld>
            <a:endParaRPr lang="en-GB" sz="2000" dirty="0" smtClean="0">
              <a:solidFill>
                <a:schemeClr val="accent1"/>
              </a:solidFill>
            </a:endParaRPr>
          </a:p>
        </p:txBody>
      </p:sp>
      <p:sp>
        <p:nvSpPr>
          <p:cNvPr id="2457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7E6B0A-C8B6-4811-83AF-2B22934F89C5}" type="datetime1">
              <a:rPr lang="en-GB" sz="1400" smtClean="0"/>
              <a:t>19/08/2017</a:t>
            </a:fld>
            <a:endParaRPr lang="en-GB" sz="1400" dirty="0" smtClean="0"/>
          </a:p>
        </p:txBody>
      </p:sp>
      <p:sp>
        <p:nvSpPr>
          <p:cNvPr id="2458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4581" name="Rectangle 2"/>
          <p:cNvSpPr>
            <a:spLocks noGrp="1" noChangeArrowheads="1"/>
          </p:cNvSpPr>
          <p:nvPr>
            <p:ph type="title"/>
          </p:nvPr>
        </p:nvSpPr>
        <p:spPr>
          <a:xfrm>
            <a:off x="1259632" y="331787"/>
            <a:ext cx="8229600" cy="1143000"/>
          </a:xfrm>
        </p:spPr>
        <p:txBody>
          <a:bodyPr>
            <a:normAutofit fontScale="90000"/>
          </a:bodyPr>
          <a:lstStyle/>
          <a:p>
            <a:pPr eaLnBrk="1" hangingPunct="1"/>
            <a:r>
              <a:rPr lang="en-GB" dirty="0" smtClean="0"/>
              <a:t>GO ON A FORCE WALK WITH YOUR TEACHER</a:t>
            </a:r>
          </a:p>
        </p:txBody>
      </p:sp>
      <p:sp>
        <p:nvSpPr>
          <p:cNvPr id="24582" name="Rectangle 3"/>
          <p:cNvSpPr>
            <a:spLocks noGrp="1" noChangeArrowheads="1"/>
          </p:cNvSpPr>
          <p:nvPr>
            <p:ph type="body" idx="1"/>
          </p:nvPr>
        </p:nvSpPr>
        <p:spPr>
          <a:xfrm>
            <a:off x="4572000" y="1844824"/>
            <a:ext cx="4320480" cy="4464496"/>
          </a:xfrm>
        </p:spPr>
        <p:txBody>
          <a:bodyPr>
            <a:normAutofit fontScale="92500" lnSpcReduction="10000"/>
          </a:bodyPr>
          <a:lstStyle/>
          <a:p>
            <a:pPr algn="ctr" eaLnBrk="1" hangingPunct="1">
              <a:lnSpc>
                <a:spcPct val="90000"/>
              </a:lnSpc>
            </a:pPr>
            <a:r>
              <a:rPr lang="en-GB" sz="4400" dirty="0" smtClean="0"/>
              <a:t>Make a table in your jotter and record when you come across a force, how do you know? What are the effects of this force?</a:t>
            </a:r>
          </a:p>
        </p:txBody>
      </p:sp>
      <p:pic>
        <p:nvPicPr>
          <p:cNvPr id="24583" name="Picture 8" descr="MC9004393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5" y="1806575"/>
            <a:ext cx="43021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MC9001572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335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485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Force Walk</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2384714"/>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What</a:t>
                      </a:r>
                      <a:endParaRPr lang="en-GB" dirty="0"/>
                    </a:p>
                  </a:txBody>
                  <a:tcPr/>
                </a:tc>
                <a:tc>
                  <a:txBody>
                    <a:bodyPr/>
                    <a:lstStyle/>
                    <a:p>
                      <a:r>
                        <a:rPr lang="en-GB" dirty="0" smtClean="0"/>
                        <a:t>Force</a:t>
                      </a:r>
                      <a:endParaRPr lang="en-GB" dirty="0"/>
                    </a:p>
                  </a:txBody>
                  <a:tcPr/>
                </a:tc>
                <a:tc>
                  <a:txBody>
                    <a:bodyPr/>
                    <a:lstStyle/>
                    <a:p>
                      <a:r>
                        <a:rPr lang="en-GB" dirty="0" smtClean="0"/>
                        <a:t>Effect</a:t>
                      </a:r>
                      <a:endParaRPr lang="en-GB" dirty="0"/>
                    </a:p>
                  </a:txBody>
                  <a:tcPr/>
                </a:tc>
                <a:tc>
                  <a:txBody>
                    <a:bodyPr/>
                    <a:lstStyle/>
                    <a:p>
                      <a:r>
                        <a:rPr lang="en-GB" dirty="0" smtClean="0"/>
                        <a:t>Comment</a:t>
                      </a:r>
                      <a:endParaRPr lang="en-GB" dirty="0"/>
                    </a:p>
                  </a:txBody>
                  <a:tcPr/>
                </a:tc>
              </a:tr>
              <a:tr h="370840">
                <a:tc>
                  <a:txBody>
                    <a:bodyPr/>
                    <a:lstStyle/>
                    <a:p>
                      <a:r>
                        <a:rPr lang="en-GB" dirty="0" smtClean="0"/>
                        <a:t>Flushing</a:t>
                      </a:r>
                      <a:r>
                        <a:rPr lang="en-GB" baseline="0" dirty="0" smtClean="0"/>
                        <a:t> the loo</a:t>
                      </a:r>
                      <a:endParaRPr lang="en-GB" dirty="0"/>
                    </a:p>
                  </a:txBody>
                  <a:tcPr/>
                </a:tc>
                <a:tc>
                  <a:txBody>
                    <a:bodyPr/>
                    <a:lstStyle/>
                    <a:p>
                      <a:r>
                        <a:rPr lang="en-GB" dirty="0" smtClean="0"/>
                        <a:t>Push on handle</a:t>
                      </a:r>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29</a:t>
            </a:fld>
            <a:endParaRPr lang="en-GB" dirty="0"/>
          </a:p>
        </p:txBody>
      </p:sp>
    </p:spTree>
    <p:extLst>
      <p:ext uri="{BB962C8B-B14F-4D97-AF65-F5344CB8AC3E}">
        <p14:creationId xmlns:p14="http://schemas.microsoft.com/office/powerpoint/2010/main" val="382934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GB" b="1" dirty="0"/>
              <a:t>ROUTINES TO FOLLOW WHILST IN THE PHYSICS DEPARTMENT</a:t>
            </a:r>
            <a:r>
              <a:rPr lang="en-GB" dirty="0"/>
              <a:t> </a:t>
            </a:r>
            <a:br>
              <a:rPr lang="en-GB" dirty="0"/>
            </a:br>
            <a:endParaRPr lang="en-GB" dirty="0"/>
          </a:p>
        </p:txBody>
      </p:sp>
      <p:sp>
        <p:nvSpPr>
          <p:cNvPr id="3" name="Content Placeholder 2"/>
          <p:cNvSpPr>
            <a:spLocks noGrp="1"/>
          </p:cNvSpPr>
          <p:nvPr>
            <p:ph idx="1"/>
          </p:nvPr>
        </p:nvSpPr>
        <p:spPr>
          <a:xfrm>
            <a:off x="467544" y="2132857"/>
            <a:ext cx="8229600" cy="3456384"/>
          </a:xfrm>
        </p:spPr>
        <p:txBody>
          <a:bodyPr/>
          <a:lstStyle/>
          <a:p>
            <a:r>
              <a:rPr lang="en-GB" dirty="0" smtClean="0"/>
              <a:t>In </a:t>
            </a:r>
            <a:r>
              <a:rPr lang="en-GB" dirty="0"/>
              <a:t>addition to the core rules the following routines are expected of pupils during their time in this department. </a:t>
            </a:r>
            <a:endParaRPr lang="en-GB" dirty="0"/>
          </a:p>
          <a:p>
            <a:pPr marL="0" indent="0">
              <a:buNone/>
            </a:pPr>
            <a:endParaRPr lang="en-GB" dirty="0"/>
          </a:p>
          <a:p>
            <a:r>
              <a:rPr lang="en-GB" dirty="0"/>
              <a:t>Pupils should: </a:t>
            </a:r>
            <a:endParaRPr lang="en-GB" dirty="0"/>
          </a:p>
        </p:txBody>
      </p:sp>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3</a:t>
            </a:fld>
            <a:endParaRPr lang="en-GB" dirty="0"/>
          </a:p>
        </p:txBody>
      </p:sp>
    </p:spTree>
    <p:extLst>
      <p:ext uri="{BB962C8B-B14F-4D97-AF65-F5344CB8AC3E}">
        <p14:creationId xmlns:p14="http://schemas.microsoft.com/office/powerpoint/2010/main" val="2307256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1D89AC-A42C-4A1C-93C1-D15E5A78E752}" type="slidenum">
              <a:rPr lang="en-GB" sz="2000" smtClean="0">
                <a:solidFill>
                  <a:schemeClr val="accent1"/>
                </a:solidFill>
              </a:rPr>
              <a:pPr eaLnBrk="1" hangingPunct="1"/>
              <a:t>30</a:t>
            </a:fld>
            <a:endParaRPr lang="en-GB" sz="2000" dirty="0" smtClean="0">
              <a:solidFill>
                <a:schemeClr val="accent1"/>
              </a:solidFill>
            </a:endParaRP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08275"/>
            <a:ext cx="3062288"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8913"/>
            <a:ext cx="31432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E6D50B-462F-420E-9435-FB81EA9B6985}" type="datetime1">
              <a:rPr lang="en-GB" sz="1400" smtClean="0"/>
              <a:t>19/08/2017</a:t>
            </a:fld>
            <a:endParaRPr lang="en-GB" sz="1400" dirty="0" smtClean="0"/>
          </a:p>
        </p:txBody>
      </p:sp>
      <p:sp>
        <p:nvSpPr>
          <p:cNvPr id="2560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5607" name="Rectangle 2"/>
          <p:cNvSpPr>
            <a:spLocks noGrp="1" noChangeArrowheads="1"/>
          </p:cNvSpPr>
          <p:nvPr>
            <p:ph type="title"/>
          </p:nvPr>
        </p:nvSpPr>
        <p:spPr>
          <a:xfrm>
            <a:off x="457200" y="274638"/>
            <a:ext cx="5410200" cy="1143000"/>
          </a:xfrm>
        </p:spPr>
        <p:txBody>
          <a:bodyPr/>
          <a:lstStyle/>
          <a:p>
            <a:pPr eaLnBrk="1" hangingPunct="1"/>
            <a:r>
              <a:rPr lang="en-GB" dirty="0" smtClean="0"/>
              <a:t>Forces</a:t>
            </a:r>
          </a:p>
        </p:txBody>
      </p:sp>
      <p:sp>
        <p:nvSpPr>
          <p:cNvPr id="25608" name="Rectangle 3"/>
          <p:cNvSpPr>
            <a:spLocks noGrp="1" noChangeArrowheads="1"/>
          </p:cNvSpPr>
          <p:nvPr>
            <p:ph type="body" idx="1"/>
          </p:nvPr>
        </p:nvSpPr>
        <p:spPr>
          <a:xfrm>
            <a:off x="467544" y="1362249"/>
            <a:ext cx="4767064" cy="4598640"/>
          </a:xfrm>
        </p:spPr>
        <p:txBody>
          <a:bodyPr>
            <a:normAutofit/>
          </a:bodyPr>
          <a:lstStyle/>
          <a:p>
            <a:pPr eaLnBrk="1" hangingPunct="1">
              <a:lnSpc>
                <a:spcPct val="90000"/>
              </a:lnSpc>
              <a:buFontTx/>
              <a:buNone/>
            </a:pPr>
            <a:r>
              <a:rPr lang="en-GB" sz="4400" dirty="0" smtClean="0"/>
              <a:t>Forces change an object’s </a:t>
            </a:r>
          </a:p>
          <a:p>
            <a:pPr lvl="1" eaLnBrk="1" hangingPunct="1">
              <a:lnSpc>
                <a:spcPct val="90000"/>
              </a:lnSpc>
            </a:pPr>
            <a:r>
              <a:rPr lang="en-GB" sz="4000" dirty="0" smtClean="0"/>
              <a:t>	</a:t>
            </a:r>
            <a:r>
              <a:rPr lang="en-GB" sz="4000" dirty="0" smtClean="0">
                <a:solidFill>
                  <a:srgbClr val="FF0000"/>
                </a:solidFill>
              </a:rPr>
              <a:t>speed, </a:t>
            </a:r>
          </a:p>
          <a:p>
            <a:pPr lvl="1" eaLnBrk="1" hangingPunct="1">
              <a:lnSpc>
                <a:spcPct val="90000"/>
              </a:lnSpc>
            </a:pPr>
            <a:r>
              <a:rPr lang="en-GB" sz="4000" dirty="0" smtClean="0">
                <a:solidFill>
                  <a:srgbClr val="FF0000"/>
                </a:solidFill>
              </a:rPr>
              <a:t>	shape, </a:t>
            </a:r>
          </a:p>
          <a:p>
            <a:pPr lvl="1" eaLnBrk="1" hangingPunct="1">
              <a:lnSpc>
                <a:spcPct val="90000"/>
              </a:lnSpc>
            </a:pPr>
            <a:r>
              <a:rPr lang="en-GB" sz="4000" dirty="0" smtClean="0"/>
              <a:t>	</a:t>
            </a:r>
            <a:r>
              <a:rPr lang="en-GB" sz="4000" dirty="0" smtClean="0">
                <a:solidFill>
                  <a:srgbClr val="FF0000"/>
                </a:solidFill>
              </a:rPr>
              <a:t>direction of movement.</a:t>
            </a:r>
          </a:p>
        </p:txBody>
      </p:sp>
    </p:spTree>
    <p:extLst>
      <p:ext uri="{BB962C8B-B14F-4D97-AF65-F5344CB8AC3E}">
        <p14:creationId xmlns:p14="http://schemas.microsoft.com/office/powerpoint/2010/main" val="4202202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9DB652-428C-428C-95EF-13240C3C9F93}" type="slidenum">
              <a:rPr lang="en-GB" sz="2000" smtClean="0">
                <a:solidFill>
                  <a:schemeClr val="accent1"/>
                </a:solidFill>
              </a:rPr>
              <a:pPr eaLnBrk="1" hangingPunct="1"/>
              <a:t>31</a:t>
            </a:fld>
            <a:endParaRPr lang="en-GB" sz="2000" dirty="0" smtClean="0">
              <a:solidFill>
                <a:schemeClr val="accent1"/>
              </a:solidFill>
            </a:endParaRPr>
          </a:p>
        </p:txBody>
      </p:sp>
      <p:sp>
        <p:nvSpPr>
          <p:cNvPr id="2662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95DEF7-3976-415E-995C-9D739FCBA089}" type="datetime1">
              <a:rPr lang="en-GB" sz="1400" smtClean="0"/>
              <a:t>19/08/2017</a:t>
            </a:fld>
            <a:endParaRPr lang="en-GB" sz="1400" dirty="0" smtClean="0"/>
          </a:p>
        </p:txBody>
      </p:sp>
      <p:sp>
        <p:nvSpPr>
          <p:cNvPr id="2662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6629" name="Title 1"/>
          <p:cNvSpPr>
            <a:spLocks noGrp="1"/>
          </p:cNvSpPr>
          <p:nvPr>
            <p:ph type="title" idx="4294967295"/>
          </p:nvPr>
        </p:nvSpPr>
        <p:spPr/>
        <p:txBody>
          <a:bodyPr/>
          <a:lstStyle/>
          <a:p>
            <a:pPr eaLnBrk="1" hangingPunct="1"/>
            <a:r>
              <a:rPr lang="en-GB" dirty="0" smtClean="0"/>
              <a:t>ASK A STUDENT!</a:t>
            </a:r>
          </a:p>
        </p:txBody>
      </p:sp>
      <p:sp>
        <p:nvSpPr>
          <p:cNvPr id="26630" name="Content Placeholder 2"/>
          <p:cNvSpPr>
            <a:spLocks noGrp="1"/>
          </p:cNvSpPr>
          <p:nvPr>
            <p:ph idx="4294967295"/>
          </p:nvPr>
        </p:nvSpPr>
        <p:spPr>
          <a:xfrm>
            <a:off x="457200" y="1295400"/>
            <a:ext cx="8001000" cy="914400"/>
          </a:xfrm>
        </p:spPr>
        <p:txBody>
          <a:bodyPr>
            <a:normAutofit fontScale="77500" lnSpcReduction="20000"/>
          </a:bodyPr>
          <a:lstStyle/>
          <a:p>
            <a:pPr algn="ctr" eaLnBrk="1" hangingPunct="1"/>
            <a:r>
              <a:rPr lang="en-GB" sz="4000" dirty="0" smtClean="0"/>
              <a:t>LIST SOME FORCES and NAME THE EFFECT?</a:t>
            </a:r>
          </a:p>
        </p:txBody>
      </p:sp>
      <p:sp>
        <p:nvSpPr>
          <p:cNvPr id="26631" name="Rectangle 4"/>
          <p:cNvSpPr>
            <a:spLocks noChangeArrowheads="1"/>
          </p:cNvSpPr>
          <p:nvPr/>
        </p:nvSpPr>
        <p:spPr bwMode="auto">
          <a:xfrm>
            <a:off x="1828800" y="3505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dirty="0">
                <a:solidFill>
                  <a:srgbClr val="FFFF00"/>
                </a:solidFill>
                <a:latin typeface="Comic Sans MS" pitchFamily="66" charset="0"/>
                <a:hlinkClick r:id="rId2"/>
              </a:rPr>
              <a:t>Timer- Hawaii-5-0</a:t>
            </a:r>
            <a:endParaRPr lang="en-GB" sz="3200" dirty="0">
              <a:solidFill>
                <a:srgbClr val="FFFF00"/>
              </a:solidFill>
              <a:latin typeface="Comic Sans MS" pitchFamily="66" charset="0"/>
            </a:endParaRPr>
          </a:p>
        </p:txBody>
      </p:sp>
      <p:grpSp>
        <p:nvGrpSpPr>
          <p:cNvPr id="395269" name="Group 5"/>
          <p:cNvGrpSpPr>
            <a:grpSpLocks/>
          </p:cNvGrpSpPr>
          <p:nvPr/>
        </p:nvGrpSpPr>
        <p:grpSpPr bwMode="auto">
          <a:xfrm>
            <a:off x="5867400" y="2209800"/>
            <a:ext cx="2916238" cy="2808288"/>
            <a:chOff x="3923" y="1661"/>
            <a:chExt cx="1837" cy="1769"/>
          </a:xfrm>
        </p:grpSpPr>
        <p:sp>
          <p:nvSpPr>
            <p:cNvPr id="26633" name="AutoShape 6"/>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34" name="WordArt 7"/>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0000"/>
                    </a:solidFill>
                    <a:round/>
                    <a:headEnd/>
                    <a:tailEnd/>
                  </a:ln>
                  <a:solidFill>
                    <a:srgbClr val="000000"/>
                  </a:solidFill>
                  <a:latin typeface="Arial Black"/>
                </a:rPr>
                <a:t>Think</a:t>
              </a:r>
            </a:p>
            <a:p>
              <a:pPr algn="ctr"/>
              <a:r>
                <a:rPr lang="en-GB" sz="3600" kern="10" dirty="0">
                  <a:ln w="9525">
                    <a:solidFill>
                      <a:srgbClr val="000000"/>
                    </a:solidFill>
                    <a:round/>
                    <a:headEnd/>
                    <a:tailEnd/>
                  </a:ln>
                  <a:solidFill>
                    <a:srgbClr val="000000"/>
                  </a:solidFill>
                  <a:latin typeface="Arial Black"/>
                </a:rPr>
                <a:t>Pair</a:t>
              </a:r>
            </a:p>
            <a:p>
              <a:pPr algn="ctr"/>
              <a:r>
                <a:rPr lang="en-GB" sz="3600" kern="10" dirty="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2442280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95269"/>
                                        </p:tgtEl>
                                        <p:attrNameLst>
                                          <p:attrName>style.visibility</p:attrName>
                                        </p:attrNameLst>
                                      </p:cBhvr>
                                      <p:to>
                                        <p:strVal val="visible"/>
                                      </p:to>
                                    </p:set>
                                    <p:animEffect transition="in" filter="diamond(out)">
                                      <p:cBhvr>
                                        <p:cTn id="7" dur="500"/>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F0C4EE-45D4-422B-BCFA-E16258F6932D}" type="slidenum">
              <a:rPr lang="en-GB" sz="2000" smtClean="0">
                <a:solidFill>
                  <a:schemeClr val="accent1"/>
                </a:solidFill>
              </a:rPr>
              <a:pPr eaLnBrk="1" hangingPunct="1"/>
              <a:t>32</a:t>
            </a:fld>
            <a:endParaRPr lang="en-GB" sz="2000" dirty="0" smtClean="0">
              <a:solidFill>
                <a:schemeClr val="accent1"/>
              </a:solidFill>
            </a:endParaRPr>
          </a:p>
        </p:txBody>
      </p:sp>
      <p:sp>
        <p:nvSpPr>
          <p:cNvPr id="286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D821EF-36F1-472D-BF00-87014AC4F7E7}" type="datetime1">
              <a:rPr lang="en-GB" sz="1400" smtClean="0"/>
              <a:t>19/08/2017</a:t>
            </a:fld>
            <a:endParaRPr lang="en-GB" sz="1400" dirty="0" smtClean="0"/>
          </a:p>
        </p:txBody>
      </p:sp>
      <p:sp>
        <p:nvSpPr>
          <p:cNvPr id="286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8677" name="Rectangle 3074"/>
          <p:cNvSpPr>
            <a:spLocks noGrp="1" noChangeArrowheads="1"/>
          </p:cNvSpPr>
          <p:nvPr>
            <p:ph type="title"/>
          </p:nvPr>
        </p:nvSpPr>
        <p:spPr>
          <a:xfrm>
            <a:off x="1524000" y="609600"/>
            <a:ext cx="5791200" cy="2514600"/>
          </a:xfrm>
        </p:spPr>
        <p:txBody>
          <a:bodyPr/>
          <a:lstStyle/>
          <a:p>
            <a:pPr algn="ctr" eaLnBrk="1" hangingPunct="1"/>
            <a:r>
              <a:rPr lang="en-GB" sz="7200" dirty="0" smtClean="0"/>
              <a:t>Examples of forces</a:t>
            </a:r>
          </a:p>
        </p:txBody>
      </p:sp>
      <p:sp>
        <p:nvSpPr>
          <p:cNvPr id="28678" name="Rectangle 3075"/>
          <p:cNvSpPr>
            <a:spLocks noChangeArrowheads="1"/>
          </p:cNvSpPr>
          <p:nvPr/>
        </p:nvSpPr>
        <p:spPr bwMode="auto">
          <a:xfrm>
            <a:off x="1600200" y="3581400"/>
            <a:ext cx="5791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4400" dirty="0">
                <a:solidFill>
                  <a:srgbClr val="FF0000"/>
                </a:solidFill>
                <a:latin typeface="Alien Encounters" pitchFamily="2" charset="0"/>
              </a:rPr>
              <a:t>Weight, friction, </a:t>
            </a:r>
            <a:r>
              <a:rPr lang="en-GB" sz="4400" dirty="0">
                <a:solidFill>
                  <a:srgbClr val="FF0000"/>
                </a:solidFill>
                <a:latin typeface="Alien Encounters" pitchFamily="2" charset="0"/>
              </a:rPr>
              <a:t>upthrust</a:t>
            </a:r>
            <a:endParaRPr lang="en-GB" sz="4400" dirty="0">
              <a:solidFill>
                <a:srgbClr val="FF0000"/>
              </a:solidFill>
              <a:latin typeface="Alien Encounters" pitchFamily="2" charset="0"/>
            </a:endParaRPr>
          </a:p>
        </p:txBody>
      </p:sp>
    </p:spTree>
    <p:extLst>
      <p:ext uri="{BB962C8B-B14F-4D97-AF65-F5344CB8AC3E}">
        <p14:creationId xmlns:p14="http://schemas.microsoft.com/office/powerpoint/2010/main" val="2200640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4195EC-7FAD-4F6F-9B72-0BACFB57E29A}" type="slidenum">
              <a:rPr lang="en-GB" sz="2000" smtClean="0">
                <a:solidFill>
                  <a:schemeClr val="accent1"/>
                </a:solidFill>
              </a:rPr>
              <a:pPr eaLnBrk="1" hangingPunct="1"/>
              <a:t>33</a:t>
            </a:fld>
            <a:endParaRPr lang="en-GB" sz="2000" dirty="0" smtClean="0">
              <a:solidFill>
                <a:schemeClr val="accent1"/>
              </a:solidFill>
            </a:endParaRPr>
          </a:p>
        </p:txBody>
      </p:sp>
      <p:sp>
        <p:nvSpPr>
          <p:cNvPr id="296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8BECAF-2C9B-427F-AB8C-9EFD67A1D37C}" type="datetime1">
              <a:rPr lang="en-GB" sz="1400" smtClean="0"/>
              <a:t>19/08/2017</a:t>
            </a:fld>
            <a:endParaRPr lang="en-GB" sz="1400" dirty="0" smtClean="0"/>
          </a:p>
        </p:txBody>
      </p:sp>
      <p:sp>
        <p:nvSpPr>
          <p:cNvPr id="297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29701" name="Rectangle 2"/>
          <p:cNvSpPr>
            <a:spLocks noGrp="1" noChangeArrowheads="1"/>
          </p:cNvSpPr>
          <p:nvPr>
            <p:ph type="title"/>
          </p:nvPr>
        </p:nvSpPr>
        <p:spPr>
          <a:xfrm>
            <a:off x="152400" y="609600"/>
            <a:ext cx="7620000" cy="1981200"/>
          </a:xfrm>
        </p:spPr>
        <p:txBody>
          <a:bodyPr/>
          <a:lstStyle/>
          <a:p>
            <a:pPr algn="ctr" eaLnBrk="1" hangingPunct="1"/>
            <a:r>
              <a:rPr lang="en-GB" sz="4800" dirty="0" smtClean="0"/>
              <a:t>We can divide forces into 2 groups</a:t>
            </a:r>
          </a:p>
        </p:txBody>
      </p:sp>
      <p:sp>
        <p:nvSpPr>
          <p:cNvPr id="29702" name="Rectangle 3"/>
          <p:cNvSpPr>
            <a:spLocks noChangeArrowheads="1"/>
          </p:cNvSpPr>
          <p:nvPr/>
        </p:nvSpPr>
        <p:spPr bwMode="auto">
          <a:xfrm>
            <a:off x="838200" y="3657600"/>
            <a:ext cx="685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92088"/>
            <a:r>
              <a:rPr lang="en-GB" sz="4400" dirty="0">
                <a:solidFill>
                  <a:srgbClr val="FF0066"/>
                </a:solidFill>
                <a:latin typeface="Alien Encounters" pitchFamily="2" charset="0"/>
              </a:rPr>
              <a:t>CONTACT FORCES</a:t>
            </a:r>
            <a:br>
              <a:rPr lang="en-GB" sz="4400" dirty="0">
                <a:solidFill>
                  <a:srgbClr val="FF0066"/>
                </a:solidFill>
                <a:latin typeface="Alien Encounters" pitchFamily="2" charset="0"/>
              </a:rPr>
            </a:br>
            <a:r>
              <a:rPr lang="en-GB" sz="4400" dirty="0">
                <a:solidFill>
                  <a:srgbClr val="FF0066"/>
                </a:solidFill>
                <a:latin typeface="Alien Encounters" pitchFamily="2" charset="0"/>
              </a:rPr>
              <a:t>NON CONTACT FORCES</a:t>
            </a:r>
          </a:p>
        </p:txBody>
      </p:sp>
      <p:grpSp>
        <p:nvGrpSpPr>
          <p:cNvPr id="525316" name="Group 4"/>
          <p:cNvGrpSpPr>
            <a:grpSpLocks/>
          </p:cNvGrpSpPr>
          <p:nvPr/>
        </p:nvGrpSpPr>
        <p:grpSpPr bwMode="auto">
          <a:xfrm>
            <a:off x="6019800" y="1905000"/>
            <a:ext cx="2916238" cy="2808288"/>
            <a:chOff x="3923" y="1661"/>
            <a:chExt cx="1837" cy="1769"/>
          </a:xfrm>
        </p:grpSpPr>
        <p:sp>
          <p:nvSpPr>
            <p:cNvPr id="29704" name="AutoShape 5"/>
            <p:cNvSpPr>
              <a:spLocks noChangeArrowheads="1"/>
            </p:cNvSpPr>
            <p:nvPr/>
          </p:nvSpPr>
          <p:spPr bwMode="auto">
            <a:xfrm>
              <a:off x="3923" y="1661"/>
              <a:ext cx="1837" cy="1769"/>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5" name="WordArt 6"/>
            <p:cNvSpPr>
              <a:spLocks noChangeArrowheads="1" noChangeShapeType="1" noTextEdit="1"/>
            </p:cNvSpPr>
            <p:nvPr/>
          </p:nvSpPr>
          <p:spPr bwMode="auto">
            <a:xfrm>
              <a:off x="4468" y="2115"/>
              <a:ext cx="771" cy="816"/>
            </a:xfrm>
            <a:prstGeom prst="rect">
              <a:avLst/>
            </a:prstGeom>
          </p:spPr>
          <p:txBody>
            <a:bodyPr wrap="none" fromWordArt="1">
              <a:prstTxWarp prst="textInflate">
                <a:avLst>
                  <a:gd name="adj" fmla="val 13634"/>
                </a:avLst>
              </a:prstTxWarp>
            </a:bodyPr>
            <a:lstStyle/>
            <a:p>
              <a:pPr algn="ctr"/>
              <a:r>
                <a:rPr lang="en-GB" sz="3600" kern="10" dirty="0">
                  <a:ln w="9525">
                    <a:solidFill>
                      <a:srgbClr val="000000"/>
                    </a:solidFill>
                    <a:round/>
                    <a:headEnd/>
                    <a:tailEnd/>
                  </a:ln>
                  <a:solidFill>
                    <a:srgbClr val="000000"/>
                  </a:solidFill>
                  <a:latin typeface="Arial Black"/>
                </a:rPr>
                <a:t>Think</a:t>
              </a:r>
            </a:p>
            <a:p>
              <a:pPr algn="ctr"/>
              <a:r>
                <a:rPr lang="en-GB" sz="3600" kern="10" dirty="0">
                  <a:ln w="9525">
                    <a:solidFill>
                      <a:srgbClr val="000000"/>
                    </a:solidFill>
                    <a:round/>
                    <a:headEnd/>
                    <a:tailEnd/>
                  </a:ln>
                  <a:solidFill>
                    <a:srgbClr val="000000"/>
                  </a:solidFill>
                  <a:latin typeface="Arial Black"/>
                </a:rPr>
                <a:t>Pair</a:t>
              </a:r>
            </a:p>
            <a:p>
              <a:pPr algn="ctr"/>
              <a:r>
                <a:rPr lang="en-GB" sz="3600" kern="10" dirty="0">
                  <a:ln w="9525">
                    <a:solidFill>
                      <a:srgbClr val="000000"/>
                    </a:solidFill>
                    <a:round/>
                    <a:headEnd/>
                    <a:tailEnd/>
                  </a:ln>
                  <a:solidFill>
                    <a:srgbClr val="000000"/>
                  </a:solidFill>
                  <a:latin typeface="Arial Black"/>
                </a:rPr>
                <a:t>Share</a:t>
              </a:r>
            </a:p>
          </p:txBody>
        </p:sp>
      </p:grpSp>
    </p:spTree>
    <p:extLst>
      <p:ext uri="{BB962C8B-B14F-4D97-AF65-F5344CB8AC3E}">
        <p14:creationId xmlns:p14="http://schemas.microsoft.com/office/powerpoint/2010/main" val="325701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diamond(out)">
                                      <p:cBhvr>
                                        <p:cTn id="7" dur="500"/>
                                        <p:tgtEl>
                                          <p:spTgt spid="52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1AAE78-82E0-4A0D-B7E2-F2F40F036262}" type="slidenum">
              <a:rPr lang="en-GB" sz="2000" smtClean="0">
                <a:solidFill>
                  <a:schemeClr val="accent1"/>
                </a:solidFill>
              </a:rPr>
              <a:pPr eaLnBrk="1" hangingPunct="1"/>
              <a:t>34</a:t>
            </a:fld>
            <a:endParaRPr lang="en-GB" sz="2000" dirty="0" smtClean="0">
              <a:solidFill>
                <a:schemeClr val="accent1"/>
              </a:solidFill>
            </a:endParaRPr>
          </a:p>
        </p:txBody>
      </p:sp>
      <p:sp>
        <p:nvSpPr>
          <p:cNvPr id="3072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B551F3-D278-4138-AA1A-C4D86DF59966}" type="datetime1">
              <a:rPr lang="en-GB" sz="1400" smtClean="0"/>
              <a:t>19/08/2017</a:t>
            </a:fld>
            <a:endParaRPr lang="en-GB" sz="1400" dirty="0" smtClean="0"/>
          </a:p>
        </p:txBody>
      </p:sp>
      <p:sp>
        <p:nvSpPr>
          <p:cNvPr id="3072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445442" name="Text Box 9"/>
          <p:cNvSpPr txBox="1">
            <a:spLocks noChangeArrowheads="1"/>
          </p:cNvSpPr>
          <p:nvPr/>
        </p:nvSpPr>
        <p:spPr bwMode="auto">
          <a:xfrm>
            <a:off x="323850" y="260350"/>
            <a:ext cx="84963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000" b="1" dirty="0">
                <a:solidFill>
                  <a:schemeClr val="folHlink"/>
                </a:solidFill>
                <a:latin typeface="Arial" pitchFamily="34" charset="0"/>
                <a:cs typeface="Arial" pitchFamily="34" charset="0"/>
              </a:rPr>
              <a:t>Contact Forces</a:t>
            </a:r>
            <a:endParaRPr lang="en-GB" b="1" dirty="0">
              <a:solidFill>
                <a:schemeClr val="folHlink"/>
              </a:solidFill>
              <a:latin typeface="Arial" pitchFamily="34" charset="0"/>
              <a:cs typeface="Arial" pitchFamily="34" charset="0"/>
            </a:endParaRPr>
          </a:p>
          <a:p>
            <a:pPr eaLnBrk="1" hangingPunct="1"/>
            <a:r>
              <a:rPr lang="en-GB" dirty="0">
                <a:solidFill>
                  <a:srgbClr val="FFFF00"/>
                </a:solidFill>
                <a:latin typeface="Arial" pitchFamily="34" charset="0"/>
                <a:cs typeface="Arial" pitchFamily="34" charset="0"/>
              </a:rPr>
              <a:t>					</a:t>
            </a:r>
            <a:r>
              <a:rPr lang="en-GB" dirty="0">
                <a:latin typeface="Arial" pitchFamily="34" charset="0"/>
                <a:cs typeface="Arial" pitchFamily="34" charset="0"/>
              </a:rPr>
              <a:t>Friction </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Tension (Pull)</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				Air Resistance </a:t>
            </a:r>
          </a:p>
          <a:p>
            <a:pPr eaLnBrk="1" hangingPunct="1"/>
            <a:endParaRPr lang="en-GB" dirty="0">
              <a:latin typeface="Arial" pitchFamily="34" charset="0"/>
              <a:cs typeface="Arial" pitchFamily="34" charset="0"/>
            </a:endParaRPr>
          </a:p>
          <a:p>
            <a:pPr eaLnBrk="1" hangingPunct="1"/>
            <a:endParaRPr lang="en-GB" dirty="0">
              <a:latin typeface="Arial" pitchFamily="34" charset="0"/>
              <a:cs typeface="Arial" pitchFamily="34" charset="0"/>
            </a:endParaRPr>
          </a:p>
          <a:p>
            <a:pPr eaLnBrk="1" hangingPunct="1"/>
            <a:r>
              <a:rPr lang="en-GB" dirty="0">
                <a:latin typeface="Arial" pitchFamily="34" charset="0"/>
                <a:cs typeface="Arial" pitchFamily="34" charset="0"/>
              </a:rPr>
              <a:t>Applied Force (Push) </a:t>
            </a:r>
          </a:p>
          <a:p>
            <a:pPr eaLnBrk="1" hangingPunct="1"/>
            <a:r>
              <a:rPr lang="en-GB" dirty="0">
                <a:latin typeface="Arial" pitchFamily="34" charset="0"/>
                <a:cs typeface="Arial" pitchFamily="34" charset="0"/>
              </a:rPr>
              <a:t>						Spring Force (Twist)</a:t>
            </a:r>
          </a:p>
        </p:txBody>
      </p:sp>
      <p:pic>
        <p:nvPicPr>
          <p:cNvPr id="4454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573463"/>
            <a:ext cx="14859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5145088"/>
            <a:ext cx="27368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6250"/>
            <a:ext cx="24479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5446" name="Group 12"/>
          <p:cNvGrpSpPr>
            <a:grpSpLocks/>
          </p:cNvGrpSpPr>
          <p:nvPr/>
        </p:nvGrpSpPr>
        <p:grpSpPr bwMode="auto">
          <a:xfrm>
            <a:off x="6227763" y="2852738"/>
            <a:ext cx="2592387" cy="1639887"/>
            <a:chOff x="3379" y="768"/>
            <a:chExt cx="1633" cy="1033"/>
          </a:xfrm>
        </p:grpSpPr>
        <p:graphicFrame>
          <p:nvGraphicFramePr>
            <p:cNvPr id="30734" name="Object 13"/>
            <p:cNvGraphicFramePr>
              <a:graphicFrameLocks noChangeAspect="1"/>
            </p:cNvGraphicFramePr>
            <p:nvPr/>
          </p:nvGraphicFramePr>
          <p:xfrm>
            <a:off x="3379" y="768"/>
            <a:ext cx="1633" cy="658"/>
          </p:xfrm>
          <a:graphic>
            <a:graphicData uri="http://schemas.openxmlformats.org/presentationml/2006/ole">
              <mc:AlternateContent xmlns:mc="http://schemas.openxmlformats.org/markup-compatibility/2006">
                <mc:Choice xmlns:v="urn:schemas-microsoft-com:vml" Requires="v">
                  <p:oleObj spid="_x0000_s2073" name="CorelDRAW 6.0" r:id="rId6" imgW="6496050" imgH="2619375" progId="CorelDRAW.Graphic.6">
                    <p:embed/>
                  </p:oleObj>
                </mc:Choice>
                <mc:Fallback>
                  <p:oleObj name="CorelDRAW 6.0" r:id="rId6" imgW="6496050" imgH="2619375" progId="CorelDRAW.Graphic.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 y="768"/>
                          <a:ext cx="1633"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AutoShape 14"/>
            <p:cNvSpPr>
              <a:spLocks noChangeArrowheads="1"/>
            </p:cNvSpPr>
            <p:nvPr/>
          </p:nvSpPr>
          <p:spPr bwMode="auto">
            <a:xfrm rot="10800000">
              <a:off x="4014" y="1293"/>
              <a:ext cx="354" cy="508"/>
            </a:xfrm>
            <a:prstGeom prst="downArrow">
              <a:avLst>
                <a:gd name="adj1" fmla="val 50000"/>
                <a:gd name="adj2" fmla="val 35876"/>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grpSp>
      <p:sp>
        <p:nvSpPr>
          <p:cNvPr id="64527" name="AutoShape 15"/>
          <p:cNvSpPr>
            <a:spLocks noChangeArrowheads="1"/>
          </p:cNvSpPr>
          <p:nvPr/>
        </p:nvSpPr>
        <p:spPr bwMode="auto">
          <a:xfrm rot="5400000">
            <a:off x="5946775" y="1549401"/>
            <a:ext cx="504825" cy="806450"/>
          </a:xfrm>
          <a:prstGeom prst="downArrow">
            <a:avLst>
              <a:gd name="adj1" fmla="val 50000"/>
              <a:gd name="adj2" fmla="val 39937"/>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pic>
        <p:nvPicPr>
          <p:cNvPr id="44545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341438"/>
            <a:ext cx="244951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5191125"/>
            <a:ext cx="252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52" name="Rectangle 12"/>
          <p:cNvSpPr>
            <a:spLocks noChangeArrowheads="1"/>
          </p:cNvSpPr>
          <p:nvPr/>
        </p:nvSpPr>
        <p:spPr bwMode="auto">
          <a:xfrm>
            <a:off x="3200400" y="5819775"/>
            <a:ext cx="2022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latin typeface="Arial" pitchFamily="34" charset="0"/>
                <a:cs typeface="Arial" pitchFamily="34" charset="0"/>
              </a:rPr>
              <a:t>Water resistance</a:t>
            </a:r>
          </a:p>
        </p:txBody>
      </p:sp>
    </p:spTree>
    <p:extLst>
      <p:ext uri="{BB962C8B-B14F-4D97-AF65-F5344CB8AC3E}">
        <p14:creationId xmlns:p14="http://schemas.microsoft.com/office/powerpoint/2010/main" val="327760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27"/>
                                        </p:tgtEl>
                                        <p:attrNameLst>
                                          <p:attrName>style.visibility</p:attrName>
                                        </p:attrNameLst>
                                      </p:cBhvr>
                                      <p:to>
                                        <p:strVal val="visible"/>
                                      </p:to>
                                    </p:set>
                                    <p:animEffect transition="in" filter="box(out)">
                                      <p:cBhvr>
                                        <p:cTn id="7" dur="500"/>
                                        <p:tgtEl>
                                          <p:spTgt spid="64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45443"/>
                                        </p:tgtEl>
                                        <p:attrNameLst>
                                          <p:attrName>style.visibility</p:attrName>
                                        </p:attrNameLst>
                                      </p:cBhvr>
                                      <p:to>
                                        <p:strVal val="visible"/>
                                      </p:to>
                                    </p:set>
                                    <p:animEffect transition="in" filter="box(out)">
                                      <p:cBhvr>
                                        <p:cTn id="12" dur="500"/>
                                        <p:tgtEl>
                                          <p:spTgt spid="445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45444"/>
                                        </p:tgtEl>
                                        <p:attrNameLst>
                                          <p:attrName>style.visibility</p:attrName>
                                        </p:attrNameLst>
                                      </p:cBhvr>
                                      <p:to>
                                        <p:strVal val="visible"/>
                                      </p:to>
                                    </p:set>
                                    <p:animEffect transition="in" filter="box(out)">
                                      <p:cBhvr>
                                        <p:cTn id="17" dur="500"/>
                                        <p:tgtEl>
                                          <p:spTgt spid="445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45445"/>
                                        </p:tgtEl>
                                        <p:attrNameLst>
                                          <p:attrName>style.visibility</p:attrName>
                                        </p:attrNameLst>
                                      </p:cBhvr>
                                      <p:to>
                                        <p:strVal val="visible"/>
                                      </p:to>
                                    </p:set>
                                    <p:animEffect transition="in" filter="box(out)">
                                      <p:cBhvr>
                                        <p:cTn id="22" dur="500"/>
                                        <p:tgtEl>
                                          <p:spTgt spid="4454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45446"/>
                                        </p:tgtEl>
                                        <p:attrNameLst>
                                          <p:attrName>style.visibility</p:attrName>
                                        </p:attrNameLst>
                                      </p:cBhvr>
                                      <p:to>
                                        <p:strVal val="visible"/>
                                      </p:to>
                                    </p:set>
                                    <p:animEffect transition="in" filter="box(out)">
                                      <p:cBhvr>
                                        <p:cTn id="27" dur="500"/>
                                        <p:tgtEl>
                                          <p:spTgt spid="445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445450"/>
                                        </p:tgtEl>
                                        <p:attrNameLst>
                                          <p:attrName>style.visibility</p:attrName>
                                        </p:attrNameLst>
                                      </p:cBhvr>
                                      <p:to>
                                        <p:strVal val="visible"/>
                                      </p:to>
                                    </p:set>
                                    <p:animEffect transition="in" filter="box(out)">
                                      <p:cBhvr>
                                        <p:cTn id="32" dur="500"/>
                                        <p:tgtEl>
                                          <p:spTgt spid="4454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445451"/>
                                        </p:tgtEl>
                                        <p:attrNameLst>
                                          <p:attrName>style.visibility</p:attrName>
                                        </p:attrNameLst>
                                      </p:cBhvr>
                                      <p:to>
                                        <p:strVal val="visible"/>
                                      </p:to>
                                    </p:set>
                                    <p:animEffect transition="in" filter="box(out)">
                                      <p:cBhvr>
                                        <p:cTn id="37" dur="500"/>
                                        <p:tgtEl>
                                          <p:spTgt spid="4454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45452"/>
                                        </p:tgtEl>
                                        <p:attrNameLst>
                                          <p:attrName>style.visibility</p:attrName>
                                        </p:attrNameLst>
                                      </p:cBhvr>
                                      <p:to>
                                        <p:strVal val="visible"/>
                                      </p:to>
                                    </p:set>
                                    <p:anim calcmode="lin" valueType="num">
                                      <p:cBhvr additive="base">
                                        <p:cTn id="42" dur="500" fill="hold"/>
                                        <p:tgtEl>
                                          <p:spTgt spid="445452"/>
                                        </p:tgtEl>
                                        <p:attrNameLst>
                                          <p:attrName>ppt_x</p:attrName>
                                        </p:attrNameLst>
                                      </p:cBhvr>
                                      <p:tavLst>
                                        <p:tav tm="0">
                                          <p:val>
                                            <p:strVal val="0-#ppt_w/2"/>
                                          </p:val>
                                        </p:tav>
                                        <p:tav tm="100000">
                                          <p:val>
                                            <p:strVal val="#ppt_x"/>
                                          </p:val>
                                        </p:tav>
                                      </p:tavLst>
                                    </p:anim>
                                    <p:anim calcmode="lin" valueType="num">
                                      <p:cBhvr additive="base">
                                        <p:cTn id="43" dur="500" fill="hold"/>
                                        <p:tgtEl>
                                          <p:spTgt spid="44545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45442"/>
                                        </p:tgtEl>
                                        <p:attrNameLst>
                                          <p:attrName>style.visibility</p:attrName>
                                        </p:attrNameLst>
                                      </p:cBhvr>
                                      <p:to>
                                        <p:strVal val="visible"/>
                                      </p:to>
                                    </p:set>
                                    <p:anim calcmode="lin" valueType="num">
                                      <p:cBhvr additive="base">
                                        <p:cTn id="48" dur="500" fill="hold"/>
                                        <p:tgtEl>
                                          <p:spTgt spid="445442"/>
                                        </p:tgtEl>
                                        <p:attrNameLst>
                                          <p:attrName>ppt_x</p:attrName>
                                        </p:attrNameLst>
                                      </p:cBhvr>
                                      <p:tavLst>
                                        <p:tav tm="0">
                                          <p:val>
                                            <p:strVal val="0-#ppt_w/2"/>
                                          </p:val>
                                        </p:tav>
                                        <p:tav tm="100000">
                                          <p:val>
                                            <p:strVal val="#ppt_x"/>
                                          </p:val>
                                        </p:tav>
                                      </p:tavLst>
                                    </p:anim>
                                    <p:anim calcmode="lin" valueType="num">
                                      <p:cBhvr additive="base">
                                        <p:cTn id="49" dur="500" fill="hold"/>
                                        <p:tgtEl>
                                          <p:spTgt spid="445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64527" grpId="0" animBg="1" autoUpdateAnimBg="0"/>
      <p:bldP spid="44545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0B6680-1890-4032-B414-C52B7D00EBCB}" type="slidenum">
              <a:rPr lang="en-GB" sz="2000" smtClean="0">
                <a:solidFill>
                  <a:schemeClr val="accent1"/>
                </a:solidFill>
              </a:rPr>
              <a:pPr eaLnBrk="1" hangingPunct="1"/>
              <a:t>35</a:t>
            </a:fld>
            <a:endParaRPr lang="en-GB" sz="2000" dirty="0" smtClean="0">
              <a:solidFill>
                <a:schemeClr val="accent1"/>
              </a:solidFill>
            </a:endParaRPr>
          </a:p>
        </p:txBody>
      </p:sp>
      <p:sp>
        <p:nvSpPr>
          <p:cNvPr id="3174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27B6DC-F091-40CF-BA64-68C652D6CA7E}" type="datetime1">
              <a:rPr lang="en-GB" sz="1400" smtClean="0"/>
              <a:t>19/08/2017</a:t>
            </a:fld>
            <a:endParaRPr lang="en-GB" sz="1400" dirty="0" smtClean="0"/>
          </a:p>
        </p:txBody>
      </p:sp>
      <p:sp>
        <p:nvSpPr>
          <p:cNvPr id="3174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456706" name="Text Box 4"/>
          <p:cNvSpPr txBox="1">
            <a:spLocks noChangeArrowheads="1"/>
          </p:cNvSpPr>
          <p:nvPr/>
        </p:nvSpPr>
        <p:spPr bwMode="auto">
          <a:xfrm>
            <a:off x="323850" y="260350"/>
            <a:ext cx="813593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000" b="1" dirty="0">
                <a:solidFill>
                  <a:schemeClr val="folHlink"/>
                </a:solidFill>
                <a:latin typeface="Arial" pitchFamily="34" charset="0"/>
                <a:cs typeface="Arial" pitchFamily="34" charset="0"/>
              </a:rPr>
              <a:t>Non Contact Forces</a:t>
            </a:r>
          </a:p>
          <a:p>
            <a:pPr eaLnBrk="1" hangingPunct="1"/>
            <a:r>
              <a:rPr lang="en-GB" dirty="0">
                <a:solidFill>
                  <a:schemeClr val="bg1"/>
                </a:solidFill>
                <a:latin typeface="Arial" pitchFamily="34" charset="0"/>
                <a:cs typeface="Arial" pitchFamily="34" charset="0"/>
              </a:rPr>
              <a:t>				Weight</a:t>
            </a:r>
          </a:p>
          <a:p>
            <a:pPr eaLnBrk="1" hangingPunct="1"/>
            <a:endParaRPr lang="en-GB" dirty="0">
              <a:solidFill>
                <a:schemeClr val="bg1"/>
              </a:solidFill>
              <a:latin typeface="Arial" pitchFamily="34" charset="0"/>
              <a:cs typeface="Arial" pitchFamily="34" charset="0"/>
            </a:endParaRPr>
          </a:p>
          <a:p>
            <a:pPr eaLnBrk="1" hangingPunct="1"/>
            <a:endParaRPr lang="en-GB" dirty="0">
              <a:solidFill>
                <a:schemeClr val="bg1"/>
              </a:solidFill>
              <a:latin typeface="Arial" pitchFamily="34" charset="0"/>
              <a:cs typeface="Arial" pitchFamily="34" charset="0"/>
            </a:endParaRPr>
          </a:p>
          <a:p>
            <a:pPr eaLnBrk="1" hangingPunct="1"/>
            <a:endParaRPr lang="en-GB" dirty="0">
              <a:solidFill>
                <a:schemeClr val="bg1"/>
              </a:solidFill>
              <a:latin typeface="Arial" pitchFamily="34" charset="0"/>
              <a:cs typeface="Arial" pitchFamily="34" charset="0"/>
            </a:endParaRPr>
          </a:p>
          <a:p>
            <a:pPr eaLnBrk="1" hangingPunct="1"/>
            <a:r>
              <a:rPr lang="en-GB" dirty="0">
                <a:solidFill>
                  <a:schemeClr val="bg1"/>
                </a:solidFill>
                <a:latin typeface="Arial" pitchFamily="34" charset="0"/>
                <a:cs typeface="Arial" pitchFamily="34" charset="0"/>
              </a:rPr>
              <a:t>Static Electricity</a:t>
            </a:r>
          </a:p>
          <a:p>
            <a:pPr eaLnBrk="1" hangingPunct="1"/>
            <a:r>
              <a:rPr lang="en-GB" dirty="0">
                <a:solidFill>
                  <a:schemeClr val="bg1"/>
                </a:solidFill>
                <a:latin typeface="Arial" pitchFamily="34" charset="0"/>
                <a:cs typeface="Arial" pitchFamily="34" charset="0"/>
              </a:rPr>
              <a:t>				</a:t>
            </a:r>
          </a:p>
          <a:p>
            <a:pPr eaLnBrk="1" hangingPunct="1"/>
            <a:endParaRPr lang="en-GB" dirty="0">
              <a:solidFill>
                <a:schemeClr val="bg1"/>
              </a:solidFill>
              <a:latin typeface="Arial" pitchFamily="34" charset="0"/>
              <a:cs typeface="Arial" pitchFamily="34" charset="0"/>
            </a:endParaRPr>
          </a:p>
          <a:p>
            <a:pPr eaLnBrk="1" hangingPunct="1"/>
            <a:endParaRPr lang="en-GB" dirty="0">
              <a:solidFill>
                <a:schemeClr val="bg1"/>
              </a:solidFill>
              <a:latin typeface="Arial" pitchFamily="34" charset="0"/>
              <a:cs typeface="Arial" pitchFamily="34" charset="0"/>
            </a:endParaRPr>
          </a:p>
          <a:p>
            <a:pPr eaLnBrk="1" hangingPunct="1"/>
            <a:endParaRPr lang="en-GB" dirty="0">
              <a:solidFill>
                <a:schemeClr val="bg1"/>
              </a:solidFill>
              <a:latin typeface="Arial" pitchFamily="34" charset="0"/>
              <a:cs typeface="Arial" pitchFamily="34" charset="0"/>
            </a:endParaRPr>
          </a:p>
          <a:p>
            <a:pPr eaLnBrk="1" hangingPunct="1"/>
            <a:endParaRPr lang="en-GB" dirty="0">
              <a:solidFill>
                <a:schemeClr val="bg1"/>
              </a:solidFill>
              <a:latin typeface="Arial" pitchFamily="34" charset="0"/>
              <a:cs typeface="Arial" pitchFamily="34" charset="0"/>
            </a:endParaRPr>
          </a:p>
          <a:p>
            <a:pPr eaLnBrk="1" hangingPunct="1"/>
            <a:r>
              <a:rPr lang="en-GB" dirty="0">
                <a:solidFill>
                  <a:schemeClr val="bg1"/>
                </a:solidFill>
                <a:latin typeface="Arial" pitchFamily="34" charset="0"/>
                <a:cs typeface="Arial" pitchFamily="34" charset="0"/>
              </a:rPr>
              <a:t>					Magnetic force</a:t>
            </a:r>
          </a:p>
        </p:txBody>
      </p:sp>
      <p:grpSp>
        <p:nvGrpSpPr>
          <p:cNvPr id="456707" name="Group 5"/>
          <p:cNvGrpSpPr>
            <a:grpSpLocks/>
          </p:cNvGrpSpPr>
          <p:nvPr/>
        </p:nvGrpSpPr>
        <p:grpSpPr bwMode="auto">
          <a:xfrm>
            <a:off x="5292725" y="404813"/>
            <a:ext cx="1944688" cy="2447925"/>
            <a:chOff x="3424" y="981"/>
            <a:chExt cx="1225" cy="1542"/>
          </a:xfrm>
        </p:grpSpPr>
        <p:grpSp>
          <p:nvGrpSpPr>
            <p:cNvPr id="31753" name="Group 6"/>
            <p:cNvGrpSpPr>
              <a:grpSpLocks/>
            </p:cNvGrpSpPr>
            <p:nvPr/>
          </p:nvGrpSpPr>
          <p:grpSpPr bwMode="auto">
            <a:xfrm>
              <a:off x="3424" y="981"/>
              <a:ext cx="1225" cy="1541"/>
              <a:chOff x="460" y="768"/>
              <a:chExt cx="763" cy="1265"/>
            </a:xfrm>
          </p:grpSpPr>
          <p:sp>
            <p:nvSpPr>
              <p:cNvPr id="31755" name="Rectangle 7"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pic>
            <p:nvPicPr>
              <p:cNvPr id="31756" name="Picture 8" descr="Happy blo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AutoShape 9"/>
            <p:cNvSpPr>
              <a:spLocks noChangeArrowheads="1"/>
            </p:cNvSpPr>
            <p:nvPr/>
          </p:nvSpPr>
          <p:spPr bwMode="auto">
            <a:xfrm>
              <a:off x="3833" y="1888"/>
              <a:ext cx="317" cy="635"/>
            </a:xfrm>
            <a:prstGeom prst="downArrow">
              <a:avLst>
                <a:gd name="adj1" fmla="val 50000"/>
                <a:gd name="adj2" fmla="val 50079"/>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grpSp>
      <p:pic>
        <p:nvPicPr>
          <p:cNvPr id="456712" name="Picture 2"/>
          <p:cNvPicPr>
            <a:picLocks noChangeAspect="1" noChangeArrowheads="1"/>
          </p:cNvPicPr>
          <p:nvPr/>
        </p:nvPicPr>
        <p:blipFill>
          <a:blip r:embed="rId4">
            <a:extLst>
              <a:ext uri="{28A0092B-C50C-407E-A947-70E740481C1C}">
                <a14:useLocalDpi xmlns:a14="http://schemas.microsoft.com/office/drawing/2010/main" val="0"/>
              </a:ext>
            </a:extLst>
          </a:blip>
          <a:srcRect t="10527" b="1315"/>
          <a:stretch>
            <a:fillRect/>
          </a:stretch>
        </p:blipFill>
        <p:spPr bwMode="auto">
          <a:xfrm>
            <a:off x="2627313" y="1628775"/>
            <a:ext cx="1930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084763"/>
            <a:ext cx="5508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87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500"/>
                                        <p:tgtEl>
                                          <p:spTgt spid="456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6712"/>
                                        </p:tgtEl>
                                        <p:attrNameLst>
                                          <p:attrName>style.visibility</p:attrName>
                                        </p:attrNameLst>
                                      </p:cBhvr>
                                      <p:to>
                                        <p:strVal val="visible"/>
                                      </p:to>
                                    </p:set>
                                    <p:animEffect transition="in" filter="dissolve">
                                      <p:cBhvr>
                                        <p:cTn id="12" dur="500"/>
                                        <p:tgtEl>
                                          <p:spTgt spid="4567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56713"/>
                                        </p:tgtEl>
                                        <p:attrNameLst>
                                          <p:attrName>style.visibility</p:attrName>
                                        </p:attrNameLst>
                                      </p:cBhvr>
                                      <p:to>
                                        <p:strVal val="visible"/>
                                      </p:to>
                                    </p:set>
                                    <p:animEffect transition="in" filter="dissolve">
                                      <p:cBhvr>
                                        <p:cTn id="17" dur="500"/>
                                        <p:tgtEl>
                                          <p:spTgt spid="4567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6706"/>
                                        </p:tgtEl>
                                        <p:attrNameLst>
                                          <p:attrName>style.visibility</p:attrName>
                                        </p:attrNameLst>
                                      </p:cBhvr>
                                      <p:to>
                                        <p:strVal val="visible"/>
                                      </p:to>
                                    </p:set>
                                    <p:animEffect transition="in" filter="dissolve">
                                      <p:cBhvr>
                                        <p:cTn id="22" dur="500"/>
                                        <p:tgtEl>
                                          <p:spTgt spid="456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6E2493-814A-4358-A3B7-D379DDA302DD}" type="slidenum">
              <a:rPr lang="en-GB" sz="2000" smtClean="0">
                <a:solidFill>
                  <a:schemeClr val="accent1"/>
                </a:solidFill>
              </a:rPr>
              <a:pPr eaLnBrk="1" hangingPunct="1"/>
              <a:t>36</a:t>
            </a:fld>
            <a:endParaRPr lang="en-GB" sz="2000" dirty="0" smtClean="0">
              <a:solidFill>
                <a:schemeClr val="accent1"/>
              </a:solidFill>
            </a:endParaRPr>
          </a:p>
        </p:txBody>
      </p:sp>
      <p:sp>
        <p:nvSpPr>
          <p:cNvPr id="3277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09C60B-3EC0-4FA9-96F4-A9D3D6768D1E}" type="datetime1">
              <a:rPr lang="en-GB" sz="1400" smtClean="0"/>
              <a:t>19/08/2017</a:t>
            </a:fld>
            <a:endParaRPr lang="en-GB" sz="1400" dirty="0" smtClean="0"/>
          </a:p>
        </p:txBody>
      </p:sp>
      <p:sp>
        <p:nvSpPr>
          <p:cNvPr id="3277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32773" name="Rectangle 2"/>
          <p:cNvSpPr>
            <a:spLocks noGrp="1" noChangeArrowheads="1"/>
          </p:cNvSpPr>
          <p:nvPr>
            <p:ph type="title" idx="4294967295"/>
          </p:nvPr>
        </p:nvSpPr>
        <p:spPr/>
        <p:txBody>
          <a:bodyPr/>
          <a:lstStyle/>
          <a:p>
            <a:pPr eaLnBrk="1" hangingPunct="1"/>
            <a:r>
              <a:rPr lang="en-GB" sz="2400" dirty="0" smtClean="0"/>
              <a:t>What type of force can you think of?</a:t>
            </a:r>
          </a:p>
        </p:txBody>
      </p:sp>
      <p:sp>
        <p:nvSpPr>
          <p:cNvPr id="31749" name="Text Box 5"/>
          <p:cNvSpPr txBox="1">
            <a:spLocks noChangeArrowheads="1"/>
          </p:cNvSpPr>
          <p:nvPr/>
        </p:nvSpPr>
        <p:spPr bwMode="auto">
          <a:xfrm>
            <a:off x="179388" y="2636838"/>
            <a:ext cx="4341812" cy="4524375"/>
          </a:xfrm>
          <a:prstGeom prst="rect">
            <a:avLst/>
          </a:prstGeom>
          <a:noFill/>
          <a:ln>
            <a:noFill/>
          </a:ln>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dirty="0">
                <a:solidFill>
                  <a:schemeClr val="bg1"/>
                </a:solidFill>
                <a:latin typeface="Arial" pitchFamily="34" charset="0"/>
                <a:cs typeface="Arial" pitchFamily="34" charset="0"/>
              </a:rPr>
              <a:t>Force of Gravity (WEIGHT) </a:t>
            </a:r>
          </a:p>
          <a:p>
            <a:pPr eaLnBrk="1" hangingPunct="1"/>
            <a:endParaRPr lang="en-GB" sz="3200" dirty="0">
              <a:solidFill>
                <a:schemeClr val="bg1"/>
              </a:solidFill>
              <a:latin typeface="Arial" pitchFamily="34" charset="0"/>
              <a:cs typeface="Arial" pitchFamily="34" charset="0"/>
            </a:endParaRPr>
          </a:p>
          <a:p>
            <a:pPr eaLnBrk="1" hangingPunct="1"/>
            <a:r>
              <a:rPr lang="en-GB" sz="3200" dirty="0">
                <a:solidFill>
                  <a:schemeClr val="bg1"/>
                </a:solidFill>
                <a:latin typeface="Arial" pitchFamily="34" charset="0"/>
                <a:cs typeface="Arial" pitchFamily="34" charset="0"/>
              </a:rPr>
              <a:t>Magnetic Force </a:t>
            </a:r>
          </a:p>
          <a:p>
            <a:pPr eaLnBrk="1" hangingPunct="1"/>
            <a:endParaRPr lang="en-GB" sz="3200" dirty="0">
              <a:solidFill>
                <a:schemeClr val="bg1"/>
              </a:solidFill>
              <a:latin typeface="Arial" pitchFamily="34" charset="0"/>
              <a:cs typeface="Arial" pitchFamily="34" charset="0"/>
            </a:endParaRPr>
          </a:p>
          <a:p>
            <a:pPr eaLnBrk="1" hangingPunct="1"/>
            <a:r>
              <a:rPr lang="en-GB" sz="3200" dirty="0">
                <a:solidFill>
                  <a:schemeClr val="bg1"/>
                </a:solidFill>
                <a:latin typeface="Arial" pitchFamily="34" charset="0"/>
                <a:cs typeface="Arial" pitchFamily="34" charset="0"/>
              </a:rPr>
              <a:t>Electrical Force</a:t>
            </a:r>
            <a:r>
              <a:rPr lang="en-GB" sz="3200" dirty="0">
                <a:latin typeface="Arial" pitchFamily="34" charset="0"/>
                <a:cs typeface="Arial" pitchFamily="34" charset="0"/>
              </a:rPr>
              <a:t> </a:t>
            </a:r>
          </a:p>
          <a:p>
            <a:pPr eaLnBrk="1" hangingPunct="1"/>
            <a:endParaRPr lang="en-GB" b="1" dirty="0">
              <a:latin typeface="Arial" pitchFamily="34" charset="0"/>
              <a:cs typeface="Arial" pitchFamily="34" charset="0"/>
            </a:endParaRPr>
          </a:p>
          <a:p>
            <a:pPr eaLnBrk="1" hangingPunct="1"/>
            <a:endParaRPr lang="en-GB" b="1" dirty="0">
              <a:latin typeface="Arial" pitchFamily="34" charset="0"/>
              <a:cs typeface="Arial" pitchFamily="34" charset="0"/>
            </a:endParaRPr>
          </a:p>
          <a:p>
            <a:pPr eaLnBrk="1" hangingPunct="1"/>
            <a:endParaRPr lang="en-GB" b="1" dirty="0">
              <a:latin typeface="Arial" pitchFamily="34" charset="0"/>
              <a:cs typeface="Arial" pitchFamily="34" charset="0"/>
            </a:endParaRPr>
          </a:p>
          <a:p>
            <a:pPr eaLnBrk="1" hangingPunct="1"/>
            <a:endParaRPr lang="en-GB" dirty="0">
              <a:latin typeface="Arial" pitchFamily="34" charset="0"/>
              <a:cs typeface="Arial" pitchFamily="34" charset="0"/>
            </a:endParaRPr>
          </a:p>
        </p:txBody>
      </p:sp>
      <p:sp>
        <p:nvSpPr>
          <p:cNvPr id="31750" name="Text Box 6"/>
          <p:cNvSpPr txBox="1">
            <a:spLocks noChangeArrowheads="1"/>
          </p:cNvSpPr>
          <p:nvPr/>
        </p:nvSpPr>
        <p:spPr bwMode="auto">
          <a:xfrm>
            <a:off x="4822825" y="2565400"/>
            <a:ext cx="4114800" cy="3970338"/>
          </a:xfrm>
          <a:prstGeom prst="rect">
            <a:avLst/>
          </a:prstGeom>
          <a:noFill/>
          <a:ln>
            <a:noFill/>
          </a:ln>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latin typeface="Arial" pitchFamily="34" charset="0"/>
                <a:cs typeface="Arial" pitchFamily="34" charset="0"/>
              </a:rPr>
              <a:t>Friction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Tension (Pull)</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Air Resistance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Applied Force (Push) </a:t>
            </a:r>
          </a:p>
          <a:p>
            <a:pPr eaLnBrk="1" hangingPunct="1"/>
            <a:endParaRPr lang="en-GB" sz="2800" dirty="0">
              <a:latin typeface="Arial" pitchFamily="34" charset="0"/>
              <a:cs typeface="Arial" pitchFamily="34" charset="0"/>
            </a:endParaRPr>
          </a:p>
          <a:p>
            <a:pPr eaLnBrk="1" hangingPunct="1"/>
            <a:r>
              <a:rPr lang="en-GB" sz="2800" dirty="0">
                <a:latin typeface="Arial" pitchFamily="34" charset="0"/>
                <a:cs typeface="Arial" pitchFamily="34" charset="0"/>
              </a:rPr>
              <a:t>Spring Force (Twist)</a:t>
            </a:r>
          </a:p>
        </p:txBody>
      </p:sp>
      <p:sp>
        <p:nvSpPr>
          <p:cNvPr id="32776" name="Line 8"/>
          <p:cNvSpPr>
            <a:spLocks noChangeShapeType="1"/>
          </p:cNvSpPr>
          <p:nvPr/>
        </p:nvSpPr>
        <p:spPr bwMode="auto">
          <a:xfrm>
            <a:off x="468313" y="2276475"/>
            <a:ext cx="8351837"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2777" name="Line 9"/>
          <p:cNvSpPr>
            <a:spLocks noChangeShapeType="1"/>
          </p:cNvSpPr>
          <p:nvPr/>
        </p:nvSpPr>
        <p:spPr bwMode="auto">
          <a:xfrm>
            <a:off x="4648200" y="1600200"/>
            <a:ext cx="0" cy="4824413"/>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2778" name="Text Box 10"/>
          <p:cNvSpPr txBox="1">
            <a:spLocks noChangeArrowheads="1"/>
          </p:cNvSpPr>
          <p:nvPr/>
        </p:nvSpPr>
        <p:spPr bwMode="auto">
          <a:xfrm>
            <a:off x="179388" y="6453188"/>
            <a:ext cx="37449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Arial" pitchFamily="34" charset="0"/>
              <a:buNone/>
            </a:pPr>
            <a:r>
              <a:rPr lang="en-GB" sz="1000" dirty="0">
                <a:latin typeface="Arial" pitchFamily="34" charset="0"/>
                <a:cs typeface="Arial" pitchFamily="34" charset="0"/>
              </a:rPr>
              <a:t>http://www.physicsclassroom.com/class/newtlaws/u2l2b.cfm</a:t>
            </a:r>
            <a:endParaRPr lang="en-GB" sz="1800" dirty="0">
              <a:latin typeface="Arial" pitchFamily="34" charset="0"/>
              <a:cs typeface="Arial" pitchFamily="34" charset="0"/>
            </a:endParaRPr>
          </a:p>
        </p:txBody>
      </p:sp>
      <p:sp>
        <p:nvSpPr>
          <p:cNvPr id="32779" name="Rectangle 1"/>
          <p:cNvSpPr>
            <a:spLocks noChangeArrowheads="1"/>
          </p:cNvSpPr>
          <p:nvPr/>
        </p:nvSpPr>
        <p:spPr bwMode="auto">
          <a:xfrm>
            <a:off x="396875" y="1581150"/>
            <a:ext cx="421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dirty="0">
                <a:solidFill>
                  <a:srgbClr val="FF0066"/>
                </a:solidFill>
                <a:latin typeface="Arial" pitchFamily="34" charset="0"/>
                <a:cs typeface="Arial" pitchFamily="34" charset="0"/>
              </a:rPr>
              <a:t>Non- Contact Forces</a:t>
            </a:r>
          </a:p>
        </p:txBody>
      </p:sp>
      <p:sp>
        <p:nvSpPr>
          <p:cNvPr id="32780" name="Rectangle 2"/>
          <p:cNvSpPr>
            <a:spLocks noChangeArrowheads="1"/>
          </p:cNvSpPr>
          <p:nvPr/>
        </p:nvSpPr>
        <p:spPr bwMode="auto">
          <a:xfrm>
            <a:off x="5148263" y="1665288"/>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dirty="0">
                <a:solidFill>
                  <a:srgbClr val="FF0066"/>
                </a:solidFill>
                <a:latin typeface="Arial" pitchFamily="34" charset="0"/>
                <a:cs typeface="Arial" pitchFamily="34" charset="0"/>
              </a:rPr>
              <a:t>Contact Forces</a:t>
            </a:r>
          </a:p>
        </p:txBody>
      </p:sp>
    </p:spTree>
    <p:extLst>
      <p:ext uri="{BB962C8B-B14F-4D97-AF65-F5344CB8AC3E}">
        <p14:creationId xmlns:p14="http://schemas.microsoft.com/office/powerpoint/2010/main" val="406496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up)">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ipe(up)">
                                      <p:cBhvr>
                                        <p:cTn id="12"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847E80-5D40-443B-9880-3211CFBB7351}" type="slidenum">
              <a:rPr lang="en-GB" sz="2000" smtClean="0">
                <a:solidFill>
                  <a:schemeClr val="accent1"/>
                </a:solidFill>
              </a:rPr>
              <a:pPr eaLnBrk="1" hangingPunct="1"/>
              <a:t>37</a:t>
            </a:fld>
            <a:endParaRPr lang="en-GB" sz="2000" dirty="0" smtClean="0">
              <a:solidFill>
                <a:schemeClr val="accent1"/>
              </a:solidFill>
            </a:endParaRPr>
          </a:p>
        </p:txBody>
      </p:sp>
      <p:sp>
        <p:nvSpPr>
          <p:cNvPr id="3379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AB7894-4C7E-4E00-870C-2B0F6CA38A25}" type="datetime1">
              <a:rPr lang="en-GB" sz="1400" smtClean="0"/>
              <a:t>19/08/2017</a:t>
            </a:fld>
            <a:endParaRPr lang="en-GB" sz="1400" dirty="0" smtClean="0"/>
          </a:p>
        </p:txBody>
      </p:sp>
      <p:sp>
        <p:nvSpPr>
          <p:cNvPr id="3379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33797" name="Rectangle 2"/>
          <p:cNvSpPr>
            <a:spLocks noGrp="1" noChangeArrowheads="1"/>
          </p:cNvSpPr>
          <p:nvPr>
            <p:ph type="title"/>
          </p:nvPr>
        </p:nvSpPr>
        <p:spPr/>
        <p:txBody>
          <a:bodyPr/>
          <a:lstStyle/>
          <a:p>
            <a:pPr eaLnBrk="1" hangingPunct="1"/>
            <a:r>
              <a:rPr lang="en-GB" dirty="0" smtClean="0"/>
              <a:t>WHAT CAUSES THESE FORCES? </a:t>
            </a:r>
          </a:p>
        </p:txBody>
      </p:sp>
      <p:pic>
        <p:nvPicPr>
          <p:cNvPr id="4382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59001">
            <a:off x="323172" y="692696"/>
            <a:ext cx="4129088"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4501284"/>
            <a:ext cx="33337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1200150"/>
            <a:ext cx="195738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141787"/>
            <a:ext cx="2405063"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905000"/>
            <a:ext cx="3810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8275"/>
                                        </p:tgtEl>
                                        <p:attrNameLst>
                                          <p:attrName>style.visibility</p:attrName>
                                        </p:attrNameLst>
                                      </p:cBhvr>
                                      <p:to>
                                        <p:strVal val="visible"/>
                                      </p:to>
                                    </p:set>
                                    <p:animEffect transition="in" filter="dissolve">
                                      <p:cBhvr>
                                        <p:cTn id="7" dur="500"/>
                                        <p:tgtEl>
                                          <p:spTgt spid="438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8276"/>
                                        </p:tgtEl>
                                        <p:attrNameLst>
                                          <p:attrName>style.visibility</p:attrName>
                                        </p:attrNameLst>
                                      </p:cBhvr>
                                      <p:to>
                                        <p:strVal val="visible"/>
                                      </p:to>
                                    </p:set>
                                    <p:animEffect transition="in" filter="dissolve">
                                      <p:cBhvr>
                                        <p:cTn id="12" dur="500"/>
                                        <p:tgtEl>
                                          <p:spTgt spid="438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8277"/>
                                        </p:tgtEl>
                                        <p:attrNameLst>
                                          <p:attrName>style.visibility</p:attrName>
                                        </p:attrNameLst>
                                      </p:cBhvr>
                                      <p:to>
                                        <p:strVal val="visible"/>
                                      </p:to>
                                    </p:set>
                                    <p:animEffect transition="in" filter="dissolve">
                                      <p:cBhvr>
                                        <p:cTn id="17" dur="500"/>
                                        <p:tgtEl>
                                          <p:spTgt spid="438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38278"/>
                                        </p:tgtEl>
                                        <p:attrNameLst>
                                          <p:attrName>style.visibility</p:attrName>
                                        </p:attrNameLst>
                                      </p:cBhvr>
                                      <p:to>
                                        <p:strVal val="visible"/>
                                      </p:to>
                                    </p:set>
                                    <p:animEffect transition="in" filter="dissolve">
                                      <p:cBhvr>
                                        <p:cTn id="22" dur="500"/>
                                        <p:tgtEl>
                                          <p:spTgt spid="4382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38279"/>
                                        </p:tgtEl>
                                        <p:attrNameLst>
                                          <p:attrName>style.visibility</p:attrName>
                                        </p:attrNameLst>
                                      </p:cBhvr>
                                      <p:to>
                                        <p:strVal val="visible"/>
                                      </p:to>
                                    </p:set>
                                    <p:animEffect transition="in" filter="dissolve">
                                      <p:cBhvr>
                                        <p:cTn id="27" dur="500"/>
                                        <p:tgtEl>
                                          <p:spTgt spid="4382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38280"/>
                                        </p:tgtEl>
                                        <p:attrNameLst>
                                          <p:attrName>style.visibility</p:attrName>
                                        </p:attrNameLst>
                                      </p:cBhvr>
                                      <p:to>
                                        <p:strVal val="visible"/>
                                      </p:to>
                                    </p:set>
                                    <p:animEffect transition="in" filter="dissolve">
                                      <p:cBhvr>
                                        <p:cTn id="32" dur="500"/>
                                        <p:tgtEl>
                                          <p:spTgt spid="438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991855-9B13-42AC-A022-54D937D0EE94}" type="slidenum">
              <a:rPr lang="en-GB" sz="2000" smtClean="0">
                <a:solidFill>
                  <a:schemeClr val="accent1"/>
                </a:solidFill>
              </a:rPr>
              <a:pPr eaLnBrk="1" hangingPunct="1"/>
              <a:t>38</a:t>
            </a:fld>
            <a:endParaRPr lang="en-GB" sz="2000" dirty="0" smtClean="0">
              <a:solidFill>
                <a:schemeClr val="accent1"/>
              </a:solidFill>
            </a:endParaRPr>
          </a:p>
        </p:txBody>
      </p:sp>
      <p:sp>
        <p:nvSpPr>
          <p:cNvPr id="3481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8D5DF0-E221-49F9-BE9E-F1F0F81D58D1}" type="datetime1">
              <a:rPr lang="en-GB" sz="1400" smtClean="0"/>
              <a:t>19/08/2017</a:t>
            </a:fld>
            <a:endParaRPr lang="en-GB" sz="1400" dirty="0" smtClean="0"/>
          </a:p>
        </p:txBody>
      </p:sp>
      <p:sp>
        <p:nvSpPr>
          <p:cNvPr id="3482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34821" name="TextBox 1"/>
          <p:cNvSpPr txBox="1">
            <a:spLocks noChangeArrowheads="1"/>
          </p:cNvSpPr>
          <p:nvPr/>
        </p:nvSpPr>
        <p:spPr bwMode="auto">
          <a:xfrm>
            <a:off x="152400" y="228600"/>
            <a:ext cx="77057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4000" u="sng" dirty="0">
                <a:latin typeface="Arial" pitchFamily="34" charset="0"/>
                <a:cs typeface="Arial" pitchFamily="34" charset="0"/>
              </a:rPr>
              <a:t>Activity: Write out which force fits with each picture</a:t>
            </a:r>
          </a:p>
          <a:p>
            <a:pPr algn="ctr" eaLnBrk="1" hangingPunct="1"/>
            <a:r>
              <a:rPr lang="en-GB" sz="4000" dirty="0">
                <a:solidFill>
                  <a:schemeClr val="bg1"/>
                </a:solidFill>
                <a:latin typeface="Arial" pitchFamily="34" charset="0"/>
                <a:cs typeface="Arial" pitchFamily="34" charset="0"/>
              </a:rPr>
              <a:t> Use the white board and write the force that acts on the picture and state whether they are </a:t>
            </a:r>
            <a:r>
              <a:rPr lang="en-GB" sz="4000" dirty="0">
                <a:solidFill>
                  <a:srgbClr val="FF0066"/>
                </a:solidFill>
                <a:latin typeface="Arial" pitchFamily="34" charset="0"/>
                <a:cs typeface="Arial" pitchFamily="34" charset="0"/>
              </a:rPr>
              <a:t>CONTACT</a:t>
            </a:r>
            <a:r>
              <a:rPr lang="en-GB" sz="4000" dirty="0">
                <a:solidFill>
                  <a:schemeClr val="bg1"/>
                </a:solidFill>
                <a:latin typeface="Arial" pitchFamily="34" charset="0"/>
                <a:cs typeface="Arial" pitchFamily="34" charset="0"/>
              </a:rPr>
              <a:t> or </a:t>
            </a:r>
            <a:r>
              <a:rPr lang="en-GB" sz="4000" dirty="0">
                <a:solidFill>
                  <a:srgbClr val="FF0066"/>
                </a:solidFill>
                <a:latin typeface="Arial" pitchFamily="34" charset="0"/>
                <a:cs typeface="Arial" pitchFamily="34" charset="0"/>
              </a:rPr>
              <a:t>NON CONTACT</a:t>
            </a:r>
            <a:r>
              <a:rPr lang="en-GB" sz="4000" dirty="0">
                <a:latin typeface="Arial" pitchFamily="34" charset="0"/>
                <a:cs typeface="Arial" pitchFamily="34" charset="0"/>
              </a:rPr>
              <a:t> </a:t>
            </a:r>
          </a:p>
        </p:txBody>
      </p:sp>
      <p:sp>
        <p:nvSpPr>
          <p:cNvPr id="34822" name="TextBox 2"/>
          <p:cNvSpPr txBox="1">
            <a:spLocks noChangeArrowheads="1"/>
          </p:cNvSpPr>
          <p:nvPr/>
        </p:nvSpPr>
        <p:spPr bwMode="auto">
          <a:xfrm>
            <a:off x="381000" y="4038600"/>
            <a:ext cx="8064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i="1" dirty="0">
                <a:latin typeface="Arial" pitchFamily="34" charset="0"/>
                <a:cs typeface="Arial" pitchFamily="34" charset="0"/>
              </a:rPr>
              <a:t>Weight		Air resistance		Pull</a:t>
            </a:r>
          </a:p>
          <a:p>
            <a:pPr eaLnBrk="1" hangingPunct="1"/>
            <a:endParaRPr lang="en-GB" sz="3200" b="1" i="1" dirty="0">
              <a:latin typeface="Arial" pitchFamily="34" charset="0"/>
              <a:cs typeface="Arial" pitchFamily="34" charset="0"/>
            </a:endParaRPr>
          </a:p>
          <a:p>
            <a:pPr eaLnBrk="1" hangingPunct="1"/>
            <a:r>
              <a:rPr lang="en-GB" sz="3200" b="1" i="1" dirty="0">
                <a:latin typeface="Arial" pitchFamily="34" charset="0"/>
                <a:cs typeface="Arial" pitchFamily="34" charset="0"/>
              </a:rPr>
              <a:t>	</a:t>
            </a:r>
            <a:r>
              <a:rPr lang="en-GB" sz="3200" b="1" i="1" dirty="0">
                <a:latin typeface="Arial" pitchFamily="34" charset="0"/>
                <a:cs typeface="Arial" pitchFamily="34" charset="0"/>
              </a:rPr>
              <a:t>Upthrust</a:t>
            </a:r>
            <a:r>
              <a:rPr lang="en-GB" sz="3200" b="1" i="1" dirty="0">
                <a:latin typeface="Arial" pitchFamily="34" charset="0"/>
                <a:cs typeface="Arial" pitchFamily="34" charset="0"/>
              </a:rPr>
              <a:t>			Friction</a:t>
            </a:r>
          </a:p>
          <a:p>
            <a:pPr eaLnBrk="1" hangingPunct="1"/>
            <a:endParaRPr lang="en-GB" sz="3200" b="1" i="1" dirty="0">
              <a:latin typeface="Arial" pitchFamily="34" charset="0"/>
              <a:cs typeface="Arial" pitchFamily="34" charset="0"/>
            </a:endParaRPr>
          </a:p>
          <a:p>
            <a:pPr eaLnBrk="1" hangingPunct="1"/>
            <a:r>
              <a:rPr lang="en-GB" sz="3200" b="1" i="1" dirty="0">
                <a:latin typeface="Arial" pitchFamily="34" charset="0"/>
                <a:cs typeface="Arial" pitchFamily="34" charset="0"/>
              </a:rPr>
              <a:t>	Water resistance			Push</a:t>
            </a:r>
          </a:p>
        </p:txBody>
      </p:sp>
    </p:spTree>
    <p:extLst>
      <p:ext uri="{BB962C8B-B14F-4D97-AF65-F5344CB8AC3E}">
        <p14:creationId xmlns:p14="http://schemas.microsoft.com/office/powerpoint/2010/main" val="2466396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D97A93-31F0-4C9B-BAC2-6324D124612C}" type="slidenum">
              <a:rPr lang="en-GB" sz="2000" smtClean="0">
                <a:solidFill>
                  <a:schemeClr val="accent1"/>
                </a:solidFill>
              </a:rPr>
              <a:pPr eaLnBrk="1" hangingPunct="1"/>
              <a:t>39</a:t>
            </a:fld>
            <a:endParaRPr lang="en-GB" sz="2000" dirty="0" smtClean="0">
              <a:solidFill>
                <a:schemeClr val="accent1"/>
              </a:solidFill>
            </a:endParaRPr>
          </a:p>
        </p:txBody>
      </p:sp>
      <p:sp>
        <p:nvSpPr>
          <p:cNvPr id="3584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06139A-BECA-4BE2-868B-8687F4A19356}" type="datetime1">
              <a:rPr lang="en-GB" sz="1400" smtClean="0"/>
              <a:t>19/08/2017</a:t>
            </a:fld>
            <a:endParaRPr lang="en-GB" sz="1400" dirty="0" smtClean="0"/>
          </a:p>
        </p:txBody>
      </p:sp>
      <p:sp>
        <p:nvSpPr>
          <p:cNvPr id="3584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pSp>
        <p:nvGrpSpPr>
          <p:cNvPr id="35845" name="Group 4"/>
          <p:cNvGrpSpPr>
            <a:grpSpLocks/>
          </p:cNvGrpSpPr>
          <p:nvPr/>
        </p:nvGrpSpPr>
        <p:grpSpPr bwMode="auto">
          <a:xfrm>
            <a:off x="2627313" y="1196975"/>
            <a:ext cx="3457575" cy="4319588"/>
            <a:chOff x="460" y="768"/>
            <a:chExt cx="763" cy="1265"/>
          </a:xfrm>
        </p:grpSpPr>
        <p:sp>
          <p:nvSpPr>
            <p:cNvPr id="35848" name="Rectangle 5" descr="Granite"/>
            <p:cNvSpPr>
              <a:spLocks noChangeArrowheads="1"/>
            </p:cNvSpPr>
            <p:nvPr/>
          </p:nvSpPr>
          <p:spPr bwMode="auto">
            <a:xfrm>
              <a:off x="460" y="1852"/>
              <a:ext cx="763" cy="181"/>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pic>
          <p:nvPicPr>
            <p:cNvPr id="35849" name="Picture 6" descr="Happy bl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768"/>
              <a:ext cx="64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156176" y="1412776"/>
            <a:ext cx="2300886"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Weight</a:t>
            </a:r>
          </a:p>
        </p:txBody>
      </p:sp>
      <p:sp>
        <p:nvSpPr>
          <p:cNvPr id="3" name="Down Arrow 2"/>
          <p:cNvSpPr/>
          <p:nvPr/>
        </p:nvSpPr>
        <p:spPr>
          <a:xfrm>
            <a:off x="3708400" y="4652963"/>
            <a:ext cx="1008063" cy="1423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35388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799 -0.27176 L -2.77778E-7 0.14838 " pathEditMode="relative" rAng="0" ptsTypes="AA">
                                      <p:cBhvr>
                                        <p:cTn id="6" dur="2000" fill="hold"/>
                                        <p:tgtEl>
                                          <p:spTgt spid="3"/>
                                        </p:tgtEl>
                                        <p:attrNameLst>
                                          <p:attrName>ppt_x</p:attrName>
                                          <p:attrName>ppt_y</p:attrName>
                                        </p:attrNameLst>
                                      </p:cBhvr>
                                      <p:rCtr x="-399" y="2099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4</a:t>
            </a:fld>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708930"/>
            <a:ext cx="8064896" cy="609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87624" y="1412776"/>
            <a:ext cx="6336704" cy="4493538"/>
          </a:xfrm>
          <a:prstGeom prst="rect">
            <a:avLst/>
          </a:prstGeom>
          <a:noFill/>
        </p:spPr>
        <p:txBody>
          <a:bodyPr wrap="square" rtlCol="0">
            <a:spAutoFit/>
          </a:bodyPr>
          <a:lstStyle/>
          <a:p>
            <a:r>
              <a:rPr lang="en-GB" sz="2600" b="1" dirty="0"/>
              <a:t>1. Enter the room quietly, calmly an</a:t>
            </a:r>
            <a:r>
              <a:rPr lang="en-GB" sz="2600" b="1" dirty="0">
                <a:solidFill>
                  <a:schemeClr val="tx1">
                    <a:lumMod val="50000"/>
                    <a:lumOff val="50000"/>
                  </a:schemeClr>
                </a:solidFill>
              </a:rPr>
              <a:t>d on </a:t>
            </a:r>
            <a:r>
              <a:rPr lang="en-GB" sz="2600" b="1" dirty="0"/>
              <a:t>time;</a:t>
            </a:r>
            <a:endParaRPr lang="en-GB" sz="2600" dirty="0"/>
          </a:p>
          <a:p>
            <a:r>
              <a:rPr lang="en-GB" sz="2600" b="1" dirty="0"/>
              <a:t>2. Come prepared for the work with jotters and pen or pencil etc.</a:t>
            </a:r>
            <a:endParaRPr lang="en-GB" sz="2600" dirty="0"/>
          </a:p>
          <a:p>
            <a:r>
              <a:rPr lang="en-GB" sz="2600" b="1" dirty="0"/>
              <a:t>3. Complete all homework and hand it in on time;</a:t>
            </a:r>
            <a:endParaRPr lang="en-GB" sz="2600" dirty="0"/>
          </a:p>
          <a:p>
            <a:r>
              <a:rPr lang="en-GB" sz="2600" b="1" dirty="0"/>
              <a:t>4. Not deface jotters, desks folders, etc.; </a:t>
            </a:r>
            <a:endParaRPr lang="en-GB" sz="2600" dirty="0"/>
          </a:p>
          <a:p>
            <a:r>
              <a:rPr lang="en-GB" sz="2600" b="1" dirty="0"/>
              <a:t>5. Pay attention;</a:t>
            </a:r>
            <a:endParaRPr lang="en-GB" sz="2600" dirty="0"/>
          </a:p>
          <a:p>
            <a:r>
              <a:rPr lang="en-GB" sz="2600" b="1" dirty="0"/>
              <a:t>6. At the end of a lesson, </a:t>
            </a:r>
            <a:r>
              <a:rPr lang="en-GB" sz="2600" b="1" i="1" dirty="0"/>
              <a:t>when told to do so</a:t>
            </a:r>
            <a:r>
              <a:rPr lang="en-GB" sz="2600" b="1" dirty="0"/>
              <a:t>, </a:t>
            </a:r>
            <a:r>
              <a:rPr lang="en-GB" sz="2600" b="1" dirty="0">
                <a:solidFill>
                  <a:schemeClr val="tx1">
                    <a:lumMod val="50000"/>
                    <a:lumOff val="50000"/>
                  </a:schemeClr>
                </a:solidFill>
              </a:rPr>
              <a:t>pack a</a:t>
            </a:r>
            <a:r>
              <a:rPr lang="en-GB" sz="2600" b="1" dirty="0"/>
              <a:t>way quietly, place stools under the </a:t>
            </a:r>
            <a:r>
              <a:rPr lang="en-GB" sz="2600" b="1" dirty="0">
                <a:solidFill>
                  <a:schemeClr val="tx1">
                    <a:lumMod val="50000"/>
                    <a:lumOff val="50000"/>
                  </a:schemeClr>
                </a:solidFill>
              </a:rPr>
              <a:t>desk and </a:t>
            </a:r>
            <a:r>
              <a:rPr lang="en-GB" sz="2600" b="1" dirty="0"/>
              <a:t>leave in an orderly manner.</a:t>
            </a:r>
            <a:endParaRPr lang="en-GB" sz="2600" dirty="0"/>
          </a:p>
        </p:txBody>
      </p:sp>
    </p:spTree>
    <p:extLst>
      <p:ext uri="{BB962C8B-B14F-4D97-AF65-F5344CB8AC3E}">
        <p14:creationId xmlns:p14="http://schemas.microsoft.com/office/powerpoint/2010/main" val="3074079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B4691B-DC8E-4069-A9FE-279745982C7B}" type="slidenum">
              <a:rPr lang="en-GB" sz="2000" smtClean="0">
                <a:solidFill>
                  <a:schemeClr val="accent1"/>
                </a:solidFill>
              </a:rPr>
              <a:pPr eaLnBrk="1" hangingPunct="1"/>
              <a:t>40</a:t>
            </a:fld>
            <a:endParaRPr lang="en-GB" sz="2000" dirty="0" smtClean="0">
              <a:solidFill>
                <a:schemeClr val="accent1"/>
              </a:solidFill>
            </a:endParaRPr>
          </a:p>
        </p:txBody>
      </p:sp>
      <p:sp>
        <p:nvSpPr>
          <p:cNvPr id="3686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26E05-9E1E-4C5A-A213-6FB586D057A7}" type="datetime1">
              <a:rPr lang="en-GB" sz="1400" smtClean="0"/>
              <a:t>19/08/2017</a:t>
            </a:fld>
            <a:endParaRPr lang="en-GB" sz="1400" dirty="0" smtClean="0"/>
          </a:p>
        </p:txBody>
      </p:sp>
      <p:sp>
        <p:nvSpPr>
          <p:cNvPr id="3686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36869" name="Picture 2" descr="http://t1.gstatic.com/images?q=tbn:ANd9GcSU_RHVBpAqcxjEYUx1e7kptfY3nyZ-T2YqSUgkiWrrHtj06AuvW8l30mOO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14375"/>
            <a:ext cx="74310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17"/>
          <p:cNvSpPr>
            <a:spLocks noChangeArrowheads="1"/>
          </p:cNvSpPr>
          <p:nvPr/>
        </p:nvSpPr>
        <p:spPr bwMode="auto">
          <a:xfrm rot="-5400000">
            <a:off x="1620838" y="1339850"/>
            <a:ext cx="1079500" cy="2378075"/>
          </a:xfrm>
          <a:prstGeom prst="downArrow">
            <a:avLst>
              <a:gd name="adj1" fmla="val 50000"/>
              <a:gd name="adj2" fmla="val 35930"/>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sp>
        <p:nvSpPr>
          <p:cNvPr id="3" name="Rectangle 2"/>
          <p:cNvSpPr/>
          <p:nvPr/>
        </p:nvSpPr>
        <p:spPr>
          <a:xfrm>
            <a:off x="734233" y="3342481"/>
            <a:ext cx="2218518" cy="923330"/>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PULL</a:t>
            </a:r>
          </a:p>
        </p:txBody>
      </p:sp>
    </p:spTree>
    <p:extLst>
      <p:ext uri="{BB962C8B-B14F-4D97-AF65-F5344CB8AC3E}">
        <p14:creationId xmlns:p14="http://schemas.microsoft.com/office/powerpoint/2010/main" val="100156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14583 0.00532 L 0.17518 0.00532 " pathEditMode="relative" rAng="0" ptsTypes="AA">
                                      <p:cBhvr>
                                        <p:cTn id="6" dur="2000" fill="hold"/>
                                        <p:tgtEl>
                                          <p:spTgt spid="36870"/>
                                        </p:tgtEl>
                                        <p:attrNameLst>
                                          <p:attrName>ppt_x</p:attrName>
                                          <p:attrName>ppt_y</p:attrName>
                                        </p:attrNameLst>
                                      </p:cBhvr>
                                      <p:rCtr x="16042"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3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189F0-D1DC-4597-AEDE-B7DBCECD60FD}" type="slidenum">
              <a:rPr lang="en-GB" sz="2000" smtClean="0">
                <a:solidFill>
                  <a:schemeClr val="accent1"/>
                </a:solidFill>
              </a:rPr>
              <a:pPr eaLnBrk="1" hangingPunct="1"/>
              <a:t>41</a:t>
            </a:fld>
            <a:endParaRPr lang="en-GB" sz="2000" dirty="0" smtClean="0">
              <a:solidFill>
                <a:schemeClr val="accent1"/>
              </a:solidFill>
            </a:endParaRPr>
          </a:p>
        </p:txBody>
      </p:sp>
      <p:sp>
        <p:nvSpPr>
          <p:cNvPr id="3789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E7AEC8B-E9C6-4023-A431-D4A61E6572BE}" type="datetime1">
              <a:rPr lang="en-GB" sz="1400" smtClean="0"/>
              <a:t>19/08/2017</a:t>
            </a:fld>
            <a:endParaRPr lang="en-GB" sz="1400" dirty="0" smtClean="0"/>
          </a:p>
        </p:txBody>
      </p:sp>
      <p:sp>
        <p:nvSpPr>
          <p:cNvPr id="3789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37893"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125538"/>
            <a:ext cx="73437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AutoShape 17"/>
          <p:cNvSpPr>
            <a:spLocks noChangeArrowheads="1"/>
          </p:cNvSpPr>
          <p:nvPr/>
        </p:nvSpPr>
        <p:spPr bwMode="auto">
          <a:xfrm rot="-5400000">
            <a:off x="5183188" y="3176588"/>
            <a:ext cx="863600" cy="1943100"/>
          </a:xfrm>
          <a:prstGeom prst="downArrow">
            <a:avLst>
              <a:gd name="adj1" fmla="val 50000"/>
              <a:gd name="adj2" fmla="val 36698"/>
            </a:avLst>
          </a:prstGeom>
          <a:solidFill>
            <a:srgbClr val="FF0000"/>
          </a:solidFill>
          <a:ln w="9525">
            <a:solidFill>
              <a:schemeClr val="tx1"/>
            </a:solidFill>
            <a:miter lim="800000"/>
            <a:headEnd/>
            <a:tailEnd/>
          </a:ln>
        </p:spPr>
        <p:txBody>
          <a:bodyPr vert="eaVert" wrap="none" anchor="ctr"/>
          <a:lstStyle/>
          <a:p>
            <a:endParaRPr lang="en-US" sz="1800" dirty="0">
              <a:latin typeface="Arial" pitchFamily="34" charset="0"/>
              <a:cs typeface="Arial" pitchFamily="34" charset="0"/>
            </a:endParaRPr>
          </a:p>
        </p:txBody>
      </p:sp>
      <p:sp>
        <p:nvSpPr>
          <p:cNvPr id="7" name="Rectangle 6"/>
          <p:cNvSpPr/>
          <p:nvPr/>
        </p:nvSpPr>
        <p:spPr>
          <a:xfrm>
            <a:off x="467544" y="3686472"/>
            <a:ext cx="2218518" cy="923330"/>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PULL</a:t>
            </a:r>
          </a:p>
        </p:txBody>
      </p:sp>
      <p:sp>
        <p:nvSpPr>
          <p:cNvPr id="8" name="AutoShape 17"/>
          <p:cNvSpPr>
            <a:spLocks noChangeArrowheads="1"/>
          </p:cNvSpPr>
          <p:nvPr/>
        </p:nvSpPr>
        <p:spPr bwMode="auto">
          <a:xfrm rot="5400000">
            <a:off x="4032250" y="4125913"/>
            <a:ext cx="863600" cy="1943100"/>
          </a:xfrm>
          <a:prstGeom prst="downArrow">
            <a:avLst>
              <a:gd name="adj1" fmla="val 50000"/>
              <a:gd name="adj2" fmla="val 36698"/>
            </a:avLst>
          </a:prstGeom>
          <a:solidFill>
            <a:schemeClr val="accent2">
              <a:lumMod val="75000"/>
            </a:schemeClr>
          </a:solidFill>
          <a:ln w="9525">
            <a:solidFill>
              <a:schemeClr val="accent2">
                <a:lumMod val="60000"/>
                <a:lumOff val="40000"/>
              </a:schemeClr>
            </a:solidFill>
            <a:miter lim="800000"/>
            <a:headEnd/>
            <a:tailEnd/>
          </a:ln>
        </p:spPr>
        <p:txBody>
          <a:bodyPr vert="eaVert" wrap="none" anchor="ctr"/>
          <a:lstStyle/>
          <a:p>
            <a:pPr>
              <a:defRPr/>
            </a:pPr>
            <a:endParaRPr lang="en-US" sz="1800" dirty="0">
              <a:latin typeface="Arial" charset="0"/>
              <a:cs typeface="Arial" charset="0"/>
            </a:endParaRPr>
          </a:p>
        </p:txBody>
      </p:sp>
      <p:sp>
        <p:nvSpPr>
          <p:cNvPr id="9" name="Rectangle 8"/>
          <p:cNvSpPr/>
          <p:nvPr/>
        </p:nvSpPr>
        <p:spPr>
          <a:xfrm>
            <a:off x="5614988" y="4609802"/>
            <a:ext cx="3277492" cy="1754326"/>
          </a:xfrm>
          <a:prstGeom prst="rect">
            <a:avLst/>
          </a:prstGeom>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Water Resistance</a:t>
            </a:r>
          </a:p>
        </p:txBody>
      </p:sp>
    </p:spTree>
    <p:extLst>
      <p:ext uri="{BB962C8B-B14F-4D97-AF65-F5344CB8AC3E}">
        <p14:creationId xmlns:p14="http://schemas.microsoft.com/office/powerpoint/2010/main" val="2765946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42899 0.01065 L -0.06684 0.01065 " pathEditMode="relative" rAng="0" ptsTypes="AA">
                                      <p:cBhvr>
                                        <p:cTn id="6" dur="2000" fill="hold"/>
                                        <p:tgtEl>
                                          <p:spTgt spid="37894"/>
                                        </p:tgtEl>
                                        <p:attrNameLst>
                                          <p:attrName>ppt_x</p:attrName>
                                          <p:attrName>ppt_y</p:attrName>
                                        </p:attrNameLst>
                                      </p:cBhvr>
                                      <p:rCtr x="18108"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grpId="0" nodeType="click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DE6829-423F-493F-AFA0-8897E5FC26A6}" type="slidenum">
              <a:rPr lang="en-GB" sz="2000" smtClean="0">
                <a:solidFill>
                  <a:schemeClr val="accent1"/>
                </a:solidFill>
              </a:rPr>
              <a:pPr eaLnBrk="1" hangingPunct="1"/>
              <a:t>42</a:t>
            </a:fld>
            <a:endParaRPr lang="en-GB" sz="2000" dirty="0" smtClean="0">
              <a:solidFill>
                <a:schemeClr val="accent1"/>
              </a:solidFill>
            </a:endParaRPr>
          </a:p>
        </p:txBody>
      </p:sp>
      <p:sp>
        <p:nvSpPr>
          <p:cNvPr id="3891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CBA9EF-CE38-414B-99A2-E8C93162F615}" type="datetime1">
              <a:rPr lang="en-GB" sz="1400" smtClean="0"/>
              <a:t>19/08/2017</a:t>
            </a:fld>
            <a:endParaRPr lang="en-GB" sz="1400" dirty="0" smtClean="0"/>
          </a:p>
        </p:txBody>
      </p:sp>
      <p:sp>
        <p:nvSpPr>
          <p:cNvPr id="3891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aphicFrame>
        <p:nvGraphicFramePr>
          <p:cNvPr id="38917" name="Object 7"/>
          <p:cNvGraphicFramePr>
            <a:graphicFrameLocks noChangeAspect="1"/>
          </p:cNvGraphicFramePr>
          <p:nvPr/>
        </p:nvGraphicFramePr>
        <p:xfrm>
          <a:off x="1619250" y="1196975"/>
          <a:ext cx="6408738" cy="2574925"/>
        </p:xfrm>
        <a:graphic>
          <a:graphicData uri="http://schemas.openxmlformats.org/presentationml/2006/ole">
            <mc:AlternateContent xmlns:mc="http://schemas.openxmlformats.org/markup-compatibility/2006">
              <mc:Choice xmlns:v="urn:schemas-microsoft-com:vml" Requires="v">
                <p:oleObj spid="_x0000_s3097" name="CorelDRAW 6.0" r:id="rId3" imgW="6496050" imgH="2619375" progId="CorelDRAW.Graphic.6">
                  <p:embed/>
                </p:oleObj>
              </mc:Choice>
              <mc:Fallback>
                <p:oleObj name="CorelDRAW 6.0" r:id="rId3" imgW="6496050" imgH="261937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196975"/>
                        <a:ext cx="640873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AutoShape 16"/>
          <p:cNvSpPr>
            <a:spLocks noChangeArrowheads="1"/>
          </p:cNvSpPr>
          <p:nvPr/>
        </p:nvSpPr>
        <p:spPr bwMode="auto">
          <a:xfrm rot="10800000">
            <a:off x="3779838" y="3933825"/>
            <a:ext cx="1389062" cy="1987550"/>
          </a:xfrm>
          <a:prstGeom prst="downArrow">
            <a:avLst>
              <a:gd name="adj1" fmla="val 50000"/>
              <a:gd name="adj2" fmla="val 35864"/>
            </a:avLst>
          </a:prstGeom>
          <a:solidFill>
            <a:schemeClr val="accent1"/>
          </a:solidFill>
          <a:ln w="9525">
            <a:solidFill>
              <a:schemeClr val="accent1"/>
            </a:solidFill>
            <a:miter lim="800000"/>
            <a:headEnd/>
            <a:tailEnd/>
          </a:ln>
        </p:spPr>
        <p:txBody>
          <a:bodyPr wrap="none" anchor="ctr"/>
          <a:lstStyle/>
          <a:p>
            <a:endParaRPr lang="en-US" sz="1800" dirty="0">
              <a:latin typeface="Arial" pitchFamily="34" charset="0"/>
              <a:cs typeface="Arial" pitchFamily="34" charset="0"/>
            </a:endParaRPr>
          </a:p>
        </p:txBody>
      </p:sp>
      <p:sp>
        <p:nvSpPr>
          <p:cNvPr id="2" name="Rectangle 1"/>
          <p:cNvSpPr/>
          <p:nvPr/>
        </p:nvSpPr>
        <p:spPr>
          <a:xfrm>
            <a:off x="5755542" y="4696461"/>
            <a:ext cx="2622834" cy="1323439"/>
          </a:xfrm>
          <a:prstGeom prst="rect">
            <a:avLst/>
          </a:prstGeom>
        </p:spPr>
        <p:txBody>
          <a:bodyPr wrap="none">
            <a:spAutoFit/>
          </a:bodyPr>
          <a:lstStyle/>
          <a:p>
            <a:pPr algn="ctr">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Air</a:t>
            </a:r>
          </a:p>
          <a:p>
            <a:pPr algn="ctr">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Resistance</a:t>
            </a:r>
          </a:p>
        </p:txBody>
      </p:sp>
    </p:spTree>
    <p:extLst>
      <p:ext uri="{BB962C8B-B14F-4D97-AF65-F5344CB8AC3E}">
        <p14:creationId xmlns:p14="http://schemas.microsoft.com/office/powerpoint/2010/main" val="422172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295 0.24352 L 0.00295 -0.12408 " pathEditMode="relative" rAng="0" ptsTypes="AA">
                                      <p:cBhvr>
                                        <p:cTn id="6" dur="2000" fill="hold"/>
                                        <p:tgtEl>
                                          <p:spTgt spid="38919"/>
                                        </p:tgtEl>
                                        <p:attrNameLst>
                                          <p:attrName>ppt_x</p:attrName>
                                          <p:attrName>ppt_y</p:attrName>
                                        </p:attrNameLst>
                                      </p:cBhvr>
                                      <p:rCtr x="0" y="-1838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2)">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7ACE44-8F55-4A2C-A88B-5D7D83B0B05C}" type="slidenum">
              <a:rPr lang="en-GB" sz="2000" smtClean="0">
                <a:solidFill>
                  <a:schemeClr val="accent1"/>
                </a:solidFill>
              </a:rPr>
              <a:pPr eaLnBrk="1" hangingPunct="1"/>
              <a:t>43</a:t>
            </a:fld>
            <a:endParaRPr lang="en-GB" sz="2000" dirty="0" smtClean="0">
              <a:solidFill>
                <a:schemeClr val="accent1"/>
              </a:solidFill>
            </a:endParaRPr>
          </a:p>
        </p:txBody>
      </p:sp>
      <p:sp>
        <p:nvSpPr>
          <p:cNvPr id="399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8F816B-08C1-4314-80F2-6C3290213AE5}" type="datetime1">
              <a:rPr lang="en-GB" sz="1400" smtClean="0"/>
              <a:t>19/08/2017</a:t>
            </a:fld>
            <a:endParaRPr lang="en-GB" sz="1400" dirty="0" smtClean="0"/>
          </a:p>
        </p:txBody>
      </p:sp>
      <p:sp>
        <p:nvSpPr>
          <p:cNvPr id="399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aphicFrame>
        <p:nvGraphicFramePr>
          <p:cNvPr id="39941" name="Object 8"/>
          <p:cNvGraphicFramePr>
            <a:graphicFrameLocks noChangeAspect="1"/>
          </p:cNvGraphicFramePr>
          <p:nvPr/>
        </p:nvGraphicFramePr>
        <p:xfrm>
          <a:off x="827088" y="1125538"/>
          <a:ext cx="7705725" cy="3721100"/>
        </p:xfrm>
        <a:graphic>
          <a:graphicData uri="http://schemas.openxmlformats.org/presentationml/2006/ole">
            <mc:AlternateContent xmlns:mc="http://schemas.openxmlformats.org/markup-compatibility/2006">
              <mc:Choice xmlns:v="urn:schemas-microsoft-com:vml" Requires="v">
                <p:oleObj spid="_x0000_s4121" name="CorelDRAW 6.0" r:id="rId3" imgW="6791325" imgH="2981325" progId="CorelDRAW.Graphic.6">
                  <p:embed/>
                </p:oleObj>
              </mc:Choice>
              <mc:Fallback>
                <p:oleObj name="CorelDRAW 6.0" r:id="rId3" imgW="6791325" imgH="2981325"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25538"/>
                        <a:ext cx="77057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AutoShape 17"/>
          <p:cNvSpPr>
            <a:spLocks noChangeArrowheads="1"/>
          </p:cNvSpPr>
          <p:nvPr/>
        </p:nvSpPr>
        <p:spPr bwMode="auto">
          <a:xfrm rot="5400000">
            <a:off x="5293519" y="3274219"/>
            <a:ext cx="1447800" cy="2462212"/>
          </a:xfrm>
          <a:prstGeom prst="downArrow">
            <a:avLst>
              <a:gd name="adj1" fmla="val 50000"/>
              <a:gd name="adj2" fmla="val 35903"/>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sp>
        <p:nvSpPr>
          <p:cNvPr id="2" name="Rectangle 1"/>
          <p:cNvSpPr/>
          <p:nvPr/>
        </p:nvSpPr>
        <p:spPr>
          <a:xfrm>
            <a:off x="4310188" y="5373216"/>
            <a:ext cx="3414717" cy="830997"/>
          </a:xfrm>
          <a:prstGeom prst="rect">
            <a:avLst/>
          </a:prstGeom>
        </p:spPr>
        <p:txBody>
          <a:bodyPr wrap="none">
            <a:spAutoFit/>
          </a:bodyPr>
          <a:lstStyle/>
          <a:p>
            <a:pPr algn="ctr">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FRICTION</a:t>
            </a:r>
          </a:p>
        </p:txBody>
      </p:sp>
    </p:spTree>
    <p:extLst>
      <p:ext uri="{BB962C8B-B14F-4D97-AF65-F5344CB8AC3E}">
        <p14:creationId xmlns:p14="http://schemas.microsoft.com/office/powerpoint/2010/main" val="181587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19618 0.00047 L -0.25 -4.44444E-6 " pathEditMode="relative" rAng="0" ptsTypes="AA">
                                      <p:cBhvr>
                                        <p:cTn id="6" dur="2000" fill="hold"/>
                                        <p:tgtEl>
                                          <p:spTgt spid="39943"/>
                                        </p:tgtEl>
                                        <p:attrNameLst>
                                          <p:attrName>ppt_x</p:attrName>
                                          <p:attrName>ppt_y</p:attrName>
                                        </p:attrNameLst>
                                      </p:cBhvr>
                                      <p:rCtr x="-22309" y="-2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3"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3)">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563BE9-C1B9-4812-B9A5-DE6A88219B78}" type="slidenum">
              <a:rPr lang="en-GB" sz="2000" smtClean="0">
                <a:solidFill>
                  <a:schemeClr val="accent1"/>
                </a:solidFill>
              </a:rPr>
              <a:pPr eaLnBrk="1" hangingPunct="1"/>
              <a:t>44</a:t>
            </a:fld>
            <a:endParaRPr lang="en-GB" sz="2000" dirty="0" smtClean="0">
              <a:solidFill>
                <a:schemeClr val="accent1"/>
              </a:solidFill>
            </a:endParaRPr>
          </a:p>
        </p:txBody>
      </p:sp>
      <p:sp>
        <p:nvSpPr>
          <p:cNvPr id="409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C6F283-2A98-41BE-B733-242AA0DC4F99}" type="datetime1">
              <a:rPr lang="en-GB" sz="1400" smtClean="0"/>
              <a:t>19/08/2017</a:t>
            </a:fld>
            <a:endParaRPr lang="en-GB" sz="1400" dirty="0" smtClean="0"/>
          </a:p>
        </p:txBody>
      </p:sp>
      <p:sp>
        <p:nvSpPr>
          <p:cNvPr id="409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aphicFrame>
        <p:nvGraphicFramePr>
          <p:cNvPr id="40965" name="Object 9"/>
          <p:cNvGraphicFramePr>
            <a:graphicFrameLocks noChangeAspect="1"/>
          </p:cNvGraphicFramePr>
          <p:nvPr/>
        </p:nvGraphicFramePr>
        <p:xfrm>
          <a:off x="1258888" y="692150"/>
          <a:ext cx="6769100" cy="5040313"/>
        </p:xfrm>
        <a:graphic>
          <a:graphicData uri="http://schemas.openxmlformats.org/presentationml/2006/ole">
            <mc:AlternateContent xmlns:mc="http://schemas.openxmlformats.org/markup-compatibility/2006">
              <mc:Choice xmlns:v="urn:schemas-microsoft-com:vml" Requires="v">
                <p:oleObj spid="_x0000_s5145" name="CorelDRAW 6.0" r:id="rId3" imgW="6164151" imgH="5451862" progId="CorelDRAW.Graphic.6">
                  <p:embed/>
                </p:oleObj>
              </mc:Choice>
              <mc:Fallback>
                <p:oleObj name="CorelDRAW 6.0" r:id="rId3" imgW="6164151" imgH="5451862" progId="CorelDRAW.Graphic.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92150"/>
                        <a:ext cx="67691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1" name="AutoShape 18"/>
          <p:cNvSpPr>
            <a:spLocks noChangeArrowheads="1"/>
          </p:cNvSpPr>
          <p:nvPr/>
        </p:nvSpPr>
        <p:spPr bwMode="auto">
          <a:xfrm rot="10800000">
            <a:off x="3848100" y="4046538"/>
            <a:ext cx="1552575" cy="1579562"/>
          </a:xfrm>
          <a:prstGeom prst="downArrow">
            <a:avLst>
              <a:gd name="adj1" fmla="val 50000"/>
              <a:gd name="adj2" fmla="val 30192"/>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sp>
        <p:nvSpPr>
          <p:cNvPr id="2" name="Rectangle 1"/>
          <p:cNvSpPr/>
          <p:nvPr/>
        </p:nvSpPr>
        <p:spPr>
          <a:xfrm>
            <a:off x="5856121" y="4821470"/>
            <a:ext cx="2459583" cy="830997"/>
          </a:xfrm>
          <a:prstGeom prst="rect">
            <a:avLst/>
          </a:prstGeom>
        </p:spPr>
        <p:txBody>
          <a:bodyPr wrap="none">
            <a:spAutoFit/>
          </a:bodyPr>
          <a:lstStyle/>
          <a:p>
            <a:pPr algn="ctr">
              <a:defRPr/>
            </a:pP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Upthrust</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490512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 0.25 L 0 -2.22222E-6 " pathEditMode="relative" rAng="0" ptsTypes="AA">
                                      <p:cBhvr>
                                        <p:cTn id="6" dur="2000" fill="hold"/>
                                        <p:tgtEl>
                                          <p:spTgt spid="41991"/>
                                        </p:tgtEl>
                                        <p:attrNameLst>
                                          <p:attrName>ppt_x</p:attrName>
                                          <p:attrName>ppt_y</p:attrName>
                                        </p:attrNameLst>
                                      </p:cBhvr>
                                      <p:rCtr x="0" y="-125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56CE00-7E1B-4BEC-B5A2-54A63EFC69DD}" type="slidenum">
              <a:rPr lang="en-GB" sz="2000" smtClean="0">
                <a:solidFill>
                  <a:schemeClr val="accent1"/>
                </a:solidFill>
              </a:rPr>
              <a:pPr eaLnBrk="1" hangingPunct="1"/>
              <a:t>45</a:t>
            </a:fld>
            <a:endParaRPr lang="en-GB" sz="2000" dirty="0" smtClean="0">
              <a:solidFill>
                <a:schemeClr val="accent1"/>
              </a:solidFill>
            </a:endParaRPr>
          </a:p>
        </p:txBody>
      </p:sp>
      <p:sp>
        <p:nvSpPr>
          <p:cNvPr id="4198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D371F3-24B3-4A19-BB46-8823F892166D}" type="datetime1">
              <a:rPr lang="en-GB" sz="1400" smtClean="0"/>
              <a:t>19/08/2017</a:t>
            </a:fld>
            <a:endParaRPr lang="en-GB" sz="1400" dirty="0" smtClean="0"/>
          </a:p>
        </p:txBody>
      </p:sp>
      <p:sp>
        <p:nvSpPr>
          <p:cNvPr id="4198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41990" name="AutoShape 17"/>
          <p:cNvSpPr>
            <a:spLocks noChangeArrowheads="1"/>
          </p:cNvSpPr>
          <p:nvPr/>
        </p:nvSpPr>
        <p:spPr bwMode="auto">
          <a:xfrm rot="5400000">
            <a:off x="4427612" y="1557016"/>
            <a:ext cx="1081088" cy="2376488"/>
          </a:xfrm>
          <a:prstGeom prst="downArrow">
            <a:avLst>
              <a:gd name="adj1" fmla="val 50000"/>
              <a:gd name="adj2" fmla="val 35854"/>
            </a:avLst>
          </a:prstGeom>
          <a:solidFill>
            <a:srgbClr val="FF0000"/>
          </a:solidFill>
          <a:ln w="9525">
            <a:solidFill>
              <a:schemeClr val="tx1"/>
            </a:solidFill>
            <a:miter lim="800000"/>
            <a:headEnd/>
            <a:tailEnd/>
          </a:ln>
        </p:spPr>
        <p:txBody>
          <a:bodyPr wrap="none" anchor="ctr"/>
          <a:lstStyle/>
          <a:p>
            <a:endParaRPr lang="en-US" sz="1800" dirty="0">
              <a:latin typeface="Arial" pitchFamily="34" charset="0"/>
              <a:cs typeface="Arial" pitchFamily="34" charset="0"/>
            </a:endParaRPr>
          </a:p>
        </p:txBody>
      </p:sp>
      <p:pic>
        <p:nvPicPr>
          <p:cNvPr id="199684" name="Picture 4" descr="http://offleashdogtraining.com/wp-content/themes/offleash2012/images/pull-on-lea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65288"/>
            <a:ext cx="63627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0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19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370639-90D6-4653-B581-AD01A6813545}" type="slidenum">
              <a:rPr lang="en-GB" sz="2000" smtClean="0">
                <a:solidFill>
                  <a:schemeClr val="accent1"/>
                </a:solidFill>
              </a:rPr>
              <a:pPr eaLnBrk="1" hangingPunct="1"/>
              <a:t>46</a:t>
            </a:fld>
            <a:endParaRPr lang="en-GB" sz="2000" dirty="0" smtClean="0">
              <a:solidFill>
                <a:schemeClr val="accent1"/>
              </a:solidFill>
            </a:endParaRPr>
          </a:p>
        </p:txBody>
      </p:sp>
      <p:sp>
        <p:nvSpPr>
          <p:cNvPr id="4301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AF5676-B36B-43FD-AE09-B1EA354C581A}" type="datetime1">
              <a:rPr lang="en-GB" sz="1400" smtClean="0"/>
              <a:t>19/08/2017</a:t>
            </a:fld>
            <a:endParaRPr lang="en-GB" sz="1400" dirty="0" smtClean="0"/>
          </a:p>
        </p:txBody>
      </p:sp>
      <p:sp>
        <p:nvSpPr>
          <p:cNvPr id="4301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06125">
            <a:off x="-237386" y="282275"/>
            <a:ext cx="4048125" cy="3829050"/>
          </a:xfrm>
          <a:prstGeom prst="rect">
            <a:avLst/>
          </a:prstGeom>
        </p:spPr>
      </p:pic>
      <p:sp>
        <p:nvSpPr>
          <p:cNvPr id="43013" name="Rectangle 2"/>
          <p:cNvSpPr>
            <a:spLocks noGrp="1" noChangeArrowheads="1"/>
          </p:cNvSpPr>
          <p:nvPr>
            <p:ph type="title"/>
          </p:nvPr>
        </p:nvSpPr>
        <p:spPr>
          <a:xfrm>
            <a:off x="3419872" y="2196800"/>
            <a:ext cx="5212432" cy="3289920"/>
          </a:xfrm>
        </p:spPr>
        <p:style>
          <a:lnRef idx="3">
            <a:schemeClr val="lt1"/>
          </a:lnRef>
          <a:fillRef idx="1">
            <a:schemeClr val="dk1"/>
          </a:fillRef>
          <a:effectRef idx="1">
            <a:schemeClr val="dk1"/>
          </a:effectRef>
          <a:fontRef idx="minor">
            <a:schemeClr val="lt1"/>
          </a:fontRef>
        </p:style>
        <p:txBody>
          <a:bodyPr/>
          <a:lstStyle/>
          <a:p>
            <a:pPr algn="ctr" eaLnBrk="1" hangingPunct="1"/>
            <a:r>
              <a:rPr lang="en-GB" sz="7200" dirty="0" smtClean="0">
                <a:effectLst>
                  <a:outerShdw blurRad="38100" dist="38100" dir="2700000" algn="tl">
                    <a:srgbClr val="000000">
                      <a:alpha val="43137"/>
                    </a:srgbClr>
                  </a:outerShdw>
                </a:effectLst>
              </a:rPr>
              <a:t>FORCES</a:t>
            </a:r>
            <a:br>
              <a:rPr lang="en-GB" sz="7200" dirty="0" smtClean="0">
                <a:effectLst>
                  <a:outerShdw blurRad="38100" dist="38100" dir="2700000" algn="tl">
                    <a:srgbClr val="000000">
                      <a:alpha val="43137"/>
                    </a:srgbClr>
                  </a:outerShdw>
                </a:effectLst>
              </a:rPr>
            </a:br>
            <a:r>
              <a:rPr lang="en-GB" sz="7200" dirty="0" smtClean="0">
                <a:effectLst>
                  <a:outerShdw blurRad="38100" dist="38100" dir="2700000" algn="tl">
                    <a:srgbClr val="000000">
                      <a:alpha val="43137"/>
                    </a:srgbClr>
                  </a:outerShdw>
                </a:effectLst>
              </a:rPr>
              <a:t>Specs!</a:t>
            </a:r>
          </a:p>
        </p:txBody>
      </p:sp>
    </p:spTree>
    <p:extLst>
      <p:ext uri="{BB962C8B-B14F-4D97-AF65-F5344CB8AC3E}">
        <p14:creationId xmlns:p14="http://schemas.microsoft.com/office/powerpoint/2010/main" val="723497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2CA91E5-80E6-484A-AACA-4104BE452093}" type="slidenum">
              <a:rPr lang="en-GB" sz="2000" smtClean="0">
                <a:solidFill>
                  <a:schemeClr val="accent1"/>
                </a:solidFill>
              </a:rPr>
              <a:pPr eaLnBrk="1" hangingPunct="1"/>
              <a:t>47</a:t>
            </a:fld>
            <a:endParaRPr lang="en-GB" sz="2000" dirty="0" smtClean="0">
              <a:solidFill>
                <a:schemeClr val="accent1"/>
              </a:solidFill>
            </a:endParaRPr>
          </a:p>
        </p:txBody>
      </p:sp>
      <p:sp>
        <p:nvSpPr>
          <p:cNvPr id="4403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4C830F-CEBF-424B-941D-C0CF9F4183A0}" type="datetime1">
              <a:rPr lang="en-GB" sz="1400" smtClean="0"/>
              <a:t>19/08/2017</a:t>
            </a:fld>
            <a:endParaRPr lang="en-GB" sz="1400" dirty="0" smtClean="0"/>
          </a:p>
        </p:txBody>
      </p:sp>
      <p:sp>
        <p:nvSpPr>
          <p:cNvPr id="4403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44037" name="Rectangle 2050"/>
          <p:cNvSpPr>
            <a:spLocks noGrp="1" noChangeArrowheads="1"/>
          </p:cNvSpPr>
          <p:nvPr>
            <p:ph type="title"/>
          </p:nvPr>
        </p:nvSpPr>
        <p:spPr/>
        <p:txBody>
          <a:bodyPr/>
          <a:lstStyle/>
          <a:p>
            <a:pPr eaLnBrk="1" hangingPunct="1"/>
            <a:r>
              <a:rPr lang="en-GB" dirty="0" smtClean="0"/>
              <a:t>FORCES SPECS</a:t>
            </a:r>
          </a:p>
        </p:txBody>
      </p:sp>
      <p:sp>
        <p:nvSpPr>
          <p:cNvPr id="44038" name="Rectangle 2051"/>
          <p:cNvSpPr>
            <a:spLocks noGrp="1" noChangeArrowheads="1"/>
          </p:cNvSpPr>
          <p:nvPr>
            <p:ph type="body" idx="1"/>
          </p:nvPr>
        </p:nvSpPr>
        <p:spPr/>
        <p:txBody>
          <a:bodyPr/>
          <a:lstStyle/>
          <a:p>
            <a:pPr algn="ctr" eaLnBrk="1" hangingPunct="1"/>
            <a:r>
              <a:rPr lang="en-GB" dirty="0" smtClean="0"/>
              <a:t>View forces through the special Forces Specs!</a:t>
            </a:r>
          </a:p>
        </p:txBody>
      </p:sp>
      <p:pic>
        <p:nvPicPr>
          <p:cNvPr id="44039" name="Picture 19" descr="spectacles 4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565400"/>
            <a:ext cx="4176712"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15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057BF1-7D3B-422D-B0B4-464A071DD0B4}" type="slidenum">
              <a:rPr lang="en-GB" sz="2000" smtClean="0">
                <a:solidFill>
                  <a:schemeClr val="accent1"/>
                </a:solidFill>
              </a:rPr>
              <a:pPr eaLnBrk="1" hangingPunct="1"/>
              <a:t>48</a:t>
            </a:fld>
            <a:endParaRPr lang="en-GB" sz="2000" dirty="0" smtClean="0">
              <a:solidFill>
                <a:schemeClr val="accent1"/>
              </a:solidFill>
            </a:endParaRPr>
          </a:p>
        </p:txBody>
      </p:sp>
      <p:sp>
        <p:nvSpPr>
          <p:cNvPr id="4505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A7CFD9-C3A7-40E5-B52D-60D571C705AC}" type="datetime1">
              <a:rPr lang="en-GB" sz="1400" smtClean="0"/>
              <a:t>19/08/2017</a:t>
            </a:fld>
            <a:endParaRPr lang="en-GB" sz="1400" dirty="0" smtClean="0"/>
          </a:p>
        </p:txBody>
      </p:sp>
      <p:sp>
        <p:nvSpPr>
          <p:cNvPr id="4506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45061" name="Picture 1026" descr="Apople e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692150"/>
            <a:ext cx="4129088"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027"/>
          <p:cNvSpPr txBox="1">
            <a:spLocks noChangeArrowheads="1"/>
          </p:cNvSpPr>
          <p:nvPr/>
        </p:nvSpPr>
        <p:spPr bwMode="auto">
          <a:xfrm>
            <a:off x="539750" y="765175"/>
            <a:ext cx="2663825" cy="1552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FFFF00"/>
                </a:solidFill>
                <a:latin typeface="Arial" pitchFamily="34" charset="0"/>
                <a:cs typeface="Arial" pitchFamily="34" charset="0"/>
              </a:rPr>
              <a:t>If forces came ready-labelled science  might be easier.</a:t>
            </a:r>
            <a:endParaRPr lang="en-US" dirty="0">
              <a:solidFill>
                <a:srgbClr val="FFFF00"/>
              </a:solidFill>
              <a:latin typeface="Arial" pitchFamily="34" charset="0"/>
              <a:cs typeface="Arial" pitchFamily="34" charset="0"/>
            </a:endParaRPr>
          </a:p>
        </p:txBody>
      </p:sp>
      <p:sp>
        <p:nvSpPr>
          <p:cNvPr id="45063" name="Text Box 1028"/>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1.1</a:t>
            </a:r>
            <a:endParaRPr lang="en-US" sz="1800" dirty="0">
              <a:latin typeface="Arial" pitchFamily="34" charset="0"/>
              <a:cs typeface="Arial" pitchFamily="34" charset="0"/>
            </a:endParaRPr>
          </a:p>
        </p:txBody>
      </p:sp>
      <p:sp>
        <p:nvSpPr>
          <p:cNvPr id="45064" name="Rectangle 1029"/>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60589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0215F1-108A-4830-8D77-3DF365076AE0}" type="slidenum">
              <a:rPr lang="en-GB" sz="2000" smtClean="0">
                <a:solidFill>
                  <a:schemeClr val="accent1"/>
                </a:solidFill>
              </a:rPr>
              <a:pPr eaLnBrk="1" hangingPunct="1"/>
              <a:t>49</a:t>
            </a:fld>
            <a:endParaRPr lang="en-GB" sz="2000" dirty="0" smtClean="0">
              <a:solidFill>
                <a:schemeClr val="accent1"/>
              </a:solidFill>
            </a:endParaRPr>
          </a:p>
        </p:txBody>
      </p:sp>
      <p:sp>
        <p:nvSpPr>
          <p:cNvPr id="4608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88D381-E79F-4180-A32A-F8905A46096B}" type="datetime1">
              <a:rPr lang="en-GB" sz="1400" smtClean="0"/>
              <a:t>19/08/2017</a:t>
            </a:fld>
            <a:endParaRPr lang="en-GB" sz="1400" dirty="0" smtClean="0"/>
          </a:p>
        </p:txBody>
      </p:sp>
      <p:sp>
        <p:nvSpPr>
          <p:cNvPr id="4608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46085" name="Picture 1026" descr="Bag of shopp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60350"/>
            <a:ext cx="3505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1027"/>
          <p:cNvSpPr txBox="1">
            <a:spLocks noChangeArrowheads="1"/>
          </p:cNvSpPr>
          <p:nvPr/>
        </p:nvSpPr>
        <p:spPr bwMode="auto">
          <a:xfrm>
            <a:off x="900113" y="1412875"/>
            <a:ext cx="2735262" cy="32432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FFFF00"/>
                </a:solidFill>
                <a:latin typeface="Arial" pitchFamily="34" charset="0"/>
                <a:cs typeface="Arial" pitchFamily="34" charset="0"/>
              </a:rPr>
              <a:t>A shopper carries his shopping home.</a:t>
            </a:r>
            <a:r>
              <a:rPr lang="en-GB" sz="1800" dirty="0">
                <a:latin typeface="Arial" pitchFamily="34" charset="0"/>
                <a:cs typeface="Arial" pitchFamily="34" charset="0"/>
              </a:rPr>
              <a:t> </a:t>
            </a:r>
          </a:p>
          <a:p>
            <a:pPr eaLnBrk="1" hangingPunct="1">
              <a:spcBef>
                <a:spcPct val="50000"/>
              </a:spcBef>
            </a:pPr>
            <a:endParaRPr lang="en-GB" sz="1800" dirty="0">
              <a:latin typeface="Arial" pitchFamily="34" charset="0"/>
              <a:cs typeface="Arial" pitchFamily="34" charset="0"/>
            </a:endParaRPr>
          </a:p>
          <a:p>
            <a:pPr eaLnBrk="1" hangingPunct="1">
              <a:spcBef>
                <a:spcPct val="50000"/>
              </a:spcBef>
            </a:pPr>
            <a:r>
              <a:rPr lang="en-GB" dirty="0">
                <a:solidFill>
                  <a:srgbClr val="FFFF00"/>
                </a:solidFill>
                <a:latin typeface="Arial" pitchFamily="34" charset="0"/>
                <a:cs typeface="Arial" pitchFamily="34" charset="0"/>
              </a:rPr>
              <a:t>How does this situation appear through forces spectacles?</a:t>
            </a:r>
            <a:endParaRPr lang="en-US" dirty="0">
              <a:solidFill>
                <a:srgbClr val="FFFF00"/>
              </a:solidFill>
              <a:latin typeface="Arial" pitchFamily="34" charset="0"/>
              <a:cs typeface="Arial" pitchFamily="34" charset="0"/>
            </a:endParaRPr>
          </a:p>
        </p:txBody>
      </p:sp>
      <p:sp>
        <p:nvSpPr>
          <p:cNvPr id="46087" name="Text Box 1028"/>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1.2</a:t>
            </a:r>
            <a:endParaRPr lang="en-US" sz="1800" dirty="0">
              <a:latin typeface="Arial" pitchFamily="34" charset="0"/>
              <a:cs typeface="Arial" pitchFamily="34" charset="0"/>
            </a:endParaRPr>
          </a:p>
        </p:txBody>
      </p:sp>
      <p:sp>
        <p:nvSpPr>
          <p:cNvPr id="46088" name="Rectangle 1029"/>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61012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57192"/>
            <a:ext cx="8229600" cy="1143000"/>
          </a:xfrm>
        </p:spPr>
        <p:txBody>
          <a:bodyPr>
            <a:normAutofit fontScale="90000"/>
          </a:bodyPr>
          <a:lstStyle/>
          <a:p>
            <a:r>
              <a:rPr lang="en-GB" dirty="0" smtClean="0"/>
              <a:t>THIS PERSON is </a:t>
            </a:r>
            <a:r>
              <a:rPr lang="en-GB" b="1" dirty="0" smtClean="0"/>
              <a:t>responsible</a:t>
            </a:r>
            <a:r>
              <a:rPr lang="en-GB" dirty="0" smtClean="0"/>
              <a:t> for your LEARNING!</a:t>
            </a:r>
            <a:endParaRPr lang="en-GB" dirty="0"/>
          </a:p>
        </p:txBody>
      </p:sp>
      <p:sp>
        <p:nvSpPr>
          <p:cNvPr id="4" name="Date Placeholder 3"/>
          <p:cNvSpPr>
            <a:spLocks noGrp="1"/>
          </p:cNvSpPr>
          <p:nvPr>
            <p:ph type="dt" sz="half" idx="10"/>
          </p:nvPr>
        </p:nvSpPr>
        <p:spPr/>
        <p:txBody>
          <a:bodyPr/>
          <a:lstStyle/>
          <a:p>
            <a:fld id="{33F6379E-AEBC-4BF8-894B-D4D3C30E6530}" type="datetime1">
              <a:rPr lang="en-GB" smtClean="0"/>
              <a:t>19/08/2017</a:t>
            </a:fld>
            <a:endParaRPr lang="en-GB" dirty="0"/>
          </a:p>
        </p:txBody>
      </p:sp>
      <p:sp>
        <p:nvSpPr>
          <p:cNvPr id="5" name="Footer Placeholder 4"/>
          <p:cNvSpPr>
            <a:spLocks noGrp="1"/>
          </p:cNvSpPr>
          <p:nvPr>
            <p:ph type="ftr" sz="quarter" idx="11"/>
          </p:nvPr>
        </p:nvSpPr>
        <p:spPr/>
        <p:txBody>
          <a:bodyPr/>
          <a:lstStyle/>
          <a:p>
            <a:r>
              <a:rPr lang="en-GB" dirty="0" smtClean="0"/>
              <a:t>JAH</a:t>
            </a:r>
            <a:endParaRPr lang="en-GB" dirty="0"/>
          </a:p>
        </p:txBody>
      </p:sp>
      <p:sp>
        <p:nvSpPr>
          <p:cNvPr id="6" name="Slide Number Placeholder 5"/>
          <p:cNvSpPr>
            <a:spLocks noGrp="1"/>
          </p:cNvSpPr>
          <p:nvPr>
            <p:ph type="sldNum" sz="quarter" idx="12"/>
          </p:nvPr>
        </p:nvSpPr>
        <p:spPr/>
        <p:txBody>
          <a:bodyPr/>
          <a:lstStyle/>
          <a:p>
            <a:fld id="{7C589E6F-8625-43EF-AC44-BFB6E42E73C5}" type="slidenum">
              <a:rPr lang="en-GB" smtClean="0"/>
              <a:t>5</a:t>
            </a:fld>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688632" cy="485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768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F6341F-9AA6-4613-A023-5871153AF973}" type="slidenum">
              <a:rPr lang="en-GB" sz="2000" smtClean="0">
                <a:solidFill>
                  <a:schemeClr val="accent1"/>
                </a:solidFill>
              </a:rPr>
              <a:pPr eaLnBrk="1" hangingPunct="1"/>
              <a:t>50</a:t>
            </a:fld>
            <a:endParaRPr lang="en-GB" sz="2000" dirty="0" smtClean="0">
              <a:solidFill>
                <a:schemeClr val="accent1"/>
              </a:solidFill>
            </a:endParaRPr>
          </a:p>
        </p:txBody>
      </p:sp>
      <p:sp>
        <p:nvSpPr>
          <p:cNvPr id="4710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EC6A10-2695-4012-B339-8CB3F3C05BD3}" type="datetime1">
              <a:rPr lang="en-GB" sz="1400" smtClean="0"/>
              <a:t>19/08/2017</a:t>
            </a:fld>
            <a:endParaRPr lang="en-GB" sz="1400" dirty="0" smtClean="0"/>
          </a:p>
        </p:txBody>
      </p:sp>
      <p:sp>
        <p:nvSpPr>
          <p:cNvPr id="4710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47109" name="AutoShape 2050"/>
          <p:cNvSpPr>
            <a:spLocks noChangeArrowheads="1"/>
          </p:cNvSpPr>
          <p:nvPr/>
        </p:nvSpPr>
        <p:spPr bwMode="auto">
          <a:xfrm>
            <a:off x="5435600" y="692150"/>
            <a:ext cx="2376488" cy="2016125"/>
          </a:xfrm>
          <a:prstGeom prst="wedgeRoundRectCallout">
            <a:avLst>
              <a:gd name="adj1" fmla="val 10454"/>
              <a:gd name="adj2" fmla="val 82755"/>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dirty="0">
              <a:latin typeface="Arial" pitchFamily="34" charset="0"/>
              <a:cs typeface="Arial" pitchFamily="34" charset="0"/>
            </a:endParaRPr>
          </a:p>
        </p:txBody>
      </p:sp>
      <p:pic>
        <p:nvPicPr>
          <p:cNvPr id="47110" name="Picture 2051" descr="Bag of shopp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3505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AutoShape 2052"/>
          <p:cNvSpPr>
            <a:spLocks noChangeArrowheads="1"/>
          </p:cNvSpPr>
          <p:nvPr/>
        </p:nvSpPr>
        <p:spPr bwMode="auto">
          <a:xfrm>
            <a:off x="3275013" y="2781300"/>
            <a:ext cx="288925" cy="433388"/>
          </a:xfrm>
          <a:prstGeom prst="up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2" name="AutoShape 2053"/>
          <p:cNvSpPr>
            <a:spLocks noChangeArrowheads="1"/>
          </p:cNvSpPr>
          <p:nvPr/>
        </p:nvSpPr>
        <p:spPr bwMode="auto">
          <a:xfrm>
            <a:off x="3275013" y="3573463"/>
            <a:ext cx="288925" cy="430212"/>
          </a:xfrm>
          <a:prstGeom prst="downArrow">
            <a:avLst>
              <a:gd name="adj1" fmla="val 50000"/>
              <a:gd name="adj2" fmla="val 37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3" name="AutoShape 2054"/>
          <p:cNvSpPr>
            <a:spLocks noChangeArrowheads="1"/>
          </p:cNvSpPr>
          <p:nvPr/>
        </p:nvSpPr>
        <p:spPr bwMode="auto">
          <a:xfrm>
            <a:off x="3275013" y="4941888"/>
            <a:ext cx="287337" cy="431800"/>
          </a:xfrm>
          <a:prstGeom prst="down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4" name="AutoShape 2055"/>
          <p:cNvSpPr>
            <a:spLocks noChangeArrowheads="1"/>
          </p:cNvSpPr>
          <p:nvPr/>
        </p:nvSpPr>
        <p:spPr bwMode="auto">
          <a:xfrm>
            <a:off x="3275013" y="4149725"/>
            <a:ext cx="288925" cy="431800"/>
          </a:xfrm>
          <a:prstGeom prst="up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5" name="AutoShape 2056"/>
          <p:cNvSpPr>
            <a:spLocks noChangeArrowheads="1"/>
          </p:cNvSpPr>
          <p:nvPr/>
        </p:nvSpPr>
        <p:spPr bwMode="auto">
          <a:xfrm>
            <a:off x="2051050" y="5734050"/>
            <a:ext cx="431800" cy="288925"/>
          </a:xfrm>
          <a:prstGeom prst="left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6" name="AutoShape 2057"/>
          <p:cNvSpPr>
            <a:spLocks noChangeArrowheads="1"/>
          </p:cNvSpPr>
          <p:nvPr/>
        </p:nvSpPr>
        <p:spPr bwMode="auto">
          <a:xfrm>
            <a:off x="2555875" y="5734050"/>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7" name="AutoShape 2058"/>
          <p:cNvSpPr>
            <a:spLocks noChangeArrowheads="1"/>
          </p:cNvSpPr>
          <p:nvPr/>
        </p:nvSpPr>
        <p:spPr bwMode="auto">
          <a:xfrm>
            <a:off x="3995738" y="5661025"/>
            <a:ext cx="431800" cy="288925"/>
          </a:xfrm>
          <a:prstGeom prst="left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8" name="AutoShape 2059"/>
          <p:cNvSpPr>
            <a:spLocks noChangeArrowheads="1"/>
          </p:cNvSpPr>
          <p:nvPr/>
        </p:nvSpPr>
        <p:spPr bwMode="auto">
          <a:xfrm>
            <a:off x="4572000" y="5661025"/>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9" name="AutoShape 2060"/>
          <p:cNvSpPr>
            <a:spLocks noChangeArrowheads="1"/>
          </p:cNvSpPr>
          <p:nvPr/>
        </p:nvSpPr>
        <p:spPr bwMode="auto">
          <a:xfrm>
            <a:off x="2411413" y="5300663"/>
            <a:ext cx="287337" cy="433387"/>
          </a:xfrm>
          <a:prstGeom prst="upArrow">
            <a:avLst>
              <a:gd name="adj1" fmla="val 50000"/>
              <a:gd name="adj2" fmla="val 37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0" name="AutoShape 2061"/>
          <p:cNvSpPr>
            <a:spLocks noChangeArrowheads="1"/>
          </p:cNvSpPr>
          <p:nvPr/>
        </p:nvSpPr>
        <p:spPr bwMode="auto">
          <a:xfrm>
            <a:off x="2411413" y="5805488"/>
            <a:ext cx="288925" cy="360362"/>
          </a:xfrm>
          <a:prstGeom prst="downArrow">
            <a:avLst>
              <a:gd name="adj1" fmla="val 50000"/>
              <a:gd name="adj2" fmla="val 311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1" name="AutoShape 2062"/>
          <p:cNvSpPr>
            <a:spLocks noChangeArrowheads="1"/>
          </p:cNvSpPr>
          <p:nvPr/>
        </p:nvSpPr>
        <p:spPr bwMode="auto">
          <a:xfrm>
            <a:off x="4356100" y="5805488"/>
            <a:ext cx="288925" cy="431800"/>
          </a:xfrm>
          <a:prstGeom prst="down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2" name="AutoShape 2063"/>
          <p:cNvSpPr>
            <a:spLocks noChangeArrowheads="1"/>
          </p:cNvSpPr>
          <p:nvPr/>
        </p:nvSpPr>
        <p:spPr bwMode="auto">
          <a:xfrm>
            <a:off x="4356100" y="5373688"/>
            <a:ext cx="288925" cy="360362"/>
          </a:xfrm>
          <a:prstGeom prst="upArrow">
            <a:avLst>
              <a:gd name="adj1" fmla="val 50000"/>
              <a:gd name="adj2" fmla="val 311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3" name="Text Box 2064"/>
          <p:cNvSpPr txBox="1">
            <a:spLocks noChangeArrowheads="1"/>
          </p:cNvSpPr>
          <p:nvPr/>
        </p:nvSpPr>
        <p:spPr bwMode="auto">
          <a:xfrm>
            <a:off x="5508625" y="765175"/>
            <a:ext cx="2232025" cy="19177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FFFF00"/>
                </a:solidFill>
                <a:latin typeface="Arial" pitchFamily="34" charset="0"/>
                <a:cs typeface="Arial" pitchFamily="34" charset="0"/>
              </a:rPr>
              <a:t>There are forces acting everywhere. Here are just a few of them.</a:t>
            </a:r>
            <a:endParaRPr lang="en-US" dirty="0">
              <a:solidFill>
                <a:srgbClr val="FFFF00"/>
              </a:solidFill>
              <a:latin typeface="Arial" pitchFamily="34" charset="0"/>
              <a:cs typeface="Arial" pitchFamily="34" charset="0"/>
            </a:endParaRPr>
          </a:p>
        </p:txBody>
      </p:sp>
      <p:sp>
        <p:nvSpPr>
          <p:cNvPr id="47124" name="Text Box 2065"/>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1.3</a:t>
            </a:r>
            <a:endParaRPr lang="en-US" sz="1800" dirty="0">
              <a:latin typeface="Arial" pitchFamily="34" charset="0"/>
              <a:cs typeface="Arial" pitchFamily="34" charset="0"/>
            </a:endParaRPr>
          </a:p>
        </p:txBody>
      </p:sp>
      <p:sp>
        <p:nvSpPr>
          <p:cNvPr id="47125" name="Rectangle 2066"/>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47126" name="Picture 2067"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3357563"/>
            <a:ext cx="2024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17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DD1887-B41B-4444-A6FA-6CE8C18FBC0D}" type="slidenum">
              <a:rPr lang="en-GB" sz="2000" smtClean="0">
                <a:solidFill>
                  <a:schemeClr val="accent1"/>
                </a:solidFill>
              </a:rPr>
              <a:pPr eaLnBrk="1" hangingPunct="1"/>
              <a:t>51</a:t>
            </a:fld>
            <a:endParaRPr lang="en-GB" sz="2000" dirty="0" smtClean="0">
              <a:solidFill>
                <a:schemeClr val="accent1"/>
              </a:solidFill>
            </a:endParaRPr>
          </a:p>
        </p:txBody>
      </p:sp>
      <p:sp>
        <p:nvSpPr>
          <p:cNvPr id="4813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81D754-48DF-4060-AE12-905644BB90EB}" type="datetime1">
              <a:rPr lang="en-GB" sz="1400" smtClean="0"/>
              <a:t>19/08/2017</a:t>
            </a:fld>
            <a:endParaRPr lang="en-GB" sz="1400" dirty="0" smtClean="0"/>
          </a:p>
        </p:txBody>
      </p:sp>
      <p:sp>
        <p:nvSpPr>
          <p:cNvPr id="4813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48133"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04813"/>
            <a:ext cx="27590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3"/>
          <p:cNvSpPr txBox="1">
            <a:spLocks noChangeArrowheads="1"/>
          </p:cNvSpPr>
          <p:nvPr/>
        </p:nvSpPr>
        <p:spPr bwMode="auto">
          <a:xfrm>
            <a:off x="1116013" y="1773238"/>
            <a:ext cx="2592387" cy="24653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FFFF00"/>
                </a:solidFill>
                <a:latin typeface="Arial" pitchFamily="34" charset="0"/>
                <a:cs typeface="Arial" pitchFamily="34" charset="0"/>
              </a:rPr>
              <a:t>Let’s consider the forces acting on the hand.</a:t>
            </a:r>
          </a:p>
          <a:p>
            <a:pPr eaLnBrk="1" hangingPunct="1">
              <a:spcBef>
                <a:spcPct val="50000"/>
              </a:spcBef>
            </a:pPr>
            <a:r>
              <a:rPr lang="en-GB" dirty="0">
                <a:solidFill>
                  <a:srgbClr val="FFFF00"/>
                </a:solidFill>
                <a:latin typeface="Arial" pitchFamily="34" charset="0"/>
                <a:cs typeface="Arial" pitchFamily="34" charset="0"/>
              </a:rPr>
              <a:t>Can you identify the forces which act on the hand?</a:t>
            </a:r>
            <a:endParaRPr lang="en-US" dirty="0">
              <a:solidFill>
                <a:srgbClr val="FFFF00"/>
              </a:solidFill>
              <a:latin typeface="Arial" pitchFamily="34" charset="0"/>
              <a:cs typeface="Arial" pitchFamily="34" charset="0"/>
            </a:endParaRPr>
          </a:p>
        </p:txBody>
      </p:sp>
      <p:sp>
        <p:nvSpPr>
          <p:cNvPr id="48135" name="Text Box 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1.4</a:t>
            </a:r>
            <a:endParaRPr lang="en-US" sz="1800" dirty="0">
              <a:latin typeface="Arial" pitchFamily="34" charset="0"/>
              <a:cs typeface="Arial" pitchFamily="34" charset="0"/>
            </a:endParaRPr>
          </a:p>
        </p:txBody>
      </p:sp>
      <p:sp>
        <p:nvSpPr>
          <p:cNvPr id="48136" name="Rectangle 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705624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3EF712-8D8E-40CE-A16E-A279C91FFA2F}" type="slidenum">
              <a:rPr lang="en-GB" sz="2000" smtClean="0">
                <a:solidFill>
                  <a:schemeClr val="accent1"/>
                </a:solidFill>
              </a:rPr>
              <a:pPr eaLnBrk="1" hangingPunct="1"/>
              <a:t>52</a:t>
            </a:fld>
            <a:endParaRPr lang="en-GB" sz="2000" dirty="0" smtClean="0">
              <a:solidFill>
                <a:schemeClr val="accent1"/>
              </a:solidFill>
            </a:endParaRPr>
          </a:p>
        </p:txBody>
      </p:sp>
      <p:sp>
        <p:nvSpPr>
          <p:cNvPr id="4915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8E6C2E-B793-46BA-91EE-A91CB7869E4A}" type="datetime1">
              <a:rPr lang="en-GB" sz="1400" smtClean="0"/>
              <a:t>19/08/2017</a:t>
            </a:fld>
            <a:endParaRPr lang="en-GB" sz="1400" dirty="0" smtClean="0"/>
          </a:p>
        </p:txBody>
      </p:sp>
      <p:sp>
        <p:nvSpPr>
          <p:cNvPr id="4915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49157"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60350"/>
            <a:ext cx="2759075"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utoShape 3"/>
          <p:cNvSpPr>
            <a:spLocks noChangeArrowheads="1"/>
          </p:cNvSpPr>
          <p:nvPr/>
        </p:nvSpPr>
        <p:spPr bwMode="auto">
          <a:xfrm>
            <a:off x="2411413" y="4221163"/>
            <a:ext cx="1728787" cy="1223962"/>
          </a:xfrm>
          <a:prstGeom prst="wedgeRoundRectCallout">
            <a:avLst>
              <a:gd name="adj1" fmla="val -59000"/>
              <a:gd name="adj2" fmla="val -80481"/>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dirty="0">
              <a:latin typeface="Arial" pitchFamily="34" charset="0"/>
              <a:cs typeface="Arial" pitchFamily="34" charset="0"/>
            </a:endParaRPr>
          </a:p>
        </p:txBody>
      </p:sp>
      <p:pic>
        <p:nvPicPr>
          <p:cNvPr id="49159" name="Picture 4"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997200"/>
            <a:ext cx="2024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AutoShape 5"/>
          <p:cNvSpPr>
            <a:spLocks noChangeArrowheads="1"/>
          </p:cNvSpPr>
          <p:nvPr/>
        </p:nvSpPr>
        <p:spPr bwMode="auto">
          <a:xfrm>
            <a:off x="2051050" y="1268413"/>
            <a:ext cx="1800225" cy="1368425"/>
          </a:xfrm>
          <a:prstGeom prst="wedgeRoundRectCallout">
            <a:avLst>
              <a:gd name="adj1" fmla="val -59083"/>
              <a:gd name="adj2" fmla="val 89213"/>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dirty="0">
              <a:latin typeface="Arial" pitchFamily="34" charset="0"/>
              <a:cs typeface="Arial" pitchFamily="34" charset="0"/>
            </a:endParaRPr>
          </a:p>
        </p:txBody>
      </p:sp>
      <p:sp>
        <p:nvSpPr>
          <p:cNvPr id="49161" name="AutoShape 6"/>
          <p:cNvSpPr>
            <a:spLocks noChangeArrowheads="1"/>
          </p:cNvSpPr>
          <p:nvPr/>
        </p:nvSpPr>
        <p:spPr bwMode="auto">
          <a:xfrm>
            <a:off x="4859338" y="836613"/>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2" name="AutoShape 7"/>
          <p:cNvSpPr>
            <a:spLocks noChangeArrowheads="1"/>
          </p:cNvSpPr>
          <p:nvPr/>
        </p:nvSpPr>
        <p:spPr bwMode="auto">
          <a:xfrm>
            <a:off x="4859338" y="2636838"/>
            <a:ext cx="288925" cy="1223962"/>
          </a:xfrm>
          <a:prstGeom prst="downArrow">
            <a:avLst>
              <a:gd name="adj1" fmla="val 50000"/>
              <a:gd name="adj2" fmla="val 1059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3" name="Text Box 8"/>
          <p:cNvSpPr txBox="1">
            <a:spLocks noChangeArrowheads="1"/>
          </p:cNvSpPr>
          <p:nvPr/>
        </p:nvSpPr>
        <p:spPr bwMode="auto">
          <a:xfrm>
            <a:off x="2051050" y="1341438"/>
            <a:ext cx="1873250" cy="11906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rgbClr val="FFFF00"/>
                </a:solidFill>
                <a:latin typeface="Arial" pitchFamily="34" charset="0"/>
                <a:cs typeface="Arial" pitchFamily="34" charset="0"/>
              </a:rPr>
              <a:t>A support force from the arm muscles acts on the hand</a:t>
            </a:r>
            <a:endParaRPr lang="en-US" sz="1800" dirty="0">
              <a:solidFill>
                <a:srgbClr val="FFFF00"/>
              </a:solidFill>
              <a:latin typeface="Arial" pitchFamily="34" charset="0"/>
              <a:cs typeface="Arial" pitchFamily="34" charset="0"/>
            </a:endParaRPr>
          </a:p>
        </p:txBody>
      </p:sp>
      <p:sp>
        <p:nvSpPr>
          <p:cNvPr id="49164" name="Text Box 9"/>
          <p:cNvSpPr txBox="1">
            <a:spLocks noChangeArrowheads="1"/>
          </p:cNvSpPr>
          <p:nvPr/>
        </p:nvSpPr>
        <p:spPr bwMode="auto">
          <a:xfrm>
            <a:off x="2555875" y="4292600"/>
            <a:ext cx="1657350" cy="11906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rgbClr val="FFFF00"/>
                </a:solidFill>
                <a:latin typeface="Arial" pitchFamily="34" charset="0"/>
                <a:cs typeface="Arial" pitchFamily="34" charset="0"/>
              </a:rPr>
              <a:t>A force (the weight of the bag) acts on the hand</a:t>
            </a:r>
            <a:endParaRPr lang="en-US" sz="1800" dirty="0">
              <a:solidFill>
                <a:srgbClr val="FFFF00"/>
              </a:solidFill>
              <a:latin typeface="Arial" pitchFamily="34" charset="0"/>
              <a:cs typeface="Arial" pitchFamily="34" charset="0"/>
            </a:endParaRPr>
          </a:p>
        </p:txBody>
      </p:sp>
      <p:sp>
        <p:nvSpPr>
          <p:cNvPr id="49165" name="Text Box 10"/>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1.5</a:t>
            </a:r>
            <a:endParaRPr lang="en-US" sz="1800" dirty="0">
              <a:latin typeface="Arial" pitchFamily="34" charset="0"/>
              <a:cs typeface="Arial" pitchFamily="34" charset="0"/>
            </a:endParaRPr>
          </a:p>
        </p:txBody>
      </p:sp>
      <p:sp>
        <p:nvSpPr>
          <p:cNvPr id="49166" name="Rectangle 11"/>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6608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4C78CB-87CF-48C3-8DA6-BA2D8C991CDF}" type="slidenum">
              <a:rPr lang="en-GB" sz="2000" smtClean="0">
                <a:solidFill>
                  <a:schemeClr val="accent1"/>
                </a:solidFill>
              </a:rPr>
              <a:pPr eaLnBrk="1" hangingPunct="1"/>
              <a:t>53</a:t>
            </a:fld>
            <a:endParaRPr lang="en-GB" sz="2000" dirty="0" smtClean="0">
              <a:solidFill>
                <a:schemeClr val="accent1"/>
              </a:solidFill>
            </a:endParaRPr>
          </a:p>
        </p:txBody>
      </p:sp>
      <p:sp>
        <p:nvSpPr>
          <p:cNvPr id="5017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B06562-D2B9-45C9-98A0-A8968214C822}" type="datetime1">
              <a:rPr lang="en-GB" sz="1400" smtClean="0"/>
              <a:t>19/08/2017</a:t>
            </a:fld>
            <a:endParaRPr lang="en-GB" sz="1400" dirty="0" smtClean="0"/>
          </a:p>
        </p:txBody>
      </p:sp>
      <p:sp>
        <p:nvSpPr>
          <p:cNvPr id="5018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50181"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04813"/>
            <a:ext cx="27590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3"/>
          <p:cNvSpPr txBox="1">
            <a:spLocks noChangeArrowheads="1"/>
          </p:cNvSpPr>
          <p:nvPr/>
        </p:nvSpPr>
        <p:spPr bwMode="auto">
          <a:xfrm>
            <a:off x="1403350" y="3860800"/>
            <a:ext cx="2089150" cy="1552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rgbClr val="FFFF00"/>
                </a:solidFill>
                <a:latin typeface="Arial" pitchFamily="34" charset="0"/>
                <a:cs typeface="Arial" pitchFamily="34" charset="0"/>
              </a:rPr>
              <a:t>Now consider the forces acting on the shopping.</a:t>
            </a:r>
            <a:endParaRPr lang="en-US" dirty="0">
              <a:solidFill>
                <a:srgbClr val="FFFF00"/>
              </a:solidFill>
              <a:latin typeface="Arial" pitchFamily="34" charset="0"/>
              <a:cs typeface="Arial" pitchFamily="34" charset="0"/>
            </a:endParaRPr>
          </a:p>
        </p:txBody>
      </p:sp>
      <p:sp>
        <p:nvSpPr>
          <p:cNvPr id="50183" name="Text Box 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1.6</a:t>
            </a:r>
            <a:endParaRPr lang="en-US" sz="1800" dirty="0">
              <a:latin typeface="Arial" pitchFamily="34" charset="0"/>
              <a:cs typeface="Arial" pitchFamily="34" charset="0"/>
            </a:endParaRPr>
          </a:p>
        </p:txBody>
      </p:sp>
      <p:sp>
        <p:nvSpPr>
          <p:cNvPr id="50184" name="Rectangle 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17543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4C9857-9732-41ED-91E3-4B020F023423}" type="slidenum">
              <a:rPr lang="en-GB" sz="2000" smtClean="0">
                <a:solidFill>
                  <a:schemeClr val="accent1"/>
                </a:solidFill>
              </a:rPr>
              <a:pPr eaLnBrk="1" hangingPunct="1"/>
              <a:t>54</a:t>
            </a:fld>
            <a:endParaRPr lang="en-GB" sz="2000" dirty="0" smtClean="0">
              <a:solidFill>
                <a:schemeClr val="accent1"/>
              </a:solidFill>
            </a:endParaRPr>
          </a:p>
        </p:txBody>
      </p:sp>
      <p:sp>
        <p:nvSpPr>
          <p:cNvPr id="5120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B79687-72A4-4B23-9B4B-636871C636F7}" type="datetime1">
              <a:rPr lang="en-GB" sz="1400" smtClean="0"/>
              <a:t>19/08/2017</a:t>
            </a:fld>
            <a:endParaRPr lang="en-GB" sz="1400" dirty="0" smtClean="0"/>
          </a:p>
        </p:txBody>
      </p:sp>
      <p:sp>
        <p:nvSpPr>
          <p:cNvPr id="5120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51205" name="Picture 2" descr="Bag 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2759075"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3"/>
          <p:cNvSpPr>
            <a:spLocks noChangeArrowheads="1"/>
          </p:cNvSpPr>
          <p:nvPr/>
        </p:nvSpPr>
        <p:spPr bwMode="auto">
          <a:xfrm>
            <a:off x="3565525" y="3357563"/>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07" name="AutoShape 4"/>
          <p:cNvSpPr>
            <a:spLocks noChangeArrowheads="1"/>
          </p:cNvSpPr>
          <p:nvPr/>
        </p:nvSpPr>
        <p:spPr bwMode="auto">
          <a:xfrm>
            <a:off x="3565525" y="5013325"/>
            <a:ext cx="288925" cy="1296988"/>
          </a:xfrm>
          <a:prstGeom prst="downArrow">
            <a:avLst>
              <a:gd name="adj1" fmla="val 50000"/>
              <a:gd name="adj2" fmla="val 112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08" name="Text Box 5"/>
          <p:cNvSpPr txBox="1">
            <a:spLocks noChangeArrowheads="1"/>
          </p:cNvSpPr>
          <p:nvPr/>
        </p:nvSpPr>
        <p:spPr bwMode="auto">
          <a:xfrm>
            <a:off x="304800" y="1905000"/>
            <a:ext cx="2087563" cy="14652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rgbClr val="FFFF00"/>
                </a:solidFill>
                <a:latin typeface="Arial" pitchFamily="34" charset="0"/>
                <a:cs typeface="Arial" pitchFamily="34" charset="0"/>
              </a:rPr>
              <a:t>The stretched plastic bag supports the shopping with an upward force.</a:t>
            </a:r>
            <a:endParaRPr lang="en-US" sz="1800" dirty="0">
              <a:solidFill>
                <a:srgbClr val="FFFF00"/>
              </a:solidFill>
              <a:latin typeface="Arial" pitchFamily="34" charset="0"/>
              <a:cs typeface="Arial" pitchFamily="34" charset="0"/>
            </a:endParaRPr>
          </a:p>
        </p:txBody>
      </p:sp>
      <p:sp>
        <p:nvSpPr>
          <p:cNvPr id="51209" name="Text Box 6"/>
          <p:cNvSpPr txBox="1">
            <a:spLocks noChangeArrowheads="1"/>
          </p:cNvSpPr>
          <p:nvPr/>
        </p:nvSpPr>
        <p:spPr bwMode="auto">
          <a:xfrm>
            <a:off x="381000" y="4648200"/>
            <a:ext cx="2160588" cy="1190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rgbClr val="FFFF00"/>
                </a:solidFill>
                <a:latin typeface="Arial" pitchFamily="34" charset="0"/>
                <a:cs typeface="Arial" pitchFamily="34" charset="0"/>
              </a:rPr>
              <a:t>The Force of Gravity acts on the shopping with a downward force.</a:t>
            </a:r>
            <a:r>
              <a:rPr lang="en-GB" sz="1800" dirty="0">
                <a:solidFill>
                  <a:schemeClr val="folHlink"/>
                </a:solidFill>
                <a:latin typeface="Arial" pitchFamily="34" charset="0"/>
                <a:cs typeface="Arial" pitchFamily="34" charset="0"/>
              </a:rPr>
              <a:t> </a:t>
            </a:r>
            <a:endParaRPr lang="en-US" sz="1800" dirty="0">
              <a:solidFill>
                <a:schemeClr val="folHlink"/>
              </a:solidFill>
              <a:latin typeface="Arial" pitchFamily="34" charset="0"/>
              <a:cs typeface="Arial" pitchFamily="34" charset="0"/>
            </a:endParaRPr>
          </a:p>
        </p:txBody>
      </p:sp>
      <p:sp>
        <p:nvSpPr>
          <p:cNvPr id="51210" name="Text Box 7"/>
          <p:cNvSpPr txBox="1">
            <a:spLocks noChangeArrowheads="1"/>
          </p:cNvSpPr>
          <p:nvPr/>
        </p:nvSpPr>
        <p:spPr bwMode="auto">
          <a:xfrm>
            <a:off x="7380288" y="11969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1.7</a:t>
            </a:r>
            <a:endParaRPr lang="en-US" sz="1800" dirty="0">
              <a:latin typeface="Arial" pitchFamily="34" charset="0"/>
              <a:cs typeface="Arial" pitchFamily="34" charset="0"/>
            </a:endParaRPr>
          </a:p>
        </p:txBody>
      </p:sp>
      <p:sp>
        <p:nvSpPr>
          <p:cNvPr id="51211" name="Rectangle 8"/>
          <p:cNvSpPr>
            <a:spLocks noChangeArrowheads="1"/>
          </p:cNvSpPr>
          <p:nvPr/>
        </p:nvSpPr>
        <p:spPr bwMode="auto">
          <a:xfrm>
            <a:off x="7307263" y="1123950"/>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12" name="Oval 9"/>
          <p:cNvSpPr>
            <a:spLocks noChangeArrowheads="1"/>
          </p:cNvSpPr>
          <p:nvPr/>
        </p:nvSpPr>
        <p:spPr bwMode="auto">
          <a:xfrm>
            <a:off x="6011863" y="4724400"/>
            <a:ext cx="288925" cy="215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13" name="AutoShape 10"/>
          <p:cNvSpPr>
            <a:spLocks noChangeArrowheads="1"/>
          </p:cNvSpPr>
          <p:nvPr/>
        </p:nvSpPr>
        <p:spPr bwMode="auto">
          <a:xfrm>
            <a:off x="6011863" y="3284538"/>
            <a:ext cx="288925" cy="1295400"/>
          </a:xfrm>
          <a:prstGeom prst="upArrow">
            <a:avLst>
              <a:gd name="adj1" fmla="val 50000"/>
              <a:gd name="adj2" fmla="val 11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14" name="AutoShape 11"/>
          <p:cNvSpPr>
            <a:spLocks noChangeArrowheads="1"/>
          </p:cNvSpPr>
          <p:nvPr/>
        </p:nvSpPr>
        <p:spPr bwMode="auto">
          <a:xfrm>
            <a:off x="6011863" y="5084763"/>
            <a:ext cx="288925" cy="1296987"/>
          </a:xfrm>
          <a:prstGeom prst="downArrow">
            <a:avLst>
              <a:gd name="adj1" fmla="val 50000"/>
              <a:gd name="adj2" fmla="val 1122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15" name="Rectangle 12"/>
          <p:cNvSpPr>
            <a:spLocks noChangeArrowheads="1"/>
          </p:cNvSpPr>
          <p:nvPr/>
        </p:nvSpPr>
        <p:spPr bwMode="auto">
          <a:xfrm>
            <a:off x="5651500" y="2565400"/>
            <a:ext cx="2592388" cy="403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51216" name="Picture 13"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4005263"/>
            <a:ext cx="15113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AutoShape 14"/>
          <p:cNvSpPr>
            <a:spLocks noChangeArrowheads="1"/>
          </p:cNvSpPr>
          <p:nvPr/>
        </p:nvSpPr>
        <p:spPr bwMode="auto">
          <a:xfrm>
            <a:off x="5486400" y="228600"/>
            <a:ext cx="2327275" cy="2730500"/>
          </a:xfrm>
          <a:prstGeom prst="wedgeRoundRectCallout">
            <a:avLst>
              <a:gd name="adj1" fmla="val 45292"/>
              <a:gd name="adj2" fmla="val 90986"/>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dirty="0">
              <a:solidFill>
                <a:srgbClr val="FFFF00"/>
              </a:solidFill>
              <a:latin typeface="Arial" pitchFamily="34" charset="0"/>
              <a:cs typeface="Arial" pitchFamily="34" charset="0"/>
            </a:endParaRPr>
          </a:p>
        </p:txBody>
      </p:sp>
      <p:sp>
        <p:nvSpPr>
          <p:cNvPr id="51218" name="Text Box 15"/>
          <p:cNvSpPr txBox="1">
            <a:spLocks noChangeArrowheads="1"/>
          </p:cNvSpPr>
          <p:nvPr/>
        </p:nvSpPr>
        <p:spPr bwMode="auto">
          <a:xfrm>
            <a:off x="5486400" y="609600"/>
            <a:ext cx="22558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dirty="0">
                <a:solidFill>
                  <a:srgbClr val="FFFF00"/>
                </a:solidFill>
                <a:latin typeface="Arial" pitchFamily="34" charset="0"/>
                <a:cs typeface="Arial" pitchFamily="34" charset="0"/>
              </a:rPr>
              <a:t>The simplest model shows the shopping as a single mass.</a:t>
            </a:r>
            <a:endParaRPr lang="en-US"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126141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0E8B4C-C7A5-4323-9068-C3F7676D69D1}" type="slidenum">
              <a:rPr lang="en-GB" sz="2000" smtClean="0">
                <a:solidFill>
                  <a:schemeClr val="accent1"/>
                </a:solidFill>
              </a:rPr>
              <a:pPr eaLnBrk="1" hangingPunct="1"/>
              <a:t>55</a:t>
            </a:fld>
            <a:endParaRPr lang="en-GB" sz="2000" dirty="0" smtClean="0">
              <a:solidFill>
                <a:schemeClr val="accent1"/>
              </a:solidFill>
            </a:endParaRPr>
          </a:p>
        </p:txBody>
      </p:sp>
      <p:sp>
        <p:nvSpPr>
          <p:cNvPr id="522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1CD3FC-331D-46D3-A5AF-B82C1584364C}" type="datetime1">
              <a:rPr lang="en-GB" sz="1400" smtClean="0"/>
              <a:t>19/08/2017</a:t>
            </a:fld>
            <a:endParaRPr lang="en-GB" sz="1400" dirty="0" smtClean="0"/>
          </a:p>
        </p:txBody>
      </p:sp>
      <p:sp>
        <p:nvSpPr>
          <p:cNvPr id="522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2229" name="Rectangle 1026"/>
          <p:cNvSpPr>
            <a:spLocks noGrp="1" noChangeArrowheads="1"/>
          </p:cNvSpPr>
          <p:nvPr>
            <p:ph type="title"/>
          </p:nvPr>
        </p:nvSpPr>
        <p:spPr>
          <a:xfrm>
            <a:off x="2057400" y="1524000"/>
            <a:ext cx="5791200" cy="3733800"/>
          </a:xfrm>
        </p:spPr>
        <p:style>
          <a:lnRef idx="0">
            <a:schemeClr val="dk1"/>
          </a:lnRef>
          <a:fillRef idx="3">
            <a:schemeClr val="dk1"/>
          </a:fillRef>
          <a:effectRef idx="3">
            <a:schemeClr val="dk1"/>
          </a:effectRef>
          <a:fontRef idx="minor">
            <a:schemeClr val="lt1"/>
          </a:fontRef>
        </p:style>
        <p:txBody>
          <a:bodyPr/>
          <a:lstStyle/>
          <a:p>
            <a:pPr algn="ctr" eaLnBrk="1" hangingPunct="1"/>
            <a:r>
              <a:rPr lang="en-GB" sz="7200" dirty="0" smtClean="0"/>
              <a:t>Measuring FORCES?</a:t>
            </a:r>
          </a:p>
        </p:txBody>
      </p:sp>
    </p:spTree>
    <p:extLst>
      <p:ext uri="{BB962C8B-B14F-4D97-AF65-F5344CB8AC3E}">
        <p14:creationId xmlns:p14="http://schemas.microsoft.com/office/powerpoint/2010/main" val="2489957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660B58-1F02-4C3D-BF06-A947FC2B26D0}" type="slidenum">
              <a:rPr lang="en-GB" sz="2000" smtClean="0">
                <a:solidFill>
                  <a:schemeClr val="accent1"/>
                </a:solidFill>
              </a:rPr>
              <a:pPr eaLnBrk="1" hangingPunct="1"/>
              <a:t>56</a:t>
            </a:fld>
            <a:endParaRPr lang="en-GB" sz="2000" dirty="0" smtClean="0">
              <a:solidFill>
                <a:schemeClr val="accent1"/>
              </a:solidFill>
            </a:endParaRPr>
          </a:p>
        </p:txBody>
      </p:sp>
      <p:sp>
        <p:nvSpPr>
          <p:cNvPr id="53251"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16AC1F-9C08-450B-BBAE-9951E2701357}" type="datetime1">
              <a:rPr lang="en-GB" sz="1400" smtClean="0"/>
              <a:t>19/08/2017</a:t>
            </a:fld>
            <a:endParaRPr lang="en-GB" sz="1400" dirty="0" smtClean="0"/>
          </a:p>
        </p:txBody>
      </p:sp>
      <p:sp>
        <p:nvSpPr>
          <p:cNvPr id="53252"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3253" name="Rectangle 1026"/>
          <p:cNvSpPr>
            <a:spLocks noGrp="1" noChangeArrowheads="1"/>
          </p:cNvSpPr>
          <p:nvPr>
            <p:ph type="title"/>
          </p:nvPr>
        </p:nvSpPr>
        <p:spPr/>
        <p:txBody>
          <a:bodyPr>
            <a:normAutofit fontScale="90000"/>
          </a:bodyPr>
          <a:lstStyle/>
          <a:p>
            <a:pPr eaLnBrk="1" hangingPunct="1"/>
            <a:r>
              <a:rPr lang="en-GB" dirty="0" smtClean="0"/>
              <a:t>Measuring forces</a:t>
            </a:r>
          </a:p>
        </p:txBody>
      </p:sp>
      <p:sp>
        <p:nvSpPr>
          <p:cNvPr id="53254" name="Rectangle 1027"/>
          <p:cNvSpPr>
            <a:spLocks noGrp="1" noChangeArrowheads="1"/>
          </p:cNvSpPr>
          <p:nvPr>
            <p:ph type="body" sz="half" idx="1"/>
          </p:nvPr>
        </p:nvSpPr>
        <p:spPr>
          <a:xfrm>
            <a:off x="381000" y="1066800"/>
            <a:ext cx="2971800" cy="4800600"/>
          </a:xfrm>
        </p:spPr>
        <p:txBody>
          <a:bodyPr/>
          <a:lstStyle/>
          <a:p>
            <a:pPr eaLnBrk="1" hangingPunct="1"/>
            <a:r>
              <a:rPr lang="en-GB" sz="2800" dirty="0" smtClean="0"/>
              <a:t>We can use one of the effects of a force to measure forces. </a:t>
            </a:r>
          </a:p>
          <a:p>
            <a:pPr eaLnBrk="1" hangingPunct="1"/>
            <a:r>
              <a:rPr lang="en-GB" sz="2800" dirty="0" smtClean="0"/>
              <a:t>This is called HOOKES LAW</a:t>
            </a:r>
          </a:p>
        </p:txBody>
      </p:sp>
      <p:pic>
        <p:nvPicPr>
          <p:cNvPr id="53255" name="Picture 1028"/>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l="17714" t="11075"/>
          <a:stretch>
            <a:fillRect/>
          </a:stretch>
        </p:blipFill>
        <p:spPr>
          <a:xfrm>
            <a:off x="3429000" y="838200"/>
            <a:ext cx="5454650" cy="5521325"/>
          </a:xfrm>
        </p:spPr>
      </p:pic>
    </p:spTree>
    <p:extLst>
      <p:ext uri="{BB962C8B-B14F-4D97-AF65-F5344CB8AC3E}">
        <p14:creationId xmlns:p14="http://schemas.microsoft.com/office/powerpoint/2010/main" val="2646074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ED8CFA-6379-48C6-89C3-1539554262BB}" type="slidenum">
              <a:rPr lang="en-GB" sz="2000" smtClean="0">
                <a:solidFill>
                  <a:schemeClr val="accent1"/>
                </a:solidFill>
              </a:rPr>
              <a:pPr eaLnBrk="1" hangingPunct="1"/>
              <a:t>57</a:t>
            </a:fld>
            <a:endParaRPr lang="en-GB" sz="2000" dirty="0" smtClean="0">
              <a:solidFill>
                <a:schemeClr val="accent1"/>
              </a:solidFill>
            </a:endParaRPr>
          </a:p>
        </p:txBody>
      </p:sp>
      <p:sp>
        <p:nvSpPr>
          <p:cNvPr id="5427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C3E4C5-DCDE-4D44-B66C-55ACD628092A}" type="datetime1">
              <a:rPr lang="en-GB" sz="1400" smtClean="0"/>
              <a:t>19/08/2017</a:t>
            </a:fld>
            <a:endParaRPr lang="en-GB" sz="1400" dirty="0" smtClean="0"/>
          </a:p>
        </p:txBody>
      </p:sp>
      <p:sp>
        <p:nvSpPr>
          <p:cNvPr id="5427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4277" name="Rectangle 1026"/>
          <p:cNvSpPr>
            <a:spLocks noGrp="1" noChangeArrowheads="1"/>
          </p:cNvSpPr>
          <p:nvPr>
            <p:ph type="title"/>
          </p:nvPr>
        </p:nvSpPr>
        <p:spPr>
          <a:xfrm>
            <a:off x="2057400" y="1524000"/>
            <a:ext cx="5791200" cy="3733800"/>
          </a:xfrm>
        </p:spPr>
        <p:txBody>
          <a:bodyPr/>
          <a:lstStyle/>
          <a:p>
            <a:pPr algn="ctr" eaLnBrk="1" hangingPunct="1"/>
            <a:r>
              <a:rPr lang="en-GB" sz="7200" dirty="0" smtClean="0"/>
              <a:t>Hookes</a:t>
            </a:r>
            <a:r>
              <a:rPr lang="en-GB" sz="7200" dirty="0" smtClean="0"/>
              <a:t/>
            </a:r>
            <a:br>
              <a:rPr lang="en-GB" sz="7200" dirty="0" smtClean="0"/>
            </a:br>
            <a:r>
              <a:rPr lang="en-GB" sz="7200" dirty="0" smtClean="0"/>
              <a:t>law</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t="1596" b="1596"/>
          <a:stretch>
            <a:fillRect/>
          </a:stretch>
        </p:blipFill>
        <p:spPr bwMode="auto">
          <a:xfrm>
            <a:off x="179512" y="260648"/>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3483401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5E61D1-7660-4BA5-9D00-3AEBADE6CF83}" type="slidenum">
              <a:rPr lang="en-GB" sz="2000" smtClean="0">
                <a:solidFill>
                  <a:schemeClr val="accent1"/>
                </a:solidFill>
              </a:rPr>
              <a:pPr eaLnBrk="1" hangingPunct="1"/>
              <a:t>58</a:t>
            </a:fld>
            <a:endParaRPr lang="en-GB" sz="2000" dirty="0" smtClean="0">
              <a:solidFill>
                <a:schemeClr val="accent1"/>
              </a:solidFill>
            </a:endParaRPr>
          </a:p>
        </p:txBody>
      </p:sp>
      <p:sp>
        <p:nvSpPr>
          <p:cNvPr id="552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59A996-E3A0-42EE-B8E3-E638D1075C5A}" type="datetime1">
              <a:rPr lang="en-GB" sz="1400" smtClean="0"/>
              <a:t>19/08/2017</a:t>
            </a:fld>
            <a:endParaRPr lang="en-GB" sz="1400" dirty="0" smtClean="0"/>
          </a:p>
        </p:txBody>
      </p:sp>
      <p:sp>
        <p:nvSpPr>
          <p:cNvPr id="553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55302"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4098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t="1596" b="1596"/>
          <a:stretch>
            <a:fillRect/>
          </a:stretch>
        </p:blipFill>
        <p:spPr bwMode="auto">
          <a:xfrm>
            <a:off x="53114" y="0"/>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031585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E69AF-299C-483F-BC94-4BDA9562CCCB}" type="slidenum">
              <a:rPr lang="en-GB" sz="2000" smtClean="0">
                <a:solidFill>
                  <a:schemeClr val="accent1"/>
                </a:solidFill>
              </a:rPr>
              <a:pPr eaLnBrk="1" hangingPunct="1"/>
              <a:t>59</a:t>
            </a:fld>
            <a:endParaRPr lang="en-GB" sz="2000" dirty="0" smtClean="0">
              <a:solidFill>
                <a:schemeClr val="accent1"/>
              </a:solidFill>
            </a:endParaRPr>
          </a:p>
        </p:txBody>
      </p:sp>
      <p:sp>
        <p:nvSpPr>
          <p:cNvPr id="5632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7C5899-9F0B-4E02-8BD2-1C3C038A9CFB}" type="datetime1">
              <a:rPr lang="en-GB" sz="1400" smtClean="0"/>
              <a:t>19/08/2017</a:t>
            </a:fld>
            <a:endParaRPr lang="en-GB" sz="1400" dirty="0" smtClean="0"/>
          </a:p>
        </p:txBody>
      </p:sp>
      <p:sp>
        <p:nvSpPr>
          <p:cNvPr id="5632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6325" name="Rectangle 1026"/>
          <p:cNvSpPr>
            <a:spLocks noGrp="1" noChangeArrowheads="1"/>
          </p:cNvSpPr>
          <p:nvPr>
            <p:ph type="title"/>
          </p:nvPr>
        </p:nvSpPr>
        <p:spPr>
          <a:xfrm>
            <a:off x="467544" y="116632"/>
            <a:ext cx="8229600" cy="1037634"/>
          </a:xfrm>
        </p:spPr>
        <p:txBody>
          <a:bodyPr>
            <a:noAutofit/>
          </a:bodyPr>
          <a:lstStyle/>
          <a:p>
            <a:pPr eaLnBrk="1" hangingPunct="1"/>
            <a:r>
              <a:rPr lang="en-GB" sz="4000" b="1" dirty="0" smtClean="0">
                <a:cs typeface="Times New Roman" pitchFamily="18" charset="0"/>
              </a:rPr>
              <a:t>Procedure</a:t>
            </a:r>
            <a:br>
              <a:rPr lang="en-GB" sz="4000" b="1" dirty="0" smtClean="0">
                <a:cs typeface="Times New Roman" pitchFamily="18" charset="0"/>
              </a:rPr>
            </a:br>
            <a:endParaRPr lang="en-GB" sz="4000" b="1" dirty="0" smtClean="0">
              <a:cs typeface="Times New Roman" pitchFamily="18" charset="0"/>
            </a:endParaRPr>
          </a:p>
        </p:txBody>
      </p:sp>
      <p:sp>
        <p:nvSpPr>
          <p:cNvPr id="56326" name="Rectangle 1027"/>
          <p:cNvSpPr>
            <a:spLocks noGrp="1" noChangeArrowheads="1"/>
          </p:cNvSpPr>
          <p:nvPr>
            <p:ph type="body" idx="1"/>
          </p:nvPr>
        </p:nvSpPr>
        <p:spPr>
          <a:xfrm>
            <a:off x="323528" y="762000"/>
            <a:ext cx="8229600" cy="6096000"/>
          </a:xfrm>
        </p:spPr>
        <p:txBody>
          <a:bodyPr/>
          <a:lstStyle/>
          <a:p>
            <a:pPr eaLnBrk="1" hangingPunct="1">
              <a:lnSpc>
                <a:spcPct val="90000"/>
              </a:lnSpc>
            </a:pPr>
            <a:r>
              <a:rPr lang="en-GB" dirty="0" smtClean="0">
                <a:cs typeface="Times New Roman" pitchFamily="18" charset="0"/>
              </a:rPr>
              <a:t>Hang a spring from a clamp stand make sure it cannot fly off. </a:t>
            </a:r>
          </a:p>
          <a:p>
            <a:pPr eaLnBrk="1" hangingPunct="1">
              <a:lnSpc>
                <a:spcPct val="90000"/>
              </a:lnSpc>
            </a:pPr>
            <a:r>
              <a:rPr lang="en-GB" dirty="0" smtClean="0">
                <a:cs typeface="Times New Roman" pitchFamily="18" charset="0"/>
              </a:rPr>
              <a:t>Clamp the metre stick vertically in the clamp, alongside the spring. </a:t>
            </a:r>
          </a:p>
          <a:p>
            <a:pPr eaLnBrk="1" hangingPunct="1">
              <a:lnSpc>
                <a:spcPct val="90000"/>
              </a:lnSpc>
            </a:pPr>
            <a:r>
              <a:rPr lang="en-GB" dirty="0" smtClean="0">
                <a:cs typeface="Times New Roman" pitchFamily="18" charset="0"/>
              </a:rPr>
              <a:t>Record the metre rule reading level with the bottom of the spring. The number of masses hanging from the spring is 0 and the extension of the spring is 0 cm. </a:t>
            </a:r>
          </a:p>
          <a:p>
            <a:pPr eaLnBrk="1" hangingPunct="1">
              <a:lnSpc>
                <a:spcPct val="90000"/>
              </a:lnSpc>
            </a:pPr>
            <a:r>
              <a:rPr lang="en-GB" dirty="0" smtClean="0">
                <a:cs typeface="Times New Roman" pitchFamily="18" charset="0"/>
              </a:rPr>
              <a:t>Hang a mass hanger from the bottom of the spring. Record the new metre stick reading, the number of masses (1) and the extension of the spring. </a:t>
            </a:r>
          </a:p>
        </p:txBody>
      </p:sp>
    </p:spTree>
    <p:extLst>
      <p:ext uri="{BB962C8B-B14F-4D97-AF65-F5344CB8AC3E}">
        <p14:creationId xmlns:p14="http://schemas.microsoft.com/office/powerpoint/2010/main" val="72967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GB" dirty="0" smtClean="0"/>
              <a:t>Homework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810115"/>
              </p:ext>
            </p:extLst>
          </p:nvPr>
        </p:nvGraphicFramePr>
        <p:xfrm>
          <a:off x="914400" y="2996952"/>
          <a:ext cx="8229600" cy="2286000"/>
        </p:xfrm>
        <a:graphic>
          <a:graphicData uri="http://schemas.openxmlformats.org/drawingml/2006/table">
            <a:tbl>
              <a:tblPr/>
              <a:tblGrid>
                <a:gridCol w="8229600"/>
              </a:tblGrid>
              <a:tr h="0">
                <a:tc>
                  <a:txBody>
                    <a:bodyPr/>
                    <a:lstStyle/>
                    <a:p>
                      <a:pPr>
                        <a:buFont typeface="Arial"/>
                        <a:buChar char="•"/>
                      </a:pPr>
                      <a:r>
                        <a:rPr lang="en-GB" sz="4800" dirty="0" smtClean="0">
                          <a:solidFill>
                            <a:schemeClr val="tx1">
                              <a:lumMod val="95000"/>
                              <a:lumOff val="5000"/>
                            </a:schemeClr>
                          </a:solidFill>
                          <a:effectLst/>
                          <a:latin typeface="Arial Rounded MT Bold"/>
                        </a:rPr>
                        <a:t>Forces </a:t>
                      </a:r>
                      <a:r>
                        <a:rPr lang="en-GB" sz="4800" dirty="0">
                          <a:solidFill>
                            <a:schemeClr val="tx1">
                              <a:lumMod val="95000"/>
                              <a:lumOff val="5000"/>
                            </a:schemeClr>
                          </a:solidFill>
                          <a:effectLst/>
                          <a:latin typeface="Arial Rounded MT Bold"/>
                        </a:rPr>
                        <a:t>title Page</a:t>
                      </a:r>
                      <a:endParaRPr lang="en-GB" dirty="0">
                        <a:solidFill>
                          <a:schemeClr val="tx1">
                            <a:lumMod val="95000"/>
                            <a:lumOff val="5000"/>
                          </a:schemeClr>
                        </a:solidFill>
                        <a:effectLst/>
                      </a:endParaRPr>
                    </a:p>
                    <a:p>
                      <a:pPr>
                        <a:buFont typeface="Arial"/>
                        <a:buChar char="•"/>
                      </a:pPr>
                      <a:r>
                        <a:rPr lang="en-GB" sz="4800" dirty="0" smtClean="0">
                          <a:solidFill>
                            <a:schemeClr val="tx1">
                              <a:lumMod val="95000"/>
                              <a:lumOff val="5000"/>
                            </a:schemeClr>
                          </a:solidFill>
                          <a:effectLst/>
                          <a:latin typeface="Arial Rounded MT Bold"/>
                        </a:rPr>
                        <a:t>What I learned about myself in S1 Science</a:t>
                      </a:r>
                      <a:endParaRPr lang="en-GB" sz="4800" dirty="0">
                        <a:solidFill>
                          <a:schemeClr val="tx1">
                            <a:lumMod val="95000"/>
                            <a:lumOff val="5000"/>
                          </a:schemeClr>
                        </a:solidFill>
                        <a:effectLst/>
                        <a:latin typeface="Arial Rounded MT Bold"/>
                      </a:endParaRPr>
                    </a:p>
                  </a:txBody>
                  <a:tcPr anchor="ctr">
                    <a:lnL>
                      <a:noFill/>
                    </a:lnL>
                    <a:lnR>
                      <a:noFill/>
                    </a:lnR>
                    <a:lnT>
                      <a:noFill/>
                    </a:lnT>
                    <a:lnB>
                      <a:noFill/>
                    </a:lnB>
                  </a:tcPr>
                </a:tc>
              </a:tr>
            </a:tbl>
          </a:graphicData>
        </a:graphic>
      </p:graphicFrame>
      <p:sp>
        <p:nvSpPr>
          <p:cNvPr id="5" name="Date Placeholder 4"/>
          <p:cNvSpPr>
            <a:spLocks noGrp="1"/>
          </p:cNvSpPr>
          <p:nvPr>
            <p:ph type="dt" sz="half" idx="10"/>
          </p:nvPr>
        </p:nvSpPr>
        <p:spPr/>
        <p:txBody>
          <a:bodyPr/>
          <a:lstStyle/>
          <a:p>
            <a:fld id="{AB371E43-DE70-4040-8A56-8F59531ACB4C}" type="datetime1">
              <a:rPr lang="en-GB" smtClean="0"/>
              <a:t>19/08/2017</a:t>
            </a:fld>
            <a:endParaRPr lang="en-GB" dirty="0"/>
          </a:p>
        </p:txBody>
      </p:sp>
      <p:sp>
        <p:nvSpPr>
          <p:cNvPr id="6" name="Footer Placeholder 5"/>
          <p:cNvSpPr>
            <a:spLocks noGrp="1"/>
          </p:cNvSpPr>
          <p:nvPr>
            <p:ph type="ftr" sz="quarter" idx="11"/>
          </p:nvPr>
        </p:nvSpPr>
        <p:spPr/>
        <p:txBody>
          <a:bodyPr/>
          <a:lstStyle/>
          <a:p>
            <a:r>
              <a:rPr lang="en-GB" dirty="0" smtClean="0"/>
              <a:t>JAH</a:t>
            </a:r>
            <a:endParaRPr lang="en-GB" dirty="0"/>
          </a:p>
        </p:txBody>
      </p:sp>
      <p:sp>
        <p:nvSpPr>
          <p:cNvPr id="7" name="Slide Number Placeholder 6"/>
          <p:cNvSpPr>
            <a:spLocks noGrp="1"/>
          </p:cNvSpPr>
          <p:nvPr>
            <p:ph type="sldNum" sz="quarter" idx="12"/>
          </p:nvPr>
        </p:nvSpPr>
        <p:spPr/>
        <p:txBody>
          <a:bodyPr/>
          <a:lstStyle/>
          <a:p>
            <a:fld id="{7C589E6F-8625-43EF-AC44-BFB6E42E73C5}" type="slidenum">
              <a:rPr lang="en-GB" smtClean="0"/>
              <a:t>6</a:t>
            </a:fld>
            <a:endParaRPr lang="en-GB" dirty="0"/>
          </a:p>
        </p:txBody>
      </p:sp>
    </p:spTree>
    <p:extLst>
      <p:ext uri="{BB962C8B-B14F-4D97-AF65-F5344CB8AC3E}">
        <p14:creationId xmlns:p14="http://schemas.microsoft.com/office/powerpoint/2010/main" val="634721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30DC39-D1A4-439A-AC9D-0FDC3D90BD8B}" type="slidenum">
              <a:rPr lang="en-GB" sz="2000" smtClean="0">
                <a:solidFill>
                  <a:schemeClr val="accent1"/>
                </a:solidFill>
              </a:rPr>
              <a:pPr eaLnBrk="1" hangingPunct="1"/>
              <a:t>60</a:t>
            </a:fld>
            <a:endParaRPr lang="en-GB" sz="2000" dirty="0" smtClean="0">
              <a:solidFill>
                <a:schemeClr val="accent1"/>
              </a:solidFill>
            </a:endParaRPr>
          </a:p>
        </p:txBody>
      </p:sp>
      <p:sp>
        <p:nvSpPr>
          <p:cNvPr id="5734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EF2A04-67E5-4E2F-B872-14BF7BBB8FDE}" type="datetime1">
              <a:rPr lang="en-GB" sz="1400" smtClean="0"/>
              <a:t>19/08/2017</a:t>
            </a:fld>
            <a:endParaRPr lang="en-GB" sz="1400" dirty="0" smtClean="0"/>
          </a:p>
        </p:txBody>
      </p:sp>
      <p:sp>
        <p:nvSpPr>
          <p:cNvPr id="5734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7349" name="Rectangle 2050"/>
          <p:cNvSpPr>
            <a:spLocks noGrp="1" noChangeArrowheads="1"/>
          </p:cNvSpPr>
          <p:nvPr>
            <p:ph type="title"/>
          </p:nvPr>
        </p:nvSpPr>
        <p:spPr/>
        <p:txBody>
          <a:bodyPr/>
          <a:lstStyle/>
          <a:p>
            <a:r>
              <a:rPr lang="en-GB" sz="2400" b="1" dirty="0">
                <a:cs typeface="Times New Roman" pitchFamily="18" charset="0"/>
              </a:rPr>
              <a:t/>
            </a:r>
            <a:br>
              <a:rPr lang="en-GB" sz="2400" b="1" dirty="0">
                <a:cs typeface="Times New Roman" pitchFamily="18" charset="0"/>
              </a:rPr>
            </a:br>
            <a:endParaRPr lang="en-GB" sz="2400" b="1" dirty="0" smtClean="0">
              <a:cs typeface="Times New Roman" pitchFamily="18" charset="0"/>
            </a:endParaRPr>
          </a:p>
        </p:txBody>
      </p:sp>
      <p:sp>
        <p:nvSpPr>
          <p:cNvPr id="57350" name="Rectangle 2051"/>
          <p:cNvSpPr>
            <a:spLocks noGrp="1" noChangeArrowheads="1"/>
          </p:cNvSpPr>
          <p:nvPr>
            <p:ph type="body" idx="1"/>
          </p:nvPr>
        </p:nvSpPr>
        <p:spPr>
          <a:xfrm>
            <a:off x="152400" y="838200"/>
            <a:ext cx="8229600" cy="5638800"/>
          </a:xfrm>
        </p:spPr>
        <p:txBody>
          <a:bodyPr/>
          <a:lstStyle/>
          <a:p>
            <a:pPr eaLnBrk="1" hangingPunct="1"/>
            <a:r>
              <a:rPr lang="en-GB" sz="3600" dirty="0" smtClean="0">
                <a:cs typeface="Times New Roman" pitchFamily="18" charset="0"/>
              </a:rPr>
              <a:t>Repeat this for 5 masses  </a:t>
            </a:r>
            <a:br>
              <a:rPr lang="en-GB" sz="3600" dirty="0" smtClean="0">
                <a:cs typeface="Times New Roman" pitchFamily="18" charset="0"/>
              </a:rPr>
            </a:br>
            <a:r>
              <a:rPr lang="en-GB" sz="3600" dirty="0" smtClean="0">
                <a:cs typeface="Times New Roman" pitchFamily="18" charset="0"/>
              </a:rPr>
              <a:t>Plot the number of masses on the horizontal axis, since it is the input (or independent) variable. The extension of the spring is the output (or dependent) variable and you should plot it on the vertical axis.</a:t>
            </a:r>
            <a:r>
              <a:rPr lang="en-GB" dirty="0" smtClean="0">
                <a:cs typeface="Times New Roman" pitchFamily="18" charset="0"/>
              </a:rPr>
              <a:t> </a:t>
            </a:r>
          </a:p>
          <a:p>
            <a:pPr eaLnBrk="1" hangingPunct="1"/>
            <a:endParaRPr lang="en-GB" dirty="0" smtClean="0"/>
          </a:p>
        </p:txBody>
      </p:sp>
      <p:sp>
        <p:nvSpPr>
          <p:cNvPr id="2" name="Rectangle 1"/>
          <p:cNvSpPr/>
          <p:nvPr/>
        </p:nvSpPr>
        <p:spPr>
          <a:xfrm>
            <a:off x="2915816" y="165973"/>
            <a:ext cx="2368725" cy="707886"/>
          </a:xfrm>
          <a:prstGeom prst="rect">
            <a:avLst/>
          </a:prstGeom>
        </p:spPr>
        <p:txBody>
          <a:bodyPr wrap="none">
            <a:spAutoFit/>
          </a:bodyPr>
          <a:lstStyle/>
          <a:p>
            <a:r>
              <a:rPr lang="en-GB" sz="4000" b="1" dirty="0">
                <a:solidFill>
                  <a:prstClr val="black"/>
                </a:solidFill>
                <a:ea typeface="+mj-ea"/>
                <a:cs typeface="Times New Roman" pitchFamily="18" charset="0"/>
              </a:rPr>
              <a:t>Procedure</a:t>
            </a:r>
            <a:endParaRPr lang="en-GB" sz="4000" dirty="0"/>
          </a:p>
        </p:txBody>
      </p:sp>
    </p:spTree>
    <p:extLst>
      <p:ext uri="{BB962C8B-B14F-4D97-AF65-F5344CB8AC3E}">
        <p14:creationId xmlns:p14="http://schemas.microsoft.com/office/powerpoint/2010/main" val="3448709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F6467D-97F7-4CD5-A6B2-AD036CFBF0B0}" type="slidenum">
              <a:rPr lang="en-GB" sz="2000" smtClean="0">
                <a:solidFill>
                  <a:schemeClr val="accent1"/>
                </a:solidFill>
              </a:rPr>
              <a:pPr eaLnBrk="1" hangingPunct="1"/>
              <a:t>61</a:t>
            </a:fld>
            <a:endParaRPr lang="en-GB" sz="2000" dirty="0" smtClean="0">
              <a:solidFill>
                <a:schemeClr val="accent1"/>
              </a:solidFill>
            </a:endParaRPr>
          </a:p>
        </p:txBody>
      </p:sp>
      <p:sp>
        <p:nvSpPr>
          <p:cNvPr id="5837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194614-0D46-4700-931C-F21873FDACAD}" type="datetime1">
              <a:rPr lang="en-GB" sz="1400" smtClean="0"/>
              <a:t>19/08/2017</a:t>
            </a:fld>
            <a:endParaRPr lang="en-GB" sz="1400" dirty="0" smtClean="0"/>
          </a:p>
        </p:txBody>
      </p:sp>
      <p:sp>
        <p:nvSpPr>
          <p:cNvPr id="5837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8373" name="Rectangle 2050"/>
          <p:cNvSpPr>
            <a:spLocks noGrp="1" noChangeArrowheads="1"/>
          </p:cNvSpPr>
          <p:nvPr>
            <p:ph type="title"/>
          </p:nvPr>
        </p:nvSpPr>
        <p:spPr/>
        <p:txBody>
          <a:bodyPr>
            <a:normAutofit/>
          </a:bodyPr>
          <a:lstStyle/>
          <a:p>
            <a:pPr eaLnBrk="1" hangingPunct="1"/>
            <a:r>
              <a:rPr lang="en-GB" sz="5400" dirty="0" smtClean="0"/>
              <a:t>extension</a:t>
            </a:r>
          </a:p>
        </p:txBody>
      </p:sp>
      <p:sp>
        <p:nvSpPr>
          <p:cNvPr id="58374" name="Rectangle 2051"/>
          <p:cNvSpPr>
            <a:spLocks noGrp="1" noChangeArrowheads="1"/>
          </p:cNvSpPr>
          <p:nvPr>
            <p:ph type="body" idx="1"/>
          </p:nvPr>
        </p:nvSpPr>
        <p:spPr/>
        <p:txBody>
          <a:bodyPr/>
          <a:lstStyle/>
          <a:p>
            <a:pPr eaLnBrk="1" hangingPunct="1"/>
            <a:r>
              <a:rPr lang="en-GB" dirty="0" smtClean="0"/>
              <a:t>Repeat the experiment with sweet laces and see if the experiment gives the same results.</a:t>
            </a:r>
          </a:p>
          <a:p>
            <a:pPr eaLnBrk="1" hangingPunct="1"/>
            <a:r>
              <a:rPr lang="en-GB" dirty="0" smtClean="0"/>
              <a:t>DO NOT EAT THE LACES!</a:t>
            </a:r>
          </a:p>
          <a:p>
            <a:pPr eaLnBrk="1" hangingPunct="1"/>
            <a:r>
              <a:rPr lang="en-GB" dirty="0" smtClean="0"/>
              <a:t>AVOID SUGAR COATED LACES</a:t>
            </a:r>
          </a:p>
        </p:txBody>
      </p:sp>
    </p:spTree>
    <p:extLst>
      <p:ext uri="{BB962C8B-B14F-4D97-AF65-F5344CB8AC3E}">
        <p14:creationId xmlns:p14="http://schemas.microsoft.com/office/powerpoint/2010/main" val="805921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E22BC5-E3B1-4B07-8B7A-54A1571C8664}" type="slidenum">
              <a:rPr lang="en-GB" sz="2000" smtClean="0">
                <a:solidFill>
                  <a:schemeClr val="accent1"/>
                </a:solidFill>
              </a:rPr>
              <a:pPr eaLnBrk="1" hangingPunct="1"/>
              <a:t>62</a:t>
            </a:fld>
            <a:endParaRPr lang="en-GB" sz="2000" dirty="0" smtClean="0">
              <a:solidFill>
                <a:schemeClr val="accent1"/>
              </a:solidFill>
            </a:endParaRPr>
          </a:p>
        </p:txBody>
      </p:sp>
      <p:sp>
        <p:nvSpPr>
          <p:cNvPr id="59395"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BFEECA-1B32-46C4-9A42-2A04055AA5F5}" type="datetime1">
              <a:rPr lang="en-GB" sz="1400" smtClean="0"/>
              <a:t>19/08/2017</a:t>
            </a:fld>
            <a:endParaRPr lang="en-GB" sz="1400" dirty="0" smtClean="0"/>
          </a:p>
        </p:txBody>
      </p:sp>
      <p:sp>
        <p:nvSpPr>
          <p:cNvPr id="5939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9397" name="AutoShape 2"/>
          <p:cNvSpPr>
            <a:spLocks noChangeAspect="1" noChangeArrowheads="1"/>
          </p:cNvSpPr>
          <p:nvPr/>
        </p:nvSpPr>
        <p:spPr bwMode="auto">
          <a:xfrm>
            <a:off x="6588125" y="2565400"/>
            <a:ext cx="1816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9398" name="Rectangle 3"/>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Arial" pitchFamily="34" charset="0"/>
                <a:cs typeface="Arial" pitchFamily="34" charset="0"/>
              </a:rPr>
              <a:t> </a:t>
            </a:r>
            <a:endParaRPr lang="en-US" sz="1800" dirty="0">
              <a:latin typeface="Arial" pitchFamily="34" charset="0"/>
              <a:cs typeface="Arial" pitchFamily="34" charset="0"/>
            </a:endParaRPr>
          </a:p>
        </p:txBody>
      </p:sp>
      <p:pic>
        <p:nvPicPr>
          <p:cNvPr id="593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268413"/>
            <a:ext cx="21780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5" descr="sheila jpegged 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6"/>
          <p:cNvSpPr txBox="1">
            <a:spLocks noChangeArrowheads="1"/>
          </p:cNvSpPr>
          <p:nvPr/>
        </p:nvSpPr>
        <p:spPr bwMode="auto">
          <a:xfrm>
            <a:off x="6553200" y="1600200"/>
            <a:ext cx="2374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Arial" pitchFamily="34" charset="0"/>
                <a:cs typeface="Arial" pitchFamily="34" charset="0"/>
              </a:rPr>
              <a:t>The spring exerts a force upwards on the mass.</a:t>
            </a:r>
            <a:endParaRPr lang="en-US" dirty="0">
              <a:solidFill>
                <a:schemeClr val="bg1"/>
              </a:solidFill>
              <a:latin typeface="Arial" pitchFamily="34" charset="0"/>
              <a:cs typeface="Arial" pitchFamily="34" charset="0"/>
            </a:endParaRPr>
          </a:p>
        </p:txBody>
      </p:sp>
      <p:sp>
        <p:nvSpPr>
          <p:cNvPr id="59402" name="Text Box 7"/>
          <p:cNvSpPr txBox="1">
            <a:spLocks noChangeArrowheads="1"/>
          </p:cNvSpPr>
          <p:nvPr/>
        </p:nvSpPr>
        <p:spPr bwMode="auto">
          <a:xfrm>
            <a:off x="6629400" y="3733800"/>
            <a:ext cx="2159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Arial" pitchFamily="34" charset="0"/>
                <a:cs typeface="Arial" pitchFamily="34" charset="0"/>
              </a:rPr>
              <a:t>The Force of gravity exerts a force downwards on the mass.</a:t>
            </a:r>
            <a:endParaRPr lang="en-US" dirty="0">
              <a:solidFill>
                <a:schemeClr val="bg1"/>
              </a:solidFill>
              <a:latin typeface="Arial" pitchFamily="34" charset="0"/>
              <a:cs typeface="Arial" pitchFamily="34" charset="0"/>
            </a:endParaRPr>
          </a:p>
        </p:txBody>
      </p:sp>
      <p:sp>
        <p:nvSpPr>
          <p:cNvPr id="59403" name="AutoShape 8"/>
          <p:cNvSpPr>
            <a:spLocks noChangeArrowheads="1"/>
          </p:cNvSpPr>
          <p:nvPr/>
        </p:nvSpPr>
        <p:spPr bwMode="auto">
          <a:xfrm>
            <a:off x="5795963" y="2636838"/>
            <a:ext cx="360362" cy="1079500"/>
          </a:xfrm>
          <a:prstGeom prst="upArrow">
            <a:avLst>
              <a:gd name="adj1" fmla="val 50000"/>
              <a:gd name="adj2" fmla="val 74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404" name="AutoShape 9"/>
          <p:cNvSpPr>
            <a:spLocks noChangeArrowheads="1"/>
          </p:cNvSpPr>
          <p:nvPr/>
        </p:nvSpPr>
        <p:spPr bwMode="auto">
          <a:xfrm>
            <a:off x="5795963" y="3860800"/>
            <a:ext cx="360362" cy="1008063"/>
          </a:xfrm>
          <a:prstGeom prst="downArrow">
            <a:avLst>
              <a:gd name="adj1" fmla="val 50000"/>
              <a:gd name="adj2" fmla="val 69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405" name="Text Box 10"/>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1.9</a:t>
            </a:r>
            <a:endParaRPr lang="en-US" sz="1800" dirty="0">
              <a:latin typeface="Arial" pitchFamily="34" charset="0"/>
              <a:cs typeface="Arial" pitchFamily="34" charset="0"/>
            </a:endParaRPr>
          </a:p>
        </p:txBody>
      </p:sp>
      <p:sp>
        <p:nvSpPr>
          <p:cNvPr id="59406" name="Rectangle 11"/>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548030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797F06-E090-4D74-A3B5-CE0A80F86B2D}" type="slidenum">
              <a:rPr lang="en-GB" sz="2000" smtClean="0">
                <a:solidFill>
                  <a:schemeClr val="accent1"/>
                </a:solidFill>
              </a:rPr>
              <a:pPr eaLnBrk="1" hangingPunct="1"/>
              <a:t>63</a:t>
            </a:fld>
            <a:endParaRPr lang="en-GB" sz="2000" dirty="0" smtClean="0">
              <a:solidFill>
                <a:schemeClr val="accent1"/>
              </a:solidFill>
            </a:endParaRPr>
          </a:p>
        </p:txBody>
      </p:sp>
      <p:sp>
        <p:nvSpPr>
          <p:cNvPr id="6041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692C1E-46C7-439D-B40E-505DBECE72D0}" type="datetime1">
              <a:rPr lang="en-GB" sz="1400" smtClean="0"/>
              <a:t>19/08/2017</a:t>
            </a:fld>
            <a:endParaRPr lang="en-GB" sz="1400" dirty="0" smtClean="0"/>
          </a:p>
        </p:txBody>
      </p:sp>
      <p:sp>
        <p:nvSpPr>
          <p:cNvPr id="6042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0421" name="Rectangle 2"/>
          <p:cNvSpPr>
            <a:spLocks noGrp="1" noChangeArrowheads="1"/>
          </p:cNvSpPr>
          <p:nvPr>
            <p:ph type="title"/>
          </p:nvPr>
        </p:nvSpPr>
        <p:spPr>
          <a:xfrm>
            <a:off x="468313" y="0"/>
            <a:ext cx="8229600" cy="838200"/>
          </a:xfrm>
        </p:spPr>
        <p:txBody>
          <a:bodyPr/>
          <a:lstStyle/>
          <a:p>
            <a:pPr eaLnBrk="1" hangingPunct="1"/>
            <a:r>
              <a:rPr lang="en-GB" sz="2800" dirty="0" smtClean="0"/>
              <a:t>Homework: Spring experiment</a:t>
            </a:r>
          </a:p>
        </p:txBody>
      </p:sp>
      <p:sp>
        <p:nvSpPr>
          <p:cNvPr id="60422" name="Text Box 4"/>
          <p:cNvSpPr txBox="1">
            <a:spLocks noChangeArrowheads="1"/>
          </p:cNvSpPr>
          <p:nvPr/>
        </p:nvSpPr>
        <p:spPr bwMode="auto">
          <a:xfrm>
            <a:off x="115888" y="1052513"/>
            <a:ext cx="37353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600" dirty="0">
                <a:latin typeface="Arial" pitchFamily="34" charset="0"/>
                <a:cs typeface="Arial" pitchFamily="34" charset="0"/>
              </a:rPr>
              <a:t>This data is in the homework sheets. </a:t>
            </a:r>
            <a:r>
              <a:rPr lang="en-GB" sz="3600" dirty="0">
                <a:solidFill>
                  <a:schemeClr val="accent6">
                    <a:lumMod val="75000"/>
                  </a:schemeClr>
                </a:solidFill>
                <a:latin typeface="Arial" pitchFamily="34" charset="0"/>
                <a:cs typeface="Arial" pitchFamily="34" charset="0"/>
              </a:rPr>
              <a:t>Draw a graph using the data in this table </a:t>
            </a:r>
            <a:r>
              <a:rPr lang="en-GB" sz="3600" dirty="0">
                <a:latin typeface="Arial" pitchFamily="34" charset="0"/>
                <a:cs typeface="Arial" pitchFamily="34" charset="0"/>
              </a:rPr>
              <a:t>so you will be able to compare the two springs.</a:t>
            </a:r>
          </a:p>
        </p:txBody>
      </p:sp>
      <p:graphicFrame>
        <p:nvGraphicFramePr>
          <p:cNvPr id="2" name="Table 1"/>
          <p:cNvGraphicFramePr>
            <a:graphicFrameLocks noGrp="1"/>
          </p:cNvGraphicFramePr>
          <p:nvPr/>
        </p:nvGraphicFramePr>
        <p:xfrm>
          <a:off x="3995738" y="692150"/>
          <a:ext cx="4657725" cy="5672134"/>
        </p:xfrm>
        <a:graphic>
          <a:graphicData uri="http://schemas.openxmlformats.org/drawingml/2006/table">
            <a:tbl>
              <a:tblPr>
                <a:tableStyleId>{5C22544A-7EE6-4342-B048-85BDC9FD1C3A}</a:tableStyleId>
              </a:tblPr>
              <a:tblGrid>
                <a:gridCol w="1387407"/>
                <a:gridCol w="1513535"/>
                <a:gridCol w="1756783"/>
              </a:tblGrid>
              <a:tr h="436318">
                <a:tc>
                  <a:txBody>
                    <a:bodyPr/>
                    <a:lstStyle/>
                    <a:p>
                      <a:pPr algn="ctr" fontAlgn="b"/>
                      <a:r>
                        <a:rPr lang="en-GB" sz="2800" u="none" strike="noStrike" dirty="0">
                          <a:effectLst/>
                        </a:rPr>
                        <a:t>Weight</a:t>
                      </a:r>
                      <a:endParaRPr lang="en-GB" sz="2800" b="0" i="0" u="none" strike="noStrike" dirty="0">
                        <a:solidFill>
                          <a:srgbClr val="FF0000"/>
                        </a:solidFill>
                        <a:effectLst/>
                        <a:latin typeface="Calibri"/>
                      </a:endParaRPr>
                    </a:p>
                  </a:txBody>
                  <a:tcPr marL="9526" marR="9526" marT="9527" marB="0" anchor="b"/>
                </a:tc>
                <a:tc gridSpan="2">
                  <a:txBody>
                    <a:bodyPr/>
                    <a:lstStyle/>
                    <a:p>
                      <a:pPr algn="ctr" fontAlgn="b"/>
                      <a:r>
                        <a:rPr lang="en-GB" sz="2800" u="none" strike="noStrike" dirty="0">
                          <a:effectLst/>
                        </a:rPr>
                        <a:t>Extension (cm)</a:t>
                      </a:r>
                      <a:endParaRPr lang="en-GB" sz="2800" b="0" i="0" u="none" strike="noStrike" dirty="0">
                        <a:solidFill>
                          <a:srgbClr val="FF0000"/>
                        </a:solidFill>
                        <a:effectLst/>
                        <a:latin typeface="Calibri"/>
                      </a:endParaRPr>
                    </a:p>
                  </a:txBody>
                  <a:tcPr marL="9526" marR="9526" marT="9527" marB="0" anchor="b"/>
                </a:tc>
                <a:tc hMerge="1">
                  <a:txBody>
                    <a:bodyPr/>
                    <a:lstStyle/>
                    <a:p>
                      <a:endParaRPr lang="en-GB"/>
                    </a:p>
                  </a:txBody>
                  <a:tcPr/>
                </a:tc>
              </a:tr>
              <a:tr h="436318">
                <a:tc>
                  <a:txBody>
                    <a:bodyPr/>
                    <a:lstStyle/>
                    <a:p>
                      <a:pPr algn="ctr" fontAlgn="b"/>
                      <a:r>
                        <a:rPr lang="en-GB" sz="2800" u="none" strike="noStrike" dirty="0">
                          <a:effectLst/>
                        </a:rPr>
                        <a:t>(N)</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Spring 1</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Spring 2</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0.0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0.0</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1</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2.4</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1.7</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2</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4.8</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3.4</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3</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7.2</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5.1</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4</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9.6</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6.8</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5</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12.0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8.5</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6</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14.4</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10.2</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7</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16.8</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11.9</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8</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19.2</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13.6</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9</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21.6</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15.3</a:t>
                      </a:r>
                      <a:endParaRPr lang="en-GB" sz="2800" b="0" i="0" u="none" strike="noStrike" dirty="0">
                        <a:solidFill>
                          <a:srgbClr val="FF0000"/>
                        </a:solidFill>
                        <a:effectLst/>
                        <a:latin typeface="Calibri"/>
                      </a:endParaRPr>
                    </a:p>
                  </a:txBody>
                  <a:tcPr marL="9526" marR="9526" marT="9527" marB="0" anchor="b"/>
                </a:tc>
              </a:tr>
              <a:tr h="436318">
                <a:tc>
                  <a:txBody>
                    <a:bodyPr/>
                    <a:lstStyle/>
                    <a:p>
                      <a:pPr algn="ctr" fontAlgn="b"/>
                      <a:r>
                        <a:rPr lang="en-GB" sz="2800" u="none" strike="noStrike" dirty="0">
                          <a:effectLst/>
                        </a:rPr>
                        <a:t>10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24.0</a:t>
                      </a:r>
                      <a:endParaRPr lang="en-GB" sz="2800" b="0" i="0" u="none" strike="noStrike" dirty="0">
                        <a:solidFill>
                          <a:srgbClr val="FF0000"/>
                        </a:solidFill>
                        <a:effectLst/>
                        <a:latin typeface="Calibri"/>
                      </a:endParaRPr>
                    </a:p>
                  </a:txBody>
                  <a:tcPr marL="9526" marR="9526" marT="9527" marB="0" anchor="b"/>
                </a:tc>
                <a:tc>
                  <a:txBody>
                    <a:bodyPr/>
                    <a:lstStyle/>
                    <a:p>
                      <a:pPr algn="ctr" fontAlgn="b"/>
                      <a:r>
                        <a:rPr lang="en-GB" sz="2800" u="none" strike="noStrike" dirty="0">
                          <a:effectLst/>
                        </a:rPr>
                        <a:t>17.0</a:t>
                      </a:r>
                      <a:endParaRPr lang="en-GB" sz="2800" b="0" i="0" u="none" strike="noStrike" dirty="0">
                        <a:solidFill>
                          <a:srgbClr val="FF0000"/>
                        </a:solidFill>
                        <a:effectLst/>
                        <a:latin typeface="Calibri"/>
                      </a:endParaRPr>
                    </a:p>
                  </a:txBody>
                  <a:tcPr marL="9526" marR="9526" marT="9527" marB="0" anchor="b"/>
                </a:tc>
              </a:tr>
            </a:tbl>
          </a:graphicData>
        </a:graphic>
      </p:graphicFrame>
    </p:spTree>
    <p:extLst>
      <p:ext uri="{BB962C8B-B14F-4D97-AF65-F5344CB8AC3E}">
        <p14:creationId xmlns:p14="http://schemas.microsoft.com/office/powerpoint/2010/main" val="2904479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EF3546-D206-46FC-8A60-BFAC16CD61CA}" type="slidenum">
              <a:rPr lang="en-GB" sz="2000" smtClean="0">
                <a:solidFill>
                  <a:schemeClr val="accent1"/>
                </a:solidFill>
              </a:rPr>
              <a:pPr eaLnBrk="1" hangingPunct="1"/>
              <a:t>64</a:t>
            </a:fld>
            <a:endParaRPr lang="en-GB" sz="2000" dirty="0" smtClean="0">
              <a:solidFill>
                <a:schemeClr val="accent1"/>
              </a:solidFill>
            </a:endParaRPr>
          </a:p>
        </p:txBody>
      </p:sp>
      <p:sp>
        <p:nvSpPr>
          <p:cNvPr id="614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73CF7C-AE70-496B-9EDF-78DB44EB0200}" type="datetime1">
              <a:rPr lang="en-GB" sz="1400" smtClean="0"/>
              <a:t>19/08/2017</a:t>
            </a:fld>
            <a:endParaRPr lang="en-GB" sz="1400" dirty="0" smtClean="0"/>
          </a:p>
        </p:txBody>
      </p:sp>
      <p:sp>
        <p:nvSpPr>
          <p:cNvPr id="614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 name="Rectangle 6"/>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9" name="Chart 8"/>
          <p:cNvGraphicFramePr>
            <a:graphicFrameLocks noGrp="1"/>
          </p:cNvGraphicFramePr>
          <p:nvPr/>
        </p:nvGraphicFramePr>
        <p:xfrm>
          <a:off x="107504" y="482647"/>
          <a:ext cx="9305192" cy="6081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4780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579E5C-AFDC-4C21-BD1A-07FD48200A62}" type="slidenum">
              <a:rPr lang="en-GB" sz="2000" smtClean="0">
                <a:solidFill>
                  <a:schemeClr val="accent1"/>
                </a:solidFill>
              </a:rPr>
              <a:pPr eaLnBrk="1" hangingPunct="1"/>
              <a:t>65</a:t>
            </a:fld>
            <a:endParaRPr lang="en-GB" sz="2000" dirty="0" smtClean="0">
              <a:solidFill>
                <a:schemeClr val="accent1"/>
              </a:solidFill>
            </a:endParaRPr>
          </a:p>
        </p:txBody>
      </p:sp>
      <p:sp>
        <p:nvSpPr>
          <p:cNvPr id="62467"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1D82B5-DD62-4C8F-B4B3-4942D1FA673E}" type="datetime1">
              <a:rPr lang="en-GB" sz="1400" smtClean="0"/>
              <a:t>19/08/2017</a:t>
            </a:fld>
            <a:endParaRPr lang="en-GB" sz="1400" dirty="0" smtClean="0"/>
          </a:p>
        </p:txBody>
      </p:sp>
      <p:sp>
        <p:nvSpPr>
          <p:cNvPr id="6246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2469" name="Rectangle 2050"/>
          <p:cNvSpPr>
            <a:spLocks noGrp="1" noChangeArrowheads="1"/>
          </p:cNvSpPr>
          <p:nvPr>
            <p:ph type="title"/>
          </p:nvPr>
        </p:nvSpPr>
        <p:spPr/>
        <p:txBody>
          <a:bodyPr/>
          <a:lstStyle/>
          <a:p>
            <a:pPr eaLnBrk="1" hangingPunct="1"/>
            <a:r>
              <a:rPr lang="en-US" dirty="0" smtClean="0"/>
              <a:t>HOOKE’S LAW CONCLUSION</a:t>
            </a:r>
          </a:p>
        </p:txBody>
      </p:sp>
      <p:sp>
        <p:nvSpPr>
          <p:cNvPr id="62470" name="Rectangle 2051"/>
          <p:cNvSpPr>
            <a:spLocks noGrp="1" noChangeArrowheads="1"/>
          </p:cNvSpPr>
          <p:nvPr>
            <p:ph type="body" idx="1"/>
          </p:nvPr>
        </p:nvSpPr>
        <p:spPr>
          <a:xfrm>
            <a:off x="5867400" y="1447800"/>
            <a:ext cx="2590800" cy="4114800"/>
          </a:xfrm>
        </p:spPr>
        <p:txBody>
          <a:bodyPr/>
          <a:lstStyle/>
          <a:p>
            <a:pPr eaLnBrk="1" hangingPunct="1"/>
            <a:r>
              <a:rPr lang="en-GB" dirty="0" smtClean="0"/>
              <a:t>Double the force and you double the stretch.</a:t>
            </a:r>
          </a:p>
          <a:p>
            <a:pPr eaLnBrk="1" hangingPunct="1"/>
            <a:r>
              <a:rPr lang="en-GB" dirty="0" smtClean="0"/>
              <a:t>Hmm- we can use this!</a:t>
            </a:r>
          </a:p>
        </p:txBody>
      </p:sp>
      <p:sp>
        <p:nvSpPr>
          <p:cNvPr id="62471" name="Rectangle 2053"/>
          <p:cNvSpPr>
            <a:spLocks noChangeArrowheads="1"/>
          </p:cNvSpPr>
          <p:nvPr/>
        </p:nvSpPr>
        <p:spPr bwMode="auto">
          <a:xfrm>
            <a:off x="2719388"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62472" name="Picture 2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5053013" cy="440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07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BAF75F-439B-409C-A4A7-A149FF7D0FD1}" type="slidenum">
              <a:rPr lang="en-GB" sz="2000" smtClean="0">
                <a:solidFill>
                  <a:schemeClr val="accent1"/>
                </a:solidFill>
              </a:rPr>
              <a:pPr eaLnBrk="1" hangingPunct="1"/>
              <a:t>66</a:t>
            </a:fld>
            <a:endParaRPr lang="en-GB" sz="2000" dirty="0" smtClean="0">
              <a:solidFill>
                <a:schemeClr val="accent1"/>
              </a:solidFill>
            </a:endParaRPr>
          </a:p>
        </p:txBody>
      </p:sp>
      <p:sp>
        <p:nvSpPr>
          <p:cNvPr id="63491"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2672CD-54DC-4DAC-9B09-0449F99F4090}" type="datetime1">
              <a:rPr lang="en-GB" sz="1400" smtClean="0"/>
              <a:t>19/08/2017</a:t>
            </a:fld>
            <a:endParaRPr lang="en-GB" sz="1400" dirty="0" smtClean="0"/>
          </a:p>
        </p:txBody>
      </p:sp>
      <p:sp>
        <p:nvSpPr>
          <p:cNvPr id="63492"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aphicFrame>
        <p:nvGraphicFramePr>
          <p:cNvPr id="63493" name="Object 6"/>
          <p:cNvGraphicFramePr>
            <a:graphicFrameLocks noChangeAspect="1"/>
          </p:cNvGraphicFramePr>
          <p:nvPr>
            <p:extLst>
              <p:ext uri="{D42A27DB-BD31-4B8C-83A1-F6EECF244321}">
                <p14:modId xmlns:p14="http://schemas.microsoft.com/office/powerpoint/2010/main" val="516176000"/>
              </p:ext>
            </p:extLst>
          </p:nvPr>
        </p:nvGraphicFramePr>
        <p:xfrm>
          <a:off x="2987675" y="115888"/>
          <a:ext cx="4945063" cy="6611937"/>
        </p:xfrm>
        <a:graphic>
          <a:graphicData uri="http://schemas.openxmlformats.org/presentationml/2006/ole">
            <mc:AlternateContent xmlns:mc="http://schemas.openxmlformats.org/markup-compatibility/2006">
              <mc:Choice xmlns:v="urn:schemas-microsoft-com:vml" Requires="v">
                <p:oleObj spid="_x0000_s6169" name="Worksheet" r:id="rId3" imgW="4495770" imgH="6010185" progId="Excel.Sheet.8">
                  <p:embed/>
                </p:oleObj>
              </mc:Choice>
              <mc:Fallback>
                <p:oleObj name="Worksheet" r:id="rId3" imgW="4495770" imgH="601018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5888"/>
                        <a:ext cx="4945063" cy="6611937"/>
                      </a:xfrm>
                      <a:prstGeom prst="rect">
                        <a:avLst/>
                      </a:prstGeom>
                      <a:solidFill>
                        <a:srgbClr val="FFFF00"/>
                      </a:solidFill>
                      <a:ln>
                        <a:noFill/>
                      </a:ln>
                      <a:effectLst/>
                      <a:extLst/>
                    </p:spPr>
                  </p:pic>
                </p:oleObj>
              </mc:Fallback>
            </mc:AlternateContent>
          </a:graphicData>
        </a:graphic>
      </p:graphicFrame>
    </p:spTree>
    <p:extLst>
      <p:ext uri="{BB962C8B-B14F-4D97-AF65-F5344CB8AC3E}">
        <p14:creationId xmlns:p14="http://schemas.microsoft.com/office/powerpoint/2010/main" val="1214421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CB4C5B-6C6F-4F9A-B01A-2D4E2ED0965B}" type="slidenum">
              <a:rPr lang="en-GB" sz="2000" smtClean="0">
                <a:solidFill>
                  <a:schemeClr val="accent1"/>
                </a:solidFill>
              </a:rPr>
              <a:pPr eaLnBrk="1" hangingPunct="1"/>
              <a:t>67</a:t>
            </a:fld>
            <a:endParaRPr lang="en-GB" sz="2000" dirty="0" smtClean="0">
              <a:solidFill>
                <a:schemeClr val="accent1"/>
              </a:solidFill>
            </a:endParaRPr>
          </a:p>
        </p:txBody>
      </p:sp>
      <p:sp>
        <p:nvSpPr>
          <p:cNvPr id="645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A5AF3A-5754-43FC-AE59-22C3359AAA25}" type="datetime1">
              <a:rPr lang="en-GB" sz="1400" smtClean="0"/>
              <a:t>19/08/2017</a:t>
            </a:fld>
            <a:endParaRPr lang="en-GB" sz="1400" dirty="0" smtClean="0"/>
          </a:p>
        </p:txBody>
      </p:sp>
      <p:sp>
        <p:nvSpPr>
          <p:cNvPr id="645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4517" name="Rectangle 2"/>
          <p:cNvSpPr>
            <a:spLocks noGrp="1" noChangeArrowheads="1"/>
          </p:cNvSpPr>
          <p:nvPr>
            <p:ph type="title"/>
          </p:nvPr>
        </p:nvSpPr>
        <p:spPr>
          <a:xfrm>
            <a:off x="468313" y="0"/>
            <a:ext cx="8229600" cy="1143000"/>
          </a:xfrm>
        </p:spPr>
        <p:txBody>
          <a:bodyPr/>
          <a:lstStyle/>
          <a:p>
            <a:pPr eaLnBrk="1" hangingPunct="1"/>
            <a:r>
              <a:rPr lang="en-GB" dirty="0" smtClean="0"/>
              <a:t>Chart wizard</a:t>
            </a:r>
          </a:p>
        </p:txBody>
      </p:sp>
      <p:sp>
        <p:nvSpPr>
          <p:cNvPr id="64518" name="Text Box 6"/>
          <p:cNvSpPr txBox="1">
            <a:spLocks noChangeArrowheads="1"/>
          </p:cNvSpPr>
          <p:nvPr/>
        </p:nvSpPr>
        <p:spPr bwMode="auto">
          <a:xfrm>
            <a:off x="684213" y="2781300"/>
            <a:ext cx="1800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latin typeface="Arial" pitchFamily="34" charset="0"/>
                <a:cs typeface="Arial" pitchFamily="34" charset="0"/>
              </a:rPr>
              <a:t>Key:</a:t>
            </a:r>
          </a:p>
          <a:p>
            <a:pPr eaLnBrk="1" hangingPunct="1">
              <a:spcBef>
                <a:spcPct val="50000"/>
              </a:spcBef>
              <a:buFontTx/>
              <a:buChar char="-"/>
            </a:pPr>
            <a:r>
              <a:rPr lang="en-GB" dirty="0">
                <a:latin typeface="Arial" pitchFamily="34" charset="0"/>
                <a:cs typeface="Arial" pitchFamily="34" charset="0"/>
              </a:rPr>
              <a:t>object 1</a:t>
            </a:r>
          </a:p>
          <a:p>
            <a:pPr eaLnBrk="1" hangingPunct="1">
              <a:spcBef>
                <a:spcPct val="50000"/>
              </a:spcBef>
              <a:buFontTx/>
              <a:buChar char="-"/>
            </a:pPr>
            <a:r>
              <a:rPr lang="en-GB" dirty="0">
                <a:latin typeface="Arial" pitchFamily="34" charset="0"/>
                <a:cs typeface="Arial" pitchFamily="34" charset="0"/>
              </a:rPr>
              <a:t> object 2</a:t>
            </a:r>
          </a:p>
          <a:p>
            <a:pPr eaLnBrk="1" hangingPunct="1">
              <a:spcBef>
                <a:spcPct val="50000"/>
              </a:spcBef>
              <a:buFontTx/>
              <a:buChar char="-"/>
            </a:pPr>
            <a:r>
              <a:rPr lang="en-GB" dirty="0">
                <a:latin typeface="Arial" pitchFamily="34" charset="0"/>
                <a:cs typeface="Arial" pitchFamily="34" charset="0"/>
              </a:rPr>
              <a:t> object 3</a:t>
            </a:r>
          </a:p>
          <a:p>
            <a:pPr eaLnBrk="1" hangingPunct="1">
              <a:spcBef>
                <a:spcPct val="50000"/>
              </a:spcBef>
              <a:buFontTx/>
              <a:buChar char="-"/>
            </a:pPr>
            <a:endParaRPr lang="en-GB" dirty="0">
              <a:latin typeface="Arial" pitchFamily="34" charset="0"/>
              <a:cs typeface="Arial" pitchFamily="34" charset="0"/>
            </a:endParaRPr>
          </a:p>
        </p:txBody>
      </p:sp>
      <p:sp>
        <p:nvSpPr>
          <p:cNvPr id="64519" name="Text Box 7"/>
          <p:cNvSpPr txBox="1">
            <a:spLocks noChangeArrowheads="1"/>
          </p:cNvSpPr>
          <p:nvPr/>
        </p:nvSpPr>
        <p:spPr bwMode="auto">
          <a:xfrm>
            <a:off x="3203575" y="1268413"/>
            <a:ext cx="3024188"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2800" b="1" dirty="0">
                <a:latin typeface="Arial" pitchFamily="34" charset="0"/>
                <a:cs typeface="Arial" pitchFamily="34" charset="0"/>
              </a:rPr>
              <a:t>Title</a:t>
            </a:r>
          </a:p>
        </p:txBody>
      </p:sp>
      <p:sp>
        <p:nvSpPr>
          <p:cNvPr id="2" name="Rectangle 1"/>
          <p:cNvSpPr/>
          <p:nvPr/>
        </p:nvSpPr>
        <p:spPr>
          <a:xfrm>
            <a:off x="0" y="188913"/>
            <a:ext cx="9144000" cy="6669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18" name="Chart 17"/>
          <p:cNvGraphicFramePr>
            <a:graphicFrameLocks noGrp="1"/>
          </p:cNvGraphicFramePr>
          <p:nvPr/>
        </p:nvGraphicFramePr>
        <p:xfrm>
          <a:off x="121466" y="332656"/>
          <a:ext cx="8901068" cy="5993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9460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6B34B4-3BB0-4368-AF6F-1BD10AC90ED3}" type="slidenum">
              <a:rPr lang="en-GB" sz="2000" smtClean="0">
                <a:solidFill>
                  <a:schemeClr val="accent1"/>
                </a:solidFill>
              </a:rPr>
              <a:pPr eaLnBrk="1" hangingPunct="1"/>
              <a:t>68</a:t>
            </a:fld>
            <a:endParaRPr lang="en-GB" sz="2000" dirty="0" smtClean="0">
              <a:solidFill>
                <a:schemeClr val="accent1"/>
              </a:solidFill>
            </a:endParaRPr>
          </a:p>
        </p:txBody>
      </p:sp>
      <p:sp>
        <p:nvSpPr>
          <p:cNvPr id="65539"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CD160D-3C5C-46B5-9C4D-597542438937}" type="datetime1">
              <a:rPr lang="en-GB" sz="1400" smtClean="0"/>
              <a:t>19/08/2017</a:t>
            </a:fld>
            <a:endParaRPr lang="en-GB" sz="1400" dirty="0" smtClean="0"/>
          </a:p>
        </p:txBody>
      </p:sp>
      <p:sp>
        <p:nvSpPr>
          <p:cNvPr id="6554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65541" name="Picture 1026" descr="spectacles 4j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4149725"/>
            <a:ext cx="18716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AutoShape 1027"/>
          <p:cNvSpPr>
            <a:spLocks noChangeArrowheads="1"/>
          </p:cNvSpPr>
          <p:nvPr/>
        </p:nvSpPr>
        <p:spPr bwMode="auto">
          <a:xfrm>
            <a:off x="4859338" y="1916113"/>
            <a:ext cx="2520950" cy="1728787"/>
          </a:xfrm>
          <a:prstGeom prst="wedgeRoundRectCallout">
            <a:avLst>
              <a:gd name="adj1" fmla="val -44773"/>
              <a:gd name="adj2" fmla="val 84528"/>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800" dirty="0">
              <a:latin typeface="Arial" pitchFamily="34" charset="0"/>
              <a:cs typeface="Arial" pitchFamily="34" charset="0"/>
            </a:endParaRPr>
          </a:p>
        </p:txBody>
      </p:sp>
      <p:sp>
        <p:nvSpPr>
          <p:cNvPr id="65543" name="Rectangle 1028"/>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Arial" pitchFamily="34" charset="0"/>
                <a:cs typeface="Arial" pitchFamily="34" charset="0"/>
              </a:rPr>
              <a:t> </a:t>
            </a:r>
            <a:endParaRPr lang="en-US" sz="1800" dirty="0">
              <a:latin typeface="Arial" pitchFamily="34" charset="0"/>
              <a:cs typeface="Arial" pitchFamily="34" charset="0"/>
            </a:endParaRPr>
          </a:p>
        </p:txBody>
      </p:sp>
      <p:pic>
        <p:nvPicPr>
          <p:cNvPr id="65544" name="Picture 1029" descr="sheila jpegged 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1032"/>
          <p:cNvSpPr txBox="1">
            <a:spLocks noChangeArrowheads="1"/>
          </p:cNvSpPr>
          <p:nvPr/>
        </p:nvSpPr>
        <p:spPr bwMode="auto">
          <a:xfrm>
            <a:off x="4932363" y="2060575"/>
            <a:ext cx="25923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solidFill>
                  <a:srgbClr val="FFFF00"/>
                </a:solidFill>
                <a:latin typeface="Arial" pitchFamily="34" charset="0"/>
                <a:cs typeface="Arial" pitchFamily="34" charset="0"/>
              </a:rPr>
              <a:t>OK, let’s consider the forces acting on the mass. Look through forces spectacles and simplify this situation.</a:t>
            </a:r>
            <a:endParaRPr lang="en-US" sz="1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325096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255387-600F-4A8C-89CE-675D20F1098E}" type="slidenum">
              <a:rPr lang="en-GB" sz="2000" smtClean="0">
                <a:solidFill>
                  <a:schemeClr val="accent1"/>
                </a:solidFill>
              </a:rPr>
              <a:pPr eaLnBrk="1" hangingPunct="1"/>
              <a:t>69</a:t>
            </a:fld>
            <a:endParaRPr lang="en-GB" sz="2000" dirty="0" smtClean="0">
              <a:solidFill>
                <a:schemeClr val="accent1"/>
              </a:solidFill>
            </a:endParaRPr>
          </a:p>
        </p:txBody>
      </p:sp>
      <p:sp>
        <p:nvSpPr>
          <p:cNvPr id="66563"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0AA5-F552-446D-BB15-9F36CB3922A9}" type="datetime1">
              <a:rPr lang="en-GB" sz="1400" smtClean="0"/>
              <a:t>19/08/2017</a:t>
            </a:fld>
            <a:endParaRPr lang="en-GB" sz="1400" dirty="0" smtClean="0"/>
          </a:p>
        </p:txBody>
      </p:sp>
      <p:sp>
        <p:nvSpPr>
          <p:cNvPr id="6656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6565" name="Rectangle 2"/>
          <p:cNvSpPr>
            <a:spLocks noChangeArrowheads="1"/>
          </p:cNvSpPr>
          <p:nvPr/>
        </p:nvSpPr>
        <p:spPr bwMode="auto">
          <a:xfrm>
            <a:off x="6372225" y="11509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Arial" pitchFamily="34" charset="0"/>
                <a:cs typeface="Arial" pitchFamily="34" charset="0"/>
              </a:rPr>
              <a:t> </a:t>
            </a:r>
            <a:endParaRPr lang="en-US" sz="1800" dirty="0">
              <a:latin typeface="Arial" pitchFamily="34" charset="0"/>
              <a:cs typeface="Arial" pitchFamily="34" charset="0"/>
            </a:endParaRPr>
          </a:p>
        </p:txBody>
      </p:sp>
      <p:grpSp>
        <p:nvGrpSpPr>
          <p:cNvPr id="66566" name="Group 16"/>
          <p:cNvGrpSpPr>
            <a:grpSpLocks/>
          </p:cNvGrpSpPr>
          <p:nvPr/>
        </p:nvGrpSpPr>
        <p:grpSpPr bwMode="auto">
          <a:xfrm>
            <a:off x="5292725" y="2565400"/>
            <a:ext cx="669925" cy="1706563"/>
            <a:chOff x="3334" y="1616"/>
            <a:chExt cx="422" cy="1075"/>
          </a:xfrm>
        </p:grpSpPr>
        <p:sp>
          <p:nvSpPr>
            <p:cNvPr id="66576" name="Rectangle 4"/>
            <p:cNvSpPr>
              <a:spLocks noChangeArrowheads="1"/>
            </p:cNvSpPr>
            <p:nvPr/>
          </p:nvSpPr>
          <p:spPr bwMode="auto">
            <a:xfrm>
              <a:off x="3334" y="2069"/>
              <a:ext cx="422" cy="243"/>
            </a:xfrm>
            <a:prstGeom prst="rect">
              <a:avLst/>
            </a:prstGeom>
            <a:solidFill>
              <a:srgbClr val="339966"/>
            </a:solidFill>
            <a:ln w="9525">
              <a:solidFill>
                <a:srgbClr val="000000"/>
              </a:solidFill>
              <a:miter lim="800000"/>
              <a:headEnd/>
              <a:tailEnd/>
            </a:ln>
          </p:spPr>
          <p:txBody>
            <a:bodyPr/>
            <a:lstStyle/>
            <a:p>
              <a:endParaRPr lang="en-US" dirty="0"/>
            </a:p>
          </p:txBody>
        </p:sp>
        <p:sp>
          <p:nvSpPr>
            <p:cNvPr id="66577" name="AutoShape 5"/>
            <p:cNvSpPr>
              <a:spLocks noChangeArrowheads="1"/>
            </p:cNvSpPr>
            <p:nvPr/>
          </p:nvSpPr>
          <p:spPr bwMode="auto">
            <a:xfrm>
              <a:off x="3470" y="1616"/>
              <a:ext cx="140" cy="488"/>
            </a:xfrm>
            <a:prstGeom prst="upArrow">
              <a:avLst>
                <a:gd name="adj1" fmla="val 50000"/>
                <a:gd name="adj2" fmla="val 87143"/>
              </a:avLst>
            </a:prstGeom>
            <a:solidFill>
              <a:schemeClr val="bg1"/>
            </a:solidFill>
            <a:ln w="9525">
              <a:solidFill>
                <a:srgbClr val="000000"/>
              </a:solidFill>
              <a:miter lim="800000"/>
              <a:headEnd/>
              <a:tailEnd/>
            </a:ln>
          </p:spPr>
          <p:txBody>
            <a:bodyPr/>
            <a:lstStyle/>
            <a:p>
              <a:endParaRPr lang="en-US" dirty="0"/>
            </a:p>
          </p:txBody>
        </p:sp>
        <p:sp>
          <p:nvSpPr>
            <p:cNvPr id="66578" name="AutoShape 6"/>
            <p:cNvSpPr>
              <a:spLocks noChangeArrowheads="1"/>
            </p:cNvSpPr>
            <p:nvPr/>
          </p:nvSpPr>
          <p:spPr bwMode="auto">
            <a:xfrm>
              <a:off x="3470" y="2205"/>
              <a:ext cx="140" cy="486"/>
            </a:xfrm>
            <a:prstGeom prst="downArrow">
              <a:avLst>
                <a:gd name="adj1" fmla="val 50000"/>
                <a:gd name="adj2" fmla="val 86786"/>
              </a:avLst>
            </a:prstGeom>
            <a:solidFill>
              <a:schemeClr val="bg1"/>
            </a:solidFill>
            <a:ln w="9525">
              <a:solidFill>
                <a:srgbClr val="000000"/>
              </a:solidFill>
              <a:miter lim="800000"/>
              <a:headEnd/>
              <a:tailEnd/>
            </a:ln>
          </p:spPr>
          <p:txBody>
            <a:bodyPr/>
            <a:lstStyle/>
            <a:p>
              <a:endParaRPr lang="en-US" dirty="0"/>
            </a:p>
          </p:txBody>
        </p:sp>
      </p:grpSp>
      <p:pic>
        <p:nvPicPr>
          <p:cNvPr id="66567" name="Picture 7" descr="sheila jpegged 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836613"/>
            <a:ext cx="36718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p:cNvSpPr txBox="1">
            <a:spLocks noChangeArrowheads="1"/>
          </p:cNvSpPr>
          <p:nvPr/>
        </p:nvSpPr>
        <p:spPr bwMode="auto">
          <a:xfrm>
            <a:off x="6400800" y="1828800"/>
            <a:ext cx="23749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Arial" pitchFamily="34" charset="0"/>
                <a:cs typeface="Arial" pitchFamily="34" charset="0"/>
              </a:rPr>
              <a:t>The two forces act on the mass. They have a cancelling effect and the result is a mass ‘in equilibrium’</a:t>
            </a:r>
            <a:r>
              <a:rPr lang="en-GB" dirty="0">
                <a:latin typeface="Arial" pitchFamily="34" charset="0"/>
                <a:cs typeface="Arial" pitchFamily="34" charset="0"/>
              </a:rPr>
              <a:t>.</a:t>
            </a:r>
            <a:endParaRPr lang="en-US" dirty="0">
              <a:latin typeface="Arial" pitchFamily="34" charset="0"/>
              <a:cs typeface="Arial" pitchFamily="34" charset="0"/>
            </a:endParaRPr>
          </a:p>
        </p:txBody>
      </p:sp>
      <p:sp>
        <p:nvSpPr>
          <p:cNvPr id="66569" name="Text Box 9"/>
          <p:cNvSpPr txBox="1">
            <a:spLocks noChangeArrowheads="1"/>
          </p:cNvSpPr>
          <p:nvPr/>
        </p:nvSpPr>
        <p:spPr bwMode="auto">
          <a:xfrm>
            <a:off x="4343400" y="5029200"/>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a:solidFill>
                  <a:schemeClr val="bg1"/>
                </a:solidFill>
                <a:latin typeface="Comic Sans MS" pitchFamily="66" charset="0"/>
                <a:cs typeface="Arial" pitchFamily="34" charset="0"/>
              </a:rPr>
              <a:t>This is as simple as the modelling process can get.</a:t>
            </a:r>
            <a:endParaRPr lang="en-US" dirty="0">
              <a:solidFill>
                <a:schemeClr val="bg1"/>
              </a:solidFill>
              <a:latin typeface="Comic Sans MS" pitchFamily="66" charset="0"/>
              <a:cs typeface="Arial" pitchFamily="34" charset="0"/>
            </a:endParaRPr>
          </a:p>
        </p:txBody>
      </p:sp>
      <p:sp>
        <p:nvSpPr>
          <p:cNvPr id="66570" name="AutoShape 10"/>
          <p:cNvSpPr>
            <a:spLocks noChangeArrowheads="1"/>
          </p:cNvSpPr>
          <p:nvPr/>
        </p:nvSpPr>
        <p:spPr bwMode="auto">
          <a:xfrm rot="-4294382">
            <a:off x="2734469" y="4474369"/>
            <a:ext cx="1584325" cy="646113"/>
          </a:xfrm>
          <a:prstGeom prst="curvedUpArrow">
            <a:avLst>
              <a:gd name="adj1" fmla="val 72995"/>
              <a:gd name="adj2" fmla="val 98083"/>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571" name="AutoShape 11"/>
          <p:cNvSpPr>
            <a:spLocks noChangeArrowheads="1"/>
          </p:cNvSpPr>
          <p:nvPr/>
        </p:nvSpPr>
        <p:spPr bwMode="auto">
          <a:xfrm rot="-4294382" flipH="1" flipV="1">
            <a:off x="4026694" y="1307306"/>
            <a:ext cx="1584325" cy="646113"/>
          </a:xfrm>
          <a:prstGeom prst="curvedUpArrow">
            <a:avLst>
              <a:gd name="adj1" fmla="val 72995"/>
              <a:gd name="adj2" fmla="val 98083"/>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572" name="Text Box 12"/>
          <p:cNvSpPr txBox="1">
            <a:spLocks noChangeArrowheads="1"/>
          </p:cNvSpPr>
          <p:nvPr/>
        </p:nvSpPr>
        <p:spPr bwMode="auto">
          <a:xfrm>
            <a:off x="5410200" y="609600"/>
            <a:ext cx="1368425" cy="5191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dirty="0">
                <a:solidFill>
                  <a:srgbClr val="FFFF00"/>
                </a:solidFill>
                <a:latin typeface="Comic Sans MS" pitchFamily="66" charset="0"/>
                <a:cs typeface="Arial" pitchFamily="34" charset="0"/>
              </a:rPr>
              <a:t>model</a:t>
            </a:r>
            <a:endParaRPr lang="en-US" sz="2800" dirty="0">
              <a:solidFill>
                <a:srgbClr val="FFFF00"/>
              </a:solidFill>
              <a:latin typeface="Comic Sans MS" pitchFamily="66" charset="0"/>
              <a:cs typeface="Arial" pitchFamily="34" charset="0"/>
            </a:endParaRPr>
          </a:p>
        </p:txBody>
      </p:sp>
      <p:sp>
        <p:nvSpPr>
          <p:cNvPr id="66573" name="Text Box 13"/>
          <p:cNvSpPr txBox="1">
            <a:spLocks noChangeArrowheads="1"/>
          </p:cNvSpPr>
          <p:nvPr/>
        </p:nvSpPr>
        <p:spPr bwMode="auto">
          <a:xfrm>
            <a:off x="2339975" y="5373688"/>
            <a:ext cx="1368425" cy="5191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dirty="0">
                <a:solidFill>
                  <a:srgbClr val="FFFF00"/>
                </a:solidFill>
                <a:latin typeface="Comic Sans MS" pitchFamily="66" charset="0"/>
                <a:cs typeface="Arial" pitchFamily="34" charset="0"/>
              </a:rPr>
              <a:t>reality</a:t>
            </a:r>
            <a:endParaRPr lang="en-US" sz="2800" dirty="0">
              <a:solidFill>
                <a:srgbClr val="FFFF00"/>
              </a:solidFill>
              <a:latin typeface="Comic Sans MS" pitchFamily="66" charset="0"/>
              <a:cs typeface="Arial" pitchFamily="34" charset="0"/>
            </a:endParaRPr>
          </a:p>
        </p:txBody>
      </p:sp>
      <p:sp>
        <p:nvSpPr>
          <p:cNvPr id="66574" name="Text Box 14"/>
          <p:cNvSpPr txBox="1">
            <a:spLocks noChangeArrowheads="1"/>
          </p:cNvSpPr>
          <p:nvPr/>
        </p:nvSpPr>
        <p:spPr bwMode="auto">
          <a:xfrm>
            <a:off x="7308850" y="573405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800" dirty="0">
                <a:latin typeface="Arial" pitchFamily="34" charset="0"/>
                <a:cs typeface="Arial" pitchFamily="34" charset="0"/>
              </a:rPr>
              <a:t>1.10</a:t>
            </a:r>
            <a:endParaRPr lang="en-US" sz="1800" dirty="0">
              <a:latin typeface="Arial" pitchFamily="34" charset="0"/>
              <a:cs typeface="Arial" pitchFamily="34" charset="0"/>
            </a:endParaRPr>
          </a:p>
        </p:txBody>
      </p:sp>
      <p:sp>
        <p:nvSpPr>
          <p:cNvPr id="66575" name="Rectangle 15"/>
          <p:cNvSpPr>
            <a:spLocks noChangeArrowheads="1"/>
          </p:cNvSpPr>
          <p:nvPr/>
        </p:nvSpPr>
        <p:spPr bwMode="auto">
          <a:xfrm>
            <a:off x="7235825" y="5661025"/>
            <a:ext cx="7207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35375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2B11FA-725F-410D-BDEC-066227AB7C2A}" type="slidenum">
              <a:rPr lang="en-GB" sz="2000" smtClean="0">
                <a:solidFill>
                  <a:schemeClr val="accent1"/>
                </a:solidFill>
              </a:rPr>
              <a:pPr eaLnBrk="1" hangingPunct="1"/>
              <a:t>7</a:t>
            </a:fld>
            <a:endParaRPr lang="en-GB" sz="2000" dirty="0" smtClean="0">
              <a:solidFill>
                <a:schemeClr val="accent1"/>
              </a:solidFill>
            </a:endParaRPr>
          </a:p>
        </p:txBody>
      </p:sp>
      <p:sp>
        <p:nvSpPr>
          <p:cNvPr id="512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B625FD-1040-4278-A5F0-A58E97F8303C}" type="datetime1">
              <a:rPr lang="en-GB" sz="1400" smtClean="0"/>
              <a:t>19/08/2017</a:t>
            </a:fld>
            <a:endParaRPr lang="en-GB" sz="1400" dirty="0" smtClean="0"/>
          </a:p>
        </p:txBody>
      </p:sp>
      <p:sp>
        <p:nvSpPr>
          <p:cNvPr id="512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5125" name="Rectangle 2050"/>
          <p:cNvSpPr>
            <a:spLocks noGrp="1" noChangeArrowheads="1"/>
          </p:cNvSpPr>
          <p:nvPr>
            <p:ph type="title"/>
          </p:nvPr>
        </p:nvSpPr>
        <p:spPr>
          <a:xfrm>
            <a:off x="152400" y="152400"/>
            <a:ext cx="4953000" cy="609600"/>
          </a:xfrm>
        </p:spPr>
        <p:style>
          <a:lnRef idx="3">
            <a:schemeClr val="lt1"/>
          </a:lnRef>
          <a:fillRef idx="1">
            <a:schemeClr val="dk1"/>
          </a:fillRef>
          <a:effectRef idx="1">
            <a:schemeClr val="dk1"/>
          </a:effectRef>
          <a:fontRef idx="minor">
            <a:schemeClr val="lt1"/>
          </a:fontRef>
        </p:style>
        <p:txBody>
          <a:bodyPr>
            <a:normAutofit fontScale="90000"/>
          </a:bodyPr>
          <a:lstStyle/>
          <a:p>
            <a:pPr eaLnBrk="1" hangingPunct="1"/>
            <a:r>
              <a:rPr lang="en-GB" dirty="0" smtClean="0"/>
              <a:t>MINDMAP OF FORCES</a:t>
            </a:r>
          </a:p>
        </p:txBody>
      </p:sp>
      <p:sp>
        <p:nvSpPr>
          <p:cNvPr id="5169" name="Oval 2053"/>
          <p:cNvSpPr>
            <a:spLocks noChangeArrowheads="1"/>
          </p:cNvSpPr>
          <p:nvPr/>
        </p:nvSpPr>
        <p:spPr bwMode="auto">
          <a:xfrm>
            <a:off x="3276600" y="2590800"/>
            <a:ext cx="1600200" cy="914400"/>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a:r>
              <a:rPr lang="en-GB" sz="2000" dirty="0">
                <a:latin typeface="Comic Sans MS" pitchFamily="66" charset="0"/>
              </a:rPr>
              <a:t>FORCES</a:t>
            </a:r>
          </a:p>
        </p:txBody>
      </p:sp>
      <p:grpSp>
        <p:nvGrpSpPr>
          <p:cNvPr id="398371" name="Group 2083"/>
          <p:cNvGrpSpPr>
            <a:grpSpLocks/>
          </p:cNvGrpSpPr>
          <p:nvPr/>
        </p:nvGrpSpPr>
        <p:grpSpPr bwMode="auto">
          <a:xfrm>
            <a:off x="2527300" y="1794165"/>
            <a:ext cx="3797300" cy="3173413"/>
            <a:chOff x="3272" y="2016"/>
            <a:chExt cx="2392" cy="1999"/>
          </a:xfrm>
        </p:grpSpPr>
        <p:grpSp>
          <p:nvGrpSpPr>
            <p:cNvPr id="5160" name="Group 2084"/>
            <p:cNvGrpSpPr>
              <a:grpSpLocks/>
            </p:cNvGrpSpPr>
            <p:nvPr/>
          </p:nvGrpSpPr>
          <p:grpSpPr bwMode="auto">
            <a:xfrm>
              <a:off x="3272" y="3055"/>
              <a:ext cx="1008" cy="960"/>
              <a:chOff x="3272" y="3055"/>
              <a:chExt cx="1008" cy="960"/>
            </a:xfrm>
          </p:grpSpPr>
          <p:sp>
            <p:nvSpPr>
              <p:cNvPr id="5167" name="Oval 2085"/>
              <p:cNvSpPr>
                <a:spLocks noChangeArrowheads="1"/>
              </p:cNvSpPr>
              <p:nvPr/>
            </p:nvSpPr>
            <p:spPr bwMode="auto">
              <a:xfrm>
                <a:off x="3272" y="3439"/>
                <a:ext cx="1008" cy="576"/>
              </a:xfrm>
              <a:prstGeom prst="ellipse">
                <a:avLst/>
              </a:prstGeom>
              <a:ln>
                <a:headEnd/>
                <a:tailEnd/>
              </a:ln>
              <a:extLst/>
            </p:spPr>
            <p:style>
              <a:lnRef idx="3">
                <a:schemeClr val="lt1"/>
              </a:lnRef>
              <a:fillRef idx="1">
                <a:schemeClr val="accent2"/>
              </a:fillRef>
              <a:effectRef idx="1">
                <a:schemeClr val="accent2"/>
              </a:effectRef>
              <a:fontRef idx="minor">
                <a:schemeClr val="lt1"/>
              </a:fontRef>
            </p:style>
            <p:txBody>
              <a:bodyPr wrap="none" anchor="ctr"/>
              <a:lstStyle/>
              <a:p>
                <a:pPr algn="ctr"/>
                <a:r>
                  <a:rPr lang="en-GB" sz="2000" dirty="0">
                    <a:latin typeface="Comic Sans MS" pitchFamily="66" charset="0"/>
                  </a:rPr>
                  <a:t>What are </a:t>
                </a:r>
              </a:p>
              <a:p>
                <a:pPr algn="ctr"/>
                <a:r>
                  <a:rPr lang="en-GB" sz="2000" dirty="0">
                    <a:latin typeface="Comic Sans MS" pitchFamily="66" charset="0"/>
                  </a:rPr>
                  <a:t>FORCES?</a:t>
                </a:r>
              </a:p>
            </p:txBody>
          </p:sp>
          <p:sp>
            <p:nvSpPr>
              <p:cNvPr id="5168" name="Line 2086"/>
              <p:cNvSpPr>
                <a:spLocks noChangeShapeType="1"/>
              </p:cNvSpPr>
              <p:nvPr/>
            </p:nvSpPr>
            <p:spPr bwMode="auto">
              <a:xfrm flipH="1">
                <a:off x="3816" y="3055"/>
                <a:ext cx="48" cy="384"/>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dirty="0"/>
              </a:p>
            </p:txBody>
          </p:sp>
        </p:grpSp>
        <p:grpSp>
          <p:nvGrpSpPr>
            <p:cNvPr id="5161" name="Group 2087"/>
            <p:cNvGrpSpPr>
              <a:grpSpLocks/>
            </p:cNvGrpSpPr>
            <p:nvPr/>
          </p:nvGrpSpPr>
          <p:grpSpPr bwMode="auto">
            <a:xfrm>
              <a:off x="4656" y="2016"/>
              <a:ext cx="1008" cy="864"/>
              <a:chOff x="4656" y="2016"/>
              <a:chExt cx="1008" cy="864"/>
            </a:xfrm>
          </p:grpSpPr>
          <p:sp>
            <p:nvSpPr>
              <p:cNvPr id="5165" name="Oval 2088"/>
              <p:cNvSpPr>
                <a:spLocks noChangeArrowheads="1"/>
              </p:cNvSpPr>
              <p:nvPr/>
            </p:nvSpPr>
            <p:spPr bwMode="auto">
              <a:xfrm>
                <a:off x="4656" y="2016"/>
                <a:ext cx="1008" cy="576"/>
              </a:xfrm>
              <a:prstGeom prst="ellipse">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lgn="ctr"/>
                <a:r>
                  <a:rPr lang="en-GB" sz="2000" dirty="0">
                    <a:latin typeface="Comic Sans MS" pitchFamily="66" charset="0"/>
                  </a:rPr>
                  <a:t>measuring </a:t>
                </a:r>
              </a:p>
              <a:p>
                <a:pPr algn="ctr"/>
                <a:r>
                  <a:rPr lang="en-GB" sz="2000" dirty="0">
                    <a:latin typeface="Comic Sans MS" pitchFamily="66" charset="0"/>
                  </a:rPr>
                  <a:t>FORCES?</a:t>
                </a:r>
              </a:p>
            </p:txBody>
          </p:sp>
          <p:sp>
            <p:nvSpPr>
              <p:cNvPr id="5166" name="Line 2089"/>
              <p:cNvSpPr>
                <a:spLocks noChangeShapeType="1"/>
              </p:cNvSpPr>
              <p:nvPr/>
            </p:nvSpPr>
            <p:spPr bwMode="auto">
              <a:xfrm flipV="1">
                <a:off x="4752" y="2592"/>
                <a:ext cx="288" cy="288"/>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dirty="0"/>
              </a:p>
            </p:txBody>
          </p:sp>
        </p:grpSp>
        <p:grpSp>
          <p:nvGrpSpPr>
            <p:cNvPr id="5162" name="Group 2090"/>
            <p:cNvGrpSpPr>
              <a:grpSpLocks/>
            </p:cNvGrpSpPr>
            <p:nvPr/>
          </p:nvGrpSpPr>
          <p:grpSpPr bwMode="auto">
            <a:xfrm>
              <a:off x="4704" y="2976"/>
              <a:ext cx="912" cy="672"/>
              <a:chOff x="4704" y="2976"/>
              <a:chExt cx="912" cy="672"/>
            </a:xfrm>
          </p:grpSpPr>
          <p:sp>
            <p:nvSpPr>
              <p:cNvPr id="5163" name="Oval 2091"/>
              <p:cNvSpPr>
                <a:spLocks noChangeArrowheads="1"/>
              </p:cNvSpPr>
              <p:nvPr/>
            </p:nvSpPr>
            <p:spPr bwMode="auto">
              <a:xfrm>
                <a:off x="4752" y="3072"/>
                <a:ext cx="864" cy="576"/>
              </a:xfrm>
              <a:prstGeom prst="ellipse">
                <a:avLst/>
              </a:prstGeom>
              <a:ln>
                <a:headEnd/>
                <a:tailEnd/>
              </a:ln>
              <a:extLst/>
            </p:spPr>
            <p:style>
              <a:lnRef idx="3">
                <a:schemeClr val="lt1"/>
              </a:lnRef>
              <a:fillRef idx="1">
                <a:schemeClr val="accent5"/>
              </a:fillRef>
              <a:effectRef idx="1">
                <a:schemeClr val="accent5"/>
              </a:effectRef>
              <a:fontRef idx="minor">
                <a:schemeClr val="lt1"/>
              </a:fontRef>
            </p:style>
            <p:txBody>
              <a:bodyPr wrap="none" anchor="ctr"/>
              <a:lstStyle/>
              <a:p>
                <a:pPr algn="ctr"/>
                <a:r>
                  <a:rPr lang="en-GB" sz="2000" dirty="0">
                    <a:latin typeface="Comic Sans MS" pitchFamily="66" charset="0"/>
                  </a:rPr>
                  <a:t>Types of</a:t>
                </a:r>
              </a:p>
              <a:p>
                <a:pPr algn="ctr"/>
                <a:r>
                  <a:rPr lang="en-GB" sz="2000" dirty="0">
                    <a:latin typeface="Comic Sans MS" pitchFamily="66" charset="0"/>
                  </a:rPr>
                  <a:t>FORCES</a:t>
                </a:r>
              </a:p>
            </p:txBody>
          </p:sp>
          <p:sp>
            <p:nvSpPr>
              <p:cNvPr id="5164" name="Line 2092"/>
              <p:cNvSpPr>
                <a:spLocks noChangeShapeType="1"/>
              </p:cNvSpPr>
              <p:nvPr/>
            </p:nvSpPr>
            <p:spPr bwMode="auto">
              <a:xfrm>
                <a:off x="4704" y="2976"/>
                <a:ext cx="192" cy="144"/>
              </a:xfrm>
              <a:prstGeom prst="line">
                <a:avLst/>
              </a:prstGeom>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GB" dirty="0"/>
              </a:p>
            </p:txBody>
          </p:sp>
        </p:grpSp>
      </p:grpSp>
      <p:grpSp>
        <p:nvGrpSpPr>
          <p:cNvPr id="398388" name="Group 2100"/>
          <p:cNvGrpSpPr>
            <a:grpSpLocks/>
          </p:cNvGrpSpPr>
          <p:nvPr/>
        </p:nvGrpSpPr>
        <p:grpSpPr bwMode="auto">
          <a:xfrm>
            <a:off x="6172200" y="2438400"/>
            <a:ext cx="1600200" cy="1371600"/>
            <a:chOff x="4656" y="2016"/>
            <a:chExt cx="1008" cy="864"/>
          </a:xfrm>
        </p:grpSpPr>
        <p:sp>
          <p:nvSpPr>
            <p:cNvPr id="5156" name="Oval 2101"/>
            <p:cNvSpPr>
              <a:spLocks noChangeArrowheads="1"/>
            </p:cNvSpPr>
            <p:nvPr/>
          </p:nvSpPr>
          <p:spPr bwMode="auto">
            <a:xfrm>
              <a:off x="4656" y="2016"/>
              <a:ext cx="1008" cy="576"/>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a:r>
                <a:rPr lang="en-GB" sz="2000" dirty="0">
                  <a:latin typeface="Comic Sans MS" pitchFamily="66" charset="0"/>
                </a:rPr>
                <a:t>Friction</a:t>
              </a:r>
            </a:p>
          </p:txBody>
        </p:sp>
        <p:sp>
          <p:nvSpPr>
            <p:cNvPr id="5157" name="Line 2102"/>
            <p:cNvSpPr>
              <a:spLocks noChangeShapeType="1"/>
            </p:cNvSpPr>
            <p:nvPr/>
          </p:nvSpPr>
          <p:spPr bwMode="auto">
            <a:xfrm flipV="1">
              <a:off x="4752" y="2592"/>
              <a:ext cx="288" cy="288"/>
            </a:xfrm>
            <a:prstGeom prst="line">
              <a:avLst/>
            </a:prstGeom>
            <a:ln>
              <a:headEnd/>
              <a:tailEnd type="triangle" w="med" len="med"/>
            </a:ln>
            <a:extLst/>
          </p:spPr>
          <p:style>
            <a:lnRef idx="1">
              <a:schemeClr val="accent5"/>
            </a:lnRef>
            <a:fillRef idx="2">
              <a:schemeClr val="accent5"/>
            </a:fillRef>
            <a:effectRef idx="1">
              <a:schemeClr val="accent5"/>
            </a:effectRef>
            <a:fontRef idx="minor">
              <a:schemeClr val="dk1"/>
            </a:fontRef>
          </p:style>
          <p:txBody>
            <a:bodyPr/>
            <a:lstStyle/>
            <a:p>
              <a:endParaRPr lang="en-GB" dirty="0"/>
            </a:p>
          </p:txBody>
        </p:sp>
      </p:grpSp>
      <p:grpSp>
        <p:nvGrpSpPr>
          <p:cNvPr id="398391" name="Group 2103"/>
          <p:cNvGrpSpPr>
            <a:grpSpLocks/>
          </p:cNvGrpSpPr>
          <p:nvPr/>
        </p:nvGrpSpPr>
        <p:grpSpPr bwMode="auto">
          <a:xfrm>
            <a:off x="6324600" y="4038600"/>
            <a:ext cx="1447800" cy="1066800"/>
            <a:chOff x="4704" y="2976"/>
            <a:chExt cx="912" cy="672"/>
          </a:xfrm>
        </p:grpSpPr>
        <p:sp>
          <p:nvSpPr>
            <p:cNvPr id="5154" name="Oval 2104"/>
            <p:cNvSpPr>
              <a:spLocks noChangeArrowheads="1"/>
            </p:cNvSpPr>
            <p:nvPr/>
          </p:nvSpPr>
          <p:spPr bwMode="auto">
            <a:xfrm>
              <a:off x="4752" y="3072"/>
              <a:ext cx="864" cy="576"/>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en-GB" sz="2000" dirty="0">
                  <a:latin typeface="Comic Sans MS" pitchFamily="66" charset="0"/>
                </a:rPr>
                <a:t>WEIGHT</a:t>
              </a:r>
            </a:p>
          </p:txBody>
        </p:sp>
        <p:sp>
          <p:nvSpPr>
            <p:cNvPr id="5155" name="Line 2105"/>
            <p:cNvSpPr>
              <a:spLocks noChangeShapeType="1"/>
            </p:cNvSpPr>
            <p:nvPr/>
          </p:nvSpPr>
          <p:spPr bwMode="auto">
            <a:xfrm>
              <a:off x="4704" y="2976"/>
              <a:ext cx="192" cy="144"/>
            </a:xfrm>
            <a:prstGeom prst="line">
              <a:avLst/>
            </a:prstGeom>
            <a:ln>
              <a:headEnd/>
              <a:tailEnd type="triangle" w="med" len="med"/>
            </a:ln>
            <a:extLst/>
          </p:spPr>
          <p:style>
            <a:lnRef idx="1">
              <a:schemeClr val="accent2"/>
            </a:lnRef>
            <a:fillRef idx="2">
              <a:schemeClr val="accent2"/>
            </a:fillRef>
            <a:effectRef idx="1">
              <a:schemeClr val="accent2"/>
            </a:effectRef>
            <a:fontRef idx="minor">
              <a:schemeClr val="dk1"/>
            </a:fontRef>
          </p:style>
          <p:txBody>
            <a:bodyPr/>
            <a:lstStyle/>
            <a:p>
              <a:endParaRPr lang="en-GB" dirty="0"/>
            </a:p>
          </p:txBody>
        </p:sp>
      </p:grpSp>
      <p:grpSp>
        <p:nvGrpSpPr>
          <p:cNvPr id="398394" name="Group 2106"/>
          <p:cNvGrpSpPr>
            <a:grpSpLocks/>
          </p:cNvGrpSpPr>
          <p:nvPr/>
        </p:nvGrpSpPr>
        <p:grpSpPr bwMode="auto">
          <a:xfrm>
            <a:off x="2243282" y="4926014"/>
            <a:ext cx="1600200" cy="1524000"/>
            <a:chOff x="3840" y="3072"/>
            <a:chExt cx="1008" cy="960"/>
          </a:xfrm>
        </p:grpSpPr>
        <p:sp>
          <p:nvSpPr>
            <p:cNvPr id="5152" name="Oval 2107"/>
            <p:cNvSpPr>
              <a:spLocks noChangeArrowheads="1"/>
            </p:cNvSpPr>
            <p:nvPr/>
          </p:nvSpPr>
          <p:spPr bwMode="auto">
            <a:xfrm>
              <a:off x="3840" y="3456"/>
              <a:ext cx="1008" cy="576"/>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GB" sz="2000" dirty="0">
                  <a:latin typeface="Comic Sans MS" pitchFamily="66" charset="0"/>
                </a:rPr>
                <a:t>The Effects</a:t>
              </a:r>
            </a:p>
          </p:txBody>
        </p:sp>
        <p:sp>
          <p:nvSpPr>
            <p:cNvPr id="5153" name="Line 2108"/>
            <p:cNvSpPr>
              <a:spLocks noChangeShapeType="1"/>
            </p:cNvSpPr>
            <p:nvPr/>
          </p:nvSpPr>
          <p:spPr bwMode="auto">
            <a:xfrm flipH="1">
              <a:off x="4320" y="3072"/>
              <a:ext cx="48" cy="384"/>
            </a:xfrm>
            <a:prstGeom prst="line">
              <a:avLst/>
            </a:prstGeom>
            <a:ln w="28575">
              <a:headEnd/>
              <a:tailEnd type="triangle" w="med" len="med"/>
            </a:ln>
            <a:extLst/>
          </p:spPr>
          <p:style>
            <a:lnRef idx="1">
              <a:schemeClr val="accent2"/>
            </a:lnRef>
            <a:fillRef idx="0">
              <a:schemeClr val="accent2"/>
            </a:fillRef>
            <a:effectRef idx="0">
              <a:schemeClr val="accent2"/>
            </a:effectRef>
            <a:fontRef idx="minor">
              <a:schemeClr val="tx1"/>
            </a:fontRef>
          </p:style>
          <p:txBody>
            <a:bodyPr/>
            <a:lstStyle/>
            <a:p>
              <a:endParaRPr lang="en-GB" dirty="0"/>
            </a:p>
          </p:txBody>
        </p:sp>
      </p:grpSp>
      <p:grpSp>
        <p:nvGrpSpPr>
          <p:cNvPr id="398397" name="Group 2109"/>
          <p:cNvGrpSpPr>
            <a:grpSpLocks/>
          </p:cNvGrpSpPr>
          <p:nvPr/>
        </p:nvGrpSpPr>
        <p:grpSpPr bwMode="auto">
          <a:xfrm>
            <a:off x="5943600" y="457200"/>
            <a:ext cx="1600200" cy="1371600"/>
            <a:chOff x="4656" y="2016"/>
            <a:chExt cx="1008" cy="864"/>
          </a:xfrm>
        </p:grpSpPr>
        <p:sp>
          <p:nvSpPr>
            <p:cNvPr id="5150" name="Oval 2110"/>
            <p:cNvSpPr>
              <a:spLocks noChangeArrowheads="1"/>
            </p:cNvSpPr>
            <p:nvPr/>
          </p:nvSpPr>
          <p:spPr bwMode="auto">
            <a:xfrm>
              <a:off x="4656" y="2016"/>
              <a:ext cx="1008" cy="576"/>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2000" dirty="0">
                  <a:latin typeface="Comic Sans MS" pitchFamily="66" charset="0"/>
                </a:rPr>
                <a:t>Hookes</a:t>
              </a:r>
              <a:r>
                <a:rPr lang="en-GB" sz="2000" dirty="0">
                  <a:latin typeface="Comic Sans MS" pitchFamily="66" charset="0"/>
                </a:rPr>
                <a:t> Law</a:t>
              </a:r>
            </a:p>
          </p:txBody>
        </p:sp>
        <p:sp>
          <p:nvSpPr>
            <p:cNvPr id="5151" name="Line 2111"/>
            <p:cNvSpPr>
              <a:spLocks noChangeShapeType="1"/>
            </p:cNvSpPr>
            <p:nvPr/>
          </p:nvSpPr>
          <p:spPr bwMode="auto">
            <a:xfrm flipV="1">
              <a:off x="4752" y="2592"/>
              <a:ext cx="288" cy="288"/>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en-GB" dirty="0"/>
            </a:p>
          </p:txBody>
        </p:sp>
      </p:grpSp>
      <p:grpSp>
        <p:nvGrpSpPr>
          <p:cNvPr id="398403" name="Group 2115"/>
          <p:cNvGrpSpPr>
            <a:grpSpLocks/>
          </p:cNvGrpSpPr>
          <p:nvPr/>
        </p:nvGrpSpPr>
        <p:grpSpPr bwMode="auto">
          <a:xfrm>
            <a:off x="7467600" y="5105400"/>
            <a:ext cx="1447800" cy="1066800"/>
            <a:chOff x="4704" y="2976"/>
            <a:chExt cx="912" cy="672"/>
          </a:xfrm>
        </p:grpSpPr>
        <p:sp>
          <p:nvSpPr>
            <p:cNvPr id="5148" name="Oval 2116"/>
            <p:cNvSpPr>
              <a:spLocks noChangeArrowheads="1"/>
            </p:cNvSpPr>
            <p:nvPr/>
          </p:nvSpPr>
          <p:spPr bwMode="auto">
            <a:xfrm>
              <a:off x="4752" y="3072"/>
              <a:ext cx="864" cy="576"/>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en-GB" sz="2000" dirty="0">
                  <a:latin typeface="Comic Sans MS" pitchFamily="66" charset="0"/>
                </a:rPr>
                <a:t>Mass v </a:t>
              </a:r>
            </a:p>
            <a:p>
              <a:pPr algn="ctr"/>
              <a:r>
                <a:rPr lang="en-GB" sz="2000" dirty="0">
                  <a:latin typeface="Comic Sans MS" pitchFamily="66" charset="0"/>
                </a:rPr>
                <a:t>Weight</a:t>
              </a:r>
            </a:p>
          </p:txBody>
        </p:sp>
        <p:sp>
          <p:nvSpPr>
            <p:cNvPr id="5149" name="Line 2117"/>
            <p:cNvSpPr>
              <a:spLocks noChangeShapeType="1"/>
            </p:cNvSpPr>
            <p:nvPr/>
          </p:nvSpPr>
          <p:spPr bwMode="auto">
            <a:xfrm>
              <a:off x="4704" y="2976"/>
              <a:ext cx="192" cy="144"/>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398412" name="Group 2124"/>
          <p:cNvGrpSpPr>
            <a:grpSpLocks/>
          </p:cNvGrpSpPr>
          <p:nvPr/>
        </p:nvGrpSpPr>
        <p:grpSpPr bwMode="auto">
          <a:xfrm>
            <a:off x="470886" y="2140816"/>
            <a:ext cx="2805113" cy="914400"/>
            <a:chOff x="726" y="2086"/>
            <a:chExt cx="1767" cy="576"/>
          </a:xfrm>
        </p:grpSpPr>
        <p:sp>
          <p:nvSpPr>
            <p:cNvPr id="5146" name="Oval 2119"/>
            <p:cNvSpPr>
              <a:spLocks noChangeArrowheads="1"/>
            </p:cNvSpPr>
            <p:nvPr/>
          </p:nvSpPr>
          <p:spPr bwMode="auto">
            <a:xfrm>
              <a:off x="726" y="2086"/>
              <a:ext cx="1008" cy="576"/>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a:r>
                <a:rPr lang="en-GB" sz="1800" dirty="0">
                  <a:latin typeface="Comic Sans MS" pitchFamily="66" charset="0"/>
                </a:rPr>
                <a:t>Contact v</a:t>
              </a:r>
            </a:p>
            <a:p>
              <a:pPr algn="ctr"/>
              <a:r>
                <a:rPr lang="en-GB" sz="1800" dirty="0">
                  <a:latin typeface="Comic Sans MS" pitchFamily="66" charset="0"/>
                </a:rPr>
                <a:t>Non-contact</a:t>
              </a:r>
            </a:p>
          </p:txBody>
        </p:sp>
        <p:sp>
          <p:nvSpPr>
            <p:cNvPr id="5147" name="Line 2120"/>
            <p:cNvSpPr>
              <a:spLocks noChangeShapeType="1"/>
            </p:cNvSpPr>
            <p:nvPr/>
          </p:nvSpPr>
          <p:spPr bwMode="auto">
            <a:xfrm flipH="1" flipV="1">
              <a:off x="1728" y="2448"/>
              <a:ext cx="765" cy="113"/>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398409" name="Group 2121"/>
          <p:cNvGrpSpPr>
            <a:grpSpLocks/>
          </p:cNvGrpSpPr>
          <p:nvPr/>
        </p:nvGrpSpPr>
        <p:grpSpPr bwMode="auto">
          <a:xfrm>
            <a:off x="7315200" y="1143000"/>
            <a:ext cx="1600200" cy="1371600"/>
            <a:chOff x="4656" y="2016"/>
            <a:chExt cx="1008" cy="864"/>
          </a:xfrm>
        </p:grpSpPr>
        <p:sp>
          <p:nvSpPr>
            <p:cNvPr id="5144" name="Oval 2122"/>
            <p:cNvSpPr>
              <a:spLocks noChangeArrowheads="1"/>
            </p:cNvSpPr>
            <p:nvPr/>
          </p:nvSpPr>
          <p:spPr bwMode="auto">
            <a:xfrm>
              <a:off x="4656" y="2016"/>
              <a:ext cx="1008" cy="576"/>
            </a:xfrm>
            <a:prstGeom prst="ellipse">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ctr"/>
              <a:r>
                <a:rPr lang="en-GB" sz="2000" dirty="0">
                  <a:latin typeface="Comic Sans MS" pitchFamily="66" charset="0"/>
                </a:rPr>
                <a:t>Changing</a:t>
              </a:r>
            </a:p>
            <a:p>
              <a:pPr algn="ctr"/>
              <a:r>
                <a:rPr lang="en-GB" sz="2000" dirty="0">
                  <a:latin typeface="Comic Sans MS" pitchFamily="66" charset="0"/>
                </a:rPr>
                <a:t>Friction</a:t>
              </a:r>
            </a:p>
          </p:txBody>
        </p:sp>
        <p:sp>
          <p:nvSpPr>
            <p:cNvPr id="5145" name="Line 2123"/>
            <p:cNvSpPr>
              <a:spLocks noChangeShapeType="1"/>
            </p:cNvSpPr>
            <p:nvPr/>
          </p:nvSpPr>
          <p:spPr bwMode="auto">
            <a:xfrm flipV="1">
              <a:off x="4752" y="2592"/>
              <a:ext cx="288" cy="288"/>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51" name="Group 2109"/>
          <p:cNvGrpSpPr>
            <a:grpSpLocks/>
          </p:cNvGrpSpPr>
          <p:nvPr/>
        </p:nvGrpSpPr>
        <p:grpSpPr bwMode="auto">
          <a:xfrm>
            <a:off x="2776537" y="868614"/>
            <a:ext cx="3167063" cy="914400"/>
            <a:chOff x="4656" y="2016"/>
            <a:chExt cx="1995" cy="576"/>
          </a:xfrm>
        </p:grpSpPr>
        <p:sp>
          <p:nvSpPr>
            <p:cNvPr id="52" name="Oval 2110"/>
            <p:cNvSpPr>
              <a:spLocks noChangeArrowheads="1"/>
            </p:cNvSpPr>
            <p:nvPr/>
          </p:nvSpPr>
          <p:spPr bwMode="auto">
            <a:xfrm>
              <a:off x="4656" y="2016"/>
              <a:ext cx="1008" cy="576"/>
            </a:xfrm>
            <a:prstGeom prst="ellipse">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GB" sz="2000" dirty="0" smtClean="0">
                  <a:solidFill>
                    <a:schemeClr val="tx1"/>
                  </a:solidFill>
                  <a:latin typeface="Comic Sans MS" pitchFamily="66" charset="0"/>
                </a:rPr>
                <a:t>Full </a:t>
              </a:r>
              <a:r>
                <a:rPr lang="en-GB" sz="2000" dirty="0" smtClean="0">
                  <a:solidFill>
                    <a:schemeClr val="tx1"/>
                  </a:solidFill>
                  <a:latin typeface="Comic Sans MS" pitchFamily="66" charset="0"/>
                </a:rPr>
                <a:t>Expt</a:t>
              </a:r>
              <a:r>
                <a:rPr lang="en-GB" sz="2000" dirty="0" smtClean="0">
                  <a:solidFill>
                    <a:schemeClr val="tx1"/>
                  </a:solidFill>
                  <a:latin typeface="Comic Sans MS" pitchFamily="66" charset="0"/>
                </a:rPr>
                <a:t> </a:t>
              </a:r>
            </a:p>
            <a:p>
              <a:pPr algn="ctr"/>
              <a:r>
                <a:rPr lang="en-GB" sz="2000" dirty="0" smtClean="0">
                  <a:solidFill>
                    <a:schemeClr val="tx1"/>
                  </a:solidFill>
                  <a:latin typeface="Comic Sans MS" pitchFamily="66" charset="0"/>
                </a:rPr>
                <a:t>Write up</a:t>
              </a:r>
              <a:endParaRPr lang="en-GB" sz="2000" dirty="0">
                <a:solidFill>
                  <a:schemeClr val="tx1"/>
                </a:solidFill>
                <a:latin typeface="Comic Sans MS" pitchFamily="66" charset="0"/>
              </a:endParaRPr>
            </a:p>
          </p:txBody>
        </p:sp>
        <p:sp>
          <p:nvSpPr>
            <p:cNvPr id="53" name="Line 2111"/>
            <p:cNvSpPr>
              <a:spLocks noChangeShapeType="1"/>
            </p:cNvSpPr>
            <p:nvPr/>
          </p:nvSpPr>
          <p:spPr bwMode="auto">
            <a:xfrm flipH="1">
              <a:off x="5675" y="2116"/>
              <a:ext cx="976" cy="184"/>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grpSp>
    </p:spTree>
    <p:extLst>
      <p:ext uri="{BB962C8B-B14F-4D97-AF65-F5344CB8AC3E}">
        <p14:creationId xmlns:p14="http://schemas.microsoft.com/office/powerpoint/2010/main" val="94528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69"/>
                                        </p:tgtEl>
                                        <p:attrNameLst>
                                          <p:attrName>style.visibility</p:attrName>
                                        </p:attrNameLst>
                                      </p:cBhvr>
                                      <p:to>
                                        <p:strVal val="visible"/>
                                      </p:to>
                                    </p:set>
                                    <p:animEffect transition="in" filter="barn(outVertical)">
                                      <p:cBhvr>
                                        <p:cTn id="7" dur="500"/>
                                        <p:tgtEl>
                                          <p:spTgt spid="51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8371"/>
                                        </p:tgtEl>
                                        <p:attrNameLst>
                                          <p:attrName>style.visibility</p:attrName>
                                        </p:attrNameLst>
                                      </p:cBhvr>
                                      <p:to>
                                        <p:strVal val="visible"/>
                                      </p:to>
                                    </p:set>
                                    <p:animEffect transition="in" filter="blinds(horizontal)">
                                      <p:cBhvr>
                                        <p:cTn id="12" dur="500"/>
                                        <p:tgtEl>
                                          <p:spTgt spid="3983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8394"/>
                                        </p:tgtEl>
                                        <p:attrNameLst>
                                          <p:attrName>style.visibility</p:attrName>
                                        </p:attrNameLst>
                                      </p:cBhvr>
                                      <p:to>
                                        <p:strVal val="visible"/>
                                      </p:to>
                                    </p:set>
                                    <p:animEffect transition="in" filter="blinds(horizontal)">
                                      <p:cBhvr>
                                        <p:cTn id="17" dur="500"/>
                                        <p:tgtEl>
                                          <p:spTgt spid="3983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8397"/>
                                        </p:tgtEl>
                                        <p:attrNameLst>
                                          <p:attrName>style.visibility</p:attrName>
                                        </p:attrNameLst>
                                      </p:cBhvr>
                                      <p:to>
                                        <p:strVal val="visible"/>
                                      </p:to>
                                    </p:set>
                                    <p:animEffect transition="in" filter="blinds(horizontal)">
                                      <p:cBhvr>
                                        <p:cTn id="22" dur="500"/>
                                        <p:tgtEl>
                                          <p:spTgt spid="39839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8391"/>
                                        </p:tgtEl>
                                        <p:attrNameLst>
                                          <p:attrName>style.visibility</p:attrName>
                                        </p:attrNameLst>
                                      </p:cBhvr>
                                      <p:to>
                                        <p:strVal val="visible"/>
                                      </p:to>
                                    </p:set>
                                    <p:animEffect transition="in" filter="blinds(horizontal)">
                                      <p:cBhvr>
                                        <p:cTn id="32" dur="500"/>
                                        <p:tgtEl>
                                          <p:spTgt spid="39839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8403"/>
                                        </p:tgtEl>
                                        <p:attrNameLst>
                                          <p:attrName>style.visibility</p:attrName>
                                        </p:attrNameLst>
                                      </p:cBhvr>
                                      <p:to>
                                        <p:strVal val="visible"/>
                                      </p:to>
                                    </p:set>
                                    <p:animEffect transition="in" filter="blinds(horizontal)">
                                      <p:cBhvr>
                                        <p:cTn id="37" dur="500"/>
                                        <p:tgtEl>
                                          <p:spTgt spid="39840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98388"/>
                                        </p:tgtEl>
                                        <p:attrNameLst>
                                          <p:attrName>style.visibility</p:attrName>
                                        </p:attrNameLst>
                                      </p:cBhvr>
                                      <p:to>
                                        <p:strVal val="visible"/>
                                      </p:to>
                                    </p:set>
                                    <p:animEffect transition="in" filter="blinds(horizontal)">
                                      <p:cBhvr>
                                        <p:cTn id="42" dur="500"/>
                                        <p:tgtEl>
                                          <p:spTgt spid="3983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98409"/>
                                        </p:tgtEl>
                                        <p:attrNameLst>
                                          <p:attrName>style.visibility</p:attrName>
                                        </p:attrNameLst>
                                      </p:cBhvr>
                                      <p:to>
                                        <p:strVal val="visible"/>
                                      </p:to>
                                    </p:set>
                                    <p:animEffect transition="in" filter="blinds(horizontal)">
                                      <p:cBhvr>
                                        <p:cTn id="47" dur="500"/>
                                        <p:tgtEl>
                                          <p:spTgt spid="39840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98412"/>
                                        </p:tgtEl>
                                        <p:attrNameLst>
                                          <p:attrName>style.visibility</p:attrName>
                                        </p:attrNameLst>
                                      </p:cBhvr>
                                      <p:to>
                                        <p:strVal val="visible"/>
                                      </p:to>
                                    </p:set>
                                    <p:anim calcmode="lin" valueType="num">
                                      <p:cBhvr additive="base">
                                        <p:cTn id="52" dur="500" fill="hold"/>
                                        <p:tgtEl>
                                          <p:spTgt spid="398412"/>
                                        </p:tgtEl>
                                        <p:attrNameLst>
                                          <p:attrName>ppt_x</p:attrName>
                                        </p:attrNameLst>
                                      </p:cBhvr>
                                      <p:tavLst>
                                        <p:tav tm="0">
                                          <p:val>
                                            <p:strVal val="0-#ppt_w/2"/>
                                          </p:val>
                                        </p:tav>
                                        <p:tav tm="100000">
                                          <p:val>
                                            <p:strVal val="#ppt_x"/>
                                          </p:val>
                                        </p:tav>
                                      </p:tavLst>
                                    </p:anim>
                                    <p:anim calcmode="lin" valueType="num">
                                      <p:cBhvr additive="base">
                                        <p:cTn id="53" dur="500" fill="hold"/>
                                        <p:tgtEl>
                                          <p:spTgt spid="398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9CF418-E6DC-47A7-A7B4-38AA9FEABE07}" type="slidenum">
              <a:rPr lang="en-GB" sz="2000" smtClean="0">
                <a:solidFill>
                  <a:schemeClr val="accent1"/>
                </a:solidFill>
              </a:rPr>
              <a:pPr eaLnBrk="1" hangingPunct="1"/>
              <a:t>70</a:t>
            </a:fld>
            <a:endParaRPr lang="en-GB" sz="2000" dirty="0" smtClean="0">
              <a:solidFill>
                <a:schemeClr val="accent1"/>
              </a:solidFill>
            </a:endParaRPr>
          </a:p>
        </p:txBody>
      </p:sp>
      <p:sp>
        <p:nvSpPr>
          <p:cNvPr id="6758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4A8B54-C3C2-4D16-9D5A-1DF008CDD7C0}" type="datetime1">
              <a:rPr lang="en-GB" sz="1400" smtClean="0"/>
              <a:t>19/08/2017</a:t>
            </a:fld>
            <a:endParaRPr lang="en-GB" sz="1400" dirty="0" smtClean="0"/>
          </a:p>
        </p:txBody>
      </p:sp>
      <p:sp>
        <p:nvSpPr>
          <p:cNvPr id="6758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7589" name="Rectangle 2"/>
          <p:cNvSpPr>
            <a:spLocks noGrp="1" noChangeArrowheads="1"/>
          </p:cNvSpPr>
          <p:nvPr>
            <p:ph type="title"/>
          </p:nvPr>
        </p:nvSpPr>
        <p:spPr>
          <a:xfrm>
            <a:off x="2057400" y="1524000"/>
            <a:ext cx="5791200" cy="3733800"/>
          </a:xfrm>
        </p:spPr>
        <p:txBody>
          <a:bodyPr/>
          <a:lstStyle/>
          <a:p>
            <a:pPr algn="ctr" eaLnBrk="1" hangingPunct="1"/>
            <a:r>
              <a:rPr lang="en-GB" sz="7200" dirty="0" smtClean="0"/>
              <a:t>Spring balance </a:t>
            </a:r>
            <a:r>
              <a:rPr lang="en-GB" sz="7200" dirty="0" smtClean="0">
                <a:latin typeface="Comic Sans MS" pitchFamily="66" charset="0"/>
              </a:rPr>
              <a:t>/</a:t>
            </a:r>
            <a:r>
              <a:rPr lang="en-GB" sz="7200" dirty="0" smtClean="0"/>
              <a:t/>
            </a:r>
            <a:br>
              <a:rPr lang="en-GB" sz="7200" dirty="0" smtClean="0"/>
            </a:br>
            <a:r>
              <a:rPr lang="en-GB" sz="7200" dirty="0" smtClean="0"/>
              <a:t>newton meter</a:t>
            </a:r>
          </a:p>
        </p:txBody>
      </p:sp>
    </p:spTree>
    <p:extLst>
      <p:ext uri="{BB962C8B-B14F-4D97-AF65-F5344CB8AC3E}">
        <p14:creationId xmlns:p14="http://schemas.microsoft.com/office/powerpoint/2010/main" val="37957228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4EFE8A-9438-4FEA-A73F-0BD2869D3330}" type="slidenum">
              <a:rPr lang="en-GB" sz="2000" smtClean="0">
                <a:solidFill>
                  <a:schemeClr val="accent1"/>
                </a:solidFill>
              </a:rPr>
              <a:pPr eaLnBrk="1" hangingPunct="1"/>
              <a:t>71</a:t>
            </a:fld>
            <a:endParaRPr lang="en-GB" sz="2000" dirty="0" smtClean="0">
              <a:solidFill>
                <a:schemeClr val="accent1"/>
              </a:solidFill>
            </a:endParaRPr>
          </a:p>
        </p:txBody>
      </p:sp>
      <p:sp>
        <p:nvSpPr>
          <p:cNvPr id="6861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C145F0-1638-4717-9A2E-27CDAB589CDD}" type="datetime1">
              <a:rPr lang="en-GB" sz="1400" smtClean="0"/>
              <a:t>19/08/2017</a:t>
            </a:fld>
            <a:endParaRPr lang="en-GB" sz="1400" dirty="0" smtClean="0"/>
          </a:p>
        </p:txBody>
      </p:sp>
      <p:sp>
        <p:nvSpPr>
          <p:cNvPr id="6861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8614" name="Rectangle 3"/>
          <p:cNvSpPr>
            <a:spLocks noGrp="1" noChangeArrowheads="1"/>
          </p:cNvSpPr>
          <p:nvPr>
            <p:ph type="body" idx="1"/>
          </p:nvPr>
        </p:nvSpPr>
        <p:spPr/>
        <p:txBody>
          <a:bodyPr/>
          <a:lstStyle/>
          <a:p>
            <a:pPr eaLnBrk="1" hangingPunct="1"/>
            <a:r>
              <a:rPr lang="en-GB" sz="4000" dirty="0" smtClean="0">
                <a:cs typeface="Times New Roman" pitchFamily="18" charset="0"/>
              </a:rPr>
              <a:t>The instrument for measuring forces is the </a:t>
            </a:r>
            <a:r>
              <a:rPr lang="en-GB" sz="4000" dirty="0" smtClean="0">
                <a:solidFill>
                  <a:srgbClr val="FF0000"/>
                </a:solidFill>
                <a:cs typeface="Times New Roman" pitchFamily="18" charset="0"/>
              </a:rPr>
              <a:t>Newton Balance, spring balance </a:t>
            </a:r>
            <a:r>
              <a:rPr lang="en-GB" sz="4000" dirty="0" smtClean="0">
                <a:cs typeface="Times New Roman" pitchFamily="18" charset="0"/>
              </a:rPr>
              <a:t>or </a:t>
            </a:r>
            <a:r>
              <a:rPr lang="en-GB" sz="4000" dirty="0" smtClean="0">
                <a:solidFill>
                  <a:srgbClr val="FF0000"/>
                </a:solidFill>
                <a:cs typeface="Times New Roman" pitchFamily="18" charset="0"/>
              </a:rPr>
              <a:t>Forcemeter</a:t>
            </a:r>
            <a:r>
              <a:rPr lang="en-GB" sz="4000" dirty="0" smtClean="0">
                <a:cs typeface="Times New Roman" pitchFamily="18" charset="0"/>
              </a:rPr>
              <a:t>. </a:t>
            </a:r>
          </a:p>
          <a:p>
            <a:pPr eaLnBrk="1" hangingPunct="1"/>
            <a:endParaRPr lang="en-GB" sz="4000" dirty="0" smtClean="0">
              <a:solidFill>
                <a:schemeClr val="bg1"/>
              </a:solidFill>
              <a:cs typeface="Times New Roman" pitchFamily="18" charset="0"/>
            </a:endParaRPr>
          </a:p>
          <a:p>
            <a:pPr eaLnBrk="1" hangingPunct="1"/>
            <a:r>
              <a:rPr lang="en-GB" sz="4000" dirty="0" smtClean="0">
                <a:solidFill>
                  <a:schemeClr val="bg1"/>
                </a:solidFill>
                <a:cs typeface="Times New Roman" pitchFamily="18" charset="0"/>
              </a:rPr>
              <a:t>Forces are measured in units of NEWTONS (N)</a:t>
            </a:r>
            <a:r>
              <a:rPr lang="en-GB" sz="4000" dirty="0" smtClean="0">
                <a:solidFill>
                  <a:schemeClr val="bg1"/>
                </a:solidFill>
              </a:rPr>
              <a:t> </a:t>
            </a:r>
          </a:p>
        </p:txBody>
      </p:sp>
    </p:spTree>
    <p:extLst>
      <p:ext uri="{BB962C8B-B14F-4D97-AF65-F5344CB8AC3E}">
        <p14:creationId xmlns:p14="http://schemas.microsoft.com/office/powerpoint/2010/main" val="2257557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1464FE-F2EA-4042-8D91-57C328058F9D}" type="slidenum">
              <a:rPr lang="en-GB" sz="2000" smtClean="0">
                <a:solidFill>
                  <a:schemeClr val="accent1"/>
                </a:solidFill>
              </a:rPr>
              <a:pPr eaLnBrk="1" hangingPunct="1"/>
              <a:t>72</a:t>
            </a:fld>
            <a:endParaRPr lang="en-GB" sz="2000" dirty="0" smtClean="0">
              <a:solidFill>
                <a:schemeClr val="accent1"/>
              </a:solidFill>
            </a:endParaRPr>
          </a:p>
        </p:txBody>
      </p:sp>
      <p:sp>
        <p:nvSpPr>
          <p:cNvPr id="69635"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0B265-E04A-4759-A49F-0468EBECAF8B}" type="datetime1">
              <a:rPr lang="en-GB" sz="1400" smtClean="0"/>
              <a:t>19/08/2017</a:t>
            </a:fld>
            <a:endParaRPr lang="en-GB" sz="1400" dirty="0" smtClean="0"/>
          </a:p>
        </p:txBody>
      </p:sp>
      <p:sp>
        <p:nvSpPr>
          <p:cNvPr id="69636"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230688"/>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603625"/>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1000"/>
            <a:ext cx="1600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 y="4208463"/>
            <a:ext cx="4572000" cy="1739900"/>
          </a:xfrm>
          <a:prstGeom prst="rect">
            <a:avLst/>
          </a:prstGeom>
        </p:spPr>
        <p:txBody>
          <a:bodyPr>
            <a:spAutoFit/>
          </a:bodyPr>
          <a:lstStyle/>
          <a:p>
            <a:pPr>
              <a:defRPr/>
            </a:pPr>
            <a:r>
              <a:rPr lang="en-GB" sz="3600" dirty="0">
                <a:solidFill>
                  <a:schemeClr val="bg1"/>
                </a:solidFill>
                <a:latin typeface="+mn-lt"/>
                <a:cs typeface="Times New Roman" pitchFamily="18" charset="0"/>
              </a:rPr>
              <a:t>Newton Balance, spring balance or </a:t>
            </a:r>
            <a:r>
              <a:rPr lang="en-GB" sz="3600" dirty="0">
                <a:solidFill>
                  <a:schemeClr val="bg1"/>
                </a:solidFill>
                <a:latin typeface="+mn-lt"/>
                <a:cs typeface="Times New Roman" pitchFamily="18" charset="0"/>
              </a:rPr>
              <a:t>Forcemeter</a:t>
            </a:r>
            <a:endParaRPr lang="en-GB" sz="3600" dirty="0">
              <a:solidFill>
                <a:schemeClr val="bg1"/>
              </a:solidFill>
              <a:latin typeface="+mn-lt"/>
            </a:endParaRPr>
          </a:p>
        </p:txBody>
      </p:sp>
    </p:spTree>
    <p:extLst>
      <p:ext uri="{BB962C8B-B14F-4D97-AF65-F5344CB8AC3E}">
        <p14:creationId xmlns:p14="http://schemas.microsoft.com/office/powerpoint/2010/main" val="30201695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A77E7A-CE42-489B-9DFC-96EBFBC307BE}" type="slidenum">
              <a:rPr lang="en-GB" sz="2000" smtClean="0">
                <a:solidFill>
                  <a:schemeClr val="accent1"/>
                </a:solidFill>
              </a:rPr>
              <a:pPr eaLnBrk="1" hangingPunct="1"/>
              <a:t>73</a:t>
            </a:fld>
            <a:endParaRPr lang="en-GB" sz="2000" dirty="0" smtClean="0">
              <a:solidFill>
                <a:schemeClr val="accent1"/>
              </a:solidFill>
            </a:endParaRPr>
          </a:p>
        </p:txBody>
      </p:sp>
      <p:sp>
        <p:nvSpPr>
          <p:cNvPr id="132099"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EB6853-2E52-44D6-AB24-619E932263CC}" type="datetime1">
              <a:rPr lang="en-GB" sz="1400" smtClean="0"/>
              <a:t>19/08/2017</a:t>
            </a:fld>
            <a:endParaRPr lang="en-GB" sz="1400" dirty="0" smtClean="0"/>
          </a:p>
        </p:txBody>
      </p:sp>
      <p:sp>
        <p:nvSpPr>
          <p:cNvPr id="1321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32101" name="Rectangle 2"/>
          <p:cNvSpPr>
            <a:spLocks noGrp="1" noChangeArrowheads="1"/>
          </p:cNvSpPr>
          <p:nvPr>
            <p:ph type="title"/>
          </p:nvPr>
        </p:nvSpPr>
        <p:spPr>
          <a:xfrm>
            <a:off x="2057400" y="1524000"/>
            <a:ext cx="5791200" cy="3733800"/>
          </a:xfrm>
        </p:spPr>
        <p:txBody>
          <a:bodyPr/>
          <a:lstStyle/>
          <a:p>
            <a:pPr algn="ctr" eaLnBrk="1" hangingPunct="1"/>
            <a:r>
              <a:rPr lang="en-GB" sz="7200" dirty="0" smtClean="0"/>
              <a:t>Measuring WEIGHT/ FORCE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t="1596" b="1596"/>
          <a:stretch>
            <a:fillRect/>
          </a:stretch>
        </p:blipFill>
        <p:spPr bwMode="auto">
          <a:xfrm>
            <a:off x="251520" y="260648"/>
            <a:ext cx="1779587"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19280658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463D2E-3510-4D40-B149-D0CB54132DBB}" type="slidenum">
              <a:rPr lang="en-GB" sz="2000" smtClean="0">
                <a:solidFill>
                  <a:schemeClr val="accent1"/>
                </a:solidFill>
              </a:rPr>
              <a:pPr eaLnBrk="1" hangingPunct="1"/>
              <a:t>74</a:t>
            </a:fld>
            <a:endParaRPr lang="en-GB" sz="2000" dirty="0" smtClean="0">
              <a:solidFill>
                <a:schemeClr val="accent1"/>
              </a:solidFill>
            </a:endParaRPr>
          </a:p>
        </p:txBody>
      </p:sp>
      <p:sp>
        <p:nvSpPr>
          <p:cNvPr id="133123" name="Rectangle 2"/>
          <p:cNvSpPr>
            <a:spLocks noGrp="1" noChangeArrowheads="1"/>
          </p:cNvSpPr>
          <p:nvPr>
            <p:ph type="title"/>
          </p:nvPr>
        </p:nvSpPr>
        <p:spPr/>
        <p:txBody>
          <a:bodyPr>
            <a:normAutofit fontScale="90000"/>
          </a:bodyPr>
          <a:lstStyle/>
          <a:p>
            <a:r>
              <a:rPr lang="en-GB" dirty="0" smtClean="0"/>
              <a:t>WEIGHING really is FINDING YOUR WEIGHT!</a:t>
            </a:r>
          </a:p>
        </p:txBody>
      </p:sp>
      <p:sp>
        <p:nvSpPr>
          <p:cNvPr id="133124" name="Rectangle 3"/>
          <p:cNvSpPr>
            <a:spLocks noGrp="1" noChangeArrowheads="1"/>
          </p:cNvSpPr>
          <p:nvPr>
            <p:ph type="body" idx="1"/>
          </p:nvPr>
        </p:nvSpPr>
        <p:spPr/>
        <p:txBody>
          <a:bodyPr/>
          <a:lstStyle/>
          <a:p>
            <a:pPr>
              <a:lnSpc>
                <a:spcPct val="90000"/>
              </a:lnSpc>
            </a:pPr>
            <a:r>
              <a:rPr lang="en-GB" dirty="0" smtClean="0"/>
              <a:t>When we “weigh” something, either hanging an object from the scales or placing the object on a scale, we are actually measuring the force of gravity on that object. The object is pulled down by the Earth and we measure that force. HOWEVER we record the answer in units of MASS.</a:t>
            </a:r>
          </a:p>
          <a:p>
            <a:pPr>
              <a:lnSpc>
                <a:spcPct val="90000"/>
              </a:lnSpc>
            </a:pPr>
            <a:r>
              <a:rPr lang="en-GB" dirty="0" smtClean="0"/>
              <a:t>The following experiment shows you how!</a:t>
            </a:r>
          </a:p>
        </p:txBody>
      </p:sp>
      <p:sp>
        <p:nvSpPr>
          <p:cNvPr id="2" name="Date Placeholder 1"/>
          <p:cNvSpPr>
            <a:spLocks noGrp="1"/>
          </p:cNvSpPr>
          <p:nvPr>
            <p:ph type="dt" sz="half" idx="10"/>
          </p:nvPr>
        </p:nvSpPr>
        <p:spPr/>
        <p:txBody>
          <a:bodyPr/>
          <a:lstStyle/>
          <a:p>
            <a:fld id="{34AD842D-3980-4444-B4C2-97A084DBFD18}"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602989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BCA4FA-F198-4ACA-A5B3-B5BC43764DF7}" type="slidenum">
              <a:rPr lang="en-GB" sz="2000" smtClean="0">
                <a:solidFill>
                  <a:schemeClr val="accent1"/>
                </a:solidFill>
              </a:rPr>
              <a:pPr eaLnBrk="1" hangingPunct="1"/>
              <a:t>75</a:t>
            </a:fld>
            <a:endParaRPr lang="en-GB" sz="2000" dirty="0" smtClean="0">
              <a:solidFill>
                <a:schemeClr val="accent1"/>
              </a:solidFill>
            </a:endParaRPr>
          </a:p>
        </p:txBody>
      </p:sp>
      <p:sp>
        <p:nvSpPr>
          <p:cNvPr id="134147" name="Rectangle 2"/>
          <p:cNvSpPr>
            <a:spLocks noGrp="1" noChangeArrowheads="1"/>
          </p:cNvSpPr>
          <p:nvPr>
            <p:ph type="title"/>
          </p:nvPr>
        </p:nvSpPr>
        <p:spPr>
          <a:xfrm>
            <a:off x="395536" y="25121"/>
            <a:ext cx="8229600" cy="1143000"/>
          </a:xfrm>
        </p:spPr>
        <p:txBody>
          <a:bodyPr>
            <a:normAutofit fontScale="90000"/>
          </a:bodyPr>
          <a:lstStyle/>
          <a:p>
            <a:r>
              <a:rPr lang="en-GB" b="1" dirty="0" smtClean="0">
                <a:cs typeface="Times New Roman" pitchFamily="18" charset="0"/>
              </a:rPr>
              <a:t>Weight and mass – what’s the link?</a:t>
            </a:r>
          </a:p>
        </p:txBody>
      </p:sp>
      <p:sp>
        <p:nvSpPr>
          <p:cNvPr id="134148" name="Rectangle 3"/>
          <p:cNvSpPr>
            <a:spLocks noGrp="1" noChangeArrowheads="1"/>
          </p:cNvSpPr>
          <p:nvPr>
            <p:ph type="body" idx="1"/>
          </p:nvPr>
        </p:nvSpPr>
        <p:spPr>
          <a:xfrm>
            <a:off x="251520" y="1066800"/>
            <a:ext cx="4320480" cy="5791200"/>
          </a:xfrm>
        </p:spPr>
        <p:txBody>
          <a:bodyPr/>
          <a:lstStyle/>
          <a:p>
            <a:r>
              <a:rPr lang="en-GB" sz="2800" dirty="0" smtClean="0">
                <a:cs typeface="Times New Roman" pitchFamily="18" charset="0"/>
              </a:rPr>
              <a:t>In this experiment, you’ll find out the link between weight and mass</a:t>
            </a:r>
          </a:p>
          <a:p>
            <a:pPr>
              <a:buFontTx/>
              <a:buNone/>
            </a:pPr>
            <a:endParaRPr lang="en-GB" sz="1200" dirty="0" smtClean="0">
              <a:cs typeface="Times New Roman" pitchFamily="18" charset="0"/>
            </a:endParaRPr>
          </a:p>
          <a:p>
            <a:r>
              <a:rPr lang="en-GB" sz="2800" dirty="0" smtClean="0">
                <a:cs typeface="Times New Roman" pitchFamily="18" charset="0"/>
              </a:rPr>
              <a:t>Copy the table below to record your readings. </a:t>
            </a:r>
          </a:p>
          <a:p>
            <a:endParaRPr lang="en-GB" sz="900" dirty="0" smtClean="0">
              <a:cs typeface="Times New Roman" pitchFamily="18" charset="0"/>
            </a:endParaRPr>
          </a:p>
          <a:p>
            <a:r>
              <a:rPr lang="en-GB" sz="2800" dirty="0" smtClean="0">
                <a:cs typeface="Times New Roman" pitchFamily="18" charset="0"/>
              </a:rPr>
              <a:t>Hang different masses from newton balances. </a:t>
            </a:r>
          </a:p>
          <a:p>
            <a:endParaRPr lang="en-GB" sz="900" dirty="0" smtClean="0">
              <a:cs typeface="Times New Roman" pitchFamily="18" charset="0"/>
            </a:endParaRPr>
          </a:p>
          <a:p>
            <a:r>
              <a:rPr lang="en-GB" sz="2800" dirty="0" smtClean="0">
                <a:cs typeface="Times New Roman" pitchFamily="18" charset="0"/>
              </a:rPr>
              <a:t>Record the weight from the newton balance.</a:t>
            </a:r>
          </a:p>
          <a:p>
            <a:pPr>
              <a:buFontTx/>
              <a:buNone/>
            </a:pPr>
            <a:endParaRPr lang="en-GB" sz="2800" dirty="0" smtClean="0">
              <a:cs typeface="Times New Roman" pitchFamily="18" charset="0"/>
            </a:endParaRPr>
          </a:p>
          <a:p>
            <a:pPr>
              <a:buFontTx/>
              <a:buNone/>
            </a:pPr>
            <a:endParaRPr lang="en-GB" sz="2800" dirty="0" smtClean="0"/>
          </a:p>
        </p:txBody>
      </p:sp>
      <p:graphicFrame>
        <p:nvGraphicFramePr>
          <p:cNvPr id="269466" name="Group 154"/>
          <p:cNvGraphicFramePr>
            <a:graphicFrameLocks noGrp="1"/>
          </p:cNvGraphicFramePr>
          <p:nvPr>
            <p:extLst>
              <p:ext uri="{D42A27DB-BD31-4B8C-83A1-F6EECF244321}">
                <p14:modId xmlns:p14="http://schemas.microsoft.com/office/powerpoint/2010/main" val="2120076109"/>
              </p:ext>
            </p:extLst>
          </p:nvPr>
        </p:nvGraphicFramePr>
        <p:xfrm>
          <a:off x="4572000" y="1412776"/>
          <a:ext cx="4114800" cy="4610110"/>
        </p:xfrm>
        <a:graphic>
          <a:graphicData uri="http://schemas.openxmlformats.org/drawingml/2006/table">
            <a:tbl>
              <a:tblPr/>
              <a:tblGrid>
                <a:gridCol w="2057400"/>
                <a:gridCol w="2057400"/>
              </a:tblGrid>
              <a:tr h="1127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omic Sans MS" pitchFamily="66" charset="0"/>
                          <a:cs typeface="Times New Roman" pitchFamily="18" charset="0"/>
                        </a:rPr>
                        <a:t>Mass hung on newton balance (kg)</a:t>
                      </a:r>
                      <a:r>
                        <a:rPr kumimoji="0" lang="en-GB" sz="2800" b="0" i="0" u="none" strike="noStrike" cap="none" normalizeH="0" baseline="0" dirty="0" smtClean="0">
                          <a:ln>
                            <a:noFill/>
                          </a:ln>
                          <a:solidFill>
                            <a:srgbClr val="FF0000"/>
                          </a:solidFill>
                          <a:effectLst/>
                          <a:latin typeface="Comic Sans MS" pitchFamily="66" charset="0"/>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omic Sans MS" pitchFamily="66" charset="0"/>
                          <a:cs typeface="Times New Roman" pitchFamily="18" charset="0"/>
                        </a:rPr>
                        <a:t>Weight on newton balance (N)</a:t>
                      </a:r>
                      <a:r>
                        <a:rPr kumimoji="0" lang="en-GB" sz="2800" b="0" i="0" u="none" strike="noStrike" cap="none" normalizeH="0" baseline="0" dirty="0" smtClean="0">
                          <a:ln>
                            <a:noFill/>
                          </a:ln>
                          <a:solidFill>
                            <a:srgbClr val="FF0000"/>
                          </a:solidFill>
                          <a:effectLst/>
                          <a:latin typeface="Comic Sans MS" pitchFamily="66"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3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09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Comic Sans MS" pitchFamily="66" charset="0"/>
                        </a:rPr>
                        <a:t>0.6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Date Placeholder 1"/>
          <p:cNvSpPr>
            <a:spLocks noGrp="1"/>
          </p:cNvSpPr>
          <p:nvPr>
            <p:ph type="dt" sz="half" idx="10"/>
          </p:nvPr>
        </p:nvSpPr>
        <p:spPr/>
        <p:txBody>
          <a:bodyPr/>
          <a:lstStyle/>
          <a:p>
            <a:fld id="{0B4E1C56-6B54-433C-B151-4A62BE8618EA}"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147772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E9D0C8-DF59-40CB-8642-E9176689917F}" type="slidenum">
              <a:rPr lang="en-GB" sz="2000" smtClean="0">
                <a:solidFill>
                  <a:schemeClr val="accent1"/>
                </a:solidFill>
              </a:rPr>
              <a:pPr eaLnBrk="1" hangingPunct="1"/>
              <a:t>76</a:t>
            </a:fld>
            <a:endParaRPr lang="en-GB" sz="2000" dirty="0" smtClean="0">
              <a:solidFill>
                <a:schemeClr val="accent1"/>
              </a:solidFill>
            </a:endParaRPr>
          </a:p>
        </p:txBody>
      </p:sp>
      <p:sp>
        <p:nvSpPr>
          <p:cNvPr id="135171" name="Rectangle 3"/>
          <p:cNvSpPr>
            <a:spLocks noGrp="1" noChangeArrowheads="1"/>
          </p:cNvSpPr>
          <p:nvPr>
            <p:ph type="body" idx="1"/>
          </p:nvPr>
        </p:nvSpPr>
        <p:spPr>
          <a:xfrm>
            <a:off x="395711" y="553342"/>
            <a:ext cx="6908800" cy="4729163"/>
          </a:xfrm>
        </p:spPr>
        <p:txBody>
          <a:bodyPr/>
          <a:lstStyle/>
          <a:p>
            <a:r>
              <a:rPr lang="en-GB" sz="2800" dirty="0" smtClean="0"/>
              <a:t>Weight is a force which is caused by the pull of gravity.</a:t>
            </a:r>
          </a:p>
          <a:p>
            <a:r>
              <a:rPr lang="en-GB" sz="2800" dirty="0" smtClean="0"/>
              <a:t>You have found that on Earth the </a:t>
            </a:r>
            <a:r>
              <a:rPr lang="en-GB" sz="2800" dirty="0" smtClean="0">
                <a:solidFill>
                  <a:srgbClr val="FF0000"/>
                </a:solidFill>
              </a:rPr>
              <a:t>pull of gravity on a kilogram is about 10 </a:t>
            </a:r>
            <a:r>
              <a:rPr lang="en-GB" sz="2800" dirty="0" smtClean="0">
                <a:solidFill>
                  <a:srgbClr val="FF0000"/>
                </a:solidFill>
              </a:rPr>
              <a:t>newtons</a:t>
            </a:r>
            <a:r>
              <a:rPr lang="en-GB" sz="2800" dirty="0" smtClean="0">
                <a:solidFill>
                  <a:srgbClr val="FF0000"/>
                </a:solidFill>
              </a:rPr>
              <a:t>.</a:t>
            </a:r>
          </a:p>
          <a:p>
            <a:r>
              <a:rPr lang="en-GB" sz="2800" dirty="0" smtClean="0">
                <a:solidFill>
                  <a:srgbClr val="FF0000"/>
                </a:solidFill>
              </a:rPr>
              <a:t>The weight of 1kg is 10 N</a:t>
            </a:r>
          </a:p>
          <a:p>
            <a:endParaRPr lang="en-GB" sz="2800" dirty="0" smtClean="0">
              <a:solidFill>
                <a:srgbClr val="FF0000"/>
              </a:solidFill>
            </a:endParaRPr>
          </a:p>
          <a:p>
            <a:r>
              <a:rPr lang="en-GB" sz="2800" dirty="0" smtClean="0">
                <a:solidFill>
                  <a:srgbClr val="FF0000"/>
                </a:solidFill>
              </a:rPr>
              <a:t>The ratio of weight to mass is given the symbol g</a:t>
            </a:r>
          </a:p>
          <a:p>
            <a:pPr lvl="1"/>
            <a:r>
              <a:rPr lang="en-GB" sz="2400" dirty="0" smtClean="0">
                <a:solidFill>
                  <a:schemeClr val="bg1"/>
                </a:solidFill>
              </a:rPr>
              <a:t>g = 10 N/kg</a:t>
            </a:r>
          </a:p>
        </p:txBody>
      </p:sp>
      <p:pic>
        <p:nvPicPr>
          <p:cNvPr id="135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511" y="836712"/>
            <a:ext cx="12382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40B8919-881E-4737-9DEF-D313E20620A4}"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2905467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614BF8-842E-4224-90EA-14C8109DECBD}" type="slidenum">
              <a:rPr lang="en-GB" sz="2000" smtClean="0">
                <a:solidFill>
                  <a:schemeClr val="accent1"/>
                </a:solidFill>
              </a:rPr>
              <a:pPr eaLnBrk="1" hangingPunct="1"/>
              <a:t>77</a:t>
            </a:fld>
            <a:endParaRPr lang="en-GB" sz="2000" dirty="0" smtClean="0">
              <a:solidFill>
                <a:schemeClr val="accent1"/>
              </a:solidFill>
            </a:endParaRPr>
          </a:p>
        </p:txBody>
      </p:sp>
      <p:sp>
        <p:nvSpPr>
          <p:cNvPr id="70659"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FE3CBF-B2CD-4DCB-BB88-58B390C21D85}" type="datetime1">
              <a:rPr lang="en-GB" sz="1400" smtClean="0"/>
              <a:t>19/08/2017</a:t>
            </a:fld>
            <a:endParaRPr lang="en-GB" sz="1400" dirty="0" smtClean="0"/>
          </a:p>
        </p:txBody>
      </p:sp>
      <p:sp>
        <p:nvSpPr>
          <p:cNvPr id="7066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0661" name="Rectangle 1026"/>
          <p:cNvSpPr>
            <a:spLocks noGrp="1" noChangeArrowheads="1"/>
          </p:cNvSpPr>
          <p:nvPr>
            <p:ph type="title"/>
          </p:nvPr>
        </p:nvSpPr>
        <p:spPr>
          <a:xfrm>
            <a:off x="1619672" y="188640"/>
            <a:ext cx="8229600" cy="1143000"/>
          </a:xfrm>
        </p:spPr>
        <p:txBody>
          <a:bodyPr/>
          <a:lstStyle/>
          <a:p>
            <a:pPr eaLnBrk="1" hangingPunct="1"/>
            <a:r>
              <a:rPr lang="en-GB" sz="1800" dirty="0" smtClean="0"/>
              <a:t>Measuring forces-- Using a NEWTON BALANCE to measure Forces.</a:t>
            </a:r>
            <a:br>
              <a:rPr lang="en-GB" sz="1800" dirty="0" smtClean="0"/>
            </a:br>
            <a:endParaRPr lang="en-GB" sz="1800" dirty="0" smtClean="0"/>
          </a:p>
        </p:txBody>
      </p:sp>
      <p:sp>
        <p:nvSpPr>
          <p:cNvPr id="70662" name="Rectangle 1027"/>
          <p:cNvSpPr>
            <a:spLocks noGrp="1" noChangeArrowheads="1"/>
          </p:cNvSpPr>
          <p:nvPr>
            <p:ph type="body" idx="1"/>
          </p:nvPr>
        </p:nvSpPr>
        <p:spPr>
          <a:xfrm>
            <a:off x="5446837" y="1125538"/>
            <a:ext cx="3447926" cy="4800600"/>
          </a:xfrm>
        </p:spPr>
        <p:txBody>
          <a:bodyPr/>
          <a:lstStyle/>
          <a:p>
            <a:pPr eaLnBrk="1" hangingPunct="1"/>
            <a:r>
              <a:rPr lang="en-GB" sz="2800" dirty="0" smtClean="0">
                <a:solidFill>
                  <a:schemeClr val="bg1"/>
                </a:solidFill>
              </a:rPr>
              <a:t>Find the force to lift your bag</a:t>
            </a:r>
          </a:p>
          <a:p>
            <a:pPr eaLnBrk="1" hangingPunct="1"/>
            <a:r>
              <a:rPr lang="en-GB" sz="2800" dirty="0" smtClean="0">
                <a:solidFill>
                  <a:schemeClr val="bg1"/>
                </a:solidFill>
              </a:rPr>
              <a:t>Find the force to open a door /drawer / zip /</a:t>
            </a:r>
          </a:p>
          <a:p>
            <a:pPr eaLnBrk="1" hangingPunct="1"/>
            <a:r>
              <a:rPr lang="en-GB" sz="2800" dirty="0" smtClean="0">
                <a:solidFill>
                  <a:schemeClr val="bg1"/>
                </a:solidFill>
              </a:rPr>
              <a:t>Find the force to pull the toy cars.</a:t>
            </a:r>
          </a:p>
          <a:p>
            <a:pPr eaLnBrk="1" hangingPunct="1"/>
            <a:r>
              <a:rPr lang="en-GB" sz="2800" dirty="0" smtClean="0">
                <a:solidFill>
                  <a:srgbClr val="FF0000"/>
                </a:solidFill>
              </a:rPr>
              <a:t>Record your results in a table</a:t>
            </a:r>
          </a:p>
          <a:p>
            <a:pPr eaLnBrk="1" hangingPunct="1"/>
            <a:endParaRPr lang="en-GB" sz="2800" dirty="0" smtClean="0">
              <a:solidFill>
                <a:schemeClr val="bg1"/>
              </a:solidFill>
            </a:endParaRPr>
          </a:p>
        </p:txBody>
      </p:sp>
      <p:pic>
        <p:nvPicPr>
          <p:cNvPr id="706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52673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0536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684600-6F6A-4E98-A8D2-73E69F0CDCD1}" type="slidenum">
              <a:rPr lang="en-GB" sz="2000" smtClean="0">
                <a:solidFill>
                  <a:schemeClr val="accent1"/>
                </a:solidFill>
              </a:rPr>
              <a:pPr eaLnBrk="1" hangingPunct="1"/>
              <a:t>78</a:t>
            </a:fld>
            <a:endParaRPr lang="en-GB" sz="2000" dirty="0" smtClean="0">
              <a:solidFill>
                <a:schemeClr val="accent1"/>
              </a:solidFill>
            </a:endParaRPr>
          </a:p>
        </p:txBody>
      </p:sp>
      <p:sp>
        <p:nvSpPr>
          <p:cNvPr id="71683" name="Rectangle 2"/>
          <p:cNvSpPr>
            <a:spLocks noGrp="1" noChangeArrowheads="1"/>
          </p:cNvSpPr>
          <p:nvPr>
            <p:ph type="title"/>
          </p:nvPr>
        </p:nvSpPr>
        <p:spPr>
          <a:xfrm>
            <a:off x="323528" y="404664"/>
            <a:ext cx="7772400" cy="609600"/>
          </a:xfrm>
        </p:spPr>
        <p:txBody>
          <a:bodyPr>
            <a:normAutofit fontScale="90000"/>
          </a:bodyPr>
          <a:lstStyle/>
          <a:p>
            <a:r>
              <a:rPr lang="en-GB" dirty="0" smtClean="0"/>
              <a:t>MEASURING FORCES –use these or find some of your own</a:t>
            </a:r>
          </a:p>
        </p:txBody>
      </p:sp>
      <p:graphicFrame>
        <p:nvGraphicFramePr>
          <p:cNvPr id="275709" name="Group 253"/>
          <p:cNvGraphicFramePr>
            <a:graphicFrameLocks noGrp="1"/>
          </p:cNvGraphicFramePr>
          <p:nvPr>
            <p:ph idx="1"/>
            <p:extLst>
              <p:ext uri="{D42A27DB-BD31-4B8C-83A1-F6EECF244321}">
                <p14:modId xmlns:p14="http://schemas.microsoft.com/office/powerpoint/2010/main" val="3137212384"/>
              </p:ext>
            </p:extLst>
          </p:nvPr>
        </p:nvGraphicFramePr>
        <p:xfrm>
          <a:off x="685800" y="1295400"/>
          <a:ext cx="7772400" cy="5456237"/>
        </p:xfrm>
        <a:graphic>
          <a:graphicData uri="http://schemas.openxmlformats.org/drawingml/2006/table">
            <a:tbl>
              <a:tblPr/>
              <a:tblGrid>
                <a:gridCol w="3949700"/>
                <a:gridCol w="1879600"/>
                <a:gridCol w="1943100"/>
              </a:tblGrid>
              <a:tr h="701081">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TASK</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Predicted force</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Measured force</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(N)</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(N)</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Lifting a school bag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Opening a door</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Pulling up a zip</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Opening a cupboard</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starting a planned moving</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pulling an empty shoe</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39626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a:cs typeface="Arial" charset="0"/>
                        </a:rPr>
                        <a:t> </a:t>
                      </a:r>
                      <a:endParaRPr kumimoji="0" lang="en-GB" sz="2400" b="0" i="0" u="none" strike="noStrike" cap="none" normalizeH="0" baseline="0" dirty="0" smtClean="0">
                        <a:ln>
                          <a:noFill/>
                        </a:ln>
                        <a:solidFill>
                          <a:schemeClr val="tx1"/>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Times New Roman"/>
                          <a:cs typeface="Arial" charset="0"/>
                        </a:rPr>
                        <a:t> </a:t>
                      </a:r>
                      <a:endParaRPr kumimoji="0" lang="en-GB" sz="2400" b="0" i="0" u="none" strike="noStrike" cap="none" normalizeH="0" baseline="0" dirty="0" smtClean="0">
                        <a:ln>
                          <a:noFill/>
                        </a:ln>
                        <a:solidFill>
                          <a:srgbClr val="00FFFF"/>
                        </a:solidFill>
                        <a:effectLst/>
                        <a:latin typeface="Times New Roman" pitchFamily="18" charset="0"/>
                      </a:endParaRPr>
                    </a:p>
                  </a:txBody>
                  <a:tcPr marT="45723" marB="45723" anchor="b"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fld id="{6A692D0D-DC12-4F39-A6C3-9CFFB743AA12}" type="datetime1">
              <a:rPr lang="en-GB" smtClean="0"/>
              <a:t>19/08/2017</a:t>
            </a:fld>
            <a:r>
              <a:rPr lang="en-GB" dirty="0" smtClean="0"/>
              <a:t>02/10/2011</a:t>
            </a:r>
            <a:endParaRPr lang="en-GB" dirty="0"/>
          </a:p>
        </p:txBody>
      </p:sp>
      <p:sp>
        <p:nvSpPr>
          <p:cNvPr id="3" name="Footer Placeholder 2"/>
          <p:cNvSpPr>
            <a:spLocks noGrp="1"/>
          </p:cNvSpPr>
          <p:nvPr>
            <p:ph type="ftr" sz="quarter" idx="11"/>
          </p:nvPr>
        </p:nvSpPr>
        <p:spPr/>
        <p:txBody>
          <a:bodyPr/>
          <a:lstStyle/>
          <a:p>
            <a:pPr>
              <a:defRPr/>
            </a:pPr>
            <a:r>
              <a:rPr lang="en-GB" dirty="0" smtClean="0"/>
              <a:t>JAH</a:t>
            </a:r>
            <a:endParaRPr lang="en-GB" dirty="0"/>
          </a:p>
        </p:txBody>
      </p:sp>
    </p:spTree>
    <p:extLst>
      <p:ext uri="{BB962C8B-B14F-4D97-AF65-F5344CB8AC3E}">
        <p14:creationId xmlns:p14="http://schemas.microsoft.com/office/powerpoint/2010/main" val="2601728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A1E2A1-0C39-439F-BD43-64126A34CBDB}" type="slidenum">
              <a:rPr lang="en-GB" sz="2000" smtClean="0">
                <a:solidFill>
                  <a:schemeClr val="accent1"/>
                </a:solidFill>
              </a:rPr>
              <a:pPr eaLnBrk="1" hangingPunct="1"/>
              <a:t>79</a:t>
            </a:fld>
            <a:endParaRPr lang="en-GB" sz="2000" dirty="0" smtClean="0">
              <a:solidFill>
                <a:schemeClr val="accent1"/>
              </a:solidFill>
            </a:endParaRPr>
          </a:p>
        </p:txBody>
      </p:sp>
      <p:sp>
        <p:nvSpPr>
          <p:cNvPr id="7270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7ABF67-C36E-4444-A107-24E9CD0501BB}" type="datetime1">
              <a:rPr lang="en-GB" sz="1400" smtClean="0"/>
              <a:t>19/08/2017</a:t>
            </a:fld>
            <a:endParaRPr lang="en-GB" sz="1400" dirty="0" smtClean="0"/>
          </a:p>
        </p:txBody>
      </p:sp>
      <p:sp>
        <p:nvSpPr>
          <p:cNvPr id="7270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2709" name="Rectangle 1026"/>
          <p:cNvSpPr>
            <a:spLocks noGrp="1" noChangeArrowheads="1"/>
          </p:cNvSpPr>
          <p:nvPr>
            <p:ph type="title"/>
          </p:nvPr>
        </p:nvSpPr>
        <p:spPr>
          <a:xfrm>
            <a:off x="2057400" y="1524000"/>
            <a:ext cx="5791200" cy="3733800"/>
          </a:xfrm>
        </p:spPr>
        <p:txBody>
          <a:bodyPr/>
          <a:lstStyle/>
          <a:p>
            <a:pPr algn="ctr" eaLnBrk="1" hangingPunct="1"/>
            <a:r>
              <a:rPr lang="en-GB" sz="7200" dirty="0" smtClean="0"/>
              <a:t>Estimating the size of FORCES?</a:t>
            </a:r>
          </a:p>
        </p:txBody>
      </p:sp>
    </p:spTree>
    <p:extLst>
      <p:ext uri="{BB962C8B-B14F-4D97-AF65-F5344CB8AC3E}">
        <p14:creationId xmlns:p14="http://schemas.microsoft.com/office/powerpoint/2010/main" val="102148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F2109D-4B17-4FD8-9C3D-E8B96635CF59}" type="slidenum">
              <a:rPr lang="en-GB" sz="2000" smtClean="0">
                <a:solidFill>
                  <a:schemeClr val="accent1"/>
                </a:solidFill>
              </a:rPr>
              <a:pPr eaLnBrk="1" hangingPunct="1"/>
              <a:t>8</a:t>
            </a:fld>
            <a:endParaRPr lang="en-GB" sz="2000" dirty="0" smtClean="0">
              <a:solidFill>
                <a:schemeClr val="accent1"/>
              </a:solidFill>
            </a:endParaRPr>
          </a:p>
        </p:txBody>
      </p:sp>
      <p:sp>
        <p:nvSpPr>
          <p:cNvPr id="614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E032DE-BA20-474C-8ACF-7AA7E780EA22}" type="datetime1">
              <a:rPr lang="en-GB" sz="1400" smtClean="0"/>
              <a:t>19/08/2017</a:t>
            </a:fld>
            <a:endParaRPr lang="en-GB" sz="1400" dirty="0" smtClean="0"/>
          </a:p>
        </p:txBody>
      </p:sp>
      <p:sp>
        <p:nvSpPr>
          <p:cNvPr id="614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6149" name="Title 1"/>
          <p:cNvSpPr>
            <a:spLocks noGrp="1"/>
          </p:cNvSpPr>
          <p:nvPr>
            <p:ph type="title" idx="4294967295"/>
          </p:nvPr>
        </p:nvSpPr>
        <p:spPr>
          <a:xfrm>
            <a:off x="539552" y="188640"/>
            <a:ext cx="8229600" cy="1143000"/>
          </a:xfrm>
        </p:spPr>
        <p:style>
          <a:lnRef idx="3">
            <a:schemeClr val="lt1"/>
          </a:lnRef>
          <a:fillRef idx="1">
            <a:schemeClr val="dk1"/>
          </a:fillRef>
          <a:effectRef idx="1">
            <a:schemeClr val="dk1"/>
          </a:effectRef>
          <a:fontRef idx="minor">
            <a:schemeClr val="lt1"/>
          </a:fontRef>
        </p:style>
        <p:txBody>
          <a:bodyPr/>
          <a:lstStyle/>
          <a:p>
            <a:pPr eaLnBrk="1" hangingPunct="1"/>
            <a:r>
              <a:rPr lang="en-GB" dirty="0" smtClean="0"/>
              <a:t>WHAT WE WILL BE COVERING</a:t>
            </a:r>
          </a:p>
        </p:txBody>
      </p:sp>
      <p:sp>
        <p:nvSpPr>
          <p:cNvPr id="6150" name="Content Placeholder 2"/>
          <p:cNvSpPr>
            <a:spLocks noGrp="1"/>
          </p:cNvSpPr>
          <p:nvPr>
            <p:ph idx="4294967295"/>
          </p:nvPr>
        </p:nvSpPr>
        <p:spPr>
          <a:xfrm>
            <a:off x="827584" y="1484784"/>
            <a:ext cx="7461448" cy="5276056"/>
          </a:xfrm>
        </p:spPr>
        <p:txBody>
          <a:bodyPr/>
          <a:lstStyle/>
          <a:p>
            <a:pPr eaLnBrk="1" hangingPunct="1">
              <a:buFont typeface="Wingdings" pitchFamily="2" charset="2"/>
              <a:buChar char="ü"/>
            </a:pPr>
            <a:r>
              <a:rPr lang="en-GB" dirty="0"/>
              <a:t>WHAT IS A FORCE?</a:t>
            </a:r>
          </a:p>
          <a:p>
            <a:pPr eaLnBrk="1" hangingPunct="1">
              <a:buFont typeface="Wingdings" pitchFamily="2" charset="2"/>
              <a:buChar char="ü"/>
            </a:pPr>
            <a:r>
              <a:rPr lang="en-GB" dirty="0" smtClean="0"/>
              <a:t>Forces around us</a:t>
            </a:r>
          </a:p>
          <a:p>
            <a:pPr eaLnBrk="1" hangingPunct="1">
              <a:buFont typeface="Wingdings" pitchFamily="2" charset="2"/>
              <a:buChar char="ü"/>
            </a:pPr>
            <a:r>
              <a:rPr lang="en-GB" dirty="0" smtClean="0"/>
              <a:t>EFFECTS OF A FORCE?</a:t>
            </a:r>
          </a:p>
          <a:p>
            <a:pPr eaLnBrk="1" hangingPunct="1">
              <a:buFont typeface="Wingdings" pitchFamily="2" charset="2"/>
              <a:buChar char="ü"/>
            </a:pPr>
            <a:r>
              <a:rPr lang="en-GB" dirty="0" smtClean="0"/>
              <a:t>Contact versus non contact forces</a:t>
            </a:r>
          </a:p>
          <a:p>
            <a:pPr eaLnBrk="1" hangingPunct="1">
              <a:buFont typeface="Wingdings" pitchFamily="2" charset="2"/>
              <a:buChar char="ü"/>
            </a:pPr>
            <a:r>
              <a:rPr lang="en-GB" dirty="0" smtClean="0"/>
              <a:t>MEASURING FORCES</a:t>
            </a:r>
          </a:p>
          <a:p>
            <a:pPr eaLnBrk="1" hangingPunct="1">
              <a:buFont typeface="Wingdings" pitchFamily="2" charset="2"/>
              <a:buChar char="ü"/>
            </a:pPr>
            <a:r>
              <a:rPr lang="en-GB" dirty="0" smtClean="0"/>
              <a:t>The Effect of Forces investigation</a:t>
            </a:r>
          </a:p>
          <a:p>
            <a:pPr>
              <a:buFont typeface="Wingdings" pitchFamily="2" charset="2"/>
              <a:buChar char="ü"/>
            </a:pPr>
            <a:r>
              <a:rPr lang="en-GB" dirty="0" smtClean="0"/>
              <a:t>Mass v Weight</a:t>
            </a:r>
          </a:p>
          <a:p>
            <a:pPr eaLnBrk="1" hangingPunct="1">
              <a:buFont typeface="Wingdings" pitchFamily="2" charset="2"/>
              <a:buChar char="ü"/>
            </a:pPr>
            <a:r>
              <a:rPr lang="en-GB" dirty="0" smtClean="0"/>
              <a:t>Frictions investigation</a:t>
            </a:r>
          </a:p>
        </p:txBody>
      </p:sp>
    </p:spTree>
    <p:extLst>
      <p:ext uri="{BB962C8B-B14F-4D97-AF65-F5344CB8AC3E}">
        <p14:creationId xmlns:p14="http://schemas.microsoft.com/office/powerpoint/2010/main" val="18809638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BB4CC6-E28E-440E-96B4-031DB1F75766}" type="slidenum">
              <a:rPr lang="en-GB" sz="2000" smtClean="0">
                <a:solidFill>
                  <a:schemeClr val="accent1"/>
                </a:solidFill>
              </a:rPr>
              <a:pPr eaLnBrk="1" hangingPunct="1"/>
              <a:t>80</a:t>
            </a:fld>
            <a:endParaRPr lang="en-GB" sz="2000" dirty="0" smtClean="0">
              <a:solidFill>
                <a:schemeClr val="accent1"/>
              </a:solidFill>
            </a:endParaRPr>
          </a:p>
        </p:txBody>
      </p:sp>
      <p:sp>
        <p:nvSpPr>
          <p:cNvPr id="73731"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C0676-93A8-41E8-B353-F44640F9968F}" type="datetime1">
              <a:rPr lang="en-GB" sz="1400" smtClean="0"/>
              <a:t>19/08/2017</a:t>
            </a:fld>
            <a:endParaRPr lang="en-GB" sz="1400" dirty="0" smtClean="0"/>
          </a:p>
        </p:txBody>
      </p:sp>
      <p:sp>
        <p:nvSpPr>
          <p:cNvPr id="73732"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3733" name="Rectangle 1026"/>
          <p:cNvSpPr>
            <a:spLocks noGrp="1" noChangeArrowheads="1"/>
          </p:cNvSpPr>
          <p:nvPr>
            <p:ph type="title"/>
          </p:nvPr>
        </p:nvSpPr>
        <p:spPr/>
        <p:txBody>
          <a:bodyPr>
            <a:normAutofit fontScale="90000"/>
          </a:bodyPr>
          <a:lstStyle/>
          <a:p>
            <a:pPr eaLnBrk="1" hangingPunct="1"/>
            <a:r>
              <a:rPr lang="en-GB" dirty="0" smtClean="0"/>
              <a:t>Estimating forces</a:t>
            </a:r>
          </a:p>
        </p:txBody>
      </p:sp>
      <p:sp>
        <p:nvSpPr>
          <p:cNvPr id="73734" name="Rectangle 1027"/>
          <p:cNvSpPr>
            <a:spLocks noGrp="1" noChangeArrowheads="1"/>
          </p:cNvSpPr>
          <p:nvPr>
            <p:ph type="body" sz="half" idx="1"/>
          </p:nvPr>
        </p:nvSpPr>
        <p:spPr>
          <a:xfrm>
            <a:off x="4719638" y="1484784"/>
            <a:ext cx="3810000" cy="4572000"/>
          </a:xfrm>
        </p:spPr>
        <p:txBody>
          <a:bodyPr/>
          <a:lstStyle/>
          <a:p>
            <a:pPr eaLnBrk="1" hangingPunct="1"/>
            <a:r>
              <a:rPr lang="en-GB" sz="2800" b="1" dirty="0" smtClean="0">
                <a:cs typeface="Times New Roman" pitchFamily="18" charset="0"/>
              </a:rPr>
              <a:t>0.1 N		</a:t>
            </a:r>
          </a:p>
          <a:p>
            <a:pPr eaLnBrk="1" hangingPunct="1"/>
            <a:r>
              <a:rPr lang="en-GB" sz="2800" b="1" dirty="0" smtClean="0">
                <a:cs typeface="Times New Roman" pitchFamily="18" charset="0"/>
              </a:rPr>
              <a:t>2 N</a:t>
            </a:r>
          </a:p>
          <a:p>
            <a:pPr eaLnBrk="1" hangingPunct="1"/>
            <a:r>
              <a:rPr lang="en-GB" sz="2800" b="1" dirty="0" smtClean="0">
                <a:cs typeface="Times New Roman" pitchFamily="18" charset="0"/>
              </a:rPr>
              <a:t>20 N</a:t>
            </a:r>
          </a:p>
          <a:p>
            <a:pPr eaLnBrk="1" hangingPunct="1"/>
            <a:r>
              <a:rPr lang="en-GB" sz="2800" b="1" dirty="0" smtClean="0">
                <a:cs typeface="Times New Roman" pitchFamily="18" charset="0"/>
              </a:rPr>
              <a:t>650 N		</a:t>
            </a:r>
            <a:endParaRPr lang="en-GB" sz="2800" dirty="0" smtClean="0">
              <a:cs typeface="Times New Roman" pitchFamily="18" charset="0"/>
            </a:endParaRPr>
          </a:p>
          <a:p>
            <a:pPr eaLnBrk="1" hangingPunct="1"/>
            <a:r>
              <a:rPr lang="en-GB" sz="2800" b="1" dirty="0" smtClean="0">
                <a:cs typeface="Times New Roman" pitchFamily="18" charset="0"/>
              </a:rPr>
              <a:t>1800 N	</a:t>
            </a:r>
          </a:p>
          <a:p>
            <a:pPr eaLnBrk="1" hangingPunct="1"/>
            <a:r>
              <a:rPr lang="en-GB" sz="2800" b="1" dirty="0" smtClean="0">
                <a:cs typeface="Times New Roman" pitchFamily="18" charset="0"/>
              </a:rPr>
              <a:t>10,000 N</a:t>
            </a:r>
          </a:p>
          <a:p>
            <a:pPr eaLnBrk="1" hangingPunct="1"/>
            <a:r>
              <a:rPr lang="en-GB" sz="2800" b="1" dirty="0" smtClean="0">
                <a:cs typeface="Times New Roman" pitchFamily="18" charset="0"/>
              </a:rPr>
              <a:t>1,500,000 N</a:t>
            </a:r>
          </a:p>
          <a:p>
            <a:pPr eaLnBrk="1" hangingPunct="1"/>
            <a:r>
              <a:rPr lang="en-GB" sz="2800" b="1" dirty="0" smtClean="0">
                <a:cs typeface="Times New Roman" pitchFamily="18" charset="0"/>
              </a:rPr>
              <a:t>200,000,000 N</a:t>
            </a:r>
            <a:r>
              <a:rPr lang="en-GB" sz="2800" dirty="0" smtClean="0">
                <a:cs typeface="Times New Roman" pitchFamily="18" charset="0"/>
              </a:rPr>
              <a:t>	</a:t>
            </a:r>
          </a:p>
          <a:p>
            <a:pPr eaLnBrk="1" hangingPunct="1"/>
            <a:endParaRPr lang="en-GB" sz="2800" dirty="0" smtClean="0"/>
          </a:p>
        </p:txBody>
      </p:sp>
      <p:sp>
        <p:nvSpPr>
          <p:cNvPr id="73735" name="Text Box 1029"/>
          <p:cNvSpPr txBox="1">
            <a:spLocks noChangeArrowheads="1"/>
          </p:cNvSpPr>
          <p:nvPr/>
        </p:nvSpPr>
        <p:spPr bwMode="auto">
          <a:xfrm>
            <a:off x="304800" y="990600"/>
            <a:ext cx="441483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solidFill>
                  <a:srgbClr val="FF0000"/>
                </a:solidFill>
                <a:latin typeface="Comic Sans MS" pitchFamily="66" charset="0"/>
                <a:cs typeface="Times New Roman" pitchFamily="18" charset="0"/>
              </a:rPr>
              <a:t>Match these different situations to the most likely force. </a:t>
            </a:r>
            <a:endParaRPr lang="en-GB" sz="2800" dirty="0">
              <a:solidFill>
                <a:srgbClr val="FF0000"/>
              </a:solidFill>
              <a:cs typeface="Times New Roman" pitchFamily="18" charset="0"/>
            </a:endParaRPr>
          </a:p>
          <a:p>
            <a:pPr eaLnBrk="1" hangingPunct="1"/>
            <a:endParaRPr lang="en-GB" sz="2800" dirty="0">
              <a:solidFill>
                <a:srgbClr val="FF0000"/>
              </a:solidFill>
              <a:latin typeface="Comic Sans MS" pitchFamily="66" charset="0"/>
              <a:cs typeface="Times New Roman" pitchFamily="18" charset="0"/>
            </a:endParaRPr>
          </a:p>
          <a:p>
            <a:pPr eaLnBrk="1" hangingPunct="1"/>
            <a:endParaRPr lang="en-GB" sz="2800" dirty="0">
              <a:solidFill>
                <a:srgbClr val="FF0000"/>
              </a:solidFill>
              <a:latin typeface="Comic Sans MS" pitchFamily="66" charset="0"/>
              <a:cs typeface="Times New Roman" pitchFamily="18" charset="0"/>
            </a:endParaRPr>
          </a:p>
          <a:p>
            <a:pPr eaLnBrk="1" hangingPunct="1"/>
            <a:r>
              <a:rPr lang="en-GB" sz="2800" dirty="0">
                <a:solidFill>
                  <a:srgbClr val="FF0000"/>
                </a:solidFill>
                <a:latin typeface="Comic Sans MS" pitchFamily="66" charset="0"/>
                <a:cs typeface="Times New Roman" pitchFamily="18" charset="0"/>
              </a:rPr>
              <a:t>Write these nos. in your jotter</a:t>
            </a:r>
          </a:p>
          <a:p>
            <a:pPr eaLnBrk="1" hangingPunct="1"/>
            <a:endParaRPr lang="en-GB" sz="2800" dirty="0">
              <a:solidFill>
                <a:srgbClr val="FF0000"/>
              </a:solidFill>
              <a:latin typeface="Comic Sans MS" pitchFamily="66" charset="0"/>
              <a:cs typeface="Times New Roman" pitchFamily="18" charset="0"/>
            </a:endParaRPr>
          </a:p>
          <a:p>
            <a:pPr eaLnBrk="1" hangingPunct="1"/>
            <a:r>
              <a:rPr lang="en-GB" sz="2800" dirty="0">
                <a:solidFill>
                  <a:srgbClr val="FF0000"/>
                </a:solidFill>
                <a:latin typeface="Comic Sans MS" pitchFamily="66" charset="0"/>
                <a:cs typeface="Times New Roman" pitchFamily="18" charset="0"/>
              </a:rPr>
              <a:t>Choose from:</a:t>
            </a:r>
            <a:endParaRPr lang="en-GB" sz="2800" dirty="0">
              <a:solidFill>
                <a:srgbClr val="FF0000"/>
              </a:solidFill>
              <a:cs typeface="Times New Roman" pitchFamily="18" charset="0"/>
            </a:endParaRPr>
          </a:p>
          <a:p>
            <a:pPr eaLnBrk="1" hangingPunct="1"/>
            <a:endParaRPr lang="en-GB" sz="2800" dirty="0">
              <a:solidFill>
                <a:srgbClr val="FF0066"/>
              </a:solidFill>
            </a:endParaRPr>
          </a:p>
        </p:txBody>
      </p:sp>
      <p:pic>
        <p:nvPicPr>
          <p:cNvPr id="73736" name="Picture 1030" descr="Steam Locomotiv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29200"/>
            <a:ext cx="39624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 Box 1031"/>
          <p:cNvSpPr txBox="1">
            <a:spLocks noChangeArrowheads="1"/>
          </p:cNvSpPr>
          <p:nvPr/>
        </p:nvSpPr>
        <p:spPr bwMode="auto">
          <a:xfrm>
            <a:off x="4191000" y="5410200"/>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chemeClr val="bg1"/>
                </a:solidFill>
                <a:latin typeface="Comic Sans MS" pitchFamily="66" charset="0"/>
              </a:rPr>
              <a:t>e.g</a:t>
            </a:r>
            <a:r>
              <a:rPr lang="en-GB" dirty="0">
                <a:solidFill>
                  <a:schemeClr val="bg1"/>
                </a:solidFill>
                <a:latin typeface="Comic Sans MS" pitchFamily="66" charset="0"/>
              </a:rPr>
              <a:t> PULLING A TRAIN</a:t>
            </a:r>
          </a:p>
        </p:txBody>
      </p:sp>
    </p:spTree>
    <p:extLst>
      <p:ext uri="{BB962C8B-B14F-4D97-AF65-F5344CB8AC3E}">
        <p14:creationId xmlns:p14="http://schemas.microsoft.com/office/powerpoint/2010/main" val="39373959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B09CFB-72E9-408C-BF1D-C1AFF9678F26}" type="slidenum">
              <a:rPr lang="en-GB" sz="2000" smtClean="0">
                <a:solidFill>
                  <a:schemeClr val="accent1"/>
                </a:solidFill>
              </a:rPr>
              <a:pPr eaLnBrk="1" hangingPunct="1"/>
              <a:t>81</a:t>
            </a:fld>
            <a:endParaRPr lang="en-GB" sz="2000" dirty="0" smtClean="0">
              <a:solidFill>
                <a:schemeClr val="accent1"/>
              </a:solidFill>
            </a:endParaRPr>
          </a:p>
        </p:txBody>
      </p:sp>
      <p:sp>
        <p:nvSpPr>
          <p:cNvPr id="74755"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8DC404-610F-4769-9D75-6A407464300D}" type="datetime1">
              <a:rPr lang="en-GB" sz="1400" smtClean="0"/>
              <a:t>19/08/2017</a:t>
            </a:fld>
            <a:endParaRPr lang="en-GB" sz="1400" dirty="0" smtClean="0"/>
          </a:p>
        </p:txBody>
      </p:sp>
      <p:sp>
        <p:nvSpPr>
          <p:cNvPr id="74756"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73732" name="Rectangle 2"/>
          <p:cNvSpPr>
            <a:spLocks noGrp="1" noChangeArrowheads="1"/>
          </p:cNvSpPr>
          <p:nvPr>
            <p:ph type="title"/>
          </p:nvPr>
        </p:nvSpPr>
        <p:spPr>
          <a:xfrm>
            <a:off x="152400" y="152400"/>
            <a:ext cx="8991600" cy="1116360"/>
          </a:xfrm>
        </p:spPr>
        <p:txBody>
          <a:bodyPr>
            <a:normAutofit fontScale="90000"/>
          </a:bodyPr>
          <a:lstStyle/>
          <a:p>
            <a:pPr algn="ctr" eaLnBrk="1" hangingPunct="1">
              <a:defRPr/>
            </a:pPr>
            <a:r>
              <a:rPr lang="en-GB" b="1" dirty="0" smtClean="0">
                <a:latin typeface="+mn-lt"/>
                <a:cs typeface="Times New Roman" pitchFamily="18" charset="0"/>
              </a:rPr>
              <a:t>0.1 N	, 2 N , 20 N,  650 N,  1800 N	,  10,000 N, 1,500,000 N,  200,000,000 N</a:t>
            </a:r>
            <a:endParaRPr lang="en-US" dirty="0" smtClean="0">
              <a:latin typeface="+mn-lt"/>
            </a:endParaRPr>
          </a:p>
        </p:txBody>
      </p:sp>
      <p:grpSp>
        <p:nvGrpSpPr>
          <p:cNvPr id="74758" name="Group 9"/>
          <p:cNvGrpSpPr>
            <a:grpSpLocks/>
          </p:cNvGrpSpPr>
          <p:nvPr/>
        </p:nvGrpSpPr>
        <p:grpSpPr bwMode="auto">
          <a:xfrm>
            <a:off x="3189042" y="5034280"/>
            <a:ext cx="2930525" cy="1714500"/>
            <a:chOff x="6175" y="3512"/>
            <a:chExt cx="4615" cy="2700"/>
          </a:xfrm>
        </p:grpSpPr>
        <p:sp>
          <p:nvSpPr>
            <p:cNvPr id="74777" name="Text Box 10"/>
            <p:cNvSpPr txBox="1">
              <a:spLocks noChangeArrowheads="1"/>
            </p:cNvSpPr>
            <p:nvPr/>
          </p:nvSpPr>
          <p:spPr bwMode="auto">
            <a:xfrm>
              <a:off x="6175" y="351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Force to keep a small bird in the air</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78" name="Picture 11" descr="Bird 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 y="4014"/>
              <a:ext cx="1761"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59" name="Group 12"/>
          <p:cNvGrpSpPr>
            <a:grpSpLocks/>
          </p:cNvGrpSpPr>
          <p:nvPr/>
        </p:nvGrpSpPr>
        <p:grpSpPr bwMode="auto">
          <a:xfrm>
            <a:off x="6257290" y="1577689"/>
            <a:ext cx="2930525" cy="1714500"/>
            <a:chOff x="6175" y="6392"/>
            <a:chExt cx="4615" cy="2700"/>
          </a:xfrm>
        </p:grpSpPr>
        <p:sp>
          <p:nvSpPr>
            <p:cNvPr id="74775" name="Text Box 13"/>
            <p:cNvSpPr txBox="1">
              <a:spLocks noChangeArrowheads="1"/>
            </p:cNvSpPr>
            <p:nvPr/>
          </p:nvSpPr>
          <p:spPr bwMode="auto">
            <a:xfrm>
              <a:off x="6175" y="639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Engine force in a sports car</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76" name="Picture 14" descr="Cartoon 0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 y="7074"/>
              <a:ext cx="3118" cy="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0" name="Group 15"/>
          <p:cNvGrpSpPr>
            <a:grpSpLocks/>
          </p:cNvGrpSpPr>
          <p:nvPr/>
        </p:nvGrpSpPr>
        <p:grpSpPr bwMode="auto">
          <a:xfrm>
            <a:off x="248467" y="1591662"/>
            <a:ext cx="2930525" cy="1714500"/>
            <a:chOff x="1134" y="6392"/>
            <a:chExt cx="4615" cy="2700"/>
          </a:xfrm>
        </p:grpSpPr>
        <p:sp>
          <p:nvSpPr>
            <p:cNvPr id="74773" name="Text Box 16"/>
            <p:cNvSpPr txBox="1">
              <a:spLocks noChangeArrowheads="1"/>
            </p:cNvSpPr>
            <p:nvPr/>
          </p:nvSpPr>
          <p:spPr bwMode="auto">
            <a:xfrm>
              <a:off x="1134" y="639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How much can an ant lift?</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74" name="Picture 17" descr="Ant on Bran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 y="6894"/>
              <a:ext cx="2287"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1" name="Group 18"/>
          <p:cNvGrpSpPr>
            <a:grpSpLocks/>
          </p:cNvGrpSpPr>
          <p:nvPr/>
        </p:nvGrpSpPr>
        <p:grpSpPr bwMode="auto">
          <a:xfrm>
            <a:off x="226695" y="5034280"/>
            <a:ext cx="2930525" cy="1714500"/>
            <a:chOff x="1134" y="9256"/>
            <a:chExt cx="4615" cy="2700"/>
          </a:xfrm>
        </p:grpSpPr>
        <p:sp>
          <p:nvSpPr>
            <p:cNvPr id="74771" name="Text Box 19"/>
            <p:cNvSpPr txBox="1">
              <a:spLocks noChangeArrowheads="1"/>
            </p:cNvSpPr>
            <p:nvPr/>
          </p:nvSpPr>
          <p:spPr bwMode="auto">
            <a:xfrm>
              <a:off x="1134" y="9256"/>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Space Shuttle engines</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72" name="Picture 20" descr="Space Shuttl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6" y="9840"/>
              <a:ext cx="3408"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2" name="Group 21"/>
          <p:cNvGrpSpPr>
            <a:grpSpLocks/>
          </p:cNvGrpSpPr>
          <p:nvPr/>
        </p:nvGrpSpPr>
        <p:grpSpPr bwMode="auto">
          <a:xfrm>
            <a:off x="4498975" y="3306162"/>
            <a:ext cx="2930525" cy="1728788"/>
            <a:chOff x="6175" y="9234"/>
            <a:chExt cx="4615" cy="2722"/>
          </a:xfrm>
        </p:grpSpPr>
        <p:sp>
          <p:nvSpPr>
            <p:cNvPr id="74769" name="Text Box 22"/>
            <p:cNvSpPr txBox="1">
              <a:spLocks noChangeArrowheads="1"/>
            </p:cNvSpPr>
            <p:nvPr/>
          </p:nvSpPr>
          <p:spPr bwMode="auto">
            <a:xfrm>
              <a:off x="6175" y="9256"/>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Lifting your own weight</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70" name="Picture 23" descr="Gymnast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4" y="9234"/>
              <a:ext cx="891"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3" name="Group 29"/>
          <p:cNvGrpSpPr>
            <a:grpSpLocks/>
          </p:cNvGrpSpPr>
          <p:nvPr/>
        </p:nvGrpSpPr>
        <p:grpSpPr bwMode="auto">
          <a:xfrm>
            <a:off x="6113463" y="5034280"/>
            <a:ext cx="2930525" cy="1714500"/>
            <a:chOff x="3371" y="2832"/>
            <a:chExt cx="1846" cy="1080"/>
          </a:xfrm>
        </p:grpSpPr>
        <p:sp>
          <p:nvSpPr>
            <p:cNvPr id="74767" name="Text Box 24"/>
            <p:cNvSpPr txBox="1">
              <a:spLocks noChangeArrowheads="1"/>
            </p:cNvSpPr>
            <p:nvPr/>
          </p:nvSpPr>
          <p:spPr bwMode="auto">
            <a:xfrm>
              <a:off x="3371" y="2832"/>
              <a:ext cx="1846" cy="10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Weight of a chicken</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68" name="Picture 25" descr="Scal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 y="3120"/>
              <a:ext cx="82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764" name="Group 26"/>
          <p:cNvGrpSpPr>
            <a:grpSpLocks/>
          </p:cNvGrpSpPr>
          <p:nvPr/>
        </p:nvGrpSpPr>
        <p:grpSpPr bwMode="auto">
          <a:xfrm>
            <a:off x="1288097" y="3306044"/>
            <a:ext cx="2930525" cy="1714500"/>
            <a:chOff x="6175" y="12152"/>
            <a:chExt cx="4615" cy="2700"/>
          </a:xfrm>
        </p:grpSpPr>
        <p:sp>
          <p:nvSpPr>
            <p:cNvPr id="74765" name="Text Box 27"/>
            <p:cNvSpPr txBox="1">
              <a:spLocks noChangeArrowheads="1"/>
            </p:cNvSpPr>
            <p:nvPr/>
          </p:nvSpPr>
          <p:spPr bwMode="auto">
            <a:xfrm>
              <a:off x="6175" y="12152"/>
              <a:ext cx="4615" cy="27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b="1" dirty="0"/>
                <a:t>Weightlifter</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Force =</a:t>
              </a:r>
              <a:r>
                <a:rPr lang="en-US" sz="1200" dirty="0"/>
                <a:t> </a:t>
              </a:r>
            </a:p>
          </p:txBody>
        </p:sp>
        <p:pic>
          <p:nvPicPr>
            <p:cNvPr id="74766" name="Picture 28" descr="Weight Lifting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1" y="12294"/>
              <a:ext cx="2275"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030" descr="Steam Locomotiv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9125" y="1385570"/>
            <a:ext cx="3245803" cy="137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819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592E63-A8F4-40D8-B8ED-1A978B3B169A}" type="slidenum">
              <a:rPr lang="en-GB" sz="2000" smtClean="0">
                <a:solidFill>
                  <a:schemeClr val="accent1"/>
                </a:solidFill>
              </a:rPr>
              <a:pPr eaLnBrk="1" hangingPunct="1"/>
              <a:t>82</a:t>
            </a:fld>
            <a:endParaRPr lang="en-GB" sz="2000" dirty="0" smtClean="0">
              <a:solidFill>
                <a:schemeClr val="accent1"/>
              </a:solidFill>
            </a:endParaRPr>
          </a:p>
        </p:txBody>
      </p:sp>
      <p:sp>
        <p:nvSpPr>
          <p:cNvPr id="144387" name="Rectangle 2"/>
          <p:cNvSpPr>
            <a:spLocks noGrp="1" noChangeArrowheads="1"/>
          </p:cNvSpPr>
          <p:nvPr>
            <p:ph type="title"/>
          </p:nvPr>
        </p:nvSpPr>
        <p:spPr/>
        <p:txBody>
          <a:bodyPr/>
          <a:lstStyle/>
          <a:p>
            <a:r>
              <a:rPr lang="en-GB" dirty="0" smtClean="0"/>
              <a:t>Measuring MASS and WEIGHT</a:t>
            </a:r>
          </a:p>
        </p:txBody>
      </p:sp>
      <p:sp>
        <p:nvSpPr>
          <p:cNvPr id="144388" name="Rectangle 3"/>
          <p:cNvSpPr>
            <a:spLocks noGrp="1" noChangeArrowheads="1"/>
          </p:cNvSpPr>
          <p:nvPr>
            <p:ph type="body" idx="1"/>
          </p:nvPr>
        </p:nvSpPr>
        <p:spPr/>
        <p:txBody>
          <a:bodyPr/>
          <a:lstStyle/>
          <a:p>
            <a:r>
              <a:rPr lang="en-GB" dirty="0" smtClean="0"/>
              <a:t>Use scales to measure the MASS of some SMALL objects</a:t>
            </a:r>
          </a:p>
          <a:p>
            <a:r>
              <a:rPr lang="en-GB" dirty="0" smtClean="0"/>
              <a:t>Now use a spring balance to find the weight of the same objects.</a:t>
            </a:r>
          </a:p>
          <a:p>
            <a:endParaRPr lang="en-GB" dirty="0" smtClean="0"/>
          </a:p>
          <a:p>
            <a:r>
              <a:rPr lang="en-GB" dirty="0" smtClean="0"/>
              <a:t>What conclusion can you make about an object’s weight compared to it’s mass?</a:t>
            </a:r>
          </a:p>
        </p:txBody>
      </p:sp>
      <p:sp>
        <p:nvSpPr>
          <p:cNvPr id="2" name="Date Placeholder 1"/>
          <p:cNvSpPr>
            <a:spLocks noGrp="1"/>
          </p:cNvSpPr>
          <p:nvPr>
            <p:ph type="dt" sz="half" idx="10"/>
          </p:nvPr>
        </p:nvSpPr>
        <p:spPr/>
        <p:txBody>
          <a:bodyPr/>
          <a:lstStyle/>
          <a:p>
            <a:fld id="{9DD1E2E0-6A31-4226-9166-712C1312921C}"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0280145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E046D6-5302-4019-9D0E-C22F22025862}" type="slidenum">
              <a:rPr lang="en-GB" sz="2000" smtClean="0">
                <a:solidFill>
                  <a:schemeClr val="accent1"/>
                </a:solidFill>
              </a:rPr>
              <a:pPr eaLnBrk="1" hangingPunct="1"/>
              <a:t>83</a:t>
            </a:fld>
            <a:endParaRPr lang="en-GB" sz="2000" dirty="0" smtClean="0">
              <a:solidFill>
                <a:schemeClr val="accent1"/>
              </a:solidFill>
            </a:endParaRPr>
          </a:p>
        </p:txBody>
      </p:sp>
      <p:sp>
        <p:nvSpPr>
          <p:cNvPr id="145411"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F9C061-BEA5-4D68-A28C-A5E1F87DB912}" type="datetime1">
              <a:rPr lang="en-GB" sz="1400" smtClean="0"/>
              <a:t>19/08/2017</a:t>
            </a:fld>
            <a:endParaRPr lang="en-GB" sz="1400" dirty="0" smtClean="0"/>
          </a:p>
        </p:txBody>
      </p:sp>
      <p:sp>
        <p:nvSpPr>
          <p:cNvPr id="145412"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graphicFrame>
        <p:nvGraphicFramePr>
          <p:cNvPr id="121883" name="Group 27"/>
          <p:cNvGraphicFramePr>
            <a:graphicFrameLocks noGrp="1"/>
          </p:cNvGraphicFramePr>
          <p:nvPr>
            <p:extLst>
              <p:ext uri="{D42A27DB-BD31-4B8C-83A1-F6EECF244321}">
                <p14:modId xmlns:p14="http://schemas.microsoft.com/office/powerpoint/2010/main" val="1180917832"/>
              </p:ext>
            </p:extLst>
          </p:nvPr>
        </p:nvGraphicFramePr>
        <p:xfrm>
          <a:off x="609600" y="1397000"/>
          <a:ext cx="7010400" cy="4470400"/>
        </p:xfrm>
        <a:graphic>
          <a:graphicData uri="http://schemas.openxmlformats.org/drawingml/2006/table">
            <a:tbl>
              <a:tblPr/>
              <a:tblGrid>
                <a:gridCol w="2336800"/>
                <a:gridCol w="2336800"/>
                <a:gridCol w="2336800"/>
              </a:tblGrid>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Arial" charset="0"/>
                          <a:cs typeface="Arial" charset="0"/>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Arial" charset="0"/>
                          <a:cs typeface="Arial" charset="0"/>
                        </a:rPr>
                        <a:t>Mass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dirty="0" smtClean="0">
                        <a:ln>
                          <a:noFill/>
                        </a:ln>
                        <a:solidFill>
                          <a:srgbClr val="FF0066"/>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66"/>
                          </a:solidFill>
                          <a:effectLst/>
                          <a:latin typeface="Arial" charset="0"/>
                          <a:cs typeface="Arial" charset="0"/>
                        </a:rPr>
                        <a:t>Weight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66"/>
                          </a:solidFill>
                          <a:effectLst/>
                          <a:latin typeface="Arial" charset="0"/>
                          <a:cs typeface="Arial" charset="0"/>
                        </a:rPr>
                        <a:t>Egg</a:t>
                      </a:r>
                      <a:r>
                        <a:rPr kumimoji="0" lang="en-GB" sz="2800" b="0" i="0" u="none" strike="noStrike" cap="none" normalizeH="0" baseline="0" dirty="0" smtClean="0">
                          <a:ln>
                            <a:noFill/>
                          </a:ln>
                          <a:solidFill>
                            <a:srgbClr val="FF0066"/>
                          </a:solidFill>
                          <a:effectLst/>
                          <a:latin typeface="Arial" charset="0"/>
                          <a:cs typeface="Arial" charset="0"/>
                        </a:rPr>
                        <a:t> </a:t>
                      </a:r>
                      <a:r>
                        <a:rPr kumimoji="0" lang="en-GB" sz="2800" b="0" i="0" u="none" strike="noStrike" cap="none" normalizeH="0" baseline="0" dirty="0" smtClean="0">
                          <a:ln>
                            <a:noFill/>
                          </a:ln>
                          <a:solidFill>
                            <a:srgbClr val="FF0066"/>
                          </a:solidFill>
                          <a:effectLst/>
                          <a:latin typeface="Bradley Hand ITC" pitchFamily="66" charset="0"/>
                          <a:cs typeface="Arial" charset="0"/>
                        </a:rPr>
                        <a:t>Pencil case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7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66"/>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145434" name="Text Box 77"/>
          <p:cNvSpPr txBox="1">
            <a:spLocks noChangeArrowheads="1"/>
          </p:cNvSpPr>
          <p:nvPr/>
        </p:nvSpPr>
        <p:spPr bwMode="auto">
          <a:xfrm>
            <a:off x="663575" y="423863"/>
            <a:ext cx="5792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800" dirty="0">
                <a:solidFill>
                  <a:schemeClr val="accent5">
                    <a:lumMod val="60000"/>
                    <a:lumOff val="40000"/>
                  </a:schemeClr>
                </a:solidFill>
                <a:latin typeface="Calibri" pitchFamily="34" charset="0"/>
                <a:cs typeface="Arial" pitchFamily="34" charset="0"/>
              </a:rPr>
              <a:t>Write your results into a table like this:</a:t>
            </a:r>
          </a:p>
        </p:txBody>
      </p:sp>
    </p:spTree>
    <p:extLst>
      <p:ext uri="{BB962C8B-B14F-4D97-AF65-F5344CB8AC3E}">
        <p14:creationId xmlns:p14="http://schemas.microsoft.com/office/powerpoint/2010/main" val="240252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F74273-FEFD-4E83-91E1-7528C8F3ACA7}" type="slidenum">
              <a:rPr lang="en-GB" sz="2000" smtClean="0">
                <a:solidFill>
                  <a:schemeClr val="accent1"/>
                </a:solidFill>
              </a:rPr>
              <a:pPr eaLnBrk="1" hangingPunct="1"/>
              <a:t>84</a:t>
            </a:fld>
            <a:endParaRPr lang="en-GB" sz="2000" dirty="0" smtClean="0">
              <a:solidFill>
                <a:schemeClr val="accent1"/>
              </a:solidFill>
            </a:endParaRPr>
          </a:p>
        </p:txBody>
      </p:sp>
      <p:sp>
        <p:nvSpPr>
          <p:cNvPr id="129027"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E472D-8207-4B94-8A0D-AF68A00332D7}" type="datetime1">
              <a:rPr lang="en-GB" sz="1400" smtClean="0"/>
              <a:t>19/08/2017</a:t>
            </a:fld>
            <a:endParaRPr lang="en-GB" sz="1400" dirty="0" smtClean="0"/>
          </a:p>
        </p:txBody>
      </p:sp>
      <p:sp>
        <p:nvSpPr>
          <p:cNvPr id="129028"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9029" name="Rectangle 2"/>
          <p:cNvSpPr>
            <a:spLocks noGrp="1" noChangeArrowheads="1"/>
          </p:cNvSpPr>
          <p:nvPr>
            <p:ph type="title"/>
          </p:nvPr>
        </p:nvSpPr>
        <p:spPr>
          <a:xfrm>
            <a:off x="1692275" y="1268413"/>
            <a:ext cx="5594350" cy="4352925"/>
          </a:xfrm>
        </p:spPr>
        <p:txBody>
          <a:bodyPr/>
          <a:lstStyle/>
          <a:p>
            <a:pPr algn="ctr" eaLnBrk="1" hangingPunct="1"/>
            <a:r>
              <a:rPr lang="en-GB" sz="7200" dirty="0" smtClean="0"/>
              <a:t>Weight not gravity</a:t>
            </a:r>
          </a:p>
        </p:txBody>
      </p:sp>
      <p:sp>
        <p:nvSpPr>
          <p:cNvPr id="129030" name="Rectangle 2"/>
          <p:cNvSpPr>
            <a:spLocks/>
          </p:cNvSpPr>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r>
              <a:rPr lang="en-GB" sz="2000" dirty="0">
                <a:solidFill>
                  <a:schemeClr val="bg1"/>
                </a:solidFill>
                <a:latin typeface="Alien Encounters" pitchFamily="2" charset="0"/>
              </a:rPr>
              <a:t>Mass and Weight- LEVEL 3/4</a:t>
            </a:r>
          </a:p>
        </p:txBody>
      </p:sp>
    </p:spTree>
    <p:extLst>
      <p:ext uri="{BB962C8B-B14F-4D97-AF65-F5344CB8AC3E}">
        <p14:creationId xmlns:p14="http://schemas.microsoft.com/office/powerpoint/2010/main" val="9881882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992034-B671-4BCB-A930-F844043D72C4}" type="slidenum">
              <a:rPr lang="en-GB" sz="2000" smtClean="0">
                <a:solidFill>
                  <a:schemeClr val="accent1"/>
                </a:solidFill>
              </a:rPr>
              <a:pPr eaLnBrk="1" hangingPunct="1"/>
              <a:t>85</a:t>
            </a:fld>
            <a:endParaRPr lang="en-GB" sz="2000" dirty="0" smtClean="0">
              <a:solidFill>
                <a:schemeClr val="accent1"/>
              </a:solidFill>
            </a:endParaRPr>
          </a:p>
        </p:txBody>
      </p:sp>
      <p:sp>
        <p:nvSpPr>
          <p:cNvPr id="130051" name="Rectangle 2"/>
          <p:cNvSpPr>
            <a:spLocks noGrp="1" noChangeArrowheads="1"/>
          </p:cNvSpPr>
          <p:nvPr>
            <p:ph type="title"/>
          </p:nvPr>
        </p:nvSpPr>
        <p:spPr/>
        <p:txBody>
          <a:bodyPr>
            <a:normAutofit fontScale="90000"/>
          </a:bodyPr>
          <a:lstStyle/>
          <a:p>
            <a:r>
              <a:rPr lang="en-GB" b="1" dirty="0" smtClean="0">
                <a:cs typeface="Times New Roman" pitchFamily="18" charset="0"/>
              </a:rPr>
              <a:t>What’s the difference? </a:t>
            </a:r>
            <a:r>
              <a:rPr lang="en-GB" dirty="0" smtClean="0"/>
              <a:t>Mass and Weight- LEVEL 3/4</a:t>
            </a:r>
          </a:p>
        </p:txBody>
      </p:sp>
      <p:sp>
        <p:nvSpPr>
          <p:cNvPr id="130052" name="Rectangle 3"/>
          <p:cNvSpPr>
            <a:spLocks noGrp="1" noChangeArrowheads="1"/>
          </p:cNvSpPr>
          <p:nvPr>
            <p:ph type="body" idx="1"/>
          </p:nvPr>
        </p:nvSpPr>
        <p:spPr>
          <a:xfrm>
            <a:off x="609344" y="2241550"/>
            <a:ext cx="8686800" cy="3095625"/>
          </a:xfrm>
        </p:spPr>
        <p:txBody>
          <a:bodyPr/>
          <a:lstStyle/>
          <a:p>
            <a:r>
              <a:rPr lang="en-GB" dirty="0" smtClean="0">
                <a:cs typeface="Times New Roman" pitchFamily="18" charset="0"/>
              </a:rPr>
              <a:t>What’s the difference?</a:t>
            </a:r>
          </a:p>
          <a:p>
            <a:r>
              <a:rPr lang="en-GB" dirty="0" smtClean="0">
                <a:cs typeface="Times New Roman" pitchFamily="18" charset="0"/>
              </a:rPr>
              <a:t>We often say things like:</a:t>
            </a:r>
          </a:p>
          <a:p>
            <a:r>
              <a:rPr lang="en-GB" dirty="0" smtClean="0">
                <a:cs typeface="Times New Roman" pitchFamily="18" charset="0"/>
              </a:rPr>
              <a:t>“My weight is 55 kilograms” 		</a:t>
            </a:r>
          </a:p>
          <a:p>
            <a:r>
              <a:rPr lang="en-GB" dirty="0" smtClean="0">
                <a:cs typeface="Times New Roman" pitchFamily="18" charset="0"/>
              </a:rPr>
              <a:t>“This bag weighs 2 kilograms”</a:t>
            </a:r>
            <a:endParaRPr lang="en-GB" dirty="0" smtClean="0">
              <a:solidFill>
                <a:srgbClr val="FF0066"/>
              </a:solidFill>
              <a:cs typeface="Times New Roman" pitchFamily="18" charset="0"/>
            </a:endParaRPr>
          </a:p>
        </p:txBody>
      </p:sp>
      <p:sp>
        <p:nvSpPr>
          <p:cNvPr id="266245" name="Rectangle 5"/>
          <p:cNvSpPr>
            <a:spLocks noChangeArrowheads="1"/>
          </p:cNvSpPr>
          <p:nvPr/>
        </p:nvSpPr>
        <p:spPr bwMode="auto">
          <a:xfrm>
            <a:off x="179388" y="4221163"/>
            <a:ext cx="8686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r>
              <a:rPr lang="en-GB" sz="3200" dirty="0">
                <a:solidFill>
                  <a:schemeClr val="bg2">
                    <a:lumMod val="20000"/>
                    <a:lumOff val="80000"/>
                  </a:schemeClr>
                </a:solidFill>
                <a:latin typeface="Comic Sans MS" pitchFamily="66" charset="0"/>
                <a:cs typeface="Times New Roman" pitchFamily="18" charset="0"/>
              </a:rPr>
              <a:t>The problem is, we’re using the </a:t>
            </a:r>
            <a:r>
              <a:rPr lang="en-GB" sz="3200" dirty="0">
                <a:solidFill>
                  <a:schemeClr val="bg1"/>
                </a:solidFill>
                <a:latin typeface="Comic Sans MS" pitchFamily="66" charset="0"/>
                <a:cs typeface="Times New Roman" pitchFamily="18" charset="0"/>
              </a:rPr>
              <a:t>wrong word</a:t>
            </a:r>
            <a:r>
              <a:rPr lang="en-GB" sz="3200" dirty="0">
                <a:solidFill>
                  <a:srgbClr val="FF0066"/>
                </a:solidFill>
                <a:latin typeface="Comic Sans MS" pitchFamily="66" charset="0"/>
                <a:cs typeface="Times New Roman" pitchFamily="18" charset="0"/>
              </a:rPr>
              <a:t> – </a:t>
            </a:r>
            <a:r>
              <a:rPr lang="en-GB" sz="3200" dirty="0">
                <a:solidFill>
                  <a:schemeClr val="bg2">
                    <a:lumMod val="20000"/>
                    <a:lumOff val="80000"/>
                  </a:schemeClr>
                </a:solidFill>
                <a:latin typeface="Comic Sans MS" pitchFamily="66" charset="0"/>
                <a:cs typeface="Times New Roman" pitchFamily="18" charset="0"/>
              </a:rPr>
              <a:t>at least as far as Physics is concerned.</a:t>
            </a:r>
          </a:p>
          <a:p>
            <a:pPr marL="342900" indent="-342900" eaLnBrk="0" hangingPunct="0">
              <a:spcBef>
                <a:spcPct val="20000"/>
              </a:spcBef>
              <a:buFontTx/>
              <a:buChar char="•"/>
            </a:pPr>
            <a:endParaRPr lang="en-GB" sz="3200" dirty="0">
              <a:solidFill>
                <a:srgbClr val="FF0066"/>
              </a:solidFill>
              <a:latin typeface="Comic Sans MS" pitchFamily="66" charset="0"/>
              <a:cs typeface="Times New Roman" pitchFamily="18" charset="0"/>
            </a:endParaRPr>
          </a:p>
        </p:txBody>
      </p:sp>
      <p:sp>
        <p:nvSpPr>
          <p:cNvPr id="130054" name="Rectangle 2"/>
          <p:cNvSpPr>
            <a:spLocks/>
          </p:cNvSpPr>
          <p:nvPr/>
        </p:nvSpPr>
        <p:spPr bwMode="auto">
          <a:xfrm>
            <a:off x="611188" y="2133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192088"/>
            <a:endParaRPr lang="en-US" sz="2000" dirty="0">
              <a:solidFill>
                <a:schemeClr val="bg1"/>
              </a:solidFill>
              <a:latin typeface="Alien Encounters" pitchFamily="2" charset="0"/>
            </a:endParaRPr>
          </a:p>
        </p:txBody>
      </p:sp>
      <p:sp>
        <p:nvSpPr>
          <p:cNvPr id="2" name="Date Placeholder 1"/>
          <p:cNvSpPr>
            <a:spLocks noGrp="1"/>
          </p:cNvSpPr>
          <p:nvPr>
            <p:ph type="dt" sz="half" idx="10"/>
          </p:nvPr>
        </p:nvSpPr>
        <p:spPr/>
        <p:txBody>
          <a:bodyPr/>
          <a:lstStyle/>
          <a:p>
            <a:fld id="{49CF0F94-61E9-4CB2-9274-8F7567F875C6}"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283878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6624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266245"/>
                                        </p:tgtEl>
                                        <p:attrNameLst>
                                          <p:attrName>style.visibility</p:attrName>
                                        </p:attrNameLst>
                                      </p:cBhvr>
                                      <p:to>
                                        <p:strVal val="visible"/>
                                      </p:to>
                                    </p:set>
                                    <p:animEffect transition="in" filter="checkerboard(across)">
                                      <p:cBhvr>
                                        <p:cTn id="11" dur="500"/>
                                        <p:tgtEl>
                                          <p:spTgt spid="26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5"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C6139C-0A01-4151-94D1-DC2E78C32140}" type="slidenum">
              <a:rPr lang="en-GB" sz="2000" smtClean="0">
                <a:solidFill>
                  <a:schemeClr val="accent1"/>
                </a:solidFill>
              </a:rPr>
              <a:pPr eaLnBrk="1" hangingPunct="1"/>
              <a:t>86</a:t>
            </a:fld>
            <a:endParaRPr lang="en-GB" sz="2000" dirty="0" smtClean="0">
              <a:solidFill>
                <a:schemeClr val="accent1"/>
              </a:solidFill>
            </a:endParaRPr>
          </a:p>
        </p:txBody>
      </p:sp>
      <p:sp>
        <p:nvSpPr>
          <p:cNvPr id="13107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E10094-35F5-4BCB-9C53-4A3023320832}" type="datetime1">
              <a:rPr lang="en-GB" sz="1400" smtClean="0"/>
              <a:t>19/08/2017</a:t>
            </a:fld>
            <a:endParaRPr lang="en-GB" sz="1400" dirty="0" smtClean="0"/>
          </a:p>
        </p:txBody>
      </p:sp>
      <p:sp>
        <p:nvSpPr>
          <p:cNvPr id="13107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31077" name="Rectangle 1026"/>
          <p:cNvSpPr>
            <a:spLocks noGrp="1" noChangeArrowheads="1"/>
          </p:cNvSpPr>
          <p:nvPr>
            <p:ph type="title"/>
          </p:nvPr>
        </p:nvSpPr>
        <p:spPr>
          <a:xfrm>
            <a:off x="467544" y="0"/>
            <a:ext cx="8229600" cy="1143000"/>
          </a:xfrm>
        </p:spPr>
        <p:txBody>
          <a:bodyPr/>
          <a:lstStyle/>
          <a:p>
            <a:pPr eaLnBrk="1" hangingPunct="1"/>
            <a:r>
              <a:rPr lang="en-GB" dirty="0" smtClean="0"/>
              <a:t>CONFUSING NOTES- Level 3/4</a:t>
            </a:r>
          </a:p>
        </p:txBody>
      </p:sp>
      <p:sp>
        <p:nvSpPr>
          <p:cNvPr id="131078" name="Rectangle 1027"/>
          <p:cNvSpPr>
            <a:spLocks noGrp="1" noChangeArrowheads="1"/>
          </p:cNvSpPr>
          <p:nvPr>
            <p:ph type="body" idx="1"/>
          </p:nvPr>
        </p:nvSpPr>
        <p:spPr>
          <a:xfrm>
            <a:off x="323850" y="990600"/>
            <a:ext cx="8820150" cy="5105400"/>
          </a:xfrm>
        </p:spPr>
        <p:txBody>
          <a:bodyPr/>
          <a:lstStyle/>
          <a:p>
            <a:pPr eaLnBrk="1" hangingPunct="1">
              <a:lnSpc>
                <a:spcPct val="90000"/>
              </a:lnSpc>
              <a:buFontTx/>
              <a:buNone/>
            </a:pPr>
            <a:r>
              <a:rPr lang="en-GB" sz="2800" b="1" dirty="0" smtClean="0">
                <a:solidFill>
                  <a:srgbClr val="FF0000"/>
                </a:solidFill>
                <a:latin typeface="Arial" pitchFamily="34" charset="0"/>
                <a:cs typeface="Arial" pitchFamily="34" charset="0"/>
              </a:rPr>
              <a:t>WEIGHT &amp; MASS </a:t>
            </a:r>
            <a:r>
              <a:rPr lang="en-GB" sz="2800" b="1" dirty="0" smtClean="0">
                <a:latin typeface="Arial" pitchFamily="34" charset="0"/>
                <a:cs typeface="Arial" pitchFamily="34" charset="0"/>
              </a:rPr>
              <a:t>causes problems in the lab. </a:t>
            </a:r>
            <a:endParaRPr lang="en-US" sz="2800" b="1" dirty="0" smtClean="0">
              <a:cs typeface="Times New Roman" pitchFamily="18" charset="0"/>
            </a:endParaRPr>
          </a:p>
          <a:p>
            <a:pPr eaLnBrk="1" hangingPunct="1">
              <a:lnSpc>
                <a:spcPct val="90000"/>
              </a:lnSpc>
            </a:pPr>
            <a:r>
              <a:rPr lang="en-GB" sz="2800" b="1" dirty="0" smtClean="0">
                <a:latin typeface="Arial" pitchFamily="34" charset="0"/>
                <a:cs typeface="Arial" pitchFamily="34" charset="0"/>
              </a:rPr>
              <a:t>What you call your </a:t>
            </a:r>
            <a:r>
              <a:rPr lang="en-GB" sz="2800" b="1" dirty="0" smtClean="0">
                <a:solidFill>
                  <a:srgbClr val="FF0000"/>
                </a:solidFill>
                <a:latin typeface="Arial" pitchFamily="34" charset="0"/>
                <a:cs typeface="Arial" pitchFamily="34" charset="0"/>
              </a:rPr>
              <a:t>weight</a:t>
            </a:r>
            <a:r>
              <a:rPr lang="en-GB" sz="2800" b="1" dirty="0" smtClean="0">
                <a:latin typeface="Arial" pitchFamily="34" charset="0"/>
                <a:cs typeface="Arial" pitchFamily="34" charset="0"/>
              </a:rPr>
              <a:t>, measured in </a:t>
            </a:r>
            <a:r>
              <a:rPr lang="en-GB" sz="2800" b="1" i="1" dirty="0" smtClean="0">
                <a:solidFill>
                  <a:srgbClr val="FF0000"/>
                </a:solidFill>
                <a:latin typeface="Arial" pitchFamily="34" charset="0"/>
                <a:cs typeface="Arial" pitchFamily="34" charset="0"/>
              </a:rPr>
              <a:t>kilograms</a:t>
            </a:r>
            <a:r>
              <a:rPr lang="en-GB" sz="2800" b="1" dirty="0" smtClean="0">
                <a:latin typeface="Arial" pitchFamily="34" charset="0"/>
                <a:cs typeface="Arial" pitchFamily="34" charset="0"/>
              </a:rPr>
              <a:t> should really be called </a:t>
            </a:r>
            <a:r>
              <a:rPr lang="en-GB" sz="2800" b="1" i="1" dirty="0" smtClean="0">
                <a:solidFill>
                  <a:srgbClr val="FF0000"/>
                </a:solidFill>
                <a:latin typeface="Arial" pitchFamily="34" charset="0"/>
                <a:cs typeface="Arial" pitchFamily="34" charset="0"/>
              </a:rPr>
              <a:t>mass</a:t>
            </a:r>
            <a:r>
              <a:rPr lang="en-GB" sz="2800" b="1" dirty="0" smtClean="0">
                <a:latin typeface="Arial" pitchFamily="34" charset="0"/>
                <a:cs typeface="Arial" pitchFamily="34" charset="0"/>
              </a:rPr>
              <a:t>. This can be confusing. </a:t>
            </a:r>
            <a:endParaRPr lang="en-US" sz="2800" b="1" dirty="0" smtClean="0">
              <a:cs typeface="Times New Roman" pitchFamily="18" charset="0"/>
            </a:endParaRPr>
          </a:p>
          <a:p>
            <a:pPr marL="0" indent="0" eaLnBrk="1" hangingPunct="1">
              <a:lnSpc>
                <a:spcPct val="90000"/>
              </a:lnSpc>
              <a:buNone/>
            </a:pPr>
            <a:endParaRPr lang="en-US" sz="2800" b="1" dirty="0" smtClean="0">
              <a:solidFill>
                <a:srgbClr val="FF0000"/>
              </a:solidFill>
              <a:cs typeface="Times New Roman" pitchFamily="18" charset="0"/>
            </a:endParaRPr>
          </a:p>
          <a:p>
            <a:pPr eaLnBrk="1" hangingPunct="1">
              <a:lnSpc>
                <a:spcPct val="90000"/>
              </a:lnSpc>
            </a:pPr>
            <a:r>
              <a:rPr lang="en-GB" sz="2800" b="1" dirty="0" smtClean="0">
                <a:latin typeface="Arial" pitchFamily="34" charset="0"/>
                <a:cs typeface="Arial" pitchFamily="34" charset="0"/>
              </a:rPr>
              <a:t>All we ask is that when you are being scientific try to remember that it is </a:t>
            </a:r>
            <a:r>
              <a:rPr lang="en-GB" sz="2800" b="1" dirty="0" smtClean="0">
                <a:solidFill>
                  <a:srgbClr val="FF0000"/>
                </a:solidFill>
                <a:latin typeface="Arial" pitchFamily="34" charset="0"/>
                <a:cs typeface="Arial" pitchFamily="34" charset="0"/>
              </a:rPr>
              <a:t>mass that is measured in kilograms. </a:t>
            </a:r>
            <a:endParaRPr lang="en-US" sz="2800" b="1" dirty="0" smtClean="0">
              <a:solidFill>
                <a:srgbClr val="FF0000"/>
              </a:solidFill>
              <a:cs typeface="Times New Roman" pitchFamily="18" charset="0"/>
            </a:endParaRPr>
          </a:p>
          <a:p>
            <a:pPr marL="0" indent="0" eaLnBrk="1" hangingPunct="1">
              <a:lnSpc>
                <a:spcPct val="90000"/>
              </a:lnSpc>
              <a:buNone/>
            </a:pPr>
            <a:r>
              <a:rPr lang="en-GB" sz="2800" b="1" dirty="0" smtClean="0">
                <a:solidFill>
                  <a:srgbClr val="FF0000"/>
                </a:solidFill>
                <a:latin typeface="Arial" pitchFamily="34" charset="0"/>
                <a:cs typeface="Arial" pitchFamily="34" charset="0"/>
              </a:rPr>
              <a:t> </a:t>
            </a:r>
            <a:endParaRPr lang="en-US" sz="2800" b="1" dirty="0" smtClean="0">
              <a:solidFill>
                <a:srgbClr val="FF0000"/>
              </a:solidFill>
              <a:cs typeface="Times New Roman" pitchFamily="18" charset="0"/>
            </a:endParaRPr>
          </a:p>
          <a:p>
            <a:pPr eaLnBrk="1" hangingPunct="1">
              <a:lnSpc>
                <a:spcPct val="90000"/>
              </a:lnSpc>
            </a:pPr>
            <a:r>
              <a:rPr lang="en-GB" sz="2800" b="1" dirty="0" smtClean="0">
                <a:latin typeface="Arial" pitchFamily="34" charset="0"/>
                <a:cs typeface="Arial" pitchFamily="34" charset="0"/>
              </a:rPr>
              <a:t>This is like the confusion that happens when you use the word battery to mean cell. </a:t>
            </a:r>
            <a:endParaRPr lang="en-US" sz="2800" b="1" dirty="0" smtClean="0">
              <a:cs typeface="Times New Roman" pitchFamily="18" charset="0"/>
            </a:endParaRPr>
          </a:p>
          <a:p>
            <a:pPr eaLnBrk="1" hangingPunct="1">
              <a:lnSpc>
                <a:spcPct val="90000"/>
              </a:lnSpc>
            </a:pPr>
            <a:endParaRPr lang="en-GB" sz="2800" b="1" dirty="0" smtClean="0"/>
          </a:p>
        </p:txBody>
      </p:sp>
    </p:spTree>
    <p:extLst>
      <p:ext uri="{BB962C8B-B14F-4D97-AF65-F5344CB8AC3E}">
        <p14:creationId xmlns:p14="http://schemas.microsoft.com/office/powerpoint/2010/main" val="9580050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E9D0C8-DF59-40CB-8642-E9176689917F}" type="slidenum">
              <a:rPr lang="en-GB" sz="2000" smtClean="0">
                <a:solidFill>
                  <a:schemeClr val="accent1"/>
                </a:solidFill>
              </a:rPr>
              <a:pPr eaLnBrk="1" hangingPunct="1"/>
              <a:t>87</a:t>
            </a:fld>
            <a:endParaRPr lang="en-GB" sz="2000" dirty="0" smtClean="0">
              <a:solidFill>
                <a:schemeClr val="accent1"/>
              </a:solidFill>
            </a:endParaRPr>
          </a:p>
        </p:txBody>
      </p:sp>
      <p:sp>
        <p:nvSpPr>
          <p:cNvPr id="135171" name="Rectangle 3"/>
          <p:cNvSpPr>
            <a:spLocks noGrp="1" noChangeArrowheads="1"/>
          </p:cNvSpPr>
          <p:nvPr>
            <p:ph type="body" idx="1"/>
          </p:nvPr>
        </p:nvSpPr>
        <p:spPr>
          <a:xfrm>
            <a:off x="179388" y="0"/>
            <a:ext cx="6908800" cy="4729163"/>
          </a:xfrm>
        </p:spPr>
        <p:txBody>
          <a:bodyPr/>
          <a:lstStyle/>
          <a:p>
            <a:r>
              <a:rPr lang="en-GB" sz="2800" dirty="0" smtClean="0"/>
              <a:t>Weight is a force which is caused by the pull of gravity.</a:t>
            </a:r>
          </a:p>
          <a:p>
            <a:r>
              <a:rPr lang="en-GB" sz="2800" dirty="0" smtClean="0"/>
              <a:t>You have found that on Earth the </a:t>
            </a:r>
            <a:r>
              <a:rPr lang="en-GB" sz="2800" dirty="0" smtClean="0">
                <a:solidFill>
                  <a:schemeClr val="bg1"/>
                </a:solidFill>
              </a:rPr>
              <a:t>pull of gravity on a kilogram is about 10 </a:t>
            </a:r>
            <a:r>
              <a:rPr lang="en-GB" sz="2800" dirty="0" smtClean="0">
                <a:solidFill>
                  <a:schemeClr val="bg1"/>
                </a:solidFill>
              </a:rPr>
              <a:t>newtons</a:t>
            </a:r>
            <a:r>
              <a:rPr lang="en-GB" sz="2800" dirty="0" smtClean="0">
                <a:solidFill>
                  <a:schemeClr val="bg1"/>
                </a:solidFill>
              </a:rPr>
              <a:t>.</a:t>
            </a:r>
          </a:p>
          <a:p>
            <a:r>
              <a:rPr lang="en-GB" sz="2800" dirty="0" smtClean="0">
                <a:solidFill>
                  <a:srgbClr val="FF0000"/>
                </a:solidFill>
              </a:rPr>
              <a:t>The weight of 1kg is 10 N</a:t>
            </a:r>
          </a:p>
          <a:p>
            <a:endParaRPr lang="en-GB" sz="2800" dirty="0" smtClean="0">
              <a:solidFill>
                <a:srgbClr val="FF0000"/>
              </a:solidFill>
            </a:endParaRPr>
          </a:p>
          <a:p>
            <a:r>
              <a:rPr lang="en-GB" sz="2800" dirty="0" smtClean="0"/>
              <a:t>The ratio of weight to mass is given the symbol </a:t>
            </a:r>
            <a:r>
              <a:rPr lang="en-GB" sz="2800" dirty="0" smtClean="0">
                <a:solidFill>
                  <a:schemeClr val="bg1"/>
                </a:solidFill>
              </a:rPr>
              <a:t>g</a:t>
            </a:r>
          </a:p>
          <a:p>
            <a:pPr lvl="1"/>
            <a:r>
              <a:rPr lang="en-GB" sz="2400" dirty="0" smtClean="0">
                <a:solidFill>
                  <a:schemeClr val="bg1"/>
                </a:solidFill>
              </a:rPr>
              <a:t>g = 10 N/kg</a:t>
            </a:r>
          </a:p>
        </p:txBody>
      </p:sp>
      <p:pic>
        <p:nvPicPr>
          <p:cNvPr id="135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125538"/>
            <a:ext cx="12382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7EBB9C1-7270-4F4B-BAF2-D08D5E8E3436}"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4791507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A3C870-1AD6-43AB-8D39-4A4121FEE4FB}" type="slidenum">
              <a:rPr lang="en-GB" sz="2000" smtClean="0">
                <a:solidFill>
                  <a:schemeClr val="accent1"/>
                </a:solidFill>
              </a:rPr>
              <a:pPr eaLnBrk="1" hangingPunct="1"/>
              <a:t>88</a:t>
            </a:fld>
            <a:endParaRPr lang="en-GB" sz="2000" dirty="0" smtClean="0">
              <a:solidFill>
                <a:schemeClr val="accent1"/>
              </a:solidFill>
            </a:endParaRPr>
          </a:p>
        </p:txBody>
      </p:sp>
      <p:pic>
        <p:nvPicPr>
          <p:cNvPr id="136195"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8913"/>
            <a:ext cx="5835650" cy="297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196" name="Picture 7"/>
          <p:cNvPicPr>
            <a:picLocks noChangeAspect="1" noChangeArrowheads="1"/>
          </p:cNvPicPr>
          <p:nvPr/>
        </p:nvPicPr>
        <p:blipFill>
          <a:blip r:embed="rId3">
            <a:extLst>
              <a:ext uri="{28A0092B-C50C-407E-A947-70E740481C1C}">
                <a14:useLocalDpi xmlns:a14="http://schemas.microsoft.com/office/drawing/2010/main" val="0"/>
              </a:ext>
            </a:extLst>
          </a:blip>
          <a:srcRect l="18130" b="19516"/>
          <a:stretch>
            <a:fillRect/>
          </a:stretch>
        </p:blipFill>
        <p:spPr bwMode="auto">
          <a:xfrm>
            <a:off x="2268538" y="3284538"/>
            <a:ext cx="59039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9043221-0477-4C92-B848-25ACB31706AF}"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42432359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Practice Questions</a:t>
            </a:r>
            <a:endParaRPr lang="en-GB" dirty="0"/>
          </a:p>
        </p:txBody>
      </p:sp>
      <p:sp>
        <p:nvSpPr>
          <p:cNvPr id="3" name="Content Placeholder 2"/>
          <p:cNvSpPr>
            <a:spLocks noGrp="1"/>
          </p:cNvSpPr>
          <p:nvPr>
            <p:ph idx="1"/>
          </p:nvPr>
        </p:nvSpPr>
        <p:spPr>
          <a:xfrm>
            <a:off x="179512" y="1097360"/>
            <a:ext cx="8640960" cy="5760640"/>
          </a:xfrm>
        </p:spPr>
        <p:txBody>
          <a:bodyPr/>
          <a:lstStyle/>
          <a:p>
            <a:pPr marL="514350" lvl="0" indent="-514350">
              <a:buFont typeface="+mj-lt"/>
              <a:buAutoNum type="arabicPeriod"/>
            </a:pPr>
            <a:r>
              <a:rPr lang="en-GB" sz="3600" dirty="0"/>
              <a:t>A bag of sugar has a mass of 1kg, what is the weight?</a:t>
            </a:r>
          </a:p>
          <a:p>
            <a:pPr marL="514350" lvl="0" indent="-514350">
              <a:buFont typeface="+mj-lt"/>
              <a:buAutoNum type="arabicPeriod"/>
            </a:pPr>
            <a:r>
              <a:rPr lang="en-GB" sz="3600" dirty="0"/>
              <a:t>A bag of potatoes has a mass of 5kg, what is the weight of the potatoes?</a:t>
            </a:r>
          </a:p>
          <a:p>
            <a:pPr marL="514350" lvl="0" indent="-514350">
              <a:buFont typeface="+mj-lt"/>
              <a:buAutoNum type="arabicPeriod"/>
            </a:pPr>
            <a:r>
              <a:rPr lang="en-GB" sz="3600" dirty="0"/>
              <a:t>A loaf of bread has a mass of 0.5kg, what is its weight?</a:t>
            </a:r>
          </a:p>
          <a:p>
            <a:pPr marL="514350" lvl="0" indent="-514350">
              <a:buFont typeface="+mj-lt"/>
              <a:buAutoNum type="arabicPeriod"/>
            </a:pPr>
            <a:r>
              <a:rPr lang="en-GB" sz="3600" dirty="0"/>
              <a:t>An apple has a weight of 1N, what is the mass of the apple</a:t>
            </a:r>
            <a:r>
              <a:rPr lang="en-GB" sz="3600" dirty="0" smtClean="0"/>
              <a:t>?</a:t>
            </a:r>
            <a:endParaRPr lang="en-GB" sz="3600" dirty="0"/>
          </a:p>
        </p:txBody>
      </p:sp>
      <p:sp>
        <p:nvSpPr>
          <p:cNvPr id="4" name="Date Placeholder 3"/>
          <p:cNvSpPr>
            <a:spLocks noGrp="1"/>
          </p:cNvSpPr>
          <p:nvPr>
            <p:ph type="dt" sz="half" idx="10"/>
          </p:nvPr>
        </p:nvSpPr>
        <p:spPr/>
        <p:txBody>
          <a:bodyPr/>
          <a:lstStyle/>
          <a:p>
            <a:pPr>
              <a:defRPr/>
            </a:pPr>
            <a:fld id="{2101D940-2520-4F1F-983C-4801CC1FCA19}" type="datetime1">
              <a:rPr lang="en-GB" smtClean="0"/>
              <a:t>19/08/2017</a:t>
            </a:fld>
            <a:r>
              <a:rPr lang="en-GB" dirty="0" smtClean="0"/>
              <a:t>02/10/2011</a:t>
            </a:r>
            <a:endParaRPr lang="en-GB" dirty="0"/>
          </a:p>
        </p:txBody>
      </p:sp>
      <p:sp>
        <p:nvSpPr>
          <p:cNvPr id="5" name="Footer Placeholder 4"/>
          <p:cNvSpPr>
            <a:spLocks noGrp="1"/>
          </p:cNvSpPr>
          <p:nvPr>
            <p:ph type="ftr" sz="quarter" idx="11"/>
          </p:nvPr>
        </p:nvSpPr>
        <p:spPr/>
        <p:txBody>
          <a:bodyPr/>
          <a:lstStyle/>
          <a:p>
            <a:pPr>
              <a:defRPr/>
            </a:pPr>
            <a:r>
              <a:rPr lang="en-GB" dirty="0" smtClean="0"/>
              <a:t>JAH</a:t>
            </a:r>
            <a:endParaRPr lang="en-GB" dirty="0"/>
          </a:p>
        </p:txBody>
      </p:sp>
      <p:sp>
        <p:nvSpPr>
          <p:cNvPr id="6" name="Slide Number Placeholder 5"/>
          <p:cNvSpPr>
            <a:spLocks noGrp="1"/>
          </p:cNvSpPr>
          <p:nvPr>
            <p:ph type="sldNum" sz="quarter" idx="12"/>
          </p:nvPr>
        </p:nvSpPr>
        <p:spPr/>
        <p:txBody>
          <a:bodyPr/>
          <a:lstStyle/>
          <a:p>
            <a:pPr>
              <a:defRPr/>
            </a:pPr>
            <a:fld id="{D1008960-D204-42E7-A070-718BE675E09E}" type="slidenum">
              <a:rPr lang="en-GB" smtClean="0"/>
              <a:pPr>
                <a:defRPr/>
              </a:pPr>
              <a:t>89</a:t>
            </a:fld>
            <a:endParaRPr lang="en-GB" dirty="0"/>
          </a:p>
        </p:txBody>
      </p:sp>
    </p:spTree>
    <p:extLst>
      <p:ext uri="{BB962C8B-B14F-4D97-AF65-F5344CB8AC3E}">
        <p14:creationId xmlns:p14="http://schemas.microsoft.com/office/powerpoint/2010/main" val="80210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5A3FCB-20EB-4060-B036-3414C554CD6A}" type="slidenum">
              <a:rPr lang="en-GB" sz="2000" smtClean="0">
                <a:solidFill>
                  <a:schemeClr val="accent1"/>
                </a:solidFill>
              </a:rPr>
              <a:pPr eaLnBrk="1" hangingPunct="1"/>
              <a:t>9</a:t>
            </a:fld>
            <a:endParaRPr lang="en-GB" sz="2000" dirty="0" smtClean="0">
              <a:solidFill>
                <a:schemeClr val="accent1"/>
              </a:solidFill>
            </a:endParaRPr>
          </a:p>
        </p:txBody>
      </p:sp>
      <p:sp>
        <p:nvSpPr>
          <p:cNvPr id="122883"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472C12-9635-482A-9FE7-327602DDAB9C}" type="datetime1">
              <a:rPr lang="en-GB" sz="1400" smtClean="0"/>
              <a:t>19/08/2017</a:t>
            </a:fld>
            <a:endParaRPr lang="en-GB" sz="1400" dirty="0" smtClean="0"/>
          </a:p>
        </p:txBody>
      </p:sp>
      <p:sp>
        <p:nvSpPr>
          <p:cNvPr id="122884"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22885" name="Rectangle 2"/>
          <p:cNvSpPr>
            <a:spLocks noGrp="1" noChangeArrowheads="1"/>
          </p:cNvSpPr>
          <p:nvPr>
            <p:ph type="title"/>
          </p:nvPr>
        </p:nvSpPr>
        <p:spPr>
          <a:xfrm>
            <a:off x="1691680" y="548680"/>
            <a:ext cx="6120680" cy="2592288"/>
          </a:xfrm>
        </p:spPr>
        <p:txBody>
          <a:bodyPr/>
          <a:lstStyle/>
          <a:p>
            <a:pPr algn="ctr" eaLnBrk="1" hangingPunct="1"/>
            <a:r>
              <a:rPr lang="en-GB" sz="7200" dirty="0" smtClean="0"/>
              <a:t>Mass &amp; </a:t>
            </a:r>
            <a:r>
              <a:rPr lang="en-GB" sz="7200" dirty="0" smtClean="0"/>
              <a:t>Weight</a:t>
            </a:r>
            <a:endParaRPr lang="en-GB" sz="7200" dirty="0" smtClean="0"/>
          </a:p>
        </p:txBody>
      </p:sp>
      <p:sp>
        <p:nvSpPr>
          <p:cNvPr id="2" name="TextBox 1"/>
          <p:cNvSpPr txBox="1"/>
          <p:nvPr/>
        </p:nvSpPr>
        <p:spPr>
          <a:xfrm>
            <a:off x="1187625" y="3356992"/>
            <a:ext cx="6912768" cy="1569660"/>
          </a:xfrm>
          <a:prstGeom prst="rect">
            <a:avLst/>
          </a:prstGeom>
          <a:noFill/>
        </p:spPr>
        <p:txBody>
          <a:bodyPr wrap="square" rtlCol="0">
            <a:spAutoFit/>
          </a:bodyPr>
          <a:lstStyle/>
          <a:p>
            <a:r>
              <a:rPr lang="en-GB" sz="3200" b="1" dirty="0" smtClean="0">
                <a:solidFill>
                  <a:schemeClr val="accent2">
                    <a:lumMod val="50000"/>
                  </a:schemeClr>
                </a:solidFill>
              </a:rPr>
              <a:t>Before we deal with Forces, we near to clear up an important confusion in Physics/ Science.</a:t>
            </a:r>
            <a:endParaRPr lang="en-GB" sz="3200" b="1" dirty="0">
              <a:solidFill>
                <a:schemeClr val="accent2">
                  <a:lumMod val="50000"/>
                </a:schemeClr>
              </a:solidFill>
            </a:endParaRPr>
          </a:p>
        </p:txBody>
      </p:sp>
    </p:spTree>
    <p:extLst>
      <p:ext uri="{BB962C8B-B14F-4D97-AF65-F5344CB8AC3E}">
        <p14:creationId xmlns:p14="http://schemas.microsoft.com/office/powerpoint/2010/main" val="30702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Questions</a:t>
            </a:r>
            <a:endParaRPr lang="en-GB" dirty="0"/>
          </a:p>
        </p:txBody>
      </p:sp>
      <p:sp>
        <p:nvSpPr>
          <p:cNvPr id="3" name="Content Placeholder 2"/>
          <p:cNvSpPr>
            <a:spLocks noGrp="1"/>
          </p:cNvSpPr>
          <p:nvPr>
            <p:ph idx="1"/>
          </p:nvPr>
        </p:nvSpPr>
        <p:spPr>
          <a:xfrm>
            <a:off x="179512" y="1628800"/>
            <a:ext cx="8640960" cy="4800600"/>
          </a:xfrm>
        </p:spPr>
        <p:txBody>
          <a:bodyPr/>
          <a:lstStyle/>
          <a:p>
            <a:pPr marL="742950" lvl="0" indent="-742950">
              <a:buFont typeface="+mj-lt"/>
              <a:buAutoNum type="arabicPeriod" startAt="5"/>
            </a:pPr>
            <a:r>
              <a:rPr lang="en-GB" sz="3600" dirty="0" smtClean="0"/>
              <a:t>A </a:t>
            </a:r>
            <a:r>
              <a:rPr lang="en-GB" sz="3600" dirty="0"/>
              <a:t>small car has a weight of 8000N what is the mass of the car?</a:t>
            </a:r>
          </a:p>
          <a:p>
            <a:pPr marL="742950" lvl="0" indent="-742950">
              <a:buFont typeface="+mj-lt"/>
              <a:buAutoNum type="arabicPeriod" startAt="5"/>
            </a:pPr>
            <a:r>
              <a:rPr lang="en-GB" sz="3600" dirty="0"/>
              <a:t>What is the mass of a small S1 pupil who has a weight of 450N?</a:t>
            </a:r>
          </a:p>
          <a:p>
            <a:pPr marL="742950" lvl="0" indent="-742950">
              <a:buFont typeface="+mj-lt"/>
              <a:buAutoNum type="arabicPeriod" startAt="5"/>
            </a:pPr>
            <a:r>
              <a:rPr lang="en-GB" sz="3600" dirty="0"/>
              <a:t>What is the weight of </a:t>
            </a:r>
            <a:r>
              <a:rPr lang="en-GB" sz="3600" dirty="0"/>
              <a:t>Ruaridh’s</a:t>
            </a:r>
            <a:r>
              <a:rPr lang="en-GB" sz="3600" dirty="0"/>
              <a:t> pen if it has a mass of 200g</a:t>
            </a:r>
          </a:p>
          <a:p>
            <a:r>
              <a:rPr lang="en-GB" dirty="0"/>
              <a:t> </a:t>
            </a:r>
          </a:p>
          <a:p>
            <a:endParaRPr lang="en-GB" dirty="0"/>
          </a:p>
        </p:txBody>
      </p:sp>
      <p:sp>
        <p:nvSpPr>
          <p:cNvPr id="4" name="Date Placeholder 3"/>
          <p:cNvSpPr>
            <a:spLocks noGrp="1"/>
          </p:cNvSpPr>
          <p:nvPr>
            <p:ph type="dt" sz="half" idx="10"/>
          </p:nvPr>
        </p:nvSpPr>
        <p:spPr/>
        <p:txBody>
          <a:bodyPr/>
          <a:lstStyle/>
          <a:p>
            <a:pPr>
              <a:defRPr/>
            </a:pPr>
            <a:fld id="{5806A5A3-3B06-4502-AD7D-0A712276F082}" type="datetime1">
              <a:rPr lang="en-GB" smtClean="0"/>
              <a:t>19/08/2017</a:t>
            </a:fld>
            <a:r>
              <a:rPr lang="en-GB" dirty="0" smtClean="0"/>
              <a:t>02/10/2011</a:t>
            </a:r>
            <a:endParaRPr lang="en-GB" dirty="0"/>
          </a:p>
        </p:txBody>
      </p:sp>
      <p:sp>
        <p:nvSpPr>
          <p:cNvPr id="5" name="Footer Placeholder 4"/>
          <p:cNvSpPr>
            <a:spLocks noGrp="1"/>
          </p:cNvSpPr>
          <p:nvPr>
            <p:ph type="ftr" sz="quarter" idx="11"/>
          </p:nvPr>
        </p:nvSpPr>
        <p:spPr/>
        <p:txBody>
          <a:bodyPr/>
          <a:lstStyle/>
          <a:p>
            <a:pPr>
              <a:defRPr/>
            </a:pPr>
            <a:r>
              <a:rPr lang="en-GB" dirty="0" smtClean="0"/>
              <a:t>JAH</a:t>
            </a:r>
            <a:endParaRPr lang="en-GB" dirty="0"/>
          </a:p>
        </p:txBody>
      </p:sp>
      <p:sp>
        <p:nvSpPr>
          <p:cNvPr id="6" name="Slide Number Placeholder 5"/>
          <p:cNvSpPr>
            <a:spLocks noGrp="1"/>
          </p:cNvSpPr>
          <p:nvPr>
            <p:ph type="sldNum" sz="quarter" idx="12"/>
          </p:nvPr>
        </p:nvSpPr>
        <p:spPr/>
        <p:txBody>
          <a:bodyPr/>
          <a:lstStyle/>
          <a:p>
            <a:pPr>
              <a:defRPr/>
            </a:pPr>
            <a:fld id="{D1008960-D204-42E7-A070-718BE675E09E}" type="slidenum">
              <a:rPr lang="en-GB" smtClean="0"/>
              <a:pPr>
                <a:defRPr/>
              </a:pPr>
              <a:t>90</a:t>
            </a:fld>
            <a:endParaRPr lang="en-GB" dirty="0"/>
          </a:p>
        </p:txBody>
      </p:sp>
    </p:spTree>
    <p:extLst>
      <p:ext uri="{BB962C8B-B14F-4D97-AF65-F5344CB8AC3E}">
        <p14:creationId xmlns:p14="http://schemas.microsoft.com/office/powerpoint/2010/main" val="30704890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9332CC-0F88-4430-8B38-28296E19DF37}" type="slidenum">
              <a:rPr lang="en-GB" sz="2000" smtClean="0">
                <a:solidFill>
                  <a:schemeClr val="accent1"/>
                </a:solidFill>
              </a:rPr>
              <a:pPr eaLnBrk="1" hangingPunct="1"/>
              <a:t>91</a:t>
            </a:fld>
            <a:endParaRPr lang="en-GB" sz="2000" dirty="0" smtClean="0">
              <a:solidFill>
                <a:schemeClr val="accent1"/>
              </a:solidFill>
            </a:endParaRPr>
          </a:p>
        </p:txBody>
      </p:sp>
      <p:pic>
        <p:nvPicPr>
          <p:cNvPr id="137219" name="Picture 6"/>
          <p:cNvPicPr>
            <a:picLocks noChangeAspect="1" noChangeArrowheads="1"/>
          </p:cNvPicPr>
          <p:nvPr/>
        </p:nvPicPr>
        <p:blipFill>
          <a:blip r:embed="rId2">
            <a:extLst>
              <a:ext uri="{28A0092B-C50C-407E-A947-70E740481C1C}">
                <a14:useLocalDpi xmlns:a14="http://schemas.microsoft.com/office/drawing/2010/main" val="0"/>
              </a:ext>
            </a:extLst>
          </a:blip>
          <a:srcRect r="55371"/>
          <a:stretch>
            <a:fillRect/>
          </a:stretch>
        </p:blipFill>
        <p:spPr bwMode="auto">
          <a:xfrm>
            <a:off x="0" y="0"/>
            <a:ext cx="87058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0" name="Rectangle 2"/>
          <p:cNvSpPr>
            <a:spLocks noGrp="1" noChangeArrowheads="1"/>
          </p:cNvSpPr>
          <p:nvPr>
            <p:ph type="title"/>
          </p:nvPr>
        </p:nvSpPr>
        <p:spPr/>
        <p:txBody>
          <a:bodyPr/>
          <a:lstStyle/>
          <a:p>
            <a:r>
              <a:rPr lang="en-GB" b="1" dirty="0" smtClean="0">
                <a:cs typeface="Times New Roman" pitchFamily="18" charset="0"/>
              </a:rPr>
              <a:t>Losing – and gaining – weight</a:t>
            </a:r>
          </a:p>
        </p:txBody>
      </p:sp>
      <p:sp>
        <p:nvSpPr>
          <p:cNvPr id="137221" name="Rectangle 4"/>
          <p:cNvSpPr>
            <a:spLocks noChangeArrowheads="1"/>
          </p:cNvSpPr>
          <p:nvPr/>
        </p:nvSpPr>
        <p:spPr bwMode="auto">
          <a:xfrm>
            <a:off x="539750" y="188913"/>
            <a:ext cx="7443788"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Comic Sans MS" pitchFamily="66" charset="0"/>
                <a:hlinkClick r:id="rId3"/>
              </a:rPr>
              <a:t>://www.mathsisfun.com/measure/weight-mass.html</a:t>
            </a:r>
            <a:endParaRPr lang="en-GB" dirty="0">
              <a:latin typeface="Comic Sans MS" pitchFamily="66" charset="0"/>
            </a:endParaRPr>
          </a:p>
        </p:txBody>
      </p:sp>
      <p:sp>
        <p:nvSpPr>
          <p:cNvPr id="2" name="Date Placeholder 1"/>
          <p:cNvSpPr>
            <a:spLocks noGrp="1"/>
          </p:cNvSpPr>
          <p:nvPr>
            <p:ph type="dt" sz="half" idx="10"/>
          </p:nvPr>
        </p:nvSpPr>
        <p:spPr/>
        <p:txBody>
          <a:bodyPr/>
          <a:lstStyle/>
          <a:p>
            <a:fld id="{D8D9A6E9-DF11-433B-BEFA-393C40B578A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8629893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85BCFF-78D9-46AF-979F-31906B91CCF8}" type="slidenum">
              <a:rPr lang="en-GB" sz="2000" smtClean="0">
                <a:solidFill>
                  <a:schemeClr val="accent1"/>
                </a:solidFill>
              </a:rPr>
              <a:pPr eaLnBrk="1" hangingPunct="1"/>
              <a:t>92</a:t>
            </a:fld>
            <a:endParaRPr lang="en-GB" sz="2000" dirty="0" smtClean="0">
              <a:solidFill>
                <a:schemeClr val="accent1"/>
              </a:solidFill>
            </a:endParaRPr>
          </a:p>
        </p:txBody>
      </p:sp>
      <p:sp>
        <p:nvSpPr>
          <p:cNvPr id="138243"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30AB80-26B6-4FC9-A0FC-12F31BBB217A}" type="datetime1">
              <a:rPr lang="en-GB" sz="1400" smtClean="0"/>
              <a:t>19/08/2017</a:t>
            </a:fld>
            <a:endParaRPr lang="en-GB" sz="1400" dirty="0" smtClean="0"/>
          </a:p>
        </p:txBody>
      </p:sp>
      <p:sp>
        <p:nvSpPr>
          <p:cNvPr id="13824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38245" name="Rectangle 1026"/>
          <p:cNvSpPr>
            <a:spLocks noChangeArrowheads="1"/>
          </p:cNvSpPr>
          <p:nvPr/>
        </p:nvSpPr>
        <p:spPr bwMode="auto">
          <a:xfrm>
            <a:off x="0" y="2544763"/>
            <a:ext cx="9144000" cy="434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4851" name="Group 1027"/>
          <p:cNvGrpSpPr>
            <a:grpSpLocks/>
          </p:cNvGrpSpPr>
          <p:nvPr/>
        </p:nvGrpSpPr>
        <p:grpSpPr bwMode="auto">
          <a:xfrm>
            <a:off x="611188" y="3130550"/>
            <a:ext cx="3722687" cy="2614613"/>
            <a:chOff x="385" y="1972"/>
            <a:chExt cx="2345" cy="1647"/>
          </a:xfrm>
        </p:grpSpPr>
        <p:pic>
          <p:nvPicPr>
            <p:cNvPr id="138370" name="Picture 1028" descr="ESC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2508"/>
              <a:ext cx="2345"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371" name="AutoShape 1029"/>
            <p:cNvSpPr>
              <a:spLocks noChangeArrowheads="1"/>
            </p:cNvSpPr>
            <p:nvPr/>
          </p:nvSpPr>
          <p:spPr bwMode="auto">
            <a:xfrm rot="10294243" flipH="1">
              <a:off x="1259" y="3166"/>
              <a:ext cx="1061" cy="261"/>
            </a:xfrm>
            <a:prstGeom prst="parallelogram">
              <a:avLst>
                <a:gd name="adj" fmla="val 564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372" name="Oval 1030"/>
            <p:cNvSpPr>
              <a:spLocks noChangeArrowheads="1"/>
            </p:cNvSpPr>
            <p:nvPr/>
          </p:nvSpPr>
          <p:spPr bwMode="auto">
            <a:xfrm>
              <a:off x="1356" y="1972"/>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4855" name="AutoShape 1031"/>
            <p:cNvSpPr>
              <a:spLocks noChangeArrowheads="1"/>
            </p:cNvSpPr>
            <p:nvPr/>
          </p:nvSpPr>
          <p:spPr bwMode="auto">
            <a:xfrm rot="10800000">
              <a:off x="1039" y="2108"/>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grpSp>
      <p:sp>
        <p:nvSpPr>
          <p:cNvPr id="138247" name="Rectangle 1032"/>
          <p:cNvSpPr>
            <a:spLocks noGrp="1" noChangeArrowheads="1"/>
          </p:cNvSpPr>
          <p:nvPr>
            <p:ph type="title"/>
          </p:nvPr>
        </p:nvSpPr>
        <p:spPr>
          <a:xfrm>
            <a:off x="395288" y="0"/>
            <a:ext cx="8229600" cy="981075"/>
          </a:xfrm>
        </p:spPr>
        <p:txBody>
          <a:bodyPr/>
          <a:lstStyle/>
          <a:p>
            <a:pPr eaLnBrk="1" hangingPunct="1"/>
            <a:r>
              <a:rPr lang="en-GB" dirty="0" smtClean="0"/>
              <a:t>Weight and Mass – </a:t>
            </a:r>
            <a:endParaRPr lang="en-US" dirty="0" smtClean="0"/>
          </a:p>
        </p:txBody>
      </p:sp>
      <p:sp>
        <p:nvSpPr>
          <p:cNvPr id="334858" name="Text Box 1034"/>
          <p:cNvSpPr txBox="1">
            <a:spLocks noChangeArrowheads="1"/>
          </p:cNvSpPr>
          <p:nvPr/>
        </p:nvSpPr>
        <p:spPr bwMode="auto">
          <a:xfrm rot="-461203">
            <a:off x="2289909" y="4996421"/>
            <a:ext cx="155738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800" dirty="0">
                <a:latin typeface="ITC Avant Garde Gothic" pitchFamily="34" charset="0"/>
                <a:cs typeface="Arial" pitchFamily="34" charset="0"/>
              </a:rPr>
              <a:t>1  K</a:t>
            </a:r>
            <a:r>
              <a:rPr lang="en-GB" sz="2000" dirty="0">
                <a:latin typeface="ITC Avant Garde Gothic" pitchFamily="34" charset="0"/>
                <a:cs typeface="Arial" pitchFamily="34" charset="0"/>
              </a:rPr>
              <a:t>g</a:t>
            </a:r>
            <a:endParaRPr lang="en-US" sz="2000" dirty="0">
              <a:latin typeface="ITC Avant Garde Gothic" pitchFamily="34" charset="0"/>
              <a:cs typeface="Arial" pitchFamily="34" charset="0"/>
            </a:endParaRPr>
          </a:p>
        </p:txBody>
      </p:sp>
      <p:grpSp>
        <p:nvGrpSpPr>
          <p:cNvPr id="334859" name="Group 1035"/>
          <p:cNvGrpSpPr>
            <a:grpSpLocks/>
          </p:cNvGrpSpPr>
          <p:nvPr/>
        </p:nvGrpSpPr>
        <p:grpSpPr bwMode="auto">
          <a:xfrm>
            <a:off x="6554788" y="2517775"/>
            <a:ext cx="1295400" cy="3792538"/>
            <a:chOff x="4129" y="1586"/>
            <a:chExt cx="816" cy="2389"/>
          </a:xfrm>
        </p:grpSpPr>
        <p:grpSp>
          <p:nvGrpSpPr>
            <p:cNvPr id="138255" name="Group 1036"/>
            <p:cNvGrpSpPr>
              <a:grpSpLocks/>
            </p:cNvGrpSpPr>
            <p:nvPr/>
          </p:nvGrpSpPr>
          <p:grpSpPr bwMode="auto">
            <a:xfrm>
              <a:off x="4419" y="1586"/>
              <a:ext cx="251" cy="1750"/>
              <a:chOff x="1323" y="756"/>
              <a:chExt cx="251" cy="1750"/>
            </a:xfrm>
          </p:grpSpPr>
          <p:sp>
            <p:nvSpPr>
              <p:cNvPr id="138258" name="Line 1037"/>
              <p:cNvSpPr>
                <a:spLocks noChangeShapeType="1"/>
              </p:cNvSpPr>
              <p:nvPr/>
            </p:nvSpPr>
            <p:spPr bwMode="auto">
              <a:xfrm flipH="1" flipV="1">
                <a:off x="1421" y="1645"/>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59" name="Line 1038"/>
              <p:cNvSpPr>
                <a:spLocks noChangeShapeType="1"/>
              </p:cNvSpPr>
              <p:nvPr/>
            </p:nvSpPr>
            <p:spPr bwMode="auto">
              <a:xfrm flipH="1" flipV="1">
                <a:off x="1421" y="1359"/>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0" name="Line 1039"/>
              <p:cNvSpPr>
                <a:spLocks noChangeShapeType="1"/>
              </p:cNvSpPr>
              <p:nvPr/>
            </p:nvSpPr>
            <p:spPr bwMode="auto">
              <a:xfrm flipH="1" flipV="1">
                <a:off x="1421" y="1385"/>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1" name="Line 1040"/>
              <p:cNvSpPr>
                <a:spLocks noChangeShapeType="1"/>
              </p:cNvSpPr>
              <p:nvPr/>
            </p:nvSpPr>
            <p:spPr bwMode="auto">
              <a:xfrm flipH="1" flipV="1">
                <a:off x="1421" y="1411"/>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2" name="Line 1041"/>
              <p:cNvSpPr>
                <a:spLocks noChangeShapeType="1"/>
              </p:cNvSpPr>
              <p:nvPr/>
            </p:nvSpPr>
            <p:spPr bwMode="auto">
              <a:xfrm flipH="1" flipV="1">
                <a:off x="1421" y="1437"/>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3" name="Line 1042"/>
              <p:cNvSpPr>
                <a:spLocks noChangeShapeType="1"/>
              </p:cNvSpPr>
              <p:nvPr/>
            </p:nvSpPr>
            <p:spPr bwMode="auto">
              <a:xfrm flipH="1" flipV="1">
                <a:off x="1421" y="1463"/>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4" name="Line 1043"/>
              <p:cNvSpPr>
                <a:spLocks noChangeShapeType="1"/>
              </p:cNvSpPr>
              <p:nvPr/>
            </p:nvSpPr>
            <p:spPr bwMode="auto">
              <a:xfrm flipH="1" flipV="1">
                <a:off x="1421" y="1489"/>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5" name="Line 1044"/>
              <p:cNvSpPr>
                <a:spLocks noChangeShapeType="1"/>
              </p:cNvSpPr>
              <p:nvPr/>
            </p:nvSpPr>
            <p:spPr bwMode="auto">
              <a:xfrm flipH="1" flipV="1">
                <a:off x="1421" y="1515"/>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6" name="Line 1045"/>
              <p:cNvSpPr>
                <a:spLocks noChangeShapeType="1"/>
              </p:cNvSpPr>
              <p:nvPr/>
            </p:nvSpPr>
            <p:spPr bwMode="auto">
              <a:xfrm flipH="1" flipV="1">
                <a:off x="1421" y="1541"/>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7" name="Line 1046"/>
              <p:cNvSpPr>
                <a:spLocks noChangeShapeType="1"/>
              </p:cNvSpPr>
              <p:nvPr/>
            </p:nvSpPr>
            <p:spPr bwMode="auto">
              <a:xfrm flipH="1" flipV="1">
                <a:off x="1421" y="1567"/>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8" name="Line 1047"/>
              <p:cNvSpPr>
                <a:spLocks noChangeShapeType="1"/>
              </p:cNvSpPr>
              <p:nvPr/>
            </p:nvSpPr>
            <p:spPr bwMode="auto">
              <a:xfrm flipH="1" flipV="1">
                <a:off x="1421" y="1593"/>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69" name="Line 1048"/>
              <p:cNvSpPr>
                <a:spLocks noChangeShapeType="1"/>
              </p:cNvSpPr>
              <p:nvPr/>
            </p:nvSpPr>
            <p:spPr bwMode="auto">
              <a:xfrm flipH="1" flipV="1">
                <a:off x="1421" y="1619"/>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0" name="Line 1049"/>
              <p:cNvSpPr>
                <a:spLocks noChangeShapeType="1"/>
              </p:cNvSpPr>
              <p:nvPr/>
            </p:nvSpPr>
            <p:spPr bwMode="auto">
              <a:xfrm flipV="1">
                <a:off x="1421" y="1658"/>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1" name="Line 1050"/>
              <p:cNvSpPr>
                <a:spLocks noChangeShapeType="1"/>
              </p:cNvSpPr>
              <p:nvPr/>
            </p:nvSpPr>
            <p:spPr bwMode="auto">
              <a:xfrm flipV="1">
                <a:off x="1421" y="1372"/>
                <a:ext cx="81" cy="14"/>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2" name="Line 1051"/>
              <p:cNvSpPr>
                <a:spLocks noChangeShapeType="1"/>
              </p:cNvSpPr>
              <p:nvPr/>
            </p:nvSpPr>
            <p:spPr bwMode="auto">
              <a:xfrm flipV="1">
                <a:off x="1421" y="1398"/>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3" name="Line 1052"/>
              <p:cNvSpPr>
                <a:spLocks noChangeShapeType="1"/>
              </p:cNvSpPr>
              <p:nvPr/>
            </p:nvSpPr>
            <p:spPr bwMode="auto">
              <a:xfrm flipV="1">
                <a:off x="1421" y="1424"/>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4" name="Line 1053"/>
              <p:cNvSpPr>
                <a:spLocks noChangeShapeType="1"/>
              </p:cNvSpPr>
              <p:nvPr/>
            </p:nvSpPr>
            <p:spPr bwMode="auto">
              <a:xfrm flipV="1">
                <a:off x="1421" y="1450"/>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5" name="Line 1054"/>
              <p:cNvSpPr>
                <a:spLocks noChangeShapeType="1"/>
              </p:cNvSpPr>
              <p:nvPr/>
            </p:nvSpPr>
            <p:spPr bwMode="auto">
              <a:xfrm flipV="1">
                <a:off x="1421" y="1476"/>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6" name="Line 1055"/>
              <p:cNvSpPr>
                <a:spLocks noChangeShapeType="1"/>
              </p:cNvSpPr>
              <p:nvPr/>
            </p:nvSpPr>
            <p:spPr bwMode="auto">
              <a:xfrm flipV="1">
                <a:off x="1421" y="1502"/>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7" name="Line 1056"/>
              <p:cNvSpPr>
                <a:spLocks noChangeShapeType="1"/>
              </p:cNvSpPr>
              <p:nvPr/>
            </p:nvSpPr>
            <p:spPr bwMode="auto">
              <a:xfrm flipV="1">
                <a:off x="1421" y="1528"/>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8" name="Line 1057"/>
              <p:cNvSpPr>
                <a:spLocks noChangeShapeType="1"/>
              </p:cNvSpPr>
              <p:nvPr/>
            </p:nvSpPr>
            <p:spPr bwMode="auto">
              <a:xfrm flipV="1">
                <a:off x="1421" y="1554"/>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79" name="Line 1058"/>
              <p:cNvSpPr>
                <a:spLocks noChangeShapeType="1"/>
              </p:cNvSpPr>
              <p:nvPr/>
            </p:nvSpPr>
            <p:spPr bwMode="auto">
              <a:xfrm flipV="1">
                <a:off x="1421" y="1580"/>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0" name="Line 1059"/>
              <p:cNvSpPr>
                <a:spLocks noChangeShapeType="1"/>
              </p:cNvSpPr>
              <p:nvPr/>
            </p:nvSpPr>
            <p:spPr bwMode="auto">
              <a:xfrm flipV="1">
                <a:off x="1421" y="160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1" name="Line 1060"/>
              <p:cNvSpPr>
                <a:spLocks noChangeShapeType="1"/>
              </p:cNvSpPr>
              <p:nvPr/>
            </p:nvSpPr>
            <p:spPr bwMode="auto">
              <a:xfrm flipV="1">
                <a:off x="1421" y="1632"/>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2" name="Line 1061"/>
              <p:cNvSpPr>
                <a:spLocks noChangeShapeType="1"/>
              </p:cNvSpPr>
              <p:nvPr/>
            </p:nvSpPr>
            <p:spPr bwMode="auto">
              <a:xfrm flipH="1" flipV="1">
                <a:off x="1421" y="1334"/>
                <a:ext cx="81" cy="1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3" name="Line 1062"/>
              <p:cNvSpPr>
                <a:spLocks noChangeShapeType="1"/>
              </p:cNvSpPr>
              <p:nvPr/>
            </p:nvSpPr>
            <p:spPr bwMode="auto">
              <a:xfrm flipH="1" flipV="1">
                <a:off x="1421" y="1048"/>
                <a:ext cx="81" cy="1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4" name="Line 1063"/>
              <p:cNvSpPr>
                <a:spLocks noChangeShapeType="1"/>
              </p:cNvSpPr>
              <p:nvPr/>
            </p:nvSpPr>
            <p:spPr bwMode="auto">
              <a:xfrm flipH="1" flipV="1">
                <a:off x="1421" y="1074"/>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5" name="Line 1064"/>
              <p:cNvSpPr>
                <a:spLocks noChangeShapeType="1"/>
              </p:cNvSpPr>
              <p:nvPr/>
            </p:nvSpPr>
            <p:spPr bwMode="auto">
              <a:xfrm flipH="1" flipV="1">
                <a:off x="1421" y="1100"/>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6" name="Line 1065"/>
              <p:cNvSpPr>
                <a:spLocks noChangeShapeType="1"/>
              </p:cNvSpPr>
              <p:nvPr/>
            </p:nvSpPr>
            <p:spPr bwMode="auto">
              <a:xfrm flipH="1" flipV="1">
                <a:off x="1421" y="1126"/>
                <a:ext cx="81"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7" name="Line 1066"/>
              <p:cNvSpPr>
                <a:spLocks noChangeShapeType="1"/>
              </p:cNvSpPr>
              <p:nvPr/>
            </p:nvSpPr>
            <p:spPr bwMode="auto">
              <a:xfrm flipH="1" flipV="1">
                <a:off x="1421" y="1152"/>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8" name="Line 1067"/>
              <p:cNvSpPr>
                <a:spLocks noChangeShapeType="1"/>
              </p:cNvSpPr>
              <p:nvPr/>
            </p:nvSpPr>
            <p:spPr bwMode="auto">
              <a:xfrm flipH="1" flipV="1">
                <a:off x="1421" y="1178"/>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89" name="Line 1068"/>
              <p:cNvSpPr>
                <a:spLocks noChangeShapeType="1"/>
              </p:cNvSpPr>
              <p:nvPr/>
            </p:nvSpPr>
            <p:spPr bwMode="auto">
              <a:xfrm flipH="1" flipV="1">
                <a:off x="1421" y="1204"/>
                <a:ext cx="81"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0" name="Line 1069"/>
              <p:cNvSpPr>
                <a:spLocks noChangeShapeType="1"/>
              </p:cNvSpPr>
              <p:nvPr/>
            </p:nvSpPr>
            <p:spPr bwMode="auto">
              <a:xfrm flipH="1" flipV="1">
                <a:off x="1421" y="1230"/>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1" name="Line 1070"/>
              <p:cNvSpPr>
                <a:spLocks noChangeShapeType="1"/>
              </p:cNvSpPr>
              <p:nvPr/>
            </p:nvSpPr>
            <p:spPr bwMode="auto">
              <a:xfrm flipH="1" flipV="1">
                <a:off x="1421" y="1256"/>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2" name="Line 1071"/>
              <p:cNvSpPr>
                <a:spLocks noChangeShapeType="1"/>
              </p:cNvSpPr>
              <p:nvPr/>
            </p:nvSpPr>
            <p:spPr bwMode="auto">
              <a:xfrm flipH="1" flipV="1">
                <a:off x="1421" y="1282"/>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3" name="Line 1072"/>
              <p:cNvSpPr>
                <a:spLocks noChangeShapeType="1"/>
              </p:cNvSpPr>
              <p:nvPr/>
            </p:nvSpPr>
            <p:spPr bwMode="auto">
              <a:xfrm flipH="1" flipV="1">
                <a:off x="1421" y="1308"/>
                <a:ext cx="81" cy="1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4" name="Line 1073"/>
              <p:cNvSpPr>
                <a:spLocks noChangeShapeType="1"/>
              </p:cNvSpPr>
              <p:nvPr/>
            </p:nvSpPr>
            <p:spPr bwMode="auto">
              <a:xfrm flipV="1">
                <a:off x="1421" y="1346"/>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5" name="Line 1074"/>
              <p:cNvSpPr>
                <a:spLocks noChangeShapeType="1"/>
              </p:cNvSpPr>
              <p:nvPr/>
            </p:nvSpPr>
            <p:spPr bwMode="auto">
              <a:xfrm flipV="1">
                <a:off x="1421" y="1061"/>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6" name="Line 1075"/>
              <p:cNvSpPr>
                <a:spLocks noChangeShapeType="1"/>
              </p:cNvSpPr>
              <p:nvPr/>
            </p:nvSpPr>
            <p:spPr bwMode="auto">
              <a:xfrm flipV="1">
                <a:off x="1421" y="1087"/>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7" name="Line 1076"/>
              <p:cNvSpPr>
                <a:spLocks noChangeShapeType="1"/>
              </p:cNvSpPr>
              <p:nvPr/>
            </p:nvSpPr>
            <p:spPr bwMode="auto">
              <a:xfrm flipV="1">
                <a:off x="1421" y="1113"/>
                <a:ext cx="81" cy="13"/>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8" name="Line 1077"/>
              <p:cNvSpPr>
                <a:spLocks noChangeShapeType="1"/>
              </p:cNvSpPr>
              <p:nvPr/>
            </p:nvSpPr>
            <p:spPr bwMode="auto">
              <a:xfrm flipV="1">
                <a:off x="1421" y="1139"/>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299" name="Line 1078"/>
              <p:cNvSpPr>
                <a:spLocks noChangeShapeType="1"/>
              </p:cNvSpPr>
              <p:nvPr/>
            </p:nvSpPr>
            <p:spPr bwMode="auto">
              <a:xfrm flipV="1">
                <a:off x="1421" y="1165"/>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0" name="Line 1079"/>
              <p:cNvSpPr>
                <a:spLocks noChangeShapeType="1"/>
              </p:cNvSpPr>
              <p:nvPr/>
            </p:nvSpPr>
            <p:spPr bwMode="auto">
              <a:xfrm flipV="1">
                <a:off x="1421" y="1191"/>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1" name="Line 1080"/>
              <p:cNvSpPr>
                <a:spLocks noChangeShapeType="1"/>
              </p:cNvSpPr>
              <p:nvPr/>
            </p:nvSpPr>
            <p:spPr bwMode="auto">
              <a:xfrm flipV="1">
                <a:off x="1421" y="1217"/>
                <a:ext cx="81" cy="12"/>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2" name="Line 1081"/>
              <p:cNvSpPr>
                <a:spLocks noChangeShapeType="1"/>
              </p:cNvSpPr>
              <p:nvPr/>
            </p:nvSpPr>
            <p:spPr bwMode="auto">
              <a:xfrm flipV="1">
                <a:off x="1421" y="1243"/>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3" name="Line 1082"/>
              <p:cNvSpPr>
                <a:spLocks noChangeShapeType="1"/>
              </p:cNvSpPr>
              <p:nvPr/>
            </p:nvSpPr>
            <p:spPr bwMode="auto">
              <a:xfrm flipV="1">
                <a:off x="1421" y="1269"/>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4" name="Line 1083"/>
              <p:cNvSpPr>
                <a:spLocks noChangeShapeType="1"/>
              </p:cNvSpPr>
              <p:nvPr/>
            </p:nvSpPr>
            <p:spPr bwMode="auto">
              <a:xfrm flipV="1">
                <a:off x="1421" y="1295"/>
                <a:ext cx="81" cy="11"/>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5" name="Line 1084"/>
              <p:cNvSpPr>
                <a:spLocks noChangeShapeType="1"/>
              </p:cNvSpPr>
              <p:nvPr/>
            </p:nvSpPr>
            <p:spPr bwMode="auto">
              <a:xfrm flipV="1">
                <a:off x="1421" y="1321"/>
                <a:ext cx="81" cy="10"/>
              </a:xfrm>
              <a:prstGeom prst="line">
                <a:avLst/>
              </a:prstGeom>
              <a:noFill/>
              <a:ln w="14288">
                <a:solidFill>
                  <a:srgbClr val="7F7F7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6" name="Line 1085"/>
              <p:cNvSpPr>
                <a:spLocks noChangeShapeType="1"/>
              </p:cNvSpPr>
              <p:nvPr/>
            </p:nvSpPr>
            <p:spPr bwMode="auto">
              <a:xfrm>
                <a:off x="1458" y="1669"/>
                <a:ext cx="1" cy="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07" name="Freeform 1086"/>
              <p:cNvSpPr>
                <a:spLocks noEditPoints="1"/>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23" h="8520">
                    <a:moveTo>
                      <a:pt x="244" y="1553"/>
                    </a:moveTo>
                    <a:lnTo>
                      <a:pt x="1690" y="1366"/>
                    </a:lnTo>
                    <a:lnTo>
                      <a:pt x="1707" y="6347"/>
                    </a:lnTo>
                    <a:lnTo>
                      <a:pt x="1379" y="6378"/>
                    </a:lnTo>
                    <a:lnTo>
                      <a:pt x="570" y="6394"/>
                    </a:lnTo>
                    <a:lnTo>
                      <a:pt x="259" y="6472"/>
                    </a:lnTo>
                    <a:lnTo>
                      <a:pt x="244" y="1553"/>
                    </a:lnTo>
                    <a:close/>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08" name="Freeform 1087"/>
              <p:cNvSpPr>
                <a:spLocks/>
              </p:cNvSpPr>
              <p:nvPr/>
            </p:nvSpPr>
            <p:spPr bwMode="auto">
              <a:xfrm>
                <a:off x="1387" y="1089"/>
                <a:ext cx="163" cy="567"/>
              </a:xfrm>
              <a:custGeom>
                <a:avLst/>
                <a:gdLst>
                  <a:gd name="T0" fmla="*/ 0 w 1463"/>
                  <a:gd name="T1" fmla="*/ 0 h 5106"/>
                  <a:gd name="T2" fmla="*/ 0 w 1463"/>
                  <a:gd name="T3" fmla="*/ 0 h 5106"/>
                  <a:gd name="T4" fmla="*/ 0 w 1463"/>
                  <a:gd name="T5" fmla="*/ 0 h 5106"/>
                  <a:gd name="T6" fmla="*/ 0 w 1463"/>
                  <a:gd name="T7" fmla="*/ 0 h 5106"/>
                  <a:gd name="T8" fmla="*/ 0 w 1463"/>
                  <a:gd name="T9" fmla="*/ 0 h 5106"/>
                  <a:gd name="T10" fmla="*/ 0 w 1463"/>
                  <a:gd name="T11" fmla="*/ 0 h 5106"/>
                  <a:gd name="T12" fmla="*/ 0 w 1463"/>
                  <a:gd name="T13" fmla="*/ 0 h 5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3" h="5106">
                    <a:moveTo>
                      <a:pt x="0" y="187"/>
                    </a:moveTo>
                    <a:lnTo>
                      <a:pt x="1446" y="0"/>
                    </a:lnTo>
                    <a:lnTo>
                      <a:pt x="1463" y="4981"/>
                    </a:lnTo>
                    <a:lnTo>
                      <a:pt x="1135" y="5012"/>
                    </a:lnTo>
                    <a:lnTo>
                      <a:pt x="326" y="5028"/>
                    </a:lnTo>
                    <a:lnTo>
                      <a:pt x="15" y="5106"/>
                    </a:lnTo>
                    <a:lnTo>
                      <a:pt x="0" y="18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09" name="Freeform 1088"/>
              <p:cNvSpPr>
                <a:spLocks/>
              </p:cNvSpPr>
              <p:nvPr/>
            </p:nvSpPr>
            <p:spPr bwMode="auto">
              <a:xfrm>
                <a:off x="1360" y="937"/>
                <a:ext cx="214" cy="947"/>
              </a:xfrm>
              <a:custGeom>
                <a:avLst/>
                <a:gdLst>
                  <a:gd name="T0" fmla="*/ 0 w 1923"/>
                  <a:gd name="T1" fmla="*/ 0 h 8520"/>
                  <a:gd name="T2" fmla="*/ 0 w 1923"/>
                  <a:gd name="T3" fmla="*/ 0 h 8520"/>
                  <a:gd name="T4" fmla="*/ 0 w 1923"/>
                  <a:gd name="T5" fmla="*/ 0 h 8520"/>
                  <a:gd name="T6" fmla="*/ 0 w 1923"/>
                  <a:gd name="T7" fmla="*/ 0 h 8520"/>
                  <a:gd name="T8" fmla="*/ 0 w 1923"/>
                  <a:gd name="T9" fmla="*/ 0 h 8520"/>
                  <a:gd name="T10" fmla="*/ 0 w 1923"/>
                  <a:gd name="T11" fmla="*/ 0 h 8520"/>
                  <a:gd name="T12" fmla="*/ 0 w 1923"/>
                  <a:gd name="T13" fmla="*/ 0 h 8520"/>
                  <a:gd name="T14" fmla="*/ 0 w 1923"/>
                  <a:gd name="T15" fmla="*/ 0 h 8520"/>
                  <a:gd name="T16" fmla="*/ 0 w 1923"/>
                  <a:gd name="T17" fmla="*/ 0 h 8520"/>
                  <a:gd name="T18" fmla="*/ 0 w 1923"/>
                  <a:gd name="T19" fmla="*/ 0 h 8520"/>
                  <a:gd name="T20" fmla="*/ 0 w 1923"/>
                  <a:gd name="T21" fmla="*/ 0 h 8520"/>
                  <a:gd name="T22" fmla="*/ 0 w 1923"/>
                  <a:gd name="T23" fmla="*/ 0 h 8520"/>
                  <a:gd name="T24" fmla="*/ 0 w 1923"/>
                  <a:gd name="T25" fmla="*/ 0 h 8520"/>
                  <a:gd name="T26" fmla="*/ 0 w 1923"/>
                  <a:gd name="T27" fmla="*/ 0 h 8520"/>
                  <a:gd name="T28" fmla="*/ 0 w 1923"/>
                  <a:gd name="T29" fmla="*/ 0 h 8520"/>
                  <a:gd name="T30" fmla="*/ 0 w 1923"/>
                  <a:gd name="T31" fmla="*/ 0 h 8520"/>
                  <a:gd name="T32" fmla="*/ 0 w 1923"/>
                  <a:gd name="T33" fmla="*/ 0 h 8520"/>
                  <a:gd name="T34" fmla="*/ 0 w 1923"/>
                  <a:gd name="T35" fmla="*/ 0 h 8520"/>
                  <a:gd name="T36" fmla="*/ 0 w 1923"/>
                  <a:gd name="T37" fmla="*/ 0 h 8520"/>
                  <a:gd name="T38" fmla="*/ 0 w 1923"/>
                  <a:gd name="T39" fmla="*/ 0 h 8520"/>
                  <a:gd name="T40" fmla="*/ 0 w 1923"/>
                  <a:gd name="T41" fmla="*/ 0 h 8520"/>
                  <a:gd name="T42" fmla="*/ 0 w 1923"/>
                  <a:gd name="T43" fmla="*/ 0 h 8520"/>
                  <a:gd name="T44" fmla="*/ 0 w 1923"/>
                  <a:gd name="T45" fmla="*/ 0 h 8520"/>
                  <a:gd name="T46" fmla="*/ 0 w 1923"/>
                  <a:gd name="T47" fmla="*/ 0 h 8520"/>
                  <a:gd name="T48" fmla="*/ 0 w 1923"/>
                  <a:gd name="T49" fmla="*/ 0 h 8520"/>
                  <a:gd name="T50" fmla="*/ 0 w 1923"/>
                  <a:gd name="T51" fmla="*/ 0 h 8520"/>
                  <a:gd name="T52" fmla="*/ 0 w 1923"/>
                  <a:gd name="T53" fmla="*/ 0 h 8520"/>
                  <a:gd name="T54" fmla="*/ 0 w 1923"/>
                  <a:gd name="T55" fmla="*/ 0 h 8520"/>
                  <a:gd name="T56" fmla="*/ 0 w 1923"/>
                  <a:gd name="T57" fmla="*/ 0 h 8520"/>
                  <a:gd name="T58" fmla="*/ 0 w 1923"/>
                  <a:gd name="T59" fmla="*/ 0 h 8520"/>
                  <a:gd name="T60" fmla="*/ 0 w 1923"/>
                  <a:gd name="T61" fmla="*/ 0 h 8520"/>
                  <a:gd name="T62" fmla="*/ 0 w 1923"/>
                  <a:gd name="T63" fmla="*/ 0 h 8520"/>
                  <a:gd name="T64" fmla="*/ 0 w 1923"/>
                  <a:gd name="T65" fmla="*/ 0 h 8520"/>
                  <a:gd name="T66" fmla="*/ 0 w 1923"/>
                  <a:gd name="T67" fmla="*/ 0 h 8520"/>
                  <a:gd name="T68" fmla="*/ 0 w 1923"/>
                  <a:gd name="T69" fmla="*/ 0 h 8520"/>
                  <a:gd name="T70" fmla="*/ 0 w 1923"/>
                  <a:gd name="T71" fmla="*/ 0 h 8520"/>
                  <a:gd name="T72" fmla="*/ 0 w 1923"/>
                  <a:gd name="T73" fmla="*/ 0 h 8520"/>
                  <a:gd name="T74" fmla="*/ 0 w 1923"/>
                  <a:gd name="T75" fmla="*/ 0 h 8520"/>
                  <a:gd name="T76" fmla="*/ 0 w 1923"/>
                  <a:gd name="T77" fmla="*/ 0 h 8520"/>
                  <a:gd name="T78" fmla="*/ 0 w 1923"/>
                  <a:gd name="T79" fmla="*/ 0 h 8520"/>
                  <a:gd name="T80" fmla="*/ 0 w 1923"/>
                  <a:gd name="T81" fmla="*/ 0 h 8520"/>
                  <a:gd name="T82" fmla="*/ 0 w 1923"/>
                  <a:gd name="T83" fmla="*/ 0 h 8520"/>
                  <a:gd name="T84" fmla="*/ 0 w 1923"/>
                  <a:gd name="T85" fmla="*/ 0 h 8520"/>
                  <a:gd name="T86" fmla="*/ 0 w 1923"/>
                  <a:gd name="T87" fmla="*/ 0 h 8520"/>
                  <a:gd name="T88" fmla="*/ 0 w 1923"/>
                  <a:gd name="T89" fmla="*/ 0 h 8520"/>
                  <a:gd name="T90" fmla="*/ 0 w 1923"/>
                  <a:gd name="T91" fmla="*/ 0 h 8520"/>
                  <a:gd name="T92" fmla="*/ 0 w 1923"/>
                  <a:gd name="T93" fmla="*/ 0 h 8520"/>
                  <a:gd name="T94" fmla="*/ 0 w 1923"/>
                  <a:gd name="T95" fmla="*/ 0 h 8520"/>
                  <a:gd name="T96" fmla="*/ 0 w 1923"/>
                  <a:gd name="T97" fmla="*/ 0 h 8520"/>
                  <a:gd name="T98" fmla="*/ 0 w 1923"/>
                  <a:gd name="T99" fmla="*/ 0 h 8520"/>
                  <a:gd name="T100" fmla="*/ 0 w 1923"/>
                  <a:gd name="T101" fmla="*/ 0 h 8520"/>
                  <a:gd name="T102" fmla="*/ 0 w 1923"/>
                  <a:gd name="T103" fmla="*/ 0 h 8520"/>
                  <a:gd name="T104" fmla="*/ 0 w 1923"/>
                  <a:gd name="T105" fmla="*/ 0 h 8520"/>
                  <a:gd name="T106" fmla="*/ 0 w 1923"/>
                  <a:gd name="T107" fmla="*/ 0 h 8520"/>
                  <a:gd name="T108" fmla="*/ 0 w 1923"/>
                  <a:gd name="T109" fmla="*/ 0 h 8520"/>
                  <a:gd name="T110" fmla="*/ 0 w 1923"/>
                  <a:gd name="T111" fmla="*/ 0 h 8520"/>
                  <a:gd name="T112" fmla="*/ 0 w 1923"/>
                  <a:gd name="T113" fmla="*/ 0 h 8520"/>
                  <a:gd name="T114" fmla="*/ 0 w 1923"/>
                  <a:gd name="T115" fmla="*/ 0 h 8520"/>
                  <a:gd name="T116" fmla="*/ 0 w 1923"/>
                  <a:gd name="T117" fmla="*/ 0 h 85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23" h="8520">
                    <a:moveTo>
                      <a:pt x="1" y="8174"/>
                    </a:moveTo>
                    <a:lnTo>
                      <a:pt x="0" y="355"/>
                    </a:lnTo>
                    <a:lnTo>
                      <a:pt x="57" y="353"/>
                    </a:lnTo>
                    <a:lnTo>
                      <a:pt x="106" y="347"/>
                    </a:lnTo>
                    <a:lnTo>
                      <a:pt x="189" y="322"/>
                    </a:lnTo>
                    <a:lnTo>
                      <a:pt x="254" y="291"/>
                    </a:lnTo>
                    <a:lnTo>
                      <a:pt x="309" y="256"/>
                    </a:lnTo>
                    <a:lnTo>
                      <a:pt x="361" y="225"/>
                    </a:lnTo>
                    <a:lnTo>
                      <a:pt x="418" y="203"/>
                    </a:lnTo>
                    <a:lnTo>
                      <a:pt x="488" y="197"/>
                    </a:lnTo>
                    <a:lnTo>
                      <a:pt x="528" y="202"/>
                    </a:lnTo>
                    <a:lnTo>
                      <a:pt x="575" y="212"/>
                    </a:lnTo>
                    <a:lnTo>
                      <a:pt x="657" y="120"/>
                    </a:lnTo>
                    <a:lnTo>
                      <a:pt x="749" y="54"/>
                    </a:lnTo>
                    <a:lnTo>
                      <a:pt x="848" y="14"/>
                    </a:lnTo>
                    <a:lnTo>
                      <a:pt x="949" y="0"/>
                    </a:lnTo>
                    <a:lnTo>
                      <a:pt x="1049" y="13"/>
                    </a:lnTo>
                    <a:lnTo>
                      <a:pt x="1147" y="52"/>
                    </a:lnTo>
                    <a:lnTo>
                      <a:pt x="1237" y="118"/>
                    </a:lnTo>
                    <a:lnTo>
                      <a:pt x="1318" y="212"/>
                    </a:lnTo>
                    <a:lnTo>
                      <a:pt x="1368" y="195"/>
                    </a:lnTo>
                    <a:lnTo>
                      <a:pt x="1413" y="184"/>
                    </a:lnTo>
                    <a:lnTo>
                      <a:pt x="1487" y="184"/>
                    </a:lnTo>
                    <a:lnTo>
                      <a:pt x="1548" y="204"/>
                    </a:lnTo>
                    <a:lnTo>
                      <a:pt x="1606" y="237"/>
                    </a:lnTo>
                    <a:lnTo>
                      <a:pt x="1663" y="275"/>
                    </a:lnTo>
                    <a:lnTo>
                      <a:pt x="1731" y="313"/>
                    </a:lnTo>
                    <a:lnTo>
                      <a:pt x="1815" y="343"/>
                    </a:lnTo>
                    <a:lnTo>
                      <a:pt x="1865" y="351"/>
                    </a:lnTo>
                    <a:lnTo>
                      <a:pt x="1923" y="355"/>
                    </a:lnTo>
                    <a:lnTo>
                      <a:pt x="1923" y="8165"/>
                    </a:lnTo>
                    <a:lnTo>
                      <a:pt x="1865" y="8170"/>
                    </a:lnTo>
                    <a:lnTo>
                      <a:pt x="1815" y="8178"/>
                    </a:lnTo>
                    <a:lnTo>
                      <a:pt x="1731" y="8207"/>
                    </a:lnTo>
                    <a:lnTo>
                      <a:pt x="1663" y="8244"/>
                    </a:lnTo>
                    <a:lnTo>
                      <a:pt x="1606" y="8283"/>
                    </a:lnTo>
                    <a:lnTo>
                      <a:pt x="1548" y="8317"/>
                    </a:lnTo>
                    <a:lnTo>
                      <a:pt x="1487" y="8336"/>
                    </a:lnTo>
                    <a:lnTo>
                      <a:pt x="1413" y="8336"/>
                    </a:lnTo>
                    <a:lnTo>
                      <a:pt x="1368" y="8326"/>
                    </a:lnTo>
                    <a:lnTo>
                      <a:pt x="1318" y="8308"/>
                    </a:lnTo>
                    <a:lnTo>
                      <a:pt x="1237" y="8402"/>
                    </a:lnTo>
                    <a:lnTo>
                      <a:pt x="1147" y="8469"/>
                    </a:lnTo>
                    <a:lnTo>
                      <a:pt x="1049" y="8507"/>
                    </a:lnTo>
                    <a:lnTo>
                      <a:pt x="949" y="8520"/>
                    </a:lnTo>
                    <a:lnTo>
                      <a:pt x="848" y="8506"/>
                    </a:lnTo>
                    <a:lnTo>
                      <a:pt x="749" y="8466"/>
                    </a:lnTo>
                    <a:lnTo>
                      <a:pt x="657" y="8400"/>
                    </a:lnTo>
                    <a:lnTo>
                      <a:pt x="575" y="8308"/>
                    </a:lnTo>
                    <a:lnTo>
                      <a:pt x="528" y="8319"/>
                    </a:lnTo>
                    <a:lnTo>
                      <a:pt x="488" y="8324"/>
                    </a:lnTo>
                    <a:lnTo>
                      <a:pt x="418" y="8319"/>
                    </a:lnTo>
                    <a:lnTo>
                      <a:pt x="362" y="8298"/>
                    </a:lnTo>
                    <a:lnTo>
                      <a:pt x="309" y="8269"/>
                    </a:lnTo>
                    <a:lnTo>
                      <a:pt x="254" y="8236"/>
                    </a:lnTo>
                    <a:lnTo>
                      <a:pt x="190" y="8204"/>
                    </a:lnTo>
                    <a:lnTo>
                      <a:pt x="107" y="8182"/>
                    </a:lnTo>
                    <a:lnTo>
                      <a:pt x="57" y="8176"/>
                    </a:lnTo>
                    <a:lnTo>
                      <a:pt x="1" y="81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10" name="Freeform 1089"/>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11" name="Freeform 1090"/>
              <p:cNvSpPr>
                <a:spLocks/>
              </p:cNvSpPr>
              <p:nvPr/>
            </p:nvSpPr>
            <p:spPr bwMode="auto">
              <a:xfrm>
                <a:off x="1438" y="2182"/>
                <a:ext cx="14" cy="52"/>
              </a:xfrm>
              <a:custGeom>
                <a:avLst/>
                <a:gdLst>
                  <a:gd name="T0" fmla="*/ 0 w 125"/>
                  <a:gd name="T1" fmla="*/ 0 h 466"/>
                  <a:gd name="T2" fmla="*/ 0 w 125"/>
                  <a:gd name="T3" fmla="*/ 0 h 466"/>
                  <a:gd name="T4" fmla="*/ 0 w 125"/>
                  <a:gd name="T5" fmla="*/ 0 h 466"/>
                  <a:gd name="T6" fmla="*/ 0 w 125"/>
                  <a:gd name="T7" fmla="*/ 0 h 466"/>
                  <a:gd name="T8" fmla="*/ 0 w 125"/>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466">
                    <a:moveTo>
                      <a:pt x="125" y="466"/>
                    </a:moveTo>
                    <a:lnTo>
                      <a:pt x="125" y="59"/>
                    </a:lnTo>
                    <a:lnTo>
                      <a:pt x="0" y="0"/>
                    </a:lnTo>
                    <a:lnTo>
                      <a:pt x="0" y="386"/>
                    </a:lnTo>
                    <a:lnTo>
                      <a:pt x="125" y="46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12" name="Freeform 1091"/>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13" name="Freeform 1092"/>
              <p:cNvSpPr>
                <a:spLocks/>
              </p:cNvSpPr>
              <p:nvPr/>
            </p:nvSpPr>
            <p:spPr bwMode="auto">
              <a:xfrm>
                <a:off x="1467" y="2304"/>
                <a:ext cx="20" cy="22"/>
              </a:xfrm>
              <a:custGeom>
                <a:avLst/>
                <a:gdLst>
                  <a:gd name="T0" fmla="*/ 0 w 185"/>
                  <a:gd name="T1" fmla="*/ 0 h 201"/>
                  <a:gd name="T2" fmla="*/ 0 w 185"/>
                  <a:gd name="T3" fmla="*/ 0 h 201"/>
                  <a:gd name="T4" fmla="*/ 0 w 185"/>
                  <a:gd name="T5" fmla="*/ 0 h 201"/>
                  <a:gd name="T6" fmla="*/ 0 w 185"/>
                  <a:gd name="T7" fmla="*/ 0 h 201"/>
                  <a:gd name="T8" fmla="*/ 0 w 185"/>
                  <a:gd name="T9" fmla="*/ 0 h 201"/>
                  <a:gd name="T10" fmla="*/ 0 w 185"/>
                  <a:gd name="T11" fmla="*/ 0 h 201"/>
                  <a:gd name="T12" fmla="*/ 0 w 185"/>
                  <a:gd name="T13" fmla="*/ 0 h 201"/>
                  <a:gd name="T14" fmla="*/ 0 w 185"/>
                  <a:gd name="T15" fmla="*/ 0 h 201"/>
                  <a:gd name="T16" fmla="*/ 0 w 185"/>
                  <a:gd name="T17" fmla="*/ 0 h 201"/>
                  <a:gd name="T18" fmla="*/ 0 w 185"/>
                  <a:gd name="T19" fmla="*/ 0 h 201"/>
                  <a:gd name="T20" fmla="*/ 0 w 185"/>
                  <a:gd name="T21" fmla="*/ 0 h 201"/>
                  <a:gd name="T22" fmla="*/ 0 w 185"/>
                  <a:gd name="T23" fmla="*/ 0 h 201"/>
                  <a:gd name="T24" fmla="*/ 0 w 185"/>
                  <a:gd name="T25" fmla="*/ 0 h 201"/>
                  <a:gd name="T26" fmla="*/ 0 w 185"/>
                  <a:gd name="T27" fmla="*/ 0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5" h="201">
                    <a:moveTo>
                      <a:pt x="185" y="0"/>
                    </a:moveTo>
                    <a:lnTo>
                      <a:pt x="178" y="45"/>
                    </a:lnTo>
                    <a:lnTo>
                      <a:pt x="166" y="80"/>
                    </a:lnTo>
                    <a:lnTo>
                      <a:pt x="127" y="128"/>
                    </a:lnTo>
                    <a:lnTo>
                      <a:pt x="75" y="161"/>
                    </a:lnTo>
                    <a:lnTo>
                      <a:pt x="14" y="201"/>
                    </a:lnTo>
                    <a:lnTo>
                      <a:pt x="1" y="150"/>
                    </a:lnTo>
                    <a:lnTo>
                      <a:pt x="0" y="111"/>
                    </a:lnTo>
                    <a:lnTo>
                      <a:pt x="7" y="85"/>
                    </a:lnTo>
                    <a:lnTo>
                      <a:pt x="19" y="65"/>
                    </a:lnTo>
                    <a:lnTo>
                      <a:pt x="54" y="42"/>
                    </a:lnTo>
                    <a:lnTo>
                      <a:pt x="96" y="31"/>
                    </a:lnTo>
                    <a:lnTo>
                      <a:pt x="141" y="20"/>
                    </a:lnTo>
                    <a:lnTo>
                      <a:pt x="18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14" name="Freeform 1093"/>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15" name="Freeform 1094"/>
              <p:cNvSpPr>
                <a:spLocks/>
              </p:cNvSpPr>
              <p:nvPr/>
            </p:nvSpPr>
            <p:spPr bwMode="auto">
              <a:xfrm>
                <a:off x="1402" y="2202"/>
                <a:ext cx="110" cy="111"/>
              </a:xfrm>
              <a:custGeom>
                <a:avLst/>
                <a:gdLst>
                  <a:gd name="T0" fmla="*/ 0 w 996"/>
                  <a:gd name="T1" fmla="*/ 0 h 996"/>
                  <a:gd name="T2" fmla="*/ 0 w 996"/>
                  <a:gd name="T3" fmla="*/ 0 h 996"/>
                  <a:gd name="T4" fmla="*/ 0 w 996"/>
                  <a:gd name="T5" fmla="*/ 0 h 996"/>
                  <a:gd name="T6" fmla="*/ 0 w 996"/>
                  <a:gd name="T7" fmla="*/ 0 h 996"/>
                  <a:gd name="T8" fmla="*/ 0 w 996"/>
                  <a:gd name="T9" fmla="*/ 0 h 996"/>
                  <a:gd name="T10" fmla="*/ 0 w 996"/>
                  <a:gd name="T11" fmla="*/ 0 h 996"/>
                  <a:gd name="T12" fmla="*/ 0 w 996"/>
                  <a:gd name="T13" fmla="*/ 0 h 996"/>
                  <a:gd name="T14" fmla="*/ 0 w 996"/>
                  <a:gd name="T15" fmla="*/ 0 h 996"/>
                  <a:gd name="T16" fmla="*/ 0 w 996"/>
                  <a:gd name="T17" fmla="*/ 0 h 996"/>
                  <a:gd name="T18" fmla="*/ 0 w 996"/>
                  <a:gd name="T19" fmla="*/ 0 h 996"/>
                  <a:gd name="T20" fmla="*/ 0 w 996"/>
                  <a:gd name="T21" fmla="*/ 0 h 996"/>
                  <a:gd name="T22" fmla="*/ 0 w 996"/>
                  <a:gd name="T23" fmla="*/ 0 h 996"/>
                  <a:gd name="T24" fmla="*/ 0 w 996"/>
                  <a:gd name="T25" fmla="*/ 0 h 996"/>
                  <a:gd name="T26" fmla="*/ 0 w 996"/>
                  <a:gd name="T27" fmla="*/ 0 h 996"/>
                  <a:gd name="T28" fmla="*/ 0 w 996"/>
                  <a:gd name="T29" fmla="*/ 0 h 996"/>
                  <a:gd name="T30" fmla="*/ 0 w 996"/>
                  <a:gd name="T31" fmla="*/ 0 h 996"/>
                  <a:gd name="T32" fmla="*/ 0 w 996"/>
                  <a:gd name="T33" fmla="*/ 0 h 996"/>
                  <a:gd name="T34" fmla="*/ 0 w 996"/>
                  <a:gd name="T35" fmla="*/ 0 h 996"/>
                  <a:gd name="T36" fmla="*/ 0 w 996"/>
                  <a:gd name="T37" fmla="*/ 0 h 996"/>
                  <a:gd name="T38" fmla="*/ 0 w 996"/>
                  <a:gd name="T39" fmla="*/ 0 h 996"/>
                  <a:gd name="T40" fmla="*/ 0 w 996"/>
                  <a:gd name="T41" fmla="*/ 0 h 996"/>
                  <a:gd name="T42" fmla="*/ 0 w 996"/>
                  <a:gd name="T43" fmla="*/ 0 h 996"/>
                  <a:gd name="T44" fmla="*/ 0 w 996"/>
                  <a:gd name="T45" fmla="*/ 0 h 996"/>
                  <a:gd name="T46" fmla="*/ 0 w 996"/>
                  <a:gd name="T47" fmla="*/ 0 h 996"/>
                  <a:gd name="T48" fmla="*/ 0 w 996"/>
                  <a:gd name="T49" fmla="*/ 0 h 996"/>
                  <a:gd name="T50" fmla="*/ 0 w 996"/>
                  <a:gd name="T51" fmla="*/ 0 h 996"/>
                  <a:gd name="T52" fmla="*/ 0 w 996"/>
                  <a:gd name="T53" fmla="*/ 0 h 996"/>
                  <a:gd name="T54" fmla="*/ 0 w 996"/>
                  <a:gd name="T55" fmla="*/ 0 h 996"/>
                  <a:gd name="T56" fmla="*/ 0 w 996"/>
                  <a:gd name="T57" fmla="*/ 0 h 996"/>
                  <a:gd name="T58" fmla="*/ 0 w 996"/>
                  <a:gd name="T59" fmla="*/ 0 h 996"/>
                  <a:gd name="T60" fmla="*/ 0 w 996"/>
                  <a:gd name="T61" fmla="*/ 0 h 996"/>
                  <a:gd name="T62" fmla="*/ 0 w 996"/>
                  <a:gd name="T63" fmla="*/ 0 h 996"/>
                  <a:gd name="T64" fmla="*/ 0 w 996"/>
                  <a:gd name="T65" fmla="*/ 0 h 996"/>
                  <a:gd name="T66" fmla="*/ 0 w 996"/>
                  <a:gd name="T67" fmla="*/ 0 h 996"/>
                  <a:gd name="T68" fmla="*/ 0 w 996"/>
                  <a:gd name="T69" fmla="*/ 0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6" h="996">
                    <a:moveTo>
                      <a:pt x="499" y="0"/>
                    </a:moveTo>
                    <a:lnTo>
                      <a:pt x="599" y="10"/>
                    </a:lnTo>
                    <a:lnTo>
                      <a:pt x="692" y="40"/>
                    </a:lnTo>
                    <a:lnTo>
                      <a:pt x="777" y="85"/>
                    </a:lnTo>
                    <a:lnTo>
                      <a:pt x="850" y="146"/>
                    </a:lnTo>
                    <a:lnTo>
                      <a:pt x="911" y="219"/>
                    </a:lnTo>
                    <a:lnTo>
                      <a:pt x="957" y="304"/>
                    </a:lnTo>
                    <a:lnTo>
                      <a:pt x="986" y="398"/>
                    </a:lnTo>
                    <a:lnTo>
                      <a:pt x="996" y="498"/>
                    </a:lnTo>
                    <a:lnTo>
                      <a:pt x="986" y="599"/>
                    </a:lnTo>
                    <a:lnTo>
                      <a:pt x="957" y="692"/>
                    </a:lnTo>
                    <a:lnTo>
                      <a:pt x="911" y="776"/>
                    </a:lnTo>
                    <a:lnTo>
                      <a:pt x="850" y="850"/>
                    </a:lnTo>
                    <a:lnTo>
                      <a:pt x="777" y="911"/>
                    </a:lnTo>
                    <a:lnTo>
                      <a:pt x="692" y="957"/>
                    </a:lnTo>
                    <a:lnTo>
                      <a:pt x="599" y="985"/>
                    </a:lnTo>
                    <a:lnTo>
                      <a:pt x="499" y="996"/>
                    </a:lnTo>
                    <a:lnTo>
                      <a:pt x="398" y="985"/>
                    </a:lnTo>
                    <a:lnTo>
                      <a:pt x="304" y="957"/>
                    </a:lnTo>
                    <a:lnTo>
                      <a:pt x="221" y="911"/>
                    </a:lnTo>
                    <a:lnTo>
                      <a:pt x="146" y="850"/>
                    </a:lnTo>
                    <a:lnTo>
                      <a:pt x="86" y="776"/>
                    </a:lnTo>
                    <a:lnTo>
                      <a:pt x="40" y="692"/>
                    </a:lnTo>
                    <a:lnTo>
                      <a:pt x="11" y="599"/>
                    </a:lnTo>
                    <a:lnTo>
                      <a:pt x="0" y="498"/>
                    </a:lnTo>
                    <a:lnTo>
                      <a:pt x="9" y="413"/>
                    </a:lnTo>
                    <a:lnTo>
                      <a:pt x="29" y="332"/>
                    </a:lnTo>
                    <a:lnTo>
                      <a:pt x="63" y="257"/>
                    </a:lnTo>
                    <a:lnTo>
                      <a:pt x="108" y="190"/>
                    </a:lnTo>
                    <a:lnTo>
                      <a:pt x="163" y="130"/>
                    </a:lnTo>
                    <a:lnTo>
                      <a:pt x="227" y="81"/>
                    </a:lnTo>
                    <a:lnTo>
                      <a:pt x="298" y="43"/>
                    </a:lnTo>
                    <a:lnTo>
                      <a:pt x="376" y="15"/>
                    </a:lnTo>
                    <a:lnTo>
                      <a:pt x="394" y="24"/>
                    </a:lnTo>
                    <a:lnTo>
                      <a:pt x="409" y="44"/>
                    </a:lnTo>
                    <a:lnTo>
                      <a:pt x="424" y="102"/>
                    </a:lnTo>
                    <a:lnTo>
                      <a:pt x="420" y="163"/>
                    </a:lnTo>
                    <a:lnTo>
                      <a:pt x="409" y="185"/>
                    </a:lnTo>
                    <a:lnTo>
                      <a:pt x="394" y="199"/>
                    </a:lnTo>
                    <a:lnTo>
                      <a:pt x="308" y="244"/>
                    </a:lnTo>
                    <a:lnTo>
                      <a:pt x="241" y="312"/>
                    </a:lnTo>
                    <a:lnTo>
                      <a:pt x="197" y="399"/>
                    </a:lnTo>
                    <a:lnTo>
                      <a:pt x="182" y="498"/>
                    </a:lnTo>
                    <a:lnTo>
                      <a:pt x="188" y="562"/>
                    </a:lnTo>
                    <a:lnTo>
                      <a:pt x="206" y="621"/>
                    </a:lnTo>
                    <a:lnTo>
                      <a:pt x="236" y="675"/>
                    </a:lnTo>
                    <a:lnTo>
                      <a:pt x="275" y="722"/>
                    </a:lnTo>
                    <a:lnTo>
                      <a:pt x="322" y="761"/>
                    </a:lnTo>
                    <a:lnTo>
                      <a:pt x="376" y="791"/>
                    </a:lnTo>
                    <a:lnTo>
                      <a:pt x="435" y="809"/>
                    </a:lnTo>
                    <a:lnTo>
                      <a:pt x="499" y="815"/>
                    </a:lnTo>
                    <a:lnTo>
                      <a:pt x="562" y="809"/>
                    </a:lnTo>
                    <a:lnTo>
                      <a:pt x="623" y="791"/>
                    </a:lnTo>
                    <a:lnTo>
                      <a:pt x="676" y="761"/>
                    </a:lnTo>
                    <a:lnTo>
                      <a:pt x="723" y="722"/>
                    </a:lnTo>
                    <a:lnTo>
                      <a:pt x="761" y="675"/>
                    </a:lnTo>
                    <a:lnTo>
                      <a:pt x="791" y="621"/>
                    </a:lnTo>
                    <a:lnTo>
                      <a:pt x="809" y="562"/>
                    </a:lnTo>
                    <a:lnTo>
                      <a:pt x="815" y="498"/>
                    </a:lnTo>
                    <a:lnTo>
                      <a:pt x="809" y="434"/>
                    </a:lnTo>
                    <a:lnTo>
                      <a:pt x="791" y="374"/>
                    </a:lnTo>
                    <a:lnTo>
                      <a:pt x="761" y="320"/>
                    </a:lnTo>
                    <a:lnTo>
                      <a:pt x="723" y="273"/>
                    </a:lnTo>
                    <a:lnTo>
                      <a:pt x="676" y="234"/>
                    </a:lnTo>
                    <a:lnTo>
                      <a:pt x="623" y="206"/>
                    </a:lnTo>
                    <a:lnTo>
                      <a:pt x="562" y="187"/>
                    </a:lnTo>
                    <a:lnTo>
                      <a:pt x="499" y="180"/>
                    </a:lnTo>
                    <a:lnTo>
                      <a:pt x="500" y="146"/>
                    </a:lnTo>
                    <a:lnTo>
                      <a:pt x="498" y="91"/>
                    </a:lnTo>
                    <a:lnTo>
                      <a:pt x="497" y="34"/>
                    </a:lnTo>
                    <a:lnTo>
                      <a:pt x="49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16" name="Freeform 1095"/>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17" name="Freeform 1096"/>
              <p:cNvSpPr>
                <a:spLocks/>
              </p:cNvSpPr>
              <p:nvPr/>
            </p:nvSpPr>
            <p:spPr bwMode="auto">
              <a:xfrm>
                <a:off x="1412" y="2266"/>
                <a:ext cx="79" cy="158"/>
              </a:xfrm>
              <a:custGeom>
                <a:avLst/>
                <a:gdLst>
                  <a:gd name="T0" fmla="*/ 0 w 719"/>
                  <a:gd name="T1" fmla="*/ 0 h 1421"/>
                  <a:gd name="T2" fmla="*/ 0 w 719"/>
                  <a:gd name="T3" fmla="*/ 0 h 1421"/>
                  <a:gd name="T4" fmla="*/ 0 w 719"/>
                  <a:gd name="T5" fmla="*/ 0 h 1421"/>
                  <a:gd name="T6" fmla="*/ 0 w 719"/>
                  <a:gd name="T7" fmla="*/ 0 h 1421"/>
                  <a:gd name="T8" fmla="*/ 0 w 719"/>
                  <a:gd name="T9" fmla="*/ 0 h 1421"/>
                  <a:gd name="T10" fmla="*/ 0 w 719"/>
                  <a:gd name="T11" fmla="*/ 0 h 1421"/>
                  <a:gd name="T12" fmla="*/ 0 w 719"/>
                  <a:gd name="T13" fmla="*/ 0 h 1421"/>
                  <a:gd name="T14" fmla="*/ 0 w 719"/>
                  <a:gd name="T15" fmla="*/ 0 h 1421"/>
                  <a:gd name="T16" fmla="*/ 0 w 719"/>
                  <a:gd name="T17" fmla="*/ 0 h 1421"/>
                  <a:gd name="T18" fmla="*/ 0 w 719"/>
                  <a:gd name="T19" fmla="*/ 0 h 1421"/>
                  <a:gd name="T20" fmla="*/ 0 w 719"/>
                  <a:gd name="T21" fmla="*/ 0 h 1421"/>
                  <a:gd name="T22" fmla="*/ 0 w 719"/>
                  <a:gd name="T23" fmla="*/ 0 h 1421"/>
                  <a:gd name="T24" fmla="*/ 0 w 719"/>
                  <a:gd name="T25" fmla="*/ 0 h 1421"/>
                  <a:gd name="T26" fmla="*/ 0 w 719"/>
                  <a:gd name="T27" fmla="*/ 0 h 1421"/>
                  <a:gd name="T28" fmla="*/ 0 w 719"/>
                  <a:gd name="T29" fmla="*/ 0 h 1421"/>
                  <a:gd name="T30" fmla="*/ 0 w 719"/>
                  <a:gd name="T31" fmla="*/ 0 h 1421"/>
                  <a:gd name="T32" fmla="*/ 0 w 719"/>
                  <a:gd name="T33" fmla="*/ 0 h 1421"/>
                  <a:gd name="T34" fmla="*/ 0 w 719"/>
                  <a:gd name="T35" fmla="*/ 0 h 1421"/>
                  <a:gd name="T36" fmla="*/ 0 w 719"/>
                  <a:gd name="T37" fmla="*/ 0 h 1421"/>
                  <a:gd name="T38" fmla="*/ 0 w 719"/>
                  <a:gd name="T39" fmla="*/ 0 h 1421"/>
                  <a:gd name="T40" fmla="*/ 0 w 719"/>
                  <a:gd name="T41" fmla="*/ 0 h 1421"/>
                  <a:gd name="T42" fmla="*/ 0 w 719"/>
                  <a:gd name="T43" fmla="*/ 0 h 1421"/>
                  <a:gd name="T44" fmla="*/ 0 w 719"/>
                  <a:gd name="T45" fmla="*/ 0 h 1421"/>
                  <a:gd name="T46" fmla="*/ 0 w 719"/>
                  <a:gd name="T47" fmla="*/ 0 h 1421"/>
                  <a:gd name="T48" fmla="*/ 0 w 719"/>
                  <a:gd name="T49" fmla="*/ 0 h 1421"/>
                  <a:gd name="T50" fmla="*/ 0 w 719"/>
                  <a:gd name="T51" fmla="*/ 0 h 1421"/>
                  <a:gd name="T52" fmla="*/ 0 w 719"/>
                  <a:gd name="T53" fmla="*/ 0 h 1421"/>
                  <a:gd name="T54" fmla="*/ 0 w 719"/>
                  <a:gd name="T55" fmla="*/ 0 h 1421"/>
                  <a:gd name="T56" fmla="*/ 0 w 719"/>
                  <a:gd name="T57" fmla="*/ 0 h 1421"/>
                  <a:gd name="T58" fmla="*/ 0 w 719"/>
                  <a:gd name="T59" fmla="*/ 0 h 1421"/>
                  <a:gd name="T60" fmla="*/ 0 w 719"/>
                  <a:gd name="T61" fmla="*/ 0 h 1421"/>
                  <a:gd name="T62" fmla="*/ 0 w 719"/>
                  <a:gd name="T63" fmla="*/ 0 h 1421"/>
                  <a:gd name="T64" fmla="*/ 0 w 719"/>
                  <a:gd name="T65" fmla="*/ 0 h 1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9" h="1421">
                    <a:moveTo>
                      <a:pt x="623" y="135"/>
                    </a:moveTo>
                    <a:lnTo>
                      <a:pt x="586" y="75"/>
                    </a:lnTo>
                    <a:lnTo>
                      <a:pt x="532" y="31"/>
                    </a:lnTo>
                    <a:lnTo>
                      <a:pt x="466" y="5"/>
                    </a:lnTo>
                    <a:lnTo>
                      <a:pt x="397" y="0"/>
                    </a:lnTo>
                    <a:lnTo>
                      <a:pt x="328" y="20"/>
                    </a:lnTo>
                    <a:lnTo>
                      <a:pt x="265" y="66"/>
                    </a:lnTo>
                    <a:lnTo>
                      <a:pt x="238" y="99"/>
                    </a:lnTo>
                    <a:lnTo>
                      <a:pt x="214" y="139"/>
                    </a:lnTo>
                    <a:lnTo>
                      <a:pt x="195" y="188"/>
                    </a:lnTo>
                    <a:lnTo>
                      <a:pt x="181" y="245"/>
                    </a:lnTo>
                    <a:lnTo>
                      <a:pt x="178" y="305"/>
                    </a:lnTo>
                    <a:lnTo>
                      <a:pt x="190" y="366"/>
                    </a:lnTo>
                    <a:lnTo>
                      <a:pt x="248" y="486"/>
                    </a:lnTo>
                    <a:lnTo>
                      <a:pt x="333" y="607"/>
                    </a:lnTo>
                    <a:lnTo>
                      <a:pt x="422" y="728"/>
                    </a:lnTo>
                    <a:lnTo>
                      <a:pt x="496" y="847"/>
                    </a:lnTo>
                    <a:lnTo>
                      <a:pt x="519" y="907"/>
                    </a:lnTo>
                    <a:lnTo>
                      <a:pt x="531" y="968"/>
                    </a:lnTo>
                    <a:lnTo>
                      <a:pt x="526" y="1027"/>
                    </a:lnTo>
                    <a:lnTo>
                      <a:pt x="504" y="1086"/>
                    </a:lnTo>
                    <a:lnTo>
                      <a:pt x="461" y="1146"/>
                    </a:lnTo>
                    <a:lnTo>
                      <a:pt x="396" y="1205"/>
                    </a:lnTo>
                    <a:lnTo>
                      <a:pt x="354" y="1225"/>
                    </a:lnTo>
                    <a:lnTo>
                      <a:pt x="308" y="1227"/>
                    </a:lnTo>
                    <a:lnTo>
                      <a:pt x="261" y="1213"/>
                    </a:lnTo>
                    <a:lnTo>
                      <a:pt x="216" y="1183"/>
                    </a:lnTo>
                    <a:lnTo>
                      <a:pt x="175" y="1141"/>
                    </a:lnTo>
                    <a:lnTo>
                      <a:pt x="140" y="1088"/>
                    </a:lnTo>
                    <a:lnTo>
                      <a:pt x="114" y="1026"/>
                    </a:lnTo>
                    <a:lnTo>
                      <a:pt x="101" y="955"/>
                    </a:lnTo>
                    <a:lnTo>
                      <a:pt x="52" y="1006"/>
                    </a:lnTo>
                    <a:lnTo>
                      <a:pt x="20" y="1058"/>
                    </a:lnTo>
                    <a:lnTo>
                      <a:pt x="3" y="1110"/>
                    </a:lnTo>
                    <a:lnTo>
                      <a:pt x="0" y="1162"/>
                    </a:lnTo>
                    <a:lnTo>
                      <a:pt x="10" y="1210"/>
                    </a:lnTo>
                    <a:lnTo>
                      <a:pt x="31" y="1256"/>
                    </a:lnTo>
                    <a:lnTo>
                      <a:pt x="61" y="1299"/>
                    </a:lnTo>
                    <a:lnTo>
                      <a:pt x="100" y="1337"/>
                    </a:lnTo>
                    <a:lnTo>
                      <a:pt x="146" y="1369"/>
                    </a:lnTo>
                    <a:lnTo>
                      <a:pt x="197" y="1394"/>
                    </a:lnTo>
                    <a:lnTo>
                      <a:pt x="309" y="1421"/>
                    </a:lnTo>
                    <a:lnTo>
                      <a:pt x="366" y="1420"/>
                    </a:lnTo>
                    <a:lnTo>
                      <a:pt x="424" y="1408"/>
                    </a:lnTo>
                    <a:lnTo>
                      <a:pt x="480" y="1385"/>
                    </a:lnTo>
                    <a:lnTo>
                      <a:pt x="532" y="1350"/>
                    </a:lnTo>
                    <a:lnTo>
                      <a:pt x="618" y="1265"/>
                    </a:lnTo>
                    <a:lnTo>
                      <a:pt x="675" y="1180"/>
                    </a:lnTo>
                    <a:lnTo>
                      <a:pt x="708" y="1097"/>
                    </a:lnTo>
                    <a:lnTo>
                      <a:pt x="719" y="1017"/>
                    </a:lnTo>
                    <a:lnTo>
                      <a:pt x="711" y="937"/>
                    </a:lnTo>
                    <a:lnTo>
                      <a:pt x="688" y="859"/>
                    </a:lnTo>
                    <a:lnTo>
                      <a:pt x="653" y="784"/>
                    </a:lnTo>
                    <a:lnTo>
                      <a:pt x="609" y="712"/>
                    </a:lnTo>
                    <a:lnTo>
                      <a:pt x="509" y="572"/>
                    </a:lnTo>
                    <a:lnTo>
                      <a:pt x="415" y="441"/>
                    </a:lnTo>
                    <a:lnTo>
                      <a:pt x="379" y="380"/>
                    </a:lnTo>
                    <a:lnTo>
                      <a:pt x="354" y="322"/>
                    </a:lnTo>
                    <a:lnTo>
                      <a:pt x="344" y="267"/>
                    </a:lnTo>
                    <a:lnTo>
                      <a:pt x="351" y="214"/>
                    </a:lnTo>
                    <a:lnTo>
                      <a:pt x="418" y="218"/>
                    </a:lnTo>
                    <a:lnTo>
                      <a:pt x="479" y="214"/>
                    </a:lnTo>
                    <a:lnTo>
                      <a:pt x="524" y="204"/>
                    </a:lnTo>
                    <a:lnTo>
                      <a:pt x="564" y="188"/>
                    </a:lnTo>
                    <a:lnTo>
                      <a:pt x="597" y="165"/>
                    </a:lnTo>
                    <a:lnTo>
                      <a:pt x="623" y="13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18" name="Rectangle 1097"/>
              <p:cNvSpPr>
                <a:spLocks noChangeArrowheads="1"/>
              </p:cNvSpPr>
              <p:nvPr/>
            </p:nvSpPr>
            <p:spPr bwMode="auto">
              <a:xfrm>
                <a:off x="1452" y="2188"/>
                <a:ext cx="17" cy="46"/>
              </a:xfrm>
              <a:prstGeom prst="rect">
                <a:avLst/>
              </a:prstGeom>
              <a:solidFill>
                <a:srgbClr val="D89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8319" name="Rectangle 1098"/>
              <p:cNvSpPr>
                <a:spLocks noChangeArrowheads="1"/>
              </p:cNvSpPr>
              <p:nvPr/>
            </p:nvSpPr>
            <p:spPr bwMode="auto">
              <a:xfrm>
                <a:off x="1452" y="2188"/>
                <a:ext cx="17" cy="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8320" name="Freeform 1099"/>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21" name="Freeform 1100"/>
              <p:cNvSpPr>
                <a:spLocks/>
              </p:cNvSpPr>
              <p:nvPr/>
            </p:nvSpPr>
            <p:spPr bwMode="auto">
              <a:xfrm>
                <a:off x="1434" y="2162"/>
                <a:ext cx="52" cy="26"/>
              </a:xfrm>
              <a:custGeom>
                <a:avLst/>
                <a:gdLst>
                  <a:gd name="T0" fmla="*/ 0 w 471"/>
                  <a:gd name="T1" fmla="*/ 0 h 232"/>
                  <a:gd name="T2" fmla="*/ 0 w 471"/>
                  <a:gd name="T3" fmla="*/ 0 h 232"/>
                  <a:gd name="T4" fmla="*/ 0 w 471"/>
                  <a:gd name="T5" fmla="*/ 0 h 232"/>
                  <a:gd name="T6" fmla="*/ 0 w 471"/>
                  <a:gd name="T7" fmla="*/ 0 h 232"/>
                  <a:gd name="T8" fmla="*/ 0 w 471"/>
                  <a:gd name="T9" fmla="*/ 0 h 232"/>
                  <a:gd name="T10" fmla="*/ 0 w 471"/>
                  <a:gd name="T11" fmla="*/ 0 h 232"/>
                  <a:gd name="T12" fmla="*/ 0 w 471"/>
                  <a:gd name="T13" fmla="*/ 0 h 232"/>
                  <a:gd name="T14" fmla="*/ 0 w 471"/>
                  <a:gd name="T15" fmla="*/ 0 h 232"/>
                  <a:gd name="T16" fmla="*/ 0 w 471"/>
                  <a:gd name="T17" fmla="*/ 0 h 232"/>
                  <a:gd name="T18" fmla="*/ 0 w 471"/>
                  <a:gd name="T19" fmla="*/ 0 h 232"/>
                  <a:gd name="T20" fmla="*/ 0 w 471"/>
                  <a:gd name="T21" fmla="*/ 0 h 232"/>
                  <a:gd name="T22" fmla="*/ 0 w 471"/>
                  <a:gd name="T23" fmla="*/ 0 h 232"/>
                  <a:gd name="T24" fmla="*/ 0 w 471"/>
                  <a:gd name="T25" fmla="*/ 0 h 232"/>
                  <a:gd name="T26" fmla="*/ 0 w 471"/>
                  <a:gd name="T27" fmla="*/ 0 h 232"/>
                  <a:gd name="T28" fmla="*/ 0 w 471"/>
                  <a:gd name="T29" fmla="*/ 0 h 232"/>
                  <a:gd name="T30" fmla="*/ 0 w 471"/>
                  <a:gd name="T31" fmla="*/ 0 h 232"/>
                  <a:gd name="T32" fmla="*/ 0 w 471"/>
                  <a:gd name="T33" fmla="*/ 0 h 232"/>
                  <a:gd name="T34" fmla="*/ 0 w 471"/>
                  <a:gd name="T35" fmla="*/ 0 h 232"/>
                  <a:gd name="T36" fmla="*/ 0 w 471"/>
                  <a:gd name="T37" fmla="*/ 0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1" h="232">
                    <a:moveTo>
                      <a:pt x="0" y="157"/>
                    </a:moveTo>
                    <a:lnTo>
                      <a:pt x="18" y="105"/>
                    </a:lnTo>
                    <a:lnTo>
                      <a:pt x="69" y="54"/>
                    </a:lnTo>
                    <a:lnTo>
                      <a:pt x="144" y="15"/>
                    </a:lnTo>
                    <a:lnTo>
                      <a:pt x="236" y="0"/>
                    </a:lnTo>
                    <a:lnTo>
                      <a:pt x="327" y="9"/>
                    </a:lnTo>
                    <a:lnTo>
                      <a:pt x="402" y="34"/>
                    </a:lnTo>
                    <a:lnTo>
                      <a:pt x="453" y="71"/>
                    </a:lnTo>
                    <a:lnTo>
                      <a:pt x="471" y="116"/>
                    </a:lnTo>
                    <a:lnTo>
                      <a:pt x="464" y="139"/>
                    </a:lnTo>
                    <a:lnTo>
                      <a:pt x="447" y="160"/>
                    </a:lnTo>
                    <a:lnTo>
                      <a:pt x="386" y="196"/>
                    </a:lnTo>
                    <a:lnTo>
                      <a:pt x="309" y="220"/>
                    </a:lnTo>
                    <a:lnTo>
                      <a:pt x="236" y="232"/>
                    </a:lnTo>
                    <a:lnTo>
                      <a:pt x="164" y="231"/>
                    </a:lnTo>
                    <a:lnTo>
                      <a:pt x="87" y="220"/>
                    </a:lnTo>
                    <a:lnTo>
                      <a:pt x="26" y="196"/>
                    </a:lnTo>
                    <a:lnTo>
                      <a:pt x="6" y="178"/>
                    </a:lnTo>
                    <a:lnTo>
                      <a:pt x="0" y="15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22" name="Freeform 1101"/>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23" name="Freeform 1102"/>
              <p:cNvSpPr>
                <a:spLocks/>
              </p:cNvSpPr>
              <p:nvPr/>
            </p:nvSpPr>
            <p:spPr bwMode="auto">
              <a:xfrm>
                <a:off x="1434" y="2152"/>
                <a:ext cx="52" cy="27"/>
              </a:xfrm>
              <a:custGeom>
                <a:avLst/>
                <a:gdLst>
                  <a:gd name="T0" fmla="*/ 0 w 469"/>
                  <a:gd name="T1" fmla="*/ 0 h 245"/>
                  <a:gd name="T2" fmla="*/ 0 w 469"/>
                  <a:gd name="T3" fmla="*/ 0 h 245"/>
                  <a:gd name="T4" fmla="*/ 0 w 469"/>
                  <a:gd name="T5" fmla="*/ 0 h 245"/>
                  <a:gd name="T6" fmla="*/ 0 w 469"/>
                  <a:gd name="T7" fmla="*/ 0 h 245"/>
                  <a:gd name="T8" fmla="*/ 0 w 469"/>
                  <a:gd name="T9" fmla="*/ 0 h 245"/>
                  <a:gd name="T10" fmla="*/ 0 w 469"/>
                  <a:gd name="T11" fmla="*/ 0 h 245"/>
                  <a:gd name="T12" fmla="*/ 0 w 469"/>
                  <a:gd name="T13" fmla="*/ 0 h 245"/>
                  <a:gd name="T14" fmla="*/ 0 w 469"/>
                  <a:gd name="T15" fmla="*/ 0 h 245"/>
                  <a:gd name="T16" fmla="*/ 0 w 469"/>
                  <a:gd name="T17" fmla="*/ 0 h 245"/>
                  <a:gd name="T18" fmla="*/ 0 w 469"/>
                  <a:gd name="T19" fmla="*/ 0 h 245"/>
                  <a:gd name="T20" fmla="*/ 0 w 469"/>
                  <a:gd name="T21" fmla="*/ 0 h 245"/>
                  <a:gd name="T22" fmla="*/ 0 w 469"/>
                  <a:gd name="T23" fmla="*/ 0 h 245"/>
                  <a:gd name="T24" fmla="*/ 0 w 469"/>
                  <a:gd name="T25" fmla="*/ 0 h 245"/>
                  <a:gd name="T26" fmla="*/ 0 w 469"/>
                  <a:gd name="T27" fmla="*/ 0 h 245"/>
                  <a:gd name="T28" fmla="*/ 0 w 469"/>
                  <a:gd name="T29" fmla="*/ 0 h 245"/>
                  <a:gd name="T30" fmla="*/ 0 w 469"/>
                  <a:gd name="T31" fmla="*/ 0 h 245"/>
                  <a:gd name="T32" fmla="*/ 0 w 469"/>
                  <a:gd name="T33" fmla="*/ 0 h 245"/>
                  <a:gd name="T34" fmla="*/ 0 w 469"/>
                  <a:gd name="T35" fmla="*/ 0 h 245"/>
                  <a:gd name="T36" fmla="*/ 0 w 469"/>
                  <a:gd name="T37" fmla="*/ 0 h 245"/>
                  <a:gd name="T38" fmla="*/ 0 w 469"/>
                  <a:gd name="T39" fmla="*/ 0 h 245"/>
                  <a:gd name="T40" fmla="*/ 0 w 469"/>
                  <a:gd name="T41" fmla="*/ 0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9" h="245">
                    <a:moveTo>
                      <a:pt x="0" y="168"/>
                    </a:moveTo>
                    <a:lnTo>
                      <a:pt x="4" y="143"/>
                    </a:lnTo>
                    <a:lnTo>
                      <a:pt x="18" y="115"/>
                    </a:lnTo>
                    <a:lnTo>
                      <a:pt x="67" y="60"/>
                    </a:lnTo>
                    <a:lnTo>
                      <a:pt x="142" y="17"/>
                    </a:lnTo>
                    <a:lnTo>
                      <a:pt x="186" y="4"/>
                    </a:lnTo>
                    <a:lnTo>
                      <a:pt x="234" y="0"/>
                    </a:lnTo>
                    <a:lnTo>
                      <a:pt x="325" y="9"/>
                    </a:lnTo>
                    <a:lnTo>
                      <a:pt x="400" y="34"/>
                    </a:lnTo>
                    <a:lnTo>
                      <a:pt x="451" y="70"/>
                    </a:lnTo>
                    <a:lnTo>
                      <a:pt x="469" y="115"/>
                    </a:lnTo>
                    <a:lnTo>
                      <a:pt x="462" y="139"/>
                    </a:lnTo>
                    <a:lnTo>
                      <a:pt x="445" y="161"/>
                    </a:lnTo>
                    <a:lnTo>
                      <a:pt x="387" y="200"/>
                    </a:lnTo>
                    <a:lnTo>
                      <a:pt x="312" y="228"/>
                    </a:lnTo>
                    <a:lnTo>
                      <a:pt x="240" y="244"/>
                    </a:lnTo>
                    <a:lnTo>
                      <a:pt x="166" y="245"/>
                    </a:lnTo>
                    <a:lnTo>
                      <a:pt x="89" y="233"/>
                    </a:lnTo>
                    <a:lnTo>
                      <a:pt x="26" y="208"/>
                    </a:lnTo>
                    <a:lnTo>
                      <a:pt x="7" y="191"/>
                    </a:lnTo>
                    <a:lnTo>
                      <a:pt x="0" y="1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24" name="Freeform 1103"/>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25" name="Freeform 1104"/>
              <p:cNvSpPr>
                <a:spLocks/>
              </p:cNvSpPr>
              <p:nvPr/>
            </p:nvSpPr>
            <p:spPr bwMode="auto">
              <a:xfrm>
                <a:off x="1434" y="2141"/>
                <a:ext cx="51" cy="31"/>
              </a:xfrm>
              <a:custGeom>
                <a:avLst/>
                <a:gdLst>
                  <a:gd name="T0" fmla="*/ 0 w 465"/>
                  <a:gd name="T1" fmla="*/ 0 h 271"/>
                  <a:gd name="T2" fmla="*/ 0 w 465"/>
                  <a:gd name="T3" fmla="*/ 0 h 271"/>
                  <a:gd name="T4" fmla="*/ 0 w 465"/>
                  <a:gd name="T5" fmla="*/ 0 h 271"/>
                  <a:gd name="T6" fmla="*/ 0 w 465"/>
                  <a:gd name="T7" fmla="*/ 0 h 271"/>
                  <a:gd name="T8" fmla="*/ 0 w 465"/>
                  <a:gd name="T9" fmla="*/ 0 h 271"/>
                  <a:gd name="T10" fmla="*/ 0 w 465"/>
                  <a:gd name="T11" fmla="*/ 0 h 271"/>
                  <a:gd name="T12" fmla="*/ 0 w 465"/>
                  <a:gd name="T13" fmla="*/ 0 h 271"/>
                  <a:gd name="T14" fmla="*/ 0 w 465"/>
                  <a:gd name="T15" fmla="*/ 0 h 271"/>
                  <a:gd name="T16" fmla="*/ 0 w 465"/>
                  <a:gd name="T17" fmla="*/ 0 h 271"/>
                  <a:gd name="T18" fmla="*/ 0 w 465"/>
                  <a:gd name="T19" fmla="*/ 0 h 271"/>
                  <a:gd name="T20" fmla="*/ 0 w 465"/>
                  <a:gd name="T21" fmla="*/ 0 h 271"/>
                  <a:gd name="T22" fmla="*/ 0 w 465"/>
                  <a:gd name="T23" fmla="*/ 0 h 271"/>
                  <a:gd name="T24" fmla="*/ 0 w 465"/>
                  <a:gd name="T25" fmla="*/ 0 h 271"/>
                  <a:gd name="T26" fmla="*/ 0 w 465"/>
                  <a:gd name="T27" fmla="*/ 0 h 271"/>
                  <a:gd name="T28" fmla="*/ 0 w 465"/>
                  <a:gd name="T29" fmla="*/ 0 h 271"/>
                  <a:gd name="T30" fmla="*/ 0 w 465"/>
                  <a:gd name="T31" fmla="*/ 0 h 271"/>
                  <a:gd name="T32" fmla="*/ 0 w 465"/>
                  <a:gd name="T33" fmla="*/ 0 h 271"/>
                  <a:gd name="T34" fmla="*/ 0 w 465"/>
                  <a:gd name="T35" fmla="*/ 0 h 271"/>
                  <a:gd name="T36" fmla="*/ 0 w 465"/>
                  <a:gd name="T37" fmla="*/ 0 h 271"/>
                  <a:gd name="T38" fmla="*/ 0 w 465"/>
                  <a:gd name="T39" fmla="*/ 0 h 271"/>
                  <a:gd name="T40" fmla="*/ 0 w 465"/>
                  <a:gd name="T41" fmla="*/ 0 h 271"/>
                  <a:gd name="T42" fmla="*/ 0 w 465"/>
                  <a:gd name="T43" fmla="*/ 0 h 271"/>
                  <a:gd name="T44" fmla="*/ 0 w 465"/>
                  <a:gd name="T45" fmla="*/ 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5" h="271">
                    <a:moveTo>
                      <a:pt x="0" y="207"/>
                    </a:moveTo>
                    <a:lnTo>
                      <a:pt x="4" y="181"/>
                    </a:lnTo>
                    <a:lnTo>
                      <a:pt x="17" y="148"/>
                    </a:lnTo>
                    <a:lnTo>
                      <a:pt x="65" y="80"/>
                    </a:lnTo>
                    <a:lnTo>
                      <a:pt x="99" y="49"/>
                    </a:lnTo>
                    <a:lnTo>
                      <a:pt x="139" y="23"/>
                    </a:lnTo>
                    <a:lnTo>
                      <a:pt x="182" y="6"/>
                    </a:lnTo>
                    <a:lnTo>
                      <a:pt x="230" y="0"/>
                    </a:lnTo>
                    <a:lnTo>
                      <a:pt x="320" y="9"/>
                    </a:lnTo>
                    <a:lnTo>
                      <a:pt x="396" y="34"/>
                    </a:lnTo>
                    <a:lnTo>
                      <a:pt x="446" y="71"/>
                    </a:lnTo>
                    <a:lnTo>
                      <a:pt x="465" y="115"/>
                    </a:lnTo>
                    <a:lnTo>
                      <a:pt x="458" y="140"/>
                    </a:lnTo>
                    <a:lnTo>
                      <a:pt x="442" y="164"/>
                    </a:lnTo>
                    <a:lnTo>
                      <a:pt x="383" y="209"/>
                    </a:lnTo>
                    <a:lnTo>
                      <a:pt x="306" y="246"/>
                    </a:lnTo>
                    <a:lnTo>
                      <a:pt x="232" y="266"/>
                    </a:lnTo>
                    <a:lnTo>
                      <a:pt x="162" y="271"/>
                    </a:lnTo>
                    <a:lnTo>
                      <a:pt x="86" y="266"/>
                    </a:lnTo>
                    <a:lnTo>
                      <a:pt x="52" y="258"/>
                    </a:lnTo>
                    <a:lnTo>
                      <a:pt x="25" y="246"/>
                    </a:lnTo>
                    <a:lnTo>
                      <a:pt x="6" y="230"/>
                    </a:lnTo>
                    <a:lnTo>
                      <a:pt x="0" y="20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26" name="Freeform 1105"/>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close/>
                  </a:path>
                </a:pathLst>
              </a:custGeom>
              <a:solidFill>
                <a:srgbClr val="DAA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27" name="Freeform 1106"/>
              <p:cNvSpPr>
                <a:spLocks/>
              </p:cNvSpPr>
              <p:nvPr/>
            </p:nvSpPr>
            <p:spPr bwMode="auto">
              <a:xfrm>
                <a:off x="1432" y="852"/>
                <a:ext cx="18" cy="39"/>
              </a:xfrm>
              <a:custGeom>
                <a:avLst/>
                <a:gdLst>
                  <a:gd name="T0" fmla="*/ 0 w 163"/>
                  <a:gd name="T1" fmla="*/ 0 h 351"/>
                  <a:gd name="T2" fmla="*/ 0 w 163"/>
                  <a:gd name="T3" fmla="*/ 0 h 351"/>
                  <a:gd name="T4" fmla="*/ 0 w 163"/>
                  <a:gd name="T5" fmla="*/ 0 h 351"/>
                  <a:gd name="T6" fmla="*/ 0 w 163"/>
                  <a:gd name="T7" fmla="*/ 0 h 351"/>
                  <a:gd name="T8" fmla="*/ 0 w 163"/>
                  <a:gd name="T9" fmla="*/ 0 h 351"/>
                  <a:gd name="T10" fmla="*/ 0 w 163"/>
                  <a:gd name="T11" fmla="*/ 0 h 351"/>
                  <a:gd name="T12" fmla="*/ 0 w 163"/>
                  <a:gd name="T13" fmla="*/ 0 h 351"/>
                  <a:gd name="T14" fmla="*/ 0 w 163"/>
                  <a:gd name="T15" fmla="*/ 0 h 351"/>
                  <a:gd name="T16" fmla="*/ 0 w 163"/>
                  <a:gd name="T17" fmla="*/ 0 h 351"/>
                  <a:gd name="T18" fmla="*/ 0 w 163"/>
                  <a:gd name="T19" fmla="*/ 0 h 351"/>
                  <a:gd name="T20" fmla="*/ 0 w 163"/>
                  <a:gd name="T21" fmla="*/ 0 h 351"/>
                  <a:gd name="T22" fmla="*/ 0 w 163"/>
                  <a:gd name="T23" fmla="*/ 0 h 351"/>
                  <a:gd name="T24" fmla="*/ 0 w 16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3" h="351">
                    <a:moveTo>
                      <a:pt x="163" y="264"/>
                    </a:moveTo>
                    <a:lnTo>
                      <a:pt x="115" y="291"/>
                    </a:lnTo>
                    <a:lnTo>
                      <a:pt x="71" y="313"/>
                    </a:lnTo>
                    <a:lnTo>
                      <a:pt x="0" y="351"/>
                    </a:lnTo>
                    <a:lnTo>
                      <a:pt x="3" y="264"/>
                    </a:lnTo>
                    <a:lnTo>
                      <a:pt x="22" y="172"/>
                    </a:lnTo>
                    <a:lnTo>
                      <a:pt x="49" y="82"/>
                    </a:lnTo>
                    <a:lnTo>
                      <a:pt x="73" y="0"/>
                    </a:lnTo>
                    <a:lnTo>
                      <a:pt x="99" y="87"/>
                    </a:lnTo>
                    <a:lnTo>
                      <a:pt x="114" y="169"/>
                    </a:lnTo>
                    <a:lnTo>
                      <a:pt x="131" y="232"/>
                    </a:lnTo>
                    <a:lnTo>
                      <a:pt x="145" y="253"/>
                    </a:lnTo>
                    <a:lnTo>
                      <a:pt x="163" y="2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28" name="Freeform 1107"/>
              <p:cNvSpPr>
                <a:spLocks noEditPoints="1"/>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w 1037"/>
                  <a:gd name="T67" fmla="*/ 0 h 7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7" h="773">
                    <a:moveTo>
                      <a:pt x="157" y="386"/>
                    </a:moveTo>
                    <a:lnTo>
                      <a:pt x="165" y="332"/>
                    </a:lnTo>
                    <a:lnTo>
                      <a:pt x="185" y="281"/>
                    </a:lnTo>
                    <a:lnTo>
                      <a:pt x="219" y="236"/>
                    </a:lnTo>
                    <a:lnTo>
                      <a:pt x="263" y="196"/>
                    </a:lnTo>
                    <a:lnTo>
                      <a:pt x="317" y="163"/>
                    </a:lnTo>
                    <a:lnTo>
                      <a:pt x="378" y="139"/>
                    </a:lnTo>
                    <a:lnTo>
                      <a:pt x="446" y="122"/>
                    </a:lnTo>
                    <a:lnTo>
                      <a:pt x="519" y="117"/>
                    </a:lnTo>
                    <a:lnTo>
                      <a:pt x="591" y="122"/>
                    </a:lnTo>
                    <a:lnTo>
                      <a:pt x="660" y="139"/>
                    </a:lnTo>
                    <a:lnTo>
                      <a:pt x="721" y="163"/>
                    </a:lnTo>
                    <a:lnTo>
                      <a:pt x="774" y="196"/>
                    </a:lnTo>
                    <a:lnTo>
                      <a:pt x="818" y="236"/>
                    </a:lnTo>
                    <a:lnTo>
                      <a:pt x="852" y="281"/>
                    </a:lnTo>
                    <a:lnTo>
                      <a:pt x="873" y="332"/>
                    </a:lnTo>
                    <a:lnTo>
                      <a:pt x="880" y="386"/>
                    </a:lnTo>
                    <a:lnTo>
                      <a:pt x="873" y="441"/>
                    </a:lnTo>
                    <a:lnTo>
                      <a:pt x="852" y="492"/>
                    </a:lnTo>
                    <a:lnTo>
                      <a:pt x="818" y="537"/>
                    </a:lnTo>
                    <a:lnTo>
                      <a:pt x="774" y="577"/>
                    </a:lnTo>
                    <a:lnTo>
                      <a:pt x="721" y="610"/>
                    </a:lnTo>
                    <a:lnTo>
                      <a:pt x="660" y="634"/>
                    </a:lnTo>
                    <a:lnTo>
                      <a:pt x="591" y="651"/>
                    </a:lnTo>
                    <a:lnTo>
                      <a:pt x="519" y="656"/>
                    </a:lnTo>
                    <a:lnTo>
                      <a:pt x="446" y="651"/>
                    </a:lnTo>
                    <a:lnTo>
                      <a:pt x="378" y="634"/>
                    </a:lnTo>
                    <a:lnTo>
                      <a:pt x="317" y="610"/>
                    </a:lnTo>
                    <a:lnTo>
                      <a:pt x="263" y="577"/>
                    </a:lnTo>
                    <a:lnTo>
                      <a:pt x="219" y="537"/>
                    </a:lnTo>
                    <a:lnTo>
                      <a:pt x="185" y="492"/>
                    </a:lnTo>
                    <a:lnTo>
                      <a:pt x="165" y="441"/>
                    </a:lnTo>
                    <a:lnTo>
                      <a:pt x="157" y="386"/>
                    </a:lnTo>
                    <a:close/>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29" name="Freeform 1108"/>
              <p:cNvSpPr>
                <a:spLocks/>
              </p:cNvSpPr>
              <p:nvPr/>
            </p:nvSpPr>
            <p:spPr bwMode="auto">
              <a:xfrm>
                <a:off x="1427" y="894"/>
                <a:ext cx="81" cy="60"/>
              </a:xfrm>
              <a:custGeom>
                <a:avLst/>
                <a:gdLst>
                  <a:gd name="T0" fmla="*/ 0 w 723"/>
                  <a:gd name="T1" fmla="*/ 0 h 539"/>
                  <a:gd name="T2" fmla="*/ 0 w 723"/>
                  <a:gd name="T3" fmla="*/ 0 h 539"/>
                  <a:gd name="T4" fmla="*/ 0 w 723"/>
                  <a:gd name="T5" fmla="*/ 0 h 539"/>
                  <a:gd name="T6" fmla="*/ 0 w 723"/>
                  <a:gd name="T7" fmla="*/ 0 h 539"/>
                  <a:gd name="T8" fmla="*/ 0 w 723"/>
                  <a:gd name="T9" fmla="*/ 0 h 539"/>
                  <a:gd name="T10" fmla="*/ 0 w 723"/>
                  <a:gd name="T11" fmla="*/ 0 h 539"/>
                  <a:gd name="T12" fmla="*/ 0 w 723"/>
                  <a:gd name="T13" fmla="*/ 0 h 539"/>
                  <a:gd name="T14" fmla="*/ 0 w 723"/>
                  <a:gd name="T15" fmla="*/ 0 h 539"/>
                  <a:gd name="T16" fmla="*/ 0 w 723"/>
                  <a:gd name="T17" fmla="*/ 0 h 539"/>
                  <a:gd name="T18" fmla="*/ 0 w 723"/>
                  <a:gd name="T19" fmla="*/ 0 h 539"/>
                  <a:gd name="T20" fmla="*/ 0 w 723"/>
                  <a:gd name="T21" fmla="*/ 0 h 539"/>
                  <a:gd name="T22" fmla="*/ 0 w 723"/>
                  <a:gd name="T23" fmla="*/ 0 h 539"/>
                  <a:gd name="T24" fmla="*/ 0 w 723"/>
                  <a:gd name="T25" fmla="*/ 0 h 539"/>
                  <a:gd name="T26" fmla="*/ 0 w 723"/>
                  <a:gd name="T27" fmla="*/ 0 h 539"/>
                  <a:gd name="T28" fmla="*/ 0 w 723"/>
                  <a:gd name="T29" fmla="*/ 0 h 539"/>
                  <a:gd name="T30" fmla="*/ 0 w 723"/>
                  <a:gd name="T31" fmla="*/ 0 h 539"/>
                  <a:gd name="T32" fmla="*/ 0 w 723"/>
                  <a:gd name="T33" fmla="*/ 0 h 539"/>
                  <a:gd name="T34" fmla="*/ 0 w 723"/>
                  <a:gd name="T35" fmla="*/ 0 h 539"/>
                  <a:gd name="T36" fmla="*/ 0 w 723"/>
                  <a:gd name="T37" fmla="*/ 0 h 539"/>
                  <a:gd name="T38" fmla="*/ 0 w 723"/>
                  <a:gd name="T39" fmla="*/ 0 h 539"/>
                  <a:gd name="T40" fmla="*/ 0 w 723"/>
                  <a:gd name="T41" fmla="*/ 0 h 539"/>
                  <a:gd name="T42" fmla="*/ 0 w 723"/>
                  <a:gd name="T43" fmla="*/ 0 h 539"/>
                  <a:gd name="T44" fmla="*/ 0 w 723"/>
                  <a:gd name="T45" fmla="*/ 0 h 539"/>
                  <a:gd name="T46" fmla="*/ 0 w 723"/>
                  <a:gd name="T47" fmla="*/ 0 h 539"/>
                  <a:gd name="T48" fmla="*/ 0 w 723"/>
                  <a:gd name="T49" fmla="*/ 0 h 539"/>
                  <a:gd name="T50" fmla="*/ 0 w 723"/>
                  <a:gd name="T51" fmla="*/ 0 h 539"/>
                  <a:gd name="T52" fmla="*/ 0 w 723"/>
                  <a:gd name="T53" fmla="*/ 0 h 539"/>
                  <a:gd name="T54" fmla="*/ 0 w 723"/>
                  <a:gd name="T55" fmla="*/ 0 h 539"/>
                  <a:gd name="T56" fmla="*/ 0 w 723"/>
                  <a:gd name="T57" fmla="*/ 0 h 539"/>
                  <a:gd name="T58" fmla="*/ 0 w 723"/>
                  <a:gd name="T59" fmla="*/ 0 h 539"/>
                  <a:gd name="T60" fmla="*/ 0 w 723"/>
                  <a:gd name="T61" fmla="*/ 0 h 539"/>
                  <a:gd name="T62" fmla="*/ 0 w 723"/>
                  <a:gd name="T63" fmla="*/ 0 h 539"/>
                  <a:gd name="T64" fmla="*/ 0 w 723"/>
                  <a:gd name="T65" fmla="*/ 0 h 5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3" h="539">
                    <a:moveTo>
                      <a:pt x="0" y="269"/>
                    </a:moveTo>
                    <a:lnTo>
                      <a:pt x="8" y="215"/>
                    </a:lnTo>
                    <a:lnTo>
                      <a:pt x="28" y="164"/>
                    </a:lnTo>
                    <a:lnTo>
                      <a:pt x="62" y="119"/>
                    </a:lnTo>
                    <a:lnTo>
                      <a:pt x="106" y="79"/>
                    </a:lnTo>
                    <a:lnTo>
                      <a:pt x="160" y="46"/>
                    </a:lnTo>
                    <a:lnTo>
                      <a:pt x="221" y="22"/>
                    </a:lnTo>
                    <a:lnTo>
                      <a:pt x="289" y="5"/>
                    </a:lnTo>
                    <a:lnTo>
                      <a:pt x="362" y="0"/>
                    </a:lnTo>
                    <a:lnTo>
                      <a:pt x="434" y="5"/>
                    </a:lnTo>
                    <a:lnTo>
                      <a:pt x="503" y="22"/>
                    </a:lnTo>
                    <a:lnTo>
                      <a:pt x="564" y="46"/>
                    </a:lnTo>
                    <a:lnTo>
                      <a:pt x="617" y="79"/>
                    </a:lnTo>
                    <a:lnTo>
                      <a:pt x="661" y="119"/>
                    </a:lnTo>
                    <a:lnTo>
                      <a:pt x="695" y="164"/>
                    </a:lnTo>
                    <a:lnTo>
                      <a:pt x="716" y="215"/>
                    </a:lnTo>
                    <a:lnTo>
                      <a:pt x="723" y="269"/>
                    </a:lnTo>
                    <a:lnTo>
                      <a:pt x="716" y="324"/>
                    </a:lnTo>
                    <a:lnTo>
                      <a:pt x="695" y="375"/>
                    </a:lnTo>
                    <a:lnTo>
                      <a:pt x="661" y="420"/>
                    </a:lnTo>
                    <a:lnTo>
                      <a:pt x="617" y="460"/>
                    </a:lnTo>
                    <a:lnTo>
                      <a:pt x="564" y="493"/>
                    </a:lnTo>
                    <a:lnTo>
                      <a:pt x="503" y="517"/>
                    </a:lnTo>
                    <a:lnTo>
                      <a:pt x="434" y="534"/>
                    </a:lnTo>
                    <a:lnTo>
                      <a:pt x="362" y="539"/>
                    </a:lnTo>
                    <a:lnTo>
                      <a:pt x="289" y="534"/>
                    </a:lnTo>
                    <a:lnTo>
                      <a:pt x="221" y="517"/>
                    </a:lnTo>
                    <a:lnTo>
                      <a:pt x="160" y="493"/>
                    </a:lnTo>
                    <a:lnTo>
                      <a:pt x="106" y="460"/>
                    </a:lnTo>
                    <a:lnTo>
                      <a:pt x="62" y="420"/>
                    </a:lnTo>
                    <a:lnTo>
                      <a:pt x="28" y="375"/>
                    </a:lnTo>
                    <a:lnTo>
                      <a:pt x="8" y="324"/>
                    </a:lnTo>
                    <a:lnTo>
                      <a:pt x="0" y="26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0" name="Freeform 1109"/>
              <p:cNvSpPr>
                <a:spLocks/>
              </p:cNvSpPr>
              <p:nvPr/>
            </p:nvSpPr>
            <p:spPr bwMode="auto">
              <a:xfrm>
                <a:off x="1410" y="881"/>
                <a:ext cx="115" cy="86"/>
              </a:xfrm>
              <a:custGeom>
                <a:avLst/>
                <a:gdLst>
                  <a:gd name="T0" fmla="*/ 0 w 1037"/>
                  <a:gd name="T1" fmla="*/ 0 h 773"/>
                  <a:gd name="T2" fmla="*/ 0 w 1037"/>
                  <a:gd name="T3" fmla="*/ 0 h 773"/>
                  <a:gd name="T4" fmla="*/ 0 w 1037"/>
                  <a:gd name="T5" fmla="*/ 0 h 773"/>
                  <a:gd name="T6" fmla="*/ 0 w 1037"/>
                  <a:gd name="T7" fmla="*/ 0 h 773"/>
                  <a:gd name="T8" fmla="*/ 0 w 1037"/>
                  <a:gd name="T9" fmla="*/ 0 h 773"/>
                  <a:gd name="T10" fmla="*/ 0 w 1037"/>
                  <a:gd name="T11" fmla="*/ 0 h 773"/>
                  <a:gd name="T12" fmla="*/ 0 w 1037"/>
                  <a:gd name="T13" fmla="*/ 0 h 773"/>
                  <a:gd name="T14" fmla="*/ 0 w 1037"/>
                  <a:gd name="T15" fmla="*/ 0 h 773"/>
                  <a:gd name="T16" fmla="*/ 0 w 1037"/>
                  <a:gd name="T17" fmla="*/ 0 h 773"/>
                  <a:gd name="T18" fmla="*/ 0 w 1037"/>
                  <a:gd name="T19" fmla="*/ 0 h 773"/>
                  <a:gd name="T20" fmla="*/ 0 w 1037"/>
                  <a:gd name="T21" fmla="*/ 0 h 773"/>
                  <a:gd name="T22" fmla="*/ 0 w 1037"/>
                  <a:gd name="T23" fmla="*/ 0 h 773"/>
                  <a:gd name="T24" fmla="*/ 0 w 1037"/>
                  <a:gd name="T25" fmla="*/ 0 h 773"/>
                  <a:gd name="T26" fmla="*/ 0 w 1037"/>
                  <a:gd name="T27" fmla="*/ 0 h 773"/>
                  <a:gd name="T28" fmla="*/ 0 w 1037"/>
                  <a:gd name="T29" fmla="*/ 0 h 773"/>
                  <a:gd name="T30" fmla="*/ 0 w 1037"/>
                  <a:gd name="T31" fmla="*/ 0 h 773"/>
                  <a:gd name="T32" fmla="*/ 0 w 1037"/>
                  <a:gd name="T33" fmla="*/ 0 h 773"/>
                  <a:gd name="T34" fmla="*/ 0 w 1037"/>
                  <a:gd name="T35" fmla="*/ 0 h 773"/>
                  <a:gd name="T36" fmla="*/ 0 w 1037"/>
                  <a:gd name="T37" fmla="*/ 0 h 773"/>
                  <a:gd name="T38" fmla="*/ 0 w 1037"/>
                  <a:gd name="T39" fmla="*/ 0 h 773"/>
                  <a:gd name="T40" fmla="*/ 0 w 1037"/>
                  <a:gd name="T41" fmla="*/ 0 h 773"/>
                  <a:gd name="T42" fmla="*/ 0 w 1037"/>
                  <a:gd name="T43" fmla="*/ 0 h 773"/>
                  <a:gd name="T44" fmla="*/ 0 w 1037"/>
                  <a:gd name="T45" fmla="*/ 0 h 773"/>
                  <a:gd name="T46" fmla="*/ 0 w 1037"/>
                  <a:gd name="T47" fmla="*/ 0 h 773"/>
                  <a:gd name="T48" fmla="*/ 0 w 1037"/>
                  <a:gd name="T49" fmla="*/ 0 h 773"/>
                  <a:gd name="T50" fmla="*/ 0 w 1037"/>
                  <a:gd name="T51" fmla="*/ 0 h 773"/>
                  <a:gd name="T52" fmla="*/ 0 w 1037"/>
                  <a:gd name="T53" fmla="*/ 0 h 773"/>
                  <a:gd name="T54" fmla="*/ 0 w 1037"/>
                  <a:gd name="T55" fmla="*/ 0 h 773"/>
                  <a:gd name="T56" fmla="*/ 0 w 1037"/>
                  <a:gd name="T57" fmla="*/ 0 h 773"/>
                  <a:gd name="T58" fmla="*/ 0 w 1037"/>
                  <a:gd name="T59" fmla="*/ 0 h 773"/>
                  <a:gd name="T60" fmla="*/ 0 w 1037"/>
                  <a:gd name="T61" fmla="*/ 0 h 773"/>
                  <a:gd name="T62" fmla="*/ 0 w 1037"/>
                  <a:gd name="T63" fmla="*/ 0 h 773"/>
                  <a:gd name="T64" fmla="*/ 0 w 1037"/>
                  <a:gd name="T65" fmla="*/ 0 h 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37" h="773">
                    <a:moveTo>
                      <a:pt x="0" y="386"/>
                    </a:moveTo>
                    <a:lnTo>
                      <a:pt x="11" y="309"/>
                    </a:lnTo>
                    <a:lnTo>
                      <a:pt x="41" y="236"/>
                    </a:lnTo>
                    <a:lnTo>
                      <a:pt x="89" y="170"/>
                    </a:lnTo>
                    <a:lnTo>
                      <a:pt x="152" y="113"/>
                    </a:lnTo>
                    <a:lnTo>
                      <a:pt x="228" y="66"/>
                    </a:lnTo>
                    <a:lnTo>
                      <a:pt x="317" y="30"/>
                    </a:lnTo>
                    <a:lnTo>
                      <a:pt x="414" y="8"/>
                    </a:lnTo>
                    <a:lnTo>
                      <a:pt x="519" y="0"/>
                    </a:lnTo>
                    <a:lnTo>
                      <a:pt x="623" y="8"/>
                    </a:lnTo>
                    <a:lnTo>
                      <a:pt x="721" y="30"/>
                    </a:lnTo>
                    <a:lnTo>
                      <a:pt x="809" y="66"/>
                    </a:lnTo>
                    <a:lnTo>
                      <a:pt x="885" y="113"/>
                    </a:lnTo>
                    <a:lnTo>
                      <a:pt x="948" y="170"/>
                    </a:lnTo>
                    <a:lnTo>
                      <a:pt x="996" y="236"/>
                    </a:lnTo>
                    <a:lnTo>
                      <a:pt x="1027" y="309"/>
                    </a:lnTo>
                    <a:lnTo>
                      <a:pt x="1037" y="386"/>
                    </a:lnTo>
                    <a:lnTo>
                      <a:pt x="1027" y="465"/>
                    </a:lnTo>
                    <a:lnTo>
                      <a:pt x="996" y="537"/>
                    </a:lnTo>
                    <a:lnTo>
                      <a:pt x="948" y="603"/>
                    </a:lnTo>
                    <a:lnTo>
                      <a:pt x="885" y="660"/>
                    </a:lnTo>
                    <a:lnTo>
                      <a:pt x="809" y="708"/>
                    </a:lnTo>
                    <a:lnTo>
                      <a:pt x="721" y="743"/>
                    </a:lnTo>
                    <a:lnTo>
                      <a:pt x="623" y="765"/>
                    </a:lnTo>
                    <a:lnTo>
                      <a:pt x="519" y="773"/>
                    </a:lnTo>
                    <a:lnTo>
                      <a:pt x="414" y="765"/>
                    </a:lnTo>
                    <a:lnTo>
                      <a:pt x="317" y="743"/>
                    </a:lnTo>
                    <a:lnTo>
                      <a:pt x="228" y="708"/>
                    </a:lnTo>
                    <a:lnTo>
                      <a:pt x="152" y="660"/>
                    </a:lnTo>
                    <a:lnTo>
                      <a:pt x="89" y="603"/>
                    </a:lnTo>
                    <a:lnTo>
                      <a:pt x="41" y="537"/>
                    </a:lnTo>
                    <a:lnTo>
                      <a:pt x="11" y="465"/>
                    </a:lnTo>
                    <a:lnTo>
                      <a:pt x="0" y="3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1" name="Freeform 1110"/>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32" name="Freeform 1111"/>
              <p:cNvSpPr>
                <a:spLocks/>
              </p:cNvSpPr>
              <p:nvPr/>
            </p:nvSpPr>
            <p:spPr bwMode="auto">
              <a:xfrm>
                <a:off x="1358" y="937"/>
                <a:ext cx="209" cy="42"/>
              </a:xfrm>
              <a:custGeom>
                <a:avLst/>
                <a:gdLst>
                  <a:gd name="T0" fmla="*/ 0 w 1876"/>
                  <a:gd name="T1" fmla="*/ 0 h 375"/>
                  <a:gd name="T2" fmla="*/ 0 w 1876"/>
                  <a:gd name="T3" fmla="*/ 0 h 375"/>
                  <a:gd name="T4" fmla="*/ 0 w 1876"/>
                  <a:gd name="T5" fmla="*/ 0 h 375"/>
                  <a:gd name="T6" fmla="*/ 0 w 1876"/>
                  <a:gd name="T7" fmla="*/ 0 h 375"/>
                  <a:gd name="T8" fmla="*/ 0 w 1876"/>
                  <a:gd name="T9" fmla="*/ 0 h 375"/>
                  <a:gd name="T10" fmla="*/ 0 w 1876"/>
                  <a:gd name="T11" fmla="*/ 0 h 375"/>
                  <a:gd name="T12" fmla="*/ 0 w 1876"/>
                  <a:gd name="T13" fmla="*/ 0 h 375"/>
                  <a:gd name="T14" fmla="*/ 0 w 1876"/>
                  <a:gd name="T15" fmla="*/ 0 h 375"/>
                  <a:gd name="T16" fmla="*/ 0 w 1876"/>
                  <a:gd name="T17" fmla="*/ 0 h 375"/>
                  <a:gd name="T18" fmla="*/ 0 w 1876"/>
                  <a:gd name="T19" fmla="*/ 0 h 375"/>
                  <a:gd name="T20" fmla="*/ 0 w 1876"/>
                  <a:gd name="T21" fmla="*/ 0 h 375"/>
                  <a:gd name="T22" fmla="*/ 0 w 1876"/>
                  <a:gd name="T23" fmla="*/ 0 h 375"/>
                  <a:gd name="T24" fmla="*/ 0 w 1876"/>
                  <a:gd name="T25" fmla="*/ 0 h 375"/>
                  <a:gd name="T26" fmla="*/ 0 w 1876"/>
                  <a:gd name="T27" fmla="*/ 0 h 375"/>
                  <a:gd name="T28" fmla="*/ 0 w 1876"/>
                  <a:gd name="T29" fmla="*/ 0 h 375"/>
                  <a:gd name="T30" fmla="*/ 0 w 1876"/>
                  <a:gd name="T31" fmla="*/ 0 h 375"/>
                  <a:gd name="T32" fmla="*/ 0 w 1876"/>
                  <a:gd name="T33" fmla="*/ 0 h 375"/>
                  <a:gd name="T34" fmla="*/ 0 w 1876"/>
                  <a:gd name="T35" fmla="*/ 0 h 375"/>
                  <a:gd name="T36" fmla="*/ 0 w 1876"/>
                  <a:gd name="T37" fmla="*/ 0 h 375"/>
                  <a:gd name="T38" fmla="*/ 0 w 1876"/>
                  <a:gd name="T39" fmla="*/ 0 h 375"/>
                  <a:gd name="T40" fmla="*/ 0 w 1876"/>
                  <a:gd name="T41" fmla="*/ 0 h 375"/>
                  <a:gd name="T42" fmla="*/ 0 w 1876"/>
                  <a:gd name="T43" fmla="*/ 0 h 375"/>
                  <a:gd name="T44" fmla="*/ 0 w 1876"/>
                  <a:gd name="T45" fmla="*/ 0 h 375"/>
                  <a:gd name="T46" fmla="*/ 0 w 1876"/>
                  <a:gd name="T47" fmla="*/ 0 h 375"/>
                  <a:gd name="T48" fmla="*/ 0 w 1876"/>
                  <a:gd name="T49" fmla="*/ 0 h 375"/>
                  <a:gd name="T50" fmla="*/ 0 w 1876"/>
                  <a:gd name="T51" fmla="*/ 0 h 375"/>
                  <a:gd name="T52" fmla="*/ 0 w 1876"/>
                  <a:gd name="T53" fmla="*/ 0 h 375"/>
                  <a:gd name="T54" fmla="*/ 0 w 1876"/>
                  <a:gd name="T55" fmla="*/ 0 h 375"/>
                  <a:gd name="T56" fmla="*/ 0 w 1876"/>
                  <a:gd name="T57" fmla="*/ 0 h 3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6" h="375">
                    <a:moveTo>
                      <a:pt x="1876" y="355"/>
                    </a:moveTo>
                    <a:lnTo>
                      <a:pt x="0" y="375"/>
                    </a:lnTo>
                    <a:lnTo>
                      <a:pt x="92" y="361"/>
                    </a:lnTo>
                    <a:lnTo>
                      <a:pt x="162" y="333"/>
                    </a:lnTo>
                    <a:lnTo>
                      <a:pt x="219" y="298"/>
                    </a:lnTo>
                    <a:lnTo>
                      <a:pt x="269" y="261"/>
                    </a:lnTo>
                    <a:lnTo>
                      <a:pt x="318" y="227"/>
                    </a:lnTo>
                    <a:lnTo>
                      <a:pt x="373" y="204"/>
                    </a:lnTo>
                    <a:lnTo>
                      <a:pt x="440" y="198"/>
                    </a:lnTo>
                    <a:lnTo>
                      <a:pt x="481" y="202"/>
                    </a:lnTo>
                    <a:lnTo>
                      <a:pt x="528" y="212"/>
                    </a:lnTo>
                    <a:lnTo>
                      <a:pt x="611" y="120"/>
                    </a:lnTo>
                    <a:lnTo>
                      <a:pt x="703" y="54"/>
                    </a:lnTo>
                    <a:lnTo>
                      <a:pt x="800" y="14"/>
                    </a:lnTo>
                    <a:lnTo>
                      <a:pt x="901" y="0"/>
                    </a:lnTo>
                    <a:lnTo>
                      <a:pt x="1002" y="13"/>
                    </a:lnTo>
                    <a:lnTo>
                      <a:pt x="1100" y="52"/>
                    </a:lnTo>
                    <a:lnTo>
                      <a:pt x="1190" y="118"/>
                    </a:lnTo>
                    <a:lnTo>
                      <a:pt x="1271" y="212"/>
                    </a:lnTo>
                    <a:lnTo>
                      <a:pt x="1322" y="195"/>
                    </a:lnTo>
                    <a:lnTo>
                      <a:pt x="1366" y="184"/>
                    </a:lnTo>
                    <a:lnTo>
                      <a:pt x="1441" y="184"/>
                    </a:lnTo>
                    <a:lnTo>
                      <a:pt x="1502" y="204"/>
                    </a:lnTo>
                    <a:lnTo>
                      <a:pt x="1558" y="237"/>
                    </a:lnTo>
                    <a:lnTo>
                      <a:pt x="1616" y="275"/>
                    </a:lnTo>
                    <a:lnTo>
                      <a:pt x="1684" y="313"/>
                    </a:lnTo>
                    <a:lnTo>
                      <a:pt x="1768" y="343"/>
                    </a:lnTo>
                    <a:lnTo>
                      <a:pt x="1818" y="351"/>
                    </a:lnTo>
                    <a:lnTo>
                      <a:pt x="1876" y="3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3" name="Freeform 1112"/>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34" name="Freeform 1113"/>
              <p:cNvSpPr>
                <a:spLocks/>
              </p:cNvSpPr>
              <p:nvPr/>
            </p:nvSpPr>
            <p:spPr bwMode="auto">
              <a:xfrm>
                <a:off x="1350" y="976"/>
                <a:ext cx="10" cy="868"/>
              </a:xfrm>
              <a:custGeom>
                <a:avLst/>
                <a:gdLst>
                  <a:gd name="T0" fmla="*/ 0 w 93"/>
                  <a:gd name="T1" fmla="*/ 0 h 7811"/>
                  <a:gd name="T2" fmla="*/ 0 w 93"/>
                  <a:gd name="T3" fmla="*/ 0 h 7811"/>
                  <a:gd name="T4" fmla="*/ 0 w 93"/>
                  <a:gd name="T5" fmla="*/ 0 h 7811"/>
                  <a:gd name="T6" fmla="*/ 0 w 93"/>
                  <a:gd name="T7" fmla="*/ 0 h 7811"/>
                  <a:gd name="T8" fmla="*/ 0 w 93"/>
                  <a:gd name="T9" fmla="*/ 0 h 7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811">
                    <a:moveTo>
                      <a:pt x="93" y="7811"/>
                    </a:moveTo>
                    <a:lnTo>
                      <a:pt x="93" y="0"/>
                    </a:lnTo>
                    <a:lnTo>
                      <a:pt x="0" y="97"/>
                    </a:lnTo>
                    <a:lnTo>
                      <a:pt x="0" y="7727"/>
                    </a:lnTo>
                    <a:lnTo>
                      <a:pt x="93" y="78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5" name="Freeform 1114"/>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36" name="Freeform 1115"/>
              <p:cNvSpPr>
                <a:spLocks/>
              </p:cNvSpPr>
              <p:nvPr/>
            </p:nvSpPr>
            <p:spPr bwMode="auto">
              <a:xfrm>
                <a:off x="1323" y="987"/>
                <a:ext cx="27" cy="848"/>
              </a:xfrm>
              <a:custGeom>
                <a:avLst/>
                <a:gdLst>
                  <a:gd name="T0" fmla="*/ 0 w 243"/>
                  <a:gd name="T1" fmla="*/ 0 h 7631"/>
                  <a:gd name="T2" fmla="*/ 0 w 243"/>
                  <a:gd name="T3" fmla="*/ 0 h 7631"/>
                  <a:gd name="T4" fmla="*/ 0 w 243"/>
                  <a:gd name="T5" fmla="*/ 0 h 7631"/>
                  <a:gd name="T6" fmla="*/ 0 w 243"/>
                  <a:gd name="T7" fmla="*/ 0 h 7631"/>
                  <a:gd name="T8" fmla="*/ 0 w 243"/>
                  <a:gd name="T9" fmla="*/ 0 h 7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7631">
                    <a:moveTo>
                      <a:pt x="0" y="7631"/>
                    </a:moveTo>
                    <a:lnTo>
                      <a:pt x="0" y="0"/>
                    </a:lnTo>
                    <a:lnTo>
                      <a:pt x="243" y="1"/>
                    </a:lnTo>
                    <a:lnTo>
                      <a:pt x="243" y="7631"/>
                    </a:lnTo>
                    <a:lnTo>
                      <a:pt x="0" y="763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7" name="Freeform 1116"/>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close/>
                  </a:path>
                </a:pathLst>
              </a:custGeom>
              <a:solidFill>
                <a:srgbClr val="D89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38" name="Freeform 1117"/>
              <p:cNvSpPr>
                <a:spLocks/>
              </p:cNvSpPr>
              <p:nvPr/>
            </p:nvSpPr>
            <p:spPr bwMode="auto">
              <a:xfrm>
                <a:off x="1441" y="756"/>
                <a:ext cx="55" cy="156"/>
              </a:xfrm>
              <a:custGeom>
                <a:avLst/>
                <a:gdLst>
                  <a:gd name="T0" fmla="*/ 0 w 492"/>
                  <a:gd name="T1" fmla="*/ 0 h 1403"/>
                  <a:gd name="T2" fmla="*/ 0 w 492"/>
                  <a:gd name="T3" fmla="*/ 0 h 1403"/>
                  <a:gd name="T4" fmla="*/ 0 w 492"/>
                  <a:gd name="T5" fmla="*/ 0 h 1403"/>
                  <a:gd name="T6" fmla="*/ 0 w 492"/>
                  <a:gd name="T7" fmla="*/ 0 h 1403"/>
                  <a:gd name="T8" fmla="*/ 0 w 492"/>
                  <a:gd name="T9" fmla="*/ 0 h 1403"/>
                  <a:gd name="T10" fmla="*/ 0 w 492"/>
                  <a:gd name="T11" fmla="*/ 0 h 1403"/>
                  <a:gd name="T12" fmla="*/ 0 w 492"/>
                  <a:gd name="T13" fmla="*/ 0 h 1403"/>
                  <a:gd name="T14" fmla="*/ 0 w 492"/>
                  <a:gd name="T15" fmla="*/ 0 h 1403"/>
                  <a:gd name="T16" fmla="*/ 0 w 492"/>
                  <a:gd name="T17" fmla="*/ 0 h 1403"/>
                  <a:gd name="T18" fmla="*/ 0 w 492"/>
                  <a:gd name="T19" fmla="*/ 0 h 1403"/>
                  <a:gd name="T20" fmla="*/ 0 w 492"/>
                  <a:gd name="T21" fmla="*/ 0 h 1403"/>
                  <a:gd name="T22" fmla="*/ 0 w 492"/>
                  <a:gd name="T23" fmla="*/ 0 h 1403"/>
                  <a:gd name="T24" fmla="*/ 0 w 492"/>
                  <a:gd name="T25" fmla="*/ 0 h 1403"/>
                  <a:gd name="T26" fmla="*/ 0 w 492"/>
                  <a:gd name="T27" fmla="*/ 0 h 1403"/>
                  <a:gd name="T28" fmla="*/ 0 w 492"/>
                  <a:gd name="T29" fmla="*/ 0 h 1403"/>
                  <a:gd name="T30" fmla="*/ 0 w 492"/>
                  <a:gd name="T31" fmla="*/ 0 h 1403"/>
                  <a:gd name="T32" fmla="*/ 0 w 492"/>
                  <a:gd name="T33" fmla="*/ 0 h 1403"/>
                  <a:gd name="T34" fmla="*/ 0 w 492"/>
                  <a:gd name="T35" fmla="*/ 0 h 1403"/>
                  <a:gd name="T36" fmla="*/ 0 w 492"/>
                  <a:gd name="T37" fmla="*/ 0 h 1403"/>
                  <a:gd name="T38" fmla="*/ 0 w 492"/>
                  <a:gd name="T39" fmla="*/ 0 h 1403"/>
                  <a:gd name="T40" fmla="*/ 0 w 492"/>
                  <a:gd name="T41" fmla="*/ 0 h 1403"/>
                  <a:gd name="T42" fmla="*/ 0 w 492"/>
                  <a:gd name="T43" fmla="*/ 0 h 1403"/>
                  <a:gd name="T44" fmla="*/ 0 w 492"/>
                  <a:gd name="T45" fmla="*/ 0 h 1403"/>
                  <a:gd name="T46" fmla="*/ 0 w 492"/>
                  <a:gd name="T47" fmla="*/ 0 h 1403"/>
                  <a:gd name="T48" fmla="*/ 0 w 492"/>
                  <a:gd name="T49" fmla="*/ 0 h 1403"/>
                  <a:gd name="T50" fmla="*/ 0 w 492"/>
                  <a:gd name="T51" fmla="*/ 0 h 1403"/>
                  <a:gd name="T52" fmla="*/ 0 w 492"/>
                  <a:gd name="T53" fmla="*/ 0 h 1403"/>
                  <a:gd name="T54" fmla="*/ 0 w 492"/>
                  <a:gd name="T55" fmla="*/ 0 h 1403"/>
                  <a:gd name="T56" fmla="*/ 0 w 492"/>
                  <a:gd name="T57" fmla="*/ 0 h 1403"/>
                  <a:gd name="T58" fmla="*/ 0 w 492"/>
                  <a:gd name="T59" fmla="*/ 0 h 1403"/>
                  <a:gd name="T60" fmla="*/ 0 w 492"/>
                  <a:gd name="T61" fmla="*/ 0 h 1403"/>
                  <a:gd name="T62" fmla="*/ 0 w 492"/>
                  <a:gd name="T63" fmla="*/ 0 h 1403"/>
                  <a:gd name="T64" fmla="*/ 0 w 492"/>
                  <a:gd name="T65" fmla="*/ 0 h 1403"/>
                  <a:gd name="T66" fmla="*/ 0 w 492"/>
                  <a:gd name="T67" fmla="*/ 0 h 1403"/>
                  <a:gd name="T68" fmla="*/ 0 w 492"/>
                  <a:gd name="T69" fmla="*/ 0 h 1403"/>
                  <a:gd name="T70" fmla="*/ 0 w 492"/>
                  <a:gd name="T71" fmla="*/ 0 h 1403"/>
                  <a:gd name="T72" fmla="*/ 0 w 492"/>
                  <a:gd name="T73" fmla="*/ 0 h 1403"/>
                  <a:gd name="T74" fmla="*/ 0 w 492"/>
                  <a:gd name="T75" fmla="*/ 0 h 1403"/>
                  <a:gd name="T76" fmla="*/ 0 w 492"/>
                  <a:gd name="T77" fmla="*/ 0 h 1403"/>
                  <a:gd name="T78" fmla="*/ 0 w 492"/>
                  <a:gd name="T79" fmla="*/ 0 h 1403"/>
                  <a:gd name="T80" fmla="*/ 0 w 492"/>
                  <a:gd name="T81" fmla="*/ 0 h 1403"/>
                  <a:gd name="T82" fmla="*/ 0 w 492"/>
                  <a:gd name="T83" fmla="*/ 0 h 1403"/>
                  <a:gd name="T84" fmla="*/ 0 w 492"/>
                  <a:gd name="T85" fmla="*/ 0 h 1403"/>
                  <a:gd name="T86" fmla="*/ 0 w 492"/>
                  <a:gd name="T87" fmla="*/ 0 h 1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1403">
                    <a:moveTo>
                      <a:pt x="191" y="14"/>
                    </a:moveTo>
                    <a:lnTo>
                      <a:pt x="168" y="108"/>
                    </a:lnTo>
                    <a:lnTo>
                      <a:pt x="160" y="206"/>
                    </a:lnTo>
                    <a:lnTo>
                      <a:pt x="163" y="306"/>
                    </a:lnTo>
                    <a:lnTo>
                      <a:pt x="176" y="408"/>
                    </a:lnTo>
                    <a:lnTo>
                      <a:pt x="222" y="611"/>
                    </a:lnTo>
                    <a:lnTo>
                      <a:pt x="276" y="802"/>
                    </a:lnTo>
                    <a:lnTo>
                      <a:pt x="300" y="891"/>
                    </a:lnTo>
                    <a:lnTo>
                      <a:pt x="320" y="973"/>
                    </a:lnTo>
                    <a:lnTo>
                      <a:pt x="330" y="1046"/>
                    </a:lnTo>
                    <a:lnTo>
                      <a:pt x="331" y="1111"/>
                    </a:lnTo>
                    <a:lnTo>
                      <a:pt x="319" y="1164"/>
                    </a:lnTo>
                    <a:lnTo>
                      <a:pt x="292" y="1204"/>
                    </a:lnTo>
                    <a:lnTo>
                      <a:pt x="246" y="1232"/>
                    </a:lnTo>
                    <a:lnTo>
                      <a:pt x="181" y="1244"/>
                    </a:lnTo>
                    <a:lnTo>
                      <a:pt x="124" y="1254"/>
                    </a:lnTo>
                    <a:lnTo>
                      <a:pt x="76" y="1267"/>
                    </a:lnTo>
                    <a:lnTo>
                      <a:pt x="35" y="1286"/>
                    </a:lnTo>
                    <a:lnTo>
                      <a:pt x="0" y="1315"/>
                    </a:lnTo>
                    <a:lnTo>
                      <a:pt x="60" y="1362"/>
                    </a:lnTo>
                    <a:lnTo>
                      <a:pt x="122" y="1390"/>
                    </a:lnTo>
                    <a:lnTo>
                      <a:pt x="184" y="1403"/>
                    </a:lnTo>
                    <a:lnTo>
                      <a:pt x="245" y="1402"/>
                    </a:lnTo>
                    <a:lnTo>
                      <a:pt x="302" y="1391"/>
                    </a:lnTo>
                    <a:lnTo>
                      <a:pt x="353" y="1371"/>
                    </a:lnTo>
                    <a:lnTo>
                      <a:pt x="395" y="1346"/>
                    </a:lnTo>
                    <a:lnTo>
                      <a:pt x="425" y="1318"/>
                    </a:lnTo>
                    <a:lnTo>
                      <a:pt x="464" y="1277"/>
                    </a:lnTo>
                    <a:lnTo>
                      <a:pt x="484" y="1222"/>
                    </a:lnTo>
                    <a:lnTo>
                      <a:pt x="492" y="1158"/>
                    </a:lnTo>
                    <a:lnTo>
                      <a:pt x="489" y="1086"/>
                    </a:lnTo>
                    <a:lnTo>
                      <a:pt x="462" y="935"/>
                    </a:lnTo>
                    <a:lnTo>
                      <a:pt x="432" y="793"/>
                    </a:lnTo>
                    <a:lnTo>
                      <a:pt x="410" y="708"/>
                    </a:lnTo>
                    <a:lnTo>
                      <a:pt x="383" y="626"/>
                    </a:lnTo>
                    <a:lnTo>
                      <a:pt x="330" y="463"/>
                    </a:lnTo>
                    <a:lnTo>
                      <a:pt x="311" y="373"/>
                    </a:lnTo>
                    <a:lnTo>
                      <a:pt x="302" y="273"/>
                    </a:lnTo>
                    <a:lnTo>
                      <a:pt x="309" y="161"/>
                    </a:lnTo>
                    <a:lnTo>
                      <a:pt x="335" y="31"/>
                    </a:lnTo>
                    <a:lnTo>
                      <a:pt x="304" y="13"/>
                    </a:lnTo>
                    <a:lnTo>
                      <a:pt x="264" y="1"/>
                    </a:lnTo>
                    <a:lnTo>
                      <a:pt x="223" y="0"/>
                    </a:lnTo>
                    <a:lnTo>
                      <a:pt x="191"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39" name="Rectangle 1118"/>
              <p:cNvSpPr>
                <a:spLocks noChangeArrowheads="1"/>
              </p:cNvSpPr>
              <p:nvPr/>
            </p:nvSpPr>
            <p:spPr bwMode="auto">
              <a:xfrm>
                <a:off x="1454" y="1649"/>
                <a:ext cx="21" cy="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8340" name="Rectangle 1119"/>
              <p:cNvSpPr>
                <a:spLocks noChangeArrowheads="1"/>
              </p:cNvSpPr>
              <p:nvPr/>
            </p:nvSpPr>
            <p:spPr bwMode="auto">
              <a:xfrm>
                <a:off x="1454" y="1649"/>
                <a:ext cx="21" cy="19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8341" name="Line 1120"/>
              <p:cNvSpPr>
                <a:spLocks noChangeShapeType="1"/>
              </p:cNvSpPr>
              <p:nvPr/>
            </p:nvSpPr>
            <p:spPr bwMode="auto">
              <a:xfrm>
                <a:off x="1421" y="1651"/>
                <a:ext cx="1"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2" name="Line 1121"/>
              <p:cNvSpPr>
                <a:spLocks noChangeShapeType="1"/>
              </p:cNvSpPr>
              <p:nvPr/>
            </p:nvSpPr>
            <p:spPr bwMode="auto">
              <a:xfrm>
                <a:off x="1381"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3" name="Line 1122"/>
              <p:cNvSpPr>
                <a:spLocks noChangeShapeType="1"/>
              </p:cNvSpPr>
              <p:nvPr/>
            </p:nvSpPr>
            <p:spPr bwMode="auto">
              <a:xfrm>
                <a:off x="1381"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4" name="Line 1123"/>
              <p:cNvSpPr>
                <a:spLocks noChangeShapeType="1"/>
              </p:cNvSpPr>
              <p:nvPr/>
            </p:nvSpPr>
            <p:spPr bwMode="auto">
              <a:xfrm>
                <a:off x="1381"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5" name="Line 1124"/>
              <p:cNvSpPr>
                <a:spLocks noChangeShapeType="1"/>
              </p:cNvSpPr>
              <p:nvPr/>
            </p:nvSpPr>
            <p:spPr bwMode="auto">
              <a:xfrm>
                <a:off x="1381"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6" name="Line 1125"/>
              <p:cNvSpPr>
                <a:spLocks noChangeShapeType="1"/>
              </p:cNvSpPr>
              <p:nvPr/>
            </p:nvSpPr>
            <p:spPr bwMode="auto">
              <a:xfrm>
                <a:off x="1381"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7" name="Line 1126"/>
              <p:cNvSpPr>
                <a:spLocks noChangeShapeType="1"/>
              </p:cNvSpPr>
              <p:nvPr/>
            </p:nvSpPr>
            <p:spPr bwMode="auto">
              <a:xfrm>
                <a:off x="1513" y="1647"/>
                <a:ext cx="1" cy="1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8" name="Line 1127"/>
              <p:cNvSpPr>
                <a:spLocks noChangeShapeType="1"/>
              </p:cNvSpPr>
              <p:nvPr/>
            </p:nvSpPr>
            <p:spPr bwMode="auto">
              <a:xfrm flipH="1">
                <a:off x="1513" y="1668"/>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49" name="Line 1128"/>
              <p:cNvSpPr>
                <a:spLocks noChangeShapeType="1"/>
              </p:cNvSpPr>
              <p:nvPr/>
            </p:nvSpPr>
            <p:spPr bwMode="auto">
              <a:xfrm flipH="1">
                <a:off x="1513" y="17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50" name="Line 1129"/>
              <p:cNvSpPr>
                <a:spLocks noChangeShapeType="1"/>
              </p:cNvSpPr>
              <p:nvPr/>
            </p:nvSpPr>
            <p:spPr bwMode="auto">
              <a:xfrm flipH="1">
                <a:off x="1513" y="1734"/>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51" name="Line 1130"/>
              <p:cNvSpPr>
                <a:spLocks noChangeShapeType="1"/>
              </p:cNvSpPr>
              <p:nvPr/>
            </p:nvSpPr>
            <p:spPr bwMode="auto">
              <a:xfrm flipH="1">
                <a:off x="1513" y="1767"/>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52" name="Line 1131"/>
              <p:cNvSpPr>
                <a:spLocks noChangeShapeType="1"/>
              </p:cNvSpPr>
              <p:nvPr/>
            </p:nvSpPr>
            <p:spPr bwMode="auto">
              <a:xfrm flipH="1">
                <a:off x="1513" y="1801"/>
                <a:ext cx="4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8353" name="Freeform 1132"/>
              <p:cNvSpPr>
                <a:spLocks/>
              </p:cNvSpPr>
              <p:nvPr/>
            </p:nvSpPr>
            <p:spPr bwMode="auto">
              <a:xfrm>
                <a:off x="1371"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0" y="73"/>
                    </a:lnTo>
                    <a:lnTo>
                      <a:pt x="37" y="35"/>
                    </a:lnTo>
                    <a:lnTo>
                      <a:pt x="75" y="9"/>
                    </a:lnTo>
                    <a:lnTo>
                      <a:pt x="124" y="0"/>
                    </a:lnTo>
                    <a:lnTo>
                      <a:pt x="172" y="9"/>
                    </a:lnTo>
                    <a:lnTo>
                      <a:pt x="212" y="35"/>
                    </a:lnTo>
                    <a:lnTo>
                      <a:pt x="239" y="73"/>
                    </a:lnTo>
                    <a:lnTo>
                      <a:pt x="248" y="118"/>
                    </a:lnTo>
                    <a:lnTo>
                      <a:pt x="239" y="163"/>
                    </a:lnTo>
                    <a:lnTo>
                      <a:pt x="212" y="200"/>
                    </a:lnTo>
                    <a:lnTo>
                      <a:pt x="172" y="226"/>
                    </a:lnTo>
                    <a:lnTo>
                      <a:pt x="124" y="235"/>
                    </a:lnTo>
                    <a:lnTo>
                      <a:pt x="75" y="226"/>
                    </a:lnTo>
                    <a:lnTo>
                      <a:pt x="37" y="200"/>
                    </a:lnTo>
                    <a:lnTo>
                      <a:pt x="10"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4" name="Freeform 1133"/>
              <p:cNvSpPr>
                <a:spLocks/>
              </p:cNvSpPr>
              <p:nvPr/>
            </p:nvSpPr>
            <p:spPr bwMode="auto">
              <a:xfrm>
                <a:off x="1377"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40"/>
                    </a:lnTo>
                    <a:lnTo>
                      <a:pt x="178" y="77"/>
                    </a:lnTo>
                    <a:lnTo>
                      <a:pt x="169" y="110"/>
                    </a:lnTo>
                    <a:lnTo>
                      <a:pt x="151" y="139"/>
                    </a:lnTo>
                    <a:lnTo>
                      <a:pt x="123" y="160"/>
                    </a:lnTo>
                    <a:lnTo>
                      <a:pt x="90" y="174"/>
                    </a:lnTo>
                    <a:lnTo>
                      <a:pt x="48" y="180"/>
                    </a:lnTo>
                    <a:lnTo>
                      <a:pt x="0" y="173"/>
                    </a:lnTo>
                    <a:lnTo>
                      <a:pt x="31" y="190"/>
                    </a:lnTo>
                    <a:lnTo>
                      <a:pt x="68" y="195"/>
                    </a:lnTo>
                    <a:lnTo>
                      <a:pt x="108" y="188"/>
                    </a:lnTo>
                    <a:lnTo>
                      <a:pt x="146" y="170"/>
                    </a:lnTo>
                    <a:lnTo>
                      <a:pt x="175"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5" name="Freeform 1134"/>
              <p:cNvSpPr>
                <a:spLocks/>
              </p:cNvSpPr>
              <p:nvPr/>
            </p:nvSpPr>
            <p:spPr bwMode="auto">
              <a:xfrm>
                <a:off x="1375" y="993"/>
                <a:ext cx="16" cy="15"/>
              </a:xfrm>
              <a:custGeom>
                <a:avLst/>
                <a:gdLst>
                  <a:gd name="T0" fmla="*/ 0 w 142"/>
                  <a:gd name="T1" fmla="*/ 0 h 135"/>
                  <a:gd name="T2" fmla="*/ 0 w 142"/>
                  <a:gd name="T3" fmla="*/ 0 h 135"/>
                  <a:gd name="T4" fmla="*/ 0 w 142"/>
                  <a:gd name="T5" fmla="*/ 0 h 135"/>
                  <a:gd name="T6" fmla="*/ 0 w 142"/>
                  <a:gd name="T7" fmla="*/ 0 h 135"/>
                  <a:gd name="T8" fmla="*/ 0 w 142"/>
                  <a:gd name="T9" fmla="*/ 0 h 135"/>
                  <a:gd name="T10" fmla="*/ 0 w 142"/>
                  <a:gd name="T11" fmla="*/ 0 h 135"/>
                  <a:gd name="T12" fmla="*/ 0 w 142"/>
                  <a:gd name="T13" fmla="*/ 0 h 135"/>
                  <a:gd name="T14" fmla="*/ 0 w 142"/>
                  <a:gd name="T15" fmla="*/ 0 h 135"/>
                  <a:gd name="T16" fmla="*/ 0 w 142"/>
                  <a:gd name="T17" fmla="*/ 0 h 135"/>
                  <a:gd name="T18" fmla="*/ 0 w 142"/>
                  <a:gd name="T19" fmla="*/ 0 h 135"/>
                  <a:gd name="T20" fmla="*/ 0 w 142"/>
                  <a:gd name="T21" fmla="*/ 0 h 135"/>
                  <a:gd name="T22" fmla="*/ 0 w 142"/>
                  <a:gd name="T23" fmla="*/ 0 h 135"/>
                  <a:gd name="T24" fmla="*/ 0 w 142"/>
                  <a:gd name="T25" fmla="*/ 0 h 135"/>
                  <a:gd name="T26" fmla="*/ 0 w 142"/>
                  <a:gd name="T27" fmla="*/ 0 h 135"/>
                  <a:gd name="T28" fmla="*/ 0 w 142"/>
                  <a:gd name="T29" fmla="*/ 0 h 135"/>
                  <a:gd name="T30" fmla="*/ 0 w 142"/>
                  <a:gd name="T31" fmla="*/ 0 h 135"/>
                  <a:gd name="T32" fmla="*/ 0 w 142"/>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5">
                    <a:moveTo>
                      <a:pt x="0" y="67"/>
                    </a:moveTo>
                    <a:lnTo>
                      <a:pt x="6" y="42"/>
                    </a:lnTo>
                    <a:lnTo>
                      <a:pt x="21" y="20"/>
                    </a:lnTo>
                    <a:lnTo>
                      <a:pt x="43" y="6"/>
                    </a:lnTo>
                    <a:lnTo>
                      <a:pt x="71" y="0"/>
                    </a:lnTo>
                    <a:lnTo>
                      <a:pt x="99" y="6"/>
                    </a:lnTo>
                    <a:lnTo>
                      <a:pt x="121" y="20"/>
                    </a:lnTo>
                    <a:lnTo>
                      <a:pt x="136" y="42"/>
                    </a:lnTo>
                    <a:lnTo>
                      <a:pt x="142" y="67"/>
                    </a:lnTo>
                    <a:lnTo>
                      <a:pt x="113" y="76"/>
                    </a:lnTo>
                    <a:lnTo>
                      <a:pt x="90" y="92"/>
                    </a:lnTo>
                    <a:lnTo>
                      <a:pt x="75" y="111"/>
                    </a:lnTo>
                    <a:lnTo>
                      <a:pt x="71" y="135"/>
                    </a:lnTo>
                    <a:lnTo>
                      <a:pt x="43"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6" name="Freeform 1135"/>
              <p:cNvSpPr>
                <a:spLocks/>
              </p:cNvSpPr>
              <p:nvPr/>
            </p:nvSpPr>
            <p:spPr bwMode="auto">
              <a:xfrm>
                <a:off x="1532" y="989"/>
                <a:ext cx="27" cy="26"/>
              </a:xfrm>
              <a:custGeom>
                <a:avLst/>
                <a:gdLst>
                  <a:gd name="T0" fmla="*/ 0 w 248"/>
                  <a:gd name="T1" fmla="*/ 0 h 235"/>
                  <a:gd name="T2" fmla="*/ 0 w 248"/>
                  <a:gd name="T3" fmla="*/ 0 h 235"/>
                  <a:gd name="T4" fmla="*/ 0 w 248"/>
                  <a:gd name="T5" fmla="*/ 0 h 235"/>
                  <a:gd name="T6" fmla="*/ 0 w 248"/>
                  <a:gd name="T7" fmla="*/ 0 h 235"/>
                  <a:gd name="T8" fmla="*/ 0 w 248"/>
                  <a:gd name="T9" fmla="*/ 0 h 235"/>
                  <a:gd name="T10" fmla="*/ 0 w 248"/>
                  <a:gd name="T11" fmla="*/ 0 h 235"/>
                  <a:gd name="T12" fmla="*/ 0 w 248"/>
                  <a:gd name="T13" fmla="*/ 0 h 235"/>
                  <a:gd name="T14" fmla="*/ 0 w 248"/>
                  <a:gd name="T15" fmla="*/ 0 h 235"/>
                  <a:gd name="T16" fmla="*/ 0 w 248"/>
                  <a:gd name="T17" fmla="*/ 0 h 235"/>
                  <a:gd name="T18" fmla="*/ 0 w 248"/>
                  <a:gd name="T19" fmla="*/ 0 h 235"/>
                  <a:gd name="T20" fmla="*/ 0 w 248"/>
                  <a:gd name="T21" fmla="*/ 0 h 235"/>
                  <a:gd name="T22" fmla="*/ 0 w 248"/>
                  <a:gd name="T23" fmla="*/ 0 h 235"/>
                  <a:gd name="T24" fmla="*/ 0 w 248"/>
                  <a:gd name="T25" fmla="*/ 0 h 235"/>
                  <a:gd name="T26" fmla="*/ 0 w 248"/>
                  <a:gd name="T27" fmla="*/ 0 h 235"/>
                  <a:gd name="T28" fmla="*/ 0 w 248"/>
                  <a:gd name="T29" fmla="*/ 0 h 235"/>
                  <a:gd name="T30" fmla="*/ 0 w 248"/>
                  <a:gd name="T31" fmla="*/ 0 h 235"/>
                  <a:gd name="T32" fmla="*/ 0 w 248"/>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5">
                    <a:moveTo>
                      <a:pt x="0" y="118"/>
                    </a:moveTo>
                    <a:lnTo>
                      <a:pt x="11" y="73"/>
                    </a:lnTo>
                    <a:lnTo>
                      <a:pt x="37" y="35"/>
                    </a:lnTo>
                    <a:lnTo>
                      <a:pt x="77" y="9"/>
                    </a:lnTo>
                    <a:lnTo>
                      <a:pt x="125" y="0"/>
                    </a:lnTo>
                    <a:lnTo>
                      <a:pt x="173" y="9"/>
                    </a:lnTo>
                    <a:lnTo>
                      <a:pt x="213" y="35"/>
                    </a:lnTo>
                    <a:lnTo>
                      <a:pt x="239" y="73"/>
                    </a:lnTo>
                    <a:lnTo>
                      <a:pt x="248" y="118"/>
                    </a:lnTo>
                    <a:lnTo>
                      <a:pt x="239" y="163"/>
                    </a:lnTo>
                    <a:lnTo>
                      <a:pt x="213" y="200"/>
                    </a:lnTo>
                    <a:lnTo>
                      <a:pt x="173" y="226"/>
                    </a:lnTo>
                    <a:lnTo>
                      <a:pt x="125" y="235"/>
                    </a:lnTo>
                    <a:lnTo>
                      <a:pt x="77" y="226"/>
                    </a:lnTo>
                    <a:lnTo>
                      <a:pt x="37" y="200"/>
                    </a:lnTo>
                    <a:lnTo>
                      <a:pt x="11" y="163"/>
                    </a:lnTo>
                    <a:lnTo>
                      <a:pt x="0" y="118"/>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7" name="Freeform 1136"/>
              <p:cNvSpPr>
                <a:spLocks/>
              </p:cNvSpPr>
              <p:nvPr/>
            </p:nvSpPr>
            <p:spPr bwMode="auto">
              <a:xfrm>
                <a:off x="1538" y="994"/>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40"/>
                    </a:lnTo>
                    <a:lnTo>
                      <a:pt x="178" y="77"/>
                    </a:lnTo>
                    <a:lnTo>
                      <a:pt x="169" y="110"/>
                    </a:lnTo>
                    <a:lnTo>
                      <a:pt x="150" y="139"/>
                    </a:lnTo>
                    <a:lnTo>
                      <a:pt x="124" y="160"/>
                    </a:lnTo>
                    <a:lnTo>
                      <a:pt x="89" y="174"/>
                    </a:lnTo>
                    <a:lnTo>
                      <a:pt x="47" y="180"/>
                    </a:lnTo>
                    <a:lnTo>
                      <a:pt x="0" y="173"/>
                    </a:lnTo>
                    <a:lnTo>
                      <a:pt x="30" y="190"/>
                    </a:lnTo>
                    <a:lnTo>
                      <a:pt x="68" y="195"/>
                    </a:lnTo>
                    <a:lnTo>
                      <a:pt x="109" y="188"/>
                    </a:lnTo>
                    <a:lnTo>
                      <a:pt x="146" y="170"/>
                    </a:lnTo>
                    <a:lnTo>
                      <a:pt x="176" y="142"/>
                    </a:lnTo>
                    <a:lnTo>
                      <a:pt x="192" y="104"/>
                    </a:lnTo>
                    <a:lnTo>
                      <a:pt x="190" y="56"/>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8" name="Freeform 1137"/>
              <p:cNvSpPr>
                <a:spLocks/>
              </p:cNvSpPr>
              <p:nvPr/>
            </p:nvSpPr>
            <p:spPr bwMode="auto">
              <a:xfrm>
                <a:off x="1536" y="993"/>
                <a:ext cx="16" cy="15"/>
              </a:xfrm>
              <a:custGeom>
                <a:avLst/>
                <a:gdLst>
                  <a:gd name="T0" fmla="*/ 0 w 143"/>
                  <a:gd name="T1" fmla="*/ 0 h 135"/>
                  <a:gd name="T2" fmla="*/ 0 w 143"/>
                  <a:gd name="T3" fmla="*/ 0 h 135"/>
                  <a:gd name="T4" fmla="*/ 0 w 143"/>
                  <a:gd name="T5" fmla="*/ 0 h 135"/>
                  <a:gd name="T6" fmla="*/ 0 w 143"/>
                  <a:gd name="T7" fmla="*/ 0 h 135"/>
                  <a:gd name="T8" fmla="*/ 0 w 143"/>
                  <a:gd name="T9" fmla="*/ 0 h 135"/>
                  <a:gd name="T10" fmla="*/ 0 w 143"/>
                  <a:gd name="T11" fmla="*/ 0 h 135"/>
                  <a:gd name="T12" fmla="*/ 0 w 143"/>
                  <a:gd name="T13" fmla="*/ 0 h 135"/>
                  <a:gd name="T14" fmla="*/ 0 w 143"/>
                  <a:gd name="T15" fmla="*/ 0 h 135"/>
                  <a:gd name="T16" fmla="*/ 0 w 143"/>
                  <a:gd name="T17" fmla="*/ 0 h 135"/>
                  <a:gd name="T18" fmla="*/ 0 w 143"/>
                  <a:gd name="T19" fmla="*/ 0 h 135"/>
                  <a:gd name="T20" fmla="*/ 0 w 143"/>
                  <a:gd name="T21" fmla="*/ 0 h 135"/>
                  <a:gd name="T22" fmla="*/ 0 w 143"/>
                  <a:gd name="T23" fmla="*/ 0 h 135"/>
                  <a:gd name="T24" fmla="*/ 0 w 143"/>
                  <a:gd name="T25" fmla="*/ 0 h 135"/>
                  <a:gd name="T26" fmla="*/ 0 w 143"/>
                  <a:gd name="T27" fmla="*/ 0 h 135"/>
                  <a:gd name="T28" fmla="*/ 0 w 143"/>
                  <a:gd name="T29" fmla="*/ 0 h 135"/>
                  <a:gd name="T30" fmla="*/ 0 w 143"/>
                  <a:gd name="T31" fmla="*/ 0 h 135"/>
                  <a:gd name="T32" fmla="*/ 0 w 143"/>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5">
                    <a:moveTo>
                      <a:pt x="0" y="67"/>
                    </a:moveTo>
                    <a:lnTo>
                      <a:pt x="6" y="42"/>
                    </a:lnTo>
                    <a:lnTo>
                      <a:pt x="21" y="20"/>
                    </a:lnTo>
                    <a:lnTo>
                      <a:pt x="44" y="6"/>
                    </a:lnTo>
                    <a:lnTo>
                      <a:pt x="71" y="0"/>
                    </a:lnTo>
                    <a:lnTo>
                      <a:pt x="99" y="6"/>
                    </a:lnTo>
                    <a:lnTo>
                      <a:pt x="122" y="20"/>
                    </a:lnTo>
                    <a:lnTo>
                      <a:pt x="137" y="42"/>
                    </a:lnTo>
                    <a:lnTo>
                      <a:pt x="143" y="67"/>
                    </a:lnTo>
                    <a:lnTo>
                      <a:pt x="113" y="76"/>
                    </a:lnTo>
                    <a:lnTo>
                      <a:pt x="91" y="92"/>
                    </a:lnTo>
                    <a:lnTo>
                      <a:pt x="76" y="111"/>
                    </a:lnTo>
                    <a:lnTo>
                      <a:pt x="71" y="135"/>
                    </a:lnTo>
                    <a:lnTo>
                      <a:pt x="44" y="129"/>
                    </a:lnTo>
                    <a:lnTo>
                      <a:pt x="21" y="115"/>
                    </a:lnTo>
                    <a:lnTo>
                      <a:pt x="6" y="94"/>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59" name="Freeform 1138"/>
              <p:cNvSpPr>
                <a:spLocks/>
              </p:cNvSpPr>
              <p:nvPr/>
            </p:nvSpPr>
            <p:spPr bwMode="auto">
              <a:xfrm>
                <a:off x="1371"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0" y="71"/>
                    </a:lnTo>
                    <a:lnTo>
                      <a:pt x="37" y="34"/>
                    </a:lnTo>
                    <a:lnTo>
                      <a:pt x="75" y="9"/>
                    </a:lnTo>
                    <a:lnTo>
                      <a:pt x="124" y="0"/>
                    </a:lnTo>
                    <a:lnTo>
                      <a:pt x="172" y="9"/>
                    </a:lnTo>
                    <a:lnTo>
                      <a:pt x="212" y="34"/>
                    </a:lnTo>
                    <a:lnTo>
                      <a:pt x="239" y="71"/>
                    </a:lnTo>
                    <a:lnTo>
                      <a:pt x="248" y="116"/>
                    </a:lnTo>
                    <a:lnTo>
                      <a:pt x="239" y="162"/>
                    </a:lnTo>
                    <a:lnTo>
                      <a:pt x="212" y="200"/>
                    </a:lnTo>
                    <a:lnTo>
                      <a:pt x="172" y="224"/>
                    </a:lnTo>
                    <a:lnTo>
                      <a:pt x="124" y="234"/>
                    </a:lnTo>
                    <a:lnTo>
                      <a:pt x="75" y="224"/>
                    </a:lnTo>
                    <a:lnTo>
                      <a:pt x="37" y="200"/>
                    </a:lnTo>
                    <a:lnTo>
                      <a:pt x="10"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0" name="Freeform 1139"/>
              <p:cNvSpPr>
                <a:spLocks/>
              </p:cNvSpPr>
              <p:nvPr/>
            </p:nvSpPr>
            <p:spPr bwMode="auto">
              <a:xfrm>
                <a:off x="1377"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7" y="39"/>
                    </a:lnTo>
                    <a:lnTo>
                      <a:pt x="178" y="76"/>
                    </a:lnTo>
                    <a:lnTo>
                      <a:pt x="169" y="110"/>
                    </a:lnTo>
                    <a:lnTo>
                      <a:pt x="151" y="138"/>
                    </a:lnTo>
                    <a:lnTo>
                      <a:pt x="123" y="160"/>
                    </a:lnTo>
                    <a:lnTo>
                      <a:pt x="90" y="174"/>
                    </a:lnTo>
                    <a:lnTo>
                      <a:pt x="48" y="179"/>
                    </a:lnTo>
                    <a:lnTo>
                      <a:pt x="0" y="173"/>
                    </a:lnTo>
                    <a:lnTo>
                      <a:pt x="31" y="190"/>
                    </a:lnTo>
                    <a:lnTo>
                      <a:pt x="68" y="195"/>
                    </a:lnTo>
                    <a:lnTo>
                      <a:pt x="108" y="187"/>
                    </a:lnTo>
                    <a:lnTo>
                      <a:pt x="146" y="170"/>
                    </a:lnTo>
                    <a:lnTo>
                      <a:pt x="175"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1" name="Freeform 1140"/>
              <p:cNvSpPr>
                <a:spLocks/>
              </p:cNvSpPr>
              <p:nvPr/>
            </p:nvSpPr>
            <p:spPr bwMode="auto">
              <a:xfrm>
                <a:off x="1375" y="1816"/>
                <a:ext cx="16" cy="15"/>
              </a:xfrm>
              <a:custGeom>
                <a:avLst/>
                <a:gdLst>
                  <a:gd name="T0" fmla="*/ 0 w 142"/>
                  <a:gd name="T1" fmla="*/ 0 h 134"/>
                  <a:gd name="T2" fmla="*/ 0 w 142"/>
                  <a:gd name="T3" fmla="*/ 0 h 134"/>
                  <a:gd name="T4" fmla="*/ 0 w 142"/>
                  <a:gd name="T5" fmla="*/ 0 h 134"/>
                  <a:gd name="T6" fmla="*/ 0 w 142"/>
                  <a:gd name="T7" fmla="*/ 0 h 134"/>
                  <a:gd name="T8" fmla="*/ 0 w 142"/>
                  <a:gd name="T9" fmla="*/ 0 h 134"/>
                  <a:gd name="T10" fmla="*/ 0 w 142"/>
                  <a:gd name="T11" fmla="*/ 0 h 134"/>
                  <a:gd name="T12" fmla="*/ 0 w 142"/>
                  <a:gd name="T13" fmla="*/ 0 h 134"/>
                  <a:gd name="T14" fmla="*/ 0 w 142"/>
                  <a:gd name="T15" fmla="*/ 0 h 134"/>
                  <a:gd name="T16" fmla="*/ 0 w 142"/>
                  <a:gd name="T17" fmla="*/ 0 h 134"/>
                  <a:gd name="T18" fmla="*/ 0 w 142"/>
                  <a:gd name="T19" fmla="*/ 0 h 134"/>
                  <a:gd name="T20" fmla="*/ 0 w 142"/>
                  <a:gd name="T21" fmla="*/ 0 h 134"/>
                  <a:gd name="T22" fmla="*/ 0 w 142"/>
                  <a:gd name="T23" fmla="*/ 0 h 134"/>
                  <a:gd name="T24" fmla="*/ 0 w 142"/>
                  <a:gd name="T25" fmla="*/ 0 h 134"/>
                  <a:gd name="T26" fmla="*/ 0 w 142"/>
                  <a:gd name="T27" fmla="*/ 0 h 134"/>
                  <a:gd name="T28" fmla="*/ 0 w 142"/>
                  <a:gd name="T29" fmla="*/ 0 h 134"/>
                  <a:gd name="T30" fmla="*/ 0 w 142"/>
                  <a:gd name="T31" fmla="*/ 0 h 134"/>
                  <a:gd name="T32" fmla="*/ 0 w 142"/>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34">
                    <a:moveTo>
                      <a:pt x="0" y="67"/>
                    </a:moveTo>
                    <a:lnTo>
                      <a:pt x="6" y="40"/>
                    </a:lnTo>
                    <a:lnTo>
                      <a:pt x="21" y="19"/>
                    </a:lnTo>
                    <a:lnTo>
                      <a:pt x="43" y="5"/>
                    </a:lnTo>
                    <a:lnTo>
                      <a:pt x="71" y="0"/>
                    </a:lnTo>
                    <a:lnTo>
                      <a:pt x="99" y="5"/>
                    </a:lnTo>
                    <a:lnTo>
                      <a:pt x="121" y="19"/>
                    </a:lnTo>
                    <a:lnTo>
                      <a:pt x="136" y="40"/>
                    </a:lnTo>
                    <a:lnTo>
                      <a:pt x="142" y="67"/>
                    </a:lnTo>
                    <a:lnTo>
                      <a:pt x="113" y="76"/>
                    </a:lnTo>
                    <a:lnTo>
                      <a:pt x="90" y="90"/>
                    </a:lnTo>
                    <a:lnTo>
                      <a:pt x="75" y="110"/>
                    </a:lnTo>
                    <a:lnTo>
                      <a:pt x="71" y="134"/>
                    </a:lnTo>
                    <a:lnTo>
                      <a:pt x="43"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2" name="Freeform 1141"/>
              <p:cNvSpPr>
                <a:spLocks/>
              </p:cNvSpPr>
              <p:nvPr/>
            </p:nvSpPr>
            <p:spPr bwMode="auto">
              <a:xfrm>
                <a:off x="1532" y="1812"/>
                <a:ext cx="27" cy="26"/>
              </a:xfrm>
              <a:custGeom>
                <a:avLst/>
                <a:gdLst>
                  <a:gd name="T0" fmla="*/ 0 w 248"/>
                  <a:gd name="T1" fmla="*/ 0 h 234"/>
                  <a:gd name="T2" fmla="*/ 0 w 248"/>
                  <a:gd name="T3" fmla="*/ 0 h 234"/>
                  <a:gd name="T4" fmla="*/ 0 w 248"/>
                  <a:gd name="T5" fmla="*/ 0 h 234"/>
                  <a:gd name="T6" fmla="*/ 0 w 248"/>
                  <a:gd name="T7" fmla="*/ 0 h 234"/>
                  <a:gd name="T8" fmla="*/ 0 w 248"/>
                  <a:gd name="T9" fmla="*/ 0 h 234"/>
                  <a:gd name="T10" fmla="*/ 0 w 248"/>
                  <a:gd name="T11" fmla="*/ 0 h 234"/>
                  <a:gd name="T12" fmla="*/ 0 w 248"/>
                  <a:gd name="T13" fmla="*/ 0 h 234"/>
                  <a:gd name="T14" fmla="*/ 0 w 248"/>
                  <a:gd name="T15" fmla="*/ 0 h 234"/>
                  <a:gd name="T16" fmla="*/ 0 w 248"/>
                  <a:gd name="T17" fmla="*/ 0 h 234"/>
                  <a:gd name="T18" fmla="*/ 0 w 248"/>
                  <a:gd name="T19" fmla="*/ 0 h 234"/>
                  <a:gd name="T20" fmla="*/ 0 w 248"/>
                  <a:gd name="T21" fmla="*/ 0 h 234"/>
                  <a:gd name="T22" fmla="*/ 0 w 248"/>
                  <a:gd name="T23" fmla="*/ 0 h 234"/>
                  <a:gd name="T24" fmla="*/ 0 w 248"/>
                  <a:gd name="T25" fmla="*/ 0 h 234"/>
                  <a:gd name="T26" fmla="*/ 0 w 248"/>
                  <a:gd name="T27" fmla="*/ 0 h 234"/>
                  <a:gd name="T28" fmla="*/ 0 w 248"/>
                  <a:gd name="T29" fmla="*/ 0 h 234"/>
                  <a:gd name="T30" fmla="*/ 0 w 248"/>
                  <a:gd name="T31" fmla="*/ 0 h 234"/>
                  <a:gd name="T32" fmla="*/ 0 w 248"/>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8" h="234">
                    <a:moveTo>
                      <a:pt x="0" y="116"/>
                    </a:moveTo>
                    <a:lnTo>
                      <a:pt x="11" y="71"/>
                    </a:lnTo>
                    <a:lnTo>
                      <a:pt x="37" y="34"/>
                    </a:lnTo>
                    <a:lnTo>
                      <a:pt x="77" y="9"/>
                    </a:lnTo>
                    <a:lnTo>
                      <a:pt x="125" y="0"/>
                    </a:lnTo>
                    <a:lnTo>
                      <a:pt x="173" y="9"/>
                    </a:lnTo>
                    <a:lnTo>
                      <a:pt x="213" y="34"/>
                    </a:lnTo>
                    <a:lnTo>
                      <a:pt x="239" y="71"/>
                    </a:lnTo>
                    <a:lnTo>
                      <a:pt x="248" y="116"/>
                    </a:lnTo>
                    <a:lnTo>
                      <a:pt x="239" y="162"/>
                    </a:lnTo>
                    <a:lnTo>
                      <a:pt x="213" y="200"/>
                    </a:lnTo>
                    <a:lnTo>
                      <a:pt x="173" y="224"/>
                    </a:lnTo>
                    <a:lnTo>
                      <a:pt x="125" y="234"/>
                    </a:lnTo>
                    <a:lnTo>
                      <a:pt x="77" y="224"/>
                    </a:lnTo>
                    <a:lnTo>
                      <a:pt x="37" y="200"/>
                    </a:lnTo>
                    <a:lnTo>
                      <a:pt x="11" y="162"/>
                    </a:lnTo>
                    <a:lnTo>
                      <a:pt x="0" y="116"/>
                    </a:lnTo>
                    <a:close/>
                  </a:path>
                </a:pathLst>
              </a:custGeom>
              <a:solidFill>
                <a:srgbClr val="B57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3" name="Freeform 1142"/>
              <p:cNvSpPr>
                <a:spLocks/>
              </p:cNvSpPr>
              <p:nvPr/>
            </p:nvSpPr>
            <p:spPr bwMode="auto">
              <a:xfrm>
                <a:off x="1538" y="1817"/>
                <a:ext cx="21" cy="21"/>
              </a:xfrm>
              <a:custGeom>
                <a:avLst/>
                <a:gdLst>
                  <a:gd name="T0" fmla="*/ 0 w 192"/>
                  <a:gd name="T1" fmla="*/ 0 h 195"/>
                  <a:gd name="T2" fmla="*/ 0 w 192"/>
                  <a:gd name="T3" fmla="*/ 0 h 195"/>
                  <a:gd name="T4" fmla="*/ 0 w 192"/>
                  <a:gd name="T5" fmla="*/ 0 h 195"/>
                  <a:gd name="T6" fmla="*/ 0 w 192"/>
                  <a:gd name="T7" fmla="*/ 0 h 195"/>
                  <a:gd name="T8" fmla="*/ 0 w 192"/>
                  <a:gd name="T9" fmla="*/ 0 h 195"/>
                  <a:gd name="T10" fmla="*/ 0 w 192"/>
                  <a:gd name="T11" fmla="*/ 0 h 195"/>
                  <a:gd name="T12" fmla="*/ 0 w 192"/>
                  <a:gd name="T13" fmla="*/ 0 h 195"/>
                  <a:gd name="T14" fmla="*/ 0 w 192"/>
                  <a:gd name="T15" fmla="*/ 0 h 195"/>
                  <a:gd name="T16" fmla="*/ 0 w 192"/>
                  <a:gd name="T17" fmla="*/ 0 h 195"/>
                  <a:gd name="T18" fmla="*/ 0 w 192"/>
                  <a:gd name="T19" fmla="*/ 0 h 195"/>
                  <a:gd name="T20" fmla="*/ 0 w 192"/>
                  <a:gd name="T21" fmla="*/ 0 h 195"/>
                  <a:gd name="T22" fmla="*/ 0 w 192"/>
                  <a:gd name="T23" fmla="*/ 0 h 195"/>
                  <a:gd name="T24" fmla="*/ 0 w 192"/>
                  <a:gd name="T25" fmla="*/ 0 h 195"/>
                  <a:gd name="T26" fmla="*/ 0 w 192"/>
                  <a:gd name="T27" fmla="*/ 0 h 195"/>
                  <a:gd name="T28" fmla="*/ 0 w 192"/>
                  <a:gd name="T29" fmla="*/ 0 h 195"/>
                  <a:gd name="T30" fmla="*/ 0 w 192"/>
                  <a:gd name="T31" fmla="*/ 0 h 195"/>
                  <a:gd name="T32" fmla="*/ 0 w 192"/>
                  <a:gd name="T33" fmla="*/ 0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95">
                    <a:moveTo>
                      <a:pt x="164" y="0"/>
                    </a:moveTo>
                    <a:lnTo>
                      <a:pt x="176" y="39"/>
                    </a:lnTo>
                    <a:lnTo>
                      <a:pt x="178" y="76"/>
                    </a:lnTo>
                    <a:lnTo>
                      <a:pt x="169" y="110"/>
                    </a:lnTo>
                    <a:lnTo>
                      <a:pt x="150" y="138"/>
                    </a:lnTo>
                    <a:lnTo>
                      <a:pt x="124" y="160"/>
                    </a:lnTo>
                    <a:lnTo>
                      <a:pt x="89" y="174"/>
                    </a:lnTo>
                    <a:lnTo>
                      <a:pt x="47" y="179"/>
                    </a:lnTo>
                    <a:lnTo>
                      <a:pt x="0" y="173"/>
                    </a:lnTo>
                    <a:lnTo>
                      <a:pt x="30" y="190"/>
                    </a:lnTo>
                    <a:lnTo>
                      <a:pt x="68" y="195"/>
                    </a:lnTo>
                    <a:lnTo>
                      <a:pt x="109" y="187"/>
                    </a:lnTo>
                    <a:lnTo>
                      <a:pt x="146" y="170"/>
                    </a:lnTo>
                    <a:lnTo>
                      <a:pt x="176" y="141"/>
                    </a:lnTo>
                    <a:lnTo>
                      <a:pt x="192" y="104"/>
                    </a:lnTo>
                    <a:lnTo>
                      <a:pt x="190" y="57"/>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4" name="Freeform 1143"/>
              <p:cNvSpPr>
                <a:spLocks/>
              </p:cNvSpPr>
              <p:nvPr/>
            </p:nvSpPr>
            <p:spPr bwMode="auto">
              <a:xfrm>
                <a:off x="1536" y="1816"/>
                <a:ext cx="16" cy="15"/>
              </a:xfrm>
              <a:custGeom>
                <a:avLst/>
                <a:gdLst>
                  <a:gd name="T0" fmla="*/ 0 w 143"/>
                  <a:gd name="T1" fmla="*/ 0 h 134"/>
                  <a:gd name="T2" fmla="*/ 0 w 143"/>
                  <a:gd name="T3" fmla="*/ 0 h 134"/>
                  <a:gd name="T4" fmla="*/ 0 w 143"/>
                  <a:gd name="T5" fmla="*/ 0 h 134"/>
                  <a:gd name="T6" fmla="*/ 0 w 143"/>
                  <a:gd name="T7" fmla="*/ 0 h 134"/>
                  <a:gd name="T8" fmla="*/ 0 w 143"/>
                  <a:gd name="T9" fmla="*/ 0 h 134"/>
                  <a:gd name="T10" fmla="*/ 0 w 143"/>
                  <a:gd name="T11" fmla="*/ 0 h 134"/>
                  <a:gd name="T12" fmla="*/ 0 w 143"/>
                  <a:gd name="T13" fmla="*/ 0 h 134"/>
                  <a:gd name="T14" fmla="*/ 0 w 143"/>
                  <a:gd name="T15" fmla="*/ 0 h 134"/>
                  <a:gd name="T16" fmla="*/ 0 w 143"/>
                  <a:gd name="T17" fmla="*/ 0 h 134"/>
                  <a:gd name="T18" fmla="*/ 0 w 143"/>
                  <a:gd name="T19" fmla="*/ 0 h 134"/>
                  <a:gd name="T20" fmla="*/ 0 w 143"/>
                  <a:gd name="T21" fmla="*/ 0 h 134"/>
                  <a:gd name="T22" fmla="*/ 0 w 143"/>
                  <a:gd name="T23" fmla="*/ 0 h 134"/>
                  <a:gd name="T24" fmla="*/ 0 w 143"/>
                  <a:gd name="T25" fmla="*/ 0 h 134"/>
                  <a:gd name="T26" fmla="*/ 0 w 143"/>
                  <a:gd name="T27" fmla="*/ 0 h 134"/>
                  <a:gd name="T28" fmla="*/ 0 w 143"/>
                  <a:gd name="T29" fmla="*/ 0 h 134"/>
                  <a:gd name="T30" fmla="*/ 0 w 143"/>
                  <a:gd name="T31" fmla="*/ 0 h 134"/>
                  <a:gd name="T32" fmla="*/ 0 w 143"/>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34">
                    <a:moveTo>
                      <a:pt x="0" y="67"/>
                    </a:moveTo>
                    <a:lnTo>
                      <a:pt x="6" y="40"/>
                    </a:lnTo>
                    <a:lnTo>
                      <a:pt x="21" y="19"/>
                    </a:lnTo>
                    <a:lnTo>
                      <a:pt x="44" y="5"/>
                    </a:lnTo>
                    <a:lnTo>
                      <a:pt x="71" y="0"/>
                    </a:lnTo>
                    <a:lnTo>
                      <a:pt x="99" y="5"/>
                    </a:lnTo>
                    <a:lnTo>
                      <a:pt x="122" y="19"/>
                    </a:lnTo>
                    <a:lnTo>
                      <a:pt x="137" y="40"/>
                    </a:lnTo>
                    <a:lnTo>
                      <a:pt x="143" y="67"/>
                    </a:lnTo>
                    <a:lnTo>
                      <a:pt x="113" y="76"/>
                    </a:lnTo>
                    <a:lnTo>
                      <a:pt x="91" y="90"/>
                    </a:lnTo>
                    <a:lnTo>
                      <a:pt x="76" y="110"/>
                    </a:lnTo>
                    <a:lnTo>
                      <a:pt x="71" y="134"/>
                    </a:lnTo>
                    <a:lnTo>
                      <a:pt x="44" y="129"/>
                    </a:lnTo>
                    <a:lnTo>
                      <a:pt x="21" y="115"/>
                    </a:lnTo>
                    <a:lnTo>
                      <a:pt x="6" y="93"/>
                    </a:lnTo>
                    <a:lnTo>
                      <a:pt x="0" y="67"/>
                    </a:lnTo>
                    <a:close/>
                  </a:path>
                </a:pathLst>
              </a:custGeom>
              <a:solidFill>
                <a:srgbClr val="FFB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5" name="Freeform 1144"/>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6" name="Freeform 1145"/>
              <p:cNvSpPr>
                <a:spLocks/>
              </p:cNvSpPr>
              <p:nvPr/>
            </p:nvSpPr>
            <p:spPr bwMode="auto">
              <a:xfrm>
                <a:off x="1408" y="1650"/>
                <a:ext cx="115" cy="31"/>
              </a:xfrm>
              <a:custGeom>
                <a:avLst/>
                <a:gdLst>
                  <a:gd name="T0" fmla="*/ 0 w 1033"/>
                  <a:gd name="T1" fmla="*/ 0 h 278"/>
                  <a:gd name="T2" fmla="*/ 0 w 1033"/>
                  <a:gd name="T3" fmla="*/ 0 h 278"/>
                  <a:gd name="T4" fmla="*/ 0 w 1033"/>
                  <a:gd name="T5" fmla="*/ 0 h 278"/>
                  <a:gd name="T6" fmla="*/ 0 w 1033"/>
                  <a:gd name="T7" fmla="*/ 0 h 278"/>
                  <a:gd name="T8" fmla="*/ 0 w 1033"/>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278">
                    <a:moveTo>
                      <a:pt x="0" y="155"/>
                    </a:moveTo>
                    <a:lnTo>
                      <a:pt x="495" y="0"/>
                    </a:lnTo>
                    <a:lnTo>
                      <a:pt x="1033" y="175"/>
                    </a:lnTo>
                    <a:lnTo>
                      <a:pt x="505" y="278"/>
                    </a:lnTo>
                    <a:lnTo>
                      <a:pt x="0" y="1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67" name="Freeform 1146"/>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368" name="Freeform 1147"/>
              <p:cNvSpPr>
                <a:spLocks/>
              </p:cNvSpPr>
              <p:nvPr/>
            </p:nvSpPr>
            <p:spPr bwMode="auto">
              <a:xfrm>
                <a:off x="1439" y="2377"/>
                <a:ext cx="34" cy="67"/>
              </a:xfrm>
              <a:custGeom>
                <a:avLst/>
                <a:gdLst>
                  <a:gd name="T0" fmla="*/ 0 w 306"/>
                  <a:gd name="T1" fmla="*/ 0 h 607"/>
                  <a:gd name="T2" fmla="*/ 0 w 306"/>
                  <a:gd name="T3" fmla="*/ 0 h 607"/>
                  <a:gd name="T4" fmla="*/ 0 w 306"/>
                  <a:gd name="T5" fmla="*/ 0 h 607"/>
                  <a:gd name="T6" fmla="*/ 0 w 306"/>
                  <a:gd name="T7" fmla="*/ 0 h 607"/>
                  <a:gd name="T8" fmla="*/ 0 w 306"/>
                  <a:gd name="T9" fmla="*/ 0 h 607"/>
                  <a:gd name="T10" fmla="*/ 0 w 306"/>
                  <a:gd name="T11" fmla="*/ 0 h 607"/>
                  <a:gd name="T12" fmla="*/ 0 w 306"/>
                  <a:gd name="T13" fmla="*/ 0 h 607"/>
                  <a:gd name="T14" fmla="*/ 0 w 306"/>
                  <a:gd name="T15" fmla="*/ 0 h 607"/>
                  <a:gd name="T16" fmla="*/ 0 w 306"/>
                  <a:gd name="T17" fmla="*/ 0 h 607"/>
                  <a:gd name="T18" fmla="*/ 0 w 306"/>
                  <a:gd name="T19" fmla="*/ 0 h 607"/>
                  <a:gd name="T20" fmla="*/ 0 w 306"/>
                  <a:gd name="T21" fmla="*/ 0 h 607"/>
                  <a:gd name="T22" fmla="*/ 0 w 306"/>
                  <a:gd name="T23" fmla="*/ 0 h 607"/>
                  <a:gd name="T24" fmla="*/ 0 w 306"/>
                  <a:gd name="T25" fmla="*/ 0 h 607"/>
                  <a:gd name="T26" fmla="*/ 0 w 306"/>
                  <a:gd name="T27" fmla="*/ 0 h 607"/>
                  <a:gd name="T28" fmla="*/ 0 w 306"/>
                  <a:gd name="T29" fmla="*/ 0 h 607"/>
                  <a:gd name="T30" fmla="*/ 0 w 306"/>
                  <a:gd name="T31" fmla="*/ 0 h 607"/>
                  <a:gd name="T32" fmla="*/ 0 w 306"/>
                  <a:gd name="T33" fmla="*/ 0 h 607"/>
                  <a:gd name="T34" fmla="*/ 0 w 306"/>
                  <a:gd name="T35" fmla="*/ 0 h 607"/>
                  <a:gd name="T36" fmla="*/ 0 w 306"/>
                  <a:gd name="T37" fmla="*/ 0 h 607"/>
                  <a:gd name="T38" fmla="*/ 0 w 306"/>
                  <a:gd name="T39" fmla="*/ 0 h 607"/>
                  <a:gd name="T40" fmla="*/ 0 w 306"/>
                  <a:gd name="T41" fmla="*/ 0 h 607"/>
                  <a:gd name="T42" fmla="*/ 0 w 306"/>
                  <a:gd name="T43" fmla="*/ 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607">
                    <a:moveTo>
                      <a:pt x="306" y="0"/>
                    </a:moveTo>
                    <a:lnTo>
                      <a:pt x="299" y="15"/>
                    </a:lnTo>
                    <a:lnTo>
                      <a:pt x="279" y="56"/>
                    </a:lnTo>
                    <a:lnTo>
                      <a:pt x="251" y="118"/>
                    </a:lnTo>
                    <a:lnTo>
                      <a:pt x="218" y="192"/>
                    </a:lnTo>
                    <a:lnTo>
                      <a:pt x="152" y="362"/>
                    </a:lnTo>
                    <a:lnTo>
                      <a:pt x="125" y="445"/>
                    </a:lnTo>
                    <a:lnTo>
                      <a:pt x="109" y="520"/>
                    </a:lnTo>
                    <a:lnTo>
                      <a:pt x="93" y="574"/>
                    </a:lnTo>
                    <a:lnTo>
                      <a:pt x="71" y="601"/>
                    </a:lnTo>
                    <a:lnTo>
                      <a:pt x="47" y="607"/>
                    </a:lnTo>
                    <a:lnTo>
                      <a:pt x="24" y="593"/>
                    </a:lnTo>
                    <a:lnTo>
                      <a:pt x="7" y="562"/>
                    </a:lnTo>
                    <a:lnTo>
                      <a:pt x="0" y="519"/>
                    </a:lnTo>
                    <a:lnTo>
                      <a:pt x="5" y="464"/>
                    </a:lnTo>
                    <a:lnTo>
                      <a:pt x="28" y="404"/>
                    </a:lnTo>
                    <a:lnTo>
                      <a:pt x="93" y="273"/>
                    </a:lnTo>
                    <a:lnTo>
                      <a:pt x="159" y="149"/>
                    </a:lnTo>
                    <a:lnTo>
                      <a:pt x="194" y="95"/>
                    </a:lnTo>
                    <a:lnTo>
                      <a:pt x="229" y="51"/>
                    </a:lnTo>
                    <a:lnTo>
                      <a:pt x="267" y="19"/>
                    </a:lnTo>
                    <a:lnTo>
                      <a:pt x="30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38369" name="Freeform 1148"/>
              <p:cNvSpPr>
                <a:spLocks/>
              </p:cNvSpPr>
              <p:nvPr/>
            </p:nvSpPr>
            <p:spPr bwMode="auto">
              <a:xfrm>
                <a:off x="1415" y="2382"/>
                <a:ext cx="96" cy="124"/>
              </a:xfrm>
              <a:custGeom>
                <a:avLst/>
                <a:gdLst>
                  <a:gd name="T0" fmla="*/ 0 w 864"/>
                  <a:gd name="T1" fmla="*/ 0 h 1116"/>
                  <a:gd name="T2" fmla="*/ 0 w 864"/>
                  <a:gd name="T3" fmla="*/ 0 h 1116"/>
                  <a:gd name="T4" fmla="*/ 0 w 864"/>
                  <a:gd name="T5" fmla="*/ 0 h 1116"/>
                  <a:gd name="T6" fmla="*/ 0 w 864"/>
                  <a:gd name="T7" fmla="*/ 0 h 1116"/>
                  <a:gd name="T8" fmla="*/ 0 w 864"/>
                  <a:gd name="T9" fmla="*/ 0 h 1116"/>
                  <a:gd name="T10" fmla="*/ 0 w 864"/>
                  <a:gd name="T11" fmla="*/ 0 h 1116"/>
                  <a:gd name="T12" fmla="*/ 0 w 864"/>
                  <a:gd name="T13" fmla="*/ 0 h 1116"/>
                  <a:gd name="T14" fmla="*/ 0 w 864"/>
                  <a:gd name="T15" fmla="*/ 0 h 1116"/>
                  <a:gd name="T16" fmla="*/ 0 w 864"/>
                  <a:gd name="T17" fmla="*/ 0 h 1116"/>
                  <a:gd name="T18" fmla="*/ 0 w 864"/>
                  <a:gd name="T19" fmla="*/ 0 h 1116"/>
                  <a:gd name="T20" fmla="*/ 0 w 864"/>
                  <a:gd name="T21" fmla="*/ 0 h 1116"/>
                  <a:gd name="T22" fmla="*/ 0 w 864"/>
                  <a:gd name="T23" fmla="*/ 0 h 1116"/>
                  <a:gd name="T24" fmla="*/ 0 w 864"/>
                  <a:gd name="T25" fmla="*/ 0 h 1116"/>
                  <a:gd name="T26" fmla="*/ 0 w 864"/>
                  <a:gd name="T27" fmla="*/ 0 h 1116"/>
                  <a:gd name="T28" fmla="*/ 0 w 864"/>
                  <a:gd name="T29" fmla="*/ 0 h 1116"/>
                  <a:gd name="T30" fmla="*/ 0 w 864"/>
                  <a:gd name="T31" fmla="*/ 0 h 1116"/>
                  <a:gd name="T32" fmla="*/ 0 w 864"/>
                  <a:gd name="T33" fmla="*/ 0 h 1116"/>
                  <a:gd name="T34" fmla="*/ 0 w 864"/>
                  <a:gd name="T35" fmla="*/ 0 h 1116"/>
                  <a:gd name="T36" fmla="*/ 0 w 864"/>
                  <a:gd name="T37" fmla="*/ 0 h 1116"/>
                  <a:gd name="T38" fmla="*/ 0 w 864"/>
                  <a:gd name="T39" fmla="*/ 0 h 1116"/>
                  <a:gd name="T40" fmla="*/ 0 w 864"/>
                  <a:gd name="T41" fmla="*/ 0 h 1116"/>
                  <a:gd name="T42" fmla="*/ 0 w 864"/>
                  <a:gd name="T43" fmla="*/ 0 h 1116"/>
                  <a:gd name="T44" fmla="*/ 0 w 864"/>
                  <a:gd name="T45" fmla="*/ 0 h 1116"/>
                  <a:gd name="T46" fmla="*/ 0 w 864"/>
                  <a:gd name="T47" fmla="*/ 0 h 1116"/>
                  <a:gd name="T48" fmla="*/ 0 w 864"/>
                  <a:gd name="T49" fmla="*/ 0 h 1116"/>
                  <a:gd name="T50" fmla="*/ 0 w 864"/>
                  <a:gd name="T51" fmla="*/ 0 h 1116"/>
                  <a:gd name="T52" fmla="*/ 0 w 864"/>
                  <a:gd name="T53" fmla="*/ 0 h 1116"/>
                  <a:gd name="T54" fmla="*/ 0 w 864"/>
                  <a:gd name="T55" fmla="*/ 0 h 1116"/>
                  <a:gd name="T56" fmla="*/ 0 w 864"/>
                  <a:gd name="T57" fmla="*/ 0 h 1116"/>
                  <a:gd name="T58" fmla="*/ 0 w 864"/>
                  <a:gd name="T59" fmla="*/ 0 h 1116"/>
                  <a:gd name="T60" fmla="*/ 0 w 864"/>
                  <a:gd name="T61" fmla="*/ 0 h 1116"/>
                  <a:gd name="T62" fmla="*/ 0 w 864"/>
                  <a:gd name="T63" fmla="*/ 0 h 1116"/>
                  <a:gd name="T64" fmla="*/ 0 w 864"/>
                  <a:gd name="T65" fmla="*/ 0 h 1116"/>
                  <a:gd name="T66" fmla="*/ 0 w 864"/>
                  <a:gd name="T67" fmla="*/ 0 h 1116"/>
                  <a:gd name="T68" fmla="*/ 0 w 864"/>
                  <a:gd name="T69" fmla="*/ 0 h 1116"/>
                  <a:gd name="T70" fmla="*/ 0 w 864"/>
                  <a:gd name="T71" fmla="*/ 0 h 1116"/>
                  <a:gd name="T72" fmla="*/ 0 w 864"/>
                  <a:gd name="T73" fmla="*/ 0 h 1116"/>
                  <a:gd name="T74" fmla="*/ 0 w 864"/>
                  <a:gd name="T75" fmla="*/ 0 h 1116"/>
                  <a:gd name="T76" fmla="*/ 0 w 864"/>
                  <a:gd name="T77" fmla="*/ 0 h 1116"/>
                  <a:gd name="T78" fmla="*/ 0 w 864"/>
                  <a:gd name="T79" fmla="*/ 0 h 1116"/>
                  <a:gd name="T80" fmla="*/ 0 w 864"/>
                  <a:gd name="T81" fmla="*/ 0 h 1116"/>
                  <a:gd name="T82" fmla="*/ 0 w 864"/>
                  <a:gd name="T83" fmla="*/ 0 h 1116"/>
                  <a:gd name="T84" fmla="*/ 0 w 864"/>
                  <a:gd name="T85" fmla="*/ 0 h 1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4" h="1116">
                    <a:moveTo>
                      <a:pt x="232" y="520"/>
                    </a:moveTo>
                    <a:lnTo>
                      <a:pt x="222" y="532"/>
                    </a:lnTo>
                    <a:lnTo>
                      <a:pt x="199" y="558"/>
                    </a:lnTo>
                    <a:lnTo>
                      <a:pt x="172" y="592"/>
                    </a:lnTo>
                    <a:lnTo>
                      <a:pt x="150" y="623"/>
                    </a:lnTo>
                    <a:lnTo>
                      <a:pt x="126" y="658"/>
                    </a:lnTo>
                    <a:lnTo>
                      <a:pt x="93" y="701"/>
                    </a:lnTo>
                    <a:lnTo>
                      <a:pt x="56" y="740"/>
                    </a:lnTo>
                    <a:lnTo>
                      <a:pt x="27" y="764"/>
                    </a:lnTo>
                    <a:lnTo>
                      <a:pt x="9" y="791"/>
                    </a:lnTo>
                    <a:lnTo>
                      <a:pt x="0" y="832"/>
                    </a:lnTo>
                    <a:lnTo>
                      <a:pt x="1" y="875"/>
                    </a:lnTo>
                    <a:lnTo>
                      <a:pt x="15" y="912"/>
                    </a:lnTo>
                    <a:lnTo>
                      <a:pt x="28" y="932"/>
                    </a:lnTo>
                    <a:lnTo>
                      <a:pt x="50" y="958"/>
                    </a:lnTo>
                    <a:lnTo>
                      <a:pt x="103" y="1018"/>
                    </a:lnTo>
                    <a:lnTo>
                      <a:pt x="162" y="1075"/>
                    </a:lnTo>
                    <a:lnTo>
                      <a:pt x="189" y="1096"/>
                    </a:lnTo>
                    <a:lnTo>
                      <a:pt x="214" y="1109"/>
                    </a:lnTo>
                    <a:lnTo>
                      <a:pt x="267" y="1116"/>
                    </a:lnTo>
                    <a:lnTo>
                      <a:pt x="329" y="1102"/>
                    </a:lnTo>
                    <a:lnTo>
                      <a:pt x="360" y="1084"/>
                    </a:lnTo>
                    <a:lnTo>
                      <a:pt x="385" y="1057"/>
                    </a:lnTo>
                    <a:lnTo>
                      <a:pt x="406" y="1019"/>
                    </a:lnTo>
                    <a:lnTo>
                      <a:pt x="418" y="971"/>
                    </a:lnTo>
                    <a:lnTo>
                      <a:pt x="419" y="955"/>
                    </a:lnTo>
                    <a:lnTo>
                      <a:pt x="419" y="910"/>
                    </a:lnTo>
                    <a:lnTo>
                      <a:pt x="421" y="846"/>
                    </a:lnTo>
                    <a:lnTo>
                      <a:pt x="425" y="770"/>
                    </a:lnTo>
                    <a:lnTo>
                      <a:pt x="437" y="614"/>
                    </a:lnTo>
                    <a:lnTo>
                      <a:pt x="448" y="550"/>
                    </a:lnTo>
                    <a:lnTo>
                      <a:pt x="462" y="506"/>
                    </a:lnTo>
                    <a:lnTo>
                      <a:pt x="504" y="430"/>
                    </a:lnTo>
                    <a:lnTo>
                      <a:pt x="557" y="343"/>
                    </a:lnTo>
                    <a:lnTo>
                      <a:pt x="607" y="267"/>
                    </a:lnTo>
                    <a:lnTo>
                      <a:pt x="626" y="240"/>
                    </a:lnTo>
                    <a:lnTo>
                      <a:pt x="638" y="222"/>
                    </a:lnTo>
                    <a:lnTo>
                      <a:pt x="656" y="206"/>
                    </a:lnTo>
                    <a:lnTo>
                      <a:pt x="685" y="181"/>
                    </a:lnTo>
                    <a:lnTo>
                      <a:pt x="762" y="115"/>
                    </a:lnTo>
                    <a:lnTo>
                      <a:pt x="833" y="47"/>
                    </a:lnTo>
                    <a:lnTo>
                      <a:pt x="856" y="20"/>
                    </a:lnTo>
                    <a:lnTo>
                      <a:pt x="8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138256" name="Oval 1149"/>
            <p:cNvSpPr>
              <a:spLocks noChangeArrowheads="1"/>
            </p:cNvSpPr>
            <p:nvPr/>
          </p:nvSpPr>
          <p:spPr bwMode="auto">
            <a:xfrm>
              <a:off x="4446" y="3207"/>
              <a:ext cx="182" cy="182"/>
            </a:xfrm>
            <a:prstGeom prst="ellipse">
              <a:avLst/>
            </a:prstGeom>
            <a:solidFill>
              <a:schemeClr val="bg1"/>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4974" name="AutoShape 1150"/>
            <p:cNvSpPr>
              <a:spLocks noChangeArrowheads="1"/>
            </p:cNvSpPr>
            <p:nvPr/>
          </p:nvSpPr>
          <p:spPr bwMode="auto">
            <a:xfrm rot="10800000">
              <a:off x="4129" y="3343"/>
              <a:ext cx="816" cy="6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grpSp>
      <p:sp>
        <p:nvSpPr>
          <p:cNvPr id="334976" name="Text Box 1152"/>
          <p:cNvSpPr txBox="1">
            <a:spLocks noChangeArrowheads="1"/>
          </p:cNvSpPr>
          <p:nvPr/>
        </p:nvSpPr>
        <p:spPr bwMode="auto">
          <a:xfrm>
            <a:off x="4716463" y="6400800"/>
            <a:ext cx="4427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dirty="0">
                <a:latin typeface="Comic Sans MS" pitchFamily="66" charset="0"/>
                <a:cs typeface="Arial" pitchFamily="34" charset="0"/>
              </a:rPr>
              <a:t>a WEIGHT of 10N</a:t>
            </a:r>
            <a:endParaRPr lang="en-US" dirty="0">
              <a:latin typeface="Comic Sans MS" pitchFamily="66" charset="0"/>
              <a:cs typeface="Arial" pitchFamily="34" charset="0"/>
            </a:endParaRPr>
          </a:p>
        </p:txBody>
      </p:sp>
      <p:sp>
        <p:nvSpPr>
          <p:cNvPr id="138251" name="AutoShape 6"/>
          <p:cNvSpPr>
            <a:spLocks noChangeArrowheads="1"/>
          </p:cNvSpPr>
          <p:nvPr/>
        </p:nvSpPr>
        <p:spPr bwMode="auto">
          <a:xfrm rot="5400000" flipV="1">
            <a:off x="611188" y="1628775"/>
            <a:ext cx="2160587" cy="1008063"/>
          </a:xfrm>
          <a:prstGeom prst="rightArrow">
            <a:avLst>
              <a:gd name="adj1" fmla="val 50000"/>
              <a:gd name="adj2" fmla="val 53583"/>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252" name="Text Box 7"/>
          <p:cNvSpPr txBox="1">
            <a:spLocks noChangeArrowheads="1"/>
          </p:cNvSpPr>
          <p:nvPr/>
        </p:nvSpPr>
        <p:spPr bwMode="auto">
          <a:xfrm>
            <a:off x="2268538" y="692150"/>
            <a:ext cx="57610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chemeClr val="bg1"/>
                </a:solidFill>
              </a:rPr>
              <a:t>This is still the pull of the Earth</a:t>
            </a:r>
          </a:p>
          <a:p>
            <a:pPr eaLnBrk="1" hangingPunct="1"/>
            <a:r>
              <a:rPr lang="en-GB" dirty="0">
                <a:solidFill>
                  <a:schemeClr val="bg1"/>
                </a:solidFill>
              </a:rPr>
              <a:t>Making the 1kg mass stay on the scales.</a:t>
            </a:r>
          </a:p>
          <a:p>
            <a:pPr eaLnBrk="1" hangingPunct="1"/>
            <a:r>
              <a:rPr lang="en-GB" dirty="0">
                <a:solidFill>
                  <a:schemeClr val="bg1"/>
                </a:solidFill>
              </a:rPr>
              <a:t>The scales are calibrated to take this force and display a value 10 times LESS than this Force</a:t>
            </a:r>
          </a:p>
        </p:txBody>
      </p:sp>
      <p:sp>
        <p:nvSpPr>
          <p:cNvPr id="138253" name="AutoShape 8"/>
          <p:cNvSpPr>
            <a:spLocks noChangeArrowheads="1"/>
          </p:cNvSpPr>
          <p:nvPr/>
        </p:nvSpPr>
        <p:spPr bwMode="auto">
          <a:xfrm rot="2513245" flipV="1">
            <a:off x="6011863" y="4652963"/>
            <a:ext cx="1081087" cy="576262"/>
          </a:xfrm>
          <a:prstGeom prst="rightArrow">
            <a:avLst>
              <a:gd name="adj1" fmla="val 50000"/>
              <a:gd name="adj2" fmla="val 46901"/>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254" name="Text Box 9"/>
          <p:cNvSpPr txBox="1">
            <a:spLocks noChangeArrowheads="1"/>
          </p:cNvSpPr>
          <p:nvPr/>
        </p:nvSpPr>
        <p:spPr bwMode="auto">
          <a:xfrm>
            <a:off x="3851275" y="2852738"/>
            <a:ext cx="3311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dirty="0">
                <a:solidFill>
                  <a:srgbClr val="FF0066"/>
                </a:solidFill>
              </a:rPr>
              <a:t>The Earth is pulling the mass downwards  giving it weight. The spring balance displays units of Force</a:t>
            </a:r>
          </a:p>
        </p:txBody>
      </p:sp>
    </p:spTree>
    <p:extLst>
      <p:ext uri="{BB962C8B-B14F-4D97-AF65-F5344CB8AC3E}">
        <p14:creationId xmlns:p14="http://schemas.microsoft.com/office/powerpoint/2010/main" val="246687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wipe(up)">
                                      <p:cBhvr>
                                        <p:cTn id="7" dur="500"/>
                                        <p:tgtEl>
                                          <p:spTgt spid="334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8"/>
                                        </p:tgtEl>
                                        <p:attrNameLst>
                                          <p:attrName>style.visibility</p:attrName>
                                        </p:attrNameLst>
                                      </p:cBhvr>
                                      <p:to>
                                        <p:strVal val="visible"/>
                                      </p:to>
                                    </p:set>
                                    <p:animEffect transition="in" filter="wipe(left)">
                                      <p:cBhvr>
                                        <p:cTn id="12" dur="500"/>
                                        <p:tgtEl>
                                          <p:spTgt spid="334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4859"/>
                                        </p:tgtEl>
                                        <p:attrNameLst>
                                          <p:attrName>style.visibility</p:attrName>
                                        </p:attrNameLst>
                                      </p:cBhvr>
                                      <p:to>
                                        <p:strVal val="visible"/>
                                      </p:to>
                                    </p:set>
                                    <p:animEffect transition="in" filter="wipe(up)">
                                      <p:cBhvr>
                                        <p:cTn id="17" dur="500"/>
                                        <p:tgtEl>
                                          <p:spTgt spid="334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976"/>
                                        </p:tgtEl>
                                        <p:attrNameLst>
                                          <p:attrName>style.visibility</p:attrName>
                                        </p:attrNameLst>
                                      </p:cBhvr>
                                      <p:to>
                                        <p:strVal val="visible"/>
                                      </p:to>
                                    </p:set>
                                    <p:animEffect transition="in" filter="wipe(left)">
                                      <p:cBhvr>
                                        <p:cTn id="22" dur="500"/>
                                        <p:tgtEl>
                                          <p:spTgt spid="33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8" grpId="0" autoUpdateAnimBg="0"/>
      <p:bldP spid="334976"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FD48DA-73EC-4E5A-A001-27661E18A779}" type="slidenum">
              <a:rPr lang="en-GB" sz="2000" smtClean="0">
                <a:solidFill>
                  <a:schemeClr val="accent1"/>
                </a:solidFill>
              </a:rPr>
              <a:pPr eaLnBrk="1" hangingPunct="1"/>
              <a:t>93</a:t>
            </a:fld>
            <a:endParaRPr lang="en-GB" sz="2000" dirty="0" smtClean="0">
              <a:solidFill>
                <a:schemeClr val="accent1"/>
              </a:solidFill>
            </a:endParaRPr>
          </a:p>
        </p:txBody>
      </p:sp>
      <p:sp>
        <p:nvSpPr>
          <p:cNvPr id="139267" name="Date Placeholder 4"/>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7AAA3C-4376-4DE0-BA4E-E4B50459E7A8}" type="datetime1">
              <a:rPr lang="en-GB" sz="1400" smtClean="0"/>
              <a:t>19/08/2017</a:t>
            </a:fld>
            <a:endParaRPr lang="en-GB" sz="1400" dirty="0" smtClean="0"/>
          </a:p>
        </p:txBody>
      </p:sp>
      <p:sp>
        <p:nvSpPr>
          <p:cNvPr id="139268" name="Footer Placeholder 5"/>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39269" name="Rectangle 2"/>
          <p:cNvSpPr>
            <a:spLocks noGrp="1" noChangeArrowheads="1"/>
          </p:cNvSpPr>
          <p:nvPr>
            <p:ph type="title"/>
          </p:nvPr>
        </p:nvSpPr>
        <p:spPr/>
        <p:txBody>
          <a:bodyPr>
            <a:normAutofit fontScale="90000"/>
          </a:bodyPr>
          <a:lstStyle/>
          <a:p>
            <a:pPr eaLnBrk="1" hangingPunct="1"/>
            <a:r>
              <a:rPr lang="en-GB" dirty="0" smtClean="0"/>
              <a:t>Measuring force &amp; Weight</a:t>
            </a:r>
          </a:p>
        </p:txBody>
      </p:sp>
      <p:sp>
        <p:nvSpPr>
          <p:cNvPr id="139270" name="Text Box 31"/>
          <p:cNvSpPr txBox="1">
            <a:spLocks noChangeArrowheads="1"/>
          </p:cNvSpPr>
          <p:nvPr/>
        </p:nvSpPr>
        <p:spPr bwMode="auto">
          <a:xfrm>
            <a:off x="323850" y="1628775"/>
            <a:ext cx="80645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eaLnBrk="1" hangingPunct="1">
              <a:spcBef>
                <a:spcPct val="50000"/>
              </a:spcBef>
              <a:buFont typeface="+mj-lt"/>
              <a:buAutoNum type="arabicPeriod"/>
            </a:pPr>
            <a:r>
              <a:rPr lang="en-GB" sz="3200" dirty="0">
                <a:solidFill>
                  <a:srgbClr val="FF0000"/>
                </a:solidFill>
                <a:latin typeface="Tahoma" pitchFamily="34" charset="0"/>
              </a:rPr>
              <a:t>What causes weight?</a:t>
            </a:r>
          </a:p>
          <a:p>
            <a:pPr marL="514350" indent="-514350" eaLnBrk="1" hangingPunct="1">
              <a:spcBef>
                <a:spcPct val="50000"/>
              </a:spcBef>
              <a:buFont typeface="+mj-lt"/>
              <a:buAutoNum type="arabicPeriod"/>
            </a:pPr>
            <a:r>
              <a:rPr lang="en-GB" sz="3200" dirty="0">
                <a:solidFill>
                  <a:schemeClr val="tx2"/>
                </a:solidFill>
                <a:latin typeface="Tahoma" pitchFamily="34" charset="0"/>
              </a:rPr>
              <a:t>What is the relationship between weight and mass?</a:t>
            </a:r>
          </a:p>
          <a:p>
            <a:pPr marL="514350" indent="-514350" eaLnBrk="1" hangingPunct="1">
              <a:spcBef>
                <a:spcPct val="50000"/>
              </a:spcBef>
              <a:buFont typeface="+mj-lt"/>
              <a:buAutoNum type="arabicPeriod"/>
            </a:pPr>
            <a:r>
              <a:rPr lang="en-GB" sz="3200" dirty="0">
                <a:solidFill>
                  <a:srgbClr val="FF0000"/>
                </a:solidFill>
                <a:latin typeface="Tahoma" pitchFamily="34" charset="0"/>
              </a:rPr>
              <a:t>Would this be different on other planets?</a:t>
            </a:r>
          </a:p>
          <a:p>
            <a:pPr marL="514350" indent="-514350" eaLnBrk="1" hangingPunct="1">
              <a:spcBef>
                <a:spcPct val="50000"/>
              </a:spcBef>
              <a:buFont typeface="+mj-lt"/>
              <a:buAutoNum type="arabicPeriod"/>
            </a:pPr>
            <a:r>
              <a:rPr lang="en-GB" sz="3200" dirty="0">
                <a:solidFill>
                  <a:srgbClr val="002060"/>
                </a:solidFill>
                <a:latin typeface="Tahoma" pitchFamily="34" charset="0"/>
              </a:rPr>
              <a:t>Write a formula relating weight to mass.</a:t>
            </a:r>
          </a:p>
        </p:txBody>
      </p:sp>
    </p:spTree>
    <p:extLst>
      <p:ext uri="{BB962C8B-B14F-4D97-AF65-F5344CB8AC3E}">
        <p14:creationId xmlns:p14="http://schemas.microsoft.com/office/powerpoint/2010/main" val="16305627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357B59-9E1E-4935-9CCA-EC72ED26D4AF}" type="slidenum">
              <a:rPr lang="en-GB" sz="2000" smtClean="0">
                <a:solidFill>
                  <a:schemeClr val="accent1"/>
                </a:solidFill>
              </a:rPr>
              <a:pPr eaLnBrk="1" hangingPunct="1"/>
              <a:t>94</a:t>
            </a:fld>
            <a:endParaRPr lang="en-GB" sz="2000" dirty="0" smtClean="0">
              <a:solidFill>
                <a:schemeClr val="accent1"/>
              </a:solidFill>
            </a:endParaRPr>
          </a:p>
        </p:txBody>
      </p:sp>
      <p:sp>
        <p:nvSpPr>
          <p:cNvPr id="140291"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6025E5-B306-42CA-8960-C7E181017376}" type="datetime1">
              <a:rPr lang="en-GB" sz="1400" smtClean="0"/>
              <a:t>19/08/2017</a:t>
            </a:fld>
            <a:endParaRPr lang="en-GB" sz="1400" dirty="0" smtClean="0"/>
          </a:p>
        </p:txBody>
      </p:sp>
      <p:sp>
        <p:nvSpPr>
          <p:cNvPr id="14029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40293" name="Rectangle 1026"/>
          <p:cNvSpPr>
            <a:spLocks noGrp="1" noChangeArrowheads="1"/>
          </p:cNvSpPr>
          <p:nvPr>
            <p:ph type="title"/>
          </p:nvPr>
        </p:nvSpPr>
        <p:spPr/>
        <p:txBody>
          <a:bodyPr>
            <a:normAutofit fontScale="90000"/>
          </a:bodyPr>
          <a:lstStyle/>
          <a:p>
            <a:pPr eaLnBrk="1" hangingPunct="1"/>
            <a:r>
              <a:rPr lang="en-GB" dirty="0" smtClean="0">
                <a:latin typeface="Arial" pitchFamily="34" charset="0"/>
                <a:cs typeface="Arial" pitchFamily="34" charset="0"/>
              </a:rPr>
              <a:t>HOMEWORK/ RESEARCH</a:t>
            </a:r>
            <a:r>
              <a:rPr lang="en-US" dirty="0" smtClean="0">
                <a:cs typeface="Times New Roman" pitchFamily="18" charset="0"/>
              </a:rPr>
              <a:t/>
            </a:r>
            <a:br>
              <a:rPr lang="en-US" dirty="0" smtClean="0">
                <a:cs typeface="Times New Roman" pitchFamily="18" charset="0"/>
              </a:rPr>
            </a:br>
            <a:endParaRPr lang="en-GB" dirty="0" smtClean="0">
              <a:cs typeface="Times New Roman" pitchFamily="18" charset="0"/>
            </a:endParaRPr>
          </a:p>
        </p:txBody>
      </p:sp>
      <p:sp>
        <p:nvSpPr>
          <p:cNvPr id="140294" name="Rectangle 1027"/>
          <p:cNvSpPr>
            <a:spLocks noGrp="1" noChangeArrowheads="1"/>
          </p:cNvSpPr>
          <p:nvPr>
            <p:ph type="body" idx="1"/>
          </p:nvPr>
        </p:nvSpPr>
        <p:spPr>
          <a:xfrm>
            <a:off x="304800" y="838200"/>
            <a:ext cx="8534400" cy="5257800"/>
          </a:xfrm>
        </p:spPr>
        <p:txBody>
          <a:bodyPr/>
          <a:lstStyle/>
          <a:p>
            <a:pPr eaLnBrk="1" hangingPunct="1">
              <a:lnSpc>
                <a:spcPct val="90000"/>
              </a:lnSpc>
            </a:pPr>
            <a:r>
              <a:rPr lang="en-GB" dirty="0" smtClean="0">
                <a:latin typeface="Arial" pitchFamily="34" charset="0"/>
                <a:cs typeface="Arial" pitchFamily="34" charset="0"/>
              </a:rPr>
              <a:t>a) Find out about some aspect of space travel. For example training astronauts, eating in space etc. </a:t>
            </a:r>
            <a:endParaRPr lang="en-US" dirty="0" smtClean="0">
              <a:cs typeface="Times New Roman" pitchFamily="18" charset="0"/>
            </a:endParaRPr>
          </a:p>
          <a:p>
            <a:pPr eaLnBrk="1" hangingPunct="1">
              <a:lnSpc>
                <a:spcPct val="90000"/>
              </a:lnSpc>
              <a:buFontTx/>
              <a:buNone/>
            </a:pPr>
            <a:r>
              <a:rPr lang="en-GB" dirty="0" smtClean="0">
                <a:latin typeface="Arial" pitchFamily="34" charset="0"/>
                <a:cs typeface="Arial" pitchFamily="34" charset="0"/>
              </a:rPr>
              <a:t>OR </a:t>
            </a:r>
            <a:endParaRPr lang="en-US" dirty="0" smtClean="0">
              <a:cs typeface="Times New Roman" pitchFamily="18" charset="0"/>
            </a:endParaRPr>
          </a:p>
          <a:p>
            <a:pPr eaLnBrk="1" hangingPunct="1">
              <a:lnSpc>
                <a:spcPct val="90000"/>
              </a:lnSpc>
            </a:pPr>
            <a:r>
              <a:rPr lang="en-GB" dirty="0" smtClean="0">
                <a:latin typeface="Arial" pitchFamily="34" charset="0"/>
                <a:cs typeface="Arial" pitchFamily="34" charset="0"/>
              </a:rPr>
              <a:t>b) Find out more about gravity. For example, what causes it, does it change on other planets, what are black holes.</a:t>
            </a:r>
            <a:endParaRPr lang="en-US" dirty="0" smtClean="0">
              <a:cs typeface="Times New Roman" pitchFamily="18" charset="0"/>
            </a:endParaRPr>
          </a:p>
          <a:p>
            <a:pPr eaLnBrk="1" hangingPunct="1">
              <a:lnSpc>
                <a:spcPct val="90000"/>
              </a:lnSpc>
              <a:buFontTx/>
              <a:buNone/>
            </a:pPr>
            <a:r>
              <a:rPr lang="en-GB" dirty="0" smtClean="0">
                <a:latin typeface="Arial" pitchFamily="34" charset="0"/>
                <a:cs typeface="Arial" pitchFamily="34" charset="0"/>
              </a:rPr>
              <a:t>OR </a:t>
            </a:r>
            <a:endParaRPr lang="en-US" dirty="0" smtClean="0">
              <a:cs typeface="Times New Roman" pitchFamily="18" charset="0"/>
            </a:endParaRPr>
          </a:p>
          <a:p>
            <a:pPr eaLnBrk="1" hangingPunct="1">
              <a:lnSpc>
                <a:spcPct val="90000"/>
              </a:lnSpc>
            </a:pPr>
            <a:r>
              <a:rPr lang="en-GB" dirty="0" smtClean="0">
                <a:latin typeface="Arial" pitchFamily="34" charset="0"/>
                <a:cs typeface="Arial" pitchFamily="34" charset="0"/>
              </a:rPr>
              <a:t>c) Try to describe a room or an activity without gravity. (ignore the lack of air)</a:t>
            </a:r>
            <a:endParaRPr lang="en-US" dirty="0" smtClean="0">
              <a:cs typeface="Times New Roman" pitchFamily="18" charset="0"/>
            </a:endParaRPr>
          </a:p>
        </p:txBody>
      </p:sp>
    </p:spTree>
    <p:extLst>
      <p:ext uri="{BB962C8B-B14F-4D97-AF65-F5344CB8AC3E}">
        <p14:creationId xmlns:p14="http://schemas.microsoft.com/office/powerpoint/2010/main" val="25111675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C1FB91-5E12-4308-9251-DB25D62E90D8}" type="slidenum">
              <a:rPr lang="en-GB" sz="2000" smtClean="0">
                <a:solidFill>
                  <a:schemeClr val="accent1"/>
                </a:solidFill>
              </a:rPr>
              <a:pPr eaLnBrk="1" hangingPunct="1"/>
              <a:t>95</a:t>
            </a:fld>
            <a:endParaRPr lang="en-GB" sz="2000" dirty="0" smtClean="0">
              <a:solidFill>
                <a:schemeClr val="accent1"/>
              </a:solidFill>
            </a:endParaRPr>
          </a:p>
        </p:txBody>
      </p:sp>
      <p:sp>
        <p:nvSpPr>
          <p:cNvPr id="141315"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E0A482-40EC-4755-99B2-D2A6C95C1F4D}" type="datetime1">
              <a:rPr lang="en-GB" sz="1400" smtClean="0"/>
              <a:t>19/08/2017</a:t>
            </a:fld>
            <a:endParaRPr lang="en-GB" sz="1400" dirty="0" smtClean="0"/>
          </a:p>
        </p:txBody>
      </p:sp>
      <p:sp>
        <p:nvSpPr>
          <p:cNvPr id="14131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smtClean="0"/>
              <a:t>JAH</a:t>
            </a:r>
          </a:p>
        </p:txBody>
      </p:sp>
      <p:sp>
        <p:nvSpPr>
          <p:cNvPr id="141317" name="Rectangle 1026"/>
          <p:cNvSpPr>
            <a:spLocks noGrp="1" noChangeArrowheads="1"/>
          </p:cNvSpPr>
          <p:nvPr>
            <p:ph type="title"/>
          </p:nvPr>
        </p:nvSpPr>
        <p:spPr/>
        <p:txBody>
          <a:bodyPr>
            <a:normAutofit fontScale="90000"/>
          </a:bodyPr>
          <a:lstStyle/>
          <a:p>
            <a:pPr eaLnBrk="1" hangingPunct="1"/>
            <a:r>
              <a:rPr lang="en-GB" dirty="0" smtClean="0">
                <a:latin typeface="Arial" pitchFamily="34" charset="0"/>
                <a:cs typeface="Arial" pitchFamily="34" charset="0"/>
              </a:rPr>
              <a:t>SUMMARY </a:t>
            </a:r>
            <a:r>
              <a:rPr lang="en-US" dirty="0" smtClean="0">
                <a:cs typeface="Times New Roman" pitchFamily="18" charset="0"/>
              </a:rPr>
              <a:t/>
            </a:r>
            <a:br>
              <a:rPr lang="en-US" dirty="0" smtClean="0">
                <a:cs typeface="Times New Roman" pitchFamily="18" charset="0"/>
              </a:rPr>
            </a:br>
            <a:endParaRPr lang="en-GB" dirty="0" smtClean="0">
              <a:cs typeface="Times New Roman" pitchFamily="18" charset="0"/>
            </a:endParaRPr>
          </a:p>
        </p:txBody>
      </p:sp>
      <p:sp>
        <p:nvSpPr>
          <p:cNvPr id="141318" name="Rectangle 1027"/>
          <p:cNvSpPr>
            <a:spLocks noGrp="1" noChangeArrowheads="1"/>
          </p:cNvSpPr>
          <p:nvPr>
            <p:ph type="body" idx="1"/>
          </p:nvPr>
        </p:nvSpPr>
        <p:spPr>
          <a:xfrm>
            <a:off x="0" y="838200"/>
            <a:ext cx="8839200" cy="4800600"/>
          </a:xfrm>
        </p:spPr>
        <p:txBody>
          <a:bodyPr/>
          <a:lstStyle/>
          <a:p>
            <a:pPr eaLnBrk="1" hangingPunct="1">
              <a:buFontTx/>
              <a:buNone/>
            </a:pPr>
            <a:endParaRPr lang="en-US" dirty="0" smtClean="0">
              <a:cs typeface="Times New Roman" pitchFamily="18" charset="0"/>
            </a:endParaRPr>
          </a:p>
          <a:p>
            <a:pPr algn="ctr" eaLnBrk="1" hangingPunct="1">
              <a:buFontTx/>
              <a:buNone/>
            </a:pPr>
            <a:r>
              <a:rPr lang="en-GB" b="1" i="1" dirty="0" smtClean="0">
                <a:latin typeface="Arial" pitchFamily="34" charset="0"/>
                <a:cs typeface="Arial" pitchFamily="34" charset="0"/>
              </a:rPr>
              <a:t>Weight is the force due to gravity on an object. </a:t>
            </a:r>
            <a:endParaRPr lang="en-US" dirty="0" smtClean="0">
              <a:cs typeface="Times New Roman" pitchFamily="18" charset="0"/>
            </a:endParaRPr>
          </a:p>
          <a:p>
            <a:pPr eaLnBrk="1" hangingPunct="1">
              <a:buFontTx/>
              <a:buNone/>
            </a:pPr>
            <a:endParaRPr lang="en-GB" b="1" i="1" dirty="0" smtClean="0">
              <a:latin typeface="Arial" pitchFamily="34" charset="0"/>
              <a:cs typeface="Arial" pitchFamily="34" charset="0"/>
            </a:endParaRPr>
          </a:p>
          <a:p>
            <a:pPr eaLnBrk="1" hangingPunct="1">
              <a:buFontTx/>
              <a:buNone/>
            </a:pPr>
            <a:r>
              <a:rPr lang="en-GB" b="1" i="1" dirty="0" smtClean="0">
                <a:latin typeface="Arial" pitchFamily="34" charset="0"/>
                <a:cs typeface="Arial" pitchFamily="34" charset="0"/>
              </a:rPr>
              <a:t>	An object with a very large mass, </a:t>
            </a:r>
            <a:r>
              <a:rPr lang="en-GB" b="1" i="1" dirty="0" smtClean="0">
                <a:latin typeface="Arial" pitchFamily="34" charset="0"/>
                <a:cs typeface="Arial" pitchFamily="34" charset="0"/>
              </a:rPr>
              <a:t>e.g. </a:t>
            </a:r>
            <a:r>
              <a:rPr lang="en-GB" b="1" i="1" dirty="0" smtClean="0">
                <a:latin typeface="Arial" pitchFamily="34" charset="0"/>
                <a:cs typeface="Arial" pitchFamily="34" charset="0"/>
              </a:rPr>
              <a:t>the Earth, the moon, pulls other objects </a:t>
            </a:r>
            <a:r>
              <a:rPr lang="en-GB" b="1" i="1" dirty="0" smtClean="0">
                <a:latin typeface="Arial" pitchFamily="34" charset="0"/>
                <a:cs typeface="Arial" pitchFamily="34" charset="0"/>
              </a:rPr>
              <a:t>egg </a:t>
            </a:r>
            <a:r>
              <a:rPr lang="en-GB" b="1" i="1" dirty="0" smtClean="0">
                <a:latin typeface="Arial" pitchFamily="34" charset="0"/>
                <a:cs typeface="Arial" pitchFamily="34" charset="0"/>
              </a:rPr>
              <a:t>humans, towards it. This pull is called the force of gravity or WEIGHT. </a:t>
            </a:r>
          </a:p>
        </p:txBody>
      </p:sp>
    </p:spTree>
    <p:extLst>
      <p:ext uri="{BB962C8B-B14F-4D97-AF65-F5344CB8AC3E}">
        <p14:creationId xmlns:p14="http://schemas.microsoft.com/office/powerpoint/2010/main" val="10458094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AE95DD-1D0F-4CA8-B87B-A69D426B1D62}" type="slidenum">
              <a:rPr lang="en-GB" sz="2000" smtClean="0">
                <a:solidFill>
                  <a:schemeClr val="accent1"/>
                </a:solidFill>
              </a:rPr>
              <a:pPr eaLnBrk="1" hangingPunct="1"/>
              <a:t>96</a:t>
            </a:fld>
            <a:endParaRPr lang="en-GB" sz="2000" dirty="0" smtClean="0">
              <a:solidFill>
                <a:schemeClr val="accent1"/>
              </a:solidFill>
            </a:endParaRPr>
          </a:p>
        </p:txBody>
      </p:sp>
      <p:sp>
        <p:nvSpPr>
          <p:cNvPr id="142339" name="Rectangle 2"/>
          <p:cNvSpPr>
            <a:spLocks noGrp="1" noChangeArrowheads="1"/>
          </p:cNvSpPr>
          <p:nvPr>
            <p:ph type="title"/>
          </p:nvPr>
        </p:nvSpPr>
        <p:spPr/>
        <p:txBody>
          <a:bodyPr>
            <a:normAutofit fontScale="90000"/>
          </a:bodyPr>
          <a:lstStyle/>
          <a:p>
            <a:r>
              <a:rPr lang="en-GB" dirty="0" smtClean="0"/>
              <a:t>TRY THESE EXAMPLES- </a:t>
            </a:r>
            <a:r>
              <a:rPr lang="en-GB" b="1" dirty="0" smtClean="0">
                <a:cs typeface="Times New Roman" pitchFamily="18" charset="0"/>
              </a:rPr>
              <a:t>What to do –Level 3</a:t>
            </a:r>
          </a:p>
        </p:txBody>
      </p:sp>
      <p:sp>
        <p:nvSpPr>
          <p:cNvPr id="142340" name="Rectangle 3"/>
          <p:cNvSpPr>
            <a:spLocks noGrp="1" noChangeArrowheads="1"/>
          </p:cNvSpPr>
          <p:nvPr>
            <p:ph type="body" idx="1"/>
          </p:nvPr>
        </p:nvSpPr>
        <p:spPr>
          <a:xfrm>
            <a:off x="755576" y="1628800"/>
            <a:ext cx="7772400" cy="4800600"/>
          </a:xfrm>
        </p:spPr>
        <p:txBody>
          <a:bodyPr>
            <a:normAutofit fontScale="92500" lnSpcReduction="10000"/>
          </a:bodyPr>
          <a:lstStyle/>
          <a:p>
            <a:pPr marL="533400" indent="-533400">
              <a:lnSpc>
                <a:spcPct val="90000"/>
              </a:lnSpc>
            </a:pPr>
            <a:r>
              <a:rPr lang="en-GB" sz="2800" dirty="0" smtClean="0">
                <a:cs typeface="Times New Roman" pitchFamily="18" charset="0"/>
              </a:rPr>
              <a:t>In these sentences, the underlined words are wrong. Rewrite the sentences and correct the mistakes.</a:t>
            </a:r>
          </a:p>
          <a:p>
            <a:pPr marL="533400" indent="-533400">
              <a:lnSpc>
                <a:spcPct val="90000"/>
              </a:lnSpc>
              <a:buFontTx/>
              <a:buNone/>
            </a:pPr>
            <a:r>
              <a:rPr lang="en-GB" sz="2800" dirty="0" smtClean="0">
                <a:cs typeface="Times New Roman" pitchFamily="18" charset="0"/>
              </a:rPr>
              <a:t> </a:t>
            </a:r>
          </a:p>
          <a:p>
            <a:pPr marL="533400" indent="-533400">
              <a:lnSpc>
                <a:spcPct val="90000"/>
              </a:lnSpc>
              <a:buFontTx/>
              <a:buAutoNum type="arabicPeriod"/>
            </a:pPr>
            <a:r>
              <a:rPr lang="en-GB" sz="2800" dirty="0" smtClean="0">
                <a:solidFill>
                  <a:srgbClr val="002060"/>
                </a:solidFill>
                <a:cs typeface="Times New Roman" pitchFamily="18" charset="0"/>
              </a:rPr>
              <a:t>My </a:t>
            </a:r>
            <a:r>
              <a:rPr lang="en-GB" sz="2800" u="sng" dirty="0" smtClean="0">
                <a:solidFill>
                  <a:srgbClr val="002060"/>
                </a:solidFill>
                <a:cs typeface="Times New Roman" pitchFamily="18" charset="0"/>
              </a:rPr>
              <a:t>weight</a:t>
            </a:r>
            <a:r>
              <a:rPr lang="en-GB" sz="2800" dirty="0" smtClean="0">
                <a:solidFill>
                  <a:srgbClr val="002060"/>
                </a:solidFill>
                <a:cs typeface="Times New Roman" pitchFamily="18" charset="0"/>
              </a:rPr>
              <a:t> is 50 kilograms.</a:t>
            </a:r>
          </a:p>
          <a:p>
            <a:pPr marL="533400" indent="-533400">
              <a:lnSpc>
                <a:spcPct val="90000"/>
              </a:lnSpc>
              <a:buFontTx/>
              <a:buAutoNum type="arabicPeriod"/>
            </a:pPr>
            <a:endParaRPr lang="en-GB" sz="2800" u="sng" dirty="0" smtClean="0">
              <a:solidFill>
                <a:srgbClr val="002060"/>
              </a:solidFill>
              <a:cs typeface="Times New Roman" pitchFamily="18" charset="0"/>
            </a:endParaRPr>
          </a:p>
          <a:p>
            <a:pPr marL="533400" indent="-533400">
              <a:lnSpc>
                <a:spcPct val="90000"/>
              </a:lnSpc>
              <a:buFontTx/>
              <a:buAutoNum type="arabicPeriod"/>
            </a:pP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is caused by the pull of the Earth.</a:t>
            </a:r>
          </a:p>
          <a:p>
            <a:pPr marL="533400" indent="-533400">
              <a:lnSpc>
                <a:spcPct val="90000"/>
              </a:lnSpc>
              <a:buFontTx/>
              <a:buAutoNum type="arabicPeriod"/>
            </a:pPr>
            <a:endParaRPr lang="en-GB" sz="2800" dirty="0" smtClean="0">
              <a:solidFill>
                <a:srgbClr val="002060"/>
              </a:solidFill>
              <a:cs typeface="Times New Roman" pitchFamily="18" charset="0"/>
            </a:endParaRPr>
          </a:p>
          <a:p>
            <a:pPr marL="533400" indent="-533400">
              <a:lnSpc>
                <a:spcPct val="90000"/>
              </a:lnSpc>
              <a:buFontTx/>
              <a:buAutoNum type="arabicPeriod"/>
            </a:pPr>
            <a:r>
              <a:rPr lang="en-GB" sz="2800" dirty="0" smtClean="0">
                <a:solidFill>
                  <a:srgbClr val="002060"/>
                </a:solidFill>
                <a:cs typeface="Times New Roman" pitchFamily="18" charset="0"/>
              </a:rPr>
              <a:t>Because </a:t>
            </a: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is a force, it is measured in </a:t>
            </a:r>
            <a:r>
              <a:rPr lang="en-GB" sz="2800" u="sng" dirty="0" smtClean="0">
                <a:solidFill>
                  <a:srgbClr val="002060"/>
                </a:solidFill>
                <a:cs typeface="Times New Roman" pitchFamily="18" charset="0"/>
              </a:rPr>
              <a:t>kilograms</a:t>
            </a:r>
            <a:r>
              <a:rPr lang="en-GB" sz="2800" dirty="0" smtClean="0">
                <a:solidFill>
                  <a:srgbClr val="002060"/>
                </a:solidFill>
                <a:cs typeface="Times New Roman" pitchFamily="18" charset="0"/>
              </a:rPr>
              <a:t>.</a:t>
            </a:r>
          </a:p>
          <a:p>
            <a:pPr marL="533400" indent="-533400">
              <a:lnSpc>
                <a:spcPct val="90000"/>
              </a:lnSpc>
              <a:buFontTx/>
              <a:buAutoNum type="arabicPeriod"/>
            </a:pPr>
            <a:endParaRPr lang="en-GB" sz="2800" dirty="0" smtClean="0">
              <a:solidFill>
                <a:srgbClr val="002060"/>
              </a:solidFill>
              <a:cs typeface="Times New Roman" pitchFamily="18" charset="0"/>
            </a:endParaRPr>
          </a:p>
          <a:p>
            <a:pPr marL="533400" indent="-533400">
              <a:lnSpc>
                <a:spcPct val="90000"/>
              </a:lnSpc>
              <a:buFontTx/>
              <a:buAutoNum type="arabicPeriod"/>
            </a:pPr>
            <a:r>
              <a:rPr lang="en-GB" sz="2800" dirty="0" smtClean="0">
                <a:solidFill>
                  <a:srgbClr val="002060"/>
                </a:solidFill>
                <a:cs typeface="Times New Roman" pitchFamily="18" charset="0"/>
              </a:rPr>
              <a:t>This box has a </a:t>
            </a:r>
            <a:r>
              <a:rPr lang="en-GB" sz="2800" u="sng" dirty="0" smtClean="0">
                <a:solidFill>
                  <a:srgbClr val="002060"/>
                </a:solidFill>
                <a:cs typeface="Times New Roman" pitchFamily="18" charset="0"/>
              </a:rPr>
              <a:t>mass</a:t>
            </a:r>
            <a:r>
              <a:rPr lang="en-GB" sz="2800" dirty="0" smtClean="0">
                <a:solidFill>
                  <a:srgbClr val="002060"/>
                </a:solidFill>
                <a:cs typeface="Times New Roman" pitchFamily="18" charset="0"/>
              </a:rPr>
              <a:t> of 70 </a:t>
            </a:r>
            <a:r>
              <a:rPr lang="en-GB" sz="2800" dirty="0" smtClean="0">
                <a:solidFill>
                  <a:srgbClr val="002060"/>
                </a:solidFill>
                <a:cs typeface="Times New Roman" pitchFamily="18" charset="0"/>
              </a:rPr>
              <a:t>newtons</a:t>
            </a:r>
            <a:r>
              <a:rPr lang="en-GB" sz="2800" dirty="0" smtClean="0">
                <a:solidFill>
                  <a:srgbClr val="002060"/>
                </a:solidFill>
                <a:cs typeface="Times New Roman" pitchFamily="18" charset="0"/>
              </a:rPr>
              <a:t>.</a:t>
            </a:r>
          </a:p>
          <a:p>
            <a:pPr marL="533400" indent="-533400">
              <a:lnSpc>
                <a:spcPct val="90000"/>
              </a:lnSpc>
              <a:buFontTx/>
              <a:buNone/>
            </a:pPr>
            <a:r>
              <a:rPr lang="en-GB" sz="2800" dirty="0" smtClean="0">
                <a:solidFill>
                  <a:srgbClr val="66FFFF"/>
                </a:solidFill>
                <a:cs typeface="Times New Roman" pitchFamily="18" charset="0"/>
              </a:rPr>
              <a:t/>
            </a:r>
            <a:br>
              <a:rPr lang="en-GB" sz="2800" dirty="0" smtClean="0">
                <a:solidFill>
                  <a:srgbClr val="66FFFF"/>
                </a:solidFill>
                <a:cs typeface="Times New Roman" pitchFamily="18" charset="0"/>
              </a:rPr>
            </a:br>
            <a:endParaRPr lang="en-GB" sz="2800" dirty="0" smtClean="0">
              <a:solidFill>
                <a:srgbClr val="66FFFF"/>
              </a:solidFill>
              <a:cs typeface="Times New Roman" pitchFamily="18" charset="0"/>
            </a:endParaRPr>
          </a:p>
          <a:p>
            <a:pPr marL="533400" indent="-533400">
              <a:lnSpc>
                <a:spcPct val="90000"/>
              </a:lnSpc>
            </a:pPr>
            <a:endParaRPr lang="en-GB" sz="2800" dirty="0" smtClean="0">
              <a:solidFill>
                <a:srgbClr val="66FFFF"/>
              </a:solidFill>
            </a:endParaRPr>
          </a:p>
        </p:txBody>
      </p:sp>
      <p:sp>
        <p:nvSpPr>
          <p:cNvPr id="2" name="Date Placeholder 1"/>
          <p:cNvSpPr>
            <a:spLocks noGrp="1"/>
          </p:cNvSpPr>
          <p:nvPr>
            <p:ph type="dt" sz="half" idx="10"/>
          </p:nvPr>
        </p:nvSpPr>
        <p:spPr/>
        <p:txBody>
          <a:bodyPr/>
          <a:lstStyle/>
          <a:p>
            <a:fld id="{71AC75C6-6D2D-47CC-93D5-95E235C84638}"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5510329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5816B9-8C32-4A9A-9ED5-1751A5064BD1}" type="slidenum">
              <a:rPr lang="en-GB" sz="2000" smtClean="0">
                <a:solidFill>
                  <a:schemeClr val="accent1"/>
                </a:solidFill>
              </a:rPr>
              <a:pPr eaLnBrk="1" hangingPunct="1"/>
              <a:t>97</a:t>
            </a:fld>
            <a:endParaRPr lang="en-GB" sz="2000" dirty="0" smtClean="0">
              <a:solidFill>
                <a:schemeClr val="accent1"/>
              </a:solidFill>
            </a:endParaRPr>
          </a:p>
        </p:txBody>
      </p:sp>
      <p:sp>
        <p:nvSpPr>
          <p:cNvPr id="143363" name="Rectangle 2"/>
          <p:cNvSpPr>
            <a:spLocks noGrp="1" noChangeArrowheads="1"/>
          </p:cNvSpPr>
          <p:nvPr>
            <p:ph type="title"/>
          </p:nvPr>
        </p:nvSpPr>
        <p:spPr>
          <a:xfrm>
            <a:off x="395536" y="32618"/>
            <a:ext cx="8229600" cy="1143000"/>
          </a:xfrm>
        </p:spPr>
        <p:txBody>
          <a:bodyPr/>
          <a:lstStyle/>
          <a:p>
            <a:r>
              <a:rPr lang="en-GB" b="1" dirty="0" smtClean="0">
                <a:cs typeface="Times New Roman" pitchFamily="18" charset="0"/>
              </a:rPr>
              <a:t>What’s the difference? Level 3/4</a:t>
            </a:r>
          </a:p>
        </p:txBody>
      </p:sp>
      <p:sp>
        <p:nvSpPr>
          <p:cNvPr id="143364" name="Rectangle 3"/>
          <p:cNvSpPr>
            <a:spLocks noGrp="1" noChangeArrowheads="1"/>
          </p:cNvSpPr>
          <p:nvPr>
            <p:ph type="body" idx="1"/>
          </p:nvPr>
        </p:nvSpPr>
        <p:spPr>
          <a:xfrm>
            <a:off x="251520" y="1484784"/>
            <a:ext cx="8686800" cy="4800600"/>
          </a:xfrm>
        </p:spPr>
        <p:txBody>
          <a:bodyPr>
            <a:normAutofit lnSpcReduction="10000"/>
          </a:bodyPr>
          <a:lstStyle/>
          <a:p>
            <a:pPr>
              <a:lnSpc>
                <a:spcPct val="90000"/>
              </a:lnSpc>
              <a:buFont typeface="Webdings" pitchFamily="18" charset="2"/>
              <a:buChar char="Ñ"/>
            </a:pPr>
            <a:r>
              <a:rPr lang="en-GB" sz="2800" dirty="0" smtClean="0">
                <a:cs typeface="Times New Roman" pitchFamily="18" charset="0"/>
              </a:rPr>
              <a:t>Mass is the amount of stuff that makes up an object. It’s measured in kilograms.</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Weight is the force of gravity acting on an object. It’s caused by the Earth pulling down on the object. Because weight is a force, we measure it in </a:t>
            </a:r>
            <a:r>
              <a:rPr lang="en-GB" sz="2800" dirty="0" smtClean="0">
                <a:cs typeface="Times New Roman" pitchFamily="18" charset="0"/>
              </a:rPr>
              <a:t>newtons</a:t>
            </a:r>
            <a:r>
              <a:rPr lang="en-GB" sz="2800" dirty="0" smtClean="0">
                <a:cs typeface="Times New Roman" pitchFamily="18" charset="0"/>
              </a:rPr>
              <a:t>.</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Mass is measured in kilograms.</a:t>
            </a:r>
          </a:p>
          <a:p>
            <a:pPr>
              <a:lnSpc>
                <a:spcPct val="90000"/>
              </a:lnSpc>
              <a:buFont typeface="Webdings" pitchFamily="18" charset="2"/>
              <a:buChar char="Ñ"/>
            </a:pPr>
            <a:endParaRPr lang="en-GB" sz="2800" dirty="0" smtClean="0">
              <a:cs typeface="Times New Roman" pitchFamily="18" charset="0"/>
            </a:endParaRPr>
          </a:p>
          <a:p>
            <a:pPr>
              <a:lnSpc>
                <a:spcPct val="90000"/>
              </a:lnSpc>
              <a:buFont typeface="Webdings" pitchFamily="18" charset="2"/>
              <a:buChar char="Ñ"/>
            </a:pPr>
            <a:r>
              <a:rPr lang="en-GB" sz="2800" dirty="0" smtClean="0">
                <a:cs typeface="Times New Roman" pitchFamily="18" charset="0"/>
              </a:rPr>
              <a:t>Weight is force caused by the pull of the Earth. It is measured in </a:t>
            </a:r>
            <a:r>
              <a:rPr lang="en-GB" sz="2800" dirty="0" smtClean="0">
                <a:cs typeface="Times New Roman" pitchFamily="18" charset="0"/>
              </a:rPr>
              <a:t>newtons</a:t>
            </a:r>
            <a:r>
              <a:rPr lang="en-GB" sz="2800" dirty="0" smtClean="0">
                <a:cs typeface="Times New Roman" pitchFamily="18" charset="0"/>
              </a:rPr>
              <a:t>.</a:t>
            </a:r>
          </a:p>
          <a:p>
            <a:pPr>
              <a:lnSpc>
                <a:spcPct val="90000"/>
              </a:lnSpc>
              <a:buFont typeface="Webdings" pitchFamily="18" charset="2"/>
              <a:buChar char="Ñ"/>
            </a:pPr>
            <a:endParaRPr lang="en-GB" sz="2800" dirty="0" smtClean="0">
              <a:cs typeface="Times New Roman" pitchFamily="18" charset="0"/>
            </a:endParaRPr>
          </a:p>
        </p:txBody>
      </p:sp>
      <p:sp>
        <p:nvSpPr>
          <p:cNvPr id="2" name="Date Placeholder 1"/>
          <p:cNvSpPr>
            <a:spLocks noGrp="1"/>
          </p:cNvSpPr>
          <p:nvPr>
            <p:ph type="dt" sz="half" idx="10"/>
          </p:nvPr>
        </p:nvSpPr>
        <p:spPr/>
        <p:txBody>
          <a:bodyPr/>
          <a:lstStyle/>
          <a:p>
            <a:fld id="{C398FA4C-A5B5-4AD8-89D2-C8A64E8432B1}"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41131364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ADB1BE-F5DB-451F-ABC1-217E1CB1C209}" type="slidenum">
              <a:rPr lang="en-GB" sz="2000" smtClean="0">
                <a:solidFill>
                  <a:schemeClr val="accent1"/>
                </a:solidFill>
              </a:rPr>
              <a:pPr eaLnBrk="1" hangingPunct="1"/>
              <a:t>98</a:t>
            </a:fld>
            <a:endParaRPr lang="en-GB" sz="2000" dirty="0" smtClean="0">
              <a:solidFill>
                <a:schemeClr val="accent1"/>
              </a:solidFill>
            </a:endParaRPr>
          </a:p>
        </p:txBody>
      </p:sp>
      <p:sp>
        <p:nvSpPr>
          <p:cNvPr id="146435" name="Rectangle 2"/>
          <p:cNvSpPr>
            <a:spLocks noGrp="1" noChangeArrowheads="1"/>
          </p:cNvSpPr>
          <p:nvPr>
            <p:ph type="title"/>
          </p:nvPr>
        </p:nvSpPr>
        <p:spPr/>
        <p:txBody>
          <a:bodyPr/>
          <a:lstStyle/>
          <a:p>
            <a:r>
              <a:rPr lang="en-GB" b="1" dirty="0" smtClean="0">
                <a:cs typeface="Times New Roman" pitchFamily="18" charset="0"/>
              </a:rPr>
              <a:t>Losing – and gaining – weight</a:t>
            </a:r>
          </a:p>
        </p:txBody>
      </p:sp>
      <p:sp>
        <p:nvSpPr>
          <p:cNvPr id="146436" name="Rectangle 3"/>
          <p:cNvSpPr>
            <a:spLocks noGrp="1" noChangeArrowheads="1"/>
          </p:cNvSpPr>
          <p:nvPr>
            <p:ph type="body" idx="1"/>
          </p:nvPr>
        </p:nvSpPr>
        <p:spPr>
          <a:xfrm>
            <a:off x="250825" y="1220788"/>
            <a:ext cx="8763000" cy="4800600"/>
          </a:xfrm>
        </p:spPr>
        <p:txBody>
          <a:bodyPr/>
          <a:lstStyle/>
          <a:p>
            <a:pPr indent="-57150">
              <a:lnSpc>
                <a:spcPct val="90000"/>
              </a:lnSpc>
              <a:buFontTx/>
              <a:buNone/>
            </a:pPr>
            <a:r>
              <a:rPr lang="en-GB" sz="2800" dirty="0" smtClean="0">
                <a:cs typeface="Times New Roman" pitchFamily="18" charset="0"/>
              </a:rPr>
              <a:t>People often say they want </a:t>
            </a:r>
            <a:r>
              <a:rPr lang="en-GB" sz="2800" dirty="0" smtClean="0">
                <a:solidFill>
                  <a:srgbClr val="002060"/>
                </a:solidFill>
                <a:cs typeface="Times New Roman" pitchFamily="18" charset="0"/>
              </a:rPr>
              <a:t>to lose weight</a:t>
            </a:r>
            <a:r>
              <a:rPr lang="en-GB" sz="2800" dirty="0" smtClean="0">
                <a:cs typeface="Times New Roman" pitchFamily="18" charset="0"/>
              </a:rPr>
              <a:t>. What they really mean is that they want to </a:t>
            </a:r>
            <a:r>
              <a:rPr lang="en-GB" sz="2800" dirty="0" smtClean="0">
                <a:solidFill>
                  <a:schemeClr val="bg2">
                    <a:lumMod val="20000"/>
                    <a:lumOff val="80000"/>
                  </a:schemeClr>
                </a:solidFill>
                <a:cs typeface="Times New Roman" pitchFamily="18" charset="0"/>
              </a:rPr>
              <a:t>lose some of their mass.</a:t>
            </a:r>
          </a:p>
          <a:p>
            <a:pPr indent="-57150" algn="just">
              <a:lnSpc>
                <a:spcPct val="90000"/>
              </a:lnSpc>
            </a:pPr>
            <a:r>
              <a:rPr lang="en-GB" sz="2800" dirty="0" smtClean="0">
                <a:cs typeface="Times New Roman" pitchFamily="18" charset="0"/>
              </a:rPr>
              <a:t>One of the best ways of </a:t>
            </a:r>
            <a:r>
              <a:rPr lang="en-GB" sz="2800" dirty="0" smtClean="0">
                <a:solidFill>
                  <a:srgbClr val="FF0000"/>
                </a:solidFill>
                <a:cs typeface="Times New Roman" pitchFamily="18" charset="0"/>
              </a:rPr>
              <a:t>losing weight </a:t>
            </a:r>
            <a:r>
              <a:rPr lang="en-GB" sz="2800" dirty="0" smtClean="0">
                <a:cs typeface="Times New Roman" pitchFamily="18" charset="0"/>
              </a:rPr>
              <a:t>is to </a:t>
            </a:r>
            <a:r>
              <a:rPr lang="en-GB" sz="2800" dirty="0" smtClean="0">
                <a:solidFill>
                  <a:srgbClr val="FF0000"/>
                </a:solidFill>
                <a:cs typeface="Times New Roman" pitchFamily="18" charset="0"/>
              </a:rPr>
              <a:t>travel to the Moon.</a:t>
            </a:r>
            <a:r>
              <a:rPr lang="en-GB" sz="2800" dirty="0" smtClean="0">
                <a:cs typeface="Times New Roman" pitchFamily="18" charset="0"/>
              </a:rPr>
              <a:t> This is because the </a:t>
            </a:r>
            <a:r>
              <a:rPr lang="en-GB" sz="2800" dirty="0" smtClean="0">
                <a:solidFill>
                  <a:schemeClr val="bg1"/>
                </a:solidFill>
                <a:cs typeface="Times New Roman" pitchFamily="18" charset="0"/>
              </a:rPr>
              <a:t>Moon’s gravity is weaker</a:t>
            </a:r>
            <a:r>
              <a:rPr lang="en-GB" sz="2800" dirty="0" smtClean="0">
                <a:cs typeface="Times New Roman" pitchFamily="18" charset="0"/>
              </a:rPr>
              <a:t>, and doesn’t pull you down with such a big force. This is why astronauts on the </a:t>
            </a:r>
            <a:r>
              <a:rPr lang="en-GB" sz="2800" dirty="0" smtClean="0">
                <a:solidFill>
                  <a:schemeClr val="bg1"/>
                </a:solidFill>
                <a:cs typeface="Times New Roman" pitchFamily="18" charset="0"/>
              </a:rPr>
              <a:t>Moon can jump quite high</a:t>
            </a:r>
            <a:r>
              <a:rPr lang="en-GB" sz="2800" dirty="0" smtClean="0">
                <a:cs typeface="Times New Roman" pitchFamily="18" charset="0"/>
              </a:rPr>
              <a:t>, even though they are wearing big spacesuits. </a:t>
            </a:r>
          </a:p>
          <a:p>
            <a:pPr indent="-57150" algn="just">
              <a:lnSpc>
                <a:spcPct val="90000"/>
              </a:lnSpc>
              <a:buFontTx/>
              <a:buNone/>
            </a:pPr>
            <a:endParaRPr lang="en-GB" sz="2800" dirty="0" smtClean="0">
              <a:cs typeface="Times New Roman" pitchFamily="18" charset="0"/>
            </a:endParaRPr>
          </a:p>
          <a:p>
            <a:pPr indent="-57150">
              <a:lnSpc>
                <a:spcPct val="90000"/>
              </a:lnSpc>
            </a:pPr>
            <a:r>
              <a:rPr lang="en-GB" sz="2800" dirty="0" smtClean="0">
                <a:solidFill>
                  <a:schemeClr val="bg1"/>
                </a:solidFill>
                <a:cs typeface="Times New Roman" pitchFamily="18" charset="0"/>
              </a:rPr>
              <a:t>What other things would be easier on the moon and are there any other forces that would be different?</a:t>
            </a:r>
            <a:endParaRPr lang="en-GB" sz="2800" dirty="0" smtClean="0">
              <a:solidFill>
                <a:schemeClr val="bg1"/>
              </a:solidFill>
            </a:endParaRPr>
          </a:p>
        </p:txBody>
      </p:sp>
      <p:sp>
        <p:nvSpPr>
          <p:cNvPr id="2" name="Date Placeholder 1"/>
          <p:cNvSpPr>
            <a:spLocks noGrp="1"/>
          </p:cNvSpPr>
          <p:nvPr>
            <p:ph type="dt" sz="half" idx="10"/>
          </p:nvPr>
        </p:nvSpPr>
        <p:spPr/>
        <p:txBody>
          <a:bodyPr/>
          <a:lstStyle/>
          <a:p>
            <a:fld id="{45C83386-B4D2-4043-AD29-75BE5E8936A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13087023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158799-AD0D-4CFD-B325-CA475202C417}" type="slidenum">
              <a:rPr lang="en-GB" sz="2000" smtClean="0">
                <a:solidFill>
                  <a:schemeClr val="accent1"/>
                </a:solidFill>
              </a:rPr>
              <a:pPr eaLnBrk="1" hangingPunct="1"/>
              <a:t>99</a:t>
            </a:fld>
            <a:endParaRPr lang="en-GB" sz="2000" dirty="0" smtClean="0">
              <a:solidFill>
                <a:schemeClr val="accent1"/>
              </a:solidFill>
            </a:endParaRPr>
          </a:p>
        </p:txBody>
      </p:sp>
      <p:sp>
        <p:nvSpPr>
          <p:cNvPr id="147459" name="Rectangle 2"/>
          <p:cNvSpPr>
            <a:spLocks noGrp="1" noChangeArrowheads="1"/>
          </p:cNvSpPr>
          <p:nvPr>
            <p:ph type="title"/>
          </p:nvPr>
        </p:nvSpPr>
        <p:spPr/>
        <p:txBody>
          <a:bodyPr/>
          <a:lstStyle/>
          <a:p>
            <a:r>
              <a:rPr lang="en-GB" dirty="0" smtClean="0"/>
              <a:t>GOING FURTHER LEVEL 4/5</a:t>
            </a:r>
          </a:p>
        </p:txBody>
      </p:sp>
      <p:pic>
        <p:nvPicPr>
          <p:cNvPr id="147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7056438"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D90FDE4-74DC-496E-B4E3-5339BBC31362}" type="datetime1">
              <a:rPr lang="en-GB" smtClean="0"/>
              <a:t>19/08/2017</a:t>
            </a:fld>
            <a:endParaRPr lang="en-GB" dirty="0"/>
          </a:p>
        </p:txBody>
      </p:sp>
      <p:sp>
        <p:nvSpPr>
          <p:cNvPr id="3" name="Footer Placeholder 2"/>
          <p:cNvSpPr>
            <a:spLocks noGrp="1"/>
          </p:cNvSpPr>
          <p:nvPr>
            <p:ph type="ftr" sz="quarter" idx="11"/>
          </p:nvPr>
        </p:nvSpPr>
        <p:spPr/>
        <p:txBody>
          <a:bodyPr/>
          <a:lstStyle/>
          <a:p>
            <a:r>
              <a:rPr lang="en-GB" dirty="0" smtClean="0"/>
              <a:t>JAH</a:t>
            </a:r>
            <a:endParaRPr lang="en-GB" dirty="0"/>
          </a:p>
        </p:txBody>
      </p:sp>
    </p:spTree>
    <p:extLst>
      <p:ext uri="{BB962C8B-B14F-4D97-AF65-F5344CB8AC3E}">
        <p14:creationId xmlns:p14="http://schemas.microsoft.com/office/powerpoint/2010/main" val="373464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534</TotalTime>
  <Words>4412</Words>
  <Application>Microsoft Office PowerPoint</Application>
  <PresentationFormat>On-screen Show (4:3)</PresentationFormat>
  <Paragraphs>1239</Paragraphs>
  <Slides>145</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145</vt:i4>
      </vt:variant>
    </vt:vector>
  </HeadingPairs>
  <TitlesOfParts>
    <vt:vector size="149" baseType="lpstr">
      <vt:lpstr>Office Theme</vt:lpstr>
      <vt:lpstr>CorelDRAW 6.0</vt:lpstr>
      <vt:lpstr>Worksheet</vt:lpstr>
      <vt:lpstr>Drawing</vt:lpstr>
      <vt:lpstr>TRANSPORT UNIT  FORCES/dynamics </vt:lpstr>
      <vt:lpstr>PowerPoint Presentation</vt:lpstr>
      <vt:lpstr>ROUTINES TO FOLLOW WHILST IN THE PHYSICS DEPARTMENT  </vt:lpstr>
      <vt:lpstr>PowerPoint Presentation</vt:lpstr>
      <vt:lpstr>THIS PERSON is responsible for your LEARNING!</vt:lpstr>
      <vt:lpstr>Homework</vt:lpstr>
      <vt:lpstr>MINDMAP OF FORCES</vt:lpstr>
      <vt:lpstr>WHAT WE WILL BE COVERING</vt:lpstr>
      <vt:lpstr>Mass &amp; Weight</vt:lpstr>
      <vt:lpstr>ASK A STUDENT!</vt:lpstr>
      <vt:lpstr>Mass and Weight- LEVEL 3</vt:lpstr>
      <vt:lpstr>PowerPoint Presentation</vt:lpstr>
      <vt:lpstr>Level 3</vt:lpstr>
      <vt:lpstr>PowerPoint Presentation</vt:lpstr>
      <vt:lpstr>Mass and Weight- LEVEL 3</vt:lpstr>
      <vt:lpstr>WHAT IS A FORCE?</vt:lpstr>
      <vt:lpstr>ASK A STUDENT!</vt:lpstr>
      <vt:lpstr>WHAT YOU THOUGHT</vt:lpstr>
      <vt:lpstr>PowerPoint Presentation</vt:lpstr>
      <vt:lpstr>ASK A STUDENT!</vt:lpstr>
      <vt:lpstr>WHAT YOU THOUGHT</vt:lpstr>
      <vt:lpstr>PowerPoint Presentation</vt:lpstr>
      <vt:lpstr>EFFECTS OF A FORCE?</vt:lpstr>
      <vt:lpstr>TASK - the effects of a Force</vt:lpstr>
      <vt:lpstr>BEWARE</vt:lpstr>
      <vt:lpstr>PowerPoint Presentation</vt:lpstr>
      <vt:lpstr>PowerPoint Presentation</vt:lpstr>
      <vt:lpstr>GO ON A FORCE WALK WITH YOUR TEACHER</vt:lpstr>
      <vt:lpstr>Force Walk</vt:lpstr>
      <vt:lpstr>Forces</vt:lpstr>
      <vt:lpstr>ASK A STUDENT!</vt:lpstr>
      <vt:lpstr>Examples of forces</vt:lpstr>
      <vt:lpstr>We can divide forces into 2 groups</vt:lpstr>
      <vt:lpstr>PowerPoint Presentation</vt:lpstr>
      <vt:lpstr>PowerPoint Presentation</vt:lpstr>
      <vt:lpstr>What type of force can you think of?</vt:lpstr>
      <vt:lpstr>WHAT CAUSES THESE FORCES?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FORCES Specs!</vt:lpstr>
      <vt:lpstr>FORCES SPECS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FORCES?</vt:lpstr>
      <vt:lpstr>Measuring forces</vt:lpstr>
      <vt:lpstr>Hookes law</vt:lpstr>
      <vt:lpstr>PowerPoint Presentation</vt:lpstr>
      <vt:lpstr>Procedure </vt:lpstr>
      <vt:lpstr> </vt:lpstr>
      <vt:lpstr>extension</vt:lpstr>
      <vt:lpstr>PowerPoint Presentation</vt:lpstr>
      <vt:lpstr>Homework: Spring experiment</vt:lpstr>
      <vt:lpstr>PowerPoint Presentation</vt:lpstr>
      <vt:lpstr>HOOKE’S LAW CONCLUSION</vt:lpstr>
      <vt:lpstr>PowerPoint Presentation</vt:lpstr>
      <vt:lpstr>Chart wizard</vt:lpstr>
      <vt:lpstr>PowerPoint Presentation</vt:lpstr>
      <vt:lpstr>PowerPoint Presentation</vt:lpstr>
      <vt:lpstr>Spring balance / newton meter</vt:lpstr>
      <vt:lpstr>PowerPoint Presentation</vt:lpstr>
      <vt:lpstr>PowerPoint Presentation</vt:lpstr>
      <vt:lpstr>Measuring WEIGHT/ FORCE</vt:lpstr>
      <vt:lpstr>WEIGHING really is FINDING YOUR WEIGHT!</vt:lpstr>
      <vt:lpstr>Weight and mass – what’s the link?</vt:lpstr>
      <vt:lpstr>PowerPoint Presentation</vt:lpstr>
      <vt:lpstr>Measuring forces-- Using a NEWTON BALANCE to measure Forces. </vt:lpstr>
      <vt:lpstr>MEASURING FORCES –use these or find some of your own</vt:lpstr>
      <vt:lpstr>Estimating the size of FORCES?</vt:lpstr>
      <vt:lpstr>Estimating forces</vt:lpstr>
      <vt:lpstr>0.1 N , 2 N , 20 N,  650 N,  1800 N ,  10,000 N, 1,500,000 N,  200,000,000 N</vt:lpstr>
      <vt:lpstr>Measuring MASS and WEIGHT</vt:lpstr>
      <vt:lpstr>PowerPoint Presentation</vt:lpstr>
      <vt:lpstr>Weight not gravity</vt:lpstr>
      <vt:lpstr>What’s the difference? Mass and Weight- LEVEL 3/4</vt:lpstr>
      <vt:lpstr>CONFUSING NOTES- Level 3/4</vt:lpstr>
      <vt:lpstr>PowerPoint Presentation</vt:lpstr>
      <vt:lpstr>PowerPoint Presentation</vt:lpstr>
      <vt:lpstr>Practice Questions</vt:lpstr>
      <vt:lpstr>Practice Questions</vt:lpstr>
      <vt:lpstr>Losing – and gaining – weight</vt:lpstr>
      <vt:lpstr>Weight and Mass – </vt:lpstr>
      <vt:lpstr>Measuring force &amp; Weight</vt:lpstr>
      <vt:lpstr>HOMEWORK/ RESEARCH </vt:lpstr>
      <vt:lpstr>SUMMARY  </vt:lpstr>
      <vt:lpstr>TRY THESE EXAMPLES- What to do –Level 3</vt:lpstr>
      <vt:lpstr>What’s the difference? Level 3/4</vt:lpstr>
      <vt:lpstr>Losing – and gaining – weight</vt:lpstr>
      <vt:lpstr>GOING FURTHER LEVEL 4/5</vt:lpstr>
      <vt:lpstr>GOING FURTHER LEVEL 4/5</vt:lpstr>
      <vt:lpstr>Losing – and gaining – weight</vt:lpstr>
      <vt:lpstr>WHAT YOU THOUGHT</vt:lpstr>
      <vt:lpstr>Revision quiz</vt:lpstr>
      <vt:lpstr>Revisions quiz -      My score out of 18: _____  </vt:lpstr>
      <vt:lpstr>friction</vt:lpstr>
      <vt:lpstr>Friction</vt:lpstr>
      <vt:lpstr>PowerPoint Presentation</vt:lpstr>
      <vt:lpstr>PowerPoint Presentation</vt:lpstr>
      <vt:lpstr>Friction  Surface friction </vt:lpstr>
      <vt:lpstr>Friction- ANSWER THESE IN A TABLE IN YOUR JOTTER</vt:lpstr>
      <vt:lpstr>LABEL THE places where there is FRICTION</vt:lpstr>
      <vt:lpstr>Friction -good or bad</vt:lpstr>
      <vt:lpstr>PowerPoint Presentation</vt:lpstr>
      <vt:lpstr>Useful or Not so useful?</vt:lpstr>
      <vt:lpstr>Useful or Not so useful?</vt:lpstr>
      <vt:lpstr>Useful or Not so useful?</vt:lpstr>
      <vt:lpstr>Useful or Not so useful?</vt:lpstr>
      <vt:lpstr>Useful or Not so useful?</vt:lpstr>
      <vt:lpstr>Useful or Not so useful?</vt:lpstr>
      <vt:lpstr>Useful or Not so useful?</vt:lpstr>
      <vt:lpstr>PowerPoint Presentation</vt:lpstr>
      <vt:lpstr>REDUCING FRICTION</vt:lpstr>
      <vt:lpstr>Try some experiments to change friction</vt:lpstr>
      <vt:lpstr>Try some experiments to change friction</vt:lpstr>
      <vt:lpstr>PowerPoint Presentation</vt:lpstr>
      <vt:lpstr>The Force of Friction </vt:lpstr>
      <vt:lpstr>Measuring Frictional Forces</vt:lpstr>
      <vt:lpstr>Measuring friction</vt:lpstr>
      <vt:lpstr>Investigation on friction</vt:lpstr>
      <vt:lpstr>PowerPoint Presentation</vt:lpstr>
      <vt:lpstr>PowerPoint Presentation</vt:lpstr>
      <vt:lpstr>PowerPoint Presentation</vt:lpstr>
      <vt:lpstr>FRICTION and CAR CRASH TESTS</vt:lpstr>
      <vt:lpstr>Friction</vt:lpstr>
      <vt:lpstr>PowerPoint Presentation</vt:lpstr>
      <vt:lpstr>FORCES as a VECTOR</vt:lpstr>
      <vt:lpstr>PowerPoint Presentation</vt:lpstr>
      <vt:lpstr>What do forces do?</vt:lpstr>
      <vt:lpstr>BALANCED &amp; Unbalanced  FORCES?</vt:lpstr>
      <vt:lpstr>PowerPoint Presentation</vt:lpstr>
      <vt:lpstr>Balanced Forces</vt:lpstr>
      <vt:lpstr>Unbalanced Forces</vt:lpstr>
      <vt:lpstr>Resultant Force</vt:lpstr>
      <vt:lpstr>What is the resultant force?</vt:lpstr>
      <vt:lpstr>PowerPoint Presentation</vt:lpstr>
    </vt:vector>
  </TitlesOfParts>
  <Company>Altiris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UNIT  FORCES/dynamics</dc:title>
  <dc:creator>Jennie Hargreaves</dc:creator>
  <cp:lastModifiedBy>Jennie Hargreaves</cp:lastModifiedBy>
  <cp:revision>24</cp:revision>
  <dcterms:created xsi:type="dcterms:W3CDTF">2017-05-11T10:14:52Z</dcterms:created>
  <dcterms:modified xsi:type="dcterms:W3CDTF">2017-08-19T08:43:25Z</dcterms:modified>
</cp:coreProperties>
</file>