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embeddings/oleObject1.bin" ContentType="application/vnd.openxmlformats-officedocument.oleObject"/>
  <Override PartName="/ppt/activeX/activeX6.xml" ContentType="application/vnd.ms-office.activeX+xml"/>
  <Override PartName="/ppt/activeX/activeX7.xml" ContentType="application/vnd.ms-office.activeX+xml"/>
  <Override PartName="/ppt/activeX/activeX8.xml" ContentType="application/vnd.ms-office.activeX+xml"/>
  <Override PartName="/ppt/embeddings/oleObject2.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9"/>
  </p:notesMasterIdLst>
  <p:sldIdLst>
    <p:sldId id="256" r:id="rId2"/>
    <p:sldId id="257" r:id="rId3"/>
    <p:sldId id="258" r:id="rId4"/>
    <p:sldId id="259" r:id="rId5"/>
    <p:sldId id="261" r:id="rId6"/>
    <p:sldId id="260" r:id="rId7"/>
    <p:sldId id="262" r:id="rId8"/>
    <p:sldId id="371" r:id="rId9"/>
    <p:sldId id="263" r:id="rId10"/>
    <p:sldId id="264" r:id="rId11"/>
    <p:sldId id="265" r:id="rId12"/>
    <p:sldId id="266" r:id="rId13"/>
    <p:sldId id="296" r:id="rId14"/>
    <p:sldId id="267" r:id="rId15"/>
    <p:sldId id="268" r:id="rId16"/>
    <p:sldId id="269" r:id="rId17"/>
    <p:sldId id="270" r:id="rId18"/>
    <p:sldId id="271" r:id="rId19"/>
    <p:sldId id="283" r:id="rId20"/>
    <p:sldId id="272" r:id="rId21"/>
    <p:sldId id="273" r:id="rId22"/>
    <p:sldId id="274" r:id="rId23"/>
    <p:sldId id="275" r:id="rId24"/>
    <p:sldId id="276" r:id="rId25"/>
    <p:sldId id="277" r:id="rId26"/>
    <p:sldId id="278" r:id="rId27"/>
    <p:sldId id="280" r:id="rId28"/>
    <p:sldId id="279" r:id="rId29"/>
    <p:sldId id="281" r:id="rId30"/>
    <p:sldId id="284" r:id="rId31"/>
    <p:sldId id="282" r:id="rId32"/>
    <p:sldId id="286" r:id="rId33"/>
    <p:sldId id="285" r:id="rId34"/>
    <p:sldId id="287" r:id="rId35"/>
    <p:sldId id="295" r:id="rId36"/>
    <p:sldId id="288" r:id="rId37"/>
    <p:sldId id="289" r:id="rId38"/>
    <p:sldId id="298" r:id="rId39"/>
    <p:sldId id="290" r:id="rId40"/>
    <p:sldId id="291" r:id="rId41"/>
    <p:sldId id="292" r:id="rId42"/>
    <p:sldId id="373" r:id="rId43"/>
    <p:sldId id="293" r:id="rId44"/>
    <p:sldId id="294" r:id="rId45"/>
    <p:sldId id="297" r:id="rId46"/>
    <p:sldId id="299" r:id="rId47"/>
    <p:sldId id="305" r:id="rId48"/>
    <p:sldId id="300" r:id="rId49"/>
    <p:sldId id="301" r:id="rId50"/>
    <p:sldId id="302" r:id="rId51"/>
    <p:sldId id="303" r:id="rId52"/>
    <p:sldId id="306" r:id="rId53"/>
    <p:sldId id="307" r:id="rId54"/>
    <p:sldId id="308" r:id="rId55"/>
    <p:sldId id="309" r:id="rId56"/>
    <p:sldId id="304" r:id="rId57"/>
    <p:sldId id="310" r:id="rId58"/>
    <p:sldId id="313" r:id="rId59"/>
    <p:sldId id="311" r:id="rId60"/>
    <p:sldId id="312" r:id="rId61"/>
    <p:sldId id="314" r:id="rId62"/>
    <p:sldId id="315" r:id="rId63"/>
    <p:sldId id="316" r:id="rId64"/>
    <p:sldId id="317" r:id="rId65"/>
    <p:sldId id="318" r:id="rId66"/>
    <p:sldId id="372" r:id="rId67"/>
    <p:sldId id="319" r:id="rId68"/>
    <p:sldId id="320" r:id="rId69"/>
    <p:sldId id="321" r:id="rId70"/>
    <p:sldId id="322" r:id="rId71"/>
    <p:sldId id="323" r:id="rId72"/>
    <p:sldId id="331" r:id="rId73"/>
    <p:sldId id="324" r:id="rId74"/>
    <p:sldId id="325" r:id="rId75"/>
    <p:sldId id="326" r:id="rId76"/>
    <p:sldId id="327" r:id="rId77"/>
    <p:sldId id="328" r:id="rId78"/>
    <p:sldId id="329" r:id="rId79"/>
    <p:sldId id="330" r:id="rId80"/>
    <p:sldId id="332" r:id="rId81"/>
    <p:sldId id="333" r:id="rId82"/>
    <p:sldId id="337" r:id="rId83"/>
    <p:sldId id="334" r:id="rId84"/>
    <p:sldId id="335" r:id="rId85"/>
    <p:sldId id="336" r:id="rId86"/>
    <p:sldId id="338" r:id="rId87"/>
    <p:sldId id="340" r:id="rId88"/>
    <p:sldId id="339"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8" r:id="rId102"/>
    <p:sldId id="353" r:id="rId103"/>
    <p:sldId id="354" r:id="rId104"/>
    <p:sldId id="355" r:id="rId105"/>
    <p:sldId id="356" r:id="rId106"/>
    <p:sldId id="357" r:id="rId107"/>
    <p:sldId id="359" r:id="rId108"/>
    <p:sldId id="360" r:id="rId109"/>
    <p:sldId id="361" r:id="rId110"/>
    <p:sldId id="369" r:id="rId111"/>
    <p:sldId id="370" r:id="rId112"/>
    <p:sldId id="362" r:id="rId113"/>
    <p:sldId id="363" r:id="rId114"/>
    <p:sldId id="364" r:id="rId115"/>
    <p:sldId id="365" r:id="rId116"/>
    <p:sldId id="366" r:id="rId117"/>
    <p:sldId id="367"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014" y="72"/>
      </p:cViewPr>
      <p:guideLst>
        <p:guide orient="horz" pos="2160"/>
        <p:guide pos="2880"/>
      </p:guideLst>
    </p:cSldViewPr>
  </p:slideViewPr>
  <p:notesTextViewPr>
    <p:cViewPr>
      <p:scale>
        <a:sx n="1" d="1"/>
        <a:sy n="1" d="1"/>
      </p:scale>
      <p:origin x="0" y="0"/>
    </p:cViewPr>
  </p:notesTextViewPr>
  <p:sorterViewPr>
    <p:cViewPr>
      <p:scale>
        <a:sx n="100" d="100"/>
        <a:sy n="100" d="100"/>
      </p:scale>
      <p:origin x="0" y="109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840F6-6B34-4158-B3C4-119378AC1F01}" type="datetimeFigureOut">
              <a:rPr lang="en-GB" smtClean="0"/>
              <a:t>31/01/2020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0A5AB5-3E7B-4C1B-94C4-25B993801E2C}" type="slidenum">
              <a:rPr lang="en-GB" smtClean="0"/>
              <a:t>‹#›</a:t>
            </a:fld>
            <a:endParaRPr lang="en-GB"/>
          </a:p>
        </p:txBody>
      </p:sp>
    </p:spTree>
    <p:extLst>
      <p:ext uri="{BB962C8B-B14F-4D97-AF65-F5344CB8AC3E}">
        <p14:creationId xmlns:p14="http://schemas.microsoft.com/office/powerpoint/2010/main" val="315105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Shaving mirrors, satellite dishes </a:t>
            </a:r>
            <a:endParaRPr lang="en-GB" dirty="0"/>
          </a:p>
        </p:txBody>
      </p:sp>
      <p:sp>
        <p:nvSpPr>
          <p:cNvPr id="4" name="Slide Number Placeholder 3"/>
          <p:cNvSpPr>
            <a:spLocks noGrp="1"/>
          </p:cNvSpPr>
          <p:nvPr>
            <p:ph type="sldNum" sz="quarter" idx="10"/>
          </p:nvPr>
        </p:nvSpPr>
        <p:spPr/>
        <p:txBody>
          <a:bodyPr/>
          <a:lstStyle/>
          <a:p>
            <a:fld id="{030A5AB5-3E7B-4C1B-94C4-25B993801E2C}" type="slidenum">
              <a:rPr lang="en-GB" smtClean="0"/>
              <a:t>116</a:t>
            </a:fld>
            <a:endParaRPr lang="en-GB"/>
          </a:p>
        </p:txBody>
      </p:sp>
    </p:spTree>
    <p:extLst>
      <p:ext uri="{BB962C8B-B14F-4D97-AF65-F5344CB8AC3E}">
        <p14:creationId xmlns:p14="http://schemas.microsoft.com/office/powerpoint/2010/main" val="291406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80575F-12E1-4CA2-97CF-927F1BD99256}"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12E04-BA8C-4967-8884-93F4CB4C7698}"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0575F-12E1-4CA2-97CF-927F1BD99256}"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12E04-BA8C-4967-8884-93F4CB4C769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80575F-12E1-4CA2-97CF-927F1BD99256}"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12E04-BA8C-4967-8884-93F4CB4C769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0575F-12E1-4CA2-97CF-927F1BD99256}"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12E04-BA8C-4967-8884-93F4CB4C769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0575F-12E1-4CA2-97CF-927F1BD99256}"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112E04-BA8C-4967-8884-93F4CB4C7698}"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80575F-12E1-4CA2-97CF-927F1BD99256}"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12E04-BA8C-4967-8884-93F4CB4C769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80575F-12E1-4CA2-97CF-927F1BD99256}" type="datetimeFigureOut">
              <a:rPr lang="en-GB" smtClean="0"/>
              <a:t>31/01/2020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112E04-BA8C-4967-8884-93F4CB4C7698}"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0575F-12E1-4CA2-97CF-927F1BD99256}" type="datetimeFigureOut">
              <a:rPr lang="en-GB" smtClean="0"/>
              <a:t>31/01/2020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112E04-BA8C-4967-8884-93F4CB4C769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0575F-12E1-4CA2-97CF-927F1BD99256}" type="datetimeFigureOut">
              <a:rPr lang="en-GB" smtClean="0"/>
              <a:t>31/01/2020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112E04-BA8C-4967-8884-93F4CB4C769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0575F-12E1-4CA2-97CF-927F1BD99256}"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12E04-BA8C-4967-8884-93F4CB4C7698}"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0575F-12E1-4CA2-97CF-927F1BD99256}"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112E04-BA8C-4967-8884-93F4CB4C769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80575F-12E1-4CA2-97CF-927F1BD99256}" type="datetimeFigureOut">
              <a:rPr lang="en-GB" smtClean="0"/>
              <a:t>31/01/2020</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C112E04-BA8C-4967-8884-93F4CB4C769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www.brainpop.com/health/bodysystems/hearing/"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8.xml"/><Relationship Id="rId1" Type="http://schemas.openxmlformats.org/officeDocument/2006/relationships/vmlDrawing" Target="../drawings/vmlDrawing9.vml"/><Relationship Id="rId4" Type="http://schemas.openxmlformats.org/officeDocument/2006/relationships/image" Target="../media/image62.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3.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www.youtube.com/watch?v=tCZ4YaytDrg"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hyperlink" Target="https://www.youtube.com/watch?v=WPnYLD2awFc" TargetMode="Externa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s://www.youtube.com/watch?v=IHrUXyTCr8Y"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energy%20efficiency%20sheet%20assessed.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gonglow.com/film/forms-of-energy-151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brainpop.com/science/energy/wave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brainpop.co.uk/uk/science/energy/sound/"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image" Target="../media/image38.wmf"/></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kZF7QC3tsJY"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4" Type="http://schemas.openxmlformats.org/officeDocument/2006/relationships/image" Target="../media/image39.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7.vml"/><Relationship Id="rId4" Type="http://schemas.openxmlformats.org/officeDocument/2006/relationships/image" Target="../media/image41.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brainpop.co.uk/uk/science/energy/sound/"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youtube.com/watch?v=ce7AMJdq0Gw"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7.xml"/><Relationship Id="rId1" Type="http://schemas.openxmlformats.org/officeDocument/2006/relationships/vmlDrawing" Target="../drawings/vmlDrawing8.vml"/><Relationship Id="rId4" Type="http://schemas.openxmlformats.org/officeDocument/2006/relationships/image" Target="../media/image46.wmf"/></Relationships>
</file>

<file path=ppt/slides/_rels/slide7.xml.rels><?xml version="1.0" encoding="UTF-8" standalone="yes"?>
<Relationships xmlns="http://schemas.openxmlformats.org/package/2006/relationships"><Relationship Id="rId8" Type="http://schemas.openxmlformats.org/officeDocument/2006/relationships/image" Target="http://oogletutorials.com/wp-content/uploads/2007/10/pun165-speaker-sound-audio-icon36.gif" TargetMode="Externa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http://blogs.guardian.co.uk/money/PetrolDavidSillitoeC.jpg" TargetMode="External"/><Relationship Id="rId2" Type="http://schemas.openxmlformats.org/officeDocument/2006/relationships/hyperlink" Target="https://www.youtube.com/watch?v=Jnj8mc04r9E" TargetMode="External"/><Relationship Id="rId1" Type="http://schemas.openxmlformats.org/officeDocument/2006/relationships/slideLayout" Target="../slideLayouts/slideLayout4.xml"/><Relationship Id="rId6" Type="http://schemas.openxmlformats.org/officeDocument/2006/relationships/image" Target="http://img.tfd.com/wn/E1/63693-catapult.gif" TargetMode="External"/><Relationship Id="rId11" Type="http://schemas.openxmlformats.org/officeDocument/2006/relationships/image" Target="../media/image11.jpeg"/><Relationship Id="rId5" Type="http://schemas.openxmlformats.org/officeDocument/2006/relationships/image" Target="../media/image8.gif"/><Relationship Id="rId10" Type="http://schemas.openxmlformats.org/officeDocument/2006/relationships/image" Target="http://www.freefoto.com/images/11/12/11_12_52---Electric-Light-Bulb_web.jpg" TargetMode="External"/><Relationship Id="rId4" Type="http://schemas.openxmlformats.org/officeDocument/2006/relationships/image" Target="http://scienceblogs.com/seed/nuclear_power_plant.gif" TargetMode="External"/><Relationship Id="rId9" Type="http://schemas.openxmlformats.org/officeDocument/2006/relationships/image" Target="../media/image10.jpeg"/></Relationships>
</file>

<file path=ppt/slides/_rels/slide70.xml.rels><?xml version="1.0" encoding="UTF-8" standalone="yes"?>
<Relationships xmlns="http://schemas.openxmlformats.org/package/2006/relationships"><Relationship Id="rId2" Type="http://schemas.openxmlformats.org/officeDocument/2006/relationships/hyperlink" Target="https://www.youtube.com/watch?v=qNf9nzvnd1k"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utube.com/watch?v=RasL5lEobP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youtube.com/watch?v=1XUovxiTpVA"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hyperlink" Target="https://www.youtube.com/watch?v=Xo9bwQuYrRo"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http://www.doctronics.co.uk/images/osc1.gif" TargetMode="External"/><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ww.youtube.com/watch?v=fV-p9n7upMc"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Energy and Sound </a:t>
            </a:r>
            <a:endParaRPr lang="en-GB" dirty="0"/>
          </a:p>
        </p:txBody>
      </p:sp>
      <p:sp>
        <p:nvSpPr>
          <p:cNvPr id="3" name="Subtitle 2"/>
          <p:cNvSpPr>
            <a:spLocks noGrp="1"/>
          </p:cNvSpPr>
          <p:nvPr>
            <p:ph type="subTitle" idx="1"/>
          </p:nvPr>
        </p:nvSpPr>
        <p:spPr/>
        <p:txBody>
          <a:bodyPr/>
          <a:lstStyle/>
          <a:p>
            <a:r>
              <a:rPr lang="en-GB" dirty="0" smtClean="0"/>
              <a:t>Physics 2 </a:t>
            </a:r>
            <a:endParaRPr lang="en-GB" dirty="0"/>
          </a:p>
        </p:txBody>
      </p:sp>
      <p:pic>
        <p:nvPicPr>
          <p:cNvPr id="4" name="Picture 2" descr="C:\Users\JH\AppData\Local\Microsoft\Windows\Temporary Internet Files\Content.IE5\DWDG2ME3\kaboom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714026"/>
            <a:ext cx="2232248" cy="256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748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crisis </a:t>
            </a:r>
            <a:endParaRPr lang="en-GB" dirty="0"/>
          </a:p>
        </p:txBody>
      </p:sp>
      <p:sp>
        <p:nvSpPr>
          <p:cNvPr id="4" name="Content Placeholder 3"/>
          <p:cNvSpPr>
            <a:spLocks noGrp="1"/>
          </p:cNvSpPr>
          <p:nvPr>
            <p:ph sz="half" idx="2"/>
          </p:nvPr>
        </p:nvSpPr>
        <p:spPr/>
        <p:txBody>
          <a:bodyPr/>
          <a:lstStyle/>
          <a:p>
            <a:pPr algn="ctr"/>
            <a:r>
              <a:rPr lang="en-GB" altLang="en-US" dirty="0"/>
              <a:t>Have you heard people talking about the Energy Crisis? </a:t>
            </a:r>
          </a:p>
          <a:p>
            <a:pPr algn="ctr"/>
            <a:r>
              <a:rPr lang="en-GB" altLang="en-US" dirty="0"/>
              <a:t>It concerns us all.</a:t>
            </a:r>
          </a:p>
          <a:p>
            <a:pPr algn="ctr"/>
            <a:r>
              <a:rPr lang="en-GB" altLang="en-US" dirty="0"/>
              <a:t>But there is EXACTLY the same amount of energy now as there was at the beginning of life on Earth.</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772816"/>
            <a:ext cx="2255348" cy="1804278"/>
          </a:xfrm>
          <a:prstGeom prst="rect">
            <a:avLst/>
          </a:prstGeom>
        </p:spPr>
      </p:pic>
      <p:grpSp>
        <p:nvGrpSpPr>
          <p:cNvPr id="6" name="Group 5"/>
          <p:cNvGrpSpPr/>
          <p:nvPr/>
        </p:nvGrpSpPr>
        <p:grpSpPr>
          <a:xfrm>
            <a:off x="7277990" y="190341"/>
            <a:ext cx="1804577" cy="1621184"/>
            <a:chOff x="7277990" y="190341"/>
            <a:chExt cx="1804577" cy="1621184"/>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741" y="190341"/>
              <a:ext cx="1222727" cy="1006412"/>
            </a:xfrm>
            <a:prstGeom prst="rect">
              <a:avLst/>
            </a:prstGeom>
          </p:spPr>
        </p:pic>
        <p:sp>
          <p:nvSpPr>
            <p:cNvPr id="8" name="TextBox 7"/>
            <p:cNvSpPr txBox="1"/>
            <p:nvPr/>
          </p:nvSpPr>
          <p:spPr>
            <a:xfrm>
              <a:off x="7277990" y="1165194"/>
              <a:ext cx="1804577" cy="646331"/>
            </a:xfrm>
            <a:prstGeom prst="rect">
              <a:avLst/>
            </a:prstGeom>
            <a:noFill/>
          </p:spPr>
          <p:txBody>
            <a:bodyPr wrap="square" rtlCol="0">
              <a:spAutoFit/>
            </a:bodyPr>
            <a:lstStyle/>
            <a:p>
              <a:r>
                <a:rPr lang="en-GB" dirty="0" smtClean="0"/>
                <a:t>Hypothesise/ Express view</a:t>
              </a:r>
              <a:endParaRPr lang="en-GB" dirty="0"/>
            </a:p>
          </p:txBody>
        </p:sp>
      </p:grpSp>
      <p:sp>
        <p:nvSpPr>
          <p:cNvPr id="9" name="Rectangle 3"/>
          <p:cNvSpPr txBox="1">
            <a:spLocks noChangeArrowheads="1"/>
          </p:cNvSpPr>
          <p:nvPr/>
        </p:nvSpPr>
        <p:spPr bwMode="auto">
          <a:xfrm>
            <a:off x="467544" y="4149080"/>
            <a:ext cx="3893686" cy="2160240"/>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dirty="0" smtClean="0">
                <a:latin typeface="+mn-lt"/>
              </a:rPr>
              <a:t>Can you think of a reason these two statements seem to be in conflict?</a:t>
            </a:r>
            <a:endParaRPr lang="en-GB" altLang="en-US" sz="2800" dirty="0">
              <a:latin typeface="+mn-lt"/>
            </a:endParaRPr>
          </a:p>
          <a:p>
            <a:pPr eaLnBrk="1" hangingPunct="1">
              <a:spcBef>
                <a:spcPct val="20000"/>
              </a:spcBef>
            </a:pPr>
            <a:r>
              <a:rPr lang="en-GB" altLang="en-US" sz="1600" dirty="0">
                <a:latin typeface="+mn-lt"/>
              </a:rPr>
              <a:t> </a:t>
            </a:r>
            <a:endParaRPr lang="en-GB" altLang="en-US" sz="1600" b="1" dirty="0">
              <a:latin typeface="+mn-lt"/>
            </a:endParaRPr>
          </a:p>
        </p:txBody>
      </p:sp>
    </p:spTree>
    <p:extLst>
      <p:ext uri="{BB962C8B-B14F-4D97-AF65-F5344CB8AC3E}">
        <p14:creationId xmlns:p14="http://schemas.microsoft.com/office/powerpoint/2010/main" val="24829662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76672"/>
            <a:ext cx="8229600" cy="990600"/>
          </a:xfrm>
        </p:spPr>
        <p:txBody>
          <a:bodyPr>
            <a:normAutofit fontScale="90000"/>
          </a:bodyPr>
          <a:lstStyle/>
          <a:p>
            <a:r>
              <a:rPr lang="en-GB" dirty="0" smtClean="0"/>
              <a:t>By the end of this lesson you should be able to… </a:t>
            </a:r>
            <a:endParaRPr lang="en-GB" dirty="0"/>
          </a:p>
        </p:txBody>
      </p:sp>
      <p:sp>
        <p:nvSpPr>
          <p:cNvPr id="5" name="Content Placeholder 4"/>
          <p:cNvSpPr>
            <a:spLocks noGrp="1"/>
          </p:cNvSpPr>
          <p:nvPr>
            <p:ph idx="1"/>
          </p:nvPr>
        </p:nvSpPr>
        <p:spPr/>
        <p:txBody>
          <a:bodyPr/>
          <a:lstStyle/>
          <a:p>
            <a:r>
              <a:rPr lang="en-GB" dirty="0" smtClean="0"/>
              <a:t>Name the parts of the ear </a:t>
            </a:r>
          </a:p>
          <a:p>
            <a:r>
              <a:rPr lang="en-GB" dirty="0" smtClean="0"/>
              <a:t>Explain the function of each part  </a:t>
            </a:r>
            <a:endParaRPr lang="en-GB" dirty="0"/>
          </a:p>
        </p:txBody>
      </p:sp>
    </p:spTree>
    <p:extLst>
      <p:ext uri="{BB962C8B-B14F-4D97-AF65-F5344CB8AC3E}">
        <p14:creationId xmlns:p14="http://schemas.microsoft.com/office/powerpoint/2010/main" val="24809449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ear </a:t>
            </a:r>
            <a:endParaRPr lang="en-GB" dirty="0"/>
          </a:p>
        </p:txBody>
      </p:sp>
      <p:sp>
        <p:nvSpPr>
          <p:cNvPr id="3" name="Content Placeholder 2"/>
          <p:cNvSpPr>
            <a:spLocks noGrp="1"/>
          </p:cNvSpPr>
          <p:nvPr>
            <p:ph idx="1"/>
          </p:nvPr>
        </p:nvSpPr>
        <p:spPr/>
        <p:txBody>
          <a:bodyPr/>
          <a:lstStyle/>
          <a:p>
            <a:pPr marL="0" indent="0">
              <a:buNone/>
            </a:pPr>
            <a:r>
              <a:rPr lang="en-GB" dirty="0" err="1" smtClean="0">
                <a:hlinkClick r:id="rId2"/>
              </a:rPr>
              <a:t>Brainpop</a:t>
            </a:r>
            <a:r>
              <a:rPr lang="en-GB" dirty="0" smtClean="0">
                <a:hlinkClick r:id="rId2"/>
              </a:rPr>
              <a:t> - The Ear</a:t>
            </a:r>
            <a:endParaRPr lang="en-GB" dirty="0"/>
          </a:p>
        </p:txBody>
      </p:sp>
    </p:spTree>
    <p:extLst>
      <p:ext uri="{BB962C8B-B14F-4D97-AF65-F5344CB8AC3E}">
        <p14:creationId xmlns:p14="http://schemas.microsoft.com/office/powerpoint/2010/main" val="360387024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ontrols>
      <mc:AlternateContent xmlns:mc="http://schemas.openxmlformats.org/markup-compatibility/2006">
        <mc:Choice xmlns:v="urn:schemas-microsoft-com:vml" Requires="v">
          <p:control spid="17433" name="ShockwaveFlash1" r:id="rId2" imgW="8028000" imgH="5180040"/>
        </mc:Choice>
        <mc:Fallback>
          <p:control name="ShockwaveFlash1" r:id="rId2" imgW="8028000" imgH="5180040">
            <p:pic>
              <p:nvPicPr>
                <p:cNvPr id="4" name="ShockwaveFlash1"/>
                <p:cNvPicPr preferRelativeResize="0">
                  <a:picLocks noChangeArrowheads="1" noChangeShapeType="1"/>
                </p:cNvPicPr>
                <p:nvPr/>
              </p:nvPicPr>
              <p:blipFill>
                <a:blip r:embed="rId4"/>
                <a:srcRect/>
                <a:stretch>
                  <a:fillRect/>
                </a:stretch>
              </p:blipFill>
              <p:spPr bwMode="auto">
                <a:xfrm>
                  <a:off x="523875" y="900113"/>
                  <a:ext cx="8027988" cy="51800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50898707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pSp>
        <p:nvGrpSpPr>
          <p:cNvPr id="4" name="Group 3"/>
          <p:cNvGrpSpPr/>
          <p:nvPr/>
        </p:nvGrpSpPr>
        <p:grpSpPr>
          <a:xfrm>
            <a:off x="381000" y="869950"/>
            <a:ext cx="8151440" cy="5807075"/>
            <a:chOff x="381000" y="0"/>
            <a:chExt cx="8910089" cy="6677025"/>
          </a:xfrm>
        </p:grpSpPr>
        <p:graphicFrame>
          <p:nvGraphicFramePr>
            <p:cNvPr id="5" name="Object 4"/>
            <p:cNvGraphicFramePr>
              <a:graphicFrameLocks noChangeAspect="1"/>
            </p:cNvGraphicFramePr>
            <p:nvPr>
              <p:extLst>
                <p:ext uri="{D42A27DB-BD31-4B8C-83A1-F6EECF244321}">
                  <p14:modId xmlns:p14="http://schemas.microsoft.com/office/powerpoint/2010/main" val="3395326198"/>
                </p:ext>
              </p:extLst>
            </p:nvPr>
          </p:nvGraphicFramePr>
          <p:xfrm>
            <a:off x="1390786" y="294480"/>
            <a:ext cx="6424613" cy="6059488"/>
          </p:xfrm>
          <a:graphic>
            <a:graphicData uri="http://schemas.openxmlformats.org/presentationml/2006/ole">
              <mc:AlternateContent xmlns:mc="http://schemas.openxmlformats.org/markup-compatibility/2006">
                <mc:Choice xmlns:v="urn:schemas-microsoft-com:vml" Requires="v">
                  <p:oleObj spid="_x0000_s18481" name="Picture" r:id="rId3" imgW="6640068" imgH="6259068" progId="Word.Picture.8">
                    <p:embed/>
                  </p:oleObj>
                </mc:Choice>
                <mc:Fallback>
                  <p:oleObj name="Picture" r:id="rId3" imgW="6640068" imgH="625906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786" y="294480"/>
                          <a:ext cx="6424613" cy="605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9"/>
            <p:cNvSpPr txBox="1">
              <a:spLocks noChangeArrowheads="1"/>
            </p:cNvSpPr>
            <p:nvPr/>
          </p:nvSpPr>
          <p:spPr bwMode="auto">
            <a:xfrm>
              <a:off x="2667000" y="5562601"/>
              <a:ext cx="1980214" cy="67237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3200" dirty="0">
                  <a:latin typeface="Tempus Sans ITC" pitchFamily="82" charset="0"/>
                </a:rPr>
                <a:t>Ear canal</a:t>
              </a:r>
            </a:p>
          </p:txBody>
        </p:sp>
        <p:sp>
          <p:nvSpPr>
            <p:cNvPr id="7" name="Text Box 10"/>
            <p:cNvSpPr txBox="1">
              <a:spLocks noChangeArrowheads="1"/>
            </p:cNvSpPr>
            <p:nvPr/>
          </p:nvSpPr>
          <p:spPr bwMode="auto">
            <a:xfrm>
              <a:off x="5791200" y="0"/>
              <a:ext cx="2847975" cy="138014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3600" dirty="0">
                  <a:latin typeface="Tempus Sans ITC" pitchFamily="82" charset="0"/>
                </a:rPr>
                <a:t>Semi circular</a:t>
              </a:r>
            </a:p>
            <a:p>
              <a:r>
                <a:rPr lang="en-GB" altLang="en-US" sz="3600" dirty="0">
                  <a:latin typeface="Tempus Sans ITC" pitchFamily="82" charset="0"/>
                </a:rPr>
                <a:t>canals</a:t>
              </a:r>
            </a:p>
          </p:txBody>
        </p:sp>
        <p:sp>
          <p:nvSpPr>
            <p:cNvPr id="8" name="Text Box 11"/>
            <p:cNvSpPr txBox="1">
              <a:spLocks noChangeArrowheads="1"/>
            </p:cNvSpPr>
            <p:nvPr/>
          </p:nvSpPr>
          <p:spPr bwMode="auto">
            <a:xfrm>
              <a:off x="6934200" y="4800600"/>
              <a:ext cx="1704975"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600" dirty="0">
                  <a:latin typeface="Tempus Sans ITC" pitchFamily="82" charset="0"/>
                </a:rPr>
                <a:t>Cochlea</a:t>
              </a:r>
            </a:p>
          </p:txBody>
        </p:sp>
        <p:sp>
          <p:nvSpPr>
            <p:cNvPr id="9" name="Text Box 12"/>
            <p:cNvSpPr txBox="1">
              <a:spLocks noChangeArrowheads="1"/>
            </p:cNvSpPr>
            <p:nvPr/>
          </p:nvSpPr>
          <p:spPr bwMode="auto">
            <a:xfrm>
              <a:off x="4191000" y="457200"/>
              <a:ext cx="1193800"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dirty="0">
                  <a:latin typeface="Tempus Sans ITC" pitchFamily="82" charset="0"/>
                </a:rPr>
                <a:t>Small</a:t>
              </a:r>
            </a:p>
            <a:p>
              <a:r>
                <a:rPr lang="en-GB" altLang="en-US" sz="3200" dirty="0">
                  <a:latin typeface="Tempus Sans ITC" pitchFamily="82" charset="0"/>
                </a:rPr>
                <a:t>bones</a:t>
              </a:r>
            </a:p>
          </p:txBody>
        </p:sp>
        <p:sp>
          <p:nvSpPr>
            <p:cNvPr id="10" name="Text Box 13"/>
            <p:cNvSpPr txBox="1">
              <a:spLocks noChangeArrowheads="1"/>
            </p:cNvSpPr>
            <p:nvPr/>
          </p:nvSpPr>
          <p:spPr bwMode="auto">
            <a:xfrm>
              <a:off x="3013364" y="100158"/>
              <a:ext cx="1143000" cy="109704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800" dirty="0">
                  <a:latin typeface="Tempus Sans ITC" pitchFamily="82" charset="0"/>
                </a:rPr>
                <a:t>Ear </a:t>
              </a:r>
            </a:p>
            <a:p>
              <a:r>
                <a:rPr lang="en-GB" altLang="en-US" sz="2800" dirty="0">
                  <a:latin typeface="Tempus Sans ITC" pitchFamily="82" charset="0"/>
                </a:rPr>
                <a:t>drum</a:t>
              </a:r>
            </a:p>
          </p:txBody>
        </p:sp>
        <p:sp>
          <p:nvSpPr>
            <p:cNvPr id="11" name="Text Box 14"/>
            <p:cNvSpPr txBox="1">
              <a:spLocks noChangeArrowheads="1"/>
            </p:cNvSpPr>
            <p:nvPr/>
          </p:nvSpPr>
          <p:spPr bwMode="auto">
            <a:xfrm>
              <a:off x="381000" y="228600"/>
              <a:ext cx="125095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600" dirty="0">
                  <a:latin typeface="Tempus Sans ITC" pitchFamily="82" charset="0"/>
                </a:rPr>
                <a:t>pinna</a:t>
              </a:r>
            </a:p>
          </p:txBody>
        </p:sp>
        <p:sp>
          <p:nvSpPr>
            <p:cNvPr id="12" name="Text Box 16"/>
            <p:cNvSpPr txBox="1">
              <a:spLocks noChangeArrowheads="1"/>
            </p:cNvSpPr>
            <p:nvPr/>
          </p:nvSpPr>
          <p:spPr bwMode="auto">
            <a:xfrm>
              <a:off x="4876800" y="5486400"/>
              <a:ext cx="1798638" cy="1190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600" dirty="0">
                  <a:latin typeface="Tempus Sans ITC" pitchFamily="82" charset="0"/>
                </a:rPr>
                <a:t>Tube to </a:t>
              </a:r>
            </a:p>
            <a:p>
              <a:r>
                <a:rPr lang="en-GB" altLang="en-US" sz="3600" dirty="0">
                  <a:latin typeface="Tempus Sans ITC" pitchFamily="82" charset="0"/>
                </a:rPr>
                <a:t>throat</a:t>
              </a:r>
            </a:p>
          </p:txBody>
        </p:sp>
        <p:sp>
          <p:nvSpPr>
            <p:cNvPr id="13" name="Text Box 17"/>
            <p:cNvSpPr txBox="1">
              <a:spLocks noChangeArrowheads="1"/>
            </p:cNvSpPr>
            <p:nvPr/>
          </p:nvSpPr>
          <p:spPr bwMode="auto">
            <a:xfrm>
              <a:off x="6938963" y="2133600"/>
              <a:ext cx="2352126" cy="123859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3200" dirty="0">
                  <a:latin typeface="Tempus Sans ITC" pitchFamily="82" charset="0"/>
                </a:rPr>
                <a:t>(</a:t>
              </a:r>
              <a:r>
                <a:rPr lang="en-GB" altLang="en-US" sz="3200" dirty="0" smtClean="0">
                  <a:latin typeface="Tempus Sans ITC" pitchFamily="82" charset="0"/>
                </a:rPr>
                <a:t>auditory)</a:t>
              </a:r>
              <a:endParaRPr lang="en-GB" altLang="en-US" sz="3200" dirty="0">
                <a:latin typeface="Tempus Sans ITC" pitchFamily="82" charset="0"/>
              </a:endParaRPr>
            </a:p>
            <a:p>
              <a:r>
                <a:rPr lang="en-GB" altLang="en-US" sz="3200" dirty="0">
                  <a:latin typeface="Tempus Sans ITC" pitchFamily="82" charset="0"/>
                </a:rPr>
                <a:t>nerves</a:t>
              </a:r>
            </a:p>
          </p:txBody>
        </p:sp>
      </p:grpSp>
      <p:sp>
        <p:nvSpPr>
          <p:cNvPr id="16" name="Slide Number Placeholder 1"/>
          <p:cNvSpPr>
            <a:spLocks noGrp="1"/>
          </p:cNvSpPr>
          <p:nvPr>
            <p:ph type="sldNum" sz="quarter" idx="12"/>
          </p:nvPr>
        </p:nvSpPr>
        <p:spPr>
          <a:xfrm>
            <a:off x="6553200" y="6245225"/>
            <a:ext cx="2133600" cy="476250"/>
          </a:xfrm>
        </p:spPr>
        <p:txBody>
          <a:bodyPr/>
          <a:lstStyle/>
          <a:p>
            <a:pPr>
              <a:defRPr/>
            </a:pPr>
            <a:fld id="{D73B9FDA-F9ED-4D19-B022-79467F549918}" type="slidenum">
              <a:rPr lang="en-GB" smtClean="0"/>
              <a:pPr>
                <a:defRPr/>
              </a:pPr>
              <a:t>103</a:t>
            </a:fld>
            <a:endParaRPr lang="en-GB"/>
          </a:p>
        </p:txBody>
      </p:sp>
    </p:spTree>
    <p:extLst>
      <p:ext uri="{BB962C8B-B14F-4D97-AF65-F5344CB8AC3E}">
        <p14:creationId xmlns:p14="http://schemas.microsoft.com/office/powerpoint/2010/main" val="21358078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graphicFrame>
        <p:nvGraphicFramePr>
          <p:cNvPr id="4" name="Group 91"/>
          <p:cNvGraphicFramePr>
            <a:graphicFrameLocks noGrp="1"/>
          </p:cNvGraphicFramePr>
          <p:nvPr>
            <p:extLst>
              <p:ext uri="{D42A27DB-BD31-4B8C-83A1-F6EECF244321}">
                <p14:modId xmlns:p14="http://schemas.microsoft.com/office/powerpoint/2010/main" val="1684224474"/>
              </p:ext>
            </p:extLst>
          </p:nvPr>
        </p:nvGraphicFramePr>
        <p:xfrm>
          <a:off x="468313" y="1557338"/>
          <a:ext cx="8207375" cy="4997451"/>
        </p:xfrm>
        <a:graphic>
          <a:graphicData uri="http://schemas.openxmlformats.org/drawingml/2006/table">
            <a:tbl>
              <a:tblPr>
                <a:tableStyleId>{22838BEF-8BB2-4498-84A7-C5851F593DF1}</a:tableStyleId>
              </a:tblPr>
              <a:tblGrid>
                <a:gridCol w="3195637">
                  <a:extLst>
                    <a:ext uri="{9D8B030D-6E8A-4147-A177-3AD203B41FA5}">
                      <a16:colId xmlns:a16="http://schemas.microsoft.com/office/drawing/2014/main" val="20000"/>
                    </a:ext>
                  </a:extLst>
                </a:gridCol>
                <a:gridCol w="5011738">
                  <a:extLst>
                    <a:ext uri="{9D8B030D-6E8A-4147-A177-3AD203B41FA5}">
                      <a16:colId xmlns:a16="http://schemas.microsoft.com/office/drawing/2014/main" val="20001"/>
                    </a:ext>
                  </a:extLst>
                </a:gridCol>
              </a:tblGrid>
              <a:tr h="630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u="none" strike="noStrike" cap="none" normalizeH="0" baseline="0" dirty="0" smtClean="0">
                          <a:ln>
                            <a:noFill/>
                          </a:ln>
                          <a:effectLst/>
                        </a:rPr>
                        <a:t>Part of Human Ear</a:t>
                      </a:r>
                      <a:endParaRPr kumimoji="0" lang="en-GB" sz="2400" b="0"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u="none" strike="noStrike" cap="none" normalizeH="0" baseline="0" dirty="0" smtClean="0">
                          <a:ln>
                            <a:noFill/>
                          </a:ln>
                          <a:effectLst/>
                        </a:rPr>
                        <a:t>What It Does</a:t>
                      </a:r>
                      <a:endParaRPr kumimoji="0" lang="en-GB" sz="2400" b="0" i="0" u="none" strike="noStrike" cap="none" normalizeH="0" baseline="0" dirty="0" smtClean="0">
                        <a:ln>
                          <a:noFill/>
                        </a:ln>
                        <a:solidFill>
                          <a:schemeClr val="bg1"/>
                        </a:solidFill>
                        <a:effectLst/>
                        <a:latin typeface="Arial" charset="0"/>
                      </a:endParaRPr>
                    </a:p>
                  </a:txBody>
                  <a:tcPr anchor="ctr" horzOverflow="overflow"/>
                </a:tc>
                <a:extLst>
                  <a:ext uri="{0D108BD9-81ED-4DB2-BD59-A6C34878D82A}">
                    <a16:rowId xmlns:a16="http://schemas.microsoft.com/office/drawing/2014/main" val="10000"/>
                  </a:ext>
                </a:extLst>
              </a:tr>
              <a:tr h="8229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u="none" strike="noStrike" cap="none" normalizeH="0" baseline="0" dirty="0" smtClean="0">
                          <a:ln>
                            <a:noFill/>
                          </a:ln>
                          <a:effectLst/>
                        </a:rPr>
                        <a:t>Pinna</a:t>
                      </a:r>
                      <a:endParaRPr kumimoji="0" lang="en-GB"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Collects as many sound waves as possible.</a:t>
                      </a:r>
                      <a:endParaRPr kumimoji="0" lang="en-GB" sz="2400" b="0" i="0" u="none" strike="noStrike" cap="none" normalizeH="0" baseline="0" dirty="0" smtClean="0">
                        <a:ln>
                          <a:noFill/>
                        </a:ln>
                        <a:solidFill>
                          <a:schemeClr val="tx1"/>
                        </a:solidFill>
                        <a:effectLst/>
                        <a:latin typeface="Comic Sans MS" pitchFamily="66" charset="0"/>
                      </a:endParaRPr>
                    </a:p>
                  </a:txBody>
                  <a:tcPr anchor="ctr" horzOverflow="overflow"/>
                </a:tc>
                <a:extLst>
                  <a:ext uri="{0D108BD9-81ED-4DB2-BD59-A6C34878D82A}">
                    <a16:rowId xmlns:a16="http://schemas.microsoft.com/office/drawing/2014/main" val="10001"/>
                  </a:ext>
                </a:extLst>
              </a:tr>
              <a:tr h="709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u="none" strike="noStrike" cap="none" normalizeH="0" baseline="0" smtClean="0">
                          <a:ln>
                            <a:noFill/>
                          </a:ln>
                          <a:effectLst/>
                        </a:rPr>
                        <a:t>Ear Drum</a:t>
                      </a:r>
                      <a:endParaRPr kumimoji="0" lang="en-GB" sz="2400" b="0" i="0" u="none" strike="noStrike" cap="none" normalizeH="0" baseline="0" smtClean="0">
                        <a:ln>
                          <a:noFill/>
                        </a:ln>
                        <a:solidFill>
                          <a:schemeClr val="bg1"/>
                        </a:solidFill>
                        <a:effectLst/>
                        <a:latin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Detects sound waves by vibrating.</a:t>
                      </a:r>
                      <a:endParaRPr kumimoji="0" lang="en-GB" sz="2400" b="0" i="0" u="none" strike="noStrike" cap="none" normalizeH="0" baseline="0" dirty="0" smtClean="0">
                        <a:ln>
                          <a:noFill/>
                        </a:ln>
                        <a:solidFill>
                          <a:schemeClr val="bg1"/>
                        </a:solidFill>
                        <a:effectLst/>
                        <a:latin typeface="Comic Sans MS" pitchFamily="66" charset="0"/>
                      </a:endParaRPr>
                    </a:p>
                  </a:txBody>
                  <a:tcPr anchor="ctr" horzOverflow="overflow"/>
                </a:tc>
                <a:extLst>
                  <a:ext uri="{0D108BD9-81ED-4DB2-BD59-A6C34878D82A}">
                    <a16:rowId xmlns:a16="http://schemas.microsoft.com/office/drawing/2014/main" val="10002"/>
                  </a:ext>
                </a:extLst>
              </a:tr>
              <a:tr h="8229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u="none" strike="noStrike" cap="none" normalizeH="0" baseline="0" smtClean="0">
                          <a:ln>
                            <a:noFill/>
                          </a:ln>
                          <a:effectLst/>
                        </a:rPr>
                        <a:t>Stirrup, Anvil and Hammer</a:t>
                      </a:r>
                      <a:endParaRPr kumimoji="0" lang="en-GB" sz="2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Amplifies the vibrations.</a:t>
                      </a:r>
                      <a:endParaRPr kumimoji="0" lang="en-GB" sz="2400" b="0" i="0" u="none" strike="noStrike" cap="none" normalizeH="0" baseline="0" dirty="0" smtClean="0">
                        <a:ln>
                          <a:noFill/>
                        </a:ln>
                        <a:solidFill>
                          <a:schemeClr val="tx1"/>
                        </a:solidFill>
                        <a:effectLst/>
                        <a:latin typeface="Comic Sans MS" pitchFamily="66" charset="0"/>
                      </a:endParaRPr>
                    </a:p>
                  </a:txBody>
                  <a:tcPr anchor="ctr" horzOverflow="overflow"/>
                </a:tc>
                <a:extLst>
                  <a:ext uri="{0D108BD9-81ED-4DB2-BD59-A6C34878D82A}">
                    <a16:rowId xmlns:a16="http://schemas.microsoft.com/office/drawing/2014/main" val="10003"/>
                  </a:ext>
                </a:extLst>
              </a:tr>
              <a:tr h="11887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u="none" strike="noStrike" cap="none" normalizeH="0" baseline="0" smtClean="0">
                          <a:ln>
                            <a:noFill/>
                          </a:ln>
                          <a:effectLst/>
                        </a:rPr>
                        <a:t>Cochlea</a:t>
                      </a:r>
                      <a:endParaRPr kumimoji="0" lang="en-GB" sz="2400" b="0" i="0" u="none" strike="noStrike" cap="none" normalizeH="0" baseline="0" smtClean="0">
                        <a:ln>
                          <a:noFill/>
                        </a:ln>
                        <a:solidFill>
                          <a:schemeClr val="bg1"/>
                        </a:solidFill>
                        <a:effectLst/>
                        <a:latin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Has a liquid that vibrates which makes cilia create an electrical signal.</a:t>
                      </a:r>
                      <a:endParaRPr kumimoji="0" lang="en-GB" sz="2400" b="0" i="0" u="none" strike="noStrike" cap="none" normalizeH="0" baseline="0" dirty="0" smtClean="0">
                        <a:ln>
                          <a:noFill/>
                        </a:ln>
                        <a:solidFill>
                          <a:schemeClr val="bg1"/>
                        </a:solidFill>
                        <a:effectLst/>
                        <a:latin typeface="Comic Sans MS" pitchFamily="66" charset="0"/>
                      </a:endParaRPr>
                    </a:p>
                  </a:txBody>
                  <a:tcPr anchor="ctr" horzOverflow="overflow"/>
                </a:tc>
                <a:extLst>
                  <a:ext uri="{0D108BD9-81ED-4DB2-BD59-A6C34878D82A}">
                    <a16:rowId xmlns:a16="http://schemas.microsoft.com/office/drawing/2014/main" val="10004"/>
                  </a:ext>
                </a:extLst>
              </a:tr>
              <a:tr h="8229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u="none" strike="noStrike" cap="none" normalizeH="0" baseline="0" smtClean="0">
                          <a:ln>
                            <a:noFill/>
                          </a:ln>
                          <a:effectLst/>
                        </a:rPr>
                        <a:t>Auditory Nerve</a:t>
                      </a:r>
                      <a:endParaRPr kumimoji="0" lang="en-GB" sz="2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u="none" strike="noStrike" cap="none" normalizeH="0" baseline="0" dirty="0" smtClean="0">
                          <a:ln>
                            <a:noFill/>
                          </a:ln>
                          <a:effectLst/>
                        </a:rPr>
                        <a:t>Passes electrical signals to the brain.</a:t>
                      </a:r>
                      <a:endParaRPr kumimoji="0" lang="en-GB" sz="2400" b="0" i="0" u="none" strike="noStrike" cap="none" normalizeH="0" baseline="0" dirty="0" smtClean="0">
                        <a:ln>
                          <a:noFill/>
                        </a:ln>
                        <a:solidFill>
                          <a:schemeClr val="tx1"/>
                        </a:solidFill>
                        <a:effectLst/>
                        <a:latin typeface="Comic Sans MS" pitchFamily="66" charset="0"/>
                      </a:endParaRP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714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srcRect l="8835" t="12173" r="6467" b="15974"/>
          <a:stretch>
            <a:fillRect/>
          </a:stretch>
        </p:blipFill>
        <p:spPr bwMode="auto">
          <a:xfrm>
            <a:off x="755576" y="1340768"/>
            <a:ext cx="7736324" cy="5184576"/>
          </a:xfrm>
          <a:prstGeom prst="rect">
            <a:avLst/>
          </a:prstGeom>
          <a:noFill/>
        </p:spPr>
      </p:pic>
    </p:spTree>
    <p:extLst>
      <p:ext uri="{BB962C8B-B14F-4D97-AF65-F5344CB8AC3E}">
        <p14:creationId xmlns:p14="http://schemas.microsoft.com/office/powerpoint/2010/main" val="15673663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What is the pinna?</a:t>
            </a:r>
          </a:p>
          <a:p>
            <a:pPr marL="457200" indent="-457200">
              <a:buFont typeface="+mj-lt"/>
              <a:buAutoNum type="arabicPeriod"/>
            </a:pPr>
            <a:r>
              <a:rPr lang="en-GB" dirty="0" smtClean="0"/>
              <a:t>What is the name for the tube that the sound waves travel through before they reach the eardrum?</a:t>
            </a:r>
          </a:p>
          <a:p>
            <a:pPr marL="457200" indent="-457200">
              <a:buFont typeface="+mj-lt"/>
              <a:buAutoNum type="arabicPeriod"/>
            </a:pPr>
            <a:r>
              <a:rPr lang="en-GB" dirty="0" smtClean="0"/>
              <a:t>What is the name of the part that sends signals to the brain?</a:t>
            </a:r>
          </a:p>
          <a:p>
            <a:pPr marL="457200" indent="-457200">
              <a:buFont typeface="+mj-lt"/>
              <a:buAutoNum type="arabicPeriod"/>
            </a:pPr>
            <a:r>
              <a:rPr lang="en-GB" dirty="0" smtClean="0"/>
              <a:t>Name a bone in </a:t>
            </a:r>
            <a:r>
              <a:rPr lang="en-GB" smtClean="0"/>
              <a:t>the ear </a:t>
            </a:r>
            <a:endParaRPr lang="en-GB" dirty="0" smtClean="0"/>
          </a:p>
          <a:p>
            <a:pPr marL="457200" indent="-457200">
              <a:buFont typeface="+mj-lt"/>
              <a:buAutoNum type="arabicPeriod"/>
            </a:pPr>
            <a:endParaRPr lang="en-GB" dirty="0" smtClean="0"/>
          </a:p>
          <a:p>
            <a:pPr marL="457200" indent="-457200">
              <a:buFont typeface="+mj-lt"/>
              <a:buAutoNum type="arabicPeriod"/>
            </a:pPr>
            <a:endParaRPr lang="en-GB" dirty="0" smtClean="0"/>
          </a:p>
        </p:txBody>
      </p:sp>
    </p:spTree>
    <p:extLst>
      <p:ext uri="{BB962C8B-B14F-4D97-AF65-F5344CB8AC3E}">
        <p14:creationId xmlns:p14="http://schemas.microsoft.com/office/powerpoint/2010/main" val="31039271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13 </a:t>
            </a:r>
            <a:endParaRPr lang="en-GB" dirty="0"/>
          </a:p>
        </p:txBody>
      </p:sp>
      <p:sp>
        <p:nvSpPr>
          <p:cNvPr id="5" name="Text Placeholder 4"/>
          <p:cNvSpPr>
            <a:spLocks noGrp="1"/>
          </p:cNvSpPr>
          <p:nvPr>
            <p:ph type="body" idx="1"/>
          </p:nvPr>
        </p:nvSpPr>
        <p:spPr/>
        <p:txBody>
          <a:bodyPr/>
          <a:lstStyle/>
          <a:p>
            <a:r>
              <a:rPr lang="en-GB" dirty="0" smtClean="0"/>
              <a:t>Human Hearing vs Animal Hearing </a:t>
            </a:r>
            <a:endParaRPr lang="en-GB" dirty="0"/>
          </a:p>
        </p:txBody>
      </p:sp>
    </p:spTree>
    <p:extLst>
      <p:ext uri="{BB962C8B-B14F-4D97-AF65-F5344CB8AC3E}">
        <p14:creationId xmlns:p14="http://schemas.microsoft.com/office/powerpoint/2010/main" val="17888038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By the end of this lesson you should know.. </a:t>
            </a:r>
            <a:endParaRPr lang="en-GB" dirty="0"/>
          </a:p>
        </p:txBody>
      </p:sp>
      <p:sp>
        <p:nvSpPr>
          <p:cNvPr id="5" name="Content Placeholder 4"/>
          <p:cNvSpPr>
            <a:spLocks noGrp="1"/>
          </p:cNvSpPr>
          <p:nvPr>
            <p:ph idx="1"/>
          </p:nvPr>
        </p:nvSpPr>
        <p:spPr/>
        <p:txBody>
          <a:bodyPr/>
          <a:lstStyle/>
          <a:p>
            <a:r>
              <a:rPr lang="en-GB" dirty="0" smtClean="0"/>
              <a:t>How some animals ears are different</a:t>
            </a:r>
          </a:p>
          <a:p>
            <a:r>
              <a:rPr lang="en-GB" dirty="0" smtClean="0"/>
              <a:t>Why this can help them hear better</a:t>
            </a:r>
          </a:p>
          <a:p>
            <a:r>
              <a:rPr lang="en-GB" dirty="0" smtClean="0"/>
              <a:t>How this relates to physics (as adaptations are part of biology too!)</a:t>
            </a:r>
            <a:endParaRPr lang="en-GB" dirty="0"/>
          </a:p>
        </p:txBody>
      </p:sp>
    </p:spTree>
    <p:extLst>
      <p:ext uri="{BB962C8B-B14F-4D97-AF65-F5344CB8AC3E}">
        <p14:creationId xmlns:p14="http://schemas.microsoft.com/office/powerpoint/2010/main" val="14829310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different about these animals?</a:t>
            </a:r>
            <a:endParaRPr lang="en-GB"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11049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9" y="2862263"/>
            <a:ext cx="1043360" cy="1495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2132856"/>
            <a:ext cx="188754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4358165"/>
            <a:ext cx="2016225" cy="203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64088" y="4005064"/>
            <a:ext cx="3312368" cy="1477328"/>
          </a:xfrm>
          <a:prstGeom prst="rect">
            <a:avLst/>
          </a:prstGeom>
          <a:noFill/>
        </p:spPr>
        <p:txBody>
          <a:bodyPr wrap="square" rtlCol="0">
            <a:spAutoFit/>
          </a:bodyPr>
          <a:lstStyle/>
          <a:p>
            <a:r>
              <a:rPr lang="en-GB" dirty="0" smtClean="0"/>
              <a:t>These animals all use their large ears to help them hear. Other animals have large ears for other purposes (e.g. elephants for cooling)</a:t>
            </a:r>
            <a:endParaRPr lang="en-GB" dirty="0"/>
          </a:p>
        </p:txBody>
      </p:sp>
    </p:spTree>
    <p:extLst>
      <p:ext uri="{BB962C8B-B14F-4D97-AF65-F5344CB8AC3E}">
        <p14:creationId xmlns:p14="http://schemas.microsoft.com/office/powerpoint/2010/main" val="121206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additive="base">
                                        <p:cTn id="13" dur="500" fill="hold"/>
                                        <p:tgtEl>
                                          <p:spTgt spid="19459"/>
                                        </p:tgtEl>
                                        <p:attrNameLst>
                                          <p:attrName>ppt_x</p:attrName>
                                        </p:attrNameLst>
                                      </p:cBhvr>
                                      <p:tavLst>
                                        <p:tav tm="0">
                                          <p:val>
                                            <p:strVal val="#ppt_x"/>
                                          </p:val>
                                        </p:tav>
                                        <p:tav tm="100000">
                                          <p:val>
                                            <p:strVal val="#ppt_x"/>
                                          </p:val>
                                        </p:tav>
                                      </p:tavLst>
                                    </p:anim>
                                    <p:anim calcmode="lin" valueType="num">
                                      <p:cBhvr additive="base">
                                        <p:cTn id="14"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additive="base">
                                        <p:cTn id="19" dur="500" fill="hold"/>
                                        <p:tgtEl>
                                          <p:spTgt spid="19460"/>
                                        </p:tgtEl>
                                        <p:attrNameLst>
                                          <p:attrName>ppt_x</p:attrName>
                                        </p:attrNameLst>
                                      </p:cBhvr>
                                      <p:tavLst>
                                        <p:tav tm="0">
                                          <p:val>
                                            <p:strVal val="#ppt_x"/>
                                          </p:val>
                                        </p:tav>
                                        <p:tav tm="100000">
                                          <p:val>
                                            <p:strVal val="#ppt_x"/>
                                          </p:val>
                                        </p:tav>
                                      </p:tavLst>
                                    </p:anim>
                                    <p:anim calcmode="lin" valueType="num">
                                      <p:cBhvr additive="base">
                                        <p:cTn id="20"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61"/>
                                        </p:tgtEl>
                                        <p:attrNameLst>
                                          <p:attrName>style.visibility</p:attrName>
                                        </p:attrNameLst>
                                      </p:cBhvr>
                                      <p:to>
                                        <p:strVal val="visible"/>
                                      </p:to>
                                    </p:set>
                                    <p:anim calcmode="lin" valueType="num">
                                      <p:cBhvr additive="base">
                                        <p:cTn id="25" dur="500" fill="hold"/>
                                        <p:tgtEl>
                                          <p:spTgt spid="19461"/>
                                        </p:tgtEl>
                                        <p:attrNameLst>
                                          <p:attrName>ppt_x</p:attrName>
                                        </p:attrNameLst>
                                      </p:cBhvr>
                                      <p:tavLst>
                                        <p:tav tm="0">
                                          <p:val>
                                            <p:strVal val="#ppt_x"/>
                                          </p:val>
                                        </p:tav>
                                        <p:tav tm="100000">
                                          <p:val>
                                            <p:strVal val="#ppt_x"/>
                                          </p:val>
                                        </p:tav>
                                      </p:tavLst>
                                    </p:anim>
                                    <p:anim calcmode="lin" valueType="num">
                                      <p:cBhvr additive="base">
                                        <p:cTn id="26"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crisis </a:t>
            </a:r>
            <a:endParaRPr lang="en-GB" dirty="0"/>
          </a:p>
        </p:txBody>
      </p:sp>
      <p:sp>
        <p:nvSpPr>
          <p:cNvPr id="5" name="Content Placeholder 4"/>
          <p:cNvSpPr>
            <a:spLocks noGrp="1"/>
          </p:cNvSpPr>
          <p:nvPr>
            <p:ph idx="1"/>
          </p:nvPr>
        </p:nvSpPr>
        <p:spPr/>
        <p:txBody>
          <a:bodyPr/>
          <a:lstStyle/>
          <a:p>
            <a:r>
              <a:rPr lang="en-GB" dirty="0"/>
              <a:t>People talk about the ‘energy crisis’ as energy is being transferred into different forms – e.g. as heat. We are running out of fossil fuels to be used as an energy source and these are being burnt</a:t>
            </a:r>
            <a:r>
              <a:rPr lang="en-GB" dirty="0" smtClean="0"/>
              <a:t>.</a:t>
            </a:r>
          </a:p>
          <a:p>
            <a:endParaRPr lang="en-GB" dirty="0"/>
          </a:p>
          <a:p>
            <a:endParaRPr lang="en-GB" dirty="0"/>
          </a:p>
          <a:p>
            <a:r>
              <a:rPr lang="en-GB" dirty="0"/>
              <a:t>In this example, the energy has been transferred from </a:t>
            </a:r>
            <a:r>
              <a:rPr lang="en-GB" b="1" dirty="0"/>
              <a:t>chemical potential energy</a:t>
            </a:r>
            <a:r>
              <a:rPr lang="en-GB" dirty="0"/>
              <a:t> (as the fuel) to </a:t>
            </a:r>
            <a:r>
              <a:rPr lang="en-GB" b="1" dirty="0"/>
              <a:t>heat energy</a:t>
            </a:r>
            <a:r>
              <a:rPr lang="en-GB" dirty="0"/>
              <a:t> (to make steam for the turbines) . </a:t>
            </a:r>
          </a:p>
          <a:p>
            <a:endParaRPr lang="en-GB" dirty="0"/>
          </a:p>
        </p:txBody>
      </p:sp>
    </p:spTree>
    <p:extLst>
      <p:ext uri="{BB962C8B-B14F-4D97-AF65-F5344CB8AC3E}">
        <p14:creationId xmlns:p14="http://schemas.microsoft.com/office/powerpoint/2010/main" val="8075206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Animal hearing </a:t>
            </a:r>
            <a:endParaRPr lang="en-GB" dirty="0"/>
          </a:p>
        </p:txBody>
      </p:sp>
      <p:sp>
        <p:nvSpPr>
          <p:cNvPr id="3" name="Content Placeholder 2"/>
          <p:cNvSpPr>
            <a:spLocks noGrp="1"/>
          </p:cNvSpPr>
          <p:nvPr>
            <p:ph idx="1"/>
          </p:nvPr>
        </p:nvSpPr>
        <p:spPr/>
        <p:txBody>
          <a:bodyPr/>
          <a:lstStyle/>
          <a:p>
            <a:r>
              <a:rPr lang="en-GB" dirty="0" smtClean="0">
                <a:hlinkClick r:id="rId2"/>
              </a:rPr>
              <a:t>Animal Hearing video (20 mins)</a:t>
            </a:r>
            <a:endParaRPr lang="en-GB" dirty="0"/>
          </a:p>
        </p:txBody>
      </p:sp>
    </p:spTree>
    <p:extLst>
      <p:ext uri="{BB962C8B-B14F-4D97-AF65-F5344CB8AC3E}">
        <p14:creationId xmlns:p14="http://schemas.microsoft.com/office/powerpoint/2010/main" val="13446531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need two ears?</a:t>
            </a:r>
            <a:endParaRPr lang="en-GB" dirty="0"/>
          </a:p>
        </p:txBody>
      </p:sp>
      <p:sp>
        <p:nvSpPr>
          <p:cNvPr id="4" name="Content Placeholder 3"/>
          <p:cNvSpPr>
            <a:spLocks noGrp="1"/>
          </p:cNvSpPr>
          <p:nvPr>
            <p:ph sz="half" idx="1"/>
          </p:nvPr>
        </p:nvSpPr>
        <p:spPr/>
        <p:txBody>
          <a:bodyPr>
            <a:normAutofit fontScale="85000" lnSpcReduction="20000"/>
          </a:bodyPr>
          <a:lstStyle/>
          <a:p>
            <a:r>
              <a:rPr lang="en-GB" dirty="0"/>
              <a:t>We need two ears to hear. We need two ears to be able to detect the direction the sound is coming from. When one ear is covered it is much harder to tell where the sound is coming from although you can still detect the sound. </a:t>
            </a:r>
            <a:endParaRPr lang="en-GB" dirty="0" smtClean="0"/>
          </a:p>
          <a:p>
            <a:r>
              <a:rPr lang="en-GB" dirty="0" smtClean="0"/>
              <a:t>Some people are better at detecting direction than others. With two ears it is still hard to detect some directions especially around the sides.</a:t>
            </a:r>
          </a:p>
          <a:p>
            <a:endParaRPr lang="en-GB" dirty="0"/>
          </a:p>
        </p:txBody>
      </p:sp>
      <p:pic>
        <p:nvPicPr>
          <p:cNvPr id="1945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140581"/>
            <a:ext cx="4038600" cy="378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46466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Think about what hand gesture someone would use to make you speak up… </a:t>
            </a:r>
            <a:endParaRPr lang="en-GB"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4286" y="1898718"/>
            <a:ext cx="5395428" cy="42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47664" y="2636912"/>
            <a:ext cx="6840760" cy="2646878"/>
          </a:xfrm>
          <a:prstGeom prst="rect">
            <a:avLst/>
          </a:prstGeom>
          <a:noFill/>
        </p:spPr>
        <p:txBody>
          <a:bodyPr wrap="square" rtlCol="0">
            <a:spAutoFit/>
          </a:bodyPr>
          <a:lstStyle/>
          <a:p>
            <a:r>
              <a:rPr lang="en-GB" sz="16600" dirty="0" smtClean="0">
                <a:solidFill>
                  <a:srgbClr val="FF0000"/>
                </a:solidFill>
              </a:rPr>
              <a:t>WHY?</a:t>
            </a:r>
            <a:endParaRPr lang="en-GB" sz="16600" dirty="0">
              <a:solidFill>
                <a:srgbClr val="FF0000"/>
              </a:solidFill>
            </a:endParaRPr>
          </a:p>
        </p:txBody>
      </p:sp>
    </p:spTree>
    <p:extLst>
      <p:ext uri="{BB962C8B-B14F-4D97-AF65-F5344CB8AC3E}">
        <p14:creationId xmlns:p14="http://schemas.microsoft.com/office/powerpoint/2010/main" val="35039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Curved reflectors</a:t>
            </a:r>
            <a:endParaRPr lang="en-GB" dirty="0"/>
          </a:p>
        </p:txBody>
      </p:sp>
      <p:sp>
        <p:nvSpPr>
          <p:cNvPr id="3" name="Content Placeholder 2"/>
          <p:cNvSpPr>
            <a:spLocks noGrp="1"/>
          </p:cNvSpPr>
          <p:nvPr>
            <p:ph idx="1"/>
          </p:nvPr>
        </p:nvSpPr>
        <p:spPr/>
        <p:txBody>
          <a:bodyPr/>
          <a:lstStyle/>
          <a:p>
            <a:r>
              <a:rPr lang="en-GB" dirty="0" smtClean="0"/>
              <a:t>A curved reflector reflects the signal to a focus – in this case sound</a:t>
            </a:r>
          </a:p>
          <a:p>
            <a:r>
              <a:rPr lang="en-GB" dirty="0" smtClean="0"/>
              <a:t>This is why out ears have a vaguely curved shape, and we ‘cup’ our ears to hear better </a:t>
            </a:r>
          </a:p>
          <a:p>
            <a:r>
              <a:rPr lang="en-GB" dirty="0" smtClean="0"/>
              <a:t>Animals with large ears are often prey – they can use this advanced hearing to detect predators </a:t>
            </a:r>
          </a:p>
          <a:p>
            <a:endParaRPr lang="en-GB"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221088"/>
            <a:ext cx="3301007" cy="187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58330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Tin can phones </a:t>
            </a:r>
            <a:endParaRPr lang="en-GB" dirty="0"/>
          </a:p>
        </p:txBody>
      </p:sp>
      <p:sp>
        <p:nvSpPr>
          <p:cNvPr id="3" name="Content Placeholder 2"/>
          <p:cNvSpPr>
            <a:spLocks noGrp="1"/>
          </p:cNvSpPr>
          <p:nvPr>
            <p:ph sz="half" idx="1"/>
          </p:nvPr>
        </p:nvSpPr>
        <p:spPr/>
        <p:txBody>
          <a:bodyPr>
            <a:normAutofit fontScale="92500" lnSpcReduction="10000"/>
          </a:bodyPr>
          <a:lstStyle/>
          <a:p>
            <a:pPr marL="0" indent="0">
              <a:buNone/>
            </a:pPr>
            <a:r>
              <a:rPr lang="en-GB" dirty="0" smtClean="0"/>
              <a:t>How do you think tin can phones work?</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Use your knowledge of everything so far, including longitudinal waves and </a:t>
            </a:r>
            <a:r>
              <a:rPr lang="en-GB" smtClean="0"/>
              <a:t>curved reflectors  </a:t>
            </a:r>
            <a:endParaRPr lang="en-GB" dirty="0" smtClean="0"/>
          </a:p>
          <a:p>
            <a:pPr marL="0" indent="0">
              <a:buNone/>
            </a:pPr>
            <a:endParaRPr lang="en-GB" dirty="0"/>
          </a:p>
        </p:txBody>
      </p:sp>
      <p:pic>
        <p:nvPicPr>
          <p:cNvPr id="2253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8144" y="2996952"/>
            <a:ext cx="2285634" cy="152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1256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Tin can phones </a:t>
            </a:r>
            <a:endParaRPr lang="en-GB" dirty="0"/>
          </a:p>
        </p:txBody>
      </p:sp>
      <p:sp>
        <p:nvSpPr>
          <p:cNvPr id="3" name="Content Placeholder 2"/>
          <p:cNvSpPr>
            <a:spLocks noGrp="1"/>
          </p:cNvSpPr>
          <p:nvPr>
            <p:ph sz="half" idx="1"/>
          </p:nvPr>
        </p:nvSpPr>
        <p:spPr/>
        <p:txBody>
          <a:bodyPr>
            <a:normAutofit fontScale="85000" lnSpcReduction="20000"/>
          </a:bodyPr>
          <a:lstStyle/>
          <a:p>
            <a:r>
              <a:rPr lang="en-GB" dirty="0" smtClean="0">
                <a:hlinkClick r:id="rId2"/>
              </a:rPr>
              <a:t>Artsy video of longest can phone </a:t>
            </a:r>
            <a:endParaRPr lang="en-GB" dirty="0"/>
          </a:p>
        </p:txBody>
      </p:sp>
      <p:sp>
        <p:nvSpPr>
          <p:cNvPr id="4" name="Content Placeholder 3"/>
          <p:cNvSpPr>
            <a:spLocks noGrp="1"/>
          </p:cNvSpPr>
          <p:nvPr>
            <p:ph sz="half" idx="2"/>
          </p:nvPr>
        </p:nvSpPr>
        <p:spPr/>
        <p:txBody>
          <a:bodyPr>
            <a:normAutofit fontScale="85000" lnSpcReduction="20000"/>
          </a:bodyPr>
          <a:lstStyle/>
          <a:p>
            <a:pPr fontAlgn="base"/>
            <a:r>
              <a:rPr lang="en-GB" dirty="0"/>
              <a:t>Talking causes little </a:t>
            </a:r>
            <a:r>
              <a:rPr lang="en-GB" dirty="0" smtClean="0"/>
              <a:t>vibrations in </a:t>
            </a:r>
            <a:r>
              <a:rPr lang="en-GB" dirty="0"/>
              <a:t>the air in front of your mouth, as you can tell by speaking into your hand. When you send those vibrations into the can, they cause the back end to vibrate.</a:t>
            </a:r>
          </a:p>
          <a:p>
            <a:pPr fontAlgn="base"/>
            <a:r>
              <a:rPr lang="en-GB" dirty="0"/>
              <a:t>This vibration is passed along the string and into the other can. When that can vibrates, it creates vibrations in the air once again — and you can hear the other person’s voice!</a:t>
            </a:r>
          </a:p>
          <a:p>
            <a:endParaRPr lang="en-GB" dirty="0"/>
          </a:p>
        </p:txBody>
      </p:sp>
    </p:spTree>
    <p:extLst>
      <p:ext uri="{BB962C8B-B14F-4D97-AF65-F5344CB8AC3E}">
        <p14:creationId xmlns:p14="http://schemas.microsoft.com/office/powerpoint/2010/main" val="31765402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Think of other things that might use a curved reflector </a:t>
            </a:r>
            <a:endParaRPr lang="en-GB" dirty="0"/>
          </a:p>
        </p:txBody>
      </p:sp>
      <p:sp>
        <p:nvSpPr>
          <p:cNvPr id="5" name="Content Placeholder 4"/>
          <p:cNvSpPr>
            <a:spLocks noGrp="1"/>
          </p:cNvSpPr>
          <p:nvPr>
            <p:ph idx="1"/>
          </p:nvPr>
        </p:nvSpPr>
        <p:spPr/>
        <p:txBody>
          <a:bodyPr/>
          <a:lstStyle/>
          <a:p>
            <a:r>
              <a:rPr lang="en-GB" dirty="0" smtClean="0"/>
              <a:t>Hint: there could be one on the side of your house!</a:t>
            </a:r>
            <a:endParaRPr lang="en-GB" dirty="0"/>
          </a:p>
        </p:txBody>
      </p:sp>
    </p:spTree>
    <p:extLst>
      <p:ext uri="{BB962C8B-B14F-4D97-AF65-F5344CB8AC3E}">
        <p14:creationId xmlns:p14="http://schemas.microsoft.com/office/powerpoint/2010/main" val="34989160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How do humans ears compare to some animals?</a:t>
            </a:r>
          </a:p>
          <a:p>
            <a:pPr marL="457200" indent="-457200">
              <a:buFont typeface="+mj-lt"/>
              <a:buAutoNum type="arabicPeriod"/>
            </a:pPr>
            <a:r>
              <a:rPr lang="en-GB" dirty="0" smtClean="0"/>
              <a:t>Which is better for hearing?</a:t>
            </a:r>
          </a:p>
          <a:p>
            <a:pPr marL="457200" indent="-457200">
              <a:buFont typeface="+mj-lt"/>
              <a:buAutoNum type="arabicPeriod"/>
            </a:pPr>
            <a:r>
              <a:rPr lang="en-GB" dirty="0" smtClean="0"/>
              <a:t>Why do we ‘cup’ our ears to hear better?</a:t>
            </a:r>
          </a:p>
          <a:p>
            <a:pPr marL="457200" indent="-457200">
              <a:buFont typeface="+mj-lt"/>
              <a:buAutoNum type="arabicPeriod"/>
            </a:pPr>
            <a:r>
              <a:rPr lang="en-GB" dirty="0" smtClean="0"/>
              <a:t>How does a tin can phone work?</a:t>
            </a:r>
            <a:endParaRPr lang="en-GB" dirty="0"/>
          </a:p>
        </p:txBody>
      </p:sp>
    </p:spTree>
    <p:extLst>
      <p:ext uri="{BB962C8B-B14F-4D97-AF65-F5344CB8AC3E}">
        <p14:creationId xmlns:p14="http://schemas.microsoft.com/office/powerpoint/2010/main" val="141885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law </a:t>
            </a:r>
            <a:endParaRPr lang="en-GB" dirty="0"/>
          </a:p>
        </p:txBody>
      </p:sp>
      <p:sp>
        <p:nvSpPr>
          <p:cNvPr id="3" name="Content Placeholder 2"/>
          <p:cNvSpPr>
            <a:spLocks noGrp="1"/>
          </p:cNvSpPr>
          <p:nvPr>
            <p:ph idx="1"/>
          </p:nvPr>
        </p:nvSpPr>
        <p:spPr/>
        <p:txBody>
          <a:bodyPr/>
          <a:lstStyle/>
          <a:p>
            <a:r>
              <a:rPr lang="en-GB" sz="3600" dirty="0"/>
              <a:t>There is exactly the same energy in the Universe as the start of the world. We say there is an energy crisis as we are using up useful energy and transferring into less useful forms. Eventually it will all become heat.</a:t>
            </a:r>
          </a:p>
          <a:p>
            <a:pPr marL="0" indent="0">
              <a:buNone/>
            </a:pPr>
            <a:endParaRPr lang="en-GB" dirty="0"/>
          </a:p>
        </p:txBody>
      </p:sp>
      <p:sp>
        <p:nvSpPr>
          <p:cNvPr id="4" name="Content Placeholder 2"/>
          <p:cNvSpPr txBox="1">
            <a:spLocks/>
          </p:cNvSpPr>
          <p:nvPr/>
        </p:nvSpPr>
        <p:spPr bwMode="auto">
          <a:xfrm>
            <a:off x="1691680" y="5448646"/>
            <a:ext cx="7365504" cy="12527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GB" kern="0" dirty="0" smtClean="0"/>
              <a:t>Energy is converted or transferred it is never lost!</a:t>
            </a:r>
            <a:endParaRPr lang="en-GB" kern="0" dirty="0"/>
          </a:p>
        </p:txBody>
      </p:sp>
    </p:spTree>
    <p:extLst>
      <p:ext uri="{BB962C8B-B14F-4D97-AF65-F5344CB8AC3E}">
        <p14:creationId xmlns:p14="http://schemas.microsoft.com/office/powerpoint/2010/main" val="582036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a:t>
            </a:r>
            <a:endParaRPr lang="en-GB" dirty="0"/>
          </a:p>
        </p:txBody>
      </p:sp>
      <p:sp>
        <p:nvSpPr>
          <p:cNvPr id="3" name="Content Placeholder 2"/>
          <p:cNvSpPr>
            <a:spLocks noGrp="1"/>
          </p:cNvSpPr>
          <p:nvPr>
            <p:ph idx="1"/>
          </p:nvPr>
        </p:nvSpPr>
        <p:spPr/>
        <p:txBody>
          <a:bodyPr/>
          <a:lstStyle/>
          <a:p>
            <a:r>
              <a:rPr lang="en-GB" dirty="0" smtClean="0"/>
              <a:t>Due date __/__/2019</a:t>
            </a:r>
          </a:p>
          <a:p>
            <a:endParaRPr lang="en-GB" dirty="0"/>
          </a:p>
          <a:p>
            <a:r>
              <a:rPr lang="en-GB" dirty="0" smtClean="0"/>
              <a:t>Create a cover page for the Energy and Sound topic </a:t>
            </a:r>
            <a:endParaRPr lang="en-GB" dirty="0"/>
          </a:p>
        </p:txBody>
      </p:sp>
    </p:spTree>
    <p:extLst>
      <p:ext uri="{BB962C8B-B14F-4D97-AF65-F5344CB8AC3E}">
        <p14:creationId xmlns:p14="http://schemas.microsoft.com/office/powerpoint/2010/main" val="1551870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What are the units for energy?</a:t>
            </a:r>
          </a:p>
          <a:p>
            <a:pPr marL="457200" indent="-457200">
              <a:buFont typeface="+mj-lt"/>
              <a:buAutoNum type="arabicPeriod"/>
            </a:pPr>
            <a:r>
              <a:rPr lang="en-GB" dirty="0" smtClean="0"/>
              <a:t>What is energy needed for?</a:t>
            </a:r>
          </a:p>
          <a:p>
            <a:pPr marL="457200" indent="-457200">
              <a:buFont typeface="+mj-lt"/>
              <a:buAutoNum type="arabicPeriod"/>
            </a:pPr>
            <a:r>
              <a:rPr lang="en-GB" dirty="0" smtClean="0"/>
              <a:t>Name 4 different forms of energy</a:t>
            </a:r>
          </a:p>
          <a:p>
            <a:pPr marL="457200" indent="-457200">
              <a:buFont typeface="+mj-lt"/>
              <a:buAutoNum type="arabicPeriod"/>
            </a:pPr>
            <a:r>
              <a:rPr lang="en-GB" dirty="0" smtClean="0"/>
              <a:t>What is the law of energy? (can it be created?)</a:t>
            </a:r>
            <a:endParaRPr lang="en-GB" dirty="0"/>
          </a:p>
        </p:txBody>
      </p:sp>
    </p:spTree>
    <p:extLst>
      <p:ext uri="{BB962C8B-B14F-4D97-AF65-F5344CB8AC3E}">
        <p14:creationId xmlns:p14="http://schemas.microsoft.com/office/powerpoint/2010/main" val="1544027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2 </a:t>
            </a:r>
            <a:endParaRPr lang="en-GB" dirty="0"/>
          </a:p>
        </p:txBody>
      </p:sp>
      <p:sp>
        <p:nvSpPr>
          <p:cNvPr id="5" name="Text Placeholder 4"/>
          <p:cNvSpPr>
            <a:spLocks noGrp="1"/>
          </p:cNvSpPr>
          <p:nvPr>
            <p:ph type="body" idx="1"/>
          </p:nvPr>
        </p:nvSpPr>
        <p:spPr/>
        <p:txBody>
          <a:bodyPr/>
          <a:lstStyle/>
          <a:p>
            <a:r>
              <a:rPr lang="en-GB" dirty="0" smtClean="0"/>
              <a:t>Energy transformations </a:t>
            </a:r>
            <a:endParaRPr lang="en-GB" dirty="0"/>
          </a:p>
        </p:txBody>
      </p:sp>
    </p:spTree>
    <p:extLst>
      <p:ext uri="{BB962C8B-B14F-4D97-AF65-F5344CB8AC3E}">
        <p14:creationId xmlns:p14="http://schemas.microsoft.com/office/powerpoint/2010/main" val="2499040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Intentions </a:t>
            </a:r>
            <a:endParaRPr lang="en-GB" dirty="0"/>
          </a:p>
        </p:txBody>
      </p:sp>
      <p:sp>
        <p:nvSpPr>
          <p:cNvPr id="5" name="Content Placeholder 4"/>
          <p:cNvSpPr>
            <a:spLocks noGrp="1"/>
          </p:cNvSpPr>
          <p:nvPr>
            <p:ph idx="1"/>
          </p:nvPr>
        </p:nvSpPr>
        <p:spPr/>
        <p:txBody>
          <a:bodyPr/>
          <a:lstStyle/>
          <a:p>
            <a:pPr marL="0" indent="0">
              <a:buNone/>
            </a:pPr>
            <a:r>
              <a:rPr lang="en-GB" dirty="0" smtClean="0"/>
              <a:t>By the end of this lesson you should be able to…</a:t>
            </a:r>
          </a:p>
          <a:p>
            <a:r>
              <a:rPr lang="en-GB" dirty="0" smtClean="0"/>
              <a:t>Give examples of energy transformations in common household objects </a:t>
            </a:r>
          </a:p>
          <a:p>
            <a:r>
              <a:rPr lang="en-GB" dirty="0" smtClean="0"/>
              <a:t>Suggest where energy may be lost in these transformations </a:t>
            </a:r>
            <a:endParaRPr lang="en-GB" dirty="0"/>
          </a:p>
        </p:txBody>
      </p:sp>
    </p:spTree>
    <p:extLst>
      <p:ext uri="{BB962C8B-B14F-4D97-AF65-F5344CB8AC3E}">
        <p14:creationId xmlns:p14="http://schemas.microsoft.com/office/powerpoint/2010/main" val="3191883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Forms of energy </a:t>
            </a:r>
            <a:endParaRPr lang="en-GB" dirty="0"/>
          </a:p>
        </p:txBody>
      </p:sp>
      <p:sp>
        <p:nvSpPr>
          <p:cNvPr id="4" name="Rectangle 3"/>
          <p:cNvSpPr>
            <a:spLocks noGrp="1" noChangeArrowheads="1"/>
          </p:cNvSpPr>
          <p:nvPr>
            <p:ph idx="1"/>
          </p:nvPr>
        </p:nvSpPr>
        <p:spPr>
          <a:noFill/>
        </p:spPr>
        <p:txBody>
          <a:bodyPr/>
          <a:lstStyle/>
          <a:p>
            <a:pPr marL="0" indent="0" eaLnBrk="1" hangingPunct="1">
              <a:buNone/>
            </a:pPr>
            <a:r>
              <a:rPr lang="en-GB" altLang="en-US" sz="2800" dirty="0" smtClean="0"/>
              <a:t>A phone takes in electrical energy and turns it into sound and light energy.</a:t>
            </a:r>
          </a:p>
          <a:p>
            <a:pPr marL="0" indent="0" eaLnBrk="1" hangingPunct="1">
              <a:buNone/>
            </a:pPr>
            <a:endParaRPr lang="en-GB" altLang="en-US" sz="2800" dirty="0" smtClean="0"/>
          </a:p>
        </p:txBody>
      </p:sp>
      <p:pic>
        <p:nvPicPr>
          <p:cNvPr id="3074" name="Picture 2" descr="C:\Users\Jennifer.Horn\AppData\Local\Microsoft\Windows\Temporary Internet Files\Content.IE5\KXPE88SC\asus_padfone_infinity_android_phone_with_tablet_station_announced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42088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468313" y="5516563"/>
            <a:ext cx="8351837" cy="1152525"/>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dirty="0">
                <a:latin typeface="Comic Sans MS" pitchFamily="66" charset="0"/>
              </a:rPr>
              <a:t>So, the energy change in </a:t>
            </a:r>
            <a:r>
              <a:rPr lang="en-GB" altLang="en-US" sz="2800" dirty="0" smtClean="0">
                <a:latin typeface="Comic Sans MS" pitchFamily="66" charset="0"/>
              </a:rPr>
              <a:t>a phone </a:t>
            </a:r>
            <a:r>
              <a:rPr lang="en-GB" altLang="en-US" sz="2800" dirty="0">
                <a:latin typeface="Comic Sans MS" pitchFamily="66" charset="0"/>
              </a:rPr>
              <a:t>is:</a:t>
            </a:r>
            <a:endParaRPr lang="en-GB" altLang="en-US" sz="2800" b="1" dirty="0">
              <a:latin typeface="Comic Sans MS" pitchFamily="66" charset="0"/>
            </a:endParaRPr>
          </a:p>
          <a:p>
            <a:pPr algn="ctr" eaLnBrk="1" hangingPunct="1"/>
            <a:r>
              <a:rPr lang="en-GB" altLang="en-US" sz="2800" b="1" dirty="0">
                <a:latin typeface="Comic Sans MS" pitchFamily="66" charset="0"/>
              </a:rPr>
              <a:t>Electrical </a:t>
            </a:r>
            <a:r>
              <a:rPr lang="en-GB" altLang="en-US" sz="2800" b="1" dirty="0">
                <a:latin typeface="Comic Sans MS" pitchFamily="66" charset="0"/>
                <a:sym typeface="Symbol" pitchFamily="18" charset="2"/>
              </a:rPr>
              <a:t></a:t>
            </a:r>
            <a:r>
              <a:rPr lang="en-GB" altLang="en-US" sz="2800" b="1" dirty="0">
                <a:latin typeface="Comic Sans MS" pitchFamily="66" charset="0"/>
              </a:rPr>
              <a:t> Sound + Light + Heat</a:t>
            </a:r>
            <a:endParaRPr lang="en-GB" altLang="en-US" sz="2800" dirty="0">
              <a:latin typeface="Comic Sans MS" pitchFamily="66" charset="0"/>
            </a:endParaRPr>
          </a:p>
          <a:p>
            <a:pPr eaLnBrk="1" hangingPunct="1">
              <a:spcBef>
                <a:spcPct val="20000"/>
              </a:spcBef>
            </a:pPr>
            <a:r>
              <a:rPr lang="en-GB" altLang="en-US" sz="1600" dirty="0">
                <a:solidFill>
                  <a:schemeClr val="bg1"/>
                </a:solidFill>
                <a:latin typeface="Comic Sans MS" pitchFamily="66" charset="0"/>
              </a:rPr>
              <a:t> </a:t>
            </a:r>
            <a:endParaRPr lang="en-GB" altLang="en-US" sz="1600" b="1" dirty="0">
              <a:solidFill>
                <a:schemeClr val="bg1"/>
              </a:solidFill>
              <a:latin typeface="Comic Sans MS" pitchFamily="66" charset="0"/>
            </a:endParaRPr>
          </a:p>
        </p:txBody>
      </p:sp>
    </p:spTree>
    <p:extLst>
      <p:ext uri="{BB962C8B-B14F-4D97-AF65-F5344CB8AC3E}">
        <p14:creationId xmlns:p14="http://schemas.microsoft.com/office/powerpoint/2010/main" val="142766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ontrols>
      <mc:AlternateContent xmlns:mc="http://schemas.openxmlformats.org/markup-compatibility/2006">
        <mc:Choice xmlns:v="urn:schemas-microsoft-com:vml" Requires="v">
          <p:control spid="4129" name="ShockwaveFlash1" r:id="rId2" imgW="1828800" imgH="1828800"/>
        </mc:Choice>
        <mc:Fallback>
          <p:control name="ShockwaveFlash1" r:id="rId2" imgW="1828800" imgH="1828800">
            <p:pic>
              <p:nvPicPr>
                <p:cNvPr id="4" name="ShockwaveFlash1"/>
                <p:cNvPicPr preferRelativeResize="0">
                  <a:picLocks noChangeArrowheads="1" noChangeShapeType="1"/>
                </p:cNvPicPr>
                <p:nvPr/>
              </p:nvPicPr>
              <p:blipFill>
                <a:blip r:embed="rId4"/>
                <a:srcRect/>
                <a:stretch>
                  <a:fillRect/>
                </a:stretch>
              </p:blipFill>
              <p:spPr bwMode="auto">
                <a:xfrm>
                  <a:off x="511175" y="835025"/>
                  <a:ext cx="8042275" cy="52466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7450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ontrols>
      <mc:AlternateContent xmlns:mc="http://schemas.openxmlformats.org/markup-compatibility/2006">
        <mc:Choice xmlns:v="urn:schemas-microsoft-com:vml" Requires="v">
          <p:control spid="6177" name="ShockwaveFlash1" r:id="rId2" imgW="1828800" imgH="1828800"/>
        </mc:Choice>
        <mc:Fallback>
          <p:control name="ShockwaveFlash1" r:id="rId2" imgW="1828800" imgH="1828800">
            <p:pic>
              <p:nvPicPr>
                <p:cNvPr id="4" name="ShockwaveFlash1"/>
                <p:cNvPicPr preferRelativeResize="0">
                  <a:picLocks noChangeArrowheads="1" noChangeShapeType="1"/>
                </p:cNvPicPr>
                <p:nvPr/>
              </p:nvPicPr>
              <p:blipFill>
                <a:blip r:embed="rId4"/>
                <a:srcRect/>
                <a:stretch>
                  <a:fillRect/>
                </a:stretch>
              </p:blipFill>
              <p:spPr bwMode="auto">
                <a:xfrm>
                  <a:off x="523875" y="930275"/>
                  <a:ext cx="8040688" cy="51768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8005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1 </a:t>
            </a:r>
            <a:endParaRPr lang="en-GB" dirty="0"/>
          </a:p>
        </p:txBody>
      </p:sp>
      <p:sp>
        <p:nvSpPr>
          <p:cNvPr id="5" name="Text Placeholder 4"/>
          <p:cNvSpPr>
            <a:spLocks noGrp="1"/>
          </p:cNvSpPr>
          <p:nvPr>
            <p:ph type="body" idx="1"/>
          </p:nvPr>
        </p:nvSpPr>
        <p:spPr/>
        <p:txBody>
          <a:bodyPr/>
          <a:lstStyle/>
          <a:p>
            <a:r>
              <a:rPr lang="en-GB" dirty="0" smtClean="0"/>
              <a:t>Introduction </a:t>
            </a:r>
            <a:endParaRPr lang="en-GB" dirty="0"/>
          </a:p>
        </p:txBody>
      </p:sp>
    </p:spTree>
    <p:extLst>
      <p:ext uri="{BB962C8B-B14F-4D97-AF65-F5344CB8AC3E}">
        <p14:creationId xmlns:p14="http://schemas.microsoft.com/office/powerpoint/2010/main" val="2130517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circus </a:t>
            </a:r>
            <a:endParaRPr lang="en-GB" dirty="0"/>
          </a:p>
        </p:txBody>
      </p:sp>
      <p:sp>
        <p:nvSpPr>
          <p:cNvPr id="3" name="Content Placeholder 2"/>
          <p:cNvSpPr>
            <a:spLocks noGrp="1"/>
          </p:cNvSpPr>
          <p:nvPr>
            <p:ph idx="1"/>
          </p:nvPr>
        </p:nvSpPr>
        <p:spPr/>
        <p:txBody>
          <a:bodyPr/>
          <a:lstStyle/>
          <a:p>
            <a:r>
              <a:rPr lang="en-GB" dirty="0" smtClean="0"/>
              <a:t>Complete the activities in the energy circus </a:t>
            </a:r>
          </a:p>
          <a:p>
            <a:r>
              <a:rPr lang="en-GB" dirty="0" smtClean="0"/>
              <a:t>Write the energy transfer for each activity </a:t>
            </a:r>
            <a:endParaRPr lang="en-GB" dirty="0"/>
          </a:p>
        </p:txBody>
      </p:sp>
      <p:grpSp>
        <p:nvGrpSpPr>
          <p:cNvPr id="4" name="Group 3"/>
          <p:cNvGrpSpPr/>
          <p:nvPr/>
        </p:nvGrpSpPr>
        <p:grpSpPr>
          <a:xfrm>
            <a:off x="7277990" y="190341"/>
            <a:ext cx="1804577" cy="1621184"/>
            <a:chOff x="7277990" y="190341"/>
            <a:chExt cx="1804577" cy="162118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741" y="190341"/>
              <a:ext cx="1222727" cy="1006412"/>
            </a:xfrm>
            <a:prstGeom prst="rect">
              <a:avLst/>
            </a:prstGeom>
          </p:spPr>
        </p:pic>
        <p:sp>
          <p:nvSpPr>
            <p:cNvPr id="6" name="TextBox 5"/>
            <p:cNvSpPr txBox="1"/>
            <p:nvPr/>
          </p:nvSpPr>
          <p:spPr>
            <a:xfrm>
              <a:off x="7277990" y="1165194"/>
              <a:ext cx="1804577" cy="646331"/>
            </a:xfrm>
            <a:prstGeom prst="rect">
              <a:avLst/>
            </a:prstGeom>
            <a:noFill/>
          </p:spPr>
          <p:txBody>
            <a:bodyPr wrap="square" rtlCol="0">
              <a:spAutoFit/>
            </a:bodyPr>
            <a:lstStyle/>
            <a:p>
              <a:pPr algn="ctr"/>
              <a:r>
                <a:rPr lang="en-GB" b="1" dirty="0" smtClean="0"/>
                <a:t>All practical activities</a:t>
              </a:r>
              <a:endParaRPr lang="en-GB" b="1" dirty="0"/>
            </a:p>
          </p:txBody>
        </p:sp>
      </p:grpSp>
    </p:spTree>
    <p:extLst>
      <p:ext uri="{BB962C8B-B14F-4D97-AF65-F5344CB8AC3E}">
        <p14:creationId xmlns:p14="http://schemas.microsoft.com/office/powerpoint/2010/main" val="2378132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the energy all get transferred?</a:t>
            </a:r>
            <a:endParaRPr lang="en-GB" dirty="0"/>
          </a:p>
        </p:txBody>
      </p:sp>
      <p:sp>
        <p:nvSpPr>
          <p:cNvPr id="3" name="Content Placeholder 2"/>
          <p:cNvSpPr>
            <a:spLocks noGrp="1"/>
          </p:cNvSpPr>
          <p:nvPr>
            <p:ph idx="1"/>
          </p:nvPr>
        </p:nvSpPr>
        <p:spPr/>
        <p:txBody>
          <a:bodyPr/>
          <a:lstStyle/>
          <a:p>
            <a:r>
              <a:rPr lang="en-GB" dirty="0" smtClean="0"/>
              <a:t>Think of a racing car. Do you think all of the stored energy in the fuel is transferred into kinetic energy?</a:t>
            </a:r>
          </a:p>
          <a:p>
            <a:endParaRPr lang="en-GB" dirty="0"/>
          </a:p>
          <a:p>
            <a:endParaRPr lang="en-GB" dirty="0" smtClean="0"/>
          </a:p>
          <a:p>
            <a:r>
              <a:rPr lang="en-GB" dirty="0" smtClean="0"/>
              <a:t>If not, what form might this energy take? </a:t>
            </a:r>
            <a:endParaRPr lang="en-GB" dirty="0"/>
          </a:p>
        </p:txBody>
      </p:sp>
      <p:pic>
        <p:nvPicPr>
          <p:cNvPr id="5122" name="Picture 2" descr="C:\Program Files (x86)\Microsoft Office\MEDIA\CAGCAT10\j021685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437112"/>
            <a:ext cx="2907091" cy="132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73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a:buNone/>
            </a:pPr>
            <a:r>
              <a:rPr lang="en-GB" altLang="en-US" dirty="0" smtClean="0">
                <a:ea typeface="Times New Roman" pitchFamily="18" charset="0"/>
                <a:cs typeface="Times New Roman" pitchFamily="18" charset="0"/>
              </a:rPr>
              <a:t>Here is a picture of a racing car. In the diagram 100 Joules of energy is stored in the fuel. This produces 30 Joules of energy to move the car forward. This means 70 Joules of energy has been wasted as heat. We can represent this in a diagram </a:t>
            </a:r>
            <a:endParaRPr lang="en-GB" altLang="en-US" dirty="0" smtClean="0">
              <a:cs typeface="Arial" pitchFamily="34" charset="0"/>
            </a:endParaRPr>
          </a:p>
          <a:p>
            <a:endParaRPr lang="en-GB" dirty="0"/>
          </a:p>
        </p:txBody>
      </p:sp>
      <p:grpSp>
        <p:nvGrpSpPr>
          <p:cNvPr id="4" name="Group 3"/>
          <p:cNvGrpSpPr/>
          <p:nvPr/>
        </p:nvGrpSpPr>
        <p:grpSpPr>
          <a:xfrm>
            <a:off x="550195" y="3331029"/>
            <a:ext cx="8684840" cy="2870955"/>
            <a:chOff x="550195" y="3331029"/>
            <a:chExt cx="8684840" cy="2870955"/>
          </a:xfrm>
        </p:grpSpPr>
        <p:pic>
          <p:nvPicPr>
            <p:cNvPr id="5" name="Picture 1" descr="..\..\GRAPHICS\Clipart\General\Transport\Cars\grandprix.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701" y="3331029"/>
              <a:ext cx="3200400" cy="1085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550195" y="4724656"/>
              <a:ext cx="868484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400" dirty="0" smtClean="0">
                  <a:ea typeface="Times New Roman" pitchFamily="18" charset="0"/>
                  <a:cs typeface="Arial" pitchFamily="34" charset="0"/>
                </a:rPr>
                <a:t>100 </a:t>
              </a:r>
              <a:r>
                <a:rPr lang="en-GB" altLang="en-US" sz="2400" dirty="0">
                  <a:ea typeface="Times New Roman" pitchFamily="18" charset="0"/>
                  <a:cs typeface="Arial" pitchFamily="34" charset="0"/>
                </a:rPr>
                <a:t>J	</a:t>
              </a:r>
              <a:r>
                <a:rPr lang="en-GB" altLang="en-US" sz="2400" dirty="0" smtClean="0">
                  <a:ea typeface="Times New Roman" pitchFamily="18" charset="0"/>
                  <a:cs typeface="Arial" pitchFamily="34" charset="0"/>
                </a:rPr>
                <a:t>			</a:t>
              </a:r>
              <a:r>
                <a:rPr kumimoji="0" lang="en-GB" altLang="en-US" sz="2400" b="0" i="0" u="none" strike="noStrike" cap="none" normalizeH="0" baseline="0" dirty="0" smtClean="0">
                  <a:ln>
                    <a:noFill/>
                  </a:ln>
                  <a:effectLst/>
                  <a:ea typeface="Times New Roman" pitchFamily="18" charset="0"/>
                  <a:cs typeface="Arial" pitchFamily="34" charset="0"/>
                </a:rPr>
                <a:t>30 Joules kinetic energy</a:t>
              </a:r>
              <a:endParaRPr kumimoji="0" lang="en-GB" altLang="en-US" sz="24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effectLst/>
                  <a:ea typeface="Times New Roman" pitchFamily="18" charset="0"/>
                  <a:cs typeface="Arial" pitchFamily="34" charset="0"/>
                </a:rPr>
                <a:t>potential energy</a:t>
              </a:r>
              <a:endParaRPr kumimoji="0" lang="en-GB" altLang="en-US" sz="24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effectLst/>
                  <a:ea typeface="Times New Roman" pitchFamily="18" charset="0"/>
                  <a:cs typeface="Arial" pitchFamily="34" charset="0"/>
                </a:rPr>
                <a:t>in fuel					70 Joules heat </a:t>
              </a:r>
              <a:endParaRPr kumimoji="0" lang="en-GB" altLang="en-US" sz="24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effectLst/>
                <a:latin typeface="Arial" pitchFamily="34" charset="0"/>
                <a:cs typeface="Arial" pitchFamily="34" charset="0"/>
              </a:endParaRPr>
            </a:p>
          </p:txBody>
        </p:sp>
      </p:grpSp>
      <p:sp>
        <p:nvSpPr>
          <p:cNvPr id="8" name="Right Arrow 7"/>
          <p:cNvSpPr/>
          <p:nvPr/>
        </p:nvSpPr>
        <p:spPr>
          <a:xfrm>
            <a:off x="2699792" y="4724656"/>
            <a:ext cx="1206109" cy="432536"/>
          </a:xfrm>
          <a:prstGeom prst="right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3302844" y="5284470"/>
            <a:ext cx="603055" cy="413952"/>
          </a:xfrm>
          <a:prstGeom prst="right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987824" y="5013176"/>
            <a:ext cx="315022" cy="57606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750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449263"/>
            <a:ext cx="7772400" cy="762000"/>
          </a:xfrm>
        </p:spPr>
        <p:txBody>
          <a:bodyPr/>
          <a:lstStyle/>
          <a:p>
            <a:r>
              <a:rPr lang="en-GB" altLang="en-US" dirty="0">
                <a:latin typeface="Tahoma" pitchFamily="34" charset="0"/>
              </a:rPr>
              <a:t>Energy Transfers (continued)</a:t>
            </a:r>
          </a:p>
        </p:txBody>
      </p:sp>
      <p:sp>
        <p:nvSpPr>
          <p:cNvPr id="4099" name="Text Box 3"/>
          <p:cNvSpPr txBox="1">
            <a:spLocks noChangeArrowheads="1"/>
          </p:cNvSpPr>
          <p:nvPr/>
        </p:nvSpPr>
        <p:spPr bwMode="auto">
          <a:xfrm>
            <a:off x="533400" y="1211263"/>
            <a:ext cx="2226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solidFill>
                  <a:schemeClr val="bg1"/>
                </a:solidFill>
                <a:latin typeface="Tahoma" pitchFamily="34" charset="0"/>
              </a:rPr>
              <a:t>More examples – </a:t>
            </a:r>
          </a:p>
        </p:txBody>
      </p:sp>
      <p:grpSp>
        <p:nvGrpSpPr>
          <p:cNvPr id="4105" name="Group 9"/>
          <p:cNvGrpSpPr>
            <a:grpSpLocks/>
          </p:cNvGrpSpPr>
          <p:nvPr/>
        </p:nvGrpSpPr>
        <p:grpSpPr bwMode="auto">
          <a:xfrm>
            <a:off x="533400" y="1143000"/>
            <a:ext cx="7924800" cy="2547938"/>
            <a:chOff x="336" y="720"/>
            <a:chExt cx="4992" cy="1605"/>
          </a:xfrm>
        </p:grpSpPr>
        <p:pic>
          <p:nvPicPr>
            <p:cNvPr id="4100" name="Picture 4" descr="H:\My Pictures\electric be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 y="720"/>
              <a:ext cx="1104" cy="1605"/>
            </a:xfrm>
            <a:prstGeom prst="rect">
              <a:avLst/>
            </a:prstGeom>
            <a:noFill/>
            <a:extLst>
              <a:ext uri="{909E8E84-426E-40DD-AFC4-6F175D3DCCD1}">
                <a14:hiddenFill xmlns:a14="http://schemas.microsoft.com/office/drawing/2010/main">
                  <a:solidFill>
                    <a:srgbClr val="FFFFFF"/>
                  </a:solidFill>
                </a14:hiddenFill>
              </a:ext>
            </a:extLst>
          </p:spPr>
        </p:pic>
        <p:sp>
          <p:nvSpPr>
            <p:cNvPr id="4103" name="Text Box 7"/>
            <p:cNvSpPr txBox="1">
              <a:spLocks noChangeArrowheads="1"/>
            </p:cNvSpPr>
            <p:nvPr/>
          </p:nvSpPr>
          <p:spPr bwMode="auto">
            <a:xfrm>
              <a:off x="336" y="1144"/>
              <a:ext cx="3696"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dirty="0">
                  <a:latin typeface="Tahoma" pitchFamily="34" charset="0"/>
                </a:rPr>
                <a:t>Electrical Bell</a:t>
              </a:r>
            </a:p>
            <a:p>
              <a:endParaRPr lang="en-GB" altLang="en-US" sz="2400" b="1" dirty="0">
                <a:latin typeface="Tahoma" pitchFamily="34" charset="0"/>
              </a:endParaRPr>
            </a:p>
            <a:p>
              <a:endParaRPr lang="en-GB" altLang="en-US" sz="2400" b="1" dirty="0">
                <a:latin typeface="Tahoma" pitchFamily="34" charset="0"/>
              </a:endParaRPr>
            </a:p>
            <a:p>
              <a:r>
                <a:rPr lang="en-GB" altLang="en-US" sz="2400" b="1" u="sng" dirty="0">
                  <a:latin typeface="Tahoma" pitchFamily="34" charset="0"/>
                </a:rPr>
                <a:t>		</a:t>
              </a:r>
              <a:r>
                <a:rPr lang="en-GB" altLang="en-US" sz="2400" b="1" dirty="0">
                  <a:latin typeface="Tahoma" pitchFamily="34" charset="0"/>
                </a:rPr>
                <a:t> </a:t>
              </a:r>
              <a:r>
                <a:rPr lang="en-GB" altLang="en-US" sz="2400" b="1" dirty="0">
                  <a:latin typeface="Tahoma" pitchFamily="34" charset="0"/>
                  <a:sym typeface="Wingdings" pitchFamily="2" charset="2"/>
                </a:rPr>
                <a:t> </a:t>
              </a:r>
              <a:r>
                <a:rPr lang="en-GB" altLang="en-US" sz="2400" b="1" u="sng" dirty="0">
                  <a:latin typeface="Tahoma" pitchFamily="34" charset="0"/>
                  <a:sym typeface="Wingdings" pitchFamily="2" charset="2"/>
                </a:rPr>
                <a:t>		 </a:t>
              </a:r>
              <a:r>
                <a:rPr lang="en-GB" altLang="en-US" sz="2400" b="1" dirty="0">
                  <a:latin typeface="Tahoma" pitchFamily="34" charset="0"/>
                  <a:sym typeface="Wingdings" pitchFamily="2" charset="2"/>
                </a:rPr>
                <a:t>+ </a:t>
              </a:r>
              <a:r>
                <a:rPr lang="en-GB" altLang="en-US" sz="2400" b="1" u="sng" dirty="0">
                  <a:latin typeface="Tahoma" pitchFamily="34" charset="0"/>
                  <a:sym typeface="Wingdings" pitchFamily="2" charset="2"/>
                </a:rPr>
                <a:t>		</a:t>
              </a:r>
              <a:endParaRPr lang="en-GB" altLang="en-US" sz="2400" b="1" dirty="0"/>
            </a:p>
          </p:txBody>
        </p:sp>
      </p:grpSp>
      <p:grpSp>
        <p:nvGrpSpPr>
          <p:cNvPr id="4106" name="Group 10"/>
          <p:cNvGrpSpPr>
            <a:grpSpLocks/>
          </p:cNvGrpSpPr>
          <p:nvPr/>
        </p:nvGrpSpPr>
        <p:grpSpPr bwMode="auto">
          <a:xfrm>
            <a:off x="533400" y="3810000"/>
            <a:ext cx="8029575" cy="2590800"/>
            <a:chOff x="336" y="2400"/>
            <a:chExt cx="5058" cy="1632"/>
          </a:xfrm>
        </p:grpSpPr>
        <p:pic>
          <p:nvPicPr>
            <p:cNvPr id="4102" name="Picture 6" descr="H:\My Pictures\parachutist.gif"/>
            <p:cNvPicPr>
              <a:picLocks noChangeAspect="1" noChangeArrowheads="1"/>
            </p:cNvPicPr>
            <p:nvPr/>
          </p:nvPicPr>
          <p:blipFill>
            <a:blip r:embed="rId3">
              <a:extLst>
                <a:ext uri="{28A0092B-C50C-407E-A947-70E740481C1C}">
                  <a14:useLocalDpi xmlns:a14="http://schemas.microsoft.com/office/drawing/2010/main" val="0"/>
                </a:ext>
              </a:extLst>
            </a:blip>
            <a:srcRect l="18555" r="24959" b="37500"/>
            <a:stretch>
              <a:fillRect/>
            </a:stretch>
          </p:blipFill>
          <p:spPr bwMode="auto">
            <a:xfrm>
              <a:off x="4224" y="2400"/>
              <a:ext cx="1170" cy="1632"/>
            </a:xfrm>
            <a:prstGeom prst="rect">
              <a:avLst/>
            </a:prstGeom>
            <a:noFill/>
            <a:extLst>
              <a:ext uri="{909E8E84-426E-40DD-AFC4-6F175D3DCCD1}">
                <a14:hiddenFill xmlns:a14="http://schemas.microsoft.com/office/drawing/2010/main">
                  <a:solidFill>
                    <a:srgbClr val="FFFFFF"/>
                  </a:solidFill>
                </a14:hiddenFill>
              </a:ext>
            </a:extLst>
          </p:spPr>
        </p:pic>
        <p:sp>
          <p:nvSpPr>
            <p:cNvPr id="4104" name="Text Box 8"/>
            <p:cNvSpPr txBox="1">
              <a:spLocks noChangeArrowheads="1"/>
            </p:cNvSpPr>
            <p:nvPr/>
          </p:nvSpPr>
          <p:spPr bwMode="auto">
            <a:xfrm>
              <a:off x="336" y="2767"/>
              <a:ext cx="3744"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800" dirty="0">
                  <a:latin typeface="Tahoma" pitchFamily="34" charset="0"/>
                </a:rPr>
                <a:t>Parachutist</a:t>
              </a:r>
            </a:p>
            <a:p>
              <a:endParaRPr lang="en-GB" altLang="en-US" sz="2800" b="1" dirty="0">
                <a:latin typeface="Tahoma" pitchFamily="34" charset="0"/>
              </a:endParaRPr>
            </a:p>
            <a:p>
              <a:endParaRPr lang="en-GB" altLang="en-US" sz="2800" b="1" dirty="0">
                <a:latin typeface="Tahoma" pitchFamily="34" charset="0"/>
              </a:endParaRPr>
            </a:p>
            <a:p>
              <a:r>
                <a:rPr lang="en-GB" altLang="en-US" sz="2800" b="1" u="sng" dirty="0">
                  <a:latin typeface="Tahoma" pitchFamily="34" charset="0"/>
                </a:rPr>
                <a:t>		</a:t>
              </a:r>
              <a:r>
                <a:rPr lang="en-GB" altLang="en-US" sz="2800" b="1" dirty="0">
                  <a:latin typeface="Tahoma" pitchFamily="34" charset="0"/>
                </a:rPr>
                <a:t> </a:t>
              </a:r>
              <a:r>
                <a:rPr lang="en-GB" altLang="en-US" sz="2800" b="1" dirty="0">
                  <a:latin typeface="Tahoma" pitchFamily="34" charset="0"/>
                  <a:sym typeface="Wingdings" pitchFamily="2" charset="2"/>
                </a:rPr>
                <a:t> </a:t>
              </a:r>
              <a:r>
                <a:rPr lang="en-GB" altLang="en-US" sz="2800" b="1" u="sng" dirty="0">
                  <a:latin typeface="Tahoma" pitchFamily="34" charset="0"/>
                  <a:sym typeface="Wingdings" pitchFamily="2" charset="2"/>
                </a:rPr>
                <a:t>		 </a:t>
              </a:r>
              <a:r>
                <a:rPr lang="en-GB" altLang="en-US" sz="2800" b="1" dirty="0">
                  <a:latin typeface="Tahoma" pitchFamily="34" charset="0"/>
                  <a:sym typeface="Wingdings" pitchFamily="2" charset="2"/>
                </a:rPr>
                <a:t>+ </a:t>
              </a:r>
              <a:r>
                <a:rPr lang="en-GB" altLang="en-US" sz="2800" b="1" u="sng" dirty="0">
                  <a:latin typeface="Tahoma" pitchFamily="34" charset="0"/>
                  <a:sym typeface="Wingdings" pitchFamily="2" charset="2"/>
                </a:rPr>
                <a:t>		</a:t>
              </a:r>
              <a:endParaRPr lang="en-GB" altLang="en-US" sz="2800" b="1" dirty="0"/>
            </a:p>
          </p:txBody>
        </p:sp>
      </p:grpSp>
    </p:spTree>
    <p:extLst>
      <p:ext uri="{BB962C8B-B14F-4D97-AF65-F5344CB8AC3E}">
        <p14:creationId xmlns:p14="http://schemas.microsoft.com/office/powerpoint/2010/main" val="2222826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1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1143000"/>
          </a:xfrm>
        </p:spPr>
        <p:txBody>
          <a:bodyPr/>
          <a:lstStyle/>
          <a:p>
            <a:r>
              <a:rPr lang="en-GB" altLang="en-US">
                <a:latin typeface="Tahoma" pitchFamily="34" charset="0"/>
              </a:rPr>
              <a:t>Energy Transfers (continued)</a:t>
            </a:r>
          </a:p>
        </p:txBody>
      </p:sp>
      <p:sp>
        <p:nvSpPr>
          <p:cNvPr id="7171" name="Text Box 3"/>
          <p:cNvSpPr txBox="1">
            <a:spLocks noChangeArrowheads="1"/>
          </p:cNvSpPr>
          <p:nvPr/>
        </p:nvSpPr>
        <p:spPr bwMode="auto">
          <a:xfrm>
            <a:off x="683568" y="1219279"/>
            <a:ext cx="80168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r>
              <a:rPr lang="en-GB" altLang="en-US" sz="2200" b="1" dirty="0">
                <a:solidFill>
                  <a:schemeClr val="bg1"/>
                </a:solidFill>
                <a:latin typeface="Tahoma" pitchFamily="34" charset="0"/>
              </a:rPr>
              <a:t>Write out energy transfer diagrams for the following</a:t>
            </a:r>
          </a:p>
          <a:p>
            <a:r>
              <a:rPr lang="en-GB" altLang="en-US" sz="2200" b="1" dirty="0">
                <a:solidFill>
                  <a:schemeClr val="bg1"/>
                </a:solidFill>
                <a:latin typeface="Tahoma" pitchFamily="34" charset="0"/>
              </a:rPr>
              <a:t>situations, clearly showing what energy types are wasted </a:t>
            </a:r>
            <a:r>
              <a:rPr lang="en-GB" altLang="en-US" sz="2200" b="1" dirty="0" smtClean="0">
                <a:solidFill>
                  <a:schemeClr val="bg1"/>
                </a:solidFill>
                <a:latin typeface="Tahoma" pitchFamily="34" charset="0"/>
              </a:rPr>
              <a:t>in </a:t>
            </a:r>
            <a:r>
              <a:rPr lang="en-GB" altLang="en-US" sz="2200" b="1" dirty="0">
                <a:solidFill>
                  <a:schemeClr val="bg1"/>
                </a:solidFill>
                <a:latin typeface="Tahoma" pitchFamily="34" charset="0"/>
              </a:rPr>
              <a:t>the transfer.</a:t>
            </a:r>
          </a:p>
        </p:txBody>
      </p:sp>
      <p:grpSp>
        <p:nvGrpSpPr>
          <p:cNvPr id="7180" name="Group 12"/>
          <p:cNvGrpSpPr>
            <a:grpSpLocks/>
          </p:cNvGrpSpPr>
          <p:nvPr/>
        </p:nvGrpSpPr>
        <p:grpSpPr bwMode="auto">
          <a:xfrm>
            <a:off x="914400" y="2286000"/>
            <a:ext cx="3048000" cy="1828800"/>
            <a:chOff x="576" y="1632"/>
            <a:chExt cx="1920" cy="1152"/>
          </a:xfrm>
        </p:grpSpPr>
        <p:pic>
          <p:nvPicPr>
            <p:cNvPr id="7173" name="Picture 5" descr="H:\My Pictures\clockwo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 y="1920"/>
              <a:ext cx="707" cy="864"/>
            </a:xfrm>
            <a:prstGeom prst="rect">
              <a:avLst/>
            </a:prstGeom>
            <a:noFill/>
            <a:extLst>
              <a:ext uri="{909E8E84-426E-40DD-AFC4-6F175D3DCCD1}">
                <a14:hiddenFill xmlns:a14="http://schemas.microsoft.com/office/drawing/2010/main">
                  <a:solidFill>
                    <a:srgbClr val="FFFFFF"/>
                  </a:solidFill>
                </a14:hiddenFill>
              </a:ext>
            </a:extLst>
          </p:spPr>
        </p:pic>
        <p:sp>
          <p:nvSpPr>
            <p:cNvPr id="7176" name="Text Box 8"/>
            <p:cNvSpPr txBox="1">
              <a:spLocks noChangeArrowheads="1"/>
            </p:cNvSpPr>
            <p:nvPr/>
          </p:nvSpPr>
          <p:spPr bwMode="auto">
            <a:xfrm>
              <a:off x="576" y="1632"/>
              <a:ext cx="192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200" b="1" dirty="0">
                  <a:latin typeface="Tahoma" pitchFamily="34" charset="0"/>
                </a:rPr>
                <a:t>Clockwork toy</a:t>
              </a:r>
            </a:p>
          </p:txBody>
        </p:sp>
      </p:grpSp>
      <p:grpSp>
        <p:nvGrpSpPr>
          <p:cNvPr id="7181" name="Group 13"/>
          <p:cNvGrpSpPr>
            <a:grpSpLocks/>
          </p:cNvGrpSpPr>
          <p:nvPr/>
        </p:nvGrpSpPr>
        <p:grpSpPr bwMode="auto">
          <a:xfrm>
            <a:off x="5029200" y="2286000"/>
            <a:ext cx="2287588" cy="1828800"/>
            <a:chOff x="3168" y="1632"/>
            <a:chExt cx="1441" cy="1152"/>
          </a:xfrm>
        </p:grpSpPr>
        <p:pic>
          <p:nvPicPr>
            <p:cNvPr id="7172" name="Picture 4" descr="H:\My Pictures\bunsen flame.jpg"/>
            <p:cNvPicPr>
              <a:picLocks noChangeAspect="1" noChangeArrowheads="1"/>
            </p:cNvPicPr>
            <p:nvPr/>
          </p:nvPicPr>
          <p:blipFill>
            <a:blip r:embed="rId3">
              <a:extLst>
                <a:ext uri="{28A0092B-C50C-407E-A947-70E740481C1C}">
                  <a14:useLocalDpi xmlns:a14="http://schemas.microsoft.com/office/drawing/2010/main" val="0"/>
                </a:ext>
              </a:extLst>
            </a:blip>
            <a:srcRect l="12450" t="12500"/>
            <a:stretch>
              <a:fillRect/>
            </a:stretch>
          </p:blipFill>
          <p:spPr bwMode="auto">
            <a:xfrm>
              <a:off x="3552" y="1920"/>
              <a:ext cx="561" cy="864"/>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9"/>
            <p:cNvSpPr>
              <a:spLocks noChangeArrowheads="1"/>
            </p:cNvSpPr>
            <p:nvPr/>
          </p:nvSpPr>
          <p:spPr bwMode="auto">
            <a:xfrm>
              <a:off x="3168" y="1632"/>
              <a:ext cx="144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r>
                <a:rPr lang="en-GB" altLang="en-US" sz="2200" b="1" dirty="0">
                  <a:latin typeface="Tahoma" pitchFamily="34" charset="0"/>
                </a:rPr>
                <a:t>Bunsen Burner</a:t>
              </a:r>
            </a:p>
          </p:txBody>
        </p:sp>
      </p:grpSp>
      <p:grpSp>
        <p:nvGrpSpPr>
          <p:cNvPr id="7182" name="Group 14"/>
          <p:cNvGrpSpPr>
            <a:grpSpLocks/>
          </p:cNvGrpSpPr>
          <p:nvPr/>
        </p:nvGrpSpPr>
        <p:grpSpPr bwMode="auto">
          <a:xfrm>
            <a:off x="972716" y="4686300"/>
            <a:ext cx="2363788" cy="1828800"/>
            <a:chOff x="624" y="2784"/>
            <a:chExt cx="1489" cy="1152"/>
          </a:xfrm>
        </p:grpSpPr>
        <p:pic>
          <p:nvPicPr>
            <p:cNvPr id="7174" name="Picture 6" descr="H:\My Pictures\appla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3064"/>
              <a:ext cx="778" cy="872"/>
            </a:xfrm>
            <a:prstGeom prst="rect">
              <a:avLst/>
            </a:prstGeom>
            <a:noFill/>
            <a:extLst>
              <a:ext uri="{909E8E84-426E-40DD-AFC4-6F175D3DCCD1}">
                <a14:hiddenFill xmlns:a14="http://schemas.microsoft.com/office/drawing/2010/main">
                  <a:solidFill>
                    <a:srgbClr val="FFFFFF"/>
                  </a:solidFill>
                </a14:hiddenFill>
              </a:ext>
            </a:extLst>
          </p:spPr>
        </p:pic>
        <p:sp>
          <p:nvSpPr>
            <p:cNvPr id="7178" name="Rectangle 10"/>
            <p:cNvSpPr>
              <a:spLocks noChangeArrowheads="1"/>
            </p:cNvSpPr>
            <p:nvPr/>
          </p:nvSpPr>
          <p:spPr bwMode="auto">
            <a:xfrm>
              <a:off x="624" y="2784"/>
              <a:ext cx="148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200" b="1" dirty="0">
                  <a:latin typeface="Tahoma" pitchFamily="34" charset="0"/>
                </a:rPr>
                <a:t>Clapping hands</a:t>
              </a:r>
            </a:p>
          </p:txBody>
        </p:sp>
      </p:grpSp>
      <p:grpSp>
        <p:nvGrpSpPr>
          <p:cNvPr id="7183" name="Group 15"/>
          <p:cNvGrpSpPr>
            <a:grpSpLocks/>
          </p:cNvGrpSpPr>
          <p:nvPr/>
        </p:nvGrpSpPr>
        <p:grpSpPr bwMode="auto">
          <a:xfrm>
            <a:off x="5029203" y="4419600"/>
            <a:ext cx="2449514" cy="1981200"/>
            <a:chOff x="3168" y="2784"/>
            <a:chExt cx="1543" cy="1248"/>
          </a:xfrm>
        </p:grpSpPr>
        <p:pic>
          <p:nvPicPr>
            <p:cNvPr id="7175" name="Picture 7" descr="H:\My Pictures\vacuum-cleaner.jpg"/>
            <p:cNvPicPr>
              <a:picLocks noChangeAspect="1" noChangeArrowheads="1"/>
            </p:cNvPicPr>
            <p:nvPr/>
          </p:nvPicPr>
          <p:blipFill>
            <a:blip r:embed="rId5">
              <a:extLst>
                <a:ext uri="{28A0092B-C50C-407E-A947-70E740481C1C}">
                  <a14:useLocalDpi xmlns:a14="http://schemas.microsoft.com/office/drawing/2010/main" val="0"/>
                </a:ext>
              </a:extLst>
            </a:blip>
            <a:srcRect l="23810" r="14285"/>
            <a:stretch>
              <a:fillRect/>
            </a:stretch>
          </p:blipFill>
          <p:spPr bwMode="auto">
            <a:xfrm>
              <a:off x="3504" y="3024"/>
              <a:ext cx="624" cy="1008"/>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11"/>
            <p:cNvSpPr>
              <a:spLocks noChangeArrowheads="1"/>
            </p:cNvSpPr>
            <p:nvPr/>
          </p:nvSpPr>
          <p:spPr bwMode="auto">
            <a:xfrm>
              <a:off x="3168" y="2784"/>
              <a:ext cx="1543"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200" b="1" dirty="0">
                  <a:latin typeface="Tahoma" pitchFamily="34" charset="0"/>
                </a:rPr>
                <a:t>Vacuum cleaner</a:t>
              </a:r>
            </a:p>
          </p:txBody>
        </p:sp>
      </p:grpSp>
    </p:spTree>
    <p:extLst>
      <p:ext uri="{BB962C8B-B14F-4D97-AF65-F5344CB8AC3E}">
        <p14:creationId xmlns:p14="http://schemas.microsoft.com/office/powerpoint/2010/main" val="3376721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1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r>
              <a:rPr lang="en-GB" altLang="en-US">
                <a:latin typeface="Tahoma" pitchFamily="34" charset="0"/>
              </a:rPr>
              <a:t>Energy Transfers (continued)</a:t>
            </a:r>
          </a:p>
        </p:txBody>
      </p:sp>
      <p:sp>
        <p:nvSpPr>
          <p:cNvPr id="8195" name="Text Box 3"/>
          <p:cNvSpPr txBox="1">
            <a:spLocks noChangeArrowheads="1"/>
          </p:cNvSpPr>
          <p:nvPr/>
        </p:nvSpPr>
        <p:spPr bwMode="auto">
          <a:xfrm>
            <a:off x="517525" y="1066800"/>
            <a:ext cx="81692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b="1">
                <a:solidFill>
                  <a:schemeClr val="bg1"/>
                </a:solidFill>
                <a:latin typeface="Tahoma" pitchFamily="34" charset="0"/>
              </a:rPr>
              <a:t>Energy transfers can have many stages too. A torch is a good example.   </a:t>
            </a:r>
            <a:endParaRPr lang="en-GB" altLang="en-US" sz="2000" b="1">
              <a:solidFill>
                <a:schemeClr val="bg1"/>
              </a:solidFill>
              <a:latin typeface="Tahoma" pitchFamily="34" charset="0"/>
              <a:sym typeface="Wingdings" pitchFamily="2" charset="2"/>
            </a:endParaRPr>
          </a:p>
        </p:txBody>
      </p:sp>
      <p:sp>
        <p:nvSpPr>
          <p:cNvPr id="8198" name="Text Box 6"/>
          <p:cNvSpPr txBox="1">
            <a:spLocks noChangeArrowheads="1"/>
          </p:cNvSpPr>
          <p:nvPr/>
        </p:nvSpPr>
        <p:spPr bwMode="auto">
          <a:xfrm>
            <a:off x="533400" y="2971800"/>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b="1" u="sng" dirty="0">
                <a:latin typeface="Tahoma" pitchFamily="34" charset="0"/>
              </a:rPr>
              <a:t>		</a:t>
            </a:r>
            <a:r>
              <a:rPr lang="en-GB" altLang="en-US" sz="2000" b="1" dirty="0">
                <a:latin typeface="Tahoma" pitchFamily="34" charset="0"/>
              </a:rPr>
              <a:t> </a:t>
            </a:r>
            <a:r>
              <a:rPr lang="en-GB" altLang="en-US" sz="2000" b="1" dirty="0">
                <a:latin typeface="Tahoma" pitchFamily="34" charset="0"/>
                <a:sym typeface="Wingdings" pitchFamily="2" charset="2"/>
              </a:rPr>
              <a:t></a:t>
            </a:r>
            <a:r>
              <a:rPr lang="en-GB" altLang="en-US" sz="2000" b="1" dirty="0">
                <a:latin typeface="Tahoma" pitchFamily="34" charset="0"/>
              </a:rPr>
              <a:t> </a:t>
            </a:r>
            <a:r>
              <a:rPr lang="en-GB" altLang="en-US" sz="2000" b="1" u="sng" dirty="0">
                <a:latin typeface="Tahoma" pitchFamily="34" charset="0"/>
              </a:rPr>
              <a:t>		 </a:t>
            </a:r>
            <a:r>
              <a:rPr lang="en-GB" altLang="en-US" sz="2000" b="1" dirty="0">
                <a:latin typeface="Tahoma" pitchFamily="34" charset="0"/>
                <a:sym typeface="Wingdings" pitchFamily="2" charset="2"/>
              </a:rPr>
              <a:t></a:t>
            </a:r>
            <a:r>
              <a:rPr lang="en-GB" altLang="en-US" sz="2000" b="1" u="sng" dirty="0">
                <a:latin typeface="Tahoma" pitchFamily="34" charset="0"/>
                <a:sym typeface="Wingdings" pitchFamily="2" charset="2"/>
              </a:rPr>
              <a:t>		</a:t>
            </a:r>
            <a:r>
              <a:rPr lang="en-GB" altLang="en-US" sz="2000" b="1" dirty="0">
                <a:latin typeface="Tahoma" pitchFamily="34" charset="0"/>
                <a:sym typeface="Wingdings" pitchFamily="2" charset="2"/>
              </a:rPr>
              <a:t> + (</a:t>
            </a:r>
            <a:r>
              <a:rPr lang="en-GB" altLang="en-US" sz="2000" b="1" u="sng" dirty="0">
                <a:latin typeface="Tahoma" pitchFamily="34" charset="0"/>
                <a:sym typeface="Wingdings" pitchFamily="2" charset="2"/>
              </a:rPr>
              <a:t>		</a:t>
            </a:r>
            <a:r>
              <a:rPr lang="en-GB" altLang="en-US" sz="2000" b="1" dirty="0">
                <a:latin typeface="Tahoma" pitchFamily="34" charset="0"/>
                <a:sym typeface="Wingdings" pitchFamily="2" charset="2"/>
              </a:rPr>
              <a:t>)</a:t>
            </a:r>
          </a:p>
          <a:p>
            <a:r>
              <a:rPr lang="en-GB" altLang="en-US" sz="2000" b="1" dirty="0">
                <a:latin typeface="Tahoma" pitchFamily="34" charset="0"/>
              </a:rPr>
              <a:t>      (battery)		(wires)	        (lamp)</a:t>
            </a:r>
            <a:endParaRPr lang="en-GB" altLang="en-US" sz="2000" b="1" dirty="0"/>
          </a:p>
        </p:txBody>
      </p:sp>
      <p:sp>
        <p:nvSpPr>
          <p:cNvPr id="8199" name="Text Box 7"/>
          <p:cNvSpPr txBox="1">
            <a:spLocks noChangeArrowheads="1"/>
          </p:cNvSpPr>
          <p:nvPr/>
        </p:nvSpPr>
        <p:spPr bwMode="auto">
          <a:xfrm>
            <a:off x="609600" y="3886200"/>
            <a:ext cx="5867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b="1">
                <a:solidFill>
                  <a:schemeClr val="bg1"/>
                </a:solidFill>
                <a:latin typeface="Tahoma" pitchFamily="34" charset="0"/>
              </a:rPr>
              <a:t>Roller coasters have lots of transfers too.</a:t>
            </a:r>
            <a:endParaRPr lang="en-GB" altLang="en-US" sz="2000" b="1">
              <a:solidFill>
                <a:schemeClr val="bg1"/>
              </a:solidFill>
            </a:endParaRPr>
          </a:p>
        </p:txBody>
      </p:sp>
      <p:sp>
        <p:nvSpPr>
          <p:cNvPr id="8200" name="Rectangle 8"/>
          <p:cNvSpPr>
            <a:spLocks noChangeArrowheads="1"/>
          </p:cNvSpPr>
          <p:nvPr/>
        </p:nvSpPr>
        <p:spPr bwMode="auto">
          <a:xfrm>
            <a:off x="609600" y="5853113"/>
            <a:ext cx="8534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1" u="sng" dirty="0">
                <a:latin typeface="Tahoma" pitchFamily="34" charset="0"/>
              </a:rPr>
              <a:t>		</a:t>
            </a:r>
            <a:r>
              <a:rPr lang="en-GB" altLang="en-US" sz="2000" b="1" dirty="0">
                <a:latin typeface="Tahoma" pitchFamily="34" charset="0"/>
              </a:rPr>
              <a:t> </a:t>
            </a:r>
            <a:r>
              <a:rPr lang="en-GB" altLang="en-US" sz="2000" b="1" dirty="0">
                <a:latin typeface="Tahoma" pitchFamily="34" charset="0"/>
                <a:sym typeface="Wingdings" pitchFamily="2" charset="2"/>
              </a:rPr>
              <a:t> </a:t>
            </a:r>
            <a:r>
              <a:rPr lang="en-GB" altLang="en-US" sz="2000" b="1" u="sng" dirty="0">
                <a:latin typeface="Tahoma" pitchFamily="34" charset="0"/>
                <a:sym typeface="Wingdings" pitchFamily="2" charset="2"/>
              </a:rPr>
              <a:t>		</a:t>
            </a:r>
            <a:r>
              <a:rPr lang="en-GB" altLang="en-US" sz="2000" b="1" dirty="0">
                <a:latin typeface="Tahoma" pitchFamily="34" charset="0"/>
                <a:sym typeface="Wingdings" pitchFamily="2" charset="2"/>
              </a:rPr>
              <a:t>  </a:t>
            </a:r>
            <a:r>
              <a:rPr lang="en-GB" altLang="en-US" sz="2000" b="1" u="sng" dirty="0">
                <a:latin typeface="Tahoma" pitchFamily="34" charset="0"/>
                <a:sym typeface="Wingdings" pitchFamily="2" charset="2"/>
              </a:rPr>
              <a:t>		</a:t>
            </a:r>
            <a:r>
              <a:rPr lang="en-GB" altLang="en-US" sz="2000" b="1" dirty="0">
                <a:latin typeface="Tahoma" pitchFamily="34" charset="0"/>
                <a:sym typeface="Wingdings" pitchFamily="2" charset="2"/>
              </a:rPr>
              <a:t> + </a:t>
            </a:r>
            <a:r>
              <a:rPr lang="en-GB" altLang="en-US" sz="2000" b="1" u="sng" dirty="0">
                <a:latin typeface="Tahoma" pitchFamily="34" charset="0"/>
                <a:sym typeface="Wingdings" pitchFamily="2" charset="2"/>
              </a:rPr>
              <a:t>		</a:t>
            </a:r>
          </a:p>
          <a:p>
            <a:pPr>
              <a:spcBef>
                <a:spcPct val="50000"/>
              </a:spcBef>
            </a:pPr>
            <a:r>
              <a:rPr lang="en-GB" altLang="en-US" sz="2000" b="1" dirty="0">
                <a:latin typeface="Tahoma" pitchFamily="34" charset="0"/>
                <a:sym typeface="Wingdings" pitchFamily="2" charset="2"/>
              </a:rPr>
              <a:t>      (winch)	        (at top)		   (moving cars) </a:t>
            </a:r>
          </a:p>
        </p:txBody>
      </p:sp>
      <p:pic>
        <p:nvPicPr>
          <p:cNvPr id="8196" name="Picture 4" descr="H:\My Pictures\torch.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1524000" cy="113982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H:\My Pictures\rollercoa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60020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25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1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8" grpId="0" autoUpdateAnimBg="0"/>
      <p:bldP spid="8199" grpId="0" autoUpdateAnimBg="0"/>
      <p:bldP spid="820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r>
              <a:rPr lang="en-GB" altLang="en-US">
                <a:latin typeface="Tahoma" pitchFamily="34" charset="0"/>
              </a:rPr>
              <a:t>Energy Transfers (continued)</a:t>
            </a:r>
          </a:p>
        </p:txBody>
      </p:sp>
      <p:sp>
        <p:nvSpPr>
          <p:cNvPr id="9219" name="Text Box 3"/>
          <p:cNvSpPr txBox="1">
            <a:spLocks noChangeArrowheads="1"/>
          </p:cNvSpPr>
          <p:nvPr/>
        </p:nvSpPr>
        <p:spPr bwMode="auto">
          <a:xfrm>
            <a:off x="533400" y="1143000"/>
            <a:ext cx="850309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200" b="1" dirty="0">
                <a:solidFill>
                  <a:schemeClr val="accent2"/>
                </a:solidFill>
                <a:latin typeface="Tahoma" pitchFamily="34" charset="0"/>
              </a:rPr>
              <a:t>Draw energy transfer diagrams for the following situations </a:t>
            </a:r>
          </a:p>
          <a:p>
            <a:endParaRPr lang="en-GB" altLang="en-US" sz="2200" dirty="0">
              <a:latin typeface="Tahoma" pitchFamily="34" charset="0"/>
            </a:endParaRPr>
          </a:p>
          <a:p>
            <a:endParaRPr lang="en-GB" altLang="en-US" sz="2200" dirty="0">
              <a:latin typeface="Tahoma" pitchFamily="34" charset="0"/>
            </a:endParaRPr>
          </a:p>
          <a:p>
            <a:endParaRPr lang="en-GB" altLang="en-US" sz="2200" dirty="0">
              <a:latin typeface="Tahoma" pitchFamily="34" charset="0"/>
            </a:endParaRPr>
          </a:p>
          <a:p>
            <a:endParaRPr lang="en-GB" altLang="en-US" sz="2200" dirty="0">
              <a:latin typeface="Tahoma" pitchFamily="34" charset="0"/>
            </a:endParaRPr>
          </a:p>
          <a:p>
            <a:endParaRPr lang="en-GB" altLang="en-US" sz="2200" dirty="0">
              <a:latin typeface="Tahoma" pitchFamily="34" charset="0"/>
            </a:endParaRPr>
          </a:p>
          <a:p>
            <a:endParaRPr lang="en-GB" altLang="en-US" sz="2200" dirty="0">
              <a:latin typeface="Tahoma" pitchFamily="34" charset="0"/>
            </a:endParaRPr>
          </a:p>
          <a:p>
            <a:r>
              <a:rPr lang="en-GB" altLang="en-US" sz="2200" dirty="0">
                <a:latin typeface="Tahoma" pitchFamily="34" charset="0"/>
              </a:rPr>
              <a:t>	</a:t>
            </a:r>
            <a:r>
              <a:rPr lang="en-GB" altLang="en-US" sz="2200" b="1" dirty="0">
                <a:solidFill>
                  <a:schemeClr val="bg1"/>
                </a:solidFill>
                <a:latin typeface="Tahoma" pitchFamily="34" charset="0"/>
              </a:rPr>
              <a:t>runner	</a:t>
            </a:r>
            <a:r>
              <a:rPr lang="en-GB" altLang="en-US" sz="2200" b="1" dirty="0" smtClean="0">
                <a:solidFill>
                  <a:schemeClr val="bg1"/>
                </a:solidFill>
                <a:latin typeface="Tahoma" pitchFamily="34" charset="0"/>
              </a:rPr>
              <a:t>    </a:t>
            </a:r>
            <a:r>
              <a:rPr lang="en-GB" altLang="en-US" sz="2200" b="1" dirty="0">
                <a:solidFill>
                  <a:schemeClr val="bg1"/>
                </a:solidFill>
                <a:latin typeface="Tahoma" pitchFamily="34" charset="0"/>
              </a:rPr>
              <a:t>racing car 		bungee jumper</a:t>
            </a:r>
          </a:p>
          <a:p>
            <a:endParaRPr lang="en-GB" altLang="en-US" sz="2200" b="1" dirty="0">
              <a:solidFill>
                <a:schemeClr val="bg1"/>
              </a:solidFill>
              <a:latin typeface="Tahoma" pitchFamily="34" charset="0"/>
            </a:endParaRPr>
          </a:p>
          <a:p>
            <a:endParaRPr lang="en-GB" altLang="en-US" sz="2200" b="1" dirty="0">
              <a:solidFill>
                <a:schemeClr val="bg1"/>
              </a:solidFill>
              <a:latin typeface="Tahoma" pitchFamily="34" charset="0"/>
            </a:endParaRPr>
          </a:p>
          <a:p>
            <a:endParaRPr lang="en-GB" altLang="en-US" sz="2200" b="1" dirty="0">
              <a:solidFill>
                <a:schemeClr val="bg1"/>
              </a:solidFill>
              <a:latin typeface="Tahoma" pitchFamily="34" charset="0"/>
            </a:endParaRPr>
          </a:p>
          <a:p>
            <a:endParaRPr lang="en-GB" altLang="en-US" sz="2200" b="1" dirty="0">
              <a:solidFill>
                <a:schemeClr val="bg1"/>
              </a:solidFill>
              <a:latin typeface="Tahoma" pitchFamily="34" charset="0"/>
            </a:endParaRPr>
          </a:p>
          <a:p>
            <a:endParaRPr lang="en-GB" altLang="en-US" sz="2200" b="1" dirty="0">
              <a:solidFill>
                <a:schemeClr val="bg1"/>
              </a:solidFill>
              <a:latin typeface="Tahoma" pitchFamily="34" charset="0"/>
            </a:endParaRPr>
          </a:p>
          <a:p>
            <a:endParaRPr lang="en-GB" altLang="en-US" sz="2200" b="1" dirty="0">
              <a:solidFill>
                <a:schemeClr val="bg1"/>
              </a:solidFill>
              <a:latin typeface="Tahoma" pitchFamily="34" charset="0"/>
            </a:endParaRPr>
          </a:p>
          <a:p>
            <a:r>
              <a:rPr lang="en-GB" altLang="en-US" sz="2200" b="1" dirty="0">
                <a:solidFill>
                  <a:schemeClr val="bg1"/>
                </a:solidFill>
                <a:latin typeface="Tahoma" pitchFamily="34" charset="0"/>
              </a:rPr>
              <a:t>       coal fire		      catapult 	   	    generator</a:t>
            </a:r>
          </a:p>
        </p:txBody>
      </p:sp>
      <p:pic>
        <p:nvPicPr>
          <p:cNvPr id="9220" name="Picture 4" descr="H:\My Pictures\Bungee3.jpg"/>
          <p:cNvPicPr>
            <a:picLocks noChangeAspect="1" noChangeArrowheads="1"/>
          </p:cNvPicPr>
          <p:nvPr/>
        </p:nvPicPr>
        <p:blipFill>
          <a:blip r:embed="rId2">
            <a:extLst>
              <a:ext uri="{28A0092B-C50C-407E-A947-70E740481C1C}">
                <a14:useLocalDpi xmlns:a14="http://schemas.microsoft.com/office/drawing/2010/main" val="0"/>
              </a:ext>
            </a:extLst>
          </a:blip>
          <a:srcRect l="-450" t="19421" r="-2254" b="-1814"/>
          <a:stretch>
            <a:fillRect/>
          </a:stretch>
        </p:blipFill>
        <p:spPr bwMode="auto">
          <a:xfrm>
            <a:off x="6172200" y="1676400"/>
            <a:ext cx="167322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My Pictures\co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267200"/>
            <a:ext cx="1397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My Pictures\racing c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752600"/>
            <a:ext cx="2590800" cy="1846263"/>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H:\My Pictures\sprinter.jpg"/>
          <p:cNvPicPr>
            <a:picLocks noChangeAspect="1" noChangeArrowheads="1"/>
          </p:cNvPicPr>
          <p:nvPr/>
        </p:nvPicPr>
        <p:blipFill>
          <a:blip r:embed="rId5">
            <a:extLst>
              <a:ext uri="{28A0092B-C50C-407E-A947-70E740481C1C}">
                <a14:useLocalDpi xmlns:a14="http://schemas.microsoft.com/office/drawing/2010/main" val="0"/>
              </a:ext>
            </a:extLst>
          </a:blip>
          <a:srcRect r="2148" b="2174"/>
          <a:stretch>
            <a:fillRect/>
          </a:stretch>
        </p:blipFill>
        <p:spPr bwMode="auto">
          <a:xfrm>
            <a:off x="914400" y="1676400"/>
            <a:ext cx="186531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My Pictures\slingshot.jpg"/>
          <p:cNvPicPr>
            <a:picLocks noChangeAspect="1" noChangeArrowheads="1"/>
          </p:cNvPicPr>
          <p:nvPr/>
        </p:nvPicPr>
        <p:blipFill>
          <a:blip r:embed="rId6">
            <a:extLst>
              <a:ext uri="{28A0092B-C50C-407E-A947-70E740481C1C}">
                <a14:useLocalDpi xmlns:a14="http://schemas.microsoft.com/office/drawing/2010/main" val="0"/>
              </a:ext>
            </a:extLst>
          </a:blip>
          <a:srcRect l="4686" t="4657" r="6296" b="-2"/>
          <a:stretch>
            <a:fillRect/>
          </a:stretch>
        </p:blipFill>
        <p:spPr bwMode="auto">
          <a:xfrm>
            <a:off x="3200400" y="4267200"/>
            <a:ext cx="2438400" cy="186055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H:\My Pictures\generato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5850" y="4267200"/>
            <a:ext cx="1717675" cy="18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322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energy is not useful </a:t>
            </a:r>
            <a:endParaRPr lang="en-GB" dirty="0"/>
          </a:p>
        </p:txBody>
      </p:sp>
      <p:sp>
        <p:nvSpPr>
          <p:cNvPr id="3" name="Content Placeholder 2"/>
          <p:cNvSpPr>
            <a:spLocks noGrp="1"/>
          </p:cNvSpPr>
          <p:nvPr>
            <p:ph idx="1"/>
          </p:nvPr>
        </p:nvSpPr>
        <p:spPr/>
        <p:txBody>
          <a:bodyPr/>
          <a:lstStyle/>
          <a:p>
            <a:r>
              <a:rPr lang="en-GB" dirty="0" smtClean="0"/>
              <a:t>Often energy can be converted into a form that is not very useful</a:t>
            </a:r>
          </a:p>
          <a:p>
            <a:endParaRPr lang="en-GB" dirty="0"/>
          </a:p>
          <a:p>
            <a:endParaRPr lang="en-GB" dirty="0" smtClean="0"/>
          </a:p>
          <a:p>
            <a:r>
              <a:rPr lang="en-GB" dirty="0" smtClean="0"/>
              <a:t>This less useful form is often heat via friction, for example when bouncing a ball </a:t>
            </a:r>
            <a:endParaRPr lang="en-GB" dirty="0"/>
          </a:p>
        </p:txBody>
      </p:sp>
    </p:spTree>
    <p:extLst>
      <p:ext uri="{BB962C8B-B14F-4D97-AF65-F5344CB8AC3E}">
        <p14:creationId xmlns:p14="http://schemas.microsoft.com/office/powerpoint/2010/main" val="1271962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Exit questions </a:t>
            </a:r>
            <a:endParaRPr lang="en-GB" dirty="0"/>
          </a:p>
        </p:txBody>
      </p:sp>
      <p:sp>
        <p:nvSpPr>
          <p:cNvPr id="4" name="Content Placeholder 3"/>
          <p:cNvSpPr>
            <a:spLocks noGrp="1"/>
          </p:cNvSpPr>
          <p:nvPr>
            <p:ph idx="1"/>
          </p:nvPr>
        </p:nvSpPr>
        <p:spPr/>
        <p:txBody>
          <a:bodyPr/>
          <a:lstStyle/>
          <a:p>
            <a:pPr marL="457200" indent="-457200">
              <a:buFont typeface="+mj-lt"/>
              <a:buAutoNum type="arabicPeriod"/>
            </a:pPr>
            <a:r>
              <a:rPr lang="en-GB" dirty="0" smtClean="0"/>
              <a:t>What is the energy transfer in a clockwork toy?</a:t>
            </a:r>
          </a:p>
          <a:p>
            <a:pPr marL="457200" indent="-457200">
              <a:buFont typeface="+mj-lt"/>
              <a:buAutoNum type="arabicPeriod"/>
            </a:pPr>
            <a:r>
              <a:rPr lang="en-GB" dirty="0" smtClean="0"/>
              <a:t>What would the energy transfer be in a game of snooker?</a:t>
            </a:r>
          </a:p>
          <a:p>
            <a:pPr marL="457200" indent="-457200">
              <a:buFont typeface="+mj-lt"/>
              <a:buAutoNum type="arabicPeriod"/>
            </a:pPr>
            <a:r>
              <a:rPr lang="en-GB" dirty="0" smtClean="0"/>
              <a:t>What way is energy often ‘wasted’ </a:t>
            </a:r>
          </a:p>
        </p:txBody>
      </p:sp>
    </p:spTree>
    <p:extLst>
      <p:ext uri="{BB962C8B-B14F-4D97-AF65-F5344CB8AC3E}">
        <p14:creationId xmlns:p14="http://schemas.microsoft.com/office/powerpoint/2010/main" val="1047411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3 </a:t>
            </a:r>
            <a:endParaRPr lang="en-GB" dirty="0"/>
          </a:p>
        </p:txBody>
      </p:sp>
      <p:sp>
        <p:nvSpPr>
          <p:cNvPr id="5" name="Text Placeholder 4"/>
          <p:cNvSpPr>
            <a:spLocks noGrp="1"/>
          </p:cNvSpPr>
          <p:nvPr>
            <p:ph type="body" idx="1"/>
          </p:nvPr>
        </p:nvSpPr>
        <p:spPr/>
        <p:txBody>
          <a:bodyPr/>
          <a:lstStyle/>
          <a:p>
            <a:r>
              <a:rPr lang="en-GB" dirty="0" smtClean="0"/>
              <a:t>The Steam Engine </a:t>
            </a:r>
            <a:endParaRPr lang="en-GB" dirty="0"/>
          </a:p>
        </p:txBody>
      </p:sp>
    </p:spTree>
    <p:extLst>
      <p:ext uri="{BB962C8B-B14F-4D97-AF65-F5344CB8AC3E}">
        <p14:creationId xmlns:p14="http://schemas.microsoft.com/office/powerpoint/2010/main" val="1975677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intentions  </a:t>
            </a:r>
            <a:endParaRPr lang="en-GB" dirty="0"/>
          </a:p>
        </p:txBody>
      </p:sp>
      <p:sp>
        <p:nvSpPr>
          <p:cNvPr id="5" name="Content Placeholder 4"/>
          <p:cNvSpPr>
            <a:spLocks noGrp="1"/>
          </p:cNvSpPr>
          <p:nvPr>
            <p:ph idx="1"/>
          </p:nvPr>
        </p:nvSpPr>
        <p:spPr/>
        <p:txBody>
          <a:bodyPr/>
          <a:lstStyle/>
          <a:p>
            <a:pPr marL="0" indent="0">
              <a:buNone/>
            </a:pPr>
            <a:r>
              <a:rPr lang="en-GB" dirty="0" smtClean="0"/>
              <a:t>By the end of this lesson I can.. </a:t>
            </a:r>
          </a:p>
          <a:p>
            <a:r>
              <a:rPr lang="en-GB" dirty="0" smtClean="0"/>
              <a:t>Define what energy is </a:t>
            </a:r>
          </a:p>
          <a:p>
            <a:r>
              <a:rPr lang="en-GB" dirty="0" smtClean="0"/>
              <a:t>State the unit of energy </a:t>
            </a:r>
          </a:p>
          <a:p>
            <a:r>
              <a:rPr lang="en-GB" dirty="0" smtClean="0"/>
              <a:t>Give examples of the different forms of energy </a:t>
            </a:r>
          </a:p>
          <a:p>
            <a:r>
              <a:rPr lang="en-GB" dirty="0" smtClean="0"/>
              <a:t>Discuss the conservation of energy </a:t>
            </a:r>
            <a:endParaRPr lang="en-GB" dirty="0"/>
          </a:p>
        </p:txBody>
      </p:sp>
    </p:spTree>
    <p:extLst>
      <p:ext uri="{BB962C8B-B14F-4D97-AF65-F5344CB8AC3E}">
        <p14:creationId xmlns:p14="http://schemas.microsoft.com/office/powerpoint/2010/main" val="2204627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By the end of this lesson you will be able to.. </a:t>
            </a:r>
            <a:endParaRPr lang="en-GB" dirty="0"/>
          </a:p>
        </p:txBody>
      </p:sp>
      <p:sp>
        <p:nvSpPr>
          <p:cNvPr id="5" name="Content Placeholder 4"/>
          <p:cNvSpPr>
            <a:spLocks noGrp="1"/>
          </p:cNvSpPr>
          <p:nvPr>
            <p:ph idx="1"/>
          </p:nvPr>
        </p:nvSpPr>
        <p:spPr/>
        <p:txBody>
          <a:bodyPr/>
          <a:lstStyle/>
          <a:p>
            <a:r>
              <a:rPr lang="en-GB" dirty="0"/>
              <a:t>S</a:t>
            </a:r>
            <a:r>
              <a:rPr lang="en-GB" dirty="0" smtClean="0"/>
              <a:t>tate the energy transfers in a steam engine </a:t>
            </a:r>
          </a:p>
          <a:p>
            <a:r>
              <a:rPr lang="en-GB" dirty="0" smtClean="0"/>
              <a:t>Identify the energy transfers in other machines  </a:t>
            </a:r>
            <a:endParaRPr lang="en-GB" dirty="0"/>
          </a:p>
        </p:txBody>
      </p:sp>
    </p:spTree>
    <p:extLst>
      <p:ext uri="{BB962C8B-B14F-4D97-AF65-F5344CB8AC3E}">
        <p14:creationId xmlns:p14="http://schemas.microsoft.com/office/powerpoint/2010/main" val="710209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a:t>
            </a:r>
            <a:r>
              <a:rPr lang="en-GB" dirty="0"/>
              <a:t>S</a:t>
            </a:r>
            <a:r>
              <a:rPr lang="en-GB" dirty="0" smtClean="0"/>
              <a:t>team Engine</a:t>
            </a:r>
            <a:endParaRPr lang="en-GB" dirty="0"/>
          </a:p>
        </p:txBody>
      </p:sp>
      <p:sp>
        <p:nvSpPr>
          <p:cNvPr id="5" name="Content Placeholder 4"/>
          <p:cNvSpPr>
            <a:spLocks noGrp="1"/>
          </p:cNvSpPr>
          <p:nvPr>
            <p:ph idx="1"/>
          </p:nvPr>
        </p:nvSpPr>
        <p:spPr/>
        <p:txBody>
          <a:bodyPr/>
          <a:lstStyle/>
          <a:p>
            <a:endParaRPr lang="en-GB"/>
          </a:p>
        </p:txBody>
      </p:sp>
      <p:pic>
        <p:nvPicPr>
          <p:cNvPr id="6" name="Picture 2" descr="steam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3601591" cy="332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work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16832"/>
            <a:ext cx="3937967" cy="295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260544" y="5204233"/>
            <a:ext cx="2016224" cy="1344185"/>
            <a:chOff x="7277990" y="190341"/>
            <a:chExt cx="2016224" cy="1344185"/>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2741" y="190341"/>
              <a:ext cx="1222727" cy="1006412"/>
            </a:xfrm>
            <a:prstGeom prst="rect">
              <a:avLst/>
            </a:prstGeom>
          </p:spPr>
        </p:pic>
        <p:sp>
          <p:nvSpPr>
            <p:cNvPr id="10" name="TextBox 9"/>
            <p:cNvSpPr txBox="1"/>
            <p:nvPr/>
          </p:nvSpPr>
          <p:spPr>
            <a:xfrm>
              <a:off x="7277990" y="1165194"/>
              <a:ext cx="2016224" cy="369332"/>
            </a:xfrm>
            <a:prstGeom prst="rect">
              <a:avLst/>
            </a:prstGeom>
            <a:noFill/>
          </p:spPr>
          <p:txBody>
            <a:bodyPr wrap="square" rtlCol="0">
              <a:spAutoFit/>
            </a:bodyPr>
            <a:lstStyle/>
            <a:p>
              <a:r>
                <a:rPr lang="en-GB" dirty="0" smtClean="0">
                  <a:solidFill>
                    <a:schemeClr val="accent1">
                      <a:lumMod val="50000"/>
                    </a:schemeClr>
                  </a:solidFill>
                </a:rPr>
                <a:t>Risk Assessment</a:t>
              </a:r>
              <a:endParaRPr lang="en-GB" dirty="0">
                <a:solidFill>
                  <a:schemeClr val="accent1">
                    <a:lumMod val="50000"/>
                  </a:schemeClr>
                </a:solidFill>
              </a:endParaRPr>
            </a:p>
          </p:txBody>
        </p:sp>
      </p:grpSp>
    </p:spTree>
    <p:extLst>
      <p:ext uri="{BB962C8B-B14F-4D97-AF65-F5344CB8AC3E}">
        <p14:creationId xmlns:p14="http://schemas.microsoft.com/office/powerpoint/2010/main" val="67117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transfers in cartoons </a:t>
            </a:r>
            <a:endParaRPr lang="en-GB" dirty="0"/>
          </a:p>
        </p:txBody>
      </p:sp>
      <p:sp>
        <p:nvSpPr>
          <p:cNvPr id="5" name="Content Placeholder 4"/>
          <p:cNvSpPr>
            <a:spLocks noGrp="1"/>
          </p:cNvSpPr>
          <p:nvPr>
            <p:ph sz="half" idx="2"/>
          </p:nvPr>
        </p:nvSpPr>
        <p:spPr/>
        <p:txBody>
          <a:bodyPr/>
          <a:lstStyle/>
          <a:p>
            <a:r>
              <a:rPr lang="en-GB" dirty="0" smtClean="0"/>
              <a:t>Watch the </a:t>
            </a:r>
            <a:r>
              <a:rPr lang="en-GB" dirty="0" err="1" smtClean="0"/>
              <a:t>youtube</a:t>
            </a:r>
            <a:r>
              <a:rPr lang="en-GB" dirty="0" smtClean="0"/>
              <a:t> video showing energy transfers with Roadrunner and Wile E. Coyote </a:t>
            </a:r>
          </a:p>
          <a:p>
            <a:r>
              <a:rPr lang="en-GB" dirty="0">
                <a:hlinkClick r:id="rId2"/>
              </a:rPr>
              <a:t>https://</a:t>
            </a:r>
            <a:r>
              <a:rPr lang="en-GB" dirty="0" smtClean="0">
                <a:hlinkClick r:id="rId2"/>
              </a:rPr>
              <a:t>www.youtube.com/watch?v=IHrUXyTCr8Y</a:t>
            </a:r>
            <a:endParaRPr lang="en-GB" dirty="0" smtClean="0"/>
          </a:p>
          <a:p>
            <a:endParaRPr lang="en-GB" dirty="0"/>
          </a:p>
        </p:txBody>
      </p:sp>
      <p:pic>
        <p:nvPicPr>
          <p:cNvPr id="7170" name="Picture 2" descr="C:\Users\Jennifer.Horn\AppData\Local\Microsoft\Windows\Temporary Internet Files\Content.IE5\KXPE88SC\roadrunner005[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348154"/>
            <a:ext cx="4038600" cy="336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31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Machines </a:t>
            </a:r>
            <a:endParaRPr lang="en-GB" dirty="0"/>
          </a:p>
        </p:txBody>
      </p:sp>
      <p:sp>
        <p:nvSpPr>
          <p:cNvPr id="3" name="Content Placeholder 2"/>
          <p:cNvSpPr>
            <a:spLocks noGrp="1"/>
          </p:cNvSpPr>
          <p:nvPr>
            <p:ph idx="1"/>
          </p:nvPr>
        </p:nvSpPr>
        <p:spPr/>
        <p:txBody>
          <a:bodyPr/>
          <a:lstStyle/>
          <a:p>
            <a:r>
              <a:rPr lang="en-GB" dirty="0" smtClean="0"/>
              <a:t>Copy and complete this table to show the energy transfer that takes place in different machines </a:t>
            </a:r>
            <a:endParaRPr lang="en-GB" dirty="0"/>
          </a:p>
        </p:txBody>
      </p:sp>
      <p:graphicFrame>
        <p:nvGraphicFramePr>
          <p:cNvPr id="4" name="Group 41"/>
          <p:cNvGraphicFramePr>
            <a:graphicFrameLocks noGrp="1"/>
          </p:cNvGraphicFramePr>
          <p:nvPr>
            <p:extLst>
              <p:ext uri="{D42A27DB-BD31-4B8C-83A1-F6EECF244321}">
                <p14:modId xmlns:p14="http://schemas.microsoft.com/office/powerpoint/2010/main" val="3455768660"/>
              </p:ext>
            </p:extLst>
          </p:nvPr>
        </p:nvGraphicFramePr>
        <p:xfrm>
          <a:off x="1259632" y="2852936"/>
          <a:ext cx="7056438" cy="3081338"/>
        </p:xfrm>
        <a:graphic>
          <a:graphicData uri="http://schemas.openxmlformats.org/drawingml/2006/table">
            <a:tbl>
              <a:tblPr>
                <a:tableStyleId>{BDBED569-4797-4DF1-A0F4-6AAB3CD982D8}</a:tableStyleId>
              </a:tblPr>
              <a:tblGrid>
                <a:gridCol w="2647950">
                  <a:extLst>
                    <a:ext uri="{9D8B030D-6E8A-4147-A177-3AD203B41FA5}">
                      <a16:colId xmlns:a16="http://schemas.microsoft.com/office/drawing/2014/main" val="20000"/>
                    </a:ext>
                  </a:extLst>
                </a:gridCol>
                <a:gridCol w="4408488">
                  <a:extLst>
                    <a:ext uri="{9D8B030D-6E8A-4147-A177-3AD203B41FA5}">
                      <a16:colId xmlns:a16="http://schemas.microsoft.com/office/drawing/2014/main" val="20001"/>
                    </a:ext>
                  </a:extLst>
                </a:gridCol>
              </a:tblGrid>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Machine</a:t>
                      </a:r>
                      <a:endParaRPr kumimoji="0" lang="en-GB" sz="20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Energy Change</a:t>
                      </a:r>
                      <a:endParaRPr kumimoji="0" lang="en-GB" sz="20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Power Station</a:t>
                      </a:r>
                      <a:endParaRPr kumimoji="0" lang="en-GB"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Catapult</a:t>
                      </a:r>
                      <a:endParaRPr kumimoji="0" lang="en-GB" sz="20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2"/>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Loudspeaker</a:t>
                      </a:r>
                      <a:endParaRPr kumimoji="0" lang="en-GB"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3"/>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Toaster</a:t>
                      </a:r>
                      <a:endParaRPr kumimoji="0" lang="en-GB" sz="20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4"/>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Bulb</a:t>
                      </a:r>
                      <a:endParaRPr kumimoji="0" lang="en-GB"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5"/>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Car</a:t>
                      </a:r>
                      <a:endParaRPr kumimoji="0" lang="en-GB" sz="20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6"/>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Human</a:t>
                      </a:r>
                      <a:endParaRPr kumimoji="0" lang="en-GB"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03194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Group 42"/>
          <p:cNvGraphicFramePr>
            <a:graphicFrameLocks noGrp="1"/>
          </p:cNvGraphicFramePr>
          <p:nvPr>
            <p:extLst>
              <p:ext uri="{D42A27DB-BD31-4B8C-83A1-F6EECF244321}">
                <p14:modId xmlns:p14="http://schemas.microsoft.com/office/powerpoint/2010/main" val="1111413175"/>
              </p:ext>
            </p:extLst>
          </p:nvPr>
        </p:nvGraphicFramePr>
        <p:xfrm>
          <a:off x="683568" y="2132856"/>
          <a:ext cx="8003232" cy="3009900"/>
        </p:xfrm>
        <a:graphic>
          <a:graphicData uri="http://schemas.openxmlformats.org/drawingml/2006/table">
            <a:tbl>
              <a:tblPr>
                <a:tableStyleId>{BDBED569-4797-4DF1-A0F4-6AAB3CD982D8}</a:tableStyleId>
              </a:tblPr>
              <a:tblGrid>
                <a:gridCol w="2592288">
                  <a:extLst>
                    <a:ext uri="{9D8B030D-6E8A-4147-A177-3AD203B41FA5}">
                      <a16:colId xmlns:a16="http://schemas.microsoft.com/office/drawing/2014/main" val="20000"/>
                    </a:ext>
                  </a:extLst>
                </a:gridCol>
                <a:gridCol w="5410944">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Machine</a:t>
                      </a:r>
                      <a:endParaRPr kumimoji="0" lang="en-GB" sz="2000" b="0"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Main Energy Change</a:t>
                      </a:r>
                      <a:endParaRPr kumimoji="0" lang="en-GB" sz="2000" b="0"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Power Station</a:t>
                      </a:r>
                      <a:endParaRPr kumimoji="0" lang="en-GB"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Nuclear/Chemical To Electrical</a:t>
                      </a:r>
                      <a:endParaRPr kumimoji="0" lang="en-GB" sz="2000" b="0" i="0" u="none" strike="noStrike" cap="none" normalizeH="0" baseline="0" smtClean="0">
                        <a:ln>
                          <a:noFill/>
                        </a:ln>
                        <a:solidFill>
                          <a:srgbClr val="FF0000"/>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Catapult</a:t>
                      </a:r>
                      <a:endParaRPr kumimoji="0" lang="en-GB" sz="20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Potential to Kinetic (+ sound)</a:t>
                      </a:r>
                      <a:endParaRPr kumimoji="0" lang="en-GB" sz="2000" b="0" i="0" u="none" strike="noStrike" cap="none" normalizeH="0" baseline="0" dirty="0" smtClean="0">
                        <a:ln>
                          <a:noFill/>
                        </a:ln>
                        <a:solidFill>
                          <a:srgbClr val="FF0000"/>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2"/>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Loudspeaker</a:t>
                      </a:r>
                      <a:endParaRPr kumimoji="0" lang="en-GB"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Electrical to Sound (+ heat)</a:t>
                      </a:r>
                      <a:endParaRPr kumimoji="0" lang="en-GB" sz="2000" b="0" i="0" u="none" strike="noStrike" cap="none" normalizeH="0" baseline="0" dirty="0" smtClean="0">
                        <a:ln>
                          <a:noFill/>
                        </a:ln>
                        <a:solidFill>
                          <a:srgbClr val="FF0000"/>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3"/>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Toaster</a:t>
                      </a:r>
                      <a:endParaRPr kumimoji="0" lang="en-GB" sz="20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Electrical to Heat (+ light)</a:t>
                      </a:r>
                      <a:endParaRPr kumimoji="0" lang="en-GB" sz="2000" b="0" i="0" u="none" strike="noStrike" cap="none" normalizeH="0" baseline="0" dirty="0" smtClean="0">
                        <a:ln>
                          <a:noFill/>
                        </a:ln>
                        <a:solidFill>
                          <a:srgbClr val="FF0000"/>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4"/>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Bulb</a:t>
                      </a:r>
                      <a:endParaRPr kumimoji="0" lang="en-GB"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Electrical to Light (+ heat)</a:t>
                      </a:r>
                      <a:endParaRPr kumimoji="0" lang="en-GB" sz="2000" b="0" i="0" u="none" strike="noStrike" cap="none" normalizeH="0" baseline="0" dirty="0" smtClean="0">
                        <a:ln>
                          <a:noFill/>
                        </a:ln>
                        <a:solidFill>
                          <a:srgbClr val="FF0000"/>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5"/>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Car</a:t>
                      </a:r>
                      <a:endParaRPr kumimoji="0" lang="en-GB" sz="2000" b="0"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Chemical to Kinetic (+ heat, sound, </a:t>
                      </a:r>
                      <a:r>
                        <a:rPr kumimoji="0" lang="en-GB" sz="2000" u="none" strike="noStrike" cap="none" normalizeH="0" baseline="0" dirty="0" err="1" smtClean="0">
                          <a:ln>
                            <a:noFill/>
                          </a:ln>
                          <a:effectLst/>
                        </a:rPr>
                        <a:t>etc</a:t>
                      </a:r>
                      <a:r>
                        <a:rPr kumimoji="0" lang="en-GB" sz="2000" u="none" strike="noStrike" cap="none" normalizeH="0" baseline="0" dirty="0" smtClean="0">
                          <a:ln>
                            <a:noFill/>
                          </a:ln>
                          <a:effectLst/>
                        </a:rPr>
                        <a:t>)</a:t>
                      </a:r>
                      <a:endParaRPr kumimoji="0" lang="en-GB" sz="2000" b="0" i="0" u="none" strike="noStrike" cap="none" normalizeH="0" baseline="0" dirty="0" smtClean="0">
                        <a:ln>
                          <a:noFill/>
                        </a:ln>
                        <a:solidFill>
                          <a:srgbClr val="FF0000"/>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6"/>
                  </a:ext>
                </a:extLst>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smtClean="0">
                          <a:ln>
                            <a:noFill/>
                          </a:ln>
                          <a:effectLst/>
                        </a:rPr>
                        <a:t>Human</a:t>
                      </a:r>
                      <a:endParaRPr kumimoji="0" lang="en-GB"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Chemical to Heat + Kinetic + Sound</a:t>
                      </a:r>
                      <a:endParaRPr kumimoji="0" lang="en-GB" sz="2000" b="0" i="0" u="none" strike="noStrike" cap="none" normalizeH="0" baseline="0" dirty="0" smtClean="0">
                        <a:ln>
                          <a:noFill/>
                        </a:ln>
                        <a:solidFill>
                          <a:srgbClr val="FF0000"/>
                        </a:solidFill>
                        <a:effectLst/>
                        <a:latin typeface="Comic Sans MS" pitchFamily="66" charset="0"/>
                        <a:cs typeface="Times New Roman" pitchFamily="18" charset="0"/>
                      </a:endParaRPr>
                    </a:p>
                  </a:txBody>
                  <a:tcPr marL="68580" marR="68580" marT="0" marB="0"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92932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a:t>
            </a:r>
            <a:endParaRPr lang="en-GB" dirty="0"/>
          </a:p>
        </p:txBody>
      </p:sp>
      <p:sp>
        <p:nvSpPr>
          <p:cNvPr id="3" name="Content Placeholder 2"/>
          <p:cNvSpPr>
            <a:spLocks noGrp="1"/>
          </p:cNvSpPr>
          <p:nvPr>
            <p:ph idx="1"/>
          </p:nvPr>
        </p:nvSpPr>
        <p:spPr/>
        <p:txBody>
          <a:bodyPr/>
          <a:lstStyle/>
          <a:p>
            <a:r>
              <a:rPr lang="en-GB" dirty="0" smtClean="0"/>
              <a:t>Due date __/__/2019</a:t>
            </a:r>
          </a:p>
          <a:p>
            <a:endParaRPr lang="en-GB" dirty="0"/>
          </a:p>
          <a:p>
            <a:r>
              <a:rPr lang="en-GB" dirty="0" smtClean="0"/>
              <a:t>Complete the </a:t>
            </a:r>
            <a:r>
              <a:rPr lang="en-GB" dirty="0" smtClean="0">
                <a:hlinkClick r:id="rId2" action="ppaction://hlinkfile"/>
              </a:rPr>
              <a:t>Energy Efficiency Homework task </a:t>
            </a:r>
            <a:endParaRPr lang="en-GB" dirty="0"/>
          </a:p>
        </p:txBody>
      </p:sp>
    </p:spTree>
    <p:extLst>
      <p:ext uri="{BB962C8B-B14F-4D97-AF65-F5344CB8AC3E}">
        <p14:creationId xmlns:p14="http://schemas.microsoft.com/office/powerpoint/2010/main" val="1695943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3" name="Content Placeholder 2"/>
          <p:cNvSpPr>
            <a:spLocks noGrp="1"/>
          </p:cNvSpPr>
          <p:nvPr>
            <p:ph idx="1"/>
          </p:nvPr>
        </p:nvSpPr>
        <p:spPr/>
        <p:txBody>
          <a:bodyPr/>
          <a:lstStyle/>
          <a:p>
            <a:r>
              <a:rPr lang="en-GB" dirty="0" smtClean="0"/>
              <a:t>Name the first energy form in a steam engine (from the fuel)</a:t>
            </a:r>
          </a:p>
          <a:p>
            <a:r>
              <a:rPr lang="en-GB" dirty="0" smtClean="0"/>
              <a:t>What tasks can be completed with a steam engine </a:t>
            </a:r>
          </a:p>
          <a:p>
            <a:r>
              <a:rPr lang="en-GB" dirty="0" smtClean="0"/>
              <a:t>In cartoons when a character runs off a cliff, what is the energy transformation? </a:t>
            </a:r>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005064"/>
            <a:ext cx="253141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125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4 </a:t>
            </a:r>
            <a:endParaRPr lang="en-GB" dirty="0"/>
          </a:p>
        </p:txBody>
      </p:sp>
      <p:sp>
        <p:nvSpPr>
          <p:cNvPr id="5" name="Text Placeholder 4"/>
          <p:cNvSpPr>
            <a:spLocks noGrp="1"/>
          </p:cNvSpPr>
          <p:nvPr>
            <p:ph type="body" idx="1"/>
          </p:nvPr>
        </p:nvSpPr>
        <p:spPr/>
        <p:txBody>
          <a:bodyPr/>
          <a:lstStyle/>
          <a:p>
            <a:r>
              <a:rPr lang="en-GB" dirty="0" smtClean="0"/>
              <a:t>Introduction to Waves </a:t>
            </a:r>
            <a:endParaRPr lang="en-GB" dirty="0"/>
          </a:p>
        </p:txBody>
      </p:sp>
    </p:spTree>
    <p:extLst>
      <p:ext uri="{BB962C8B-B14F-4D97-AF65-F5344CB8AC3E}">
        <p14:creationId xmlns:p14="http://schemas.microsoft.com/office/powerpoint/2010/main" val="2388614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Starter – Bingo </a:t>
            </a:r>
            <a:endParaRPr lang="en-GB" dirty="0"/>
          </a:p>
        </p:txBody>
      </p:sp>
      <p:sp>
        <p:nvSpPr>
          <p:cNvPr id="5" name="Content Placeholder 4"/>
          <p:cNvSpPr>
            <a:spLocks noGrp="1"/>
          </p:cNvSpPr>
          <p:nvPr>
            <p:ph idx="1"/>
          </p:nvPr>
        </p:nvSpPr>
        <p:spPr/>
        <p:txBody>
          <a:bodyPr/>
          <a:lstStyle/>
          <a:p>
            <a:pPr marL="0" indent="0">
              <a:buNone/>
            </a:pPr>
            <a:r>
              <a:rPr lang="en-GB" dirty="0" smtClean="0"/>
              <a:t>Create a 3x3 Bingo grid containing 9 of the following words: </a:t>
            </a:r>
          </a:p>
          <a:p>
            <a:pPr marL="0" indent="0">
              <a:buNone/>
            </a:pPr>
            <a:endParaRPr lang="en-GB" dirty="0"/>
          </a:p>
          <a:p>
            <a:pPr marL="0" indent="0">
              <a:buNone/>
            </a:pPr>
            <a:r>
              <a:rPr lang="en-GB" dirty="0" smtClean="0"/>
              <a:t>Waves </a:t>
            </a:r>
            <a:r>
              <a:rPr lang="en-GB" dirty="0"/>
              <a:t>		         	gravitational		sound		</a:t>
            </a:r>
          </a:p>
          <a:p>
            <a:pPr marL="0" indent="0">
              <a:buNone/>
            </a:pPr>
            <a:r>
              <a:rPr lang="en-GB" dirty="0"/>
              <a:t>Electrical 		nuclear 		kinetic </a:t>
            </a:r>
          </a:p>
          <a:p>
            <a:pPr marL="0" indent="0">
              <a:buNone/>
            </a:pPr>
            <a:r>
              <a:rPr lang="en-GB" dirty="0"/>
              <a:t>					light </a:t>
            </a:r>
          </a:p>
          <a:p>
            <a:pPr marL="0" indent="0">
              <a:buNone/>
            </a:pPr>
            <a:r>
              <a:rPr lang="en-GB" dirty="0"/>
              <a:t>Heat 				Joules 		chemical</a:t>
            </a:r>
          </a:p>
          <a:p>
            <a:pPr marL="0" indent="0">
              <a:buNone/>
            </a:pPr>
            <a:r>
              <a:rPr lang="en-GB" dirty="0"/>
              <a:t>	energy 		</a:t>
            </a:r>
          </a:p>
          <a:p>
            <a:endParaRPr lang="en-GB" dirty="0"/>
          </a:p>
        </p:txBody>
      </p:sp>
      <p:cxnSp>
        <p:nvCxnSpPr>
          <p:cNvPr id="7" name="Straight Connector 6"/>
          <p:cNvCxnSpPr/>
          <p:nvPr/>
        </p:nvCxnSpPr>
        <p:spPr>
          <a:xfrm>
            <a:off x="5796136" y="4941168"/>
            <a:ext cx="0" cy="165618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44208" y="4941168"/>
            <a:ext cx="0" cy="165618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20072" y="5517232"/>
            <a:ext cx="19358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20072" y="6021288"/>
            <a:ext cx="19358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819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By the end of this lesson you should be able to.. </a:t>
            </a:r>
            <a:endParaRPr lang="en-GB" dirty="0"/>
          </a:p>
        </p:txBody>
      </p:sp>
      <p:sp>
        <p:nvSpPr>
          <p:cNvPr id="5" name="Content Placeholder 4"/>
          <p:cNvSpPr>
            <a:spLocks noGrp="1"/>
          </p:cNvSpPr>
          <p:nvPr>
            <p:ph idx="1"/>
          </p:nvPr>
        </p:nvSpPr>
        <p:spPr/>
        <p:txBody>
          <a:bodyPr/>
          <a:lstStyle/>
          <a:p>
            <a:r>
              <a:rPr lang="en-GB" dirty="0" smtClean="0"/>
              <a:t>State the two types of waves</a:t>
            </a:r>
          </a:p>
          <a:p>
            <a:r>
              <a:rPr lang="en-GB" dirty="0" smtClean="0"/>
              <a:t>Give examples of the two types of waves </a:t>
            </a:r>
          </a:p>
          <a:p>
            <a:r>
              <a:rPr lang="en-GB" dirty="0" smtClean="0"/>
              <a:t>Use the correct words to describe waves </a:t>
            </a:r>
            <a:endParaRPr lang="en-GB" dirty="0"/>
          </a:p>
        </p:txBody>
      </p:sp>
    </p:spTree>
    <p:extLst>
      <p:ext uri="{BB962C8B-B14F-4D97-AF65-F5344CB8AC3E}">
        <p14:creationId xmlns:p14="http://schemas.microsoft.com/office/powerpoint/2010/main" val="688796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a:t>
            </a:r>
            <a:endParaRPr lang="en-GB" dirty="0"/>
          </a:p>
        </p:txBody>
      </p:sp>
      <p:sp>
        <p:nvSpPr>
          <p:cNvPr id="3" name="Content Placeholder 2"/>
          <p:cNvSpPr>
            <a:spLocks noGrp="1"/>
          </p:cNvSpPr>
          <p:nvPr>
            <p:ph idx="1"/>
          </p:nvPr>
        </p:nvSpPr>
        <p:spPr/>
        <p:txBody>
          <a:bodyPr/>
          <a:lstStyle/>
          <a:p>
            <a:endParaRPr lang="en-GB"/>
          </a:p>
        </p:txBody>
      </p:sp>
      <p:grpSp>
        <p:nvGrpSpPr>
          <p:cNvPr id="4" name="Group 3"/>
          <p:cNvGrpSpPr/>
          <p:nvPr/>
        </p:nvGrpSpPr>
        <p:grpSpPr>
          <a:xfrm>
            <a:off x="1619672" y="1412776"/>
            <a:ext cx="5715798" cy="5077534"/>
            <a:chOff x="1068954" y="1412776"/>
            <a:chExt cx="5715798" cy="507753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54" y="1412776"/>
              <a:ext cx="5715798" cy="5077534"/>
            </a:xfrm>
            <a:prstGeom prst="rect">
              <a:avLst/>
            </a:prstGeom>
          </p:spPr>
        </p:pic>
        <p:sp>
          <p:nvSpPr>
            <p:cNvPr id="6" name="TextBox 5"/>
            <p:cNvSpPr txBox="1"/>
            <p:nvPr/>
          </p:nvSpPr>
          <p:spPr>
            <a:xfrm>
              <a:off x="3431134" y="2012551"/>
              <a:ext cx="3168414" cy="1938992"/>
            </a:xfrm>
            <a:prstGeom prst="rect">
              <a:avLst/>
            </a:prstGeom>
            <a:noFill/>
          </p:spPr>
          <p:txBody>
            <a:bodyPr wrap="square" rtlCol="0">
              <a:spAutoFit/>
            </a:bodyPr>
            <a:lstStyle/>
            <a:p>
              <a:pPr algn="ctr" eaLnBrk="1" hangingPunct="1"/>
              <a:r>
                <a:rPr lang="en-GB" altLang="en-US" sz="3000" dirty="0">
                  <a:solidFill>
                    <a:schemeClr val="bg1"/>
                  </a:solidFill>
                  <a:latin typeface="Comic Sans MS" pitchFamily="66" charset="0"/>
                </a:rPr>
                <a:t>What is energy?</a:t>
              </a:r>
            </a:p>
            <a:p>
              <a:pPr algn="ctr" eaLnBrk="1" hangingPunct="1"/>
              <a:r>
                <a:rPr lang="en-GB" altLang="en-US" sz="3000" dirty="0">
                  <a:solidFill>
                    <a:schemeClr val="bg1"/>
                  </a:solidFill>
                  <a:latin typeface="Comic Sans MS" pitchFamily="66" charset="0"/>
                </a:rPr>
                <a:t>What unit is energy measured in?</a:t>
              </a:r>
            </a:p>
          </p:txBody>
        </p:sp>
      </p:grpSp>
      <p:sp>
        <p:nvSpPr>
          <p:cNvPr id="7" name="Rectangle 6"/>
          <p:cNvSpPr/>
          <p:nvPr/>
        </p:nvSpPr>
        <p:spPr>
          <a:xfrm>
            <a:off x="3851920" y="5157192"/>
            <a:ext cx="4572000" cy="923330"/>
          </a:xfrm>
          <a:prstGeom prst="rect">
            <a:avLst/>
          </a:prstGeom>
        </p:spPr>
        <p:txBody>
          <a:bodyPr>
            <a:spAutoFit/>
          </a:bodyPr>
          <a:lstStyle/>
          <a:p>
            <a:pPr algn="ctr"/>
            <a:r>
              <a:rPr lang="en-GB" dirty="0" smtClean="0"/>
              <a:t>Watch the film on TWIG to find the answers</a:t>
            </a:r>
          </a:p>
          <a:p>
            <a:pPr algn="ctr"/>
            <a:r>
              <a:rPr lang="en-GB" dirty="0" err="1" smtClean="0">
                <a:hlinkClick r:id="rId3"/>
              </a:rPr>
              <a:t>twigonglow</a:t>
            </a:r>
            <a:r>
              <a:rPr lang="en-GB" dirty="0" smtClean="0">
                <a:hlinkClick r:id="rId3"/>
              </a:rPr>
              <a:t>/ forms-of-energy</a:t>
            </a:r>
            <a:endParaRPr lang="en-GB" dirty="0"/>
          </a:p>
        </p:txBody>
      </p:sp>
    </p:spTree>
    <p:extLst>
      <p:ext uri="{BB962C8B-B14F-4D97-AF65-F5344CB8AC3E}">
        <p14:creationId xmlns:p14="http://schemas.microsoft.com/office/powerpoint/2010/main" val="2846244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waves? </a:t>
            </a:r>
            <a:endParaRPr lang="en-GB" dirty="0"/>
          </a:p>
        </p:txBody>
      </p:sp>
      <p:sp>
        <p:nvSpPr>
          <p:cNvPr id="3" name="Content Placeholder 2"/>
          <p:cNvSpPr>
            <a:spLocks noGrp="1"/>
          </p:cNvSpPr>
          <p:nvPr>
            <p:ph idx="1"/>
          </p:nvPr>
        </p:nvSpPr>
        <p:spPr/>
        <p:txBody>
          <a:bodyPr/>
          <a:lstStyle/>
          <a:p>
            <a:endParaRPr lang="en-GB"/>
          </a:p>
        </p:txBody>
      </p:sp>
      <p:grpSp>
        <p:nvGrpSpPr>
          <p:cNvPr id="4" name="Group 3"/>
          <p:cNvGrpSpPr/>
          <p:nvPr/>
        </p:nvGrpSpPr>
        <p:grpSpPr>
          <a:xfrm>
            <a:off x="667896" y="1412776"/>
            <a:ext cx="5715798" cy="5077534"/>
            <a:chOff x="1068954" y="1412776"/>
            <a:chExt cx="5715798" cy="507753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54" y="1412776"/>
              <a:ext cx="5715798" cy="5077534"/>
            </a:xfrm>
            <a:prstGeom prst="rect">
              <a:avLst/>
            </a:prstGeom>
          </p:spPr>
        </p:pic>
        <p:sp>
          <p:nvSpPr>
            <p:cNvPr id="6" name="TextBox 5"/>
            <p:cNvSpPr txBox="1"/>
            <p:nvPr/>
          </p:nvSpPr>
          <p:spPr>
            <a:xfrm>
              <a:off x="3431134" y="1772816"/>
              <a:ext cx="3168414" cy="1477328"/>
            </a:xfrm>
            <a:prstGeom prst="rect">
              <a:avLst/>
            </a:prstGeom>
            <a:noFill/>
          </p:spPr>
          <p:txBody>
            <a:bodyPr wrap="square" rtlCol="0">
              <a:spAutoFit/>
            </a:bodyPr>
            <a:lstStyle/>
            <a:p>
              <a:pPr algn="ctr" eaLnBrk="1" hangingPunct="1"/>
              <a:r>
                <a:rPr lang="en-GB" altLang="en-US" sz="3000" dirty="0">
                  <a:solidFill>
                    <a:schemeClr val="bg1"/>
                  </a:solidFill>
                  <a:latin typeface="Comic Sans MS" pitchFamily="66" charset="0"/>
                </a:rPr>
                <a:t>What is </a:t>
              </a:r>
              <a:r>
                <a:rPr lang="en-GB" altLang="en-US" sz="3000" dirty="0" smtClean="0">
                  <a:solidFill>
                    <a:schemeClr val="bg1"/>
                  </a:solidFill>
                  <a:latin typeface="Comic Sans MS" pitchFamily="66" charset="0"/>
                </a:rPr>
                <a:t>a wave?</a:t>
              </a:r>
              <a:endParaRPr lang="en-GB" altLang="en-US" sz="3000" dirty="0">
                <a:solidFill>
                  <a:schemeClr val="bg1"/>
                </a:solidFill>
                <a:latin typeface="Comic Sans MS" pitchFamily="66" charset="0"/>
              </a:endParaRPr>
            </a:p>
            <a:p>
              <a:pPr algn="ctr" eaLnBrk="1" hangingPunct="1"/>
              <a:r>
                <a:rPr lang="en-GB" altLang="en-US" sz="3000" dirty="0" smtClean="0">
                  <a:solidFill>
                    <a:schemeClr val="bg1"/>
                  </a:solidFill>
                  <a:latin typeface="Comic Sans MS" pitchFamily="66" charset="0"/>
                </a:rPr>
                <a:t>How do you describe waves?</a:t>
              </a:r>
              <a:endParaRPr lang="en-GB" altLang="en-US" sz="3000" dirty="0">
                <a:solidFill>
                  <a:schemeClr val="bg1"/>
                </a:solidFill>
                <a:latin typeface="Comic Sans MS" pitchFamily="66" charset="0"/>
              </a:endParaRPr>
            </a:p>
          </p:txBody>
        </p:sp>
      </p:grpSp>
      <p:sp>
        <p:nvSpPr>
          <p:cNvPr id="7" name="TextBox 6"/>
          <p:cNvSpPr txBox="1"/>
          <p:nvPr/>
        </p:nvSpPr>
        <p:spPr>
          <a:xfrm>
            <a:off x="3131840" y="4626101"/>
            <a:ext cx="5996136" cy="1631216"/>
          </a:xfrm>
          <a:prstGeom prst="rect">
            <a:avLst/>
          </a:prstGeom>
          <a:noFill/>
        </p:spPr>
        <p:txBody>
          <a:bodyPr wrap="square" rtlCol="0">
            <a:spAutoFit/>
          </a:bodyPr>
          <a:lstStyle/>
          <a:p>
            <a:pPr algn="ctr"/>
            <a:r>
              <a:rPr lang="en-GB" sz="3200" dirty="0" smtClean="0">
                <a:solidFill>
                  <a:schemeClr val="accent1">
                    <a:lumMod val="50000"/>
                  </a:schemeClr>
                </a:solidFill>
              </a:rPr>
              <a:t>Watch the films on </a:t>
            </a:r>
            <a:r>
              <a:rPr lang="en-GB" sz="3200" dirty="0" err="1" smtClean="0">
                <a:solidFill>
                  <a:schemeClr val="accent1">
                    <a:lumMod val="50000"/>
                  </a:schemeClr>
                </a:solidFill>
              </a:rPr>
              <a:t>Brainpop</a:t>
            </a:r>
            <a:r>
              <a:rPr lang="en-GB" sz="3200" dirty="0" smtClean="0">
                <a:solidFill>
                  <a:schemeClr val="accent1">
                    <a:lumMod val="50000"/>
                  </a:schemeClr>
                </a:solidFill>
              </a:rPr>
              <a:t> to find the answers</a:t>
            </a:r>
          </a:p>
          <a:p>
            <a:pPr algn="ctr"/>
            <a:r>
              <a:rPr lang="en-GB" dirty="0" err="1" smtClean="0">
                <a:solidFill>
                  <a:schemeClr val="accent1">
                    <a:lumMod val="50000"/>
                  </a:schemeClr>
                </a:solidFill>
                <a:hlinkClick r:id="rId3"/>
              </a:rPr>
              <a:t>brainpop</a:t>
            </a:r>
            <a:r>
              <a:rPr lang="en-GB" dirty="0" smtClean="0">
                <a:solidFill>
                  <a:schemeClr val="accent1">
                    <a:lumMod val="50000"/>
                  </a:schemeClr>
                </a:solidFill>
                <a:hlinkClick r:id="rId3"/>
              </a:rPr>
              <a:t> waves</a:t>
            </a:r>
            <a:endParaRPr lang="en-GB" dirty="0" smtClean="0">
              <a:solidFill>
                <a:schemeClr val="accent1">
                  <a:lumMod val="50000"/>
                </a:schemeClr>
              </a:solidFill>
            </a:endParaRPr>
          </a:p>
          <a:p>
            <a:pPr algn="ctr"/>
            <a:r>
              <a:rPr lang="en-GB" dirty="0" err="1" smtClean="0">
                <a:solidFill>
                  <a:schemeClr val="accent1">
                    <a:lumMod val="50000"/>
                  </a:schemeClr>
                </a:solidFill>
                <a:hlinkClick r:id="rId4"/>
              </a:rPr>
              <a:t>Brainpop</a:t>
            </a:r>
            <a:r>
              <a:rPr lang="en-GB" dirty="0" smtClean="0">
                <a:solidFill>
                  <a:schemeClr val="accent1">
                    <a:lumMod val="50000"/>
                  </a:schemeClr>
                </a:solidFill>
                <a:hlinkClick r:id="rId4"/>
              </a:rPr>
              <a:t> sound</a:t>
            </a:r>
            <a:endParaRPr lang="en-GB" dirty="0">
              <a:solidFill>
                <a:schemeClr val="accent1">
                  <a:lumMod val="50000"/>
                </a:schemeClr>
              </a:solidFill>
            </a:endParaRPr>
          </a:p>
        </p:txBody>
      </p:sp>
    </p:spTree>
    <p:extLst>
      <p:ext uri="{BB962C8B-B14F-4D97-AF65-F5344CB8AC3E}">
        <p14:creationId xmlns:p14="http://schemas.microsoft.com/office/powerpoint/2010/main" val="1438052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Transverse and longitudinal </a:t>
            </a:r>
            <a:endParaRPr lang="en-GB" dirty="0"/>
          </a:p>
        </p:txBody>
      </p:sp>
      <p:sp>
        <p:nvSpPr>
          <p:cNvPr id="3" name="Content Placeholder 2"/>
          <p:cNvSpPr>
            <a:spLocks noGrp="1"/>
          </p:cNvSpPr>
          <p:nvPr>
            <p:ph idx="1"/>
          </p:nvPr>
        </p:nvSpPr>
        <p:spPr/>
        <p:txBody>
          <a:bodyPr/>
          <a:lstStyle/>
          <a:p>
            <a:endParaRPr lang="en-GB" dirty="0"/>
          </a:p>
        </p:txBody>
      </p:sp>
    </p:spTree>
    <p:controls>
      <mc:AlternateContent xmlns:mc="http://schemas.openxmlformats.org/markup-compatibility/2006">
        <mc:Choice xmlns:v="urn:schemas-microsoft-com:vml" Requires="v">
          <p:control spid="9249" name="ShockwaveFlash1" r:id="rId2" imgW="1828800" imgH="1828800"/>
        </mc:Choice>
        <mc:Fallback>
          <p:control name="ShockwaveFlash1" r:id="rId2" imgW="1828800" imgH="1828800">
            <p:pic>
              <p:nvPicPr>
                <p:cNvPr id="4" name="ShockwaveFlash1"/>
                <p:cNvPicPr preferRelativeResize="0">
                  <a:picLocks noChangeArrowheads="1" noChangeShapeType="1"/>
                </p:cNvPicPr>
                <p:nvPr/>
              </p:nvPicPr>
              <p:blipFill>
                <a:blip r:embed="rId4"/>
                <a:srcRect/>
                <a:stretch>
                  <a:fillRect/>
                </a:stretch>
              </p:blipFill>
              <p:spPr bwMode="auto">
                <a:xfrm>
                  <a:off x="1116013" y="1628775"/>
                  <a:ext cx="6938962" cy="4751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88626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539552" y="692696"/>
            <a:ext cx="3931920" cy="639762"/>
          </a:xfrm>
        </p:spPr>
        <p:txBody>
          <a:bodyPr/>
          <a:lstStyle/>
          <a:p>
            <a:r>
              <a:rPr lang="en-GB" dirty="0" smtClean="0"/>
              <a:t>Transverse waves </a:t>
            </a:r>
            <a:endParaRPr lang="en-GB" dirty="0"/>
          </a:p>
        </p:txBody>
      </p:sp>
      <p:sp>
        <p:nvSpPr>
          <p:cNvPr id="9" name="Content Placeholder 8"/>
          <p:cNvSpPr>
            <a:spLocks noGrp="1"/>
          </p:cNvSpPr>
          <p:nvPr>
            <p:ph sz="half" idx="2"/>
          </p:nvPr>
        </p:nvSpPr>
        <p:spPr>
          <a:xfrm>
            <a:off x="457200" y="1484784"/>
            <a:ext cx="3931920" cy="4904904"/>
          </a:xfrm>
        </p:spPr>
        <p:txBody>
          <a:bodyPr>
            <a:normAutofit lnSpcReduction="10000"/>
          </a:bodyPr>
          <a:lstStyle/>
          <a:p>
            <a:r>
              <a:rPr lang="en-GB" dirty="0" smtClean="0"/>
              <a:t>The particles move up and down – at right angles to the direction of the waves</a:t>
            </a:r>
          </a:p>
          <a:p>
            <a:endParaRPr lang="en-GB" dirty="0"/>
          </a:p>
          <a:p>
            <a:r>
              <a:rPr lang="en-GB" dirty="0" smtClean="0">
                <a:hlinkClick r:id="rId2"/>
              </a:rPr>
              <a:t>This video </a:t>
            </a:r>
            <a:r>
              <a:rPr lang="en-GB" dirty="0" smtClean="0"/>
              <a:t>shows a military drill that shows a transverse wave – the soldiers white hats move up and down, but the wave travels side to side – think </a:t>
            </a:r>
            <a:r>
              <a:rPr lang="en-GB" dirty="0" err="1" smtClean="0"/>
              <a:t>TRANSverse</a:t>
            </a:r>
            <a:r>
              <a:rPr lang="en-GB" dirty="0" smtClean="0"/>
              <a:t> like the soldiers in </a:t>
            </a:r>
            <a:r>
              <a:rPr lang="en-GB" dirty="0" err="1" smtClean="0"/>
              <a:t>TRAINing</a:t>
            </a:r>
            <a:r>
              <a:rPr lang="en-GB" dirty="0" smtClean="0"/>
              <a:t> </a:t>
            </a:r>
            <a:r>
              <a:rPr lang="en-GB" sz="1400" dirty="0" smtClean="0"/>
              <a:t>(a bit of a tenuous link)</a:t>
            </a:r>
            <a:endParaRPr lang="en-GB" sz="1400" dirty="0"/>
          </a:p>
        </p:txBody>
      </p:sp>
      <p:sp>
        <p:nvSpPr>
          <p:cNvPr id="10" name="Text Placeholder 9"/>
          <p:cNvSpPr>
            <a:spLocks noGrp="1"/>
          </p:cNvSpPr>
          <p:nvPr>
            <p:ph type="body" sz="quarter" idx="3"/>
          </p:nvPr>
        </p:nvSpPr>
        <p:spPr>
          <a:xfrm>
            <a:off x="4644008" y="764704"/>
            <a:ext cx="3931920" cy="639762"/>
          </a:xfrm>
        </p:spPr>
        <p:txBody>
          <a:bodyPr/>
          <a:lstStyle/>
          <a:p>
            <a:r>
              <a:rPr lang="en-GB" dirty="0" smtClean="0"/>
              <a:t>Longitudinal waves </a:t>
            </a:r>
            <a:endParaRPr lang="en-GB" dirty="0"/>
          </a:p>
        </p:txBody>
      </p:sp>
      <p:sp>
        <p:nvSpPr>
          <p:cNvPr id="11" name="Content Placeholder 10"/>
          <p:cNvSpPr>
            <a:spLocks noGrp="1"/>
          </p:cNvSpPr>
          <p:nvPr>
            <p:ph sz="quarter" idx="4"/>
          </p:nvPr>
        </p:nvSpPr>
        <p:spPr>
          <a:xfrm>
            <a:off x="4754880" y="1484784"/>
            <a:ext cx="3931920" cy="4904904"/>
          </a:xfrm>
        </p:spPr>
        <p:txBody>
          <a:bodyPr/>
          <a:lstStyle/>
          <a:p>
            <a:r>
              <a:rPr lang="en-GB" dirty="0" smtClean="0"/>
              <a:t>The particles move side-to-side in the same direction as the wave </a:t>
            </a:r>
            <a:endParaRPr lang="en-GB" dirty="0"/>
          </a:p>
        </p:txBody>
      </p:sp>
    </p:spTree>
    <p:extLst>
      <p:ext uri="{BB962C8B-B14F-4D97-AF65-F5344CB8AC3E}">
        <p14:creationId xmlns:p14="http://schemas.microsoft.com/office/powerpoint/2010/main" val="3284949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ontrols>
      <mc:AlternateContent xmlns:mc="http://schemas.openxmlformats.org/markup-compatibility/2006">
        <mc:Choice xmlns:v="urn:schemas-microsoft-com:vml" Requires="v">
          <p:control spid="10273" name="ShockwaveFlash1" r:id="rId2" imgW="1828800" imgH="1828800"/>
        </mc:Choice>
        <mc:Fallback>
          <p:control name="ShockwaveFlash1" r:id="rId2" imgW="1828800" imgH="1828800">
            <p:pic>
              <p:nvPicPr>
                <p:cNvPr id="4" name="ShockwaveFlash1"/>
                <p:cNvPicPr preferRelativeResize="0">
                  <a:picLocks noChangeArrowheads="1" noChangeShapeType="1"/>
                </p:cNvPicPr>
                <p:nvPr/>
              </p:nvPicPr>
              <p:blipFill>
                <a:blip r:embed="rId4"/>
                <a:srcRect/>
                <a:stretch>
                  <a:fillRect/>
                </a:stretch>
              </p:blipFill>
              <p:spPr bwMode="auto">
                <a:xfrm>
                  <a:off x="755650" y="1125538"/>
                  <a:ext cx="8178800" cy="51657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5424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Describing waves </a:t>
            </a:r>
            <a:endParaRPr lang="en-GB" dirty="0"/>
          </a:p>
        </p:txBody>
      </p:sp>
      <p:sp>
        <p:nvSpPr>
          <p:cNvPr id="3" name="Content Placeholder 2"/>
          <p:cNvSpPr>
            <a:spLocks noGrp="1"/>
          </p:cNvSpPr>
          <p:nvPr>
            <p:ph idx="1"/>
          </p:nvPr>
        </p:nvSpPr>
        <p:spPr/>
        <p:txBody>
          <a:bodyPr/>
          <a:lstStyle/>
          <a:p>
            <a:endParaRPr lang="en-GB" dirty="0"/>
          </a:p>
        </p:txBody>
      </p:sp>
      <p:grpSp>
        <p:nvGrpSpPr>
          <p:cNvPr id="4" name="Group 3"/>
          <p:cNvGrpSpPr/>
          <p:nvPr/>
        </p:nvGrpSpPr>
        <p:grpSpPr>
          <a:xfrm>
            <a:off x="1043608" y="1484784"/>
            <a:ext cx="7056784" cy="5013176"/>
            <a:chOff x="827584" y="1700808"/>
            <a:chExt cx="7056784" cy="5013176"/>
          </a:xfrm>
        </p:grpSpPr>
        <p:grpSp>
          <p:nvGrpSpPr>
            <p:cNvPr id="5" name="Group 4"/>
            <p:cNvGrpSpPr/>
            <p:nvPr/>
          </p:nvGrpSpPr>
          <p:grpSpPr>
            <a:xfrm>
              <a:off x="827584" y="1700808"/>
              <a:ext cx="7056784" cy="5013176"/>
              <a:chOff x="827584" y="1700808"/>
              <a:chExt cx="7056784" cy="5013176"/>
            </a:xfrm>
          </p:grpSpPr>
          <p:graphicFrame>
            <p:nvGraphicFramePr>
              <p:cNvPr id="7" name="Object 6"/>
              <p:cNvGraphicFramePr>
                <a:graphicFrameLocks noChangeAspect="1"/>
              </p:cNvGraphicFramePr>
              <p:nvPr>
                <p:extLst>
                  <p:ext uri="{D42A27DB-BD31-4B8C-83A1-F6EECF244321}">
                    <p14:modId xmlns:p14="http://schemas.microsoft.com/office/powerpoint/2010/main" val="2081806318"/>
                  </p:ext>
                </p:extLst>
              </p:nvPr>
            </p:nvGraphicFramePr>
            <p:xfrm>
              <a:off x="827584" y="1700808"/>
              <a:ext cx="7056784" cy="5013176"/>
            </p:xfrm>
            <a:graphic>
              <a:graphicData uri="http://schemas.openxmlformats.org/presentationml/2006/ole">
                <mc:AlternateContent xmlns:mc="http://schemas.openxmlformats.org/markup-compatibility/2006">
                  <mc:Choice xmlns:v="urn:schemas-microsoft-com:vml" Requires="v">
                    <p:oleObj spid="_x0000_s11345" name="Picture" r:id="rId3" imgW="6377400" imgH="3789000" progId="Word.Picture.8">
                      <p:embed/>
                    </p:oleObj>
                  </mc:Choice>
                  <mc:Fallback>
                    <p:oleObj name="Picture" r:id="rId3" imgW="6377400" imgH="37890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700808"/>
                            <a:ext cx="7056784" cy="5013176"/>
                          </a:xfrm>
                          <a:prstGeom prst="rect">
                            <a:avLst/>
                          </a:prstGeom>
                          <a:solidFill>
                            <a:schemeClr val="bg1"/>
                          </a:solidFill>
                        </p:spPr>
                      </p:pic>
                    </p:oleObj>
                  </mc:Fallback>
                </mc:AlternateContent>
              </a:graphicData>
            </a:graphic>
          </p:graphicFrame>
          <p:sp>
            <p:nvSpPr>
              <p:cNvPr id="8" name="Text Box 4"/>
              <p:cNvSpPr txBox="1">
                <a:spLocks noChangeArrowheads="1"/>
              </p:cNvSpPr>
              <p:nvPr/>
            </p:nvSpPr>
            <p:spPr bwMode="auto">
              <a:xfrm>
                <a:off x="4858266" y="2244071"/>
                <a:ext cx="1111992" cy="450872"/>
              </a:xfrm>
              <a:prstGeom prst="rect">
                <a:avLst/>
              </a:prstGeom>
              <a:solidFill>
                <a:schemeClr val="bg1"/>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cs typeface="Arial" pitchFamily="34" charset="0"/>
                  </a:rPr>
                  <a:t>crest</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 name="Text Box 4"/>
            <p:cNvSpPr txBox="1">
              <a:spLocks noChangeArrowheads="1"/>
            </p:cNvSpPr>
            <p:nvPr/>
          </p:nvSpPr>
          <p:spPr bwMode="auto">
            <a:xfrm>
              <a:off x="2915816" y="5703021"/>
              <a:ext cx="1294378" cy="450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cs typeface="Arial" pitchFamily="34" charset="0"/>
                </a:rPr>
                <a:t>trough</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 name="TextBox 8"/>
          <p:cNvSpPr txBox="1"/>
          <p:nvPr/>
        </p:nvSpPr>
        <p:spPr>
          <a:xfrm>
            <a:off x="7380312" y="3676382"/>
            <a:ext cx="720080" cy="369332"/>
          </a:xfrm>
          <a:prstGeom prst="rect">
            <a:avLst/>
          </a:prstGeom>
          <a:solidFill>
            <a:schemeClr val="bg1"/>
          </a:solidFill>
        </p:spPr>
        <p:txBody>
          <a:bodyPr wrap="square" rtlCol="0">
            <a:spAutoFit/>
          </a:bodyPr>
          <a:lstStyle/>
          <a:p>
            <a:r>
              <a:rPr lang="en-GB" dirty="0" smtClean="0"/>
              <a:t>axis</a:t>
            </a:r>
            <a:endParaRPr lang="en-GB" dirty="0"/>
          </a:p>
        </p:txBody>
      </p:sp>
    </p:spTree>
    <p:extLst>
      <p:ext uri="{BB962C8B-B14F-4D97-AF65-F5344CB8AC3E}">
        <p14:creationId xmlns:p14="http://schemas.microsoft.com/office/powerpoint/2010/main" val="1750342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Wave definitions </a:t>
            </a:r>
            <a:endParaRPr lang="en-GB" dirty="0"/>
          </a:p>
        </p:txBody>
      </p:sp>
      <p:sp>
        <p:nvSpPr>
          <p:cNvPr id="3" name="Content Placeholder 2"/>
          <p:cNvSpPr>
            <a:spLocks noGrp="1"/>
          </p:cNvSpPr>
          <p:nvPr>
            <p:ph idx="1"/>
          </p:nvPr>
        </p:nvSpPr>
        <p:spPr/>
        <p:txBody>
          <a:bodyPr/>
          <a:lstStyle/>
          <a:p>
            <a:r>
              <a:rPr lang="en-GB" sz="3600" dirty="0"/>
              <a:t>Crest: top point of a wave</a:t>
            </a:r>
          </a:p>
          <a:p>
            <a:r>
              <a:rPr lang="en-GB" sz="3600" dirty="0"/>
              <a:t>Trough: bottom point of a wave</a:t>
            </a:r>
          </a:p>
          <a:p>
            <a:r>
              <a:rPr lang="en-GB" sz="3600" dirty="0"/>
              <a:t>Wavelength (</a:t>
            </a:r>
            <a:r>
              <a:rPr lang="el-GR" sz="3600" dirty="0"/>
              <a:t>λ</a:t>
            </a:r>
            <a:r>
              <a:rPr lang="en-GB" sz="3600" dirty="0"/>
              <a:t>): crest to crest or trough to trough </a:t>
            </a:r>
          </a:p>
          <a:p>
            <a:r>
              <a:rPr lang="en-GB" sz="3600" dirty="0"/>
              <a:t>Amplitude: distance from zero </a:t>
            </a:r>
            <a:r>
              <a:rPr lang="en-GB" sz="3600" dirty="0" smtClean="0"/>
              <a:t>position </a:t>
            </a:r>
            <a:r>
              <a:rPr lang="en-GB" sz="3600" smtClean="0"/>
              <a:t>(axis) </a:t>
            </a:r>
            <a:r>
              <a:rPr lang="en-GB" sz="3600" dirty="0"/>
              <a:t>to crest</a:t>
            </a:r>
          </a:p>
          <a:p>
            <a:endParaRPr lang="en-GB" dirty="0"/>
          </a:p>
        </p:txBody>
      </p:sp>
    </p:spTree>
    <p:extLst>
      <p:ext uri="{BB962C8B-B14F-4D97-AF65-F5344CB8AC3E}">
        <p14:creationId xmlns:p14="http://schemas.microsoft.com/office/powerpoint/2010/main" val="1801479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know all waves…</a:t>
            </a:r>
            <a:endParaRPr lang="en-GB" dirty="0"/>
          </a:p>
        </p:txBody>
      </p:sp>
      <p:sp>
        <p:nvSpPr>
          <p:cNvPr id="3" name="Content Placeholder 2"/>
          <p:cNvSpPr>
            <a:spLocks noGrp="1"/>
          </p:cNvSpPr>
          <p:nvPr>
            <p:ph idx="1"/>
          </p:nvPr>
        </p:nvSpPr>
        <p:spPr/>
        <p:txBody>
          <a:bodyPr/>
          <a:lstStyle/>
          <a:p>
            <a:r>
              <a:rPr lang="en-GB" dirty="0" smtClean="0"/>
              <a:t>Carry energy </a:t>
            </a:r>
          </a:p>
          <a:p>
            <a:r>
              <a:rPr lang="en-GB" dirty="0" smtClean="0"/>
              <a:t>Are transverse or longitudinal </a:t>
            </a:r>
          </a:p>
          <a:p>
            <a:r>
              <a:rPr lang="en-GB" dirty="0" smtClean="0"/>
              <a:t>All have crests, troughs and an amplitude </a:t>
            </a:r>
            <a:endParaRPr lang="en-GB" dirty="0"/>
          </a:p>
        </p:txBody>
      </p:sp>
    </p:spTree>
    <p:extLst>
      <p:ext uri="{BB962C8B-B14F-4D97-AF65-F5344CB8AC3E}">
        <p14:creationId xmlns:p14="http://schemas.microsoft.com/office/powerpoint/2010/main" val="31786837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ontrols>
      <mc:AlternateContent xmlns:mc="http://schemas.openxmlformats.org/markup-compatibility/2006">
        <mc:Choice xmlns:v="urn:schemas-microsoft-com:vml" Requires="v">
          <p:control spid="12319" name="ShockwaveFlash2" r:id="rId2" imgW="1828800" imgH="1828800"/>
        </mc:Choice>
        <mc:Fallback>
          <p:control name="ShockwaveFlash2" r:id="rId2" imgW="1828800" imgH="1828800">
            <p:pic>
              <p:nvPicPr>
                <p:cNvPr id="4" name="ShockwaveFlash2"/>
                <p:cNvPicPr preferRelativeResize="0">
                  <a:picLocks noChangeArrowheads="1" noChangeShapeType="1"/>
                </p:cNvPicPr>
                <p:nvPr/>
              </p:nvPicPr>
              <p:blipFill>
                <a:blip r:embed="rId4"/>
                <a:srcRect/>
                <a:stretch>
                  <a:fillRect/>
                </a:stretch>
              </p:blipFill>
              <p:spPr bwMode="auto">
                <a:xfrm>
                  <a:off x="611188" y="1341438"/>
                  <a:ext cx="8124825" cy="52308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61331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What are the two types of wave?</a:t>
            </a:r>
          </a:p>
          <a:p>
            <a:pPr marL="457200" indent="-457200">
              <a:buFont typeface="+mj-lt"/>
              <a:buAutoNum type="arabicPeriod"/>
            </a:pPr>
            <a:r>
              <a:rPr lang="en-GB" dirty="0" smtClean="0"/>
              <a:t>What kind of wave is a sound wave?</a:t>
            </a:r>
          </a:p>
          <a:p>
            <a:pPr marL="457200" indent="-457200">
              <a:buFont typeface="+mj-lt"/>
              <a:buAutoNum type="arabicPeriod"/>
            </a:pPr>
            <a:r>
              <a:rPr lang="en-GB" dirty="0" smtClean="0"/>
              <a:t>What kind of wave is a light wave?</a:t>
            </a:r>
          </a:p>
          <a:p>
            <a:pPr marL="457200" indent="-457200">
              <a:buFont typeface="+mj-lt"/>
              <a:buAutoNum type="arabicPeriod"/>
            </a:pPr>
            <a:r>
              <a:rPr lang="en-GB" dirty="0" smtClean="0"/>
              <a:t>What is wavelength?</a:t>
            </a:r>
          </a:p>
          <a:p>
            <a:pPr marL="457200" indent="-457200">
              <a:buFont typeface="+mj-lt"/>
              <a:buAutoNum type="arabicPeriod"/>
            </a:pPr>
            <a:r>
              <a:rPr lang="en-GB" dirty="0" smtClean="0"/>
              <a:t>What is amplitude?</a:t>
            </a:r>
          </a:p>
          <a:p>
            <a:pPr marL="457200" indent="-457200">
              <a:buFont typeface="+mj-lt"/>
              <a:buAutoNum type="arabicPeriod"/>
            </a:pPr>
            <a:r>
              <a:rPr lang="en-GB" dirty="0" smtClean="0"/>
              <a:t>What is a crest?</a:t>
            </a:r>
          </a:p>
          <a:p>
            <a:pPr marL="457200" indent="-457200">
              <a:buFont typeface="+mj-lt"/>
              <a:buAutoNum type="arabicPeriod"/>
            </a:pPr>
            <a:r>
              <a:rPr lang="en-GB" dirty="0" smtClean="0"/>
              <a:t>What is a trough (of a wave)? </a:t>
            </a:r>
          </a:p>
          <a:p>
            <a:pPr marL="457200" indent="-457200">
              <a:buFont typeface="+mj-lt"/>
              <a:buAutoNum type="arabicPeriod"/>
            </a:pPr>
            <a:endParaRPr lang="en-GB" dirty="0"/>
          </a:p>
        </p:txBody>
      </p:sp>
    </p:spTree>
    <p:extLst>
      <p:ext uri="{BB962C8B-B14F-4D97-AF65-F5344CB8AC3E}">
        <p14:creationId xmlns:p14="http://schemas.microsoft.com/office/powerpoint/2010/main" val="4040428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5 </a:t>
            </a:r>
            <a:endParaRPr lang="en-GB" dirty="0"/>
          </a:p>
        </p:txBody>
      </p:sp>
      <p:sp>
        <p:nvSpPr>
          <p:cNvPr id="5" name="Text Placeholder 4"/>
          <p:cNvSpPr>
            <a:spLocks noGrp="1"/>
          </p:cNvSpPr>
          <p:nvPr>
            <p:ph type="body" idx="1"/>
          </p:nvPr>
        </p:nvSpPr>
        <p:spPr/>
        <p:txBody>
          <a:bodyPr/>
          <a:lstStyle/>
          <a:p>
            <a:r>
              <a:rPr lang="en-GB" dirty="0" smtClean="0"/>
              <a:t>Sound waves </a:t>
            </a:r>
            <a:endParaRPr lang="en-GB" dirty="0"/>
          </a:p>
        </p:txBody>
      </p:sp>
    </p:spTree>
    <p:extLst>
      <p:ext uri="{BB962C8B-B14F-4D97-AF65-F5344CB8AC3E}">
        <p14:creationId xmlns:p14="http://schemas.microsoft.com/office/powerpoint/2010/main" val="27137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energy?</a:t>
            </a:r>
            <a:endParaRPr lang="en-GB" dirty="0"/>
          </a:p>
        </p:txBody>
      </p:sp>
      <p:sp>
        <p:nvSpPr>
          <p:cNvPr id="5" name="Content Placeholder 4"/>
          <p:cNvSpPr>
            <a:spLocks noGrp="1"/>
          </p:cNvSpPr>
          <p:nvPr>
            <p:ph sz="half" idx="2"/>
          </p:nvPr>
        </p:nvSpPr>
        <p:spPr>
          <a:xfrm>
            <a:off x="5105400" y="1733947"/>
            <a:ext cx="4038600" cy="4718304"/>
          </a:xfrm>
        </p:spPr>
        <p:txBody>
          <a:bodyPr/>
          <a:lstStyle/>
          <a:p>
            <a:r>
              <a:rPr lang="en-GB" dirty="0"/>
              <a:t>Energy is </a:t>
            </a:r>
            <a:r>
              <a:rPr lang="en-GB" dirty="0" smtClean="0"/>
              <a:t>allows us to get </a:t>
            </a:r>
            <a:r>
              <a:rPr lang="en-GB" dirty="0"/>
              <a:t>jobs done, or make things work.</a:t>
            </a:r>
          </a:p>
          <a:p>
            <a:r>
              <a:rPr lang="en-GB" dirty="0"/>
              <a:t> To get a job done, energy must be transferred from one </a:t>
            </a:r>
            <a:r>
              <a:rPr lang="en-GB" dirty="0" smtClean="0"/>
              <a:t>form </a:t>
            </a:r>
            <a:r>
              <a:rPr lang="en-GB" dirty="0"/>
              <a:t>to another.</a:t>
            </a:r>
          </a:p>
          <a:p>
            <a:endParaRPr lang="en-GB" dirty="0"/>
          </a:p>
        </p:txBody>
      </p:sp>
      <p:pic>
        <p:nvPicPr>
          <p:cNvPr id="3" name="Picture 2"/>
          <p:cNvPicPr>
            <a:picLocks noChangeAspect="1"/>
          </p:cNvPicPr>
          <p:nvPr/>
        </p:nvPicPr>
        <p:blipFill>
          <a:blip r:embed="rId2"/>
          <a:stretch>
            <a:fillRect/>
          </a:stretch>
        </p:blipFill>
        <p:spPr>
          <a:xfrm>
            <a:off x="8080785" y="555429"/>
            <a:ext cx="932309" cy="1245829"/>
          </a:xfrm>
          <a:prstGeom prst="rect">
            <a:avLst/>
          </a:prstGeo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01257"/>
            <a:ext cx="4546848" cy="3721563"/>
          </a:xfrm>
        </p:spPr>
      </p:pic>
      <p:sp>
        <p:nvSpPr>
          <p:cNvPr id="8" name="TextBox 7"/>
          <p:cNvSpPr txBox="1"/>
          <p:nvPr/>
        </p:nvSpPr>
        <p:spPr>
          <a:xfrm>
            <a:off x="1240472" y="5615411"/>
            <a:ext cx="2980303" cy="369332"/>
          </a:xfrm>
          <a:prstGeom prst="rect">
            <a:avLst/>
          </a:prstGeom>
          <a:noFill/>
        </p:spPr>
        <p:txBody>
          <a:bodyPr wrap="none" rtlCol="0">
            <a:spAutoFit/>
          </a:bodyPr>
          <a:lstStyle/>
          <a:p>
            <a:r>
              <a:rPr lang="en-GB" i="1" dirty="0" smtClean="0">
                <a:solidFill>
                  <a:srgbClr val="FF0000"/>
                </a:solidFill>
              </a:rPr>
              <a:t>Former pupil Ellis </a:t>
            </a:r>
            <a:r>
              <a:rPr lang="en-GB" i="1" dirty="0" err="1" smtClean="0">
                <a:solidFill>
                  <a:srgbClr val="FF0000"/>
                </a:solidFill>
              </a:rPr>
              <a:t>Dalgleish</a:t>
            </a:r>
            <a:endParaRPr lang="en-GB" i="1" dirty="0">
              <a:solidFill>
                <a:srgbClr val="FF0000"/>
              </a:solidFill>
            </a:endParaRPr>
          </a:p>
        </p:txBody>
      </p:sp>
    </p:spTree>
    <p:extLst>
      <p:ext uri="{BB962C8B-B14F-4D97-AF65-F5344CB8AC3E}">
        <p14:creationId xmlns:p14="http://schemas.microsoft.com/office/powerpoint/2010/main" val="396394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By the end of this lesson you should be able to… </a:t>
            </a:r>
            <a:endParaRPr lang="en-GB" dirty="0"/>
          </a:p>
        </p:txBody>
      </p:sp>
      <p:sp>
        <p:nvSpPr>
          <p:cNvPr id="5" name="Content Placeholder 4"/>
          <p:cNvSpPr>
            <a:spLocks noGrp="1"/>
          </p:cNvSpPr>
          <p:nvPr>
            <p:ph idx="1"/>
          </p:nvPr>
        </p:nvSpPr>
        <p:spPr/>
        <p:txBody>
          <a:bodyPr/>
          <a:lstStyle/>
          <a:p>
            <a:r>
              <a:rPr lang="en-GB" dirty="0" smtClean="0"/>
              <a:t>Explain what sound is</a:t>
            </a:r>
          </a:p>
          <a:p>
            <a:r>
              <a:rPr lang="en-GB" dirty="0" smtClean="0"/>
              <a:t>Identify the type of wave sound is </a:t>
            </a:r>
            <a:endParaRPr lang="en-GB" dirty="0"/>
          </a:p>
        </p:txBody>
      </p:sp>
    </p:spTree>
    <p:extLst>
      <p:ext uri="{BB962C8B-B14F-4D97-AF65-F5344CB8AC3E}">
        <p14:creationId xmlns:p14="http://schemas.microsoft.com/office/powerpoint/2010/main" val="1121125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pSp>
        <p:nvGrpSpPr>
          <p:cNvPr id="4" name="Group 3"/>
          <p:cNvGrpSpPr/>
          <p:nvPr/>
        </p:nvGrpSpPr>
        <p:grpSpPr>
          <a:xfrm>
            <a:off x="883750" y="1412776"/>
            <a:ext cx="5715798" cy="5077534"/>
            <a:chOff x="1068954" y="1412776"/>
            <a:chExt cx="5715798" cy="507753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54" y="1412776"/>
              <a:ext cx="5715798" cy="5077534"/>
            </a:xfrm>
            <a:prstGeom prst="rect">
              <a:avLst/>
            </a:prstGeom>
          </p:spPr>
        </p:pic>
        <p:sp>
          <p:nvSpPr>
            <p:cNvPr id="6" name="TextBox 5"/>
            <p:cNvSpPr txBox="1"/>
            <p:nvPr/>
          </p:nvSpPr>
          <p:spPr>
            <a:xfrm>
              <a:off x="3293430" y="2049815"/>
              <a:ext cx="3168414" cy="553998"/>
            </a:xfrm>
            <a:prstGeom prst="rect">
              <a:avLst/>
            </a:prstGeom>
            <a:noFill/>
          </p:spPr>
          <p:txBody>
            <a:bodyPr wrap="square" rtlCol="0">
              <a:spAutoFit/>
            </a:bodyPr>
            <a:lstStyle/>
            <a:p>
              <a:pPr algn="ctr" eaLnBrk="1" hangingPunct="1"/>
              <a:r>
                <a:rPr lang="en-GB" altLang="en-US" sz="3000" dirty="0">
                  <a:solidFill>
                    <a:schemeClr val="bg1"/>
                  </a:solidFill>
                  <a:latin typeface="Comic Sans MS" pitchFamily="66" charset="0"/>
                </a:rPr>
                <a:t>What is </a:t>
              </a:r>
              <a:r>
                <a:rPr lang="en-GB" altLang="en-US" sz="3000" dirty="0" smtClean="0">
                  <a:solidFill>
                    <a:schemeClr val="bg1"/>
                  </a:solidFill>
                  <a:latin typeface="Comic Sans MS" pitchFamily="66" charset="0"/>
                </a:rPr>
                <a:t>sound?</a:t>
              </a:r>
              <a:endParaRPr lang="en-GB" altLang="en-US" sz="3000" dirty="0">
                <a:solidFill>
                  <a:schemeClr val="bg1"/>
                </a:solidFill>
                <a:latin typeface="Comic Sans MS" pitchFamily="66" charset="0"/>
              </a:endParaRPr>
            </a:p>
          </p:txBody>
        </p:sp>
      </p:grpSp>
      <p:sp>
        <p:nvSpPr>
          <p:cNvPr id="7" name="TextBox 6"/>
          <p:cNvSpPr txBox="1"/>
          <p:nvPr/>
        </p:nvSpPr>
        <p:spPr>
          <a:xfrm>
            <a:off x="3131840" y="4626101"/>
            <a:ext cx="5996136" cy="1354217"/>
          </a:xfrm>
          <a:prstGeom prst="rect">
            <a:avLst/>
          </a:prstGeom>
          <a:noFill/>
        </p:spPr>
        <p:txBody>
          <a:bodyPr wrap="square" rtlCol="0">
            <a:spAutoFit/>
          </a:bodyPr>
          <a:lstStyle/>
          <a:p>
            <a:pPr algn="ctr"/>
            <a:r>
              <a:rPr lang="en-GB" sz="3200" dirty="0" smtClean="0">
                <a:solidFill>
                  <a:schemeClr val="accent1">
                    <a:lumMod val="50000"/>
                  </a:schemeClr>
                </a:solidFill>
              </a:rPr>
              <a:t>Watch the films on </a:t>
            </a:r>
            <a:r>
              <a:rPr lang="en-GB" sz="3200" dirty="0" err="1" smtClean="0">
                <a:solidFill>
                  <a:schemeClr val="accent1">
                    <a:lumMod val="50000"/>
                  </a:schemeClr>
                </a:solidFill>
              </a:rPr>
              <a:t>Brainpop</a:t>
            </a:r>
            <a:r>
              <a:rPr lang="en-GB" sz="3200" dirty="0" smtClean="0">
                <a:solidFill>
                  <a:schemeClr val="accent1">
                    <a:lumMod val="50000"/>
                  </a:schemeClr>
                </a:solidFill>
              </a:rPr>
              <a:t> to find the answers</a:t>
            </a:r>
          </a:p>
          <a:p>
            <a:pPr algn="ctr"/>
            <a:r>
              <a:rPr lang="en-GB" dirty="0" err="1" smtClean="0">
                <a:solidFill>
                  <a:schemeClr val="accent1">
                    <a:lumMod val="50000"/>
                  </a:schemeClr>
                </a:solidFill>
                <a:hlinkClick r:id="rId3"/>
              </a:rPr>
              <a:t>Brainpop</a:t>
            </a:r>
            <a:r>
              <a:rPr lang="en-GB" dirty="0" smtClean="0">
                <a:solidFill>
                  <a:schemeClr val="accent1">
                    <a:lumMod val="50000"/>
                  </a:schemeClr>
                </a:solidFill>
                <a:hlinkClick r:id="rId3"/>
              </a:rPr>
              <a:t> sound</a:t>
            </a:r>
            <a:endParaRPr lang="en-GB" dirty="0">
              <a:solidFill>
                <a:schemeClr val="accent1">
                  <a:lumMod val="50000"/>
                </a:schemeClr>
              </a:solidFill>
            </a:endParaRPr>
          </a:p>
        </p:txBody>
      </p:sp>
    </p:spTree>
    <p:extLst>
      <p:ext uri="{BB962C8B-B14F-4D97-AF65-F5344CB8AC3E}">
        <p14:creationId xmlns:p14="http://schemas.microsoft.com/office/powerpoint/2010/main" val="2502540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Speed, Distance and time </a:t>
            </a:r>
            <a:endParaRPr lang="en-GB" dirty="0"/>
          </a:p>
        </p:txBody>
      </p:sp>
      <p:sp>
        <p:nvSpPr>
          <p:cNvPr id="3" name="Content Placeholder 2"/>
          <p:cNvSpPr>
            <a:spLocks noGrp="1"/>
          </p:cNvSpPr>
          <p:nvPr>
            <p:ph idx="1"/>
          </p:nvPr>
        </p:nvSpPr>
        <p:spPr/>
        <p:txBody>
          <a:bodyPr/>
          <a:lstStyle/>
          <a:p>
            <a:r>
              <a:rPr lang="en-GB" dirty="0" smtClean="0"/>
              <a:t>Watch the </a:t>
            </a:r>
            <a:r>
              <a:rPr lang="en-GB" dirty="0" err="1" smtClean="0"/>
              <a:t>youtube</a:t>
            </a:r>
            <a:r>
              <a:rPr lang="en-GB" dirty="0" smtClean="0"/>
              <a:t> video to show how to set out questions in Physics </a:t>
            </a:r>
          </a:p>
          <a:p>
            <a:r>
              <a:rPr lang="en-GB" dirty="0"/>
              <a:t>https://www.youtube.com/watch?v=u7akhlAS5Ck</a:t>
            </a:r>
          </a:p>
        </p:txBody>
      </p:sp>
    </p:spTree>
    <p:extLst>
      <p:ext uri="{BB962C8B-B14F-4D97-AF65-F5344CB8AC3E}">
        <p14:creationId xmlns:p14="http://schemas.microsoft.com/office/powerpoint/2010/main" val="2883005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IESSUU </a:t>
            </a:r>
            <a:endParaRPr lang="en-GB" dirty="0"/>
          </a:p>
        </p:txBody>
      </p:sp>
      <p:sp>
        <p:nvSpPr>
          <p:cNvPr id="5" name="Content Placeholder 4"/>
          <p:cNvSpPr>
            <a:spLocks noGrp="1"/>
          </p:cNvSpPr>
          <p:nvPr>
            <p:ph sz="half" idx="1"/>
          </p:nvPr>
        </p:nvSpPr>
        <p:spPr/>
        <p:txBody>
          <a:bodyPr/>
          <a:lstStyle/>
          <a:p>
            <a:r>
              <a:rPr lang="en-GB" dirty="0" smtClean="0"/>
              <a:t>Information </a:t>
            </a:r>
          </a:p>
          <a:p>
            <a:r>
              <a:rPr lang="en-GB" dirty="0" smtClean="0"/>
              <a:t>Equation </a:t>
            </a:r>
          </a:p>
          <a:p>
            <a:r>
              <a:rPr lang="en-GB" dirty="0" smtClean="0"/>
              <a:t>Substitution </a:t>
            </a:r>
          </a:p>
          <a:p>
            <a:r>
              <a:rPr lang="en-GB" dirty="0" smtClean="0"/>
              <a:t>Solution </a:t>
            </a:r>
          </a:p>
          <a:p>
            <a:r>
              <a:rPr lang="en-GB" dirty="0" smtClean="0"/>
              <a:t>Units </a:t>
            </a:r>
          </a:p>
          <a:p>
            <a:r>
              <a:rPr lang="en-GB" dirty="0" smtClean="0"/>
              <a:t>Underline </a:t>
            </a:r>
            <a:endParaRPr lang="en-GB" dirty="0"/>
          </a:p>
        </p:txBody>
      </p:sp>
      <p:sp>
        <p:nvSpPr>
          <p:cNvPr id="6" name="Content Placeholder 5"/>
          <p:cNvSpPr>
            <a:spLocks noGrp="1"/>
          </p:cNvSpPr>
          <p:nvPr>
            <p:ph sz="half" idx="2"/>
          </p:nvPr>
        </p:nvSpPr>
        <p:spPr/>
        <p:txBody>
          <a:bodyPr/>
          <a:lstStyle/>
          <a:p>
            <a:r>
              <a:rPr lang="en-GB" dirty="0" smtClean="0"/>
              <a:t>This is used from S1 to Advanced Higher</a:t>
            </a:r>
            <a:endParaRPr lang="en-GB" dirty="0"/>
          </a:p>
        </p:txBody>
      </p:sp>
    </p:spTree>
    <p:extLst>
      <p:ext uri="{BB962C8B-B14F-4D97-AF65-F5344CB8AC3E}">
        <p14:creationId xmlns:p14="http://schemas.microsoft.com/office/powerpoint/2010/main" val="655353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t>
            </a:r>
            <a:endParaRPr lang="en-GB" dirty="0"/>
          </a:p>
        </p:txBody>
      </p:sp>
      <p:sp>
        <p:nvSpPr>
          <p:cNvPr id="5" name="Content Placeholder 4"/>
          <p:cNvSpPr>
            <a:spLocks noGrp="1"/>
          </p:cNvSpPr>
          <p:nvPr>
            <p:ph idx="1"/>
          </p:nvPr>
        </p:nvSpPr>
        <p:spPr>
          <a:xfrm>
            <a:off x="457200" y="1600200"/>
            <a:ext cx="8229600" cy="1252736"/>
          </a:xfrm>
        </p:spPr>
        <p:txBody>
          <a:bodyPr/>
          <a:lstStyle/>
          <a:p>
            <a:r>
              <a:rPr lang="en-GB" dirty="0" smtClean="0"/>
              <a:t>A sound wave travels </a:t>
            </a:r>
            <a:r>
              <a:rPr lang="en-GB" dirty="0" smtClean="0">
                <a:solidFill>
                  <a:schemeClr val="accent2">
                    <a:lumMod val="75000"/>
                  </a:schemeClr>
                </a:solidFill>
              </a:rPr>
              <a:t>3400m</a:t>
            </a:r>
            <a:r>
              <a:rPr lang="en-GB" dirty="0" smtClean="0"/>
              <a:t> in</a:t>
            </a:r>
            <a:r>
              <a:rPr lang="en-GB" dirty="0" smtClean="0">
                <a:solidFill>
                  <a:schemeClr val="tx2">
                    <a:lumMod val="75000"/>
                  </a:schemeClr>
                </a:solidFill>
              </a:rPr>
              <a:t> 10s</a:t>
            </a:r>
            <a:r>
              <a:rPr lang="en-GB" dirty="0" smtClean="0"/>
              <a:t>. Calculate the speed of the sound wave. </a:t>
            </a:r>
          </a:p>
          <a:p>
            <a:endParaRPr lang="en-GB" dirty="0"/>
          </a:p>
          <a:p>
            <a:endParaRPr lang="en-GB" dirty="0"/>
          </a:p>
        </p:txBody>
      </p:sp>
      <p:sp>
        <p:nvSpPr>
          <p:cNvPr id="6" name="TextBox 5"/>
          <p:cNvSpPr txBox="1"/>
          <p:nvPr/>
        </p:nvSpPr>
        <p:spPr>
          <a:xfrm>
            <a:off x="736075" y="2564904"/>
            <a:ext cx="504056" cy="1754326"/>
          </a:xfrm>
          <a:prstGeom prst="rect">
            <a:avLst/>
          </a:prstGeom>
          <a:noFill/>
        </p:spPr>
        <p:txBody>
          <a:bodyPr wrap="square" rtlCol="0">
            <a:spAutoFit/>
          </a:bodyPr>
          <a:lstStyle/>
          <a:p>
            <a:r>
              <a:rPr lang="en-GB" dirty="0" smtClean="0"/>
              <a:t>I</a:t>
            </a:r>
          </a:p>
          <a:p>
            <a:r>
              <a:rPr lang="en-GB" dirty="0" smtClean="0"/>
              <a:t>E</a:t>
            </a:r>
          </a:p>
          <a:p>
            <a:r>
              <a:rPr lang="en-GB" dirty="0" smtClean="0"/>
              <a:t>S</a:t>
            </a:r>
            <a:br>
              <a:rPr lang="en-GB" dirty="0" smtClean="0"/>
            </a:br>
            <a:r>
              <a:rPr lang="en-GB" dirty="0" err="1" smtClean="0"/>
              <a:t>S</a:t>
            </a:r>
            <a:r>
              <a:rPr lang="en-GB" dirty="0" smtClean="0"/>
              <a:t/>
            </a:r>
            <a:br>
              <a:rPr lang="en-GB" dirty="0" smtClean="0"/>
            </a:br>
            <a:r>
              <a:rPr lang="en-GB" dirty="0" smtClean="0"/>
              <a:t>U</a:t>
            </a:r>
            <a:br>
              <a:rPr lang="en-GB" dirty="0" smtClean="0"/>
            </a:br>
            <a:r>
              <a:rPr lang="en-GB" dirty="0" err="1" smtClean="0"/>
              <a:t>U</a:t>
            </a:r>
            <a:r>
              <a:rPr lang="en-GB" dirty="0" smtClean="0"/>
              <a:t> </a:t>
            </a:r>
            <a:endParaRPr lang="en-GB" dirty="0"/>
          </a:p>
        </p:txBody>
      </p:sp>
      <p:sp>
        <p:nvSpPr>
          <p:cNvPr id="7" name="TextBox 6"/>
          <p:cNvSpPr txBox="1"/>
          <p:nvPr/>
        </p:nvSpPr>
        <p:spPr>
          <a:xfrm>
            <a:off x="3491880" y="2518737"/>
            <a:ext cx="5328592" cy="923330"/>
          </a:xfrm>
          <a:prstGeom prst="rect">
            <a:avLst/>
          </a:prstGeom>
          <a:noFill/>
        </p:spPr>
        <p:txBody>
          <a:bodyPr wrap="square" rtlCol="0">
            <a:spAutoFit/>
          </a:bodyPr>
          <a:lstStyle/>
          <a:p>
            <a:r>
              <a:rPr lang="en-GB" dirty="0" smtClean="0"/>
              <a:t>v = ?</a:t>
            </a:r>
          </a:p>
          <a:p>
            <a:r>
              <a:rPr lang="en-GB" dirty="0" smtClean="0">
                <a:solidFill>
                  <a:schemeClr val="accent2">
                    <a:lumMod val="75000"/>
                  </a:schemeClr>
                </a:solidFill>
              </a:rPr>
              <a:t>d = 3400m </a:t>
            </a:r>
          </a:p>
          <a:p>
            <a:r>
              <a:rPr lang="en-GB" dirty="0" smtClean="0">
                <a:solidFill>
                  <a:schemeClr val="tx2">
                    <a:lumMod val="75000"/>
                  </a:schemeClr>
                </a:solidFill>
              </a:rPr>
              <a:t>t = 10s</a:t>
            </a:r>
          </a:p>
        </p:txBody>
      </p:sp>
      <p:sp>
        <p:nvSpPr>
          <p:cNvPr id="8" name="Rectangle 7"/>
          <p:cNvSpPr/>
          <p:nvPr/>
        </p:nvSpPr>
        <p:spPr>
          <a:xfrm>
            <a:off x="660916" y="2544627"/>
            <a:ext cx="432048" cy="369332"/>
          </a:xfrm>
          <a:prstGeom prst="rect">
            <a:avLst/>
          </a:prstGeom>
        </p:spPr>
        <p:txBody>
          <a:bodyPr wrap="square">
            <a:spAutoFit/>
          </a:bodyPr>
          <a:lstStyle/>
          <a:p>
            <a:r>
              <a:rPr lang="en-GB" dirty="0" smtClean="0">
                <a:latin typeface="Webdings" panose="05030102010509060703" pitchFamily="18" charset="2"/>
              </a:rPr>
              <a:t>a</a:t>
            </a:r>
            <a:endParaRPr lang="en-GB" dirty="0">
              <a:latin typeface="Webdings" panose="05030102010509060703" pitchFamily="18" charset="2"/>
            </a:endParaRPr>
          </a:p>
        </p:txBody>
      </p:sp>
      <mc:AlternateContent xmlns:mc="http://schemas.openxmlformats.org/markup-compatibility/2006" xmlns:a14="http://schemas.microsoft.com/office/drawing/2010/main">
        <mc:Choice Requires="a14">
          <p:sp>
            <p:nvSpPr>
              <p:cNvPr id="9" name="TextBox 8"/>
              <p:cNvSpPr txBox="1"/>
              <p:nvPr/>
            </p:nvSpPr>
            <p:spPr>
              <a:xfrm>
                <a:off x="6156176" y="2405422"/>
                <a:ext cx="2987824" cy="712887"/>
              </a:xfrm>
              <a:prstGeom prst="rect">
                <a:avLst/>
              </a:prstGeom>
              <a:noFill/>
            </p:spPr>
            <p:txBody>
              <a:bodyPr wrap="square" rtlCol="0">
                <a:spAutoFit/>
              </a:bodyPr>
              <a:lstStyle/>
              <a:p>
                <a:r>
                  <a:rPr lang="en-GB" sz="2800" i="1" dirty="0" smtClean="0"/>
                  <a:t>v</a:t>
                </a:r>
                <a:r>
                  <a:rPr lang="en-GB" sz="2800" dirty="0" smtClean="0"/>
                  <a:t> =</a:t>
                </a:r>
                <a14:m>
                  <m:oMath xmlns:m="http://schemas.openxmlformats.org/officeDocument/2006/math">
                    <m:f>
                      <m:fPr>
                        <m:ctrlPr>
                          <a:rPr lang="en-GB" sz="2800" i="1" dirty="0" smtClean="0">
                            <a:latin typeface="Cambria Math" panose="02040503050406030204" pitchFamily="18" charset="0"/>
                          </a:rPr>
                        </m:ctrlPr>
                      </m:fPr>
                      <m:num>
                        <m:r>
                          <a:rPr lang="en-GB" sz="2800" b="0" i="1" dirty="0" smtClean="0">
                            <a:latin typeface="Cambria Math"/>
                          </a:rPr>
                          <m:t>𝑑</m:t>
                        </m:r>
                      </m:num>
                      <m:den>
                        <m:r>
                          <a:rPr lang="en-GB" sz="2800" b="0" i="1" dirty="0" smtClean="0">
                            <a:latin typeface="Cambria Math"/>
                          </a:rPr>
                          <m:t>𝑡</m:t>
                        </m:r>
                      </m:den>
                    </m:f>
                    <m:r>
                      <a:rPr lang="en-GB" sz="2800" i="1" dirty="0" smtClean="0">
                        <a:latin typeface="Cambria Math"/>
                      </a:rPr>
                      <m:t>  </m:t>
                    </m:r>
                  </m:oMath>
                </a14:m>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156176" y="2405422"/>
                <a:ext cx="2987824" cy="712887"/>
              </a:xfrm>
              <a:prstGeom prst="rect">
                <a:avLst/>
              </a:prstGeom>
              <a:blipFill rotWithShape="1">
                <a:blip r:embed="rId2"/>
                <a:stretch>
                  <a:fillRect l="-4286" b="-8547"/>
                </a:stretch>
              </a:blipFill>
            </p:spPr>
            <p:txBody>
              <a:bodyPr/>
              <a:lstStyle/>
              <a:p>
                <a:r>
                  <a:rPr lang="en-GB">
                    <a:noFill/>
                  </a:rPr>
                  <a:t> </a:t>
                </a:r>
              </a:p>
            </p:txBody>
          </p:sp>
        </mc:Fallback>
      </mc:AlternateContent>
      <p:sp>
        <p:nvSpPr>
          <p:cNvPr id="10" name="Rectangle 9"/>
          <p:cNvSpPr/>
          <p:nvPr/>
        </p:nvSpPr>
        <p:spPr>
          <a:xfrm>
            <a:off x="709687" y="2881693"/>
            <a:ext cx="432048" cy="369332"/>
          </a:xfrm>
          <a:prstGeom prst="rect">
            <a:avLst/>
          </a:prstGeom>
        </p:spPr>
        <p:txBody>
          <a:bodyPr wrap="square">
            <a:spAutoFit/>
          </a:bodyPr>
          <a:lstStyle/>
          <a:p>
            <a:r>
              <a:rPr lang="en-GB" dirty="0" smtClean="0">
                <a:latin typeface="Webdings" panose="05030102010509060703" pitchFamily="18" charset="2"/>
              </a:rPr>
              <a:t>a</a:t>
            </a:r>
            <a:endParaRPr lang="en-GB" dirty="0">
              <a:latin typeface="Webdings" panose="05030102010509060703" pitchFamily="18" charset="2"/>
            </a:endParaRPr>
          </a:p>
        </p:txBody>
      </p:sp>
      <mc:AlternateContent xmlns:mc="http://schemas.openxmlformats.org/markup-compatibility/2006" xmlns:a14="http://schemas.microsoft.com/office/drawing/2010/main">
        <mc:Choice Requires="a14">
          <p:sp>
            <p:nvSpPr>
              <p:cNvPr id="11" name="TextBox 10"/>
              <p:cNvSpPr txBox="1"/>
              <p:nvPr/>
            </p:nvSpPr>
            <p:spPr>
              <a:xfrm>
                <a:off x="6177880" y="3266268"/>
                <a:ext cx="4154760" cy="704295"/>
              </a:xfrm>
              <a:prstGeom prst="rect">
                <a:avLst/>
              </a:prstGeom>
              <a:noFill/>
            </p:spPr>
            <p:txBody>
              <a:bodyPr wrap="square" rtlCol="0">
                <a:spAutoFit/>
              </a:bodyPr>
              <a:lstStyle/>
              <a:p>
                <a:r>
                  <a:rPr lang="en-GB" sz="2800" i="1" dirty="0"/>
                  <a:t>v</a:t>
                </a:r>
                <a:r>
                  <a:rPr lang="en-GB" sz="2800" dirty="0" smtClean="0"/>
                  <a:t> </a:t>
                </a:r>
                <a:r>
                  <a:rPr lang="en-GB" sz="2800" dirty="0"/>
                  <a:t>=</a:t>
                </a:r>
                <a14:m>
                  <m:oMath xmlns:m="http://schemas.openxmlformats.org/officeDocument/2006/math">
                    <m:f>
                      <m:fPr>
                        <m:ctrlPr>
                          <a:rPr lang="en-GB" sz="2800" i="1" dirty="0">
                            <a:latin typeface="Cambria Math" panose="02040503050406030204" pitchFamily="18" charset="0"/>
                          </a:rPr>
                        </m:ctrlPr>
                      </m:fPr>
                      <m:num>
                        <m:r>
                          <a:rPr lang="en-GB" sz="2800" b="0" i="1" dirty="0" smtClean="0">
                            <a:latin typeface="Cambria Math"/>
                          </a:rPr>
                          <m:t>3400</m:t>
                        </m:r>
                      </m:num>
                      <m:den>
                        <m:r>
                          <a:rPr lang="en-GB" sz="2800" b="0" i="1" dirty="0" smtClean="0">
                            <a:latin typeface="Cambria Math"/>
                          </a:rPr>
                          <m:t>10</m:t>
                        </m:r>
                      </m:den>
                    </m:f>
                    <m:r>
                      <a:rPr lang="en-GB" sz="2800" i="1" dirty="0">
                        <a:latin typeface="Cambria Math"/>
                      </a:rPr>
                      <m:t>  </m:t>
                    </m:r>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177880" y="3266268"/>
                <a:ext cx="4154760" cy="704295"/>
              </a:xfrm>
              <a:prstGeom prst="rect">
                <a:avLst/>
              </a:prstGeom>
              <a:blipFill rotWithShape="1">
                <a:blip r:embed="rId3"/>
                <a:stretch>
                  <a:fillRect l="-2933" b="-9565"/>
                </a:stretch>
              </a:blipFill>
            </p:spPr>
            <p:txBody>
              <a:bodyPr/>
              <a:lstStyle/>
              <a:p>
                <a:r>
                  <a:rPr lang="en-GB">
                    <a:noFill/>
                  </a:rPr>
                  <a:t> </a:t>
                </a:r>
              </a:p>
            </p:txBody>
          </p:sp>
        </mc:Fallback>
      </mc:AlternateContent>
      <p:sp>
        <p:nvSpPr>
          <p:cNvPr id="13" name="Rectangle 12"/>
          <p:cNvSpPr/>
          <p:nvPr/>
        </p:nvSpPr>
        <p:spPr>
          <a:xfrm>
            <a:off x="711162" y="3109657"/>
            <a:ext cx="432048" cy="369332"/>
          </a:xfrm>
          <a:prstGeom prst="rect">
            <a:avLst/>
          </a:prstGeom>
        </p:spPr>
        <p:txBody>
          <a:bodyPr wrap="square">
            <a:spAutoFit/>
          </a:bodyPr>
          <a:lstStyle/>
          <a:p>
            <a:r>
              <a:rPr lang="en-GB" dirty="0" smtClean="0">
                <a:latin typeface="Webdings" panose="05030102010509060703" pitchFamily="18" charset="2"/>
              </a:rPr>
              <a:t>a</a:t>
            </a:r>
            <a:endParaRPr lang="en-GB" dirty="0">
              <a:latin typeface="Webdings" panose="05030102010509060703" pitchFamily="18" charset="2"/>
            </a:endParaRPr>
          </a:p>
        </p:txBody>
      </p:sp>
      <p:sp>
        <p:nvSpPr>
          <p:cNvPr id="14" name="TextBox 13"/>
          <p:cNvSpPr txBox="1"/>
          <p:nvPr/>
        </p:nvSpPr>
        <p:spPr>
          <a:xfrm>
            <a:off x="6177880" y="4319230"/>
            <a:ext cx="2210544" cy="369332"/>
          </a:xfrm>
          <a:prstGeom prst="rect">
            <a:avLst/>
          </a:prstGeom>
          <a:noFill/>
        </p:spPr>
        <p:txBody>
          <a:bodyPr wrap="square" rtlCol="0">
            <a:spAutoFit/>
          </a:bodyPr>
          <a:lstStyle/>
          <a:p>
            <a:r>
              <a:rPr lang="en-GB" dirty="0" smtClean="0"/>
              <a:t>v = 340</a:t>
            </a:r>
            <a:endParaRPr lang="en-GB" dirty="0"/>
          </a:p>
        </p:txBody>
      </p:sp>
      <p:sp>
        <p:nvSpPr>
          <p:cNvPr id="15" name="Rectangle 14"/>
          <p:cNvSpPr/>
          <p:nvPr/>
        </p:nvSpPr>
        <p:spPr>
          <a:xfrm>
            <a:off x="689490" y="3433749"/>
            <a:ext cx="432048" cy="369332"/>
          </a:xfrm>
          <a:prstGeom prst="rect">
            <a:avLst/>
          </a:prstGeom>
        </p:spPr>
        <p:txBody>
          <a:bodyPr wrap="square">
            <a:spAutoFit/>
          </a:bodyPr>
          <a:lstStyle/>
          <a:p>
            <a:r>
              <a:rPr lang="en-GB" dirty="0" smtClean="0">
                <a:latin typeface="Webdings" panose="05030102010509060703" pitchFamily="18" charset="2"/>
              </a:rPr>
              <a:t>a</a:t>
            </a:r>
            <a:endParaRPr lang="en-GB" dirty="0">
              <a:latin typeface="Webdings" panose="05030102010509060703" pitchFamily="18" charset="2"/>
            </a:endParaRPr>
          </a:p>
        </p:txBody>
      </p:sp>
      <p:sp>
        <p:nvSpPr>
          <p:cNvPr id="16" name="TextBox 15"/>
          <p:cNvSpPr txBox="1"/>
          <p:nvPr/>
        </p:nvSpPr>
        <p:spPr>
          <a:xfrm>
            <a:off x="7020272" y="4319230"/>
            <a:ext cx="629816" cy="369332"/>
          </a:xfrm>
          <a:prstGeom prst="rect">
            <a:avLst/>
          </a:prstGeom>
          <a:noFill/>
        </p:spPr>
        <p:txBody>
          <a:bodyPr wrap="square" rtlCol="0">
            <a:spAutoFit/>
          </a:bodyPr>
          <a:lstStyle/>
          <a:p>
            <a:r>
              <a:rPr lang="en-GB" dirty="0" smtClean="0"/>
              <a:t>m/s</a:t>
            </a:r>
            <a:endParaRPr lang="en-GB" dirty="0"/>
          </a:p>
        </p:txBody>
      </p:sp>
      <p:sp>
        <p:nvSpPr>
          <p:cNvPr id="17" name="Rectangle 16"/>
          <p:cNvSpPr/>
          <p:nvPr/>
        </p:nvSpPr>
        <p:spPr>
          <a:xfrm>
            <a:off x="689490" y="3625792"/>
            <a:ext cx="432048" cy="369332"/>
          </a:xfrm>
          <a:prstGeom prst="rect">
            <a:avLst/>
          </a:prstGeom>
        </p:spPr>
        <p:txBody>
          <a:bodyPr wrap="square">
            <a:spAutoFit/>
          </a:bodyPr>
          <a:lstStyle/>
          <a:p>
            <a:r>
              <a:rPr lang="en-GB" dirty="0" smtClean="0">
                <a:latin typeface="Webdings" panose="05030102010509060703" pitchFamily="18" charset="2"/>
              </a:rPr>
              <a:t>a</a:t>
            </a:r>
            <a:endParaRPr lang="en-GB" dirty="0">
              <a:latin typeface="Webdings" panose="05030102010509060703" pitchFamily="18" charset="2"/>
            </a:endParaRPr>
          </a:p>
        </p:txBody>
      </p:sp>
      <p:grpSp>
        <p:nvGrpSpPr>
          <p:cNvPr id="23" name="Group 22"/>
          <p:cNvGrpSpPr/>
          <p:nvPr/>
        </p:nvGrpSpPr>
        <p:grpSpPr>
          <a:xfrm>
            <a:off x="6084168" y="4688562"/>
            <a:ext cx="1565920" cy="108590"/>
            <a:chOff x="6084168" y="4688562"/>
            <a:chExt cx="1565920" cy="108590"/>
          </a:xfrm>
        </p:grpSpPr>
        <p:cxnSp>
          <p:nvCxnSpPr>
            <p:cNvPr id="19" name="Straight Connector 18"/>
            <p:cNvCxnSpPr/>
            <p:nvPr/>
          </p:nvCxnSpPr>
          <p:spPr>
            <a:xfrm>
              <a:off x="6156176" y="4688562"/>
              <a:ext cx="1440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84168" y="4797152"/>
              <a:ext cx="156592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714244" y="3949898"/>
            <a:ext cx="432048" cy="369332"/>
          </a:xfrm>
          <a:prstGeom prst="rect">
            <a:avLst/>
          </a:prstGeom>
        </p:spPr>
        <p:txBody>
          <a:bodyPr wrap="square">
            <a:spAutoFit/>
          </a:bodyPr>
          <a:lstStyle/>
          <a:p>
            <a:r>
              <a:rPr lang="en-GB" dirty="0" smtClean="0">
                <a:latin typeface="Webdings" panose="05030102010509060703" pitchFamily="18" charset="2"/>
              </a:rPr>
              <a:t>a</a:t>
            </a:r>
            <a:endParaRPr lang="en-GB" dirty="0">
              <a:latin typeface="Webdings" panose="05030102010509060703" pitchFamily="18" charset="2"/>
            </a:endParaRPr>
          </a:p>
        </p:txBody>
      </p:sp>
    </p:spTree>
    <p:extLst>
      <p:ext uri="{BB962C8B-B14F-4D97-AF65-F5344CB8AC3E}">
        <p14:creationId xmlns:p14="http://schemas.microsoft.com/office/powerpoint/2010/main" val="32487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P spid="14" grpId="0"/>
      <p:bldP spid="15" grpId="0"/>
      <p:bldP spid="16" grpId="0"/>
      <p:bldP spid="17"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the speed of sound </a:t>
            </a:r>
            <a:endParaRPr lang="en-GB" dirty="0"/>
          </a:p>
        </p:txBody>
      </p:sp>
      <p:sp>
        <p:nvSpPr>
          <p:cNvPr id="3" name="Content Placeholder 2"/>
          <p:cNvSpPr>
            <a:spLocks noGrp="1"/>
          </p:cNvSpPr>
          <p:nvPr>
            <p:ph idx="1"/>
          </p:nvPr>
        </p:nvSpPr>
        <p:spPr/>
        <p:txBody>
          <a:bodyPr/>
          <a:lstStyle/>
          <a:p>
            <a:pPr marL="0" indent="0">
              <a:buNone/>
            </a:pPr>
            <a:r>
              <a:rPr lang="en-GB" dirty="0" smtClean="0"/>
              <a:t>We use the formula: </a:t>
            </a:r>
            <a:endParaRPr lang="en-GB" dirty="0"/>
          </a:p>
        </p:txBody>
      </p:sp>
      <mc:AlternateContent xmlns:mc="http://schemas.openxmlformats.org/markup-compatibility/2006" xmlns:a14="http://schemas.microsoft.com/office/drawing/2010/main">
        <mc:Choice Requires="a14">
          <p:sp>
            <p:nvSpPr>
              <p:cNvPr id="4" name="TextBox 3"/>
              <p:cNvSpPr txBox="1"/>
              <p:nvPr/>
            </p:nvSpPr>
            <p:spPr>
              <a:xfrm>
                <a:off x="3491880" y="2636912"/>
                <a:ext cx="2987824" cy="712887"/>
              </a:xfrm>
              <a:prstGeom prst="rect">
                <a:avLst/>
              </a:prstGeom>
              <a:noFill/>
            </p:spPr>
            <p:txBody>
              <a:bodyPr wrap="square" rtlCol="0">
                <a:spAutoFit/>
              </a:bodyPr>
              <a:lstStyle/>
              <a:p>
                <a:r>
                  <a:rPr lang="en-GB" sz="2800" i="1" dirty="0" smtClean="0"/>
                  <a:t>v</a:t>
                </a:r>
                <a:r>
                  <a:rPr lang="en-GB" sz="2800" dirty="0" smtClean="0"/>
                  <a:t> =</a:t>
                </a:r>
                <a14:m>
                  <m:oMath xmlns:m="http://schemas.openxmlformats.org/officeDocument/2006/math">
                    <m:f>
                      <m:fPr>
                        <m:ctrlPr>
                          <a:rPr lang="en-GB" sz="2800" i="1" dirty="0" smtClean="0">
                            <a:latin typeface="Cambria Math" panose="02040503050406030204" pitchFamily="18" charset="0"/>
                          </a:rPr>
                        </m:ctrlPr>
                      </m:fPr>
                      <m:num>
                        <m:r>
                          <a:rPr lang="en-GB" sz="2800" b="0" i="1" dirty="0" smtClean="0">
                            <a:latin typeface="Cambria Math"/>
                          </a:rPr>
                          <m:t>𝑑</m:t>
                        </m:r>
                      </m:num>
                      <m:den>
                        <m:r>
                          <a:rPr lang="en-GB" sz="2800" b="0" i="1" dirty="0" smtClean="0">
                            <a:latin typeface="Cambria Math"/>
                          </a:rPr>
                          <m:t>𝑡</m:t>
                        </m:r>
                      </m:den>
                    </m:f>
                    <m:r>
                      <a:rPr lang="en-GB" sz="2800" i="1" dirty="0" smtClean="0">
                        <a:latin typeface="Cambria Math"/>
                      </a:rPr>
                      <m:t>  </m:t>
                    </m:r>
                  </m:oMath>
                </a14:m>
                <a:endParaRPr lang="en-GB"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491880" y="2636912"/>
                <a:ext cx="2987824" cy="712887"/>
              </a:xfrm>
              <a:prstGeom prst="rect">
                <a:avLst/>
              </a:prstGeom>
              <a:blipFill rotWithShape="1">
                <a:blip r:embed="rId2"/>
                <a:stretch>
                  <a:fillRect l="-4286" b="-8547"/>
                </a:stretch>
              </a:blipFill>
            </p:spPr>
            <p:txBody>
              <a:bodyPr/>
              <a:lstStyle/>
              <a:p>
                <a:r>
                  <a:rPr lang="en-GB">
                    <a:noFill/>
                  </a:rPr>
                  <a:t> </a:t>
                </a:r>
              </a:p>
            </p:txBody>
          </p:sp>
        </mc:Fallback>
      </mc:AlternateContent>
      <p:sp>
        <p:nvSpPr>
          <p:cNvPr id="5" name="TextBox 4"/>
          <p:cNvSpPr txBox="1"/>
          <p:nvPr/>
        </p:nvSpPr>
        <p:spPr>
          <a:xfrm>
            <a:off x="1403648" y="3645024"/>
            <a:ext cx="6336704" cy="1200329"/>
          </a:xfrm>
          <a:prstGeom prst="rect">
            <a:avLst/>
          </a:prstGeom>
          <a:noFill/>
        </p:spPr>
        <p:txBody>
          <a:bodyPr wrap="square" rtlCol="0">
            <a:spAutoFit/>
          </a:bodyPr>
          <a:lstStyle/>
          <a:p>
            <a:r>
              <a:rPr lang="en-GB" dirty="0" smtClean="0"/>
              <a:t>Where:</a:t>
            </a:r>
          </a:p>
          <a:p>
            <a:r>
              <a:rPr lang="en-GB" dirty="0" smtClean="0"/>
              <a:t>v = speed (measured in m/s)</a:t>
            </a:r>
          </a:p>
          <a:p>
            <a:r>
              <a:rPr lang="en-GB" dirty="0" smtClean="0"/>
              <a:t>d = distance (measured in m)</a:t>
            </a:r>
          </a:p>
          <a:p>
            <a:r>
              <a:rPr lang="en-GB" dirty="0" smtClean="0"/>
              <a:t>t = time (measured in s) </a:t>
            </a:r>
            <a:endParaRPr lang="en-GB" dirty="0"/>
          </a:p>
        </p:txBody>
      </p:sp>
      <p:sp>
        <p:nvSpPr>
          <p:cNvPr id="6" name="TextBox 5"/>
          <p:cNvSpPr txBox="1"/>
          <p:nvPr/>
        </p:nvSpPr>
        <p:spPr>
          <a:xfrm>
            <a:off x="5436096" y="5445224"/>
            <a:ext cx="2970584" cy="646331"/>
          </a:xfrm>
          <a:prstGeom prst="rect">
            <a:avLst/>
          </a:prstGeom>
          <a:noFill/>
        </p:spPr>
        <p:txBody>
          <a:bodyPr wrap="square" rtlCol="0">
            <a:spAutoFit/>
          </a:bodyPr>
          <a:lstStyle/>
          <a:p>
            <a:r>
              <a:rPr lang="en-GB" dirty="0" smtClean="0">
                <a:solidFill>
                  <a:schemeClr val="tx2">
                    <a:lumMod val="60000"/>
                    <a:lumOff val="40000"/>
                  </a:schemeClr>
                </a:solidFill>
              </a:rPr>
              <a:t>The speed of sound in air is 340 m/s </a:t>
            </a:r>
            <a:endParaRPr lang="en-GB" dirty="0">
              <a:solidFill>
                <a:schemeClr val="tx2">
                  <a:lumMod val="60000"/>
                  <a:lumOff val="40000"/>
                </a:schemeClr>
              </a:solidFill>
            </a:endParaRPr>
          </a:p>
        </p:txBody>
      </p:sp>
    </p:spTree>
    <p:extLst>
      <p:ext uri="{BB962C8B-B14F-4D97-AF65-F5344CB8AC3E}">
        <p14:creationId xmlns:p14="http://schemas.microsoft.com/office/powerpoint/2010/main" val="11289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the speed of sound </a:t>
            </a:r>
            <a:endParaRPr lang="en-GB" dirty="0"/>
          </a:p>
        </p:txBody>
      </p:sp>
      <p:sp>
        <p:nvSpPr>
          <p:cNvPr id="3" name="Content Placeholder 2"/>
          <p:cNvSpPr>
            <a:spLocks noGrp="1"/>
          </p:cNvSpPr>
          <p:nvPr>
            <p:ph idx="1"/>
          </p:nvPr>
        </p:nvSpPr>
        <p:spPr/>
        <p:txBody>
          <a:bodyPr/>
          <a:lstStyle/>
          <a:p>
            <a:endParaRPr lang="en-GB"/>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988840"/>
            <a:ext cx="7426773" cy="4525963"/>
          </a:xfrm>
          <a:prstGeom prst="rect">
            <a:avLst/>
          </a:prstGeom>
        </p:spPr>
      </p:pic>
      <p:grpSp>
        <p:nvGrpSpPr>
          <p:cNvPr id="5" name="Group 4"/>
          <p:cNvGrpSpPr/>
          <p:nvPr/>
        </p:nvGrpSpPr>
        <p:grpSpPr>
          <a:xfrm>
            <a:off x="6516216" y="1373923"/>
            <a:ext cx="1979712" cy="1344185"/>
            <a:chOff x="7277990" y="190341"/>
            <a:chExt cx="1979712" cy="134418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741" y="190341"/>
              <a:ext cx="1222727" cy="1006412"/>
            </a:xfrm>
            <a:prstGeom prst="rect">
              <a:avLst/>
            </a:prstGeom>
          </p:spPr>
        </p:pic>
        <p:sp>
          <p:nvSpPr>
            <p:cNvPr id="7" name="TextBox 6"/>
            <p:cNvSpPr txBox="1"/>
            <p:nvPr/>
          </p:nvSpPr>
          <p:spPr>
            <a:xfrm>
              <a:off x="7277990" y="1165194"/>
              <a:ext cx="1979712" cy="369332"/>
            </a:xfrm>
            <a:prstGeom prst="rect">
              <a:avLst/>
            </a:prstGeom>
            <a:noFill/>
          </p:spPr>
          <p:txBody>
            <a:bodyPr wrap="square" rtlCol="0">
              <a:spAutoFit/>
            </a:bodyPr>
            <a:lstStyle/>
            <a:p>
              <a:pPr algn="ctr"/>
              <a:r>
                <a:rPr lang="en-GB" b="1" dirty="0" smtClean="0"/>
                <a:t>ALBA</a:t>
              </a:r>
              <a:endParaRPr lang="en-GB" b="1" dirty="0"/>
            </a:p>
          </p:txBody>
        </p:sp>
      </p:grpSp>
    </p:spTree>
    <p:extLst>
      <p:ext uri="{BB962C8B-B14F-4D97-AF65-F5344CB8AC3E}">
        <p14:creationId xmlns:p14="http://schemas.microsoft.com/office/powerpoint/2010/main" val="458090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questions </a:t>
            </a:r>
            <a:endParaRPr lang="en-GB" dirty="0"/>
          </a:p>
        </p:txBody>
      </p:sp>
      <p:sp>
        <p:nvSpPr>
          <p:cNvPr id="3" name="Content Placeholder 2"/>
          <p:cNvSpPr>
            <a:spLocks noGrp="1"/>
          </p:cNvSpPr>
          <p:nvPr>
            <p:ph idx="1"/>
          </p:nvPr>
        </p:nvSpPr>
        <p:spPr/>
        <p:txBody>
          <a:bodyPr/>
          <a:lstStyle/>
          <a:p>
            <a:r>
              <a:rPr lang="en-GB" dirty="0" smtClean="0"/>
              <a:t>There are practice questions on page 7 of the homework booklet </a:t>
            </a:r>
            <a:endParaRPr lang="en-GB" dirty="0"/>
          </a:p>
        </p:txBody>
      </p:sp>
    </p:spTree>
    <p:extLst>
      <p:ext uri="{BB962C8B-B14F-4D97-AF65-F5344CB8AC3E}">
        <p14:creationId xmlns:p14="http://schemas.microsoft.com/office/powerpoint/2010/main" val="1468908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What are the units for speed?</a:t>
            </a:r>
          </a:p>
          <a:p>
            <a:pPr marL="457200" indent="-457200">
              <a:buFont typeface="+mj-lt"/>
              <a:buAutoNum type="arabicPeriod"/>
            </a:pPr>
            <a:r>
              <a:rPr lang="en-GB" dirty="0" smtClean="0"/>
              <a:t>What are the units for distance?</a:t>
            </a:r>
          </a:p>
          <a:p>
            <a:pPr marL="457200" indent="-457200">
              <a:buFont typeface="+mj-lt"/>
              <a:buAutoNum type="arabicPeriod"/>
            </a:pPr>
            <a:r>
              <a:rPr lang="en-GB" dirty="0" smtClean="0"/>
              <a:t>What are the units for time?</a:t>
            </a:r>
          </a:p>
          <a:p>
            <a:pPr marL="457200" indent="-457200">
              <a:buFont typeface="+mj-lt"/>
              <a:buAutoNum type="arabicPeriod"/>
            </a:pPr>
            <a:r>
              <a:rPr lang="en-GB" dirty="0" smtClean="0"/>
              <a:t>What equation do we use to calculate the speed of sound?</a:t>
            </a:r>
          </a:p>
          <a:p>
            <a:pPr marL="457200" indent="-457200">
              <a:buFont typeface="+mj-lt"/>
              <a:buAutoNum type="arabicPeriod"/>
            </a:pPr>
            <a:r>
              <a:rPr lang="en-GB" dirty="0" smtClean="0"/>
              <a:t>What is the speed of sound in air? </a:t>
            </a:r>
            <a:endParaRPr lang="en-GB" dirty="0"/>
          </a:p>
        </p:txBody>
      </p:sp>
    </p:spTree>
    <p:extLst>
      <p:ext uri="{BB962C8B-B14F-4D97-AF65-F5344CB8AC3E}">
        <p14:creationId xmlns:p14="http://schemas.microsoft.com/office/powerpoint/2010/main" val="4759762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6 </a:t>
            </a:r>
            <a:endParaRPr lang="en-GB" dirty="0"/>
          </a:p>
        </p:txBody>
      </p:sp>
      <p:sp>
        <p:nvSpPr>
          <p:cNvPr id="5" name="Text Placeholder 4"/>
          <p:cNvSpPr>
            <a:spLocks noGrp="1"/>
          </p:cNvSpPr>
          <p:nvPr>
            <p:ph type="body" idx="1"/>
          </p:nvPr>
        </p:nvSpPr>
        <p:spPr/>
        <p:txBody>
          <a:bodyPr/>
          <a:lstStyle/>
          <a:p>
            <a:r>
              <a:rPr lang="en-GB" dirty="0" smtClean="0"/>
              <a:t>Speed of Sound experiment outside </a:t>
            </a:r>
            <a:endParaRPr lang="en-GB" dirty="0"/>
          </a:p>
        </p:txBody>
      </p:sp>
    </p:spTree>
    <p:extLst>
      <p:ext uri="{BB962C8B-B14F-4D97-AF65-F5344CB8AC3E}">
        <p14:creationId xmlns:p14="http://schemas.microsoft.com/office/powerpoint/2010/main" val="3614142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Units </a:t>
            </a:r>
            <a:endParaRPr lang="en-GB" dirty="0"/>
          </a:p>
        </p:txBody>
      </p:sp>
      <p:sp>
        <p:nvSpPr>
          <p:cNvPr id="3" name="Content Placeholder 2"/>
          <p:cNvSpPr>
            <a:spLocks noGrp="1"/>
          </p:cNvSpPr>
          <p:nvPr>
            <p:ph sz="half" idx="1"/>
          </p:nvPr>
        </p:nvSpPr>
        <p:spPr/>
        <p:txBody>
          <a:bodyPr>
            <a:normAutofit/>
          </a:bodyPr>
          <a:lstStyle/>
          <a:p>
            <a:r>
              <a:rPr lang="en-GB" b="1" dirty="0">
                <a:solidFill>
                  <a:srgbClr val="FFFF00"/>
                </a:solidFill>
                <a:latin typeface="Segoe UI" panose="020B0502040204020203" pitchFamily="34" charset="0"/>
                <a:ea typeface="Segoe UI" panose="020B0502040204020203" pitchFamily="34" charset="0"/>
                <a:cs typeface="Segoe UI" panose="020B0502040204020203" pitchFamily="34" charset="0"/>
              </a:rPr>
              <a:t> </a:t>
            </a:r>
            <a:r>
              <a:rPr lang="en-GB" dirty="0">
                <a:ea typeface="Segoe UI" panose="020B0502040204020203" pitchFamily="34" charset="0"/>
                <a:cs typeface="Segoe UI" panose="020B0502040204020203" pitchFamily="34" charset="0"/>
              </a:rPr>
              <a:t>Energy is measured in units called JOULES (J) </a:t>
            </a:r>
            <a:endParaRPr lang="en-GB" dirty="0" smtClean="0">
              <a:ea typeface="Segoe UI" panose="020B0502040204020203" pitchFamily="34" charset="0"/>
              <a:cs typeface="Segoe UI" panose="020B0502040204020203" pitchFamily="34" charset="0"/>
            </a:endParaRPr>
          </a:p>
          <a:p>
            <a:r>
              <a:rPr lang="en-GB" i="1" dirty="0" smtClean="0">
                <a:ea typeface="Segoe UI" panose="020B0502040204020203" pitchFamily="34" charset="0"/>
                <a:cs typeface="Segoe UI" panose="020B0502040204020203" pitchFamily="34" charset="0"/>
              </a:rPr>
              <a:t>They are named </a:t>
            </a:r>
            <a:r>
              <a:rPr lang="en-GB" i="1" dirty="0">
                <a:ea typeface="Segoe UI" panose="020B0502040204020203" pitchFamily="34" charset="0"/>
                <a:cs typeface="Segoe UI" panose="020B0502040204020203" pitchFamily="34" charset="0"/>
              </a:rPr>
              <a:t>after the famous scientist called James Prescott Joule, a Physicist and Brewer</a:t>
            </a:r>
            <a:r>
              <a:rPr lang="en-GB" i="1" dirty="0" smtClean="0">
                <a:ea typeface="Segoe UI" panose="020B0502040204020203" pitchFamily="34" charset="0"/>
                <a:cs typeface="Segoe UI" panose="020B0502040204020203" pitchFamily="34" charset="0"/>
              </a:rPr>
              <a:t>.</a:t>
            </a:r>
          </a:p>
          <a:p>
            <a:endParaRPr lang="en-GB" i="1" dirty="0">
              <a:ea typeface="Segoe UI" panose="020B0502040204020203" pitchFamily="34" charset="0"/>
              <a:cs typeface="Segoe UI" panose="020B0502040204020203" pitchFamily="34" charset="0"/>
            </a:endParaRPr>
          </a:p>
          <a:p>
            <a:pPr marL="0" indent="0">
              <a:buNone/>
            </a:pPr>
            <a:r>
              <a:rPr lang="en-GB" sz="900" dirty="0"/>
              <a:t>By Henry Roscoe - The Life &amp; Experiences of Sir Henry Enfield Roscoe (Macmillan: London and New York), p. 120, Public Domain, https://commons.wikimedia.org/w/index.php?curid=3119134</a:t>
            </a:r>
          </a:p>
          <a:p>
            <a:endParaRPr lang="en-GB" dirty="0"/>
          </a:p>
        </p:txBody>
      </p:sp>
      <p:sp>
        <p:nvSpPr>
          <p:cNvPr id="4" name="Content Placeholder 3"/>
          <p:cNvSpPr>
            <a:spLocks noGrp="1"/>
          </p:cNvSpPr>
          <p:nvPr>
            <p:ph sz="half" idx="2"/>
          </p:nvPr>
        </p:nvSpPr>
        <p:spPr/>
        <p:txBody>
          <a:bodyPr>
            <a:normAutofit/>
          </a:bodyPr>
          <a:lstStyle/>
          <a:p>
            <a:endParaRPr lang="en-GB"/>
          </a:p>
        </p:txBody>
      </p:sp>
      <p:pic>
        <p:nvPicPr>
          <p:cNvPr id="5" name="Picture 2" descr="C:\Users\jennie.hargreaves.EDU\AppData\Local\Microsoft\Windows\Temporary Internet Files\Content.IE5\1I3Q3L1T\Joule_James_sit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700808"/>
            <a:ext cx="3461257"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09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By the end of this lesson you should be able to … </a:t>
            </a:r>
            <a:endParaRPr lang="en-GB" dirty="0"/>
          </a:p>
        </p:txBody>
      </p:sp>
      <p:sp>
        <p:nvSpPr>
          <p:cNvPr id="5" name="Content Placeholder 4"/>
          <p:cNvSpPr>
            <a:spLocks noGrp="1"/>
          </p:cNvSpPr>
          <p:nvPr>
            <p:ph idx="1"/>
          </p:nvPr>
        </p:nvSpPr>
        <p:spPr/>
        <p:txBody>
          <a:bodyPr/>
          <a:lstStyle/>
          <a:p>
            <a:r>
              <a:rPr lang="en-GB" dirty="0" smtClean="0"/>
              <a:t>Complete an experiment measuring the speed of sound</a:t>
            </a:r>
          </a:p>
          <a:p>
            <a:r>
              <a:rPr lang="en-GB" dirty="0" smtClean="0"/>
              <a:t>Discuss what measurements must be taken </a:t>
            </a:r>
          </a:p>
          <a:p>
            <a:r>
              <a:rPr lang="en-GB" dirty="0" smtClean="0"/>
              <a:t>Plan a safe experiment</a:t>
            </a:r>
          </a:p>
          <a:p>
            <a:r>
              <a:rPr lang="en-GB" dirty="0" smtClean="0"/>
              <a:t>Discuss why the result found may not match the accepted value for the speed of sound</a:t>
            </a:r>
          </a:p>
        </p:txBody>
      </p:sp>
    </p:spTree>
    <p:extLst>
      <p:ext uri="{BB962C8B-B14F-4D97-AF65-F5344CB8AC3E}">
        <p14:creationId xmlns:p14="http://schemas.microsoft.com/office/powerpoint/2010/main" val="38047706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the speed of sound </a:t>
            </a:r>
            <a:endParaRPr lang="en-GB" dirty="0"/>
          </a:p>
        </p:txBody>
      </p:sp>
      <p:sp>
        <p:nvSpPr>
          <p:cNvPr id="3" name="Content Placeholder 2"/>
          <p:cNvSpPr>
            <a:spLocks noGrp="1"/>
          </p:cNvSpPr>
          <p:nvPr>
            <p:ph idx="1"/>
          </p:nvPr>
        </p:nvSpPr>
        <p:spPr/>
        <p:txBody>
          <a:bodyPr/>
          <a:lstStyle/>
          <a:p>
            <a:pPr marL="0" indent="0">
              <a:buNone/>
            </a:pPr>
            <a:r>
              <a:rPr lang="en-GB" dirty="0" smtClean="0"/>
              <a:t>In your tables discuss an experiment to measure the speed of sound. Think about:</a:t>
            </a:r>
          </a:p>
          <a:p>
            <a:r>
              <a:rPr lang="en-GB" dirty="0" smtClean="0"/>
              <a:t>What you need to measure </a:t>
            </a:r>
          </a:p>
          <a:p>
            <a:r>
              <a:rPr lang="en-GB" dirty="0" smtClean="0"/>
              <a:t>How will you measure it?</a:t>
            </a:r>
          </a:p>
          <a:p>
            <a:r>
              <a:rPr lang="en-GB" dirty="0" smtClean="0"/>
              <a:t>What equipment might you need?</a:t>
            </a:r>
          </a:p>
          <a:p>
            <a:endParaRPr lang="en-GB" dirty="0"/>
          </a:p>
        </p:txBody>
      </p:sp>
      <p:grpSp>
        <p:nvGrpSpPr>
          <p:cNvPr id="4" name="Group 3"/>
          <p:cNvGrpSpPr/>
          <p:nvPr/>
        </p:nvGrpSpPr>
        <p:grpSpPr>
          <a:xfrm>
            <a:off x="7344940" y="186797"/>
            <a:ext cx="2736304" cy="1361857"/>
            <a:chOff x="7757703" y="165728"/>
            <a:chExt cx="2736304" cy="136185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5764" y="165728"/>
              <a:ext cx="1222727" cy="1006412"/>
            </a:xfrm>
            <a:prstGeom prst="rect">
              <a:avLst/>
            </a:prstGeom>
          </p:spPr>
        </p:pic>
        <p:sp>
          <p:nvSpPr>
            <p:cNvPr id="6" name="TextBox 5"/>
            <p:cNvSpPr txBox="1"/>
            <p:nvPr/>
          </p:nvSpPr>
          <p:spPr>
            <a:xfrm>
              <a:off x="7757703" y="1158253"/>
              <a:ext cx="2736304" cy="369332"/>
            </a:xfrm>
            <a:prstGeom prst="rect">
              <a:avLst/>
            </a:prstGeom>
            <a:noFill/>
          </p:spPr>
          <p:txBody>
            <a:bodyPr wrap="square" rtlCol="0">
              <a:spAutoFit/>
            </a:bodyPr>
            <a:lstStyle/>
            <a:p>
              <a:r>
                <a:rPr lang="en-GB" dirty="0" smtClean="0"/>
                <a:t>Planning </a:t>
              </a:r>
              <a:endParaRPr lang="en-GB" dirty="0"/>
            </a:p>
          </p:txBody>
        </p:sp>
      </p:grpSp>
    </p:spTree>
    <p:extLst>
      <p:ext uri="{BB962C8B-B14F-4D97-AF65-F5344CB8AC3E}">
        <p14:creationId xmlns:p14="http://schemas.microsoft.com/office/powerpoint/2010/main" val="3353782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Experiment- </a:t>
            </a:r>
            <a:br>
              <a:rPr lang="en-GB" sz="2400" dirty="0" smtClean="0"/>
            </a:br>
            <a:r>
              <a:rPr lang="en-GB" sz="2400" dirty="0" smtClean="0"/>
              <a:t>measuring the speed of sound in air </a:t>
            </a:r>
            <a:endParaRPr lang="en-GB" sz="2400" dirty="0"/>
          </a:p>
        </p:txBody>
      </p:sp>
      <p:sp>
        <p:nvSpPr>
          <p:cNvPr id="3" name="Content Placeholder 2"/>
          <p:cNvSpPr>
            <a:spLocks noGrp="1"/>
          </p:cNvSpPr>
          <p:nvPr>
            <p:ph idx="1"/>
          </p:nvPr>
        </p:nvSpPr>
        <p:spPr>
          <a:xfrm>
            <a:off x="4499992" y="3933056"/>
            <a:ext cx="4186808" cy="2543944"/>
          </a:xfrm>
        </p:spPr>
        <p:txBody>
          <a:bodyPr/>
          <a:lstStyle/>
          <a:p>
            <a:pPr marL="0" indent="0">
              <a:buNone/>
            </a:pPr>
            <a:r>
              <a:rPr lang="en-GB" dirty="0" smtClean="0"/>
              <a:t>Remember:</a:t>
            </a:r>
          </a:p>
          <a:p>
            <a:r>
              <a:rPr lang="en-GB" dirty="0" smtClean="0"/>
              <a:t>Start the timer when you </a:t>
            </a:r>
            <a:r>
              <a:rPr lang="en-GB" b="1" u="sng" dirty="0" smtClean="0"/>
              <a:t>see</a:t>
            </a:r>
            <a:r>
              <a:rPr lang="en-GB" dirty="0" smtClean="0"/>
              <a:t> the pupil make the sound </a:t>
            </a:r>
          </a:p>
          <a:p>
            <a:r>
              <a:rPr lang="en-GB" dirty="0" smtClean="0"/>
              <a:t>Stop the timer when you </a:t>
            </a:r>
            <a:r>
              <a:rPr lang="en-GB" b="1" u="sng" dirty="0" smtClean="0"/>
              <a:t>hear</a:t>
            </a:r>
            <a:r>
              <a:rPr lang="en-GB" dirty="0" smtClean="0"/>
              <a:t> the sound </a:t>
            </a:r>
            <a:endParaRPr lang="en-GB" dirty="0"/>
          </a:p>
        </p:txBody>
      </p:sp>
      <p:pic>
        <p:nvPicPr>
          <p:cNvPr id="4" name="Picture 2" descr="http://www.askmrtan.com/physics/15sound/paste_imag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192688" cy="24656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rtremblaycambridge.weebly.com/uploads/9/7/8/8/9788395/1920550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84" y="4107597"/>
            <a:ext cx="3880621" cy="26679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7704" y="1412775"/>
            <a:ext cx="1224136"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smtClean="0"/>
              <a:t>Balloon popped</a:t>
            </a:r>
            <a:endParaRPr lang="en-GB" sz="1600" dirty="0"/>
          </a:p>
        </p:txBody>
      </p:sp>
    </p:spTree>
    <p:extLst>
      <p:ext uri="{BB962C8B-B14F-4D97-AF65-F5344CB8AC3E}">
        <p14:creationId xmlns:p14="http://schemas.microsoft.com/office/powerpoint/2010/main" val="23852699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write up </a:t>
            </a:r>
            <a:endParaRPr lang="en-GB" dirty="0"/>
          </a:p>
        </p:txBody>
      </p:sp>
      <p:sp>
        <p:nvSpPr>
          <p:cNvPr id="3" name="Content Placeholder 2"/>
          <p:cNvSpPr>
            <a:spLocks noGrp="1"/>
          </p:cNvSpPr>
          <p:nvPr>
            <p:ph idx="1"/>
          </p:nvPr>
        </p:nvSpPr>
        <p:spPr/>
        <p:txBody>
          <a:bodyPr/>
          <a:lstStyle/>
          <a:p>
            <a:pPr marL="0" indent="0">
              <a:buNone/>
            </a:pPr>
            <a:r>
              <a:rPr lang="en-GB" dirty="0" smtClean="0"/>
              <a:t>Write this experiment up as a scientific report. Remember to include:</a:t>
            </a:r>
          </a:p>
          <a:p>
            <a:r>
              <a:rPr lang="en-GB" dirty="0" smtClean="0"/>
              <a:t>Aim: what were you trying to investigate?</a:t>
            </a:r>
          </a:p>
          <a:p>
            <a:r>
              <a:rPr lang="en-GB" dirty="0" smtClean="0"/>
              <a:t>Hypothesis: what did you expect to happen? </a:t>
            </a:r>
            <a:r>
              <a:rPr lang="en-GB" sz="1200" dirty="0" smtClean="0"/>
              <a:t>(remember the speed of sound is 340 m/s)</a:t>
            </a:r>
          </a:p>
          <a:p>
            <a:r>
              <a:rPr lang="en-GB" dirty="0" smtClean="0"/>
              <a:t>Diagram: a labelled diagram of the experimental set up</a:t>
            </a:r>
          </a:p>
          <a:p>
            <a:r>
              <a:rPr lang="en-GB" dirty="0" smtClean="0"/>
              <a:t>Method: what you did (include the variables kept constant)</a:t>
            </a:r>
          </a:p>
          <a:p>
            <a:r>
              <a:rPr lang="en-GB" dirty="0" smtClean="0"/>
              <a:t>Results: what did you find? (this should have a v = d/t calculation)</a:t>
            </a:r>
          </a:p>
          <a:p>
            <a:r>
              <a:rPr lang="en-GB" dirty="0" smtClean="0"/>
              <a:t>Conclusion: Did your results match 340m/s? if not, why not?</a:t>
            </a:r>
          </a:p>
        </p:txBody>
      </p:sp>
    </p:spTree>
    <p:extLst>
      <p:ext uri="{BB962C8B-B14F-4D97-AF65-F5344CB8AC3E}">
        <p14:creationId xmlns:p14="http://schemas.microsoft.com/office/powerpoint/2010/main" val="39616500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7 </a:t>
            </a:r>
            <a:endParaRPr lang="en-GB" dirty="0"/>
          </a:p>
        </p:txBody>
      </p:sp>
      <p:sp>
        <p:nvSpPr>
          <p:cNvPr id="5" name="Text Placeholder 4"/>
          <p:cNvSpPr>
            <a:spLocks noGrp="1"/>
          </p:cNvSpPr>
          <p:nvPr>
            <p:ph type="body" idx="1"/>
          </p:nvPr>
        </p:nvSpPr>
        <p:spPr/>
        <p:txBody>
          <a:bodyPr/>
          <a:lstStyle/>
          <a:p>
            <a:r>
              <a:rPr lang="en-GB" smtClean="0"/>
              <a:t>How do we hear?</a:t>
            </a:r>
          </a:p>
        </p:txBody>
      </p:sp>
    </p:spTree>
    <p:extLst>
      <p:ext uri="{BB962C8B-B14F-4D97-AF65-F5344CB8AC3E}">
        <p14:creationId xmlns:p14="http://schemas.microsoft.com/office/powerpoint/2010/main" val="7953383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By the end of this lesson you should know… </a:t>
            </a:r>
            <a:endParaRPr lang="en-GB" dirty="0"/>
          </a:p>
        </p:txBody>
      </p:sp>
      <p:sp>
        <p:nvSpPr>
          <p:cNvPr id="5" name="Content Placeholder 4"/>
          <p:cNvSpPr>
            <a:spLocks noGrp="1"/>
          </p:cNvSpPr>
          <p:nvPr>
            <p:ph idx="1"/>
          </p:nvPr>
        </p:nvSpPr>
        <p:spPr/>
        <p:txBody>
          <a:bodyPr/>
          <a:lstStyle/>
          <a:p>
            <a:r>
              <a:rPr lang="en-GB" dirty="0" smtClean="0"/>
              <a:t>How humans can hear </a:t>
            </a:r>
          </a:p>
          <a:p>
            <a:r>
              <a:rPr lang="en-GB" dirty="0" smtClean="0"/>
              <a:t>What range humans can hear </a:t>
            </a:r>
          </a:p>
          <a:p>
            <a:r>
              <a:rPr lang="en-GB" dirty="0" smtClean="0"/>
              <a:t>The danger level for human hearing </a:t>
            </a:r>
            <a:endParaRPr lang="en-GB" dirty="0"/>
          </a:p>
        </p:txBody>
      </p:sp>
    </p:spTree>
    <p:extLst>
      <p:ext uri="{BB962C8B-B14F-4D97-AF65-F5344CB8AC3E}">
        <p14:creationId xmlns:p14="http://schemas.microsoft.com/office/powerpoint/2010/main" val="41432290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Two school pupils stand 560 m apart. One pupil bashes a cymbal. The other student starts their clock when they see the cymbal move and stops the clock when they hear the cymbal move. The stopwatch reads 1.70s</a:t>
                </a:r>
              </a:p>
              <a:p>
                <a:r>
                  <a:rPr lang="en-GB" dirty="0" smtClean="0"/>
                  <a:t>Calculate the speed of sound in air.</a:t>
                </a:r>
              </a:p>
              <a:p>
                <a:r>
                  <a:rPr lang="en-GB" dirty="0" smtClean="0"/>
                  <a:t> d = 560m</a:t>
                </a:r>
                <a14:m>
                  <m:oMath xmlns:m="http://schemas.openxmlformats.org/officeDocument/2006/math">
                    <m:r>
                      <a:rPr lang="en-GB" b="0" i="0" smtClean="0">
                        <a:latin typeface="Cambria Math"/>
                      </a:rPr>
                      <m:t>               </m:t>
                    </m:r>
                    <m:r>
                      <a:rPr lang="en-GB" b="0" i="1" smtClean="0">
                        <a:latin typeface="Cambria Math"/>
                      </a:rPr>
                      <m:t>𝑣</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𝑑</m:t>
                        </m:r>
                      </m:num>
                      <m:den>
                        <m:r>
                          <a:rPr lang="en-GB" b="0" i="1" smtClean="0">
                            <a:latin typeface="Cambria Math"/>
                          </a:rPr>
                          <m:t>𝑡</m:t>
                        </m:r>
                      </m:den>
                    </m:f>
                  </m:oMath>
                </a14:m>
                <a:endParaRPr lang="en-GB" dirty="0" smtClean="0"/>
              </a:p>
              <a:p>
                <a:r>
                  <a:rPr lang="en-GB" dirty="0"/>
                  <a:t> </a:t>
                </a:r>
                <a:r>
                  <a:rPr lang="en-GB" dirty="0" smtClean="0"/>
                  <a:t>t = 1.70s</a:t>
                </a:r>
              </a:p>
              <a:p>
                <a:r>
                  <a:rPr lang="en-GB" dirty="0"/>
                  <a:t> </a:t>
                </a:r>
                <a:r>
                  <a:rPr lang="en-GB" dirty="0" smtClean="0"/>
                  <a:t>v =</a:t>
                </a:r>
                <a:r>
                  <a:rPr lang="en-GB" dirty="0"/>
                  <a:t> </a:t>
                </a:r>
                <a:r>
                  <a:rPr lang="en-GB" dirty="0" smtClean="0"/>
                  <a:t>                    </a:t>
                </a:r>
                <a14:m>
                  <m:oMath xmlns:m="http://schemas.openxmlformats.org/officeDocument/2006/math">
                    <m:r>
                      <a:rPr lang="en-GB" i="1">
                        <a:latin typeface="Cambria Math"/>
                      </a:rPr>
                      <m:t>𝑣</m:t>
                    </m:r>
                    <m:r>
                      <a:rPr lang="en-GB" i="1">
                        <a:latin typeface="Cambria Math"/>
                      </a:rPr>
                      <m:t>=</m:t>
                    </m:r>
                    <m:f>
                      <m:fPr>
                        <m:ctrlPr>
                          <a:rPr lang="en-GB" i="1">
                            <a:latin typeface="Cambria Math" panose="02040503050406030204" pitchFamily="18" charset="0"/>
                          </a:rPr>
                        </m:ctrlPr>
                      </m:fPr>
                      <m:num>
                        <m:r>
                          <a:rPr lang="en-GB" i="1">
                            <a:latin typeface="Cambria Math"/>
                          </a:rPr>
                          <m:t>560</m:t>
                        </m:r>
                      </m:num>
                      <m:den>
                        <m:r>
                          <a:rPr lang="en-GB" i="1">
                            <a:latin typeface="Cambria Math"/>
                          </a:rPr>
                          <m:t>1.7</m:t>
                        </m:r>
                      </m:den>
                    </m:f>
                  </m:oMath>
                </a14:m>
                <a:endParaRPr lang="en-GB" dirty="0" smtClean="0"/>
              </a:p>
              <a:p>
                <a:r>
                  <a:rPr lang="en-GB" dirty="0" smtClean="0"/>
                  <a:t>    </a:t>
                </a:r>
                <a14:m>
                  <m:oMath xmlns:m="http://schemas.openxmlformats.org/officeDocument/2006/math">
                    <m:r>
                      <a:rPr lang="en-GB" i="1">
                        <a:latin typeface="Cambria Math"/>
                      </a:rPr>
                      <m:t>𝑣</m:t>
                    </m:r>
                    <m:r>
                      <a:rPr lang="en-GB" i="1">
                        <a:latin typeface="Cambria Math"/>
                      </a:rPr>
                      <m:t>=</m:t>
                    </m:r>
                    <m:f>
                      <m:fPr>
                        <m:ctrlPr>
                          <a:rPr lang="en-GB" i="1">
                            <a:latin typeface="Cambria Math" panose="02040503050406030204" pitchFamily="18" charset="0"/>
                          </a:rPr>
                        </m:ctrlPr>
                      </m:fPr>
                      <m:num>
                        <m:r>
                          <a:rPr lang="en-GB" b="0" i="1" smtClean="0">
                            <a:latin typeface="Cambria Math"/>
                          </a:rPr>
                          <m:t>560</m:t>
                        </m:r>
                      </m:num>
                      <m:den>
                        <m:r>
                          <a:rPr lang="en-GB" b="0" i="1" smtClean="0">
                            <a:latin typeface="Cambria Math"/>
                          </a:rPr>
                          <m:t>1.7</m:t>
                        </m:r>
                      </m:den>
                    </m:f>
                  </m:oMath>
                </a14:m>
                <a:r>
                  <a:rPr lang="en-GB" dirty="0" smtClean="0"/>
                  <a:t> = </a:t>
                </a:r>
                <a:r>
                  <a:rPr lang="en-GB" u="dbl" dirty="0" smtClean="0"/>
                  <a:t>329 m/s</a:t>
                </a:r>
                <a:endParaRPr lang="en-GB" u="db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875" r="-2000"/>
                </a:stretch>
              </a:blipFill>
            </p:spPr>
            <p:txBody>
              <a:bodyPr/>
              <a:lstStyle/>
              <a:p>
                <a:r>
                  <a:rPr lang="en-GB">
                    <a:noFill/>
                  </a:rPr>
                  <a:t> </a:t>
                </a:r>
              </a:p>
            </p:txBody>
          </p:sp>
        </mc:Fallback>
      </mc:AlternateContent>
    </p:spTree>
    <p:extLst>
      <p:ext uri="{BB962C8B-B14F-4D97-AF65-F5344CB8AC3E}">
        <p14:creationId xmlns:p14="http://schemas.microsoft.com/office/powerpoint/2010/main" val="2650272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sound travel through?</a:t>
            </a:r>
            <a:endParaRPr lang="en-GB" dirty="0"/>
          </a:p>
        </p:txBody>
      </p:sp>
      <p:sp>
        <p:nvSpPr>
          <p:cNvPr id="4" name="Content Placeholder 3"/>
          <p:cNvSpPr>
            <a:spLocks noGrp="1"/>
          </p:cNvSpPr>
          <p:nvPr>
            <p:ph sz="half" idx="1"/>
          </p:nvPr>
        </p:nvSpPr>
        <p:spPr/>
        <p:txBody>
          <a:bodyPr/>
          <a:lstStyle/>
          <a:p>
            <a:pPr marL="0" indent="0">
              <a:buNone/>
            </a:pPr>
            <a:r>
              <a:rPr lang="en-GB" dirty="0" smtClean="0"/>
              <a:t>Sound can travel through: </a:t>
            </a:r>
          </a:p>
          <a:p>
            <a:r>
              <a:rPr lang="en-GB" dirty="0" smtClean="0"/>
              <a:t>Solids</a:t>
            </a:r>
          </a:p>
          <a:p>
            <a:r>
              <a:rPr lang="en-GB" dirty="0" smtClean="0"/>
              <a:t>Liquids</a:t>
            </a:r>
          </a:p>
          <a:p>
            <a:r>
              <a:rPr lang="en-GB" dirty="0" smtClean="0"/>
              <a:t>Gases </a:t>
            </a:r>
          </a:p>
          <a:p>
            <a:endParaRPr lang="en-GB" dirty="0"/>
          </a:p>
          <a:p>
            <a:pPr marL="0" indent="0">
              <a:buNone/>
            </a:pPr>
            <a:r>
              <a:rPr lang="en-GB" dirty="0" smtClean="0"/>
              <a:t>But it CANNOT travel through a vacuum. </a:t>
            </a:r>
            <a:endParaRPr lang="en-GB" dirty="0"/>
          </a:p>
        </p:txBody>
      </p:sp>
      <p:sp>
        <p:nvSpPr>
          <p:cNvPr id="5" name="Content Placeholder 4"/>
          <p:cNvSpPr>
            <a:spLocks noGrp="1"/>
          </p:cNvSpPr>
          <p:nvPr>
            <p:ph sz="half" idx="2"/>
          </p:nvPr>
        </p:nvSpPr>
        <p:spPr/>
        <p:txBody>
          <a:bodyPr/>
          <a:lstStyle/>
          <a:p>
            <a:r>
              <a:rPr lang="en-GB" dirty="0" smtClean="0"/>
              <a:t>What do you think sound travels best through? </a:t>
            </a:r>
            <a:endParaRPr lang="en-GB" dirty="0"/>
          </a:p>
        </p:txBody>
      </p:sp>
    </p:spTree>
    <p:extLst>
      <p:ext uri="{BB962C8B-B14F-4D97-AF65-F5344CB8AC3E}">
        <p14:creationId xmlns:p14="http://schemas.microsoft.com/office/powerpoint/2010/main" val="907235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Sound in a vacuum</a:t>
            </a:r>
            <a:endParaRPr lang="en-GB" dirty="0"/>
          </a:p>
        </p:txBody>
      </p:sp>
      <p:sp>
        <p:nvSpPr>
          <p:cNvPr id="3" name="Content Placeholder 2"/>
          <p:cNvSpPr>
            <a:spLocks noGrp="1"/>
          </p:cNvSpPr>
          <p:nvPr>
            <p:ph sz="half" idx="1"/>
          </p:nvPr>
        </p:nvSpPr>
        <p:spPr/>
        <p:txBody>
          <a:bodyPr/>
          <a:lstStyle/>
          <a:p>
            <a:r>
              <a:rPr lang="en-GB" dirty="0" smtClean="0"/>
              <a:t>Sound cannot travel in a vacuum </a:t>
            </a:r>
          </a:p>
          <a:p>
            <a:endParaRPr lang="en-GB" dirty="0"/>
          </a:p>
          <a:p>
            <a:r>
              <a:rPr lang="en-GB" dirty="0" smtClean="0"/>
              <a:t>‘In space, no one can hear you scream…’ </a:t>
            </a:r>
            <a:endParaRPr lang="en-GB" dirty="0"/>
          </a:p>
        </p:txBody>
      </p:sp>
      <p:sp>
        <p:nvSpPr>
          <p:cNvPr id="4" name="Content Placeholder 3"/>
          <p:cNvSpPr>
            <a:spLocks noGrp="1"/>
          </p:cNvSpPr>
          <p:nvPr>
            <p:ph sz="half" idx="2"/>
          </p:nvPr>
        </p:nvSpPr>
        <p:spPr/>
        <p:txBody>
          <a:bodyPr/>
          <a:lstStyle/>
          <a:p>
            <a:r>
              <a:rPr lang="en-GB" dirty="0" smtClean="0"/>
              <a:t>Watch the video to see what happens when the air is removed in a bell jar </a:t>
            </a:r>
          </a:p>
          <a:p>
            <a:r>
              <a:rPr lang="en-GB" dirty="0">
                <a:hlinkClick r:id="rId2"/>
              </a:rPr>
              <a:t>Bell Jar Experiment</a:t>
            </a:r>
            <a:endParaRPr lang="en-GB" dirty="0"/>
          </a:p>
          <a:p>
            <a:endParaRPr lang="en-GB"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581128"/>
            <a:ext cx="9239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951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can hear.. </a:t>
            </a:r>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spTree>
    <p:controls>
      <mc:AlternateContent xmlns:mc="http://schemas.openxmlformats.org/markup-compatibility/2006">
        <mc:Choice xmlns:v="urn:schemas-microsoft-com:vml" Requires="v">
          <p:control spid="14365" name="ShockwaveFlash1" r:id="rId2" imgW="1828800" imgH="1828800"/>
        </mc:Choice>
        <mc:Fallback>
          <p:control name="ShockwaveFlash1" r:id="rId2" imgW="1828800" imgH="1828800">
            <p:pic>
              <p:nvPicPr>
                <p:cNvPr id="5" name="ShockwaveFlash1"/>
                <p:cNvPicPr preferRelativeResize="0">
                  <a:picLocks noChangeArrowheads="1" noChangeShapeType="1"/>
                </p:cNvPicPr>
                <p:nvPr/>
              </p:nvPicPr>
              <p:blipFill>
                <a:blip r:embed="rId4"/>
                <a:srcRect/>
                <a:stretch>
                  <a:fillRect/>
                </a:stretch>
              </p:blipFill>
              <p:spPr bwMode="auto">
                <a:xfrm>
                  <a:off x="1258888" y="1989138"/>
                  <a:ext cx="7372350" cy="41132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00987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Forms of energy </a:t>
            </a:r>
            <a:endParaRPr lang="en-GB" dirty="0"/>
          </a:p>
        </p:txBody>
      </p:sp>
      <p:sp>
        <p:nvSpPr>
          <p:cNvPr id="3" name="Content Placeholder 2"/>
          <p:cNvSpPr>
            <a:spLocks noGrp="1"/>
          </p:cNvSpPr>
          <p:nvPr>
            <p:ph sz="half" idx="1"/>
          </p:nvPr>
        </p:nvSpPr>
        <p:spPr/>
        <p:txBody>
          <a:bodyPr/>
          <a:lstStyle/>
          <a:p>
            <a:r>
              <a:rPr lang="en-GB" dirty="0" smtClean="0"/>
              <a:t>Write down as many forms of energy as you can remember from the video clip </a:t>
            </a:r>
          </a:p>
          <a:p>
            <a:endParaRPr lang="en-GB" dirty="0"/>
          </a:p>
          <a:p>
            <a:r>
              <a:rPr lang="en-GB" smtClean="0">
                <a:hlinkClick r:id="rId2"/>
              </a:rPr>
              <a:t>Video - energy transformations roadrunner</a:t>
            </a:r>
            <a:endParaRPr lang="en-GB" dirty="0"/>
          </a:p>
        </p:txBody>
      </p:sp>
      <p:sp>
        <p:nvSpPr>
          <p:cNvPr id="4" name="Content Placeholder 3"/>
          <p:cNvSpPr>
            <a:spLocks noGrp="1"/>
          </p:cNvSpPr>
          <p:nvPr>
            <p:ph sz="half" idx="2"/>
          </p:nvPr>
        </p:nvSpPr>
        <p:spPr/>
        <p:txBody>
          <a:bodyPr/>
          <a:lstStyle/>
          <a:p>
            <a:endParaRPr lang="en-GB"/>
          </a:p>
        </p:txBody>
      </p:sp>
      <p:pic>
        <p:nvPicPr>
          <p:cNvPr id="5" name="Picture 9" descr="http://scienceblogs.com/seed/nuclear_power_plant.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932040" y="2026702"/>
            <a:ext cx="1728787" cy="1284287"/>
          </a:xfrm>
          <a:prstGeom prst="rect">
            <a:avLst/>
          </a:prstGeom>
          <a:solidFill>
            <a:srgbClr val="6600FF"/>
          </a:solidFill>
          <a:ln w="9525">
            <a:solidFill>
              <a:srgbClr val="000000"/>
            </a:solidFill>
            <a:miter lim="800000"/>
            <a:headEnd/>
            <a:tailEnd/>
          </a:ln>
        </p:spPr>
      </p:pic>
      <p:pic>
        <p:nvPicPr>
          <p:cNvPr id="6" name="Picture 5" descr="http://img.tfd.com/wn/E1/63693-catapult.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660827" y="3223458"/>
            <a:ext cx="1800225" cy="1293812"/>
          </a:xfrm>
          <a:prstGeom prst="rect">
            <a:avLst/>
          </a:prstGeom>
          <a:solidFill>
            <a:srgbClr val="6600FF"/>
          </a:solidFill>
          <a:ln w="9525">
            <a:solidFill>
              <a:srgbClr val="000000"/>
            </a:solidFill>
            <a:miter lim="800000"/>
            <a:headEnd/>
            <a:tailEnd/>
          </a:ln>
        </p:spPr>
      </p:pic>
      <p:pic>
        <p:nvPicPr>
          <p:cNvPr id="7" name="Picture 6" descr="http://oogletutorials.com/wp-content/uploads/2007/10/pun165-speaker-sound-audio-icon36.gif"/>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4932040" y="3717032"/>
            <a:ext cx="1295400" cy="1289050"/>
          </a:xfrm>
          <a:prstGeom prst="rect">
            <a:avLst/>
          </a:prstGeom>
          <a:solidFill>
            <a:srgbClr val="6600FF"/>
          </a:solidFill>
          <a:ln w="9525">
            <a:solidFill>
              <a:srgbClr val="000000"/>
            </a:solidFill>
            <a:miter lim="800000"/>
            <a:headEnd/>
            <a:tailEnd/>
          </a:ln>
        </p:spPr>
      </p:pic>
      <p:pic>
        <p:nvPicPr>
          <p:cNvPr id="8" name="Picture 7" descr="http://www.freefoto.com/images/11/12/11_12_52---Electric-Light-Bulb_web.jpg"/>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7308304" y="1340768"/>
            <a:ext cx="10556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blogs.guardian.co.uk/money/PetrolDavidSillitoeC.jpg"/>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6227440" y="5006082"/>
            <a:ext cx="1727200" cy="1354137"/>
          </a:xfrm>
          <a:prstGeom prst="rect">
            <a:avLst/>
          </a:prstGeom>
          <a:solidFill>
            <a:srgbClr val="6600FF"/>
          </a:solidFill>
          <a:ln w="9525">
            <a:solidFill>
              <a:srgbClr val="000000"/>
            </a:solidFill>
            <a:miter lim="800000"/>
            <a:headEnd/>
            <a:tailEnd/>
          </a:ln>
        </p:spPr>
      </p:pic>
    </p:spTree>
    <p:extLst>
      <p:ext uri="{BB962C8B-B14F-4D97-AF65-F5344CB8AC3E}">
        <p14:creationId xmlns:p14="http://schemas.microsoft.com/office/powerpoint/2010/main" val="12028563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Range of human hearing </a:t>
            </a:r>
            <a:endParaRPr lang="en-GB" dirty="0"/>
          </a:p>
        </p:txBody>
      </p:sp>
      <p:sp>
        <p:nvSpPr>
          <p:cNvPr id="3" name="Content Placeholder 2"/>
          <p:cNvSpPr>
            <a:spLocks noGrp="1"/>
          </p:cNvSpPr>
          <p:nvPr>
            <p:ph sz="half" idx="1"/>
          </p:nvPr>
        </p:nvSpPr>
        <p:spPr/>
        <p:txBody>
          <a:bodyPr/>
          <a:lstStyle/>
          <a:p>
            <a:r>
              <a:rPr lang="en-GB" dirty="0" smtClean="0"/>
              <a:t>Humans can hear sounds between 20Hz and 20,000 Hz. </a:t>
            </a:r>
          </a:p>
          <a:p>
            <a:endParaRPr lang="en-GB" dirty="0"/>
          </a:p>
          <a:p>
            <a:r>
              <a:rPr lang="en-GB" dirty="0" smtClean="0"/>
              <a:t>Some animals can hear frequencies higher than these – can you think of an example?</a:t>
            </a:r>
            <a:endParaRPr lang="en-GB" dirty="0"/>
          </a:p>
        </p:txBody>
      </p:sp>
      <p:sp>
        <p:nvSpPr>
          <p:cNvPr id="4" name="Content Placeholder 3"/>
          <p:cNvSpPr>
            <a:spLocks noGrp="1"/>
          </p:cNvSpPr>
          <p:nvPr>
            <p:ph sz="half" idx="2"/>
          </p:nvPr>
        </p:nvSpPr>
        <p:spPr/>
        <p:txBody>
          <a:bodyPr/>
          <a:lstStyle/>
          <a:p>
            <a:r>
              <a:rPr lang="en-GB" dirty="0" smtClean="0"/>
              <a:t>Range of human hearing test- put your hand up when you start to hear the signal and put it down when you cant. </a:t>
            </a:r>
          </a:p>
          <a:p>
            <a:pPr marL="0" indent="0">
              <a:buNone/>
            </a:pPr>
            <a:r>
              <a:rPr lang="en-GB" dirty="0">
                <a:hlinkClick r:id="rId2"/>
              </a:rPr>
              <a:t>https://</a:t>
            </a:r>
            <a:r>
              <a:rPr lang="en-GB" dirty="0" smtClean="0">
                <a:hlinkClick r:id="rId2"/>
              </a:rPr>
              <a:t>www.youtube.com/watch?v=qNf9nzvnd1k</a:t>
            </a:r>
            <a:endParaRPr lang="en-GB" dirty="0" smtClean="0"/>
          </a:p>
          <a:p>
            <a:endParaRPr lang="en-GB" dirty="0"/>
          </a:p>
        </p:txBody>
      </p:sp>
    </p:spTree>
    <p:extLst>
      <p:ext uri="{BB962C8B-B14F-4D97-AF65-F5344CB8AC3E}">
        <p14:creationId xmlns:p14="http://schemas.microsoft.com/office/powerpoint/2010/main" val="27405334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you notice.. </a:t>
            </a:r>
            <a:endParaRPr lang="en-GB" dirty="0"/>
          </a:p>
        </p:txBody>
      </p:sp>
      <p:sp>
        <p:nvSpPr>
          <p:cNvPr id="3" name="Content Placeholder 2"/>
          <p:cNvSpPr>
            <a:spLocks noGrp="1"/>
          </p:cNvSpPr>
          <p:nvPr>
            <p:ph sz="half" idx="1"/>
          </p:nvPr>
        </p:nvSpPr>
        <p:spPr/>
        <p:txBody>
          <a:bodyPr/>
          <a:lstStyle/>
          <a:p>
            <a:r>
              <a:rPr lang="en-GB" dirty="0" smtClean="0"/>
              <a:t>About how much you could hear compared to your teacher </a:t>
            </a:r>
            <a:endParaRPr lang="en-GB" dirty="0"/>
          </a:p>
        </p:txBody>
      </p:sp>
      <p:sp>
        <p:nvSpPr>
          <p:cNvPr id="4" name="Content Placeholder 3"/>
          <p:cNvSpPr>
            <a:spLocks noGrp="1"/>
          </p:cNvSpPr>
          <p:nvPr>
            <p:ph sz="half" idx="2"/>
          </p:nvPr>
        </p:nvSpPr>
        <p:spPr/>
        <p:txBody>
          <a:bodyPr/>
          <a:lstStyle/>
          <a:p>
            <a:r>
              <a:rPr lang="en-GB" dirty="0" smtClean="0"/>
              <a:t>About the wavelength of the waves as the frequency (pitch) increased? </a:t>
            </a:r>
          </a:p>
        </p:txBody>
      </p:sp>
    </p:spTree>
    <p:extLst>
      <p:ext uri="{BB962C8B-B14F-4D97-AF65-F5344CB8AC3E}">
        <p14:creationId xmlns:p14="http://schemas.microsoft.com/office/powerpoint/2010/main" val="1022921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next time… </a:t>
            </a:r>
            <a:endParaRPr lang="en-GB" dirty="0"/>
          </a:p>
        </p:txBody>
      </p:sp>
      <p:sp>
        <p:nvSpPr>
          <p:cNvPr id="3" name="Content Placeholder 2"/>
          <p:cNvSpPr>
            <a:spLocks noGrp="1"/>
          </p:cNvSpPr>
          <p:nvPr>
            <p:ph sz="half" idx="1"/>
          </p:nvPr>
        </p:nvSpPr>
        <p:spPr/>
        <p:txBody>
          <a:bodyPr/>
          <a:lstStyle/>
          <a:p>
            <a:r>
              <a:rPr lang="en-GB" dirty="0" smtClean="0"/>
              <a:t>If you can, download an app on your phone that will measure decibel level </a:t>
            </a:r>
            <a:endParaRPr lang="en-GB" dirty="0"/>
          </a:p>
        </p:txBody>
      </p:sp>
      <p:sp>
        <p:nvSpPr>
          <p:cNvPr id="4" name="Content Placeholder 3"/>
          <p:cNvSpPr>
            <a:spLocks noGrp="1"/>
          </p:cNvSpPr>
          <p:nvPr>
            <p:ph sz="half" idx="2"/>
          </p:nvPr>
        </p:nvSpPr>
        <p:spPr/>
        <p:txBody>
          <a:bodyPr/>
          <a:lstStyle/>
          <a:p>
            <a:r>
              <a:rPr lang="en-GB" dirty="0" err="1" smtClean="0"/>
              <a:t>DeciBel</a:t>
            </a:r>
            <a:r>
              <a:rPr lang="en-GB" dirty="0" smtClean="0"/>
              <a:t> is a good one </a:t>
            </a:r>
          </a:p>
          <a:p>
            <a:endParaRPr lang="en-GB" dirty="0"/>
          </a:p>
          <a:p>
            <a:endParaRPr lang="en-GB" dirty="0" smtClean="0"/>
          </a:p>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04492"/>
            <a:ext cx="10477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873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5" name="Content Placeholder 4"/>
          <p:cNvSpPr>
            <a:spLocks noGrp="1"/>
          </p:cNvSpPr>
          <p:nvPr>
            <p:ph idx="1"/>
          </p:nvPr>
        </p:nvSpPr>
        <p:spPr/>
        <p:txBody>
          <a:bodyPr/>
          <a:lstStyle/>
          <a:p>
            <a:pPr marL="457200" indent="-457200">
              <a:buFont typeface="+mj-lt"/>
              <a:buAutoNum type="arabicPeriod"/>
            </a:pPr>
            <a:r>
              <a:rPr lang="en-GB" dirty="0" smtClean="0"/>
              <a:t>Which state of matter does sound travel fastest through?</a:t>
            </a:r>
          </a:p>
          <a:p>
            <a:pPr marL="457200" indent="-457200">
              <a:buFont typeface="+mj-lt"/>
              <a:buAutoNum type="arabicPeriod"/>
            </a:pPr>
            <a:r>
              <a:rPr lang="en-GB" dirty="0" smtClean="0"/>
              <a:t>What can sound NOT travel through?</a:t>
            </a:r>
          </a:p>
          <a:p>
            <a:pPr marL="457200" indent="-457200">
              <a:buFont typeface="+mj-lt"/>
              <a:buAutoNum type="arabicPeriod"/>
            </a:pPr>
            <a:r>
              <a:rPr lang="en-GB" dirty="0" smtClean="0"/>
              <a:t>How can we hear?</a:t>
            </a:r>
          </a:p>
          <a:p>
            <a:pPr marL="457200" indent="-457200">
              <a:buFont typeface="+mj-lt"/>
              <a:buAutoNum type="arabicPeriod"/>
            </a:pPr>
            <a:r>
              <a:rPr lang="en-GB" dirty="0" smtClean="0"/>
              <a:t>What range of frequency can humans hear?</a:t>
            </a:r>
          </a:p>
        </p:txBody>
      </p:sp>
    </p:spTree>
    <p:extLst>
      <p:ext uri="{BB962C8B-B14F-4D97-AF65-F5344CB8AC3E}">
        <p14:creationId xmlns:p14="http://schemas.microsoft.com/office/powerpoint/2010/main" val="3082329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9 </a:t>
            </a:r>
            <a:endParaRPr lang="en-GB" dirty="0"/>
          </a:p>
        </p:txBody>
      </p:sp>
      <p:sp>
        <p:nvSpPr>
          <p:cNvPr id="5" name="Text Placeholder 4"/>
          <p:cNvSpPr>
            <a:spLocks noGrp="1"/>
          </p:cNvSpPr>
          <p:nvPr>
            <p:ph type="body" idx="1"/>
          </p:nvPr>
        </p:nvSpPr>
        <p:spPr/>
        <p:txBody>
          <a:bodyPr/>
          <a:lstStyle/>
          <a:p>
            <a:r>
              <a:rPr lang="en-GB" dirty="0" smtClean="0"/>
              <a:t>Volume </a:t>
            </a:r>
            <a:endParaRPr lang="en-GB" dirty="0"/>
          </a:p>
        </p:txBody>
      </p:sp>
    </p:spTree>
    <p:extLst>
      <p:ext uri="{BB962C8B-B14F-4D97-AF65-F5344CB8AC3E}">
        <p14:creationId xmlns:p14="http://schemas.microsoft.com/office/powerpoint/2010/main" val="3476260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By the end of this lesson </a:t>
            </a:r>
            <a:r>
              <a:rPr lang="en-GB" smtClean="0"/>
              <a:t>you should be able to.. </a:t>
            </a:r>
            <a:endParaRPr lang="en-GB"/>
          </a:p>
        </p:txBody>
      </p:sp>
      <p:sp>
        <p:nvSpPr>
          <p:cNvPr id="5" name="Content Placeholder 4"/>
          <p:cNvSpPr>
            <a:spLocks noGrp="1"/>
          </p:cNvSpPr>
          <p:nvPr>
            <p:ph idx="1"/>
          </p:nvPr>
        </p:nvSpPr>
        <p:spPr/>
        <p:txBody>
          <a:bodyPr/>
          <a:lstStyle/>
          <a:p>
            <a:r>
              <a:rPr lang="en-GB" dirty="0" smtClean="0"/>
              <a:t>State the units of volume </a:t>
            </a:r>
          </a:p>
          <a:p>
            <a:r>
              <a:rPr lang="en-GB" dirty="0" smtClean="0"/>
              <a:t>Know the volume at which loud sounds can damage our ears </a:t>
            </a:r>
          </a:p>
          <a:p>
            <a:r>
              <a:rPr lang="en-GB" dirty="0" smtClean="0"/>
              <a:t>Explain how to protect our hearing </a:t>
            </a:r>
            <a:endParaRPr lang="en-GB" dirty="0"/>
          </a:p>
        </p:txBody>
      </p:sp>
    </p:spTree>
    <p:extLst>
      <p:ext uri="{BB962C8B-B14F-4D97-AF65-F5344CB8AC3E}">
        <p14:creationId xmlns:p14="http://schemas.microsoft.com/office/powerpoint/2010/main" val="25613374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decibel?</a:t>
            </a:r>
            <a:endParaRPr lang="en-GB" dirty="0"/>
          </a:p>
        </p:txBody>
      </p:sp>
      <p:sp>
        <p:nvSpPr>
          <p:cNvPr id="3" name="Content Placeholder 2"/>
          <p:cNvSpPr>
            <a:spLocks noGrp="1"/>
          </p:cNvSpPr>
          <p:nvPr>
            <p:ph idx="1"/>
          </p:nvPr>
        </p:nvSpPr>
        <p:spPr/>
        <p:txBody>
          <a:bodyPr/>
          <a:lstStyle/>
          <a:p>
            <a:r>
              <a:rPr lang="en-GB" dirty="0" smtClean="0"/>
              <a:t>A decibel (dB) is the unit used to describe the </a:t>
            </a:r>
            <a:r>
              <a:rPr lang="en-GB" dirty="0"/>
              <a:t>intensity of a </a:t>
            </a:r>
            <a:r>
              <a:rPr lang="en-GB" dirty="0" smtClean="0"/>
              <a:t>sound</a:t>
            </a:r>
          </a:p>
          <a:p>
            <a:r>
              <a:rPr lang="en-GB" dirty="0" smtClean="0">
                <a:hlinkClick r:id="rId2"/>
              </a:rPr>
              <a:t>What is a decibel?</a:t>
            </a:r>
            <a:endParaRPr lang="en-GB" dirty="0"/>
          </a:p>
        </p:txBody>
      </p:sp>
    </p:spTree>
    <p:extLst>
      <p:ext uri="{BB962C8B-B14F-4D97-AF65-F5344CB8AC3E}">
        <p14:creationId xmlns:p14="http://schemas.microsoft.com/office/powerpoint/2010/main" val="767346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tretch>
            <a:fillRect/>
          </a:stretch>
        </p:blipFill>
        <p:spPr>
          <a:xfrm>
            <a:off x="899592" y="1196752"/>
            <a:ext cx="1300199" cy="4876800"/>
          </a:xfrm>
          <a:prstGeom prst="rect">
            <a:avLst/>
          </a:prstGeom>
        </p:spPr>
      </p:pic>
      <p:pic>
        <p:nvPicPr>
          <p:cNvPr id="5" name="Picture 4"/>
          <p:cNvPicPr/>
          <p:nvPr/>
        </p:nvPicPr>
        <p:blipFill>
          <a:blip r:embed="rId3"/>
          <a:stretch>
            <a:fillRect/>
          </a:stretch>
        </p:blipFill>
        <p:spPr>
          <a:xfrm>
            <a:off x="2555776" y="1844824"/>
            <a:ext cx="6163558" cy="4115430"/>
          </a:xfrm>
          <a:prstGeom prst="rect">
            <a:avLst/>
          </a:prstGeom>
        </p:spPr>
      </p:pic>
    </p:spTree>
    <p:extLst>
      <p:ext uri="{BB962C8B-B14F-4D97-AF65-F5344CB8AC3E}">
        <p14:creationId xmlns:p14="http://schemas.microsoft.com/office/powerpoint/2010/main" val="3502711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loud are these sounds? </a:t>
            </a:r>
            <a:endParaRPr lang="en-GB" dirty="0"/>
          </a:p>
        </p:txBody>
      </p:sp>
      <p:sp>
        <p:nvSpPr>
          <p:cNvPr id="3" name="Content Placeholder 2"/>
          <p:cNvSpPr>
            <a:spLocks noGrp="1"/>
          </p:cNvSpPr>
          <p:nvPr>
            <p:ph idx="1"/>
          </p:nvPr>
        </p:nvSpPr>
        <p:spPr/>
        <p:txBody>
          <a:bodyPr/>
          <a:lstStyle/>
          <a:p>
            <a:r>
              <a:rPr lang="en-GB" dirty="0" smtClean="0">
                <a:hlinkClick r:id="rId2"/>
              </a:rPr>
              <a:t>Decibel Comparison </a:t>
            </a:r>
            <a:endParaRPr lang="en-GB" dirty="0"/>
          </a:p>
        </p:txBody>
      </p:sp>
    </p:spTree>
    <p:extLst>
      <p:ext uri="{BB962C8B-B14F-4D97-AF65-F5344CB8AC3E}">
        <p14:creationId xmlns:p14="http://schemas.microsoft.com/office/powerpoint/2010/main" val="30150102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Use an app to measure the sound level of certain everyday tasks </a:t>
            </a:r>
          </a:p>
          <a:p>
            <a:r>
              <a:rPr lang="en-GB" dirty="0" smtClean="0"/>
              <a:t>Make sure to record the distance from the source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44677080"/>
              </p:ext>
            </p:extLst>
          </p:nvPr>
        </p:nvGraphicFramePr>
        <p:xfrm>
          <a:off x="1979712" y="3645024"/>
          <a:ext cx="6192687" cy="2808310"/>
        </p:xfrm>
        <a:graphic>
          <a:graphicData uri="http://schemas.openxmlformats.org/drawingml/2006/table">
            <a:tbl>
              <a:tblPr firstRow="1" bandRow="1">
                <a:tableStyleId>{073A0DAA-6AF3-43AB-8588-CEC1D06C72B9}</a:tableStyleId>
              </a:tblPr>
              <a:tblGrid>
                <a:gridCol w="2064229">
                  <a:extLst>
                    <a:ext uri="{9D8B030D-6E8A-4147-A177-3AD203B41FA5}">
                      <a16:colId xmlns:a16="http://schemas.microsoft.com/office/drawing/2014/main" val="20000"/>
                    </a:ext>
                  </a:extLst>
                </a:gridCol>
                <a:gridCol w="2064229">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tblGrid>
              <a:tr h="561662">
                <a:tc>
                  <a:txBody>
                    <a:bodyPr/>
                    <a:lstStyle/>
                    <a:p>
                      <a:r>
                        <a:rPr lang="en-GB" dirty="0" smtClean="0"/>
                        <a:t>Task</a:t>
                      </a:r>
                      <a:endParaRPr lang="en-GB" dirty="0"/>
                    </a:p>
                  </a:txBody>
                  <a:tcPr/>
                </a:tc>
                <a:tc>
                  <a:txBody>
                    <a:bodyPr/>
                    <a:lstStyle/>
                    <a:p>
                      <a:r>
                        <a:rPr lang="en-GB" dirty="0" smtClean="0"/>
                        <a:t>Distance (m)</a:t>
                      </a:r>
                      <a:endParaRPr lang="en-GB" dirty="0"/>
                    </a:p>
                  </a:txBody>
                  <a:tcPr/>
                </a:tc>
                <a:tc>
                  <a:txBody>
                    <a:bodyPr/>
                    <a:lstStyle/>
                    <a:p>
                      <a:r>
                        <a:rPr lang="en-GB" dirty="0" smtClean="0"/>
                        <a:t>Sound Level dB</a:t>
                      </a:r>
                      <a:endParaRPr lang="en-GB" dirty="0"/>
                    </a:p>
                  </a:txBody>
                  <a:tcPr/>
                </a:tc>
                <a:extLst>
                  <a:ext uri="{0D108BD9-81ED-4DB2-BD59-A6C34878D82A}">
                    <a16:rowId xmlns:a16="http://schemas.microsoft.com/office/drawing/2014/main" val="10000"/>
                  </a:ext>
                </a:extLst>
              </a:tr>
              <a:tr h="561662">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56166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561662">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3"/>
                  </a:ext>
                </a:extLst>
              </a:tr>
              <a:tr h="561662">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740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groups</a:t>
            </a:r>
            <a:endParaRPr lang="en-GB" dirty="0"/>
          </a:p>
        </p:txBody>
      </p:sp>
      <p:sp>
        <p:nvSpPr>
          <p:cNvPr id="3" name="Content Placeholder 2"/>
          <p:cNvSpPr>
            <a:spLocks noGrp="1"/>
          </p:cNvSpPr>
          <p:nvPr>
            <p:ph sz="half" idx="1"/>
          </p:nvPr>
        </p:nvSpPr>
        <p:spPr/>
        <p:txBody>
          <a:bodyPr/>
          <a:lstStyle/>
          <a:p>
            <a:pPr marL="0" indent="0">
              <a:buNone/>
            </a:pPr>
            <a:r>
              <a:rPr lang="en-GB" dirty="0" smtClean="0">
                <a:solidFill>
                  <a:srgbClr val="FF0000"/>
                </a:solidFill>
              </a:rPr>
              <a:t>allow things to </a:t>
            </a:r>
            <a:r>
              <a:rPr lang="en-GB" dirty="0" smtClean="0">
                <a:solidFill>
                  <a:srgbClr val="FF0000"/>
                </a:solidFill>
              </a:rPr>
              <a:t>happen</a:t>
            </a:r>
          </a:p>
          <a:p>
            <a:r>
              <a:rPr lang="en-GB" dirty="0" smtClean="0"/>
              <a:t>Kinetic (movement)</a:t>
            </a:r>
          </a:p>
          <a:p>
            <a:r>
              <a:rPr lang="en-GB" dirty="0" smtClean="0"/>
              <a:t>Light</a:t>
            </a:r>
          </a:p>
          <a:p>
            <a:r>
              <a:rPr lang="en-GB" dirty="0" smtClean="0"/>
              <a:t>Heat</a:t>
            </a:r>
          </a:p>
          <a:p>
            <a:r>
              <a:rPr lang="en-GB" dirty="0" smtClean="0"/>
              <a:t>Sound</a:t>
            </a:r>
          </a:p>
          <a:p>
            <a:r>
              <a:rPr lang="en-GB" dirty="0" smtClean="0"/>
              <a:t>Electrical</a:t>
            </a:r>
            <a:endParaRPr lang="en-GB" dirty="0"/>
          </a:p>
        </p:txBody>
      </p:sp>
      <p:sp>
        <p:nvSpPr>
          <p:cNvPr id="4" name="Content Placeholder 3"/>
          <p:cNvSpPr>
            <a:spLocks noGrp="1"/>
          </p:cNvSpPr>
          <p:nvPr>
            <p:ph sz="half" idx="2"/>
          </p:nvPr>
        </p:nvSpPr>
        <p:spPr/>
        <p:txBody>
          <a:bodyPr/>
          <a:lstStyle/>
          <a:p>
            <a:r>
              <a:rPr lang="en-GB" dirty="0" smtClean="0">
                <a:solidFill>
                  <a:srgbClr val="00B050"/>
                </a:solidFill>
              </a:rPr>
              <a:t>Waiting to happen</a:t>
            </a:r>
          </a:p>
          <a:p>
            <a:r>
              <a:rPr lang="en-GB" dirty="0" smtClean="0">
                <a:solidFill>
                  <a:srgbClr val="00B050"/>
                </a:solidFill>
              </a:rPr>
              <a:t>POTENTIAL ENERGY</a:t>
            </a:r>
            <a:r>
              <a:rPr lang="en-GB" dirty="0" smtClean="0"/>
              <a:t> (store)</a:t>
            </a:r>
          </a:p>
          <a:p>
            <a:r>
              <a:rPr lang="en-GB" dirty="0" smtClean="0"/>
              <a:t>Gravitational</a:t>
            </a:r>
          </a:p>
          <a:p>
            <a:r>
              <a:rPr lang="en-GB" dirty="0" smtClean="0"/>
              <a:t>Elastic /Strain</a:t>
            </a:r>
          </a:p>
          <a:p>
            <a:r>
              <a:rPr lang="en-GB" dirty="0" smtClean="0"/>
              <a:t>Chemical</a:t>
            </a:r>
            <a:endParaRPr lang="en-GB" dirty="0"/>
          </a:p>
        </p:txBody>
      </p:sp>
    </p:spTree>
    <p:extLst>
      <p:ext uri="{BB962C8B-B14F-4D97-AF65-F5344CB8AC3E}">
        <p14:creationId xmlns:p14="http://schemas.microsoft.com/office/powerpoint/2010/main" val="21173092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loud noises be dangerous? </a:t>
            </a:r>
            <a:endParaRPr lang="en-GB"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204864"/>
            <a:ext cx="212000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564904"/>
            <a:ext cx="1332731" cy="188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293096"/>
            <a:ext cx="1995289" cy="199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4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anim calcmode="lin" valueType="num">
                                      <p:cBhvr additive="base">
                                        <p:cTn id="13" dur="500" fill="hold"/>
                                        <p:tgtEl>
                                          <p:spTgt spid="16386"/>
                                        </p:tgtEl>
                                        <p:attrNameLst>
                                          <p:attrName>ppt_x</p:attrName>
                                        </p:attrNameLst>
                                      </p:cBhvr>
                                      <p:tavLst>
                                        <p:tav tm="0">
                                          <p:val>
                                            <p:strVal val="#ppt_x"/>
                                          </p:val>
                                        </p:tav>
                                        <p:tav tm="100000">
                                          <p:val>
                                            <p:strVal val="#ppt_x"/>
                                          </p:val>
                                        </p:tav>
                                      </p:tavLst>
                                    </p:anim>
                                    <p:anim calcmode="lin" valueType="num">
                                      <p:cBhvr additive="base">
                                        <p:cTn id="14"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8"/>
                                        </p:tgtEl>
                                        <p:attrNameLst>
                                          <p:attrName>style.visibility</p:attrName>
                                        </p:attrNameLst>
                                      </p:cBhvr>
                                      <p:to>
                                        <p:strVal val="visible"/>
                                      </p:to>
                                    </p:set>
                                    <p:anim calcmode="lin" valueType="num">
                                      <p:cBhvr additive="base">
                                        <p:cTn id="19" dur="500" fill="hold"/>
                                        <p:tgtEl>
                                          <p:spTgt spid="16388"/>
                                        </p:tgtEl>
                                        <p:attrNameLst>
                                          <p:attrName>ppt_x</p:attrName>
                                        </p:attrNameLst>
                                      </p:cBhvr>
                                      <p:tavLst>
                                        <p:tav tm="0">
                                          <p:val>
                                            <p:strVal val="#ppt_x"/>
                                          </p:val>
                                        </p:tav>
                                        <p:tav tm="100000">
                                          <p:val>
                                            <p:strVal val="#ppt_x"/>
                                          </p:val>
                                        </p:tav>
                                      </p:tavLst>
                                    </p:anim>
                                    <p:anim calcmode="lin" valueType="num">
                                      <p:cBhvr additive="base">
                                        <p:cTn id="20"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gtEl>
                                        <p:attrNameLst>
                                          <p:attrName>style.visibility</p:attrName>
                                        </p:attrNameLst>
                                      </p:cBhvr>
                                      <p:to>
                                        <p:strVal val="visible"/>
                                      </p:to>
                                    </p:set>
                                    <p:anim calcmode="lin" valueType="num">
                                      <p:cBhvr additive="base">
                                        <p:cTn id="25" dur="500" fill="hold"/>
                                        <p:tgtEl>
                                          <p:spTgt spid="16387"/>
                                        </p:tgtEl>
                                        <p:attrNameLst>
                                          <p:attrName>ppt_x</p:attrName>
                                        </p:attrNameLst>
                                      </p:cBhvr>
                                      <p:tavLst>
                                        <p:tav tm="0">
                                          <p:val>
                                            <p:strVal val="#ppt_x"/>
                                          </p:val>
                                        </p:tav>
                                        <p:tav tm="100000">
                                          <p:val>
                                            <p:strVal val="#ppt_x"/>
                                          </p:val>
                                        </p:tav>
                                      </p:tavLst>
                                    </p:anim>
                                    <p:anim calcmode="lin" valueType="num">
                                      <p:cBhvr additive="base">
                                        <p:cTn id="26"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the danger level? </a:t>
            </a:r>
            <a:endParaRPr lang="en-GB" dirty="0"/>
          </a:p>
        </p:txBody>
      </p:sp>
      <p:sp>
        <p:nvSpPr>
          <p:cNvPr id="3" name="Content Placeholder 2"/>
          <p:cNvSpPr>
            <a:spLocks noGrp="1"/>
          </p:cNvSpPr>
          <p:nvPr>
            <p:ph idx="1"/>
          </p:nvPr>
        </p:nvSpPr>
        <p:spPr/>
        <p:txBody>
          <a:bodyPr/>
          <a:lstStyle/>
          <a:p>
            <a:pPr marL="0" indent="0">
              <a:buNone/>
            </a:pPr>
            <a:r>
              <a:rPr lang="en-GB" dirty="0" smtClean="0"/>
              <a:t>With </a:t>
            </a:r>
            <a:r>
              <a:rPr lang="en-GB" dirty="0"/>
              <a:t>extended exposure, </a:t>
            </a:r>
            <a:r>
              <a:rPr lang="en-GB" b="1" dirty="0" smtClean="0"/>
              <a:t>noises </a:t>
            </a:r>
            <a:r>
              <a:rPr lang="en-GB" dirty="0" smtClean="0"/>
              <a:t>that </a:t>
            </a:r>
            <a:r>
              <a:rPr lang="en-GB" dirty="0"/>
              <a:t>reach a decibel level of 85 can cause permanent damage to the hair cells in the inner ear, leading to hearing loss. </a:t>
            </a:r>
            <a:endParaRPr lang="en-GB" dirty="0" smtClean="0"/>
          </a:p>
          <a:p>
            <a:pPr marL="0" indent="0">
              <a:buNone/>
            </a:pPr>
            <a:endParaRPr lang="en-GB" dirty="0"/>
          </a:p>
          <a:p>
            <a:pPr marL="0" indent="0">
              <a:buNone/>
            </a:pPr>
            <a:r>
              <a:rPr lang="en-GB" dirty="0" smtClean="0"/>
              <a:t>How can we protect our hearing?</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093" y="3501008"/>
            <a:ext cx="1679823" cy="191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173860"/>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1561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next lesson…</a:t>
            </a:r>
            <a:endParaRPr lang="en-GB" dirty="0"/>
          </a:p>
        </p:txBody>
      </p:sp>
      <p:sp>
        <p:nvSpPr>
          <p:cNvPr id="3" name="Content Placeholder 2"/>
          <p:cNvSpPr>
            <a:spLocks noGrp="1"/>
          </p:cNvSpPr>
          <p:nvPr>
            <p:ph idx="1"/>
          </p:nvPr>
        </p:nvSpPr>
        <p:spPr/>
        <p:txBody>
          <a:bodyPr/>
          <a:lstStyle/>
          <a:p>
            <a:r>
              <a:rPr lang="en-GB" dirty="0" smtClean="0"/>
              <a:t>Please take some headphones/earphones and your device that you listen to music on</a:t>
            </a:r>
            <a:endParaRPr lang="en-GB" dirty="0"/>
          </a:p>
        </p:txBody>
      </p:sp>
    </p:spTree>
    <p:extLst>
      <p:ext uri="{BB962C8B-B14F-4D97-AF65-F5344CB8AC3E}">
        <p14:creationId xmlns:p14="http://schemas.microsoft.com/office/powerpoint/2010/main" val="31352256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What is the unit we use when describing volume?</a:t>
            </a:r>
          </a:p>
          <a:p>
            <a:pPr marL="457200" indent="-457200">
              <a:buFont typeface="+mj-lt"/>
              <a:buAutoNum type="arabicPeriod"/>
            </a:pPr>
            <a:r>
              <a:rPr lang="en-GB" dirty="0" smtClean="0"/>
              <a:t>What is the danger level that can damage our ears?</a:t>
            </a:r>
          </a:p>
          <a:p>
            <a:pPr marL="457200" indent="-457200">
              <a:buFont typeface="+mj-lt"/>
              <a:buAutoNum type="arabicPeriod"/>
            </a:pPr>
            <a:r>
              <a:rPr lang="en-GB" dirty="0" smtClean="0"/>
              <a:t>How can we protect our hearing? </a:t>
            </a:r>
            <a:endParaRPr lang="en-GB" dirty="0"/>
          </a:p>
        </p:txBody>
      </p:sp>
    </p:spTree>
    <p:extLst>
      <p:ext uri="{BB962C8B-B14F-4D97-AF65-F5344CB8AC3E}">
        <p14:creationId xmlns:p14="http://schemas.microsoft.com/office/powerpoint/2010/main" val="4055858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10 </a:t>
            </a:r>
            <a:endParaRPr lang="en-GB" dirty="0"/>
          </a:p>
        </p:txBody>
      </p:sp>
      <p:sp>
        <p:nvSpPr>
          <p:cNvPr id="5" name="Text Placeholder 4"/>
          <p:cNvSpPr>
            <a:spLocks noGrp="1"/>
          </p:cNvSpPr>
          <p:nvPr>
            <p:ph type="body" idx="1"/>
          </p:nvPr>
        </p:nvSpPr>
        <p:spPr/>
        <p:txBody>
          <a:bodyPr/>
          <a:lstStyle/>
          <a:p>
            <a:r>
              <a:rPr lang="en-GB" dirty="0" smtClean="0"/>
              <a:t>How to protect yourself from harm </a:t>
            </a:r>
            <a:endParaRPr lang="en-GB" dirty="0"/>
          </a:p>
        </p:txBody>
      </p:sp>
    </p:spTree>
    <p:extLst>
      <p:ext uri="{BB962C8B-B14F-4D97-AF65-F5344CB8AC3E}">
        <p14:creationId xmlns:p14="http://schemas.microsoft.com/office/powerpoint/2010/main" val="833349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By the end of this lesson you should be able to… </a:t>
            </a:r>
            <a:endParaRPr lang="en-GB" dirty="0"/>
          </a:p>
        </p:txBody>
      </p:sp>
      <p:sp>
        <p:nvSpPr>
          <p:cNvPr id="3" name="Content Placeholder 2"/>
          <p:cNvSpPr>
            <a:spLocks noGrp="1"/>
          </p:cNvSpPr>
          <p:nvPr>
            <p:ph idx="1"/>
          </p:nvPr>
        </p:nvSpPr>
        <p:spPr/>
        <p:txBody>
          <a:bodyPr/>
          <a:lstStyle/>
          <a:p>
            <a:r>
              <a:rPr lang="en-GB" dirty="0" smtClean="0"/>
              <a:t>Be aware of what volume you listen to your music at</a:t>
            </a:r>
          </a:p>
          <a:p>
            <a:r>
              <a:rPr lang="en-GB" dirty="0" smtClean="0"/>
              <a:t>Explain why this could be dangerous (if it is over 85 dB)</a:t>
            </a:r>
          </a:p>
          <a:p>
            <a:r>
              <a:rPr lang="en-GB" dirty="0" smtClean="0"/>
              <a:t>Communicate how the public </a:t>
            </a:r>
            <a:r>
              <a:rPr lang="en-GB" smtClean="0"/>
              <a:t>can protect their hearing  </a:t>
            </a:r>
            <a:endParaRPr lang="en-GB" dirty="0"/>
          </a:p>
        </p:txBody>
      </p:sp>
    </p:spTree>
    <p:extLst>
      <p:ext uri="{BB962C8B-B14F-4D97-AF65-F5344CB8AC3E}">
        <p14:creationId xmlns:p14="http://schemas.microsoft.com/office/powerpoint/2010/main" val="5564871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 Rosie… </a:t>
            </a:r>
            <a:endParaRPr lang="en-GB" dirty="0"/>
          </a:p>
        </p:txBody>
      </p:sp>
      <p:sp>
        <p:nvSpPr>
          <p:cNvPr id="5" name="Content Placeholder 4"/>
          <p:cNvSpPr>
            <a:spLocks noGrp="1"/>
          </p:cNvSpPr>
          <p:nvPr>
            <p:ph sz="half" idx="2"/>
          </p:nvPr>
        </p:nvSpPr>
        <p:spPr/>
        <p:txBody>
          <a:bodyPr/>
          <a:lstStyle/>
          <a:p>
            <a:r>
              <a:rPr lang="en-GB" dirty="0" smtClean="0"/>
              <a:t>Rosie can be used to measure the volume that you are listening to your music at </a:t>
            </a:r>
          </a:p>
          <a:p>
            <a:r>
              <a:rPr lang="en-GB" dirty="0" smtClean="0"/>
              <a:t>Be careful, she’s very expensive!</a:t>
            </a:r>
            <a:endParaRPr lang="en-GB" dirty="0"/>
          </a:p>
        </p:txBody>
      </p:sp>
      <p:sp>
        <p:nvSpPr>
          <p:cNvPr id="7" name="Content Placeholder 6"/>
          <p:cNvSpPr>
            <a:spLocks noGrp="1"/>
          </p:cNvSpPr>
          <p:nvPr>
            <p:ph sz="half" idx="1"/>
          </p:nvPr>
        </p:nvSpPr>
        <p:spPr/>
        <p:txBody>
          <a:bodyPr/>
          <a:lstStyle/>
          <a:p>
            <a:endParaRPr lang="en-GB" dirty="0"/>
          </a:p>
        </p:txBody>
      </p:sp>
      <p:pic>
        <p:nvPicPr>
          <p:cNvPr id="15362" name="Picture 2" descr="H:\Downloads\the-pink-panth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04864"/>
            <a:ext cx="275430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960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happens if my music is too loud? </a:t>
            </a:r>
            <a:endParaRPr lang="en-GB" dirty="0"/>
          </a:p>
        </p:txBody>
      </p:sp>
      <p:sp>
        <p:nvSpPr>
          <p:cNvPr id="6" name="Content Placeholder 5"/>
          <p:cNvSpPr>
            <a:spLocks noGrp="1"/>
          </p:cNvSpPr>
          <p:nvPr>
            <p:ph idx="1"/>
          </p:nvPr>
        </p:nvSpPr>
        <p:spPr/>
        <p:txBody>
          <a:bodyPr/>
          <a:lstStyle/>
          <a:p>
            <a:pPr marL="0" indent="0">
              <a:buNone/>
            </a:pPr>
            <a:r>
              <a:rPr lang="en-GB" dirty="0" smtClean="0"/>
              <a:t>Listening to music at too high a volume can affect the hair cells in your ears. </a:t>
            </a:r>
          </a:p>
          <a:p>
            <a:pPr marL="0" indent="0">
              <a:buNone/>
            </a:pPr>
            <a:endParaRPr lang="en-GB" dirty="0"/>
          </a:p>
          <a:p>
            <a:pPr marL="0" indent="0">
              <a:buNone/>
            </a:pPr>
            <a:r>
              <a:rPr lang="en-GB" dirty="0"/>
              <a:t>"Repeated exposure damages your hair </a:t>
            </a:r>
            <a:r>
              <a:rPr lang="en-GB" dirty="0" smtClean="0"/>
              <a:t>cells. It </a:t>
            </a:r>
            <a:r>
              <a:rPr lang="en-GB" dirty="0"/>
              <a:t>would be like walking on blades of grass and you step on the grass and the grass flattens, but it comes back up. And the more you do it, the more it stays down. And eventually it doesn’t come back up, so it becomes permanent</a:t>
            </a:r>
            <a:r>
              <a:rPr lang="en-GB" dirty="0" smtClean="0"/>
              <a:t>.” - </a:t>
            </a:r>
            <a:r>
              <a:rPr lang="en-GB" i="1" dirty="0"/>
              <a:t>Michele Abrams, clinical audiologist at Southern Connecticut State </a:t>
            </a:r>
            <a:r>
              <a:rPr lang="en-GB" i="1" dirty="0" smtClean="0"/>
              <a:t>University</a:t>
            </a:r>
          </a:p>
          <a:p>
            <a:pPr marL="0" indent="0">
              <a:buNone/>
            </a:pPr>
            <a:endParaRPr lang="en-GB" i="1" dirty="0" smtClean="0"/>
          </a:p>
          <a:p>
            <a:pPr marL="0" indent="0">
              <a:buNone/>
            </a:pPr>
            <a:r>
              <a:rPr lang="en-GB" dirty="0" smtClean="0">
                <a:hlinkClick r:id="rId2"/>
              </a:rPr>
              <a:t>Ear hair cell video </a:t>
            </a:r>
            <a:endParaRPr lang="en-GB" dirty="0" smtClean="0"/>
          </a:p>
        </p:txBody>
      </p:sp>
    </p:spTree>
    <p:extLst>
      <p:ext uri="{BB962C8B-B14F-4D97-AF65-F5344CB8AC3E}">
        <p14:creationId xmlns:p14="http://schemas.microsoft.com/office/powerpoint/2010/main" val="4735893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Task.. </a:t>
            </a:r>
            <a:endParaRPr lang="en-GB" dirty="0"/>
          </a:p>
        </p:txBody>
      </p:sp>
      <p:sp>
        <p:nvSpPr>
          <p:cNvPr id="5" name="Content Placeholder 4"/>
          <p:cNvSpPr>
            <a:spLocks noGrp="1"/>
          </p:cNvSpPr>
          <p:nvPr>
            <p:ph idx="1"/>
          </p:nvPr>
        </p:nvSpPr>
        <p:spPr/>
        <p:txBody>
          <a:bodyPr/>
          <a:lstStyle/>
          <a:p>
            <a:r>
              <a:rPr lang="en-GB" smtClean="0"/>
              <a:t>Create a poster or leaflet that you might see in a Doctor’s waiting room telling patients how to protect their hearing </a:t>
            </a:r>
          </a:p>
          <a:p>
            <a:r>
              <a:rPr lang="en-GB" smtClean="0"/>
              <a:t>Your poster should include: </a:t>
            </a:r>
          </a:p>
          <a:p>
            <a:r>
              <a:rPr lang="en-GB" smtClean="0"/>
              <a:t>How hearing works </a:t>
            </a:r>
          </a:p>
          <a:p>
            <a:r>
              <a:rPr lang="en-GB" smtClean="0"/>
              <a:t>The danger level of dB </a:t>
            </a:r>
          </a:p>
          <a:p>
            <a:r>
              <a:rPr lang="en-GB" smtClean="0"/>
              <a:t>How you can protect your hearing </a:t>
            </a:r>
            <a:endParaRPr lang="en-GB" dirty="0"/>
          </a:p>
        </p:txBody>
      </p:sp>
    </p:spTree>
    <p:extLst>
      <p:ext uri="{BB962C8B-B14F-4D97-AF65-F5344CB8AC3E}">
        <p14:creationId xmlns:p14="http://schemas.microsoft.com/office/powerpoint/2010/main" val="20375321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What is the dangerous volume for our hearing?</a:t>
            </a:r>
          </a:p>
          <a:p>
            <a:pPr marL="457200" indent="-457200">
              <a:buFont typeface="+mj-lt"/>
              <a:buAutoNum type="arabicPeriod"/>
            </a:pPr>
            <a:r>
              <a:rPr lang="en-GB" dirty="0" smtClean="0"/>
              <a:t>How can listening to loud music damage our hearing?</a:t>
            </a:r>
          </a:p>
          <a:p>
            <a:pPr marL="457200" indent="-457200">
              <a:buFont typeface="+mj-lt"/>
              <a:buAutoNum type="arabicPeriod"/>
            </a:pPr>
            <a:r>
              <a:rPr lang="en-GB" dirty="0" smtClean="0"/>
              <a:t>How should we protect our ears/our hearing?</a:t>
            </a:r>
            <a:endParaRPr lang="en-GB" dirty="0"/>
          </a:p>
        </p:txBody>
      </p:sp>
    </p:spTree>
    <p:extLst>
      <p:ext uri="{BB962C8B-B14F-4D97-AF65-F5344CB8AC3E}">
        <p14:creationId xmlns:p14="http://schemas.microsoft.com/office/powerpoint/2010/main" val="200259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controls>
      <mc:AlternateContent xmlns:mc="http://schemas.openxmlformats.org/markup-compatibility/2006">
        <mc:Choice xmlns:v="urn:schemas-microsoft-com:vml" Requires="v">
          <p:control spid="2081" name="ShockwaveFlash1" r:id="rId2" imgW="1828800" imgH="1828800"/>
        </mc:Choice>
        <mc:Fallback>
          <p:control name="ShockwaveFlash1" r:id="rId2" imgW="1828800" imgH="1828800">
            <p:pic>
              <p:nvPicPr>
                <p:cNvPr id="5" name="ShockwaveFlash1"/>
                <p:cNvPicPr preferRelativeResize="0">
                  <a:picLocks noChangeArrowheads="1" noChangeShapeType="1"/>
                </p:cNvPicPr>
                <p:nvPr/>
              </p:nvPicPr>
              <p:blipFill>
                <a:blip r:embed="rId4"/>
                <a:srcRect/>
                <a:stretch>
                  <a:fillRect/>
                </a:stretch>
              </p:blipFill>
              <p:spPr bwMode="auto">
                <a:xfrm>
                  <a:off x="511175" y="860425"/>
                  <a:ext cx="8081963" cy="52197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76749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eleven </a:t>
            </a:r>
            <a:endParaRPr lang="en-GB" dirty="0"/>
          </a:p>
        </p:txBody>
      </p:sp>
      <p:sp>
        <p:nvSpPr>
          <p:cNvPr id="5" name="Text Placeholder 4"/>
          <p:cNvSpPr>
            <a:spLocks noGrp="1"/>
          </p:cNvSpPr>
          <p:nvPr>
            <p:ph type="body" idx="1"/>
          </p:nvPr>
        </p:nvSpPr>
        <p:spPr/>
        <p:txBody>
          <a:bodyPr/>
          <a:lstStyle/>
          <a:p>
            <a:r>
              <a:rPr lang="en-GB" dirty="0" smtClean="0"/>
              <a:t>Describing sound waves </a:t>
            </a:r>
            <a:endParaRPr lang="en-GB" dirty="0"/>
          </a:p>
        </p:txBody>
      </p:sp>
    </p:spTree>
    <p:extLst>
      <p:ext uri="{BB962C8B-B14F-4D97-AF65-F5344CB8AC3E}">
        <p14:creationId xmlns:p14="http://schemas.microsoft.com/office/powerpoint/2010/main" val="27912008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By the end of this lesson you should be able to… </a:t>
            </a:r>
            <a:endParaRPr lang="en-GB" dirty="0"/>
          </a:p>
        </p:txBody>
      </p:sp>
      <p:sp>
        <p:nvSpPr>
          <p:cNvPr id="5" name="Content Placeholder 4"/>
          <p:cNvSpPr>
            <a:spLocks noGrp="1"/>
          </p:cNvSpPr>
          <p:nvPr>
            <p:ph idx="1"/>
          </p:nvPr>
        </p:nvSpPr>
        <p:spPr/>
        <p:txBody>
          <a:bodyPr/>
          <a:lstStyle/>
          <a:p>
            <a:r>
              <a:rPr lang="en-GB" dirty="0" smtClean="0"/>
              <a:t>Name the equipment used to measure sound traces </a:t>
            </a:r>
          </a:p>
          <a:p>
            <a:r>
              <a:rPr lang="en-GB" dirty="0" smtClean="0"/>
              <a:t>State what happens to the amplitude of a wave as the volume increases </a:t>
            </a:r>
          </a:p>
          <a:p>
            <a:r>
              <a:rPr lang="en-GB" dirty="0"/>
              <a:t>State what happens to the </a:t>
            </a:r>
            <a:r>
              <a:rPr lang="en-GB" dirty="0" smtClean="0"/>
              <a:t>frequency </a:t>
            </a:r>
            <a:r>
              <a:rPr lang="en-GB" dirty="0"/>
              <a:t>of a wave as the </a:t>
            </a:r>
            <a:r>
              <a:rPr lang="en-GB" dirty="0" smtClean="0"/>
              <a:t>pitch </a:t>
            </a:r>
            <a:r>
              <a:rPr lang="en-GB" dirty="0"/>
              <a:t>increases </a:t>
            </a:r>
          </a:p>
          <a:p>
            <a:r>
              <a:rPr lang="en-GB" dirty="0" smtClean="0"/>
              <a:t>Draw traces for different sounds </a:t>
            </a:r>
            <a:endParaRPr lang="en-GB" dirty="0"/>
          </a:p>
        </p:txBody>
      </p:sp>
    </p:spTree>
    <p:extLst>
      <p:ext uri="{BB962C8B-B14F-4D97-AF65-F5344CB8AC3E}">
        <p14:creationId xmlns:p14="http://schemas.microsoft.com/office/powerpoint/2010/main" val="29159589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a:t>
            </a:r>
            <a:endParaRPr lang="en-GB" dirty="0"/>
          </a:p>
        </p:txBody>
      </p:sp>
      <p:sp>
        <p:nvSpPr>
          <p:cNvPr id="3" name="Content Placeholder 2"/>
          <p:cNvSpPr>
            <a:spLocks noGrp="1"/>
          </p:cNvSpPr>
          <p:nvPr>
            <p:ph idx="1"/>
          </p:nvPr>
        </p:nvSpPr>
        <p:spPr/>
        <p:txBody>
          <a:bodyPr/>
          <a:lstStyle/>
          <a:p>
            <a:pPr marL="0" indent="0">
              <a:buNone/>
            </a:pPr>
            <a:r>
              <a:rPr lang="en-GB" dirty="0" smtClean="0"/>
              <a:t>Label this wave with: </a:t>
            </a:r>
          </a:p>
          <a:p>
            <a:pPr marL="0" indent="0" algn="ctr">
              <a:buNone/>
            </a:pPr>
            <a:r>
              <a:rPr lang="en-GB" i="1" dirty="0" smtClean="0"/>
              <a:t>Crest, trough, amplitude, axis </a:t>
            </a:r>
            <a:endParaRPr lang="en-GB" i="1" dirty="0"/>
          </a:p>
        </p:txBody>
      </p:sp>
      <p:sp>
        <p:nvSpPr>
          <p:cNvPr id="5" name="Freeform 4"/>
          <p:cNvSpPr/>
          <p:nvPr/>
        </p:nvSpPr>
        <p:spPr>
          <a:xfrm rot="14443444">
            <a:off x="3119042" y="2434149"/>
            <a:ext cx="2645337" cy="3336455"/>
          </a:xfrm>
          <a:custGeom>
            <a:avLst/>
            <a:gdLst>
              <a:gd name="connsiteX0" fmla="*/ 0 w 2645337"/>
              <a:gd name="connsiteY0" fmla="*/ 3248025 h 3336455"/>
              <a:gd name="connsiteX1" fmla="*/ 1571625 w 2645337"/>
              <a:gd name="connsiteY1" fmla="*/ 3219450 h 3336455"/>
              <a:gd name="connsiteX2" fmla="*/ 685800 w 2645337"/>
              <a:gd name="connsiteY2" fmla="*/ 2105025 h 3336455"/>
              <a:gd name="connsiteX3" fmla="*/ 2114550 w 2645337"/>
              <a:gd name="connsiteY3" fmla="*/ 2085975 h 3336455"/>
              <a:gd name="connsiteX4" fmla="*/ 1381125 w 2645337"/>
              <a:gd name="connsiteY4" fmla="*/ 1047750 h 3336455"/>
              <a:gd name="connsiteX5" fmla="*/ 2628900 w 2645337"/>
              <a:gd name="connsiteY5" fmla="*/ 962025 h 3336455"/>
              <a:gd name="connsiteX6" fmla="*/ 1981200 w 2645337"/>
              <a:gd name="connsiteY6" fmla="*/ 0 h 333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337" h="3336455">
                <a:moveTo>
                  <a:pt x="0" y="3248025"/>
                </a:moveTo>
                <a:cubicBezTo>
                  <a:pt x="728662" y="3328987"/>
                  <a:pt x="1457325" y="3409950"/>
                  <a:pt x="1571625" y="3219450"/>
                </a:cubicBezTo>
                <a:cubicBezTo>
                  <a:pt x="1685925" y="3028950"/>
                  <a:pt x="595313" y="2293937"/>
                  <a:pt x="685800" y="2105025"/>
                </a:cubicBezTo>
                <a:cubicBezTo>
                  <a:pt x="776287" y="1916113"/>
                  <a:pt x="1998663" y="2262187"/>
                  <a:pt x="2114550" y="2085975"/>
                </a:cubicBezTo>
                <a:cubicBezTo>
                  <a:pt x="2230437" y="1909763"/>
                  <a:pt x="1295400" y="1235075"/>
                  <a:pt x="1381125" y="1047750"/>
                </a:cubicBezTo>
                <a:cubicBezTo>
                  <a:pt x="1466850" y="860425"/>
                  <a:pt x="2528888" y="1136650"/>
                  <a:pt x="2628900" y="962025"/>
                </a:cubicBezTo>
                <a:cubicBezTo>
                  <a:pt x="2728912" y="787400"/>
                  <a:pt x="2355056" y="393700"/>
                  <a:pt x="19812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2555776" y="3789040"/>
            <a:ext cx="40324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9863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Frequency </a:t>
            </a:r>
            <a:endParaRPr lang="en-GB" dirty="0"/>
          </a:p>
        </p:txBody>
      </p:sp>
      <p:sp>
        <p:nvSpPr>
          <p:cNvPr id="3" name="Content Placeholder 2"/>
          <p:cNvSpPr>
            <a:spLocks noGrp="1"/>
          </p:cNvSpPr>
          <p:nvPr>
            <p:ph idx="1"/>
          </p:nvPr>
        </p:nvSpPr>
        <p:spPr/>
        <p:txBody>
          <a:bodyPr/>
          <a:lstStyle/>
          <a:p>
            <a:pPr marL="0" indent="0">
              <a:buNone/>
            </a:pPr>
            <a:r>
              <a:rPr lang="en-GB" dirty="0" smtClean="0"/>
              <a:t>Frequency is the number of waves per second. Frequency is measured in hertz (Hz)</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solidFill>
                  <a:srgbClr val="FF0000"/>
                </a:solidFill>
              </a:rPr>
              <a:t>The higher the </a:t>
            </a:r>
            <a:r>
              <a:rPr lang="en-GB" i="1" dirty="0" smtClean="0">
                <a:solidFill>
                  <a:srgbClr val="FF0000"/>
                </a:solidFill>
              </a:rPr>
              <a:t>frequency</a:t>
            </a:r>
            <a:r>
              <a:rPr lang="en-GB" dirty="0" smtClean="0">
                <a:solidFill>
                  <a:srgbClr val="FF0000"/>
                </a:solidFill>
              </a:rPr>
              <a:t> of the wave, the more </a:t>
            </a:r>
            <a:r>
              <a:rPr lang="en-GB" i="1" dirty="0" smtClean="0">
                <a:solidFill>
                  <a:srgbClr val="FF0000"/>
                </a:solidFill>
              </a:rPr>
              <a:t>frequently</a:t>
            </a:r>
            <a:r>
              <a:rPr lang="en-GB" dirty="0" smtClean="0">
                <a:solidFill>
                  <a:srgbClr val="FF0000"/>
                </a:solidFill>
              </a:rPr>
              <a:t> we see a wave </a:t>
            </a:r>
          </a:p>
          <a:p>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564904"/>
            <a:ext cx="3308742" cy="218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5963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Oscilloscopes </a:t>
            </a:r>
            <a:endParaRPr lang="en-GB" dirty="0"/>
          </a:p>
        </p:txBody>
      </p:sp>
      <p:pic>
        <p:nvPicPr>
          <p:cNvPr id="4" name="il_fi" descr="http://www.doctronics.co.uk/images/osc1.gif"/>
          <p:cNvPicPr>
            <a:picLocks noGrp="1" noChangeAspect="1" noChangeArrowheads="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962025" y="2090737"/>
            <a:ext cx="72199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5476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altLang="en-US" dirty="0"/>
              <a:t>We can use an oscilloscope to help get an image of sound waves.</a:t>
            </a:r>
          </a:p>
          <a:p>
            <a:pPr marL="0" indent="0">
              <a:buNone/>
            </a:pPr>
            <a:r>
              <a:rPr lang="en-GB" dirty="0" smtClean="0"/>
              <a:t>We can also use a </a:t>
            </a:r>
            <a:r>
              <a:rPr lang="en-GB" dirty="0" err="1" smtClean="0"/>
              <a:t>picoscope</a:t>
            </a:r>
            <a:r>
              <a:rPr lang="en-GB" dirty="0" smtClean="0"/>
              <a:t> connected to a microphone to show the same thing as an oscilloscope </a:t>
            </a:r>
            <a:endParaRPr lang="en-GB" dirty="0"/>
          </a:p>
        </p:txBody>
      </p:sp>
    </p:spTree>
    <p:extLst>
      <p:ext uri="{BB962C8B-B14F-4D97-AF65-F5344CB8AC3E}">
        <p14:creationId xmlns:p14="http://schemas.microsoft.com/office/powerpoint/2010/main" val="32391800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your sound waves worksheet… </a:t>
            </a:r>
            <a:endParaRPr lang="en-GB" dirty="0"/>
          </a:p>
        </p:txBody>
      </p:sp>
      <p:sp>
        <p:nvSpPr>
          <p:cNvPr id="3" name="Content Placeholder 2"/>
          <p:cNvSpPr>
            <a:spLocks noGrp="1"/>
          </p:cNvSpPr>
          <p:nvPr>
            <p:ph idx="1"/>
          </p:nvPr>
        </p:nvSpPr>
        <p:spPr/>
        <p:txBody>
          <a:bodyPr/>
          <a:lstStyle/>
          <a:p>
            <a:pPr marL="0" indent="0">
              <a:buNone/>
            </a:pPr>
            <a:r>
              <a:rPr lang="en-GB" dirty="0" smtClean="0"/>
              <a:t>Draw the trace for… </a:t>
            </a:r>
          </a:p>
          <a:p>
            <a:r>
              <a:rPr lang="en-GB" dirty="0" smtClean="0"/>
              <a:t>Higher volume, same pitch, </a:t>
            </a:r>
          </a:p>
          <a:p>
            <a:r>
              <a:rPr lang="en-GB" dirty="0" smtClean="0"/>
              <a:t>Same volume, higher pitch</a:t>
            </a:r>
          </a:p>
          <a:p>
            <a:r>
              <a:rPr lang="en-GB" dirty="0" smtClean="0"/>
              <a:t>Speech</a:t>
            </a:r>
          </a:p>
          <a:p>
            <a:r>
              <a:rPr lang="en-GB" dirty="0" smtClean="0"/>
              <a:t>Waves an octave apart (</a:t>
            </a:r>
            <a:r>
              <a:rPr lang="en-GB" dirty="0" smtClean="0">
                <a:hlinkClick r:id="rId2"/>
              </a:rPr>
              <a:t>What is an octave?</a:t>
            </a:r>
            <a:r>
              <a:rPr lang="en-GB" dirty="0" smtClean="0"/>
              <a:t>)</a:t>
            </a:r>
          </a:p>
          <a:p>
            <a:r>
              <a:rPr lang="en-GB" dirty="0" smtClean="0"/>
              <a:t>Lower volume, same pitch </a:t>
            </a:r>
          </a:p>
          <a:p>
            <a:r>
              <a:rPr lang="en-GB" dirty="0" smtClean="0"/>
              <a:t>Same volume, lower pitch </a:t>
            </a:r>
            <a:endParaRPr lang="en-GB" dirty="0"/>
          </a:p>
        </p:txBody>
      </p:sp>
    </p:spTree>
    <p:extLst>
      <p:ext uri="{BB962C8B-B14F-4D97-AF65-F5344CB8AC3E}">
        <p14:creationId xmlns:p14="http://schemas.microsoft.com/office/powerpoint/2010/main" val="10889139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 </a:t>
            </a:r>
            <a:endParaRPr lang="en-GB" dirty="0"/>
          </a:p>
        </p:txBody>
      </p:sp>
      <p:sp>
        <p:nvSpPr>
          <p:cNvPr id="3" name="Content Placeholder 2"/>
          <p:cNvSpPr>
            <a:spLocks noGrp="1"/>
          </p:cNvSpPr>
          <p:nvPr>
            <p:ph idx="1"/>
          </p:nvPr>
        </p:nvSpPr>
        <p:spPr/>
        <p:txBody>
          <a:bodyPr/>
          <a:lstStyle/>
          <a:p>
            <a:r>
              <a:rPr lang="en-GB" dirty="0" smtClean="0"/>
              <a:t>As volume increases, the amplitude of the wave increases</a:t>
            </a:r>
          </a:p>
          <a:p>
            <a:r>
              <a:rPr lang="en-GB" dirty="0" smtClean="0"/>
              <a:t>As pitch increases, the frequency increases</a:t>
            </a:r>
          </a:p>
          <a:p>
            <a:r>
              <a:rPr lang="en-GB" dirty="0" smtClean="0"/>
              <a:t>The frequency doubles when a note is played an octave higher </a:t>
            </a:r>
            <a:endParaRPr lang="en-GB" dirty="0"/>
          </a:p>
        </p:txBody>
      </p:sp>
    </p:spTree>
    <p:extLst>
      <p:ext uri="{BB962C8B-B14F-4D97-AF65-F5344CB8AC3E}">
        <p14:creationId xmlns:p14="http://schemas.microsoft.com/office/powerpoint/2010/main" val="42508875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Exit questions </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What is frequency?</a:t>
            </a:r>
          </a:p>
          <a:p>
            <a:pPr marL="457200" indent="-457200">
              <a:buFont typeface="+mj-lt"/>
              <a:buAutoNum type="arabicPeriod"/>
            </a:pPr>
            <a:r>
              <a:rPr lang="en-GB" dirty="0" smtClean="0"/>
              <a:t>What are the units for frequency?</a:t>
            </a:r>
          </a:p>
          <a:p>
            <a:pPr marL="457200" indent="-457200">
              <a:buFont typeface="+mj-lt"/>
              <a:buAutoNum type="arabicPeriod"/>
            </a:pPr>
            <a:r>
              <a:rPr lang="en-GB" dirty="0" smtClean="0"/>
              <a:t>What can we use to show a sound trace?</a:t>
            </a:r>
          </a:p>
          <a:p>
            <a:pPr marL="457200" indent="-457200">
              <a:buFont typeface="+mj-lt"/>
              <a:buAutoNum type="arabicPeriod"/>
            </a:pPr>
            <a:r>
              <a:rPr lang="en-GB" dirty="0" smtClean="0"/>
              <a:t>As the volume of a sound  increases, what happens to the sound trace?</a:t>
            </a:r>
          </a:p>
          <a:p>
            <a:pPr marL="457200" indent="-457200">
              <a:buFont typeface="+mj-lt"/>
              <a:buAutoNum type="arabicPeriod"/>
            </a:pPr>
            <a:r>
              <a:rPr lang="en-GB" dirty="0"/>
              <a:t>As the </a:t>
            </a:r>
            <a:r>
              <a:rPr lang="en-GB" dirty="0" smtClean="0"/>
              <a:t>pitch </a:t>
            </a:r>
            <a:r>
              <a:rPr lang="en-GB" dirty="0"/>
              <a:t>of a sound </a:t>
            </a:r>
            <a:r>
              <a:rPr lang="en-GB" dirty="0" smtClean="0"/>
              <a:t>increases</a:t>
            </a:r>
            <a:r>
              <a:rPr lang="en-GB" dirty="0"/>
              <a:t>, what happens to the sound trace?</a:t>
            </a:r>
          </a:p>
          <a:p>
            <a:pPr marL="457200" indent="-457200">
              <a:buFont typeface="+mj-lt"/>
              <a:buAutoNum type="arabicPeriod"/>
            </a:pPr>
            <a:endParaRPr lang="en-GB" dirty="0"/>
          </a:p>
        </p:txBody>
      </p:sp>
    </p:spTree>
    <p:extLst>
      <p:ext uri="{BB962C8B-B14F-4D97-AF65-F5344CB8AC3E}">
        <p14:creationId xmlns:p14="http://schemas.microsoft.com/office/powerpoint/2010/main" val="33282907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twelve </a:t>
            </a:r>
            <a:endParaRPr lang="en-GB" dirty="0"/>
          </a:p>
        </p:txBody>
      </p:sp>
      <p:sp>
        <p:nvSpPr>
          <p:cNvPr id="5" name="Text Placeholder 4"/>
          <p:cNvSpPr>
            <a:spLocks noGrp="1"/>
          </p:cNvSpPr>
          <p:nvPr>
            <p:ph type="body" idx="1"/>
          </p:nvPr>
        </p:nvSpPr>
        <p:spPr/>
        <p:txBody>
          <a:bodyPr/>
          <a:lstStyle/>
          <a:p>
            <a:r>
              <a:rPr lang="en-GB" dirty="0" smtClean="0"/>
              <a:t>The ear </a:t>
            </a:r>
            <a:endParaRPr lang="en-GB" dirty="0"/>
          </a:p>
        </p:txBody>
      </p:sp>
    </p:spTree>
    <p:extLst>
      <p:ext uri="{BB962C8B-B14F-4D97-AF65-F5344CB8AC3E}">
        <p14:creationId xmlns:p14="http://schemas.microsoft.com/office/powerpoint/2010/main" val="2685208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2071</TotalTime>
  <Words>3513</Words>
  <Application>Microsoft Office PowerPoint</Application>
  <PresentationFormat>On-screen Show (4:3)</PresentationFormat>
  <Paragraphs>526</Paragraphs>
  <Slides>117</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30" baseType="lpstr">
      <vt:lpstr>Arial</vt:lpstr>
      <vt:lpstr>Calibri</vt:lpstr>
      <vt:lpstr>Cambria Math</vt:lpstr>
      <vt:lpstr>Comic Sans MS</vt:lpstr>
      <vt:lpstr>Segoe UI</vt:lpstr>
      <vt:lpstr>Symbol</vt:lpstr>
      <vt:lpstr>Tahoma</vt:lpstr>
      <vt:lpstr>Tempus Sans ITC</vt:lpstr>
      <vt:lpstr>Times New Roman</vt:lpstr>
      <vt:lpstr>Webdings</vt:lpstr>
      <vt:lpstr>Wingdings</vt:lpstr>
      <vt:lpstr>Clarity</vt:lpstr>
      <vt:lpstr>Picture</vt:lpstr>
      <vt:lpstr>Energy and Sound </vt:lpstr>
      <vt:lpstr>Lesson 1 </vt:lpstr>
      <vt:lpstr>Learning intentions  </vt:lpstr>
      <vt:lpstr>Energy </vt:lpstr>
      <vt:lpstr>What is energy?</vt:lpstr>
      <vt:lpstr>Units </vt:lpstr>
      <vt:lpstr>Forms of energy </vt:lpstr>
      <vt:lpstr>Two groups</vt:lpstr>
      <vt:lpstr>PowerPoint Presentation</vt:lpstr>
      <vt:lpstr>Energy crisis </vt:lpstr>
      <vt:lpstr>Energy crisis </vt:lpstr>
      <vt:lpstr>Energy law </vt:lpstr>
      <vt:lpstr>Homework </vt:lpstr>
      <vt:lpstr>Exit questions </vt:lpstr>
      <vt:lpstr>Lesson 2 </vt:lpstr>
      <vt:lpstr>Learning Intentions </vt:lpstr>
      <vt:lpstr>Forms of energy </vt:lpstr>
      <vt:lpstr>PowerPoint Presentation</vt:lpstr>
      <vt:lpstr>PowerPoint Presentation</vt:lpstr>
      <vt:lpstr>Energy circus </vt:lpstr>
      <vt:lpstr>Does the energy all get transferred?</vt:lpstr>
      <vt:lpstr>PowerPoint Presentation</vt:lpstr>
      <vt:lpstr>Energy Transfers (continued)</vt:lpstr>
      <vt:lpstr>Energy Transfers (continued)</vt:lpstr>
      <vt:lpstr>Energy Transfers (continued)</vt:lpstr>
      <vt:lpstr>Energy Transfers (continued)</vt:lpstr>
      <vt:lpstr>When energy is not useful </vt:lpstr>
      <vt:lpstr>Exit questions </vt:lpstr>
      <vt:lpstr>Lesson 3 </vt:lpstr>
      <vt:lpstr>By the end of this lesson you will be able to.. </vt:lpstr>
      <vt:lpstr>The Steam Engine</vt:lpstr>
      <vt:lpstr>Energy transfers in cartoons </vt:lpstr>
      <vt:lpstr>Machines </vt:lpstr>
      <vt:lpstr>PowerPoint Presentation</vt:lpstr>
      <vt:lpstr>Homework </vt:lpstr>
      <vt:lpstr>Exit questions </vt:lpstr>
      <vt:lpstr>Lesson 4 </vt:lpstr>
      <vt:lpstr>Starter – Bingo </vt:lpstr>
      <vt:lpstr>By the end of this lesson you should be able to.. </vt:lpstr>
      <vt:lpstr>What are waves? </vt:lpstr>
      <vt:lpstr>Transverse and longitudinal </vt:lpstr>
      <vt:lpstr>PowerPoint Presentation</vt:lpstr>
      <vt:lpstr>PowerPoint Presentation</vt:lpstr>
      <vt:lpstr>Describing waves </vt:lpstr>
      <vt:lpstr>Wave definitions </vt:lpstr>
      <vt:lpstr>We know all waves…</vt:lpstr>
      <vt:lpstr>PowerPoint Presentation</vt:lpstr>
      <vt:lpstr>Exit questions </vt:lpstr>
      <vt:lpstr>Lesson 5 </vt:lpstr>
      <vt:lpstr>By the end of this lesson you should be able to… </vt:lpstr>
      <vt:lpstr>PowerPoint Presentation</vt:lpstr>
      <vt:lpstr>Speed, Distance and time </vt:lpstr>
      <vt:lpstr>IESSUU </vt:lpstr>
      <vt:lpstr>Example </vt:lpstr>
      <vt:lpstr>Calculating the speed of sound </vt:lpstr>
      <vt:lpstr>Measuring the speed of sound </vt:lpstr>
      <vt:lpstr>Practice questions </vt:lpstr>
      <vt:lpstr>Exit questions </vt:lpstr>
      <vt:lpstr>Lesson 6 </vt:lpstr>
      <vt:lpstr>By the end of this lesson you should be able to … </vt:lpstr>
      <vt:lpstr>Measuring the speed of sound </vt:lpstr>
      <vt:lpstr>Experiment-  measuring the speed of sound in air </vt:lpstr>
      <vt:lpstr>Experimental write up </vt:lpstr>
      <vt:lpstr>Lesson 7 </vt:lpstr>
      <vt:lpstr>By the end of this lesson you should know… </vt:lpstr>
      <vt:lpstr>Example</vt:lpstr>
      <vt:lpstr>What can sound travel through?</vt:lpstr>
      <vt:lpstr>Sound in a vacuum</vt:lpstr>
      <vt:lpstr>How we can hear.. </vt:lpstr>
      <vt:lpstr>Range of human hearing </vt:lpstr>
      <vt:lpstr>What did you notice.. </vt:lpstr>
      <vt:lpstr>For next time… </vt:lpstr>
      <vt:lpstr>Exit Questions… </vt:lpstr>
      <vt:lpstr>Lesson 9 </vt:lpstr>
      <vt:lpstr>By the end of this lesson you should be able to.. </vt:lpstr>
      <vt:lpstr>What is a decibel?</vt:lpstr>
      <vt:lpstr>PowerPoint Presentation</vt:lpstr>
      <vt:lpstr>How loud are these sounds? </vt:lpstr>
      <vt:lpstr>PowerPoint Presentation</vt:lpstr>
      <vt:lpstr>Can loud noises be dangerous? </vt:lpstr>
      <vt:lpstr>What’s the danger level? </vt:lpstr>
      <vt:lpstr>For next lesson…</vt:lpstr>
      <vt:lpstr>Exit questions </vt:lpstr>
      <vt:lpstr>Lesson 10 </vt:lpstr>
      <vt:lpstr>By the end of this lesson you should be able to… </vt:lpstr>
      <vt:lpstr>Meet Rosie… </vt:lpstr>
      <vt:lpstr>What happens if my music is too loud? </vt:lpstr>
      <vt:lpstr>Task.. </vt:lpstr>
      <vt:lpstr>Exit questions </vt:lpstr>
      <vt:lpstr>Lesson eleven </vt:lpstr>
      <vt:lpstr>By the end of this lesson you should be able to… </vt:lpstr>
      <vt:lpstr>Recap </vt:lpstr>
      <vt:lpstr>Frequency </vt:lpstr>
      <vt:lpstr>Oscilloscopes </vt:lpstr>
      <vt:lpstr>PowerPoint Presentation</vt:lpstr>
      <vt:lpstr>On your sound waves worksheet… </vt:lpstr>
      <vt:lpstr>In summary.. </vt:lpstr>
      <vt:lpstr>Exit questions </vt:lpstr>
      <vt:lpstr>Lesson twelve </vt:lpstr>
      <vt:lpstr>By the end of this lesson you should be able to… </vt:lpstr>
      <vt:lpstr>The ear </vt:lpstr>
      <vt:lpstr>PowerPoint Presentation</vt:lpstr>
      <vt:lpstr>PowerPoint Presentation</vt:lpstr>
      <vt:lpstr>PowerPoint Presentation</vt:lpstr>
      <vt:lpstr>PowerPoint Presentation</vt:lpstr>
      <vt:lpstr>Exit questions </vt:lpstr>
      <vt:lpstr>Lesson 13 </vt:lpstr>
      <vt:lpstr>By the end of this lesson you should know.. </vt:lpstr>
      <vt:lpstr>What is different about these animals?</vt:lpstr>
      <vt:lpstr>Animal hearing </vt:lpstr>
      <vt:lpstr>Why do we need two ears?</vt:lpstr>
      <vt:lpstr>Think about what hand gesture someone would use to make you speak up… </vt:lpstr>
      <vt:lpstr>Curved reflectors</vt:lpstr>
      <vt:lpstr>Tin can phones </vt:lpstr>
      <vt:lpstr>Tin can phones </vt:lpstr>
      <vt:lpstr>Think of other things that might use a curved reflector </vt:lpstr>
      <vt:lpstr>Exit questions </vt:lpstr>
    </vt:vector>
  </TitlesOfParts>
  <Company>Altiris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Sound</dc:title>
  <dc:creator>Jennifer Horn</dc:creator>
  <cp:lastModifiedBy>Mrs Hargreaves</cp:lastModifiedBy>
  <cp:revision>106</cp:revision>
  <dcterms:created xsi:type="dcterms:W3CDTF">2019-02-22T13:56:31Z</dcterms:created>
  <dcterms:modified xsi:type="dcterms:W3CDTF">2020-01-31T09:45:45Z</dcterms:modified>
</cp:coreProperties>
</file>