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2" r:id="rId4"/>
  </p:sldMasterIdLst>
  <p:notesMasterIdLst>
    <p:notesMasterId r:id="rId27"/>
  </p:notesMasterIdLst>
  <p:handoutMasterIdLst>
    <p:handoutMasterId r:id="rId28"/>
  </p:handoutMasterIdLst>
  <p:sldIdLst>
    <p:sldId id="256" r:id="rId5"/>
    <p:sldId id="258" r:id="rId6"/>
    <p:sldId id="287" r:id="rId7"/>
    <p:sldId id="260" r:id="rId8"/>
    <p:sldId id="293" r:id="rId9"/>
    <p:sldId id="297" r:id="rId10"/>
    <p:sldId id="300" r:id="rId11"/>
    <p:sldId id="296" r:id="rId12"/>
    <p:sldId id="301" r:id="rId13"/>
    <p:sldId id="302" r:id="rId14"/>
    <p:sldId id="290" r:id="rId15"/>
    <p:sldId id="295" r:id="rId16"/>
    <p:sldId id="294" r:id="rId17"/>
    <p:sldId id="303" r:id="rId18"/>
    <p:sldId id="304" r:id="rId19"/>
    <p:sldId id="305" r:id="rId20"/>
    <p:sldId id="306" r:id="rId21"/>
    <p:sldId id="307" r:id="rId22"/>
    <p:sldId id="308" r:id="rId23"/>
    <p:sldId id="309" r:id="rId24"/>
    <p:sldId id="299" r:id="rId25"/>
    <p:sldId id="259" r:id="rId26"/>
  </p:sldIdLst>
  <p:sldSz cx="9144000" cy="6858000" type="screen4x3"/>
  <p:notesSz cx="6781800"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3300"/>
    <a:srgbClr val="003300"/>
    <a:srgbClr val="00CC00"/>
    <a:srgbClr val="00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E85A67-233F-440A-A9E5-699B076825C8}" v="1" dt="2021-11-26T20:55:31.691"/>
    <p1510:client id="{254A3118-ABB8-4481-B16B-138DFDF4482C}" v="1" dt="2021-11-26T20:51:31.5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1176"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s Hargreaves" userId="16d29ebe-5fd1-4f7c-a551-c4871f6cfdc9" providerId="ADAL" clId="{1BE85A67-233F-440A-A9E5-699B076825C8}"/>
    <pc:docChg chg="custSel modSld">
      <pc:chgData name="Mrs Hargreaves" userId="16d29ebe-5fd1-4f7c-a551-c4871f6cfdc9" providerId="ADAL" clId="{1BE85A67-233F-440A-A9E5-699B076825C8}" dt="2021-11-26T20:55:59.511" v="16" actId="1076"/>
      <pc:docMkLst>
        <pc:docMk/>
      </pc:docMkLst>
      <pc:sldChg chg="modSp mod">
        <pc:chgData name="Mrs Hargreaves" userId="16d29ebe-5fd1-4f7c-a551-c4871f6cfdc9" providerId="ADAL" clId="{1BE85A67-233F-440A-A9E5-699B076825C8}" dt="2021-11-26T20:55:59.511" v="16" actId="1076"/>
        <pc:sldMkLst>
          <pc:docMk/>
          <pc:sldMk cId="3634984651" sldId="299"/>
        </pc:sldMkLst>
        <pc:spChg chg="mod">
          <ac:chgData name="Mrs Hargreaves" userId="16d29ebe-5fd1-4f7c-a551-c4871f6cfdc9" providerId="ADAL" clId="{1BE85A67-233F-440A-A9E5-699B076825C8}" dt="2021-11-26T20:55:48.248" v="14" actId="207"/>
          <ac:spMkLst>
            <pc:docMk/>
            <pc:sldMk cId="3634984651" sldId="299"/>
            <ac:spMk id="2" creationId="{857A23B4-EA44-401A-90C6-2BFF53448A33}"/>
          </ac:spMkLst>
        </pc:spChg>
        <pc:spChg chg="mod">
          <ac:chgData name="Mrs Hargreaves" userId="16d29ebe-5fd1-4f7c-a551-c4871f6cfdc9" providerId="ADAL" clId="{1BE85A67-233F-440A-A9E5-699B076825C8}" dt="2021-11-26T20:55:55.165" v="15" actId="207"/>
          <ac:spMkLst>
            <pc:docMk/>
            <pc:sldMk cId="3634984651" sldId="299"/>
            <ac:spMk id="3" creationId="{87860126-BB33-4A33-870E-DA3256DC61BE}"/>
          </ac:spMkLst>
        </pc:spChg>
        <pc:picChg chg="mod">
          <ac:chgData name="Mrs Hargreaves" userId="16d29ebe-5fd1-4f7c-a551-c4871f6cfdc9" providerId="ADAL" clId="{1BE85A67-233F-440A-A9E5-699B076825C8}" dt="2021-11-26T20:55:59.511" v="16" actId="1076"/>
          <ac:picMkLst>
            <pc:docMk/>
            <pc:sldMk cId="3634984651" sldId="299"/>
            <ac:picMk id="8" creationId="{B3406F56-4EB4-4F5E-8B73-B993E5D6ADDB}"/>
          </ac:picMkLst>
        </pc:picChg>
      </pc:sldChg>
      <pc:sldChg chg="modSp">
        <pc:chgData name="Mrs Hargreaves" userId="16d29ebe-5fd1-4f7c-a551-c4871f6cfdc9" providerId="ADAL" clId="{1BE85A67-233F-440A-A9E5-699B076825C8}" dt="2021-11-26T20:55:31.691" v="13"/>
        <pc:sldMkLst>
          <pc:docMk/>
          <pc:sldMk cId="3388085444" sldId="301"/>
        </pc:sldMkLst>
        <pc:spChg chg="mod">
          <ac:chgData name="Mrs Hargreaves" userId="16d29ebe-5fd1-4f7c-a551-c4871f6cfdc9" providerId="ADAL" clId="{1BE85A67-233F-440A-A9E5-699B076825C8}" dt="2021-11-26T20:55:31.691" v="13"/>
          <ac:spMkLst>
            <pc:docMk/>
            <pc:sldMk cId="3388085444" sldId="301"/>
            <ac:spMk id="2" creationId="{E862E9EE-E649-4424-9C9C-C6E5DDF74BF7}"/>
          </ac:spMkLst>
        </pc:spChg>
      </pc:sldChg>
      <pc:sldChg chg="addSp delSp modSp mod setBg delAnim">
        <pc:chgData name="Mrs Hargreaves" userId="16d29ebe-5fd1-4f7c-a551-c4871f6cfdc9" providerId="ADAL" clId="{1BE85A67-233F-440A-A9E5-699B076825C8}" dt="2021-11-26T20:54:12.326" v="7" actId="1076"/>
        <pc:sldMkLst>
          <pc:docMk/>
          <pc:sldMk cId="554975098" sldId="306"/>
        </pc:sldMkLst>
        <pc:spChg chg="add del mod">
          <ac:chgData name="Mrs Hargreaves" userId="16d29ebe-5fd1-4f7c-a551-c4871f6cfdc9" providerId="ADAL" clId="{1BE85A67-233F-440A-A9E5-699B076825C8}" dt="2021-11-26T20:53:39.581" v="2" actId="478"/>
          <ac:spMkLst>
            <pc:docMk/>
            <pc:sldMk cId="554975098" sldId="306"/>
            <ac:spMk id="3" creationId="{11EC10CB-6A11-4099-AFA5-256C8841EB29}"/>
          </ac:spMkLst>
        </pc:spChg>
        <pc:picChg chg="del">
          <ac:chgData name="Mrs Hargreaves" userId="16d29ebe-5fd1-4f7c-a551-c4871f6cfdc9" providerId="ADAL" clId="{1BE85A67-233F-440A-A9E5-699B076825C8}" dt="2021-11-26T20:53:21.156" v="0" actId="478"/>
          <ac:picMkLst>
            <pc:docMk/>
            <pc:sldMk cId="554975098" sldId="306"/>
            <ac:picMk id="4" creationId="{3CBBE862-A620-46C8-9E78-BCB0BB130901}"/>
          </ac:picMkLst>
        </pc:picChg>
        <pc:picChg chg="add mod">
          <ac:chgData name="Mrs Hargreaves" userId="16d29ebe-5fd1-4f7c-a551-c4871f6cfdc9" providerId="ADAL" clId="{1BE85A67-233F-440A-A9E5-699B076825C8}" dt="2021-11-26T20:54:12.326" v="7" actId="1076"/>
          <ac:picMkLst>
            <pc:docMk/>
            <pc:sldMk cId="554975098" sldId="306"/>
            <ac:picMk id="6" creationId="{05164181-D9F1-4CAB-BC40-53C4C7503913}"/>
          </ac:picMkLst>
        </pc:picChg>
        <pc:picChg chg="add mod">
          <ac:chgData name="Mrs Hargreaves" userId="16d29ebe-5fd1-4f7c-a551-c4871f6cfdc9" providerId="ADAL" clId="{1BE85A67-233F-440A-A9E5-699B076825C8}" dt="2021-11-26T20:54:04.523" v="4" actId="26606"/>
          <ac:picMkLst>
            <pc:docMk/>
            <pc:sldMk cId="554975098" sldId="306"/>
            <ac:picMk id="8" creationId="{55E34028-C3F5-4438-A09A-FE20686183DD}"/>
          </ac:picMkLst>
        </pc:picChg>
      </pc:sldChg>
      <pc:sldChg chg="addSp delSp modSp mod delAnim">
        <pc:chgData name="Mrs Hargreaves" userId="16d29ebe-5fd1-4f7c-a551-c4871f6cfdc9" providerId="ADAL" clId="{1BE85A67-233F-440A-A9E5-699B076825C8}" dt="2021-11-26T20:55:31.691" v="13"/>
        <pc:sldMkLst>
          <pc:docMk/>
          <pc:sldMk cId="1859652847" sldId="307"/>
        </pc:sldMkLst>
        <pc:spChg chg="add mod">
          <ac:chgData name="Mrs Hargreaves" userId="16d29ebe-5fd1-4f7c-a551-c4871f6cfdc9" providerId="ADAL" clId="{1BE85A67-233F-440A-A9E5-699B076825C8}" dt="2021-11-26T20:55:31.691" v="13"/>
          <ac:spMkLst>
            <pc:docMk/>
            <pc:sldMk cId="1859652847" sldId="307"/>
            <ac:spMk id="3" creationId="{AA375EA7-8F1F-4AF6-BAE5-BB08A17C4661}"/>
          </ac:spMkLst>
        </pc:spChg>
        <pc:picChg chg="del">
          <ac:chgData name="Mrs Hargreaves" userId="16d29ebe-5fd1-4f7c-a551-c4871f6cfdc9" providerId="ADAL" clId="{1BE85A67-233F-440A-A9E5-699B076825C8}" dt="2021-11-26T20:54:49.761" v="8" actId="478"/>
          <ac:picMkLst>
            <pc:docMk/>
            <pc:sldMk cId="1859652847" sldId="307"/>
            <ac:picMk id="4" creationId="{4143E86F-07FA-4CB9-9CE1-EE53B5EF7041}"/>
          </ac:picMkLst>
        </pc:picChg>
        <pc:picChg chg="add mod">
          <ac:chgData name="Mrs Hargreaves" userId="16d29ebe-5fd1-4f7c-a551-c4871f6cfdc9" providerId="ADAL" clId="{1BE85A67-233F-440A-A9E5-699B076825C8}" dt="2021-11-26T20:54:58.844" v="10" actId="14100"/>
          <ac:picMkLst>
            <pc:docMk/>
            <pc:sldMk cId="1859652847" sldId="307"/>
            <ac:picMk id="6" creationId="{9E332F95-5B48-4506-9AA6-F3C5432B7D6C}"/>
          </ac:picMkLst>
        </pc:picChg>
      </pc:sldChg>
      <pc:sldChg chg="modSp mod">
        <pc:chgData name="Mrs Hargreaves" userId="16d29ebe-5fd1-4f7c-a551-c4871f6cfdc9" providerId="ADAL" clId="{1BE85A67-233F-440A-A9E5-699B076825C8}" dt="2021-11-26T20:55:12.896" v="12" actId="207"/>
        <pc:sldMkLst>
          <pc:docMk/>
          <pc:sldMk cId="1925897077" sldId="309"/>
        </pc:sldMkLst>
        <pc:spChg chg="mod">
          <ac:chgData name="Mrs Hargreaves" userId="16d29ebe-5fd1-4f7c-a551-c4871f6cfdc9" providerId="ADAL" clId="{1BE85A67-233F-440A-A9E5-699B076825C8}" dt="2021-11-26T20:55:12.896" v="12" actId="207"/>
          <ac:spMkLst>
            <pc:docMk/>
            <pc:sldMk cId="1925897077" sldId="309"/>
            <ac:spMk id="2" creationId="{B431CBF7-5B48-4C8D-AECB-7841A189AE3B}"/>
          </ac:spMkLst>
        </pc:spChg>
        <pc:spChg chg="mod">
          <ac:chgData name="Mrs Hargreaves" userId="16d29ebe-5fd1-4f7c-a551-c4871f6cfdc9" providerId="ADAL" clId="{1BE85A67-233F-440A-A9E5-699B076825C8}" dt="2021-11-26T20:55:08.298" v="11" actId="207"/>
          <ac:spMkLst>
            <pc:docMk/>
            <pc:sldMk cId="1925897077" sldId="309"/>
            <ac:spMk id="3" creationId="{9075D16F-392F-4076-B4FE-435A388AF204}"/>
          </ac:spMkLst>
        </pc:spChg>
      </pc:sldChg>
    </pc:docChg>
  </pc:docChgLst>
  <pc:docChgLst>
    <pc:chgData name="Mrs Hargreaves" userId="16d29ebe-5fd1-4f7c-a551-c4871f6cfdc9" providerId="ADAL" clId="{254A3118-ABB8-4481-B16B-138DFDF4482C}"/>
    <pc:docChg chg="custSel modSld">
      <pc:chgData name="Mrs Hargreaves" userId="16d29ebe-5fd1-4f7c-a551-c4871f6cfdc9" providerId="ADAL" clId="{254A3118-ABB8-4481-B16B-138DFDF4482C}" dt="2021-11-26T20:52:17.456" v="7" actId="1076"/>
      <pc:docMkLst>
        <pc:docMk/>
      </pc:docMkLst>
      <pc:sldChg chg="addSp delSp modSp mod delAnim">
        <pc:chgData name="Mrs Hargreaves" userId="16d29ebe-5fd1-4f7c-a551-c4871f6cfdc9" providerId="ADAL" clId="{254A3118-ABB8-4481-B16B-138DFDF4482C}" dt="2021-11-26T20:52:17.456" v="7" actId="1076"/>
        <pc:sldMkLst>
          <pc:docMk/>
          <pc:sldMk cId="1689050253" sldId="295"/>
        </pc:sldMkLst>
        <pc:picChg chg="add mod">
          <ac:chgData name="Mrs Hargreaves" userId="16d29ebe-5fd1-4f7c-a551-c4871f6cfdc9" providerId="ADAL" clId="{254A3118-ABB8-4481-B16B-138DFDF4482C}" dt="2021-11-26T20:52:17.456" v="7" actId="1076"/>
          <ac:picMkLst>
            <pc:docMk/>
            <pc:sldMk cId="1689050253" sldId="295"/>
            <ac:picMk id="3" creationId="{88E09D08-F713-4107-904F-7458B97BA3DC}"/>
          </ac:picMkLst>
        </pc:picChg>
        <pc:picChg chg="del">
          <ac:chgData name="Mrs Hargreaves" userId="16d29ebe-5fd1-4f7c-a551-c4871f6cfdc9" providerId="ADAL" clId="{254A3118-ABB8-4481-B16B-138DFDF4482C}" dt="2021-11-26T20:52:09.573" v="4" actId="478"/>
          <ac:picMkLst>
            <pc:docMk/>
            <pc:sldMk cId="1689050253" sldId="295"/>
            <ac:picMk id="11" creationId="{A0448108-ABCE-4356-8E12-7AFDFA127ECF}"/>
          </ac:picMkLst>
        </pc:picChg>
      </pc:sldChg>
      <pc:sldChg chg="delSp modSp mod">
        <pc:chgData name="Mrs Hargreaves" userId="16d29ebe-5fd1-4f7c-a551-c4871f6cfdc9" providerId="ADAL" clId="{254A3118-ABB8-4481-B16B-138DFDF4482C}" dt="2021-11-26T20:51:14.785" v="1" actId="478"/>
        <pc:sldMkLst>
          <pc:docMk/>
          <pc:sldMk cId="408211585" sldId="297"/>
        </pc:sldMkLst>
        <pc:spChg chg="del mod">
          <ac:chgData name="Mrs Hargreaves" userId="16d29ebe-5fd1-4f7c-a551-c4871f6cfdc9" providerId="ADAL" clId="{254A3118-ABB8-4481-B16B-138DFDF4482C}" dt="2021-11-26T20:51:14.785" v="1" actId="478"/>
          <ac:spMkLst>
            <pc:docMk/>
            <pc:sldMk cId="408211585" sldId="297"/>
            <ac:spMk id="10" creationId="{9280C803-1EE4-4875-97F6-E38E9A3173FF}"/>
          </ac:spMkLst>
        </pc:spChg>
      </pc:sldChg>
      <pc:sldChg chg="delSp modSp mod">
        <pc:chgData name="Mrs Hargreaves" userId="16d29ebe-5fd1-4f7c-a551-c4871f6cfdc9" providerId="ADAL" clId="{254A3118-ABB8-4481-B16B-138DFDF4482C}" dt="2021-11-26T20:51:31.591" v="3" actId="478"/>
        <pc:sldMkLst>
          <pc:docMk/>
          <pc:sldMk cId="2218146508" sldId="300"/>
        </pc:sldMkLst>
        <pc:spChg chg="mod">
          <ac:chgData name="Mrs Hargreaves" userId="16d29ebe-5fd1-4f7c-a551-c4871f6cfdc9" providerId="ADAL" clId="{254A3118-ABB8-4481-B16B-138DFDF4482C}" dt="2021-11-26T20:51:24.536" v="2" actId="207"/>
          <ac:spMkLst>
            <pc:docMk/>
            <pc:sldMk cId="2218146508" sldId="300"/>
            <ac:spMk id="3" creationId="{9B431B11-16FF-4DC5-9A54-79F5B582AA14}"/>
          </ac:spMkLst>
        </pc:spChg>
        <pc:picChg chg="del">
          <ac:chgData name="Mrs Hargreaves" userId="16d29ebe-5fd1-4f7c-a551-c4871f6cfdc9" providerId="ADAL" clId="{254A3118-ABB8-4481-B16B-138DFDF4482C}" dt="2021-11-26T20:51:31.591" v="3" actId="478"/>
          <ac:picMkLst>
            <pc:docMk/>
            <pc:sldMk cId="2218146508" sldId="300"/>
            <ac:picMk id="13" creationId="{BB6D04BC-80EC-4852-B249-10A62616DFA2}"/>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6A714D-B555-4C38-99E5-293539569FD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858D9E2-31BA-4258-A7B2-300C143DEBDF}">
      <dgm:prSet/>
      <dgm:spPr/>
      <dgm:t>
        <a:bodyPr/>
        <a:lstStyle/>
        <a:p>
          <a:pPr>
            <a:lnSpc>
              <a:spcPct val="100000"/>
            </a:lnSpc>
          </a:pPr>
          <a:r>
            <a:rPr lang="en-GB"/>
            <a:t>Conduction occurs in solids. </a:t>
          </a:r>
          <a:endParaRPr lang="en-US"/>
        </a:p>
      </dgm:t>
    </dgm:pt>
    <dgm:pt modelId="{95CDBA53-2C0B-4B23-A555-2718017B5A76}" type="parTrans" cxnId="{74301116-FA70-4D15-A7E3-E6446C1019B2}">
      <dgm:prSet/>
      <dgm:spPr/>
      <dgm:t>
        <a:bodyPr/>
        <a:lstStyle/>
        <a:p>
          <a:endParaRPr lang="en-US"/>
        </a:p>
      </dgm:t>
    </dgm:pt>
    <dgm:pt modelId="{8AA5281B-1DCF-4617-9FDB-FFE25BE0B3D0}" type="sibTrans" cxnId="{74301116-FA70-4D15-A7E3-E6446C1019B2}">
      <dgm:prSet/>
      <dgm:spPr/>
      <dgm:t>
        <a:bodyPr/>
        <a:lstStyle/>
        <a:p>
          <a:endParaRPr lang="en-US"/>
        </a:p>
      </dgm:t>
    </dgm:pt>
    <dgm:pt modelId="{015767F3-3AA4-4AA9-9ACB-874B56448DA4}">
      <dgm:prSet/>
      <dgm:spPr/>
      <dgm:t>
        <a:bodyPr/>
        <a:lstStyle/>
        <a:p>
          <a:pPr>
            <a:lnSpc>
              <a:spcPct val="100000"/>
            </a:lnSpc>
          </a:pPr>
          <a:r>
            <a:rPr lang="en-GB"/>
            <a:t>Metals are good conductors. </a:t>
          </a:r>
          <a:endParaRPr lang="en-US"/>
        </a:p>
      </dgm:t>
    </dgm:pt>
    <dgm:pt modelId="{0D77EC8A-B47C-4D3F-ABC0-58E05C183E60}" type="parTrans" cxnId="{8D61218A-228E-4468-ACE6-72192129F05E}">
      <dgm:prSet/>
      <dgm:spPr/>
      <dgm:t>
        <a:bodyPr/>
        <a:lstStyle/>
        <a:p>
          <a:endParaRPr lang="en-US"/>
        </a:p>
      </dgm:t>
    </dgm:pt>
    <dgm:pt modelId="{0C7A1804-908D-44B9-B2BC-F51521E3DBDE}" type="sibTrans" cxnId="{8D61218A-228E-4468-ACE6-72192129F05E}">
      <dgm:prSet/>
      <dgm:spPr/>
      <dgm:t>
        <a:bodyPr/>
        <a:lstStyle/>
        <a:p>
          <a:endParaRPr lang="en-US"/>
        </a:p>
      </dgm:t>
    </dgm:pt>
    <dgm:pt modelId="{F8C947B5-53CE-406D-9146-723BDE258933}">
      <dgm:prSet/>
      <dgm:spPr/>
      <dgm:t>
        <a:bodyPr/>
        <a:lstStyle/>
        <a:p>
          <a:pPr>
            <a:lnSpc>
              <a:spcPct val="100000"/>
            </a:lnSpc>
          </a:pPr>
          <a:r>
            <a:rPr lang="en-GB"/>
            <a:t>Non metals, liquids and gases are bad conductors.</a:t>
          </a:r>
          <a:endParaRPr lang="en-US"/>
        </a:p>
      </dgm:t>
    </dgm:pt>
    <dgm:pt modelId="{FDD7CF11-B4DA-4F3D-B2C6-E39F4C98E5A2}" type="parTrans" cxnId="{51C01987-E010-43FE-A970-26AC78CF4DF6}">
      <dgm:prSet/>
      <dgm:spPr/>
      <dgm:t>
        <a:bodyPr/>
        <a:lstStyle/>
        <a:p>
          <a:endParaRPr lang="en-US"/>
        </a:p>
      </dgm:t>
    </dgm:pt>
    <dgm:pt modelId="{7D061E49-E135-4E92-AB38-DEBD28552812}" type="sibTrans" cxnId="{51C01987-E010-43FE-A970-26AC78CF4DF6}">
      <dgm:prSet/>
      <dgm:spPr/>
      <dgm:t>
        <a:bodyPr/>
        <a:lstStyle/>
        <a:p>
          <a:endParaRPr lang="en-US"/>
        </a:p>
      </dgm:t>
    </dgm:pt>
    <dgm:pt modelId="{9EB2F821-B22D-4E2A-B652-A58091E3F1A2}">
      <dgm:prSet/>
      <dgm:spPr/>
      <dgm:t>
        <a:bodyPr/>
        <a:lstStyle/>
        <a:p>
          <a:pPr>
            <a:lnSpc>
              <a:spcPct val="100000"/>
            </a:lnSpc>
          </a:pPr>
          <a:r>
            <a:rPr lang="en-GB"/>
            <a:t>Bad conductors are good insulators.</a:t>
          </a:r>
          <a:endParaRPr lang="en-US"/>
        </a:p>
      </dgm:t>
    </dgm:pt>
    <dgm:pt modelId="{2F2CF172-B506-408C-AF69-8D265553A0B0}" type="parTrans" cxnId="{A21C9783-D66C-4028-B3BA-FC6AE2297756}">
      <dgm:prSet/>
      <dgm:spPr/>
      <dgm:t>
        <a:bodyPr/>
        <a:lstStyle/>
        <a:p>
          <a:endParaRPr lang="en-US"/>
        </a:p>
      </dgm:t>
    </dgm:pt>
    <dgm:pt modelId="{5D448B46-25AC-4BAF-95F0-4B2BE7CC8565}" type="sibTrans" cxnId="{A21C9783-D66C-4028-B3BA-FC6AE2297756}">
      <dgm:prSet/>
      <dgm:spPr/>
      <dgm:t>
        <a:bodyPr/>
        <a:lstStyle/>
        <a:p>
          <a:endParaRPr lang="en-US"/>
        </a:p>
      </dgm:t>
    </dgm:pt>
    <dgm:pt modelId="{358146DA-399F-44D6-A035-9B35006E3B36}" type="pres">
      <dgm:prSet presAssocID="{126A714D-B555-4C38-99E5-293539569FDE}" presName="root" presStyleCnt="0">
        <dgm:presLayoutVars>
          <dgm:dir/>
          <dgm:resizeHandles val="exact"/>
        </dgm:presLayoutVars>
      </dgm:prSet>
      <dgm:spPr/>
    </dgm:pt>
    <dgm:pt modelId="{C859C20E-50C2-475C-8407-A07E37272F0A}" type="pres">
      <dgm:prSet presAssocID="{0858D9E2-31BA-4258-A7B2-300C143DEBDF}" presName="compNode" presStyleCnt="0"/>
      <dgm:spPr/>
    </dgm:pt>
    <dgm:pt modelId="{DAF744CD-FDC4-486A-8DF1-FD061FE2336A}" type="pres">
      <dgm:prSet presAssocID="{0858D9E2-31BA-4258-A7B2-300C143DEBDF}" presName="bgRect" presStyleLbl="bgShp" presStyleIdx="0" presStyleCnt="4"/>
      <dgm:spPr/>
    </dgm:pt>
    <dgm:pt modelId="{B2B2F589-C2C9-49EE-9B54-15A6BA355C25}" type="pres">
      <dgm:prSet presAssocID="{0858D9E2-31BA-4258-A7B2-300C143DEBDF}"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Venn Diagram"/>
        </a:ext>
      </dgm:extLst>
    </dgm:pt>
    <dgm:pt modelId="{A4D39790-95F1-4AE4-872D-651F9A4758A5}" type="pres">
      <dgm:prSet presAssocID="{0858D9E2-31BA-4258-A7B2-300C143DEBDF}" presName="spaceRect" presStyleCnt="0"/>
      <dgm:spPr/>
    </dgm:pt>
    <dgm:pt modelId="{27F9FE17-D947-45B9-97DA-AC64D2BA1680}" type="pres">
      <dgm:prSet presAssocID="{0858D9E2-31BA-4258-A7B2-300C143DEBDF}" presName="parTx" presStyleLbl="revTx" presStyleIdx="0" presStyleCnt="4">
        <dgm:presLayoutVars>
          <dgm:chMax val="0"/>
          <dgm:chPref val="0"/>
        </dgm:presLayoutVars>
      </dgm:prSet>
      <dgm:spPr/>
    </dgm:pt>
    <dgm:pt modelId="{9186FFDF-56F8-4D9C-8868-6A1A557258B0}" type="pres">
      <dgm:prSet presAssocID="{8AA5281B-1DCF-4617-9FDB-FFE25BE0B3D0}" presName="sibTrans" presStyleCnt="0"/>
      <dgm:spPr/>
    </dgm:pt>
    <dgm:pt modelId="{E8F0C1EB-6A54-4B88-9396-8D83E859A7DE}" type="pres">
      <dgm:prSet presAssocID="{015767F3-3AA4-4AA9-9ACB-874B56448DA4}" presName="compNode" presStyleCnt="0"/>
      <dgm:spPr/>
    </dgm:pt>
    <dgm:pt modelId="{2C3AB50F-0725-495A-A3B6-62CA91A086AF}" type="pres">
      <dgm:prSet presAssocID="{015767F3-3AA4-4AA9-9ACB-874B56448DA4}" presName="bgRect" presStyleLbl="bgShp" presStyleIdx="1" presStyleCnt="4"/>
      <dgm:spPr/>
    </dgm:pt>
    <dgm:pt modelId="{8EBD1402-0230-4CEA-BF59-9B92FCF18D9C}" type="pres">
      <dgm:prSet presAssocID="{015767F3-3AA4-4AA9-9ACB-874B56448DA4}"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igh Voltage"/>
        </a:ext>
      </dgm:extLst>
    </dgm:pt>
    <dgm:pt modelId="{7412988C-FD82-4668-8B8D-EAC58E9F661C}" type="pres">
      <dgm:prSet presAssocID="{015767F3-3AA4-4AA9-9ACB-874B56448DA4}" presName="spaceRect" presStyleCnt="0"/>
      <dgm:spPr/>
    </dgm:pt>
    <dgm:pt modelId="{119FAB3C-93EA-44BF-8F9A-1BF265A71827}" type="pres">
      <dgm:prSet presAssocID="{015767F3-3AA4-4AA9-9ACB-874B56448DA4}" presName="parTx" presStyleLbl="revTx" presStyleIdx="1" presStyleCnt="4">
        <dgm:presLayoutVars>
          <dgm:chMax val="0"/>
          <dgm:chPref val="0"/>
        </dgm:presLayoutVars>
      </dgm:prSet>
      <dgm:spPr/>
    </dgm:pt>
    <dgm:pt modelId="{274315DB-AB0E-4A9D-A393-EDD5CF2CB478}" type="pres">
      <dgm:prSet presAssocID="{0C7A1804-908D-44B9-B2BC-F51521E3DBDE}" presName="sibTrans" presStyleCnt="0"/>
      <dgm:spPr/>
    </dgm:pt>
    <dgm:pt modelId="{A7413DC8-E6AC-41EB-8694-DF975172B6A8}" type="pres">
      <dgm:prSet presAssocID="{F8C947B5-53CE-406D-9146-723BDE258933}" presName="compNode" presStyleCnt="0"/>
      <dgm:spPr/>
    </dgm:pt>
    <dgm:pt modelId="{9F9CAFCC-5E6A-45D9-AE0A-5B0F5C42E66E}" type="pres">
      <dgm:prSet presAssocID="{F8C947B5-53CE-406D-9146-723BDE258933}" presName="bgRect" presStyleLbl="bgShp" presStyleIdx="2" presStyleCnt="4"/>
      <dgm:spPr/>
    </dgm:pt>
    <dgm:pt modelId="{3E68BAD6-6A1B-4178-B7A4-86DF668271F6}" type="pres">
      <dgm:prSet presAssocID="{F8C947B5-53CE-406D-9146-723BDE258933}"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cientist"/>
        </a:ext>
      </dgm:extLst>
    </dgm:pt>
    <dgm:pt modelId="{6EFDCFDE-5459-480D-A593-A52FD50C5891}" type="pres">
      <dgm:prSet presAssocID="{F8C947B5-53CE-406D-9146-723BDE258933}" presName="spaceRect" presStyleCnt="0"/>
      <dgm:spPr/>
    </dgm:pt>
    <dgm:pt modelId="{95CAC6BF-6ADF-44B9-9C89-2892E4ED8434}" type="pres">
      <dgm:prSet presAssocID="{F8C947B5-53CE-406D-9146-723BDE258933}" presName="parTx" presStyleLbl="revTx" presStyleIdx="2" presStyleCnt="4">
        <dgm:presLayoutVars>
          <dgm:chMax val="0"/>
          <dgm:chPref val="0"/>
        </dgm:presLayoutVars>
      </dgm:prSet>
      <dgm:spPr/>
    </dgm:pt>
    <dgm:pt modelId="{7DBD8E3D-891B-4B15-AFE5-B92FF1937E7F}" type="pres">
      <dgm:prSet presAssocID="{7D061E49-E135-4E92-AB38-DEBD28552812}" presName="sibTrans" presStyleCnt="0"/>
      <dgm:spPr/>
    </dgm:pt>
    <dgm:pt modelId="{DDF7A0CC-A376-4DDD-800C-AD4CA0465C8F}" type="pres">
      <dgm:prSet presAssocID="{9EB2F821-B22D-4E2A-B652-A58091E3F1A2}" presName="compNode" presStyleCnt="0"/>
      <dgm:spPr/>
    </dgm:pt>
    <dgm:pt modelId="{0984BEED-8E3D-4DC2-A5DD-2A363494CF64}" type="pres">
      <dgm:prSet presAssocID="{9EB2F821-B22D-4E2A-B652-A58091E3F1A2}" presName="bgRect" presStyleLbl="bgShp" presStyleIdx="3" presStyleCnt="4"/>
      <dgm:spPr/>
    </dgm:pt>
    <dgm:pt modelId="{EF542CDD-F24A-4190-B30C-112DF6C873CA}" type="pres">
      <dgm:prSet presAssocID="{9EB2F821-B22D-4E2A-B652-A58091E3F1A2}"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lug"/>
        </a:ext>
      </dgm:extLst>
    </dgm:pt>
    <dgm:pt modelId="{3E3D4A73-0360-4710-8BDB-431D44B5889E}" type="pres">
      <dgm:prSet presAssocID="{9EB2F821-B22D-4E2A-B652-A58091E3F1A2}" presName="spaceRect" presStyleCnt="0"/>
      <dgm:spPr/>
    </dgm:pt>
    <dgm:pt modelId="{7891C6A5-9301-409D-B2C6-070C7AB34BFB}" type="pres">
      <dgm:prSet presAssocID="{9EB2F821-B22D-4E2A-B652-A58091E3F1A2}" presName="parTx" presStyleLbl="revTx" presStyleIdx="3" presStyleCnt="4">
        <dgm:presLayoutVars>
          <dgm:chMax val="0"/>
          <dgm:chPref val="0"/>
        </dgm:presLayoutVars>
      </dgm:prSet>
      <dgm:spPr/>
    </dgm:pt>
  </dgm:ptLst>
  <dgm:cxnLst>
    <dgm:cxn modelId="{CD26BA07-1379-45E0-9EF8-5E5FAFEF3677}" type="presOf" srcId="{F8C947B5-53CE-406D-9146-723BDE258933}" destId="{95CAC6BF-6ADF-44B9-9C89-2892E4ED8434}" srcOrd="0" destOrd="0" presId="urn:microsoft.com/office/officeart/2018/2/layout/IconVerticalSolidList"/>
    <dgm:cxn modelId="{74301116-FA70-4D15-A7E3-E6446C1019B2}" srcId="{126A714D-B555-4C38-99E5-293539569FDE}" destId="{0858D9E2-31BA-4258-A7B2-300C143DEBDF}" srcOrd="0" destOrd="0" parTransId="{95CDBA53-2C0B-4B23-A555-2718017B5A76}" sibTransId="{8AA5281B-1DCF-4617-9FDB-FFE25BE0B3D0}"/>
    <dgm:cxn modelId="{73FF5C44-20A8-4AC9-A0C4-115FAA238BC7}" type="presOf" srcId="{015767F3-3AA4-4AA9-9ACB-874B56448DA4}" destId="{119FAB3C-93EA-44BF-8F9A-1BF265A71827}" srcOrd="0" destOrd="0" presId="urn:microsoft.com/office/officeart/2018/2/layout/IconVerticalSolidList"/>
    <dgm:cxn modelId="{4D32A274-5C24-4C09-A328-7B1889C07788}" type="presOf" srcId="{126A714D-B555-4C38-99E5-293539569FDE}" destId="{358146DA-399F-44D6-A035-9B35006E3B36}" srcOrd="0" destOrd="0" presId="urn:microsoft.com/office/officeart/2018/2/layout/IconVerticalSolidList"/>
    <dgm:cxn modelId="{A21C9783-D66C-4028-B3BA-FC6AE2297756}" srcId="{126A714D-B555-4C38-99E5-293539569FDE}" destId="{9EB2F821-B22D-4E2A-B652-A58091E3F1A2}" srcOrd="3" destOrd="0" parTransId="{2F2CF172-B506-408C-AF69-8D265553A0B0}" sibTransId="{5D448B46-25AC-4BAF-95F0-4B2BE7CC8565}"/>
    <dgm:cxn modelId="{51C01987-E010-43FE-A970-26AC78CF4DF6}" srcId="{126A714D-B555-4C38-99E5-293539569FDE}" destId="{F8C947B5-53CE-406D-9146-723BDE258933}" srcOrd="2" destOrd="0" parTransId="{FDD7CF11-B4DA-4F3D-B2C6-E39F4C98E5A2}" sibTransId="{7D061E49-E135-4E92-AB38-DEBD28552812}"/>
    <dgm:cxn modelId="{8D61218A-228E-4468-ACE6-72192129F05E}" srcId="{126A714D-B555-4C38-99E5-293539569FDE}" destId="{015767F3-3AA4-4AA9-9ACB-874B56448DA4}" srcOrd="1" destOrd="0" parTransId="{0D77EC8A-B47C-4D3F-ABC0-58E05C183E60}" sibTransId="{0C7A1804-908D-44B9-B2BC-F51521E3DBDE}"/>
    <dgm:cxn modelId="{9053F18C-F918-46F2-913E-F4388AC76DA4}" type="presOf" srcId="{9EB2F821-B22D-4E2A-B652-A58091E3F1A2}" destId="{7891C6A5-9301-409D-B2C6-070C7AB34BFB}" srcOrd="0" destOrd="0" presId="urn:microsoft.com/office/officeart/2018/2/layout/IconVerticalSolidList"/>
    <dgm:cxn modelId="{8D9361CB-840F-4C0F-BE60-39B511675E2D}" type="presOf" srcId="{0858D9E2-31BA-4258-A7B2-300C143DEBDF}" destId="{27F9FE17-D947-45B9-97DA-AC64D2BA1680}" srcOrd="0" destOrd="0" presId="urn:microsoft.com/office/officeart/2018/2/layout/IconVerticalSolidList"/>
    <dgm:cxn modelId="{CE7FF871-9FCA-47EE-9457-E73B4656BA69}" type="presParOf" srcId="{358146DA-399F-44D6-A035-9B35006E3B36}" destId="{C859C20E-50C2-475C-8407-A07E37272F0A}" srcOrd="0" destOrd="0" presId="urn:microsoft.com/office/officeart/2018/2/layout/IconVerticalSolidList"/>
    <dgm:cxn modelId="{9CCDD53F-3597-4FE3-B285-8D21850CB6E4}" type="presParOf" srcId="{C859C20E-50C2-475C-8407-A07E37272F0A}" destId="{DAF744CD-FDC4-486A-8DF1-FD061FE2336A}" srcOrd="0" destOrd="0" presId="urn:microsoft.com/office/officeart/2018/2/layout/IconVerticalSolidList"/>
    <dgm:cxn modelId="{C60BEEED-5443-46F2-BE5F-DA610B304392}" type="presParOf" srcId="{C859C20E-50C2-475C-8407-A07E37272F0A}" destId="{B2B2F589-C2C9-49EE-9B54-15A6BA355C25}" srcOrd="1" destOrd="0" presId="urn:microsoft.com/office/officeart/2018/2/layout/IconVerticalSolidList"/>
    <dgm:cxn modelId="{91755089-6BF7-41B2-B75E-71124D668512}" type="presParOf" srcId="{C859C20E-50C2-475C-8407-A07E37272F0A}" destId="{A4D39790-95F1-4AE4-872D-651F9A4758A5}" srcOrd="2" destOrd="0" presId="urn:microsoft.com/office/officeart/2018/2/layout/IconVerticalSolidList"/>
    <dgm:cxn modelId="{C9FD4A53-0CE1-46CE-AF29-51C6EAC10BFF}" type="presParOf" srcId="{C859C20E-50C2-475C-8407-A07E37272F0A}" destId="{27F9FE17-D947-45B9-97DA-AC64D2BA1680}" srcOrd="3" destOrd="0" presId="urn:microsoft.com/office/officeart/2018/2/layout/IconVerticalSolidList"/>
    <dgm:cxn modelId="{718B342A-E3FF-46FC-A556-A25FCF6F3270}" type="presParOf" srcId="{358146DA-399F-44D6-A035-9B35006E3B36}" destId="{9186FFDF-56F8-4D9C-8868-6A1A557258B0}" srcOrd="1" destOrd="0" presId="urn:microsoft.com/office/officeart/2018/2/layout/IconVerticalSolidList"/>
    <dgm:cxn modelId="{B4F6347C-C9B5-4DAB-9DED-0B32851AAC95}" type="presParOf" srcId="{358146DA-399F-44D6-A035-9B35006E3B36}" destId="{E8F0C1EB-6A54-4B88-9396-8D83E859A7DE}" srcOrd="2" destOrd="0" presId="urn:microsoft.com/office/officeart/2018/2/layout/IconVerticalSolidList"/>
    <dgm:cxn modelId="{C8A63C62-687A-41FB-99A8-30302EA1B1A4}" type="presParOf" srcId="{E8F0C1EB-6A54-4B88-9396-8D83E859A7DE}" destId="{2C3AB50F-0725-495A-A3B6-62CA91A086AF}" srcOrd="0" destOrd="0" presId="urn:microsoft.com/office/officeart/2018/2/layout/IconVerticalSolidList"/>
    <dgm:cxn modelId="{29E98295-F200-4B95-8332-8613A0A7050D}" type="presParOf" srcId="{E8F0C1EB-6A54-4B88-9396-8D83E859A7DE}" destId="{8EBD1402-0230-4CEA-BF59-9B92FCF18D9C}" srcOrd="1" destOrd="0" presId="urn:microsoft.com/office/officeart/2018/2/layout/IconVerticalSolidList"/>
    <dgm:cxn modelId="{614858FF-6BF0-4B7A-8374-2AD06D6BF84C}" type="presParOf" srcId="{E8F0C1EB-6A54-4B88-9396-8D83E859A7DE}" destId="{7412988C-FD82-4668-8B8D-EAC58E9F661C}" srcOrd="2" destOrd="0" presId="urn:microsoft.com/office/officeart/2018/2/layout/IconVerticalSolidList"/>
    <dgm:cxn modelId="{8C803C95-599F-423F-9350-9594F911ABB7}" type="presParOf" srcId="{E8F0C1EB-6A54-4B88-9396-8D83E859A7DE}" destId="{119FAB3C-93EA-44BF-8F9A-1BF265A71827}" srcOrd="3" destOrd="0" presId="urn:microsoft.com/office/officeart/2018/2/layout/IconVerticalSolidList"/>
    <dgm:cxn modelId="{2836871C-7198-4552-9CB6-E866996A0BC7}" type="presParOf" srcId="{358146DA-399F-44D6-A035-9B35006E3B36}" destId="{274315DB-AB0E-4A9D-A393-EDD5CF2CB478}" srcOrd="3" destOrd="0" presId="urn:microsoft.com/office/officeart/2018/2/layout/IconVerticalSolidList"/>
    <dgm:cxn modelId="{ADBC4C5E-53F5-49D7-9325-B2169DB2EAC9}" type="presParOf" srcId="{358146DA-399F-44D6-A035-9B35006E3B36}" destId="{A7413DC8-E6AC-41EB-8694-DF975172B6A8}" srcOrd="4" destOrd="0" presId="urn:microsoft.com/office/officeart/2018/2/layout/IconVerticalSolidList"/>
    <dgm:cxn modelId="{B7F1983C-B2E9-42AE-A6A9-C3ADA32881B6}" type="presParOf" srcId="{A7413DC8-E6AC-41EB-8694-DF975172B6A8}" destId="{9F9CAFCC-5E6A-45D9-AE0A-5B0F5C42E66E}" srcOrd="0" destOrd="0" presId="urn:microsoft.com/office/officeart/2018/2/layout/IconVerticalSolidList"/>
    <dgm:cxn modelId="{9E693301-1209-43A8-ABE2-ED96F889801A}" type="presParOf" srcId="{A7413DC8-E6AC-41EB-8694-DF975172B6A8}" destId="{3E68BAD6-6A1B-4178-B7A4-86DF668271F6}" srcOrd="1" destOrd="0" presId="urn:microsoft.com/office/officeart/2018/2/layout/IconVerticalSolidList"/>
    <dgm:cxn modelId="{96336FC8-7AC4-490A-95A9-95CA41A9105F}" type="presParOf" srcId="{A7413DC8-E6AC-41EB-8694-DF975172B6A8}" destId="{6EFDCFDE-5459-480D-A593-A52FD50C5891}" srcOrd="2" destOrd="0" presId="urn:microsoft.com/office/officeart/2018/2/layout/IconVerticalSolidList"/>
    <dgm:cxn modelId="{5BC1836B-B186-4CA0-97A2-018F4DE2A5D7}" type="presParOf" srcId="{A7413DC8-E6AC-41EB-8694-DF975172B6A8}" destId="{95CAC6BF-6ADF-44B9-9C89-2892E4ED8434}" srcOrd="3" destOrd="0" presId="urn:microsoft.com/office/officeart/2018/2/layout/IconVerticalSolidList"/>
    <dgm:cxn modelId="{D46E4BD7-C2A7-4C13-909E-171E617A8951}" type="presParOf" srcId="{358146DA-399F-44D6-A035-9B35006E3B36}" destId="{7DBD8E3D-891B-4B15-AFE5-B92FF1937E7F}" srcOrd="5" destOrd="0" presId="urn:microsoft.com/office/officeart/2018/2/layout/IconVerticalSolidList"/>
    <dgm:cxn modelId="{7B0B21B3-E795-40A8-8335-A0FA584F7F50}" type="presParOf" srcId="{358146DA-399F-44D6-A035-9B35006E3B36}" destId="{DDF7A0CC-A376-4DDD-800C-AD4CA0465C8F}" srcOrd="6" destOrd="0" presId="urn:microsoft.com/office/officeart/2018/2/layout/IconVerticalSolidList"/>
    <dgm:cxn modelId="{388B38FE-16AE-4229-B145-2460C884B7B3}" type="presParOf" srcId="{DDF7A0CC-A376-4DDD-800C-AD4CA0465C8F}" destId="{0984BEED-8E3D-4DC2-A5DD-2A363494CF64}" srcOrd="0" destOrd="0" presId="urn:microsoft.com/office/officeart/2018/2/layout/IconVerticalSolidList"/>
    <dgm:cxn modelId="{95701EBC-1C4F-459D-827E-5AFCB1445313}" type="presParOf" srcId="{DDF7A0CC-A376-4DDD-800C-AD4CA0465C8F}" destId="{EF542CDD-F24A-4190-B30C-112DF6C873CA}" srcOrd="1" destOrd="0" presId="urn:microsoft.com/office/officeart/2018/2/layout/IconVerticalSolidList"/>
    <dgm:cxn modelId="{FD8BC3A8-FF37-41DF-9E3F-86729894CCE1}" type="presParOf" srcId="{DDF7A0CC-A376-4DDD-800C-AD4CA0465C8F}" destId="{3E3D4A73-0360-4710-8BDB-431D44B5889E}" srcOrd="2" destOrd="0" presId="urn:microsoft.com/office/officeart/2018/2/layout/IconVerticalSolidList"/>
    <dgm:cxn modelId="{A07EC5B1-4546-4FC2-AB70-F35D889B657A}" type="presParOf" srcId="{DDF7A0CC-A376-4DDD-800C-AD4CA0465C8F}" destId="{7891C6A5-9301-409D-B2C6-070C7AB34BF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D6A5B9-360B-4AD7-AABA-3E6F0F3F0BC3}" type="doc">
      <dgm:prSet loTypeId="urn:microsoft.com/office/officeart/2016/7/layout/HorizontalActionList" loCatId="List" qsTypeId="urn:microsoft.com/office/officeart/2005/8/quickstyle/simple1" qsCatId="simple" csTypeId="urn:microsoft.com/office/officeart/2005/8/colors/accent1_2" csCatId="accent1" phldr="1"/>
      <dgm:spPr/>
      <dgm:t>
        <a:bodyPr/>
        <a:lstStyle/>
        <a:p>
          <a:endParaRPr lang="en-US"/>
        </a:p>
      </dgm:t>
    </dgm:pt>
    <dgm:pt modelId="{9E41F798-A3A5-4821-B766-6A27EF0F970D}">
      <dgm:prSet/>
      <dgm:spPr/>
      <dgm:t>
        <a:bodyPr/>
        <a:lstStyle/>
        <a:p>
          <a:r>
            <a:rPr lang="en-US"/>
            <a:t>1. Write out</a:t>
          </a:r>
        </a:p>
      </dgm:t>
    </dgm:pt>
    <dgm:pt modelId="{1D35277D-5763-454F-8CAA-B4B95B105A5A}" type="parTrans" cxnId="{A1188033-47B2-49B7-A013-CF48E17855C5}">
      <dgm:prSet/>
      <dgm:spPr/>
      <dgm:t>
        <a:bodyPr/>
        <a:lstStyle/>
        <a:p>
          <a:endParaRPr lang="en-US"/>
        </a:p>
      </dgm:t>
    </dgm:pt>
    <dgm:pt modelId="{09E57AFE-9315-476E-AFE3-9BF8B7ACA457}" type="sibTrans" cxnId="{A1188033-47B2-49B7-A013-CF48E17855C5}">
      <dgm:prSet/>
      <dgm:spPr/>
      <dgm:t>
        <a:bodyPr/>
        <a:lstStyle/>
        <a:p>
          <a:endParaRPr lang="en-US"/>
        </a:p>
      </dgm:t>
    </dgm:pt>
    <dgm:pt modelId="{4C9C6412-2F33-418B-806C-220BA662430D}">
      <dgm:prSet/>
      <dgm:spPr/>
      <dgm:t>
        <a:bodyPr/>
        <a:lstStyle/>
        <a:p>
          <a:r>
            <a:rPr lang="en-US"/>
            <a:t>Write out the order you think the drawing pins will fall off the metals.</a:t>
          </a:r>
        </a:p>
      </dgm:t>
    </dgm:pt>
    <dgm:pt modelId="{0A332B03-3ED2-4F7B-84F0-BDCEC5805459}" type="parTrans" cxnId="{6E0B9E9B-C94E-478E-8B2D-C3350EF014E6}">
      <dgm:prSet/>
      <dgm:spPr/>
      <dgm:t>
        <a:bodyPr/>
        <a:lstStyle/>
        <a:p>
          <a:endParaRPr lang="en-US"/>
        </a:p>
      </dgm:t>
    </dgm:pt>
    <dgm:pt modelId="{2767C97B-EDDD-43A5-9F84-2A3D05772D05}" type="sibTrans" cxnId="{6E0B9E9B-C94E-478E-8B2D-C3350EF014E6}">
      <dgm:prSet/>
      <dgm:spPr/>
      <dgm:t>
        <a:bodyPr/>
        <a:lstStyle/>
        <a:p>
          <a:endParaRPr lang="en-US"/>
        </a:p>
      </dgm:t>
    </dgm:pt>
    <dgm:pt modelId="{4359A5BE-FF13-4BAE-8241-AC6249BD9AF9}">
      <dgm:prSet/>
      <dgm:spPr/>
      <dgm:t>
        <a:bodyPr/>
        <a:lstStyle/>
        <a:p>
          <a:r>
            <a:rPr lang="en-US"/>
            <a:t>2. Describe</a:t>
          </a:r>
        </a:p>
      </dgm:t>
    </dgm:pt>
    <dgm:pt modelId="{56F8B576-5E7E-4278-AC58-9536C81ACE76}" type="parTrans" cxnId="{856C9EDE-FE9A-4F7F-B7D8-082E4C9CE66C}">
      <dgm:prSet/>
      <dgm:spPr/>
      <dgm:t>
        <a:bodyPr/>
        <a:lstStyle/>
        <a:p>
          <a:endParaRPr lang="en-US"/>
        </a:p>
      </dgm:t>
    </dgm:pt>
    <dgm:pt modelId="{ACFB1BAB-96FB-44E3-B703-E147A9A991C9}" type="sibTrans" cxnId="{856C9EDE-FE9A-4F7F-B7D8-082E4C9CE66C}">
      <dgm:prSet/>
      <dgm:spPr/>
      <dgm:t>
        <a:bodyPr/>
        <a:lstStyle/>
        <a:p>
          <a:endParaRPr lang="en-US"/>
        </a:p>
      </dgm:t>
    </dgm:pt>
    <dgm:pt modelId="{E3FC44F5-CA5C-4744-9588-521F434DA098}">
      <dgm:prSet/>
      <dgm:spPr/>
      <dgm:t>
        <a:bodyPr/>
        <a:lstStyle/>
        <a:p>
          <a:r>
            <a:rPr lang="en-US"/>
            <a:t>Describe how the experiment is completed.</a:t>
          </a:r>
        </a:p>
      </dgm:t>
    </dgm:pt>
    <dgm:pt modelId="{DA8E60F0-82C8-40F5-B38A-F6A7275C1E2A}" type="parTrans" cxnId="{1623A835-1C8E-4DC4-86E4-1DB04E516543}">
      <dgm:prSet/>
      <dgm:spPr/>
      <dgm:t>
        <a:bodyPr/>
        <a:lstStyle/>
        <a:p>
          <a:endParaRPr lang="en-US"/>
        </a:p>
      </dgm:t>
    </dgm:pt>
    <dgm:pt modelId="{D25C1C28-A346-4BEB-8204-ED52B727AA99}" type="sibTrans" cxnId="{1623A835-1C8E-4DC4-86E4-1DB04E516543}">
      <dgm:prSet/>
      <dgm:spPr/>
      <dgm:t>
        <a:bodyPr/>
        <a:lstStyle/>
        <a:p>
          <a:endParaRPr lang="en-US"/>
        </a:p>
      </dgm:t>
    </dgm:pt>
    <dgm:pt modelId="{8D5C3761-87F2-4783-A7EE-3D133233DB42}">
      <dgm:prSet/>
      <dgm:spPr/>
      <dgm:t>
        <a:bodyPr/>
        <a:lstStyle/>
        <a:p>
          <a:r>
            <a:rPr lang="en-US"/>
            <a:t>3. Watch</a:t>
          </a:r>
        </a:p>
      </dgm:t>
    </dgm:pt>
    <dgm:pt modelId="{D4F37B11-2918-4FF6-A90A-EDCCAEBD1D60}" type="parTrans" cxnId="{246D5236-1592-43F9-A049-4FC8F6314CF5}">
      <dgm:prSet/>
      <dgm:spPr/>
      <dgm:t>
        <a:bodyPr/>
        <a:lstStyle/>
        <a:p>
          <a:endParaRPr lang="en-US"/>
        </a:p>
      </dgm:t>
    </dgm:pt>
    <dgm:pt modelId="{708337FD-F71F-40E2-974A-20EB8646AF6B}" type="sibTrans" cxnId="{246D5236-1592-43F9-A049-4FC8F6314CF5}">
      <dgm:prSet/>
      <dgm:spPr/>
      <dgm:t>
        <a:bodyPr/>
        <a:lstStyle/>
        <a:p>
          <a:endParaRPr lang="en-US"/>
        </a:p>
      </dgm:t>
    </dgm:pt>
    <dgm:pt modelId="{62782EE4-6B49-4169-886A-BEC2F934DDDA}">
      <dgm:prSet/>
      <dgm:spPr/>
      <dgm:t>
        <a:bodyPr/>
        <a:lstStyle/>
        <a:p>
          <a:r>
            <a:rPr lang="en-US"/>
            <a:t>Watch the video and record the time when the pin falls off (for the last one you’ll have to guess!)</a:t>
          </a:r>
        </a:p>
      </dgm:t>
    </dgm:pt>
    <dgm:pt modelId="{348F9F83-E764-4E0C-90C4-2047EED47B31}" type="parTrans" cxnId="{6692F5C9-B031-44E0-981F-904B06BA1E11}">
      <dgm:prSet/>
      <dgm:spPr/>
      <dgm:t>
        <a:bodyPr/>
        <a:lstStyle/>
        <a:p>
          <a:endParaRPr lang="en-US"/>
        </a:p>
      </dgm:t>
    </dgm:pt>
    <dgm:pt modelId="{E1576B9D-4400-495E-9B36-D636AF959698}" type="sibTrans" cxnId="{6692F5C9-B031-44E0-981F-904B06BA1E11}">
      <dgm:prSet/>
      <dgm:spPr/>
      <dgm:t>
        <a:bodyPr/>
        <a:lstStyle/>
        <a:p>
          <a:endParaRPr lang="en-US"/>
        </a:p>
      </dgm:t>
    </dgm:pt>
    <dgm:pt modelId="{BD81ABB2-158E-4844-8527-69DE645F7D23}">
      <dgm:prSet/>
      <dgm:spPr/>
      <dgm:t>
        <a:bodyPr/>
        <a:lstStyle/>
        <a:p>
          <a:r>
            <a:rPr lang="en-US"/>
            <a:t>4. Explain</a:t>
          </a:r>
        </a:p>
      </dgm:t>
    </dgm:pt>
    <dgm:pt modelId="{A8EB9322-DB39-45DB-8151-9E9ADE1544C4}" type="parTrans" cxnId="{85043D69-A277-420D-AAEB-53F55724DE4F}">
      <dgm:prSet/>
      <dgm:spPr/>
      <dgm:t>
        <a:bodyPr/>
        <a:lstStyle/>
        <a:p>
          <a:endParaRPr lang="en-US"/>
        </a:p>
      </dgm:t>
    </dgm:pt>
    <dgm:pt modelId="{9139298F-5A59-472D-A7F7-8F33AE8AF064}" type="sibTrans" cxnId="{85043D69-A277-420D-AAEB-53F55724DE4F}">
      <dgm:prSet/>
      <dgm:spPr/>
      <dgm:t>
        <a:bodyPr/>
        <a:lstStyle/>
        <a:p>
          <a:endParaRPr lang="en-US"/>
        </a:p>
      </dgm:t>
    </dgm:pt>
    <dgm:pt modelId="{F41A0181-0834-4C49-B037-E2338328A0F0}">
      <dgm:prSet/>
      <dgm:spPr/>
      <dgm:t>
        <a:bodyPr/>
        <a:lstStyle/>
        <a:p>
          <a:r>
            <a:rPr lang="en-US"/>
            <a:t>Explain what this experiment shows</a:t>
          </a:r>
        </a:p>
      </dgm:t>
    </dgm:pt>
    <dgm:pt modelId="{8CA06D65-B05A-4601-88EA-A1F13FB344FE}" type="parTrans" cxnId="{D682BAE7-1ED2-4D3C-BF9A-854A80D07B9B}">
      <dgm:prSet/>
      <dgm:spPr/>
      <dgm:t>
        <a:bodyPr/>
        <a:lstStyle/>
        <a:p>
          <a:endParaRPr lang="en-US"/>
        </a:p>
      </dgm:t>
    </dgm:pt>
    <dgm:pt modelId="{CC2B5A40-283F-4599-892F-1530F3221CD7}" type="sibTrans" cxnId="{D682BAE7-1ED2-4D3C-BF9A-854A80D07B9B}">
      <dgm:prSet/>
      <dgm:spPr/>
      <dgm:t>
        <a:bodyPr/>
        <a:lstStyle/>
        <a:p>
          <a:endParaRPr lang="en-US"/>
        </a:p>
      </dgm:t>
    </dgm:pt>
    <dgm:pt modelId="{66FD2E8A-46B5-4F4E-8900-73F9EC5AD0A8}" type="pres">
      <dgm:prSet presAssocID="{34D6A5B9-360B-4AD7-AABA-3E6F0F3F0BC3}" presName="Name0" presStyleCnt="0">
        <dgm:presLayoutVars>
          <dgm:dir/>
          <dgm:animLvl val="lvl"/>
          <dgm:resizeHandles val="exact"/>
        </dgm:presLayoutVars>
      </dgm:prSet>
      <dgm:spPr/>
    </dgm:pt>
    <dgm:pt modelId="{9DBE3871-8327-40B0-AE29-B6DFC5C8AFEF}" type="pres">
      <dgm:prSet presAssocID="{9E41F798-A3A5-4821-B766-6A27EF0F970D}" presName="composite" presStyleCnt="0"/>
      <dgm:spPr/>
    </dgm:pt>
    <dgm:pt modelId="{645D95B6-1172-4478-B644-7AA302DBA5B9}" type="pres">
      <dgm:prSet presAssocID="{9E41F798-A3A5-4821-B766-6A27EF0F970D}" presName="parTx" presStyleLbl="alignNode1" presStyleIdx="0" presStyleCnt="4">
        <dgm:presLayoutVars>
          <dgm:chMax val="0"/>
          <dgm:chPref val="0"/>
        </dgm:presLayoutVars>
      </dgm:prSet>
      <dgm:spPr/>
    </dgm:pt>
    <dgm:pt modelId="{AC91C432-0E2B-4975-AFAD-E1A30832D4E5}" type="pres">
      <dgm:prSet presAssocID="{9E41F798-A3A5-4821-B766-6A27EF0F970D}" presName="desTx" presStyleLbl="alignAccFollowNode1" presStyleIdx="0" presStyleCnt="4">
        <dgm:presLayoutVars/>
      </dgm:prSet>
      <dgm:spPr/>
    </dgm:pt>
    <dgm:pt modelId="{F09055C7-3789-47CB-AC0B-7C87162518A5}" type="pres">
      <dgm:prSet presAssocID="{09E57AFE-9315-476E-AFE3-9BF8B7ACA457}" presName="space" presStyleCnt="0"/>
      <dgm:spPr/>
    </dgm:pt>
    <dgm:pt modelId="{AD94DA69-97E5-4E6C-8E7C-80C484EE4470}" type="pres">
      <dgm:prSet presAssocID="{4359A5BE-FF13-4BAE-8241-AC6249BD9AF9}" presName="composite" presStyleCnt="0"/>
      <dgm:spPr/>
    </dgm:pt>
    <dgm:pt modelId="{998B6A72-9B7E-4F46-A663-630EAAA354C8}" type="pres">
      <dgm:prSet presAssocID="{4359A5BE-FF13-4BAE-8241-AC6249BD9AF9}" presName="parTx" presStyleLbl="alignNode1" presStyleIdx="1" presStyleCnt="4">
        <dgm:presLayoutVars>
          <dgm:chMax val="0"/>
          <dgm:chPref val="0"/>
        </dgm:presLayoutVars>
      </dgm:prSet>
      <dgm:spPr/>
    </dgm:pt>
    <dgm:pt modelId="{C7BE14A5-D1B0-48AB-BA40-B9188FADB803}" type="pres">
      <dgm:prSet presAssocID="{4359A5BE-FF13-4BAE-8241-AC6249BD9AF9}" presName="desTx" presStyleLbl="alignAccFollowNode1" presStyleIdx="1" presStyleCnt="4">
        <dgm:presLayoutVars/>
      </dgm:prSet>
      <dgm:spPr/>
    </dgm:pt>
    <dgm:pt modelId="{5F2C28D4-4973-460A-800B-3CD66F2CD203}" type="pres">
      <dgm:prSet presAssocID="{ACFB1BAB-96FB-44E3-B703-E147A9A991C9}" presName="space" presStyleCnt="0"/>
      <dgm:spPr/>
    </dgm:pt>
    <dgm:pt modelId="{E9666037-1CCE-4AC0-8B55-F21F1FE643C1}" type="pres">
      <dgm:prSet presAssocID="{8D5C3761-87F2-4783-A7EE-3D133233DB42}" presName="composite" presStyleCnt="0"/>
      <dgm:spPr/>
    </dgm:pt>
    <dgm:pt modelId="{0D570C3C-7823-427E-80B2-8A2BCAD28839}" type="pres">
      <dgm:prSet presAssocID="{8D5C3761-87F2-4783-A7EE-3D133233DB42}" presName="parTx" presStyleLbl="alignNode1" presStyleIdx="2" presStyleCnt="4">
        <dgm:presLayoutVars>
          <dgm:chMax val="0"/>
          <dgm:chPref val="0"/>
        </dgm:presLayoutVars>
      </dgm:prSet>
      <dgm:spPr/>
    </dgm:pt>
    <dgm:pt modelId="{01CFB7DA-BC23-470F-8FFA-C1207D7C9773}" type="pres">
      <dgm:prSet presAssocID="{8D5C3761-87F2-4783-A7EE-3D133233DB42}" presName="desTx" presStyleLbl="alignAccFollowNode1" presStyleIdx="2" presStyleCnt="4">
        <dgm:presLayoutVars/>
      </dgm:prSet>
      <dgm:spPr/>
    </dgm:pt>
    <dgm:pt modelId="{06A09E95-AE4B-4ED4-A7FC-4B2F105BE6DD}" type="pres">
      <dgm:prSet presAssocID="{708337FD-F71F-40E2-974A-20EB8646AF6B}" presName="space" presStyleCnt="0"/>
      <dgm:spPr/>
    </dgm:pt>
    <dgm:pt modelId="{DEA6AD54-7803-4B28-88CA-527A3C231F7F}" type="pres">
      <dgm:prSet presAssocID="{BD81ABB2-158E-4844-8527-69DE645F7D23}" presName="composite" presStyleCnt="0"/>
      <dgm:spPr/>
    </dgm:pt>
    <dgm:pt modelId="{4E27C647-6140-447F-B286-5DCC20788A67}" type="pres">
      <dgm:prSet presAssocID="{BD81ABB2-158E-4844-8527-69DE645F7D23}" presName="parTx" presStyleLbl="alignNode1" presStyleIdx="3" presStyleCnt="4">
        <dgm:presLayoutVars>
          <dgm:chMax val="0"/>
          <dgm:chPref val="0"/>
        </dgm:presLayoutVars>
      </dgm:prSet>
      <dgm:spPr/>
    </dgm:pt>
    <dgm:pt modelId="{BA44FE2C-50C8-4EC1-AC78-29E9DA027532}" type="pres">
      <dgm:prSet presAssocID="{BD81ABB2-158E-4844-8527-69DE645F7D23}" presName="desTx" presStyleLbl="alignAccFollowNode1" presStyleIdx="3" presStyleCnt="4">
        <dgm:presLayoutVars/>
      </dgm:prSet>
      <dgm:spPr/>
    </dgm:pt>
  </dgm:ptLst>
  <dgm:cxnLst>
    <dgm:cxn modelId="{84F4F203-BEEA-4792-A2EC-F6785F070444}" type="presOf" srcId="{8D5C3761-87F2-4783-A7EE-3D133233DB42}" destId="{0D570C3C-7823-427E-80B2-8A2BCAD28839}" srcOrd="0" destOrd="0" presId="urn:microsoft.com/office/officeart/2016/7/layout/HorizontalActionList"/>
    <dgm:cxn modelId="{A66CE624-B4F7-47B4-B334-50910B55DD6D}" type="presOf" srcId="{34D6A5B9-360B-4AD7-AABA-3E6F0F3F0BC3}" destId="{66FD2E8A-46B5-4F4E-8900-73F9EC5AD0A8}" srcOrd="0" destOrd="0" presId="urn:microsoft.com/office/officeart/2016/7/layout/HorizontalActionList"/>
    <dgm:cxn modelId="{8D7E592A-5179-487D-ADE3-477732B0D8C4}" type="presOf" srcId="{62782EE4-6B49-4169-886A-BEC2F934DDDA}" destId="{01CFB7DA-BC23-470F-8FFA-C1207D7C9773}" srcOrd="0" destOrd="0" presId="urn:microsoft.com/office/officeart/2016/7/layout/HorizontalActionList"/>
    <dgm:cxn modelId="{A1188033-47B2-49B7-A013-CF48E17855C5}" srcId="{34D6A5B9-360B-4AD7-AABA-3E6F0F3F0BC3}" destId="{9E41F798-A3A5-4821-B766-6A27EF0F970D}" srcOrd="0" destOrd="0" parTransId="{1D35277D-5763-454F-8CAA-B4B95B105A5A}" sibTransId="{09E57AFE-9315-476E-AFE3-9BF8B7ACA457}"/>
    <dgm:cxn modelId="{61409F35-CDA9-435F-BA6D-5C9BEE44A602}" type="presOf" srcId="{9E41F798-A3A5-4821-B766-6A27EF0F970D}" destId="{645D95B6-1172-4478-B644-7AA302DBA5B9}" srcOrd="0" destOrd="0" presId="urn:microsoft.com/office/officeart/2016/7/layout/HorizontalActionList"/>
    <dgm:cxn modelId="{1623A835-1C8E-4DC4-86E4-1DB04E516543}" srcId="{4359A5BE-FF13-4BAE-8241-AC6249BD9AF9}" destId="{E3FC44F5-CA5C-4744-9588-521F434DA098}" srcOrd="0" destOrd="0" parTransId="{DA8E60F0-82C8-40F5-B38A-F6A7275C1E2A}" sibTransId="{D25C1C28-A346-4BEB-8204-ED52B727AA99}"/>
    <dgm:cxn modelId="{246D5236-1592-43F9-A049-4FC8F6314CF5}" srcId="{34D6A5B9-360B-4AD7-AABA-3E6F0F3F0BC3}" destId="{8D5C3761-87F2-4783-A7EE-3D133233DB42}" srcOrd="2" destOrd="0" parTransId="{D4F37B11-2918-4FF6-A90A-EDCCAEBD1D60}" sibTransId="{708337FD-F71F-40E2-974A-20EB8646AF6B}"/>
    <dgm:cxn modelId="{65929566-5CFE-4343-97CA-E3A52E4005E4}" type="presOf" srcId="{4359A5BE-FF13-4BAE-8241-AC6249BD9AF9}" destId="{998B6A72-9B7E-4F46-A663-630EAAA354C8}" srcOrd="0" destOrd="0" presId="urn:microsoft.com/office/officeart/2016/7/layout/HorizontalActionList"/>
    <dgm:cxn modelId="{85043D69-A277-420D-AAEB-53F55724DE4F}" srcId="{34D6A5B9-360B-4AD7-AABA-3E6F0F3F0BC3}" destId="{BD81ABB2-158E-4844-8527-69DE645F7D23}" srcOrd="3" destOrd="0" parTransId="{A8EB9322-DB39-45DB-8151-9E9ADE1544C4}" sibTransId="{9139298F-5A59-472D-A7F7-8F33AE8AF064}"/>
    <dgm:cxn modelId="{779F8F76-22F2-4C18-8BC8-06CB47BD7D4E}" type="presOf" srcId="{4C9C6412-2F33-418B-806C-220BA662430D}" destId="{AC91C432-0E2B-4975-AFAD-E1A30832D4E5}" srcOrd="0" destOrd="0" presId="urn:microsoft.com/office/officeart/2016/7/layout/HorizontalActionList"/>
    <dgm:cxn modelId="{7BEAD18A-2F06-4447-B0D7-9363A7437A5E}" type="presOf" srcId="{F41A0181-0834-4C49-B037-E2338328A0F0}" destId="{BA44FE2C-50C8-4EC1-AC78-29E9DA027532}" srcOrd="0" destOrd="0" presId="urn:microsoft.com/office/officeart/2016/7/layout/HorizontalActionList"/>
    <dgm:cxn modelId="{438DBA8D-0FF5-474F-A51B-E61317968195}" type="presOf" srcId="{E3FC44F5-CA5C-4744-9588-521F434DA098}" destId="{C7BE14A5-D1B0-48AB-BA40-B9188FADB803}" srcOrd="0" destOrd="0" presId="urn:microsoft.com/office/officeart/2016/7/layout/HorizontalActionList"/>
    <dgm:cxn modelId="{6E0B9E9B-C94E-478E-8B2D-C3350EF014E6}" srcId="{9E41F798-A3A5-4821-B766-6A27EF0F970D}" destId="{4C9C6412-2F33-418B-806C-220BA662430D}" srcOrd="0" destOrd="0" parTransId="{0A332B03-3ED2-4F7B-84F0-BDCEC5805459}" sibTransId="{2767C97B-EDDD-43A5-9F84-2A3D05772D05}"/>
    <dgm:cxn modelId="{6692F5C9-B031-44E0-981F-904B06BA1E11}" srcId="{8D5C3761-87F2-4783-A7EE-3D133233DB42}" destId="{62782EE4-6B49-4169-886A-BEC2F934DDDA}" srcOrd="0" destOrd="0" parTransId="{348F9F83-E764-4E0C-90C4-2047EED47B31}" sibTransId="{E1576B9D-4400-495E-9B36-D636AF959698}"/>
    <dgm:cxn modelId="{6BD3FFDA-5784-4995-9186-2F43D16C40A4}" type="presOf" srcId="{BD81ABB2-158E-4844-8527-69DE645F7D23}" destId="{4E27C647-6140-447F-B286-5DCC20788A67}" srcOrd="0" destOrd="0" presId="urn:microsoft.com/office/officeart/2016/7/layout/HorizontalActionList"/>
    <dgm:cxn modelId="{856C9EDE-FE9A-4F7F-B7D8-082E4C9CE66C}" srcId="{34D6A5B9-360B-4AD7-AABA-3E6F0F3F0BC3}" destId="{4359A5BE-FF13-4BAE-8241-AC6249BD9AF9}" srcOrd="1" destOrd="0" parTransId="{56F8B576-5E7E-4278-AC58-9536C81ACE76}" sibTransId="{ACFB1BAB-96FB-44E3-B703-E147A9A991C9}"/>
    <dgm:cxn modelId="{D682BAE7-1ED2-4D3C-BF9A-854A80D07B9B}" srcId="{BD81ABB2-158E-4844-8527-69DE645F7D23}" destId="{F41A0181-0834-4C49-B037-E2338328A0F0}" srcOrd="0" destOrd="0" parTransId="{8CA06D65-B05A-4601-88EA-A1F13FB344FE}" sibTransId="{CC2B5A40-283F-4599-892F-1530F3221CD7}"/>
    <dgm:cxn modelId="{A8A4EF18-2AA1-4778-876E-76E8B3B73401}" type="presParOf" srcId="{66FD2E8A-46B5-4F4E-8900-73F9EC5AD0A8}" destId="{9DBE3871-8327-40B0-AE29-B6DFC5C8AFEF}" srcOrd="0" destOrd="0" presId="urn:microsoft.com/office/officeart/2016/7/layout/HorizontalActionList"/>
    <dgm:cxn modelId="{A5BA7893-D8BC-493E-AC8B-BA20AD323054}" type="presParOf" srcId="{9DBE3871-8327-40B0-AE29-B6DFC5C8AFEF}" destId="{645D95B6-1172-4478-B644-7AA302DBA5B9}" srcOrd="0" destOrd="0" presId="urn:microsoft.com/office/officeart/2016/7/layout/HorizontalActionList"/>
    <dgm:cxn modelId="{C7BDE0B5-1C98-4B4F-BE3B-0C2544C7B836}" type="presParOf" srcId="{9DBE3871-8327-40B0-AE29-B6DFC5C8AFEF}" destId="{AC91C432-0E2B-4975-AFAD-E1A30832D4E5}" srcOrd="1" destOrd="0" presId="urn:microsoft.com/office/officeart/2016/7/layout/HorizontalActionList"/>
    <dgm:cxn modelId="{149ADF69-6076-44C0-8636-2714BE0851E2}" type="presParOf" srcId="{66FD2E8A-46B5-4F4E-8900-73F9EC5AD0A8}" destId="{F09055C7-3789-47CB-AC0B-7C87162518A5}" srcOrd="1" destOrd="0" presId="urn:microsoft.com/office/officeart/2016/7/layout/HorizontalActionList"/>
    <dgm:cxn modelId="{CD951A47-1287-422D-B052-5FCC7400B039}" type="presParOf" srcId="{66FD2E8A-46B5-4F4E-8900-73F9EC5AD0A8}" destId="{AD94DA69-97E5-4E6C-8E7C-80C484EE4470}" srcOrd="2" destOrd="0" presId="urn:microsoft.com/office/officeart/2016/7/layout/HorizontalActionList"/>
    <dgm:cxn modelId="{8FF3BE20-15C7-44F1-9A9A-05D2CE2E98CD}" type="presParOf" srcId="{AD94DA69-97E5-4E6C-8E7C-80C484EE4470}" destId="{998B6A72-9B7E-4F46-A663-630EAAA354C8}" srcOrd="0" destOrd="0" presId="urn:microsoft.com/office/officeart/2016/7/layout/HorizontalActionList"/>
    <dgm:cxn modelId="{6FC58661-6428-4824-A5BA-FDAC0B69258B}" type="presParOf" srcId="{AD94DA69-97E5-4E6C-8E7C-80C484EE4470}" destId="{C7BE14A5-D1B0-48AB-BA40-B9188FADB803}" srcOrd="1" destOrd="0" presId="urn:microsoft.com/office/officeart/2016/7/layout/HorizontalActionList"/>
    <dgm:cxn modelId="{55749B94-897D-439D-B509-859B64CCAB21}" type="presParOf" srcId="{66FD2E8A-46B5-4F4E-8900-73F9EC5AD0A8}" destId="{5F2C28D4-4973-460A-800B-3CD66F2CD203}" srcOrd="3" destOrd="0" presId="urn:microsoft.com/office/officeart/2016/7/layout/HorizontalActionList"/>
    <dgm:cxn modelId="{26266594-C18A-43AD-9FAF-5531A497C3F8}" type="presParOf" srcId="{66FD2E8A-46B5-4F4E-8900-73F9EC5AD0A8}" destId="{E9666037-1CCE-4AC0-8B55-F21F1FE643C1}" srcOrd="4" destOrd="0" presId="urn:microsoft.com/office/officeart/2016/7/layout/HorizontalActionList"/>
    <dgm:cxn modelId="{6B176E1E-E1BE-48F8-9A0D-173B6668F5AA}" type="presParOf" srcId="{E9666037-1CCE-4AC0-8B55-F21F1FE643C1}" destId="{0D570C3C-7823-427E-80B2-8A2BCAD28839}" srcOrd="0" destOrd="0" presId="urn:microsoft.com/office/officeart/2016/7/layout/HorizontalActionList"/>
    <dgm:cxn modelId="{7CA84551-C780-4663-9994-213B7598027E}" type="presParOf" srcId="{E9666037-1CCE-4AC0-8B55-F21F1FE643C1}" destId="{01CFB7DA-BC23-470F-8FFA-C1207D7C9773}" srcOrd="1" destOrd="0" presId="urn:microsoft.com/office/officeart/2016/7/layout/HorizontalActionList"/>
    <dgm:cxn modelId="{D0AC5822-59C5-4137-88A9-61D9A030F62B}" type="presParOf" srcId="{66FD2E8A-46B5-4F4E-8900-73F9EC5AD0A8}" destId="{06A09E95-AE4B-4ED4-A7FC-4B2F105BE6DD}" srcOrd="5" destOrd="0" presId="urn:microsoft.com/office/officeart/2016/7/layout/HorizontalActionList"/>
    <dgm:cxn modelId="{A27041E6-2D1C-4ADF-A38E-5F03FAB2375E}" type="presParOf" srcId="{66FD2E8A-46B5-4F4E-8900-73F9EC5AD0A8}" destId="{DEA6AD54-7803-4B28-88CA-527A3C231F7F}" srcOrd="6" destOrd="0" presId="urn:microsoft.com/office/officeart/2016/7/layout/HorizontalActionList"/>
    <dgm:cxn modelId="{B1F3CA1B-AFBA-4AAC-9047-75AA40664522}" type="presParOf" srcId="{DEA6AD54-7803-4B28-88CA-527A3C231F7F}" destId="{4E27C647-6140-447F-B286-5DCC20788A67}" srcOrd="0" destOrd="0" presId="urn:microsoft.com/office/officeart/2016/7/layout/HorizontalActionList"/>
    <dgm:cxn modelId="{F5AC2ABA-3FEF-4F42-AC14-2569DB79DF59}" type="presParOf" srcId="{DEA6AD54-7803-4B28-88CA-527A3C231F7F}" destId="{BA44FE2C-50C8-4EC1-AC78-29E9DA027532}" srcOrd="1" destOrd="0" presId="urn:microsoft.com/office/officeart/2016/7/layout/Horizontal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F744CD-FDC4-486A-8DF1-FD061FE2336A}">
      <dsp:nvSpPr>
        <dsp:cNvPr id="0" name=""/>
        <dsp:cNvSpPr/>
      </dsp:nvSpPr>
      <dsp:spPr>
        <a:xfrm>
          <a:off x="0" y="1287"/>
          <a:ext cx="5937250" cy="6525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B2F589-C2C9-49EE-9B54-15A6BA355C25}">
      <dsp:nvSpPr>
        <dsp:cNvPr id="0" name=""/>
        <dsp:cNvSpPr/>
      </dsp:nvSpPr>
      <dsp:spPr>
        <a:xfrm>
          <a:off x="197382" y="148101"/>
          <a:ext cx="358877" cy="358877"/>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F9FE17-D947-45B9-97DA-AC64D2BA1680}">
      <dsp:nvSpPr>
        <dsp:cNvPr id="0" name=""/>
        <dsp:cNvSpPr/>
      </dsp:nvSpPr>
      <dsp:spPr>
        <a:xfrm>
          <a:off x="753643" y="1287"/>
          <a:ext cx="5183606" cy="652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057" tIns="69057" rIns="69057" bIns="69057" numCol="1" spcCol="1270" anchor="ctr" anchorCtr="0">
          <a:noAutofit/>
        </a:bodyPr>
        <a:lstStyle/>
        <a:p>
          <a:pPr marL="0" lvl="0" indent="0" algn="l" defTabSz="844550">
            <a:lnSpc>
              <a:spcPct val="100000"/>
            </a:lnSpc>
            <a:spcBef>
              <a:spcPct val="0"/>
            </a:spcBef>
            <a:spcAft>
              <a:spcPct val="35000"/>
            </a:spcAft>
            <a:buNone/>
          </a:pPr>
          <a:r>
            <a:rPr lang="en-GB" sz="1900" kern="1200"/>
            <a:t>Conduction occurs in solids. </a:t>
          </a:r>
          <a:endParaRPr lang="en-US" sz="1900" kern="1200"/>
        </a:p>
      </dsp:txBody>
      <dsp:txXfrm>
        <a:off x="753643" y="1287"/>
        <a:ext cx="5183606" cy="652505"/>
      </dsp:txXfrm>
    </dsp:sp>
    <dsp:sp modelId="{2C3AB50F-0725-495A-A3B6-62CA91A086AF}">
      <dsp:nvSpPr>
        <dsp:cNvPr id="0" name=""/>
        <dsp:cNvSpPr/>
      </dsp:nvSpPr>
      <dsp:spPr>
        <a:xfrm>
          <a:off x="0" y="816919"/>
          <a:ext cx="5937250" cy="6525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BD1402-0230-4CEA-BF59-9B92FCF18D9C}">
      <dsp:nvSpPr>
        <dsp:cNvPr id="0" name=""/>
        <dsp:cNvSpPr/>
      </dsp:nvSpPr>
      <dsp:spPr>
        <a:xfrm>
          <a:off x="197382" y="963732"/>
          <a:ext cx="358877" cy="35887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9FAB3C-93EA-44BF-8F9A-1BF265A71827}">
      <dsp:nvSpPr>
        <dsp:cNvPr id="0" name=""/>
        <dsp:cNvSpPr/>
      </dsp:nvSpPr>
      <dsp:spPr>
        <a:xfrm>
          <a:off x="753643" y="816919"/>
          <a:ext cx="5183606" cy="652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057" tIns="69057" rIns="69057" bIns="69057" numCol="1" spcCol="1270" anchor="ctr" anchorCtr="0">
          <a:noAutofit/>
        </a:bodyPr>
        <a:lstStyle/>
        <a:p>
          <a:pPr marL="0" lvl="0" indent="0" algn="l" defTabSz="844550">
            <a:lnSpc>
              <a:spcPct val="100000"/>
            </a:lnSpc>
            <a:spcBef>
              <a:spcPct val="0"/>
            </a:spcBef>
            <a:spcAft>
              <a:spcPct val="35000"/>
            </a:spcAft>
            <a:buNone/>
          </a:pPr>
          <a:r>
            <a:rPr lang="en-GB" sz="1900" kern="1200"/>
            <a:t>Metals are good conductors. </a:t>
          </a:r>
          <a:endParaRPr lang="en-US" sz="1900" kern="1200"/>
        </a:p>
      </dsp:txBody>
      <dsp:txXfrm>
        <a:off x="753643" y="816919"/>
        <a:ext cx="5183606" cy="652505"/>
      </dsp:txXfrm>
    </dsp:sp>
    <dsp:sp modelId="{9F9CAFCC-5E6A-45D9-AE0A-5B0F5C42E66E}">
      <dsp:nvSpPr>
        <dsp:cNvPr id="0" name=""/>
        <dsp:cNvSpPr/>
      </dsp:nvSpPr>
      <dsp:spPr>
        <a:xfrm>
          <a:off x="0" y="1632550"/>
          <a:ext cx="5937250" cy="6525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68BAD6-6A1B-4178-B7A4-86DF668271F6}">
      <dsp:nvSpPr>
        <dsp:cNvPr id="0" name=""/>
        <dsp:cNvSpPr/>
      </dsp:nvSpPr>
      <dsp:spPr>
        <a:xfrm>
          <a:off x="197382" y="1779364"/>
          <a:ext cx="358877" cy="358877"/>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CAC6BF-6ADF-44B9-9C89-2892E4ED8434}">
      <dsp:nvSpPr>
        <dsp:cNvPr id="0" name=""/>
        <dsp:cNvSpPr/>
      </dsp:nvSpPr>
      <dsp:spPr>
        <a:xfrm>
          <a:off x="753643" y="1632550"/>
          <a:ext cx="5183606" cy="652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057" tIns="69057" rIns="69057" bIns="69057" numCol="1" spcCol="1270" anchor="ctr" anchorCtr="0">
          <a:noAutofit/>
        </a:bodyPr>
        <a:lstStyle/>
        <a:p>
          <a:pPr marL="0" lvl="0" indent="0" algn="l" defTabSz="844550">
            <a:lnSpc>
              <a:spcPct val="100000"/>
            </a:lnSpc>
            <a:spcBef>
              <a:spcPct val="0"/>
            </a:spcBef>
            <a:spcAft>
              <a:spcPct val="35000"/>
            </a:spcAft>
            <a:buNone/>
          </a:pPr>
          <a:r>
            <a:rPr lang="en-GB" sz="1900" kern="1200"/>
            <a:t>Non metals, liquids and gases are bad conductors.</a:t>
          </a:r>
          <a:endParaRPr lang="en-US" sz="1900" kern="1200"/>
        </a:p>
      </dsp:txBody>
      <dsp:txXfrm>
        <a:off x="753643" y="1632550"/>
        <a:ext cx="5183606" cy="652505"/>
      </dsp:txXfrm>
    </dsp:sp>
    <dsp:sp modelId="{0984BEED-8E3D-4DC2-A5DD-2A363494CF64}">
      <dsp:nvSpPr>
        <dsp:cNvPr id="0" name=""/>
        <dsp:cNvSpPr/>
      </dsp:nvSpPr>
      <dsp:spPr>
        <a:xfrm>
          <a:off x="0" y="2448182"/>
          <a:ext cx="5937250" cy="6525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542CDD-F24A-4190-B30C-112DF6C873CA}">
      <dsp:nvSpPr>
        <dsp:cNvPr id="0" name=""/>
        <dsp:cNvSpPr/>
      </dsp:nvSpPr>
      <dsp:spPr>
        <a:xfrm>
          <a:off x="197382" y="2594995"/>
          <a:ext cx="358877" cy="358877"/>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91C6A5-9301-409D-B2C6-070C7AB34BFB}">
      <dsp:nvSpPr>
        <dsp:cNvPr id="0" name=""/>
        <dsp:cNvSpPr/>
      </dsp:nvSpPr>
      <dsp:spPr>
        <a:xfrm>
          <a:off x="753643" y="2448182"/>
          <a:ext cx="5183606" cy="652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057" tIns="69057" rIns="69057" bIns="69057" numCol="1" spcCol="1270" anchor="ctr" anchorCtr="0">
          <a:noAutofit/>
        </a:bodyPr>
        <a:lstStyle/>
        <a:p>
          <a:pPr marL="0" lvl="0" indent="0" algn="l" defTabSz="844550">
            <a:lnSpc>
              <a:spcPct val="100000"/>
            </a:lnSpc>
            <a:spcBef>
              <a:spcPct val="0"/>
            </a:spcBef>
            <a:spcAft>
              <a:spcPct val="35000"/>
            </a:spcAft>
            <a:buNone/>
          </a:pPr>
          <a:r>
            <a:rPr lang="en-GB" sz="1900" kern="1200"/>
            <a:t>Bad conductors are good insulators.</a:t>
          </a:r>
          <a:endParaRPr lang="en-US" sz="1900" kern="1200"/>
        </a:p>
      </dsp:txBody>
      <dsp:txXfrm>
        <a:off x="753643" y="2448182"/>
        <a:ext cx="5183606" cy="6525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5D95B6-1172-4478-B644-7AA302DBA5B9}">
      <dsp:nvSpPr>
        <dsp:cNvPr id="0" name=""/>
        <dsp:cNvSpPr/>
      </dsp:nvSpPr>
      <dsp:spPr>
        <a:xfrm>
          <a:off x="3858" y="165486"/>
          <a:ext cx="1892024" cy="56760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512" tIns="149512" rIns="149512" bIns="149512" numCol="1" spcCol="1270" anchor="ctr" anchorCtr="0">
          <a:noAutofit/>
        </a:bodyPr>
        <a:lstStyle/>
        <a:p>
          <a:pPr marL="0" lvl="0" indent="0" algn="ctr" defTabSz="889000">
            <a:lnSpc>
              <a:spcPct val="90000"/>
            </a:lnSpc>
            <a:spcBef>
              <a:spcPct val="0"/>
            </a:spcBef>
            <a:spcAft>
              <a:spcPct val="35000"/>
            </a:spcAft>
            <a:buNone/>
          </a:pPr>
          <a:r>
            <a:rPr lang="en-US" sz="2000" kern="1200"/>
            <a:t>1. Write out</a:t>
          </a:r>
        </a:p>
      </dsp:txBody>
      <dsp:txXfrm>
        <a:off x="3858" y="165486"/>
        <a:ext cx="1892024" cy="567607"/>
      </dsp:txXfrm>
    </dsp:sp>
    <dsp:sp modelId="{AC91C432-0E2B-4975-AFAD-E1A30832D4E5}">
      <dsp:nvSpPr>
        <dsp:cNvPr id="0" name=""/>
        <dsp:cNvSpPr/>
      </dsp:nvSpPr>
      <dsp:spPr>
        <a:xfrm>
          <a:off x="3858" y="733093"/>
          <a:ext cx="1892024" cy="85574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6890" tIns="186890" rIns="186890" bIns="186890" numCol="1" spcCol="1270" anchor="t" anchorCtr="0">
          <a:noAutofit/>
        </a:bodyPr>
        <a:lstStyle/>
        <a:p>
          <a:pPr marL="0" lvl="0" indent="0" algn="l" defTabSz="488950">
            <a:lnSpc>
              <a:spcPct val="90000"/>
            </a:lnSpc>
            <a:spcBef>
              <a:spcPct val="0"/>
            </a:spcBef>
            <a:spcAft>
              <a:spcPct val="35000"/>
            </a:spcAft>
            <a:buNone/>
          </a:pPr>
          <a:r>
            <a:rPr lang="en-US" sz="1100" kern="1200"/>
            <a:t>Write out the order you think the drawing pins will fall off the metals.</a:t>
          </a:r>
        </a:p>
      </dsp:txBody>
      <dsp:txXfrm>
        <a:off x="3858" y="733093"/>
        <a:ext cx="1892024" cy="855745"/>
      </dsp:txXfrm>
    </dsp:sp>
    <dsp:sp modelId="{998B6A72-9B7E-4F46-A663-630EAAA354C8}">
      <dsp:nvSpPr>
        <dsp:cNvPr id="0" name=""/>
        <dsp:cNvSpPr/>
      </dsp:nvSpPr>
      <dsp:spPr>
        <a:xfrm>
          <a:off x="2003777" y="165486"/>
          <a:ext cx="1892024" cy="56760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512" tIns="149512" rIns="149512" bIns="149512" numCol="1" spcCol="1270" anchor="ctr" anchorCtr="0">
          <a:noAutofit/>
        </a:bodyPr>
        <a:lstStyle/>
        <a:p>
          <a:pPr marL="0" lvl="0" indent="0" algn="ctr" defTabSz="889000">
            <a:lnSpc>
              <a:spcPct val="90000"/>
            </a:lnSpc>
            <a:spcBef>
              <a:spcPct val="0"/>
            </a:spcBef>
            <a:spcAft>
              <a:spcPct val="35000"/>
            </a:spcAft>
            <a:buNone/>
          </a:pPr>
          <a:r>
            <a:rPr lang="en-US" sz="2000" kern="1200"/>
            <a:t>2. Describe</a:t>
          </a:r>
        </a:p>
      </dsp:txBody>
      <dsp:txXfrm>
        <a:off x="2003777" y="165486"/>
        <a:ext cx="1892024" cy="567607"/>
      </dsp:txXfrm>
    </dsp:sp>
    <dsp:sp modelId="{C7BE14A5-D1B0-48AB-BA40-B9188FADB803}">
      <dsp:nvSpPr>
        <dsp:cNvPr id="0" name=""/>
        <dsp:cNvSpPr/>
      </dsp:nvSpPr>
      <dsp:spPr>
        <a:xfrm>
          <a:off x="2003777" y="733093"/>
          <a:ext cx="1892024" cy="85574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6890" tIns="186890" rIns="186890" bIns="186890" numCol="1" spcCol="1270" anchor="t" anchorCtr="0">
          <a:noAutofit/>
        </a:bodyPr>
        <a:lstStyle/>
        <a:p>
          <a:pPr marL="0" lvl="0" indent="0" algn="l" defTabSz="488950">
            <a:lnSpc>
              <a:spcPct val="90000"/>
            </a:lnSpc>
            <a:spcBef>
              <a:spcPct val="0"/>
            </a:spcBef>
            <a:spcAft>
              <a:spcPct val="35000"/>
            </a:spcAft>
            <a:buNone/>
          </a:pPr>
          <a:r>
            <a:rPr lang="en-US" sz="1100" kern="1200"/>
            <a:t>Describe how the experiment is completed.</a:t>
          </a:r>
        </a:p>
      </dsp:txBody>
      <dsp:txXfrm>
        <a:off x="2003777" y="733093"/>
        <a:ext cx="1892024" cy="855745"/>
      </dsp:txXfrm>
    </dsp:sp>
    <dsp:sp modelId="{0D570C3C-7823-427E-80B2-8A2BCAD28839}">
      <dsp:nvSpPr>
        <dsp:cNvPr id="0" name=""/>
        <dsp:cNvSpPr/>
      </dsp:nvSpPr>
      <dsp:spPr>
        <a:xfrm>
          <a:off x="4003697" y="165486"/>
          <a:ext cx="1892024" cy="56760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512" tIns="149512" rIns="149512" bIns="149512" numCol="1" spcCol="1270" anchor="ctr" anchorCtr="0">
          <a:noAutofit/>
        </a:bodyPr>
        <a:lstStyle/>
        <a:p>
          <a:pPr marL="0" lvl="0" indent="0" algn="ctr" defTabSz="889000">
            <a:lnSpc>
              <a:spcPct val="90000"/>
            </a:lnSpc>
            <a:spcBef>
              <a:spcPct val="0"/>
            </a:spcBef>
            <a:spcAft>
              <a:spcPct val="35000"/>
            </a:spcAft>
            <a:buNone/>
          </a:pPr>
          <a:r>
            <a:rPr lang="en-US" sz="2000" kern="1200"/>
            <a:t>3. Watch</a:t>
          </a:r>
        </a:p>
      </dsp:txBody>
      <dsp:txXfrm>
        <a:off x="4003697" y="165486"/>
        <a:ext cx="1892024" cy="567607"/>
      </dsp:txXfrm>
    </dsp:sp>
    <dsp:sp modelId="{01CFB7DA-BC23-470F-8FFA-C1207D7C9773}">
      <dsp:nvSpPr>
        <dsp:cNvPr id="0" name=""/>
        <dsp:cNvSpPr/>
      </dsp:nvSpPr>
      <dsp:spPr>
        <a:xfrm>
          <a:off x="4003697" y="733093"/>
          <a:ext cx="1892024" cy="85574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6890" tIns="186890" rIns="186890" bIns="186890" numCol="1" spcCol="1270" anchor="t" anchorCtr="0">
          <a:noAutofit/>
        </a:bodyPr>
        <a:lstStyle/>
        <a:p>
          <a:pPr marL="0" lvl="0" indent="0" algn="l" defTabSz="488950">
            <a:lnSpc>
              <a:spcPct val="90000"/>
            </a:lnSpc>
            <a:spcBef>
              <a:spcPct val="0"/>
            </a:spcBef>
            <a:spcAft>
              <a:spcPct val="35000"/>
            </a:spcAft>
            <a:buNone/>
          </a:pPr>
          <a:r>
            <a:rPr lang="en-US" sz="1100" kern="1200"/>
            <a:t>Watch the video and record the time when the pin falls off (for the last one you’ll have to guess!)</a:t>
          </a:r>
        </a:p>
      </dsp:txBody>
      <dsp:txXfrm>
        <a:off x="4003697" y="733093"/>
        <a:ext cx="1892024" cy="855745"/>
      </dsp:txXfrm>
    </dsp:sp>
    <dsp:sp modelId="{4E27C647-6140-447F-B286-5DCC20788A67}">
      <dsp:nvSpPr>
        <dsp:cNvPr id="0" name=""/>
        <dsp:cNvSpPr/>
      </dsp:nvSpPr>
      <dsp:spPr>
        <a:xfrm>
          <a:off x="6003616" y="165486"/>
          <a:ext cx="1892024" cy="56760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512" tIns="149512" rIns="149512" bIns="149512" numCol="1" spcCol="1270" anchor="ctr" anchorCtr="0">
          <a:noAutofit/>
        </a:bodyPr>
        <a:lstStyle/>
        <a:p>
          <a:pPr marL="0" lvl="0" indent="0" algn="ctr" defTabSz="889000">
            <a:lnSpc>
              <a:spcPct val="90000"/>
            </a:lnSpc>
            <a:spcBef>
              <a:spcPct val="0"/>
            </a:spcBef>
            <a:spcAft>
              <a:spcPct val="35000"/>
            </a:spcAft>
            <a:buNone/>
          </a:pPr>
          <a:r>
            <a:rPr lang="en-US" sz="2000" kern="1200"/>
            <a:t>4. Explain</a:t>
          </a:r>
        </a:p>
      </dsp:txBody>
      <dsp:txXfrm>
        <a:off x="6003616" y="165486"/>
        <a:ext cx="1892024" cy="567607"/>
      </dsp:txXfrm>
    </dsp:sp>
    <dsp:sp modelId="{BA44FE2C-50C8-4EC1-AC78-29E9DA027532}">
      <dsp:nvSpPr>
        <dsp:cNvPr id="0" name=""/>
        <dsp:cNvSpPr/>
      </dsp:nvSpPr>
      <dsp:spPr>
        <a:xfrm>
          <a:off x="6003616" y="733093"/>
          <a:ext cx="1892024" cy="85574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6890" tIns="186890" rIns="186890" bIns="186890" numCol="1" spcCol="1270" anchor="t" anchorCtr="0">
          <a:noAutofit/>
        </a:bodyPr>
        <a:lstStyle/>
        <a:p>
          <a:pPr marL="0" lvl="0" indent="0" algn="l" defTabSz="488950">
            <a:lnSpc>
              <a:spcPct val="90000"/>
            </a:lnSpc>
            <a:spcBef>
              <a:spcPct val="0"/>
            </a:spcBef>
            <a:spcAft>
              <a:spcPct val="35000"/>
            </a:spcAft>
            <a:buNone/>
          </a:pPr>
          <a:r>
            <a:rPr lang="en-US" sz="1100" kern="1200"/>
            <a:t>Explain what this experiment shows</a:t>
          </a:r>
        </a:p>
      </dsp:txBody>
      <dsp:txXfrm>
        <a:off x="6003616" y="733093"/>
        <a:ext cx="1892024" cy="85574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3846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GB" altLang="en-US"/>
          </a:p>
        </p:txBody>
      </p:sp>
      <p:sp>
        <p:nvSpPr>
          <p:cNvPr id="27651" name="Rectangle 3"/>
          <p:cNvSpPr>
            <a:spLocks noGrp="1" noChangeArrowheads="1"/>
          </p:cNvSpPr>
          <p:nvPr>
            <p:ph type="dt" sz="quarter" idx="1"/>
          </p:nvPr>
        </p:nvSpPr>
        <p:spPr bwMode="auto">
          <a:xfrm>
            <a:off x="3843338" y="0"/>
            <a:ext cx="2938462"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ltLang="en-US"/>
          </a:p>
        </p:txBody>
      </p:sp>
      <p:sp>
        <p:nvSpPr>
          <p:cNvPr id="27652" name="Rectangle 4"/>
          <p:cNvSpPr>
            <a:spLocks noGrp="1" noChangeArrowheads="1"/>
          </p:cNvSpPr>
          <p:nvPr>
            <p:ph type="ftr" sz="quarter" idx="2"/>
          </p:nvPr>
        </p:nvSpPr>
        <p:spPr bwMode="auto">
          <a:xfrm>
            <a:off x="0" y="9429750"/>
            <a:ext cx="293846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GB" altLang="en-US"/>
          </a:p>
        </p:txBody>
      </p:sp>
      <p:sp>
        <p:nvSpPr>
          <p:cNvPr id="27653" name="Rectangle 5"/>
          <p:cNvSpPr>
            <a:spLocks noGrp="1" noChangeArrowheads="1"/>
          </p:cNvSpPr>
          <p:nvPr>
            <p:ph type="sldNum" sz="quarter" idx="3"/>
          </p:nvPr>
        </p:nvSpPr>
        <p:spPr bwMode="auto">
          <a:xfrm>
            <a:off x="3843338" y="9429750"/>
            <a:ext cx="2938462"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225B032B-2DCF-4D3A-8094-1D6BC4743D97}" type="slidenum">
              <a:rPr lang="en-GB" altLang="en-US"/>
              <a:pPr/>
              <a:t>‹#›</a:t>
            </a:fld>
            <a:endParaRPr lang="en-GB" altLang="en-US"/>
          </a:p>
        </p:txBody>
      </p:sp>
    </p:spTree>
    <p:extLst>
      <p:ext uri="{BB962C8B-B14F-4D97-AF65-F5344CB8AC3E}">
        <p14:creationId xmlns:p14="http://schemas.microsoft.com/office/powerpoint/2010/main" val="2281371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293846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GB" altLang="en-US"/>
          </a:p>
        </p:txBody>
      </p:sp>
      <p:sp>
        <p:nvSpPr>
          <p:cNvPr id="26627" name="Rectangle 3"/>
          <p:cNvSpPr>
            <a:spLocks noGrp="1" noChangeArrowheads="1"/>
          </p:cNvSpPr>
          <p:nvPr>
            <p:ph type="dt" idx="1"/>
          </p:nvPr>
        </p:nvSpPr>
        <p:spPr bwMode="auto">
          <a:xfrm>
            <a:off x="3843338" y="0"/>
            <a:ext cx="2938462"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ltLang="en-US"/>
          </a:p>
        </p:txBody>
      </p:sp>
      <p:sp>
        <p:nvSpPr>
          <p:cNvPr id="31748" name="Rectangle 4"/>
          <p:cNvSpPr>
            <a:spLocks noGrp="1" noRot="1" noChangeAspect="1" noChangeArrowheads="1" noTextEdit="1"/>
          </p:cNvSpPr>
          <p:nvPr>
            <p:ph type="sldImg" idx="2"/>
          </p:nvPr>
        </p:nvSpPr>
        <p:spPr bwMode="auto">
          <a:xfrm>
            <a:off x="909638" y="744538"/>
            <a:ext cx="4964112"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6629" name="Rectangle 5"/>
          <p:cNvSpPr>
            <a:spLocks noGrp="1" noChangeArrowheads="1"/>
          </p:cNvSpPr>
          <p:nvPr>
            <p:ph type="body" sz="quarter" idx="3"/>
          </p:nvPr>
        </p:nvSpPr>
        <p:spPr bwMode="auto">
          <a:xfrm>
            <a:off x="904875" y="4714875"/>
            <a:ext cx="4972050"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26630" name="Rectangle 6"/>
          <p:cNvSpPr>
            <a:spLocks noGrp="1" noChangeArrowheads="1"/>
          </p:cNvSpPr>
          <p:nvPr>
            <p:ph type="ftr" sz="quarter" idx="4"/>
          </p:nvPr>
        </p:nvSpPr>
        <p:spPr bwMode="auto">
          <a:xfrm>
            <a:off x="0" y="9429750"/>
            <a:ext cx="293846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GB" altLang="en-US"/>
          </a:p>
        </p:txBody>
      </p:sp>
      <p:sp>
        <p:nvSpPr>
          <p:cNvPr id="26631" name="Rectangle 7"/>
          <p:cNvSpPr>
            <a:spLocks noGrp="1" noChangeArrowheads="1"/>
          </p:cNvSpPr>
          <p:nvPr>
            <p:ph type="sldNum" sz="quarter" idx="5"/>
          </p:nvPr>
        </p:nvSpPr>
        <p:spPr bwMode="auto">
          <a:xfrm>
            <a:off x="3843338" y="9429750"/>
            <a:ext cx="2938462"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BD5C2583-4941-4579-AFE3-38BE9D773F3C}" type="slidenum">
              <a:rPr lang="en-GB" altLang="en-US"/>
              <a:pPr/>
              <a:t>‹#›</a:t>
            </a:fld>
            <a:endParaRPr lang="en-GB" altLang="en-US"/>
          </a:p>
        </p:txBody>
      </p:sp>
    </p:spTree>
    <p:extLst>
      <p:ext uri="{BB962C8B-B14F-4D97-AF65-F5344CB8AC3E}">
        <p14:creationId xmlns:p14="http://schemas.microsoft.com/office/powerpoint/2010/main" val="23174377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Times New Roman" pitchFamily="18" charset="0"/>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Times New Roman" pitchFamily="18" charset="0"/>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Times New Roman" pitchFamily="18" charset="0"/>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Times New Roman" pitchFamily="18" charset="0"/>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1000"/>
              </a:spcBef>
              <a:spcAft>
                <a:spcPts val="0"/>
              </a:spcAft>
              <a:buFont typeface="Arial"/>
              <a:buChar char="•"/>
            </a:pPr>
            <a:r>
              <a:rPr lang="en-GB">
                <a:latin typeface="Times New Roman"/>
                <a:cs typeface="Times New Roman"/>
              </a:rPr>
              <a:t>We often talk about heat and temperature as if they were the same thing – they are not! </a:t>
            </a:r>
            <a:endParaRPr lang="en-US">
              <a:latin typeface="Times New Roman"/>
              <a:cs typeface="Times New Roman"/>
            </a:endParaRPr>
          </a:p>
          <a:p>
            <a:pPr marL="285750" indent="-285750">
              <a:lnSpc>
                <a:spcPct val="114999"/>
              </a:lnSpc>
              <a:spcBef>
                <a:spcPts val="1000"/>
              </a:spcBef>
              <a:spcAft>
                <a:spcPts val="1000"/>
              </a:spcAft>
              <a:buFont typeface="Arial"/>
              <a:buChar char="•"/>
            </a:pPr>
            <a:r>
              <a:rPr lang="en-GB">
                <a:latin typeface="Times New Roman"/>
                <a:cs typeface="Times New Roman"/>
              </a:rPr>
              <a:t>After 2 mins there was a temperature increase in each beaker. The smaller volume of water had a higher increase in temp as there was less mass of water to heat.</a:t>
            </a:r>
            <a:endParaRPr lang="en-US">
              <a:latin typeface="Times New Roman"/>
              <a:cs typeface="Times New Roman"/>
            </a:endParaRPr>
          </a:p>
          <a:p>
            <a:pPr marL="285750" indent="-285750">
              <a:lnSpc>
                <a:spcPct val="114999"/>
              </a:lnSpc>
              <a:spcBef>
                <a:spcPts val="1000"/>
              </a:spcBef>
              <a:spcAft>
                <a:spcPts val="1000"/>
              </a:spcAft>
              <a:buFont typeface="Arial"/>
              <a:buChar char="•"/>
            </a:pPr>
            <a:r>
              <a:rPr lang="en-GB">
                <a:latin typeface="Times New Roman"/>
                <a:cs typeface="Times New Roman"/>
              </a:rPr>
              <a:t>Energy input  is proportional to the rise in temperature.  Eh  T</a:t>
            </a:r>
            <a:endParaRPr lang="en-US">
              <a:latin typeface="Times New Roman"/>
              <a:cs typeface="Times New Roman"/>
            </a:endParaRPr>
          </a:p>
          <a:p>
            <a:pPr marL="285750" indent="-285750">
              <a:lnSpc>
                <a:spcPct val="114999"/>
              </a:lnSpc>
              <a:spcBef>
                <a:spcPts val="1000"/>
              </a:spcBef>
              <a:spcAft>
                <a:spcPts val="1000"/>
              </a:spcAft>
              <a:buFont typeface="Arial"/>
              <a:buChar char="•"/>
            </a:pPr>
            <a:r>
              <a:rPr lang="en-GB">
                <a:latin typeface="Times New Roman"/>
                <a:cs typeface="Times New Roman"/>
              </a:rPr>
              <a:t>Temperature and Heat are related. The </a:t>
            </a:r>
            <a:r>
              <a:rPr lang="en-GB" b="1">
                <a:latin typeface="Times New Roman"/>
                <a:cs typeface="Times New Roman"/>
              </a:rPr>
              <a:t>heat</a:t>
            </a:r>
            <a:r>
              <a:rPr lang="en-GB">
                <a:latin typeface="Times New Roman"/>
                <a:cs typeface="Times New Roman"/>
              </a:rPr>
              <a:t> caused a </a:t>
            </a:r>
            <a:r>
              <a:rPr lang="en-GB" b="1">
                <a:latin typeface="Times New Roman"/>
                <a:cs typeface="Times New Roman"/>
              </a:rPr>
              <a:t>change in temperature</a:t>
            </a:r>
            <a:r>
              <a:rPr lang="en-GB">
                <a:latin typeface="Times New Roman"/>
                <a:cs typeface="Times New Roman"/>
              </a:rPr>
              <a:t> but they are NOT the same thing......</a:t>
            </a:r>
            <a:endParaRPr lang="en-US">
              <a:latin typeface="Times New Roman"/>
              <a:cs typeface="Times New Roman"/>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BD5C2583-4941-4579-AFE3-38BE9D773F3C}" type="slidenum">
              <a:rPr lang="en-GB" altLang="en-US"/>
              <a:pPr/>
              <a:t>4</a:t>
            </a:fld>
            <a:endParaRPr lang="en-GB" altLang="en-US"/>
          </a:p>
        </p:txBody>
      </p:sp>
    </p:spTree>
    <p:extLst>
      <p:ext uri="{BB962C8B-B14F-4D97-AF65-F5344CB8AC3E}">
        <p14:creationId xmlns:p14="http://schemas.microsoft.com/office/powerpoint/2010/main" val="2346097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dirty="0">
                <a:solidFill>
                  <a:srgbClr val="201F1E"/>
                </a:solidFill>
                <a:effectLst/>
                <a:latin typeface="Segoe UI" panose="020B0502040204020203" pitchFamily="34" charset="0"/>
              </a:rPr>
              <a:t>YY^LU3!9X$cadc6h</a:t>
            </a:r>
            <a:endParaRPr lang="en-GB" dirty="0"/>
          </a:p>
          <a:p>
            <a:endParaRPr lang="en-GB" dirty="0"/>
          </a:p>
        </p:txBody>
      </p:sp>
      <p:sp>
        <p:nvSpPr>
          <p:cNvPr id="4" name="Slide Number Placeholder 3"/>
          <p:cNvSpPr>
            <a:spLocks noGrp="1"/>
          </p:cNvSpPr>
          <p:nvPr>
            <p:ph type="sldNum" sz="quarter" idx="5"/>
          </p:nvPr>
        </p:nvSpPr>
        <p:spPr/>
        <p:txBody>
          <a:bodyPr/>
          <a:lstStyle/>
          <a:p>
            <a:fld id="{BD5C2583-4941-4579-AFE3-38BE9D773F3C}" type="slidenum">
              <a:rPr lang="en-GB" altLang="en-US" smtClean="0"/>
              <a:pPr/>
              <a:t>6</a:t>
            </a:fld>
            <a:endParaRPr lang="en-GB" altLang="en-US"/>
          </a:p>
        </p:txBody>
      </p:sp>
    </p:spTree>
    <p:extLst>
      <p:ext uri="{BB962C8B-B14F-4D97-AF65-F5344CB8AC3E}">
        <p14:creationId xmlns:p14="http://schemas.microsoft.com/office/powerpoint/2010/main" val="852076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mj-lt"/>
              <a:buAutoNum type="arabicPeriod"/>
              <a:tabLst>
                <a:tab pos="935990" algn="l"/>
              </a:tabLst>
            </a:pPr>
            <a:r>
              <a:rPr lang="en-US" sz="1800" dirty="0">
                <a:effectLst/>
                <a:latin typeface="Arial" panose="020B0604020202020204" pitchFamily="34" charset="0"/>
                <a:ea typeface="Times New Roman" panose="02020603050405020304" pitchFamily="18" charset="0"/>
              </a:rPr>
              <a:t>Place all of the beakers on a heat proof mat as far from each other as possible.</a:t>
            </a:r>
            <a:endParaRPr lang="en-GB" sz="1800" dirty="0">
              <a:effectLst/>
              <a:latin typeface="Times New Roman" panose="02020603050405020304" pitchFamily="18" charset="0"/>
              <a:ea typeface="Times New Roman" panose="02020603050405020304" pitchFamily="18" charset="0"/>
            </a:endParaRPr>
          </a:p>
          <a:p>
            <a:pPr marL="742950" lvl="1" indent="-285750">
              <a:buFont typeface="+mj-lt"/>
              <a:buAutoNum type="arabicPeriod"/>
              <a:tabLst>
                <a:tab pos="935990" algn="l"/>
              </a:tabLst>
            </a:pPr>
            <a:r>
              <a:rPr lang="en-US" sz="1800" dirty="0">
                <a:effectLst/>
                <a:latin typeface="Arial" panose="020B0604020202020204" pitchFamily="34" charset="0"/>
                <a:ea typeface="Times New Roman" panose="02020603050405020304" pitchFamily="18" charset="0"/>
              </a:rPr>
              <a:t>Pour boiling water into the glass beaker, the plastic beaker, the copper can and the polystyrene cup.</a:t>
            </a:r>
            <a:endParaRPr lang="en-GB" sz="1800" dirty="0">
              <a:effectLst/>
              <a:latin typeface="Times New Roman" panose="02020603050405020304" pitchFamily="18" charset="0"/>
              <a:ea typeface="Times New Roman" panose="02020603050405020304" pitchFamily="18" charset="0"/>
            </a:endParaRPr>
          </a:p>
          <a:p>
            <a:pPr marL="742950" lvl="1" indent="-285750">
              <a:buFont typeface="+mj-lt"/>
              <a:buAutoNum type="arabicPeriod"/>
              <a:tabLst>
                <a:tab pos="935990" algn="l"/>
              </a:tabLst>
            </a:pPr>
            <a:r>
              <a:rPr lang="en-US" sz="1800" dirty="0">
                <a:effectLst/>
                <a:latin typeface="Arial" panose="020B0604020202020204" pitchFamily="34" charset="0"/>
                <a:ea typeface="Times New Roman" panose="02020603050405020304" pitchFamily="18" charset="0"/>
              </a:rPr>
              <a:t>Predict which one you think will be hottest to touch and which will be the coolest etc. </a:t>
            </a:r>
            <a:endParaRPr lang="en-GB" sz="1800" dirty="0">
              <a:effectLst/>
              <a:latin typeface="Times New Roman" panose="02020603050405020304" pitchFamily="18" charset="0"/>
              <a:ea typeface="Times New Roman" panose="02020603050405020304" pitchFamily="18" charset="0"/>
            </a:endParaRPr>
          </a:p>
          <a:p>
            <a:pPr marL="742950" lvl="1" indent="-285750">
              <a:buFont typeface="+mj-lt"/>
              <a:buAutoNum type="arabicPeriod"/>
              <a:tabLst>
                <a:tab pos="935990" algn="l"/>
              </a:tabLst>
            </a:pPr>
            <a:r>
              <a:rPr lang="en-US" sz="1800" dirty="0">
                <a:effectLst/>
                <a:latin typeface="Arial" panose="020B0604020202020204" pitchFamily="34" charset="0"/>
                <a:ea typeface="Times New Roman" panose="02020603050405020304" pitchFamily="18" charset="0"/>
              </a:rPr>
              <a:t>Touch each beaker lightly with your finger. BEWARE OF THE DANGERS OF THIS EXPERIMENT!</a:t>
            </a:r>
            <a:endParaRPr lang="en-GB" sz="1800">
              <a:effectLst/>
              <a:latin typeface="Times New Roman" panose="02020603050405020304" pitchFamily="18" charset="0"/>
              <a:ea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BD5C2583-4941-4579-AFE3-38BE9D773F3C}" type="slidenum">
              <a:rPr lang="en-GB" altLang="en-US" smtClean="0"/>
              <a:pPr/>
              <a:t>14</a:t>
            </a:fld>
            <a:endParaRPr lang="en-GB" altLang="en-US"/>
          </a:p>
        </p:txBody>
      </p:sp>
    </p:spTree>
    <p:extLst>
      <p:ext uri="{BB962C8B-B14F-4D97-AF65-F5344CB8AC3E}">
        <p14:creationId xmlns:p14="http://schemas.microsoft.com/office/powerpoint/2010/main" val="2150185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r>
              <a:rPr lang="en-US" altLang="en-US"/>
              <a:t>jah slide no.</a:t>
            </a:r>
          </a:p>
        </p:txBody>
      </p:sp>
      <p:sp>
        <p:nvSpPr>
          <p:cNvPr id="9" name="Slide Number Placeholder 8"/>
          <p:cNvSpPr>
            <a:spLocks noGrp="1"/>
          </p:cNvSpPr>
          <p:nvPr>
            <p:ph type="sldNum" sz="quarter" idx="12"/>
          </p:nvPr>
        </p:nvSpPr>
        <p:spPr/>
        <p:txBody>
          <a:bodyPr/>
          <a:lstStyle/>
          <a:p>
            <a:fld id="{6C87CB02-A2C7-4BFD-9F49-B6B636BA8955}" type="slidenum">
              <a:rPr lang="en-US" altLang="en-US" smtClean="0"/>
              <a:pPr/>
              <a:t>‹#›</a:t>
            </a:fld>
            <a:endParaRPr lang="en-US" altLang="en-US"/>
          </a:p>
        </p:txBody>
      </p:sp>
    </p:spTree>
    <p:extLst>
      <p:ext uri="{BB962C8B-B14F-4D97-AF65-F5344CB8AC3E}">
        <p14:creationId xmlns:p14="http://schemas.microsoft.com/office/powerpoint/2010/main" val="186624911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r>
              <a:rPr lang="en-US" altLang="en-US"/>
              <a:t>Sep-11</a:t>
            </a:r>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r>
              <a:rPr lang="en-US" altLang="en-US"/>
              <a:t>jah slide no. </a:t>
            </a:r>
            <a:fld id="{36E9C329-CE13-4FB4-AB5D-8451D777F4CD}" type="slidenum">
              <a:rPr lang="en-US" altLang="en-US" smtClean="0"/>
              <a:pPr/>
              <a:t>‹#›</a:t>
            </a:fld>
            <a:endParaRPr lang="en-US" altLang="en-US"/>
          </a:p>
        </p:txBody>
      </p:sp>
    </p:spTree>
    <p:extLst>
      <p:ext uri="{BB962C8B-B14F-4D97-AF65-F5344CB8AC3E}">
        <p14:creationId xmlns:p14="http://schemas.microsoft.com/office/powerpoint/2010/main" val="4177110945"/>
      </p:ext>
    </p:extLst>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r>
              <a:rPr lang="en-US" altLang="en-US"/>
              <a:t>Sep-11</a:t>
            </a:r>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r>
              <a:rPr lang="en-US" altLang="en-US"/>
              <a:t>jah slide no. </a:t>
            </a:r>
            <a:fld id="{36E9C329-CE13-4FB4-AB5D-8451D777F4CD}" type="slidenum">
              <a:rPr lang="en-US" altLang="en-US" smtClean="0"/>
              <a:pPr/>
              <a:t>‹#›</a:t>
            </a:fld>
            <a:endParaRPr lang="en-US" altLang="en-US"/>
          </a:p>
        </p:txBody>
      </p:sp>
    </p:spTree>
    <p:extLst>
      <p:ext uri="{BB962C8B-B14F-4D97-AF65-F5344CB8AC3E}">
        <p14:creationId xmlns:p14="http://schemas.microsoft.com/office/powerpoint/2010/main" val="1064136679"/>
      </p:ext>
    </p:extLst>
  </p:cSld>
  <p:clrMapOvr>
    <a:masterClrMapping/>
  </p:clrMapOvr>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7724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5720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12"/>
          <p:cNvSpPr>
            <a:spLocks noGrp="1" noChangeArrowheads="1"/>
          </p:cNvSpPr>
          <p:nvPr>
            <p:ph type="dt" sz="half" idx="10"/>
          </p:nvPr>
        </p:nvSpPr>
        <p:spPr>
          <a:ln/>
        </p:spPr>
        <p:txBody>
          <a:bodyPr/>
          <a:lstStyle>
            <a:lvl1pPr>
              <a:defRPr/>
            </a:lvl1pPr>
          </a:lstStyle>
          <a:p>
            <a:pPr>
              <a:defRPr/>
            </a:pPr>
            <a:r>
              <a:rPr lang="en-US" altLang="en-US"/>
              <a:t>Sep-11</a:t>
            </a: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p:cNvSpPr>
            <a:spLocks noGrp="1" noChangeArrowheads="1"/>
          </p:cNvSpPr>
          <p:nvPr>
            <p:ph type="sldNum" sz="quarter" idx="12"/>
          </p:nvPr>
        </p:nvSpPr>
        <p:spPr>
          <a:ln/>
        </p:spPr>
        <p:txBody>
          <a:bodyPr/>
          <a:lstStyle>
            <a:lvl1pPr>
              <a:defRPr/>
            </a:lvl1pPr>
          </a:lstStyle>
          <a:p>
            <a:r>
              <a:rPr lang="en-US" altLang="en-US"/>
              <a:t>jah slide no. </a:t>
            </a:r>
            <a:fld id="{2C14CB59-B3F9-41D1-A1F2-8AC204C73CF4}" type="slidenum">
              <a:rPr lang="en-US" altLang="en-US"/>
              <a:pPr/>
              <a:t>‹#›</a:t>
            </a:fld>
            <a:endParaRPr lang="en-US" altLang="en-US"/>
          </a:p>
        </p:txBody>
      </p:sp>
    </p:spTree>
    <p:extLst>
      <p:ext uri="{BB962C8B-B14F-4D97-AF65-F5344CB8AC3E}">
        <p14:creationId xmlns:p14="http://schemas.microsoft.com/office/powerpoint/2010/main" val="3773709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r>
              <a:rPr lang="en-US" altLang="en-US"/>
              <a:t>Sep-11</a:t>
            </a:r>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r>
              <a:rPr lang="en-US" altLang="en-US"/>
              <a:t>jah slide no. </a:t>
            </a:r>
            <a:fld id="{36E9C329-CE13-4FB4-AB5D-8451D777F4CD}" type="slidenum">
              <a:rPr lang="en-US" altLang="en-US" smtClean="0"/>
              <a:pPr/>
              <a:t>‹#›</a:t>
            </a:fld>
            <a:endParaRPr lang="en-US" altLang="en-US"/>
          </a:p>
        </p:txBody>
      </p:sp>
    </p:spTree>
    <p:extLst>
      <p:ext uri="{BB962C8B-B14F-4D97-AF65-F5344CB8AC3E}">
        <p14:creationId xmlns:p14="http://schemas.microsoft.com/office/powerpoint/2010/main" val="1261358681"/>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pPr>
              <a:defRPr/>
            </a:pPr>
            <a:r>
              <a:rPr lang="en-US" altLang="en-US"/>
              <a:t>Sep-11</a:t>
            </a:r>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r>
              <a:rPr lang="en-US" altLang="en-US"/>
              <a:t>jah slide no. </a:t>
            </a:r>
            <a:fld id="{46DF1374-48F3-42A2-995A-3AAC46DB1CE3}" type="slidenum">
              <a:rPr lang="en-US" altLang="en-US" smtClean="0"/>
              <a:pPr/>
              <a:t>‹#›</a:t>
            </a:fld>
            <a:endParaRPr lang="en-US" altLang="en-US"/>
          </a:p>
        </p:txBody>
      </p:sp>
    </p:spTree>
    <p:extLst>
      <p:ext uri="{BB962C8B-B14F-4D97-AF65-F5344CB8AC3E}">
        <p14:creationId xmlns:p14="http://schemas.microsoft.com/office/powerpoint/2010/main" val="135412720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pPr>
              <a:defRPr/>
            </a:pPr>
            <a:r>
              <a:rPr lang="en-US" altLang="en-US"/>
              <a:t>Sep-11</a:t>
            </a:r>
          </a:p>
        </p:txBody>
      </p:sp>
      <p:sp>
        <p:nvSpPr>
          <p:cNvPr id="9" name="Footer Placeholder 8"/>
          <p:cNvSpPr>
            <a:spLocks noGrp="1"/>
          </p:cNvSpPr>
          <p:nvPr>
            <p:ph type="ftr" sz="quarter" idx="11"/>
          </p:nvPr>
        </p:nvSpPr>
        <p:spPr/>
        <p:txBody>
          <a:bodyPr/>
          <a:lstStyle/>
          <a:p>
            <a:pPr>
              <a:defRPr/>
            </a:pPr>
            <a:endParaRPr lang="en-US" altLang="en-US"/>
          </a:p>
        </p:txBody>
      </p:sp>
      <p:sp>
        <p:nvSpPr>
          <p:cNvPr id="10" name="Slide Number Placeholder 9"/>
          <p:cNvSpPr>
            <a:spLocks noGrp="1"/>
          </p:cNvSpPr>
          <p:nvPr>
            <p:ph type="sldNum" sz="quarter" idx="12"/>
          </p:nvPr>
        </p:nvSpPr>
        <p:spPr/>
        <p:txBody>
          <a:bodyPr/>
          <a:lstStyle/>
          <a:p>
            <a:r>
              <a:rPr lang="en-US" altLang="en-US"/>
              <a:t>jah slide no. </a:t>
            </a:r>
            <a:fld id="{36E9C329-CE13-4FB4-AB5D-8451D777F4CD}" type="slidenum">
              <a:rPr lang="en-US" altLang="en-US" smtClean="0"/>
              <a:pPr/>
              <a:t>‹#›</a:t>
            </a:fld>
            <a:endParaRPr lang="en-US" altLang="en-US"/>
          </a:p>
        </p:txBody>
      </p:sp>
    </p:spTree>
    <p:extLst>
      <p:ext uri="{BB962C8B-B14F-4D97-AF65-F5344CB8AC3E}">
        <p14:creationId xmlns:p14="http://schemas.microsoft.com/office/powerpoint/2010/main" val="2693540218"/>
      </p:ext>
    </p:extLst>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2239" y="3143250"/>
            <a:ext cx="3288024"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pPr>
              <a:defRPr/>
            </a:pPr>
            <a:r>
              <a:rPr lang="en-US" altLang="en-US"/>
              <a:t>Sep-11</a:t>
            </a:r>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r>
              <a:rPr lang="en-US" altLang="en-US"/>
              <a:t>jah slide no. </a:t>
            </a:r>
            <a:fld id="{36E9C329-CE13-4FB4-AB5D-8451D777F4CD}" type="slidenum">
              <a:rPr lang="en-US" altLang="en-US" smtClean="0"/>
              <a:pPr/>
              <a:t>‹#›</a:t>
            </a:fld>
            <a:endParaRPr lang="en-US" alt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65676904"/>
      </p:ext>
    </p:extLst>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r>
              <a:rPr lang="en-US" altLang="en-US"/>
              <a:t>Sep-11</a:t>
            </a:r>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r>
              <a:rPr lang="en-US" altLang="en-US"/>
              <a:t>jah slide no. </a:t>
            </a:r>
            <a:fld id="{325BD7A0-B505-4146-AD9A-941E0FA94424}" type="slidenum">
              <a:rPr lang="en-US" altLang="en-US" smtClean="0"/>
              <a:pPr/>
              <a:t>‹#›</a:t>
            </a:fld>
            <a:endParaRPr lang="en-US" altLang="en-US"/>
          </a:p>
        </p:txBody>
      </p:sp>
    </p:spTree>
    <p:extLst>
      <p:ext uri="{BB962C8B-B14F-4D97-AF65-F5344CB8AC3E}">
        <p14:creationId xmlns:p14="http://schemas.microsoft.com/office/powerpoint/2010/main" val="532084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ltLang="en-US"/>
              <a:t>Sep-11</a:t>
            </a:r>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r>
              <a:rPr lang="en-US" altLang="en-US"/>
              <a:t>jah slide no. </a:t>
            </a:r>
            <a:fld id="{72453701-4F53-4083-98FA-8648114A794D}" type="slidenum">
              <a:rPr lang="en-US" altLang="en-US" smtClean="0"/>
              <a:pPr/>
              <a:t>‹#›</a:t>
            </a:fld>
            <a:endParaRPr lang="en-US" altLang="en-US"/>
          </a:p>
        </p:txBody>
      </p:sp>
    </p:spTree>
    <p:extLst>
      <p:ext uri="{BB962C8B-B14F-4D97-AF65-F5344CB8AC3E}">
        <p14:creationId xmlns:p14="http://schemas.microsoft.com/office/powerpoint/2010/main" val="1074160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pPr>
              <a:defRPr/>
            </a:pPr>
            <a:r>
              <a:rPr lang="en-US" altLang="en-US"/>
              <a:t>Sep-11</a:t>
            </a:r>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pPr>
              <a:defRPr/>
            </a:pPr>
            <a:endParaRPr lang="en-US" altLang="en-US"/>
          </a:p>
        </p:txBody>
      </p:sp>
      <p:sp>
        <p:nvSpPr>
          <p:cNvPr id="11" name="Slide Number Placeholder 10"/>
          <p:cNvSpPr>
            <a:spLocks noGrp="1"/>
          </p:cNvSpPr>
          <p:nvPr>
            <p:ph type="sldNum" sz="quarter" idx="12"/>
          </p:nvPr>
        </p:nvSpPr>
        <p:spPr/>
        <p:txBody>
          <a:bodyPr/>
          <a:lstStyle/>
          <a:p>
            <a:r>
              <a:rPr lang="en-US" altLang="en-US"/>
              <a:t>jah slide no. </a:t>
            </a:r>
            <a:fld id="{36E9C329-CE13-4FB4-AB5D-8451D777F4CD}" type="slidenum">
              <a:rPr lang="en-US" altLang="en-US" smtClean="0"/>
              <a:pPr/>
              <a:t>‹#›</a:t>
            </a:fld>
            <a:endParaRPr lang="en-US" altLang="en-US"/>
          </a:p>
        </p:txBody>
      </p:sp>
    </p:spTree>
    <p:extLst>
      <p:ext uri="{BB962C8B-B14F-4D97-AF65-F5344CB8AC3E}">
        <p14:creationId xmlns:p14="http://schemas.microsoft.com/office/powerpoint/2010/main" val="3608018070"/>
      </p:ext>
    </p:extLst>
  </p:cSld>
  <p:clrMapOvr>
    <a:masterClrMapping/>
  </p:clrMapOvr>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pPr>
              <a:defRPr/>
            </a:pPr>
            <a:r>
              <a:rPr lang="en-US" altLang="en-US"/>
              <a:t>Sep-11</a:t>
            </a:r>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pPr>
              <a:defRPr/>
            </a:pPr>
            <a:endParaRPr lang="en-US" altLang="en-US"/>
          </a:p>
        </p:txBody>
      </p:sp>
      <p:sp>
        <p:nvSpPr>
          <p:cNvPr id="10" name="Slide Number Placeholder 9"/>
          <p:cNvSpPr>
            <a:spLocks noGrp="1"/>
          </p:cNvSpPr>
          <p:nvPr>
            <p:ph type="sldNum" sz="quarter" idx="12"/>
          </p:nvPr>
        </p:nvSpPr>
        <p:spPr/>
        <p:txBody>
          <a:bodyPr/>
          <a:lstStyle/>
          <a:p>
            <a:r>
              <a:rPr lang="en-US" altLang="en-US"/>
              <a:t>jah slide no. </a:t>
            </a:r>
            <a:fld id="{36E9C329-CE13-4FB4-AB5D-8451D777F4CD}" type="slidenum">
              <a:rPr lang="en-US" altLang="en-US" smtClean="0"/>
              <a:pPr/>
              <a:t>‹#›</a:t>
            </a:fld>
            <a:endParaRPr lang="en-US" altLang="en-US"/>
          </a:p>
        </p:txBody>
      </p:sp>
    </p:spTree>
    <p:extLst>
      <p:ext uri="{BB962C8B-B14F-4D97-AF65-F5344CB8AC3E}">
        <p14:creationId xmlns:p14="http://schemas.microsoft.com/office/powerpoint/2010/main" val="3526160998"/>
      </p:ext>
    </p:extLst>
  </p:cSld>
  <p:clrMapOvr>
    <a:masterClrMapping/>
  </p:clrMapOvr>
  <p:hf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pPr>
              <a:defRPr/>
            </a:pPr>
            <a:r>
              <a:rPr lang="en-US" altLang="en-US"/>
              <a:t>Sep-11</a:t>
            </a:r>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pPr>
              <a:defRPr/>
            </a:pPr>
            <a:endParaRPr lang="en-US" altLang="en-US"/>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r>
              <a:rPr lang="en-US" altLang="en-US"/>
              <a:t>jah slide no. </a:t>
            </a:r>
            <a:fld id="{36E9C329-CE13-4FB4-AB5D-8451D777F4CD}" type="slidenum">
              <a:rPr lang="en-US" altLang="en-US" smtClean="0"/>
              <a:pPr/>
              <a:t>‹#›</a:t>
            </a:fld>
            <a:endParaRPr lang="en-US" altLang="en-US"/>
          </a:p>
        </p:txBody>
      </p:sp>
    </p:spTree>
    <p:extLst>
      <p:ext uri="{BB962C8B-B14F-4D97-AF65-F5344CB8AC3E}">
        <p14:creationId xmlns:p14="http://schemas.microsoft.com/office/powerpoint/2010/main" val="3329407184"/>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Lst>
  <p:hf hdr="0" ft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0.png"/><Relationship Id="rId7" Type="http://schemas.openxmlformats.org/officeDocument/2006/relationships/diagramColors" Target="../diagrams/colors2.xml"/><Relationship Id="rId2" Type="http://schemas.openxmlformats.org/officeDocument/2006/relationships/image" Target="../media/image3.gif"/><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gif"/><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www.echalk.co.uk/Science/physics/conduction/conduction.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youtu.be/qW59Y9lJso8" TargetMode="Externa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physicsflashrepo.cyou/" TargetMode="External"/><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gi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2F0BE480-1007-40FD-8427-3E300446A4C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mt="30000"/>
          </a:blip>
          <a:srcRect r="-1" b="278"/>
          <a:stretch/>
        </p:blipFill>
        <p:spPr>
          <a:xfrm>
            <a:off x="0" y="0"/>
            <a:ext cx="11296772" cy="6336704"/>
          </a:xfrm>
          <a:prstGeom prst="rect">
            <a:avLst/>
          </a:prstGeom>
        </p:spPr>
      </p:pic>
      <p:sp>
        <p:nvSpPr>
          <p:cNvPr id="2" name="Title 1">
            <a:extLst>
              <a:ext uri="{FF2B5EF4-FFF2-40B4-BE49-F238E27FC236}">
                <a16:creationId xmlns:a16="http://schemas.microsoft.com/office/drawing/2014/main" id="{9941F9B0-2F80-4E6C-B5DC-F1CB4BFABEDF}"/>
              </a:ext>
            </a:extLst>
          </p:cNvPr>
          <p:cNvSpPr>
            <a:spLocks noGrp="1"/>
          </p:cNvSpPr>
          <p:nvPr>
            <p:ph type="ctrTitle"/>
          </p:nvPr>
        </p:nvSpPr>
        <p:spPr>
          <a:xfrm>
            <a:off x="827584" y="3861048"/>
            <a:ext cx="5760640" cy="2595563"/>
          </a:xfrm>
          <a:noFill/>
          <a:ln>
            <a:noFill/>
          </a:ln>
        </p:spPr>
        <p:txBody>
          <a:bodyPr>
            <a:normAutofit/>
          </a:bodyPr>
          <a:lstStyle/>
          <a:p>
            <a:pPr algn="l"/>
            <a:r>
              <a:rPr lang="en-GB" sz="4400">
                <a:solidFill>
                  <a:srgbClr val="FFFF00"/>
                </a:solidFill>
              </a:rPr>
              <a:t>HEAT TRANSFER</a:t>
            </a:r>
            <a:br>
              <a:rPr lang="en-GB" sz="4400">
                <a:solidFill>
                  <a:srgbClr val="FFFF00"/>
                </a:solidFill>
              </a:rPr>
            </a:br>
            <a:r>
              <a:rPr lang="en-GB" sz="4400">
                <a:solidFill>
                  <a:srgbClr val="FFFF00"/>
                </a:solidFill>
              </a:rPr>
              <a:t>Conduction</a:t>
            </a:r>
          </a:p>
        </p:txBody>
      </p:sp>
      <p:sp>
        <p:nvSpPr>
          <p:cNvPr id="3" name="Subtitle 2">
            <a:extLst>
              <a:ext uri="{FF2B5EF4-FFF2-40B4-BE49-F238E27FC236}">
                <a16:creationId xmlns:a16="http://schemas.microsoft.com/office/drawing/2014/main" id="{DBE1DBA1-2D7E-4D59-940D-6A4185187E76}"/>
              </a:ext>
            </a:extLst>
          </p:cNvPr>
          <p:cNvSpPr>
            <a:spLocks noGrp="1"/>
          </p:cNvSpPr>
          <p:nvPr>
            <p:ph type="subTitle" idx="1"/>
          </p:nvPr>
        </p:nvSpPr>
        <p:spPr>
          <a:xfrm>
            <a:off x="1259632" y="5848429"/>
            <a:ext cx="1872208" cy="531143"/>
          </a:xfrm>
        </p:spPr>
        <p:txBody>
          <a:bodyPr>
            <a:normAutofit/>
          </a:bodyPr>
          <a:lstStyle/>
          <a:p>
            <a:r>
              <a:rPr lang="en-GB" sz="1900">
                <a:solidFill>
                  <a:srgbClr val="FFFF00"/>
                </a:solidFill>
              </a:rPr>
              <a:t>S2 Physics</a:t>
            </a:r>
          </a:p>
        </p:txBody>
      </p:sp>
      <p:pic>
        <p:nvPicPr>
          <p:cNvPr id="6" name="Picture 5">
            <a:extLst>
              <a:ext uri="{FF2B5EF4-FFF2-40B4-BE49-F238E27FC236}">
                <a16:creationId xmlns:a16="http://schemas.microsoft.com/office/drawing/2014/main" id="{7CE2BD0D-6B73-4F7A-8AA2-38F50E2F74CE}"/>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flipH="1">
            <a:off x="2720156" y="3168352"/>
            <a:ext cx="1054237" cy="929113"/>
          </a:xfrm>
          <a:prstGeom prst="rect">
            <a:avLst/>
          </a:prstGeom>
        </p:spPr>
      </p:pic>
    </p:spTree>
    <p:extLst>
      <p:ext uri="{BB962C8B-B14F-4D97-AF65-F5344CB8AC3E}">
        <p14:creationId xmlns:p14="http://schemas.microsoft.com/office/powerpoint/2010/main" val="151376698"/>
      </p:ext>
    </p:extLst>
  </p:cSld>
  <p:clrMapOvr>
    <a:masterClrMapping/>
  </p:clrMapOvr>
  <mc:AlternateContent xmlns:mc="http://schemas.openxmlformats.org/markup-compatibility/2006" xmlns:p14="http://schemas.microsoft.com/office/powerpoint/2010/main">
    <mc:Choice Requires="p14">
      <p:transition spd="slow" p14:dur="2000" advClick="0" advTm="11503"/>
    </mc:Choice>
    <mc:Fallback xmlns="">
      <p:transition spd="slow" advClick="0" advTm="11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DB28-9765-4670-A8AC-7B0EA82C8C3F}"/>
              </a:ext>
            </a:extLst>
          </p:cNvPr>
          <p:cNvSpPr>
            <a:spLocks noGrp="1"/>
          </p:cNvSpPr>
          <p:nvPr>
            <p:ph type="title"/>
          </p:nvPr>
        </p:nvSpPr>
        <p:spPr>
          <a:xfrm>
            <a:off x="189237" y="148530"/>
            <a:ext cx="8797635" cy="1188720"/>
          </a:xfrm>
        </p:spPr>
        <p:txBody>
          <a:bodyPr/>
          <a:lstStyle/>
          <a:p>
            <a:r>
              <a:rPr lang="en-GB" dirty="0"/>
              <a:t>Which material is the best conductor?</a:t>
            </a:r>
          </a:p>
        </p:txBody>
      </p:sp>
      <p:graphicFrame>
        <p:nvGraphicFramePr>
          <p:cNvPr id="11" name="Content Placeholder 10">
            <a:extLst>
              <a:ext uri="{FF2B5EF4-FFF2-40B4-BE49-F238E27FC236}">
                <a16:creationId xmlns:a16="http://schemas.microsoft.com/office/drawing/2014/main" id="{F20DA55D-F226-4DFB-9512-4529B0EC006F}"/>
              </a:ext>
            </a:extLst>
          </p:cNvPr>
          <p:cNvGraphicFramePr>
            <a:graphicFrameLocks noGrp="1"/>
          </p:cNvGraphicFramePr>
          <p:nvPr>
            <p:ph idx="1"/>
            <p:extLst>
              <p:ext uri="{D42A27DB-BD31-4B8C-83A1-F6EECF244321}">
                <p14:modId xmlns:p14="http://schemas.microsoft.com/office/powerpoint/2010/main" val="667158453"/>
              </p:ext>
            </p:extLst>
          </p:nvPr>
        </p:nvGraphicFramePr>
        <p:xfrm>
          <a:off x="1146285" y="1474861"/>
          <a:ext cx="7318843" cy="2133600"/>
        </p:xfrm>
        <a:graphic>
          <a:graphicData uri="http://schemas.openxmlformats.org/drawingml/2006/table">
            <a:tbl>
              <a:tblPr>
                <a:tableStyleId>{5C22544A-7EE6-4342-B048-85BDC9FD1C3A}</a:tableStyleId>
              </a:tblPr>
              <a:tblGrid>
                <a:gridCol w="2143314">
                  <a:extLst>
                    <a:ext uri="{9D8B030D-6E8A-4147-A177-3AD203B41FA5}">
                      <a16:colId xmlns:a16="http://schemas.microsoft.com/office/drawing/2014/main" val="3692086776"/>
                    </a:ext>
                  </a:extLst>
                </a:gridCol>
                <a:gridCol w="2247610">
                  <a:extLst>
                    <a:ext uri="{9D8B030D-6E8A-4147-A177-3AD203B41FA5}">
                      <a16:colId xmlns:a16="http://schemas.microsoft.com/office/drawing/2014/main" val="1613684336"/>
                    </a:ext>
                  </a:extLst>
                </a:gridCol>
                <a:gridCol w="2927919">
                  <a:extLst>
                    <a:ext uri="{9D8B030D-6E8A-4147-A177-3AD203B41FA5}">
                      <a16:colId xmlns:a16="http://schemas.microsoft.com/office/drawing/2014/main" val="1514237549"/>
                    </a:ext>
                  </a:extLst>
                </a:gridCol>
              </a:tblGrid>
              <a:tr h="467251">
                <a:tc>
                  <a:txBody>
                    <a:bodyPr/>
                    <a:lstStyle/>
                    <a:p>
                      <a:pPr algn="ctr">
                        <a:spcBef>
                          <a:spcPts val="560"/>
                        </a:spcBef>
                        <a:spcAft>
                          <a:spcPts val="270"/>
                        </a:spcAft>
                      </a:pPr>
                      <a:r>
                        <a:rPr lang="en-GB" sz="2000" dirty="0">
                          <a:effectLst/>
                        </a:rPr>
                        <a:t>Material</a:t>
                      </a:r>
                      <a:endParaRPr lang="en-GB" sz="2000" dirty="0">
                        <a:effectLst/>
                        <a:latin typeface="Times New Roman" panose="02020603050405020304" pitchFamily="18" charset="0"/>
                        <a:ea typeface="Times New Roman" panose="02020603050405020304" pitchFamily="18" charset="0"/>
                      </a:endParaRPr>
                    </a:p>
                  </a:txBody>
                  <a:tcPr marL="43335" marR="433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Bef>
                          <a:spcPts val="560"/>
                        </a:spcBef>
                        <a:spcAft>
                          <a:spcPts val="270"/>
                        </a:spcAft>
                      </a:pPr>
                      <a:r>
                        <a:rPr lang="en-GB" sz="2000" dirty="0">
                          <a:effectLst/>
                        </a:rPr>
                        <a:t>Prediction</a:t>
                      </a:r>
                      <a:endParaRPr lang="en-GB" sz="2000" dirty="0">
                        <a:effectLst/>
                        <a:latin typeface="Times New Roman" panose="02020603050405020304" pitchFamily="18" charset="0"/>
                        <a:ea typeface="Times New Roman" panose="02020603050405020304" pitchFamily="18" charset="0"/>
                      </a:endParaRPr>
                    </a:p>
                  </a:txBody>
                  <a:tcPr marL="43335" marR="433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Bef>
                          <a:spcPts val="560"/>
                        </a:spcBef>
                      </a:pPr>
                      <a:r>
                        <a:rPr lang="en-GB" sz="2000" dirty="0">
                          <a:effectLst/>
                        </a:rPr>
                        <a:t>Rank </a:t>
                      </a:r>
                    </a:p>
                    <a:p>
                      <a:pPr algn="ctr">
                        <a:spcAft>
                          <a:spcPts val="270"/>
                        </a:spcAft>
                      </a:pPr>
                      <a:r>
                        <a:rPr lang="en-GB" sz="2000" dirty="0">
                          <a:effectLst/>
                        </a:rPr>
                        <a:t>(first to heat up as no. 1)</a:t>
                      </a:r>
                      <a:endParaRPr lang="en-GB" sz="2000" dirty="0">
                        <a:effectLst/>
                        <a:latin typeface="Times New Roman" panose="02020603050405020304" pitchFamily="18" charset="0"/>
                        <a:ea typeface="Times New Roman" panose="02020603050405020304" pitchFamily="18" charset="0"/>
                      </a:endParaRPr>
                    </a:p>
                  </a:txBody>
                  <a:tcPr marL="43335" marR="433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950848006"/>
                  </a:ext>
                </a:extLst>
              </a:tr>
              <a:tr h="233626">
                <a:tc>
                  <a:txBody>
                    <a:bodyPr/>
                    <a:lstStyle/>
                    <a:p>
                      <a:pPr algn="ctr">
                        <a:spcBef>
                          <a:spcPts val="560"/>
                        </a:spcBef>
                        <a:spcAft>
                          <a:spcPts val="270"/>
                        </a:spcAft>
                      </a:pPr>
                      <a:r>
                        <a:rPr lang="en-GB" sz="2000" dirty="0">
                          <a:effectLst/>
                        </a:rPr>
                        <a:t>Copper</a:t>
                      </a:r>
                      <a:endParaRPr lang="en-GB" sz="2000" dirty="0">
                        <a:effectLst/>
                        <a:latin typeface="Times New Roman" panose="02020603050405020304" pitchFamily="18" charset="0"/>
                        <a:ea typeface="Times New Roman" panose="02020603050405020304" pitchFamily="18" charset="0"/>
                      </a:endParaRPr>
                    </a:p>
                  </a:txBody>
                  <a:tcPr marL="43335" marR="433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spcBef>
                          <a:spcPts val="560"/>
                        </a:spcBef>
                        <a:spcAft>
                          <a:spcPts val="270"/>
                        </a:spcAft>
                      </a:pPr>
                      <a:r>
                        <a:rPr lang="en-US" sz="2000">
                          <a:effectLst/>
                        </a:rPr>
                        <a:t> </a:t>
                      </a:r>
                      <a:endParaRPr lang="en-GB" sz="2000">
                        <a:effectLst/>
                        <a:latin typeface="Times New Roman" panose="02020603050405020304" pitchFamily="18" charset="0"/>
                        <a:ea typeface="Times New Roman" panose="02020603050405020304" pitchFamily="18" charset="0"/>
                      </a:endParaRPr>
                    </a:p>
                  </a:txBody>
                  <a:tcPr marL="43335" marR="433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spcBef>
                          <a:spcPts val="560"/>
                        </a:spcBef>
                        <a:spcAft>
                          <a:spcPts val="270"/>
                        </a:spcAft>
                      </a:pPr>
                      <a:r>
                        <a:rPr lang="en-US" sz="2000">
                          <a:effectLst/>
                        </a:rPr>
                        <a:t> </a:t>
                      </a:r>
                      <a:endParaRPr lang="en-GB" sz="2000">
                        <a:effectLst/>
                        <a:latin typeface="Times New Roman" panose="02020603050405020304" pitchFamily="18" charset="0"/>
                        <a:ea typeface="Times New Roman" panose="02020603050405020304" pitchFamily="18" charset="0"/>
                      </a:endParaRPr>
                    </a:p>
                  </a:txBody>
                  <a:tcPr marL="43335" marR="433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594770546"/>
                  </a:ext>
                </a:extLst>
              </a:tr>
              <a:tr h="233626">
                <a:tc>
                  <a:txBody>
                    <a:bodyPr/>
                    <a:lstStyle/>
                    <a:p>
                      <a:pPr algn="ctr">
                        <a:spcBef>
                          <a:spcPts val="560"/>
                        </a:spcBef>
                        <a:spcAft>
                          <a:spcPts val="270"/>
                        </a:spcAft>
                      </a:pPr>
                      <a:r>
                        <a:rPr lang="en-GB" sz="2000" dirty="0">
                          <a:effectLst/>
                        </a:rPr>
                        <a:t>Iron</a:t>
                      </a:r>
                      <a:endParaRPr lang="en-GB" sz="2000" dirty="0">
                        <a:effectLst/>
                        <a:latin typeface="Times New Roman" panose="02020603050405020304" pitchFamily="18" charset="0"/>
                        <a:ea typeface="Times New Roman" panose="02020603050405020304" pitchFamily="18" charset="0"/>
                      </a:endParaRPr>
                    </a:p>
                  </a:txBody>
                  <a:tcPr marL="43335" marR="433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spcBef>
                          <a:spcPts val="560"/>
                        </a:spcBef>
                        <a:spcAft>
                          <a:spcPts val="270"/>
                        </a:spcAft>
                      </a:pPr>
                      <a:r>
                        <a:rPr lang="en-US" sz="2000">
                          <a:effectLst/>
                        </a:rPr>
                        <a:t> </a:t>
                      </a:r>
                      <a:endParaRPr lang="en-GB" sz="2000">
                        <a:effectLst/>
                        <a:latin typeface="Times New Roman" panose="02020603050405020304" pitchFamily="18" charset="0"/>
                        <a:ea typeface="Times New Roman" panose="02020603050405020304" pitchFamily="18" charset="0"/>
                      </a:endParaRPr>
                    </a:p>
                  </a:txBody>
                  <a:tcPr marL="43335" marR="433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spcBef>
                          <a:spcPts val="560"/>
                        </a:spcBef>
                        <a:spcAft>
                          <a:spcPts val="270"/>
                        </a:spcAft>
                      </a:pPr>
                      <a:r>
                        <a:rPr lang="en-US" sz="2000">
                          <a:effectLst/>
                        </a:rPr>
                        <a:t> </a:t>
                      </a:r>
                      <a:endParaRPr lang="en-GB" sz="2000">
                        <a:effectLst/>
                        <a:latin typeface="Times New Roman" panose="02020603050405020304" pitchFamily="18" charset="0"/>
                        <a:ea typeface="Times New Roman" panose="02020603050405020304" pitchFamily="18" charset="0"/>
                      </a:endParaRPr>
                    </a:p>
                  </a:txBody>
                  <a:tcPr marL="43335" marR="433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546774104"/>
                  </a:ext>
                </a:extLst>
              </a:tr>
              <a:tr h="233626">
                <a:tc>
                  <a:txBody>
                    <a:bodyPr/>
                    <a:lstStyle/>
                    <a:p>
                      <a:pPr algn="ctr">
                        <a:spcBef>
                          <a:spcPts val="560"/>
                        </a:spcBef>
                        <a:spcAft>
                          <a:spcPts val="270"/>
                        </a:spcAft>
                      </a:pPr>
                      <a:r>
                        <a:rPr lang="en-GB" sz="2000">
                          <a:effectLst/>
                        </a:rPr>
                        <a:t>Aluminium</a:t>
                      </a:r>
                      <a:endParaRPr lang="en-GB" sz="2000">
                        <a:effectLst/>
                        <a:latin typeface="Times New Roman" panose="02020603050405020304" pitchFamily="18" charset="0"/>
                        <a:ea typeface="Times New Roman" panose="02020603050405020304" pitchFamily="18" charset="0"/>
                      </a:endParaRPr>
                    </a:p>
                  </a:txBody>
                  <a:tcPr marL="43335" marR="433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spcBef>
                          <a:spcPts val="560"/>
                        </a:spcBef>
                        <a:spcAft>
                          <a:spcPts val="270"/>
                        </a:spcAft>
                      </a:pPr>
                      <a:r>
                        <a:rPr lang="en-US" sz="2000">
                          <a:effectLst/>
                        </a:rPr>
                        <a:t> </a:t>
                      </a:r>
                      <a:endParaRPr lang="en-GB" sz="2000">
                        <a:effectLst/>
                        <a:latin typeface="Times New Roman" panose="02020603050405020304" pitchFamily="18" charset="0"/>
                        <a:ea typeface="Times New Roman" panose="02020603050405020304" pitchFamily="18" charset="0"/>
                      </a:endParaRPr>
                    </a:p>
                  </a:txBody>
                  <a:tcPr marL="43335" marR="433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spcBef>
                          <a:spcPts val="560"/>
                        </a:spcBef>
                        <a:spcAft>
                          <a:spcPts val="270"/>
                        </a:spcAft>
                      </a:pPr>
                      <a:r>
                        <a:rPr lang="en-US" sz="2000">
                          <a:effectLst/>
                        </a:rPr>
                        <a:t> </a:t>
                      </a:r>
                      <a:endParaRPr lang="en-GB" sz="2000">
                        <a:effectLst/>
                        <a:latin typeface="Times New Roman" panose="02020603050405020304" pitchFamily="18" charset="0"/>
                        <a:ea typeface="Times New Roman" panose="02020603050405020304" pitchFamily="18" charset="0"/>
                      </a:endParaRPr>
                    </a:p>
                  </a:txBody>
                  <a:tcPr marL="43335" marR="433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771635144"/>
                  </a:ext>
                </a:extLst>
              </a:tr>
              <a:tr h="233626">
                <a:tc>
                  <a:txBody>
                    <a:bodyPr/>
                    <a:lstStyle/>
                    <a:p>
                      <a:pPr algn="ctr">
                        <a:spcBef>
                          <a:spcPts val="560"/>
                        </a:spcBef>
                        <a:spcAft>
                          <a:spcPts val="270"/>
                        </a:spcAft>
                      </a:pPr>
                      <a:r>
                        <a:rPr lang="en-GB" sz="2000">
                          <a:effectLst/>
                        </a:rPr>
                        <a:t>Glass</a:t>
                      </a:r>
                      <a:endParaRPr lang="en-GB" sz="2000">
                        <a:effectLst/>
                        <a:latin typeface="Times New Roman" panose="02020603050405020304" pitchFamily="18" charset="0"/>
                        <a:ea typeface="Times New Roman" panose="02020603050405020304" pitchFamily="18" charset="0"/>
                      </a:endParaRPr>
                    </a:p>
                  </a:txBody>
                  <a:tcPr marL="43335" marR="433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spcBef>
                          <a:spcPts val="560"/>
                        </a:spcBef>
                        <a:spcAft>
                          <a:spcPts val="270"/>
                        </a:spcAft>
                      </a:pPr>
                      <a:r>
                        <a:rPr lang="en-US" sz="2000" dirty="0">
                          <a:effectLst/>
                        </a:rPr>
                        <a:t> </a:t>
                      </a:r>
                      <a:endParaRPr lang="en-GB" sz="2000" dirty="0">
                        <a:effectLst/>
                        <a:latin typeface="Times New Roman" panose="02020603050405020304" pitchFamily="18" charset="0"/>
                        <a:ea typeface="Times New Roman" panose="02020603050405020304" pitchFamily="18" charset="0"/>
                      </a:endParaRPr>
                    </a:p>
                  </a:txBody>
                  <a:tcPr marL="43335" marR="433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spcBef>
                          <a:spcPts val="560"/>
                        </a:spcBef>
                        <a:spcAft>
                          <a:spcPts val="270"/>
                        </a:spcAft>
                      </a:pPr>
                      <a:r>
                        <a:rPr lang="en-US" sz="2000">
                          <a:effectLst/>
                        </a:rPr>
                        <a:t> </a:t>
                      </a:r>
                      <a:endParaRPr lang="en-GB" sz="2000">
                        <a:effectLst/>
                        <a:latin typeface="Times New Roman" panose="02020603050405020304" pitchFamily="18" charset="0"/>
                        <a:ea typeface="Times New Roman" panose="02020603050405020304" pitchFamily="18" charset="0"/>
                      </a:endParaRPr>
                    </a:p>
                  </a:txBody>
                  <a:tcPr marL="43335" marR="433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269007705"/>
                  </a:ext>
                </a:extLst>
              </a:tr>
              <a:tr h="233626">
                <a:tc>
                  <a:txBody>
                    <a:bodyPr/>
                    <a:lstStyle/>
                    <a:p>
                      <a:pPr algn="ctr">
                        <a:spcBef>
                          <a:spcPts val="560"/>
                        </a:spcBef>
                        <a:spcAft>
                          <a:spcPts val="270"/>
                        </a:spcAft>
                      </a:pPr>
                      <a:r>
                        <a:rPr lang="en-GB" sz="2000">
                          <a:effectLst/>
                        </a:rPr>
                        <a:t>Brass</a:t>
                      </a:r>
                      <a:endParaRPr lang="en-GB" sz="2000">
                        <a:effectLst/>
                        <a:latin typeface="Times New Roman" panose="02020603050405020304" pitchFamily="18" charset="0"/>
                        <a:ea typeface="Times New Roman" panose="02020603050405020304" pitchFamily="18" charset="0"/>
                      </a:endParaRPr>
                    </a:p>
                  </a:txBody>
                  <a:tcPr marL="43335" marR="433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spcBef>
                          <a:spcPts val="560"/>
                        </a:spcBef>
                        <a:spcAft>
                          <a:spcPts val="270"/>
                        </a:spcAft>
                      </a:pPr>
                      <a:r>
                        <a:rPr lang="en-US" sz="2000" dirty="0">
                          <a:effectLst/>
                        </a:rPr>
                        <a:t> </a:t>
                      </a:r>
                      <a:endParaRPr lang="en-GB" sz="2000" dirty="0">
                        <a:effectLst/>
                        <a:latin typeface="Times New Roman" panose="02020603050405020304" pitchFamily="18" charset="0"/>
                        <a:ea typeface="Times New Roman" panose="02020603050405020304" pitchFamily="18" charset="0"/>
                      </a:endParaRPr>
                    </a:p>
                  </a:txBody>
                  <a:tcPr marL="43335" marR="433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spcBef>
                          <a:spcPts val="560"/>
                        </a:spcBef>
                        <a:spcAft>
                          <a:spcPts val="270"/>
                        </a:spcAft>
                      </a:pPr>
                      <a:r>
                        <a:rPr lang="en-US" sz="2000" dirty="0">
                          <a:effectLst/>
                        </a:rPr>
                        <a:t> </a:t>
                      </a:r>
                      <a:endParaRPr lang="en-GB" sz="2000" dirty="0">
                        <a:effectLst/>
                        <a:latin typeface="Times New Roman" panose="02020603050405020304" pitchFamily="18" charset="0"/>
                        <a:ea typeface="Times New Roman" panose="02020603050405020304" pitchFamily="18" charset="0"/>
                      </a:endParaRPr>
                    </a:p>
                  </a:txBody>
                  <a:tcPr marL="43335" marR="433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712008839"/>
                  </a:ext>
                </a:extLst>
              </a:tr>
            </a:tbl>
          </a:graphicData>
        </a:graphic>
      </p:graphicFrame>
      <p:sp>
        <p:nvSpPr>
          <p:cNvPr id="5" name="Slide Number Placeholder 4">
            <a:extLst>
              <a:ext uri="{FF2B5EF4-FFF2-40B4-BE49-F238E27FC236}">
                <a16:creationId xmlns:a16="http://schemas.microsoft.com/office/drawing/2014/main" id="{9C25BAFB-5CAD-4BEC-8A24-694CDA99A2CE}"/>
              </a:ext>
            </a:extLst>
          </p:cNvPr>
          <p:cNvSpPr>
            <a:spLocks noGrp="1"/>
          </p:cNvSpPr>
          <p:nvPr>
            <p:ph type="sldNum" sz="quarter" idx="12"/>
          </p:nvPr>
        </p:nvSpPr>
        <p:spPr>
          <a:xfrm>
            <a:off x="7924800" y="6175131"/>
            <a:ext cx="1062072" cy="640080"/>
          </a:xfrm>
        </p:spPr>
        <p:txBody>
          <a:bodyPr/>
          <a:lstStyle/>
          <a:p>
            <a:r>
              <a:rPr lang="en-US" altLang="en-US" dirty="0" err="1"/>
              <a:t>jah</a:t>
            </a:r>
            <a:r>
              <a:rPr lang="en-US" altLang="en-US" dirty="0"/>
              <a:t> slide no. </a:t>
            </a:r>
            <a:fld id="{36E9C329-CE13-4FB4-AB5D-8451D777F4CD}" type="slidenum">
              <a:rPr lang="en-US" altLang="en-US" smtClean="0"/>
              <a:pPr/>
              <a:t>10</a:t>
            </a:fld>
            <a:endParaRPr lang="en-US" altLang="en-US" dirty="0"/>
          </a:p>
        </p:txBody>
      </p:sp>
      <p:graphicFrame>
        <p:nvGraphicFramePr>
          <p:cNvPr id="10" name="Object 9">
            <a:extLst>
              <a:ext uri="{FF2B5EF4-FFF2-40B4-BE49-F238E27FC236}">
                <a16:creationId xmlns:a16="http://schemas.microsoft.com/office/drawing/2014/main" id="{FA1AA0D8-419C-4D9E-BE0B-D10C791D8590}"/>
              </a:ext>
            </a:extLst>
          </p:cNvPr>
          <p:cNvGraphicFramePr>
            <a:graphicFrameLocks noChangeAspect="1"/>
          </p:cNvGraphicFramePr>
          <p:nvPr>
            <p:extLst>
              <p:ext uri="{D42A27DB-BD31-4B8C-83A1-F6EECF244321}">
                <p14:modId xmlns:p14="http://schemas.microsoft.com/office/powerpoint/2010/main" val="3519331692"/>
              </p:ext>
            </p:extLst>
          </p:nvPr>
        </p:nvGraphicFramePr>
        <p:xfrm>
          <a:off x="189237" y="3746072"/>
          <a:ext cx="4413250" cy="2901950"/>
        </p:xfrm>
        <a:graphic>
          <a:graphicData uri="http://schemas.openxmlformats.org/presentationml/2006/ole">
            <mc:AlternateContent xmlns:mc="http://schemas.openxmlformats.org/markup-compatibility/2006">
              <mc:Choice xmlns:v="urn:schemas-microsoft-com:vml" Requires="v">
                <p:oleObj name="Picture" r:id="rId2" imgW="4413240" imgH="2901960" progId="Word.Picture.8">
                  <p:embed/>
                </p:oleObj>
              </mc:Choice>
              <mc:Fallback>
                <p:oleObj name="Picture" r:id="rId2" imgW="4413240" imgH="2901960" progId="Word.Picture.8">
                  <p:embed/>
                  <p:pic>
                    <p:nvPicPr>
                      <p:cNvPr id="10" name="Object 9">
                        <a:extLst>
                          <a:ext uri="{FF2B5EF4-FFF2-40B4-BE49-F238E27FC236}">
                            <a16:creationId xmlns:a16="http://schemas.microsoft.com/office/drawing/2014/main" id="{FA1AA0D8-419C-4D9E-BE0B-D10C791D85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237" y="3746072"/>
                        <a:ext cx="4413250" cy="290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729638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A9E1B-74AB-49C3-8A2F-23A6943A16E8}"/>
              </a:ext>
            </a:extLst>
          </p:cNvPr>
          <p:cNvSpPr>
            <a:spLocks noGrp="1"/>
          </p:cNvSpPr>
          <p:nvPr>
            <p:ph type="title"/>
          </p:nvPr>
        </p:nvSpPr>
        <p:spPr>
          <a:xfrm>
            <a:off x="343672" y="461048"/>
            <a:ext cx="6460575" cy="879720"/>
          </a:xfrm>
        </p:spPr>
        <p:txBody>
          <a:bodyPr/>
          <a:lstStyle/>
          <a:p>
            <a:r>
              <a:rPr lang="en-GB" sz="1800" b="1">
                <a:solidFill>
                  <a:srgbClr val="000000"/>
                </a:solidFill>
                <a:effectLst/>
                <a:latin typeface="Arial" panose="020B0604020202020204" pitchFamily="34" charset="0"/>
              </a:rPr>
              <a:t>Ingen-Hauze's apparatus.</a:t>
            </a:r>
            <a:endParaRPr lang="en-GB"/>
          </a:p>
        </p:txBody>
      </p:sp>
      <p:graphicFrame>
        <p:nvGraphicFramePr>
          <p:cNvPr id="8" name="Content Placeholder 5">
            <a:extLst>
              <a:ext uri="{FF2B5EF4-FFF2-40B4-BE49-F238E27FC236}">
                <a16:creationId xmlns:a16="http://schemas.microsoft.com/office/drawing/2014/main" id="{56385FB9-5599-4AEF-A12A-F13A7B45607B}"/>
              </a:ext>
            </a:extLst>
          </p:cNvPr>
          <p:cNvGraphicFramePr>
            <a:graphicFrameLocks/>
          </p:cNvGraphicFramePr>
          <p:nvPr>
            <p:extLst>
              <p:ext uri="{D42A27DB-BD31-4B8C-83A1-F6EECF244321}">
                <p14:modId xmlns:p14="http://schemas.microsoft.com/office/powerpoint/2010/main" val="1601594779"/>
              </p:ext>
            </p:extLst>
          </p:nvPr>
        </p:nvGraphicFramePr>
        <p:xfrm>
          <a:off x="75185" y="1844824"/>
          <a:ext cx="5397500" cy="2644648"/>
        </p:xfrm>
        <a:graphic>
          <a:graphicData uri="http://schemas.openxmlformats.org/drawingml/2006/table">
            <a:tbl>
              <a:tblPr firstRow="1" firstCol="1" bandRow="1">
                <a:tableStyleId>{5C22544A-7EE6-4342-B048-85BDC9FD1C3A}</a:tableStyleId>
              </a:tblPr>
              <a:tblGrid>
                <a:gridCol w="1728192">
                  <a:extLst>
                    <a:ext uri="{9D8B030D-6E8A-4147-A177-3AD203B41FA5}">
                      <a16:colId xmlns:a16="http://schemas.microsoft.com/office/drawing/2014/main" val="3743558986"/>
                    </a:ext>
                  </a:extLst>
                </a:gridCol>
                <a:gridCol w="3669308">
                  <a:extLst>
                    <a:ext uri="{9D8B030D-6E8A-4147-A177-3AD203B41FA5}">
                      <a16:colId xmlns:a16="http://schemas.microsoft.com/office/drawing/2014/main" val="2986336198"/>
                    </a:ext>
                  </a:extLst>
                </a:gridCol>
              </a:tblGrid>
              <a:tr h="0">
                <a:tc>
                  <a:txBody>
                    <a:bodyPr/>
                    <a:lstStyle/>
                    <a:p>
                      <a:pPr algn="just">
                        <a:lnSpc>
                          <a:spcPct val="115000"/>
                        </a:lnSpc>
                        <a:spcAft>
                          <a:spcPts val="1000"/>
                        </a:spcAft>
                      </a:pPr>
                      <a:r>
                        <a:rPr lang="en-GB" sz="2200">
                          <a:effectLst/>
                        </a:rPr>
                        <a:t>Material</a:t>
                      </a:r>
                      <a:endParaRPr lang="en-GB" sz="12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GB" sz="2200">
                          <a:effectLst/>
                        </a:rPr>
                        <a:t>Time for the pin to fall off</a:t>
                      </a:r>
                      <a:endParaRPr lang="en-GB" sz="1200">
                        <a:effectLst/>
                      </a:endParaRPr>
                    </a:p>
                    <a:p>
                      <a:pPr algn="just">
                        <a:lnSpc>
                          <a:spcPct val="115000"/>
                        </a:lnSpc>
                        <a:spcAft>
                          <a:spcPts val="1000"/>
                        </a:spcAft>
                      </a:pPr>
                      <a:r>
                        <a:rPr lang="en-GB" sz="2200">
                          <a:effectLst/>
                        </a:rPr>
                        <a:t>(Minutes and seconds)</a:t>
                      </a:r>
                      <a:endParaRPr lang="en-GB" sz="12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95483701"/>
                  </a:ext>
                </a:extLst>
              </a:tr>
              <a:tr h="0">
                <a:tc>
                  <a:txBody>
                    <a:bodyPr/>
                    <a:lstStyle/>
                    <a:p>
                      <a:pPr algn="just">
                        <a:lnSpc>
                          <a:spcPct val="115000"/>
                        </a:lnSpc>
                        <a:spcAft>
                          <a:spcPts val="1000"/>
                        </a:spcAft>
                      </a:pPr>
                      <a:r>
                        <a:rPr lang="en-GB" sz="2200">
                          <a:effectLst/>
                        </a:rPr>
                        <a:t>Copper</a:t>
                      </a:r>
                      <a:endParaRPr lang="en-GB" sz="12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GB" sz="2200">
                          <a:effectLst/>
                        </a:rPr>
                        <a:t> </a:t>
                      </a:r>
                      <a:endParaRPr lang="en-GB" sz="12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17213428"/>
                  </a:ext>
                </a:extLst>
              </a:tr>
              <a:tr h="0">
                <a:tc>
                  <a:txBody>
                    <a:bodyPr/>
                    <a:lstStyle/>
                    <a:p>
                      <a:pPr algn="just">
                        <a:lnSpc>
                          <a:spcPct val="115000"/>
                        </a:lnSpc>
                        <a:spcAft>
                          <a:spcPts val="1000"/>
                        </a:spcAft>
                      </a:pPr>
                      <a:r>
                        <a:rPr lang="en-GB" sz="2200">
                          <a:effectLst/>
                        </a:rPr>
                        <a:t>Brass</a:t>
                      </a:r>
                      <a:endParaRPr lang="en-GB" sz="12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GB" sz="2200">
                          <a:effectLst/>
                        </a:rPr>
                        <a:t> </a:t>
                      </a:r>
                      <a:endParaRPr lang="en-GB" sz="12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62340491"/>
                  </a:ext>
                </a:extLst>
              </a:tr>
              <a:tr h="0">
                <a:tc>
                  <a:txBody>
                    <a:bodyPr/>
                    <a:lstStyle/>
                    <a:p>
                      <a:pPr algn="just">
                        <a:lnSpc>
                          <a:spcPct val="115000"/>
                        </a:lnSpc>
                        <a:spcAft>
                          <a:spcPts val="1000"/>
                        </a:spcAft>
                      </a:pPr>
                      <a:r>
                        <a:rPr lang="en-GB" sz="2200">
                          <a:effectLst/>
                        </a:rPr>
                        <a:t>Zinc</a:t>
                      </a:r>
                      <a:endParaRPr lang="en-GB" sz="12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GB" sz="2200">
                          <a:effectLst/>
                        </a:rPr>
                        <a:t> </a:t>
                      </a:r>
                      <a:endParaRPr lang="en-GB" sz="12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21180127"/>
                  </a:ext>
                </a:extLst>
              </a:tr>
              <a:tr h="0">
                <a:tc>
                  <a:txBody>
                    <a:bodyPr/>
                    <a:lstStyle/>
                    <a:p>
                      <a:pPr algn="just">
                        <a:lnSpc>
                          <a:spcPct val="115000"/>
                        </a:lnSpc>
                        <a:spcAft>
                          <a:spcPts val="1000"/>
                        </a:spcAft>
                      </a:pPr>
                      <a:r>
                        <a:rPr lang="en-GB" sz="2200">
                          <a:effectLst/>
                        </a:rPr>
                        <a:t>Iron</a:t>
                      </a:r>
                      <a:endParaRPr lang="en-GB" sz="12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GB" sz="2200">
                          <a:effectLst/>
                        </a:rPr>
                        <a:t> </a:t>
                      </a:r>
                      <a:endParaRPr lang="en-GB" sz="12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64471616"/>
                  </a:ext>
                </a:extLst>
              </a:tr>
              <a:tr h="0">
                <a:tc>
                  <a:txBody>
                    <a:bodyPr/>
                    <a:lstStyle/>
                    <a:p>
                      <a:pPr algn="just">
                        <a:lnSpc>
                          <a:spcPct val="115000"/>
                        </a:lnSpc>
                        <a:spcAft>
                          <a:spcPts val="1000"/>
                        </a:spcAft>
                      </a:pPr>
                      <a:r>
                        <a:rPr lang="en-GB" sz="2200">
                          <a:effectLst/>
                        </a:rPr>
                        <a:t>Aluminium</a:t>
                      </a:r>
                      <a:endParaRPr lang="en-GB" sz="12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GB" sz="2200">
                          <a:effectLst/>
                        </a:rPr>
                        <a:t> </a:t>
                      </a:r>
                      <a:endParaRPr lang="en-GB" sz="12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44322245"/>
                  </a:ext>
                </a:extLst>
              </a:tr>
            </a:tbl>
          </a:graphicData>
        </a:graphic>
      </p:graphicFrame>
      <p:pic>
        <p:nvPicPr>
          <p:cNvPr id="10" name="Picture 9">
            <a:extLst>
              <a:ext uri="{FF2B5EF4-FFF2-40B4-BE49-F238E27FC236}">
                <a16:creationId xmlns:a16="http://schemas.microsoft.com/office/drawing/2014/main" id="{AC7E0EA4-815A-4543-B1A6-933E7F8648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9983"/>
          <a:stretch/>
        </p:blipFill>
        <p:spPr>
          <a:xfrm>
            <a:off x="7596336" y="120044"/>
            <a:ext cx="1296144" cy="1561728"/>
          </a:xfrm>
          <a:prstGeom prst="rect">
            <a:avLst/>
          </a:prstGeom>
        </p:spPr>
      </p:pic>
      <p:pic>
        <p:nvPicPr>
          <p:cNvPr id="6" name="Picture 5">
            <a:extLst>
              <a:ext uri="{FF2B5EF4-FFF2-40B4-BE49-F238E27FC236}">
                <a16:creationId xmlns:a16="http://schemas.microsoft.com/office/drawing/2014/main" id="{F50C8838-58EA-4837-8698-0C914CC408D4}"/>
              </a:ext>
            </a:extLst>
          </p:cNvPr>
          <p:cNvPicPr>
            <a:picLocks noChangeAspect="1"/>
          </p:cNvPicPr>
          <p:nvPr/>
        </p:nvPicPr>
        <p:blipFill rotWithShape="1">
          <a:blip r:embed="rId3"/>
          <a:srcRect l="17941" r="11191"/>
          <a:stretch/>
        </p:blipFill>
        <p:spPr>
          <a:xfrm>
            <a:off x="5576348" y="1830208"/>
            <a:ext cx="3316132" cy="2644649"/>
          </a:xfrm>
          <a:prstGeom prst="rect">
            <a:avLst/>
          </a:prstGeom>
        </p:spPr>
      </p:pic>
      <p:graphicFrame>
        <p:nvGraphicFramePr>
          <p:cNvPr id="15" name="TextBox 8">
            <a:extLst>
              <a:ext uri="{FF2B5EF4-FFF2-40B4-BE49-F238E27FC236}">
                <a16:creationId xmlns:a16="http://schemas.microsoft.com/office/drawing/2014/main" id="{D0F60804-59E8-447F-86B7-66E2D74F92CA}"/>
              </a:ext>
            </a:extLst>
          </p:cNvPr>
          <p:cNvGraphicFramePr/>
          <p:nvPr>
            <p:extLst>
              <p:ext uri="{D42A27DB-BD31-4B8C-83A1-F6EECF244321}">
                <p14:modId xmlns:p14="http://schemas.microsoft.com/office/powerpoint/2010/main" val="4240221678"/>
              </p:ext>
            </p:extLst>
          </p:nvPr>
        </p:nvGraphicFramePr>
        <p:xfrm>
          <a:off x="539552" y="4725144"/>
          <a:ext cx="7899500" cy="17543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9752108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E09D08-F713-4107-904F-7458B97BA3DC}"/>
              </a:ext>
            </a:extLst>
          </p:cNvPr>
          <p:cNvPicPr>
            <a:picLocks noChangeAspect="1"/>
          </p:cNvPicPr>
          <p:nvPr/>
        </p:nvPicPr>
        <p:blipFill>
          <a:blip r:embed="rId2"/>
          <a:stretch>
            <a:fillRect/>
          </a:stretch>
        </p:blipFill>
        <p:spPr>
          <a:xfrm>
            <a:off x="741243" y="812800"/>
            <a:ext cx="7419725" cy="4754953"/>
          </a:xfrm>
          <a:prstGeom prst="rect">
            <a:avLst/>
          </a:prstGeom>
        </p:spPr>
      </p:pic>
    </p:spTree>
    <p:extLst>
      <p:ext uri="{BB962C8B-B14F-4D97-AF65-F5344CB8AC3E}">
        <p14:creationId xmlns:p14="http://schemas.microsoft.com/office/powerpoint/2010/main" val="1689050253"/>
      </p:ext>
    </p:extLst>
  </p:cSld>
  <p:clrMapOvr>
    <a:masterClrMapping/>
  </p:clrMapOvr>
  <mc:AlternateContent xmlns:mc="http://schemas.openxmlformats.org/markup-compatibility/2006" xmlns:p14="http://schemas.microsoft.com/office/powerpoint/2010/main">
    <mc:Choice Requires="p14">
      <p:transition spd="slow" p14:dur="2000" advClick="0" advTm="226070"/>
    </mc:Choice>
    <mc:Fallback xmlns="">
      <p:transition spd="slow" advClick="0" advTm="22607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C5F3C-E23A-4B39-8E21-F49D2B11C28D}"/>
              </a:ext>
            </a:extLst>
          </p:cNvPr>
          <p:cNvSpPr>
            <a:spLocks noGrp="1"/>
          </p:cNvSpPr>
          <p:nvPr>
            <p:ph type="title"/>
          </p:nvPr>
        </p:nvSpPr>
        <p:spPr>
          <a:xfrm>
            <a:off x="480059" y="640079"/>
            <a:ext cx="2551898" cy="5272242"/>
          </a:xfrm>
        </p:spPr>
        <p:txBody>
          <a:bodyPr vert="horz" lIns="91440" tIns="45720" rIns="91440" bIns="45720" rtlCol="0">
            <a:normAutofit/>
          </a:bodyPr>
          <a:lstStyle/>
          <a:p>
            <a:r>
              <a:rPr lang="en-US" sz="2400"/>
              <a:t>Which metal is the best conductor?</a:t>
            </a:r>
          </a:p>
        </p:txBody>
      </p:sp>
      <p:sp>
        <p:nvSpPr>
          <p:cNvPr id="12" name="Content Placeholder 12">
            <a:extLst>
              <a:ext uri="{FF2B5EF4-FFF2-40B4-BE49-F238E27FC236}">
                <a16:creationId xmlns:a16="http://schemas.microsoft.com/office/drawing/2014/main" id="{F50B54FA-6847-4303-A929-2EF9C24E107C}"/>
              </a:ext>
            </a:extLst>
          </p:cNvPr>
          <p:cNvSpPr>
            <a:spLocks noGrp="1"/>
          </p:cNvSpPr>
          <p:nvPr>
            <p:ph idx="1"/>
          </p:nvPr>
        </p:nvSpPr>
        <p:spPr>
          <a:xfrm>
            <a:off x="3347864" y="630028"/>
            <a:ext cx="5472608" cy="1624958"/>
          </a:xfrm>
        </p:spPr>
        <p:txBody>
          <a:bodyPr>
            <a:normAutofit/>
          </a:bodyPr>
          <a:lstStyle/>
          <a:p>
            <a:r>
              <a:rPr lang="en-US"/>
              <a:t>Here is another experiment to show which materials make the best conductors. There is a </a:t>
            </a:r>
            <a:r>
              <a:rPr lang="en-US" err="1"/>
              <a:t>colour</a:t>
            </a:r>
            <a:r>
              <a:rPr lang="en-US"/>
              <a:t> change when the heat moves up the rods. Do the results agree with the last experiment? </a:t>
            </a:r>
          </a:p>
          <a:p>
            <a:r>
              <a:rPr lang="en-US"/>
              <a:t>Draw the diagram and record the results</a:t>
            </a:r>
          </a:p>
        </p:txBody>
      </p:sp>
      <p:pic>
        <p:nvPicPr>
          <p:cNvPr id="9" name="conduction">
            <a:hlinkClick r:id="" action="ppaction://media"/>
            <a:extLst>
              <a:ext uri="{FF2B5EF4-FFF2-40B4-BE49-F238E27FC236}">
                <a16:creationId xmlns:a16="http://schemas.microsoft.com/office/drawing/2014/main" id="{4223015F-57E2-4E14-8D85-90AD906A887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30137" y="2557676"/>
            <a:ext cx="5963815" cy="3354645"/>
          </a:xfrm>
          <a:prstGeom prst="rect">
            <a:avLst/>
          </a:prstGeom>
          <a:ln w="31750" cap="sq">
            <a:solidFill>
              <a:srgbClr val="FFFFFF"/>
            </a:solidFill>
            <a:miter lim="800000"/>
          </a:ln>
        </p:spPr>
      </p:pic>
      <p:pic>
        <p:nvPicPr>
          <p:cNvPr id="10" name="Picture 9">
            <a:extLst>
              <a:ext uri="{FF2B5EF4-FFF2-40B4-BE49-F238E27FC236}">
                <a16:creationId xmlns:a16="http://schemas.microsoft.com/office/drawing/2014/main" id="{9BDA7697-6A8F-4D86-B397-0A799FDA7D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9983"/>
          <a:stretch/>
        </p:blipFill>
        <p:spPr>
          <a:xfrm>
            <a:off x="1547664" y="4149080"/>
            <a:ext cx="1296144" cy="1561728"/>
          </a:xfrm>
          <a:prstGeom prst="rect">
            <a:avLst/>
          </a:prstGeom>
        </p:spPr>
      </p:pic>
    </p:spTree>
    <p:extLst>
      <p:ext uri="{BB962C8B-B14F-4D97-AF65-F5344CB8AC3E}">
        <p14:creationId xmlns:p14="http://schemas.microsoft.com/office/powerpoint/2010/main" val="457700705"/>
      </p:ext>
    </p:extLst>
  </p:cSld>
  <p:clrMapOvr>
    <a:masterClrMapping/>
  </p:clrMapOvr>
  <mc:AlternateContent xmlns:mc="http://schemas.openxmlformats.org/markup-compatibility/2006" xmlns:p14="http://schemas.microsoft.com/office/powerpoint/2010/main">
    <mc:Choice Requires="p14">
      <p:transition spd="slow" p14:dur="2000" advClick="0" advTm="315040"/>
    </mc:Choice>
    <mc:Fallback xmlns="">
      <p:transition spd="slow" advClick="0" advTm="315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97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9613F-B16B-476E-93C1-EEF0BF7B64A4}"/>
              </a:ext>
            </a:extLst>
          </p:cNvPr>
          <p:cNvSpPr>
            <a:spLocks noGrp="1"/>
          </p:cNvSpPr>
          <p:nvPr>
            <p:ph type="title"/>
          </p:nvPr>
        </p:nvSpPr>
        <p:spPr>
          <a:xfrm>
            <a:off x="1673352" y="964692"/>
            <a:ext cx="5797296" cy="1188720"/>
          </a:xfrm>
          <a:ln>
            <a:solidFill>
              <a:srgbClr val="404040"/>
            </a:solidFill>
          </a:ln>
        </p:spPr>
        <p:txBody>
          <a:bodyPr vert="horz" lIns="182880" tIns="182880" rIns="182880" bIns="182880" rtlCol="0" anchor="ctr">
            <a:normAutofit/>
          </a:bodyPr>
          <a:lstStyle/>
          <a:p>
            <a:r>
              <a:rPr lang="en-US" sz="2800"/>
              <a:t>BEWARE</a:t>
            </a:r>
          </a:p>
        </p:txBody>
      </p:sp>
      <p:sp>
        <p:nvSpPr>
          <p:cNvPr id="4" name="Date Placeholder 3">
            <a:extLst>
              <a:ext uri="{FF2B5EF4-FFF2-40B4-BE49-F238E27FC236}">
                <a16:creationId xmlns:a16="http://schemas.microsoft.com/office/drawing/2014/main" id="{BF044C1E-A764-490E-B886-B86830645E08}"/>
              </a:ext>
            </a:extLst>
          </p:cNvPr>
          <p:cNvSpPr>
            <a:spLocks noGrp="1"/>
          </p:cNvSpPr>
          <p:nvPr>
            <p:ph type="dt" sz="half" idx="10"/>
          </p:nvPr>
        </p:nvSpPr>
        <p:spPr>
          <a:xfrm>
            <a:off x="5866071" y="6238816"/>
            <a:ext cx="2065310" cy="323968"/>
          </a:xfrm>
        </p:spPr>
        <p:txBody>
          <a:bodyPr vert="horz" lIns="91440" tIns="45720" rIns="91440" bIns="45720" rtlCol="0" anchor="ctr">
            <a:normAutofit/>
          </a:bodyPr>
          <a:lstStyle/>
          <a:p>
            <a:pPr>
              <a:spcAft>
                <a:spcPts val="600"/>
              </a:spcAft>
              <a:defRPr/>
            </a:pPr>
            <a:r>
              <a:rPr lang="en-US" altLang="en-US" sz="1050"/>
              <a:t>Sep-11</a:t>
            </a:r>
          </a:p>
        </p:txBody>
      </p:sp>
      <p:sp>
        <p:nvSpPr>
          <p:cNvPr id="5" name="Slide Number Placeholder 4">
            <a:extLst>
              <a:ext uri="{FF2B5EF4-FFF2-40B4-BE49-F238E27FC236}">
                <a16:creationId xmlns:a16="http://schemas.microsoft.com/office/drawing/2014/main" id="{F3252D0C-491D-405D-8AEE-3A32614A7024}"/>
              </a:ext>
            </a:extLst>
          </p:cNvPr>
          <p:cNvSpPr>
            <a:spLocks noGrp="1"/>
          </p:cNvSpPr>
          <p:nvPr>
            <p:ph type="sldNum" sz="quarter" idx="12"/>
          </p:nvPr>
        </p:nvSpPr>
        <p:spPr>
          <a:xfrm>
            <a:off x="8069191" y="6217920"/>
            <a:ext cx="274320" cy="365760"/>
          </a:xfrm>
        </p:spPr>
        <p:txBody>
          <a:bodyPr vert="horz" lIns="18288" tIns="45720" rIns="18288" bIns="45720" rtlCol="0" anchor="ctr">
            <a:normAutofit/>
          </a:bodyPr>
          <a:lstStyle/>
          <a:p>
            <a:pPr>
              <a:lnSpc>
                <a:spcPct val="90000"/>
              </a:lnSpc>
              <a:spcAft>
                <a:spcPts val="600"/>
              </a:spcAft>
            </a:pPr>
            <a:r>
              <a:rPr lang="en-US" altLang="en-US" sz="400"/>
              <a:t>jah slide no. </a:t>
            </a:r>
            <a:fld id="{36E9C329-CE13-4FB4-AB5D-8451D777F4CD}" type="slidenum">
              <a:rPr lang="en-US" altLang="en-US" sz="400" smtClean="0"/>
              <a:pPr>
                <a:lnSpc>
                  <a:spcPct val="90000"/>
                </a:lnSpc>
                <a:spcAft>
                  <a:spcPts val="600"/>
                </a:spcAft>
              </a:pPr>
              <a:t>14</a:t>
            </a:fld>
            <a:endParaRPr lang="en-US" altLang="en-US" sz="400"/>
          </a:p>
        </p:txBody>
      </p:sp>
      <p:pic>
        <p:nvPicPr>
          <p:cNvPr id="33" name="Picture 32" descr="Diagram&#10;&#10;Description automatically generated">
            <a:extLst>
              <a:ext uri="{FF2B5EF4-FFF2-40B4-BE49-F238E27FC236}">
                <a16:creationId xmlns:a16="http://schemas.microsoft.com/office/drawing/2014/main" id="{D39674F7-6C66-400C-8B3C-5123CED929EA}"/>
              </a:ext>
            </a:extLst>
          </p:cNvPr>
          <p:cNvPicPr>
            <a:picLocks noChangeAspect="1"/>
          </p:cNvPicPr>
          <p:nvPr/>
        </p:nvPicPr>
        <p:blipFill>
          <a:blip r:embed="rId3"/>
          <a:stretch>
            <a:fillRect/>
          </a:stretch>
        </p:blipFill>
        <p:spPr>
          <a:xfrm>
            <a:off x="1083564" y="2673045"/>
            <a:ext cx="6985627" cy="2549753"/>
          </a:xfrm>
          <a:prstGeom prst="rect">
            <a:avLst/>
          </a:prstGeom>
        </p:spPr>
      </p:pic>
    </p:spTree>
    <p:extLst>
      <p:ext uri="{BB962C8B-B14F-4D97-AF65-F5344CB8AC3E}">
        <p14:creationId xmlns:p14="http://schemas.microsoft.com/office/powerpoint/2010/main" val="3719730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11C07-A238-4A40-AB7D-4BDD39EC0C8F}"/>
              </a:ext>
            </a:extLst>
          </p:cNvPr>
          <p:cNvSpPr>
            <a:spLocks noGrp="1"/>
          </p:cNvSpPr>
          <p:nvPr>
            <p:ph type="ctrTitle"/>
          </p:nvPr>
        </p:nvSpPr>
        <p:spPr>
          <a:xfrm>
            <a:off x="479161" y="1150144"/>
            <a:ext cx="8182230" cy="1132726"/>
          </a:xfrm>
        </p:spPr>
        <p:txBody>
          <a:bodyPr anchor="ctr">
            <a:normAutofit fontScale="90000"/>
          </a:bodyPr>
          <a:lstStyle/>
          <a:p>
            <a:r>
              <a:rPr lang="en-GB" sz="4950" dirty="0">
                <a:solidFill>
                  <a:srgbClr val="FFFFFF"/>
                </a:solidFill>
              </a:rPr>
              <a:t>Copper and Wood Experiment</a:t>
            </a:r>
          </a:p>
        </p:txBody>
      </p:sp>
      <p:sp>
        <p:nvSpPr>
          <p:cNvPr id="3" name="Subtitle 2">
            <a:extLst>
              <a:ext uri="{FF2B5EF4-FFF2-40B4-BE49-F238E27FC236}">
                <a16:creationId xmlns:a16="http://schemas.microsoft.com/office/drawing/2014/main" id="{350CBE90-5050-45EA-B60C-C5EDB9C85547}"/>
              </a:ext>
            </a:extLst>
          </p:cNvPr>
          <p:cNvSpPr>
            <a:spLocks noGrp="1"/>
          </p:cNvSpPr>
          <p:nvPr>
            <p:ph type="subTitle" idx="1"/>
          </p:nvPr>
        </p:nvSpPr>
        <p:spPr>
          <a:xfrm>
            <a:off x="2171701" y="2282869"/>
            <a:ext cx="4797153" cy="496907"/>
          </a:xfrm>
        </p:spPr>
        <p:txBody>
          <a:bodyPr anchor="ctr">
            <a:normAutofit/>
          </a:bodyPr>
          <a:lstStyle/>
          <a:p>
            <a:r>
              <a:rPr lang="en-GB" dirty="0">
                <a:solidFill>
                  <a:srgbClr val="FFFFFF"/>
                </a:solidFill>
              </a:rPr>
              <a:t>Conduction and Insulation</a:t>
            </a:r>
          </a:p>
        </p:txBody>
      </p:sp>
      <p:pic>
        <p:nvPicPr>
          <p:cNvPr id="5" name="Picture 4">
            <a:extLst>
              <a:ext uri="{FF2B5EF4-FFF2-40B4-BE49-F238E27FC236}">
                <a16:creationId xmlns:a16="http://schemas.microsoft.com/office/drawing/2014/main" id="{73BB3E59-2D9D-423D-8366-CFAEA7945083}"/>
              </a:ext>
            </a:extLst>
          </p:cNvPr>
          <p:cNvPicPr>
            <a:picLocks noChangeAspect="1"/>
          </p:cNvPicPr>
          <p:nvPr/>
        </p:nvPicPr>
        <p:blipFill>
          <a:blip r:embed="rId2"/>
          <a:stretch>
            <a:fillRect/>
          </a:stretch>
        </p:blipFill>
        <p:spPr>
          <a:xfrm>
            <a:off x="1335638" y="3157538"/>
            <a:ext cx="6470438" cy="2264653"/>
          </a:xfrm>
          <a:prstGeom prst="rect">
            <a:avLst/>
          </a:prstGeom>
        </p:spPr>
      </p:pic>
    </p:spTree>
    <p:extLst>
      <p:ext uri="{BB962C8B-B14F-4D97-AF65-F5344CB8AC3E}">
        <p14:creationId xmlns:p14="http://schemas.microsoft.com/office/powerpoint/2010/main" val="745956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1CBF7-5B48-4C8D-AECB-7841A189AE3B}"/>
              </a:ext>
            </a:extLst>
          </p:cNvPr>
          <p:cNvSpPr>
            <a:spLocks noGrp="1"/>
          </p:cNvSpPr>
          <p:nvPr>
            <p:ph type="title"/>
          </p:nvPr>
        </p:nvSpPr>
        <p:spPr>
          <a:xfrm>
            <a:off x="480060" y="1101277"/>
            <a:ext cx="3276452" cy="1467631"/>
          </a:xfrm>
        </p:spPr>
        <p:txBody>
          <a:bodyPr anchor="b">
            <a:normAutofit/>
          </a:bodyPr>
          <a:lstStyle/>
          <a:p>
            <a:r>
              <a:rPr lang="en-GB" sz="4050" dirty="0"/>
              <a:t>Predict!</a:t>
            </a:r>
          </a:p>
        </p:txBody>
      </p:sp>
      <p:sp>
        <p:nvSpPr>
          <p:cNvPr id="3" name="Content Placeholder 2">
            <a:extLst>
              <a:ext uri="{FF2B5EF4-FFF2-40B4-BE49-F238E27FC236}">
                <a16:creationId xmlns:a16="http://schemas.microsoft.com/office/drawing/2014/main" id="{9075D16F-392F-4076-B4FE-435A388AF204}"/>
              </a:ext>
            </a:extLst>
          </p:cNvPr>
          <p:cNvSpPr>
            <a:spLocks noGrp="1"/>
          </p:cNvSpPr>
          <p:nvPr>
            <p:ph idx="1"/>
          </p:nvPr>
        </p:nvSpPr>
        <p:spPr>
          <a:xfrm>
            <a:off x="480060" y="3011924"/>
            <a:ext cx="3182692" cy="2490501"/>
          </a:xfrm>
        </p:spPr>
        <p:txBody>
          <a:bodyPr>
            <a:normAutofit fontScale="92500"/>
          </a:bodyPr>
          <a:lstStyle/>
          <a:p>
            <a:r>
              <a:rPr lang="en-GB" sz="2400" dirty="0">
                <a:latin typeface="Tahoma" panose="020B0604030504040204" pitchFamily="34" charset="0"/>
              </a:rPr>
              <a:t>Predict what will happen when I put the paper, wrapped over copper and wood, into the flame and move the paper over the flame.</a:t>
            </a:r>
            <a:endParaRPr lang="en-GB" sz="2400" dirty="0"/>
          </a:p>
        </p:txBody>
      </p:sp>
      <p:pic>
        <p:nvPicPr>
          <p:cNvPr id="6" name="Picture 5" descr="A picture containing indoor, person&#10;&#10;Description automatically generated">
            <a:extLst>
              <a:ext uri="{FF2B5EF4-FFF2-40B4-BE49-F238E27FC236}">
                <a16:creationId xmlns:a16="http://schemas.microsoft.com/office/drawing/2014/main" id="{583D4CF4-37AB-4F12-B95F-2A1708AE330E}"/>
              </a:ext>
            </a:extLst>
          </p:cNvPr>
          <p:cNvPicPr>
            <a:picLocks noChangeAspect="1"/>
          </p:cNvPicPr>
          <p:nvPr/>
        </p:nvPicPr>
        <p:blipFill rotWithShape="1">
          <a:blip r:embed="rId2">
            <a:extLst>
              <a:ext uri="{28A0092B-C50C-407E-A947-70E740481C1C}">
                <a14:useLocalDpi xmlns:a14="http://schemas.microsoft.com/office/drawing/2010/main" val="0"/>
              </a:ext>
            </a:extLst>
          </a:blip>
          <a:srcRect l="9199" r="2034" b="1"/>
          <a:stretch/>
        </p:blipFill>
        <p:spPr>
          <a:xfrm>
            <a:off x="3983777" y="857257"/>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48360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164181-D9F1-4CAB-BC40-53C4C7503913}"/>
              </a:ext>
            </a:extLst>
          </p:cNvPr>
          <p:cNvPicPr>
            <a:picLocks noChangeAspect="1"/>
          </p:cNvPicPr>
          <p:nvPr/>
        </p:nvPicPr>
        <p:blipFill rotWithShape="1">
          <a:blip r:embed="rId2"/>
          <a:srcRect l="7726" r="40250" b="-1"/>
          <a:stretch/>
        </p:blipFill>
        <p:spPr>
          <a:xfrm>
            <a:off x="126354" y="155477"/>
            <a:ext cx="4411351" cy="6380788"/>
          </a:xfrm>
          <a:prstGeom prst="rect">
            <a:avLst/>
          </a:prstGeom>
        </p:spPr>
      </p:pic>
      <p:pic>
        <p:nvPicPr>
          <p:cNvPr id="8" name="Picture 7">
            <a:extLst>
              <a:ext uri="{FF2B5EF4-FFF2-40B4-BE49-F238E27FC236}">
                <a16:creationId xmlns:a16="http://schemas.microsoft.com/office/drawing/2014/main" id="{55E34028-C3F5-4438-A09A-FE20686183DD}"/>
              </a:ext>
            </a:extLst>
          </p:cNvPr>
          <p:cNvPicPr>
            <a:picLocks noChangeAspect="1"/>
          </p:cNvPicPr>
          <p:nvPr/>
        </p:nvPicPr>
        <p:blipFill rotWithShape="1">
          <a:blip r:embed="rId3"/>
          <a:srcRect l="23881" r="30317"/>
          <a:stretch/>
        </p:blipFill>
        <p:spPr>
          <a:xfrm>
            <a:off x="4606296" y="321732"/>
            <a:ext cx="4296410" cy="6214533"/>
          </a:xfrm>
          <a:prstGeom prst="rect">
            <a:avLst/>
          </a:prstGeom>
        </p:spPr>
      </p:pic>
    </p:spTree>
    <p:extLst>
      <p:ext uri="{BB962C8B-B14F-4D97-AF65-F5344CB8AC3E}">
        <p14:creationId xmlns:p14="http://schemas.microsoft.com/office/powerpoint/2010/main" val="554975098"/>
      </p:ext>
    </p:extLst>
  </p:cSld>
  <p:clrMapOvr>
    <a:masterClrMapping/>
  </p:clrMapOvr>
  <mc:AlternateContent xmlns:mc="http://schemas.openxmlformats.org/markup-compatibility/2006" xmlns:p14="http://schemas.microsoft.com/office/powerpoint/2010/main">
    <mc:Choice Requires="p14">
      <p:transition spd="slow" p14:dur="2000" advTm="71120"/>
    </mc:Choice>
    <mc:Fallback xmlns="">
      <p:transition spd="slow" advTm="7112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375EA7-8F1F-4AF6-BAE5-BB08A17C4661}"/>
              </a:ext>
            </a:extLst>
          </p:cNvPr>
          <p:cNvSpPr>
            <a:spLocks noGrp="1"/>
          </p:cNvSpPr>
          <p:nvPr>
            <p:ph idx="1"/>
          </p:nvPr>
        </p:nvSpPr>
        <p:spPr/>
        <p:txBody>
          <a:bodyPr/>
          <a:lstStyle/>
          <a:p>
            <a:endParaRPr lang="en-GB"/>
          </a:p>
        </p:txBody>
      </p:sp>
      <p:pic>
        <p:nvPicPr>
          <p:cNvPr id="6" name="Picture 5">
            <a:extLst>
              <a:ext uri="{FF2B5EF4-FFF2-40B4-BE49-F238E27FC236}">
                <a16:creationId xmlns:a16="http://schemas.microsoft.com/office/drawing/2014/main" id="{9E332F95-5B48-4506-9AA6-F3C5432B7D6C}"/>
              </a:ext>
            </a:extLst>
          </p:cNvPr>
          <p:cNvPicPr>
            <a:picLocks noChangeAspect="1"/>
          </p:cNvPicPr>
          <p:nvPr/>
        </p:nvPicPr>
        <p:blipFill>
          <a:blip r:embed="rId2"/>
          <a:stretch>
            <a:fillRect/>
          </a:stretch>
        </p:blipFill>
        <p:spPr>
          <a:xfrm>
            <a:off x="1151869" y="701964"/>
            <a:ext cx="5431985" cy="4331185"/>
          </a:xfrm>
          <a:prstGeom prst="rect">
            <a:avLst/>
          </a:prstGeom>
        </p:spPr>
      </p:pic>
    </p:spTree>
    <p:extLst>
      <p:ext uri="{BB962C8B-B14F-4D97-AF65-F5344CB8AC3E}">
        <p14:creationId xmlns:p14="http://schemas.microsoft.com/office/powerpoint/2010/main" val="1859652847"/>
      </p:ext>
    </p:extLst>
  </p:cSld>
  <p:clrMapOvr>
    <a:masterClrMapping/>
  </p:clrMapOvr>
  <mc:AlternateContent xmlns:mc="http://schemas.openxmlformats.org/markup-compatibility/2006" xmlns:p14="http://schemas.microsoft.com/office/powerpoint/2010/main">
    <mc:Choice Requires="p14">
      <p:transition spd="slow" p14:dur="2000" advTm="30760"/>
    </mc:Choice>
    <mc:Fallback xmlns="">
      <p:transition spd="slow" advTm="3076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971AC-0D93-4CAB-A622-665F6BD9E79D}"/>
              </a:ext>
            </a:extLst>
          </p:cNvPr>
          <p:cNvSpPr>
            <a:spLocks noGrp="1"/>
          </p:cNvSpPr>
          <p:nvPr>
            <p:ph type="title"/>
          </p:nvPr>
        </p:nvSpPr>
        <p:spPr>
          <a:xfrm>
            <a:off x="473202" y="1234440"/>
            <a:ext cx="2564892" cy="1097280"/>
          </a:xfrm>
        </p:spPr>
        <p:txBody>
          <a:bodyPr anchor="ctr">
            <a:normAutofit/>
          </a:bodyPr>
          <a:lstStyle/>
          <a:p>
            <a:r>
              <a:rPr lang="en-GB" sz="3600" b="1" dirty="0"/>
              <a:t>Why?</a:t>
            </a:r>
          </a:p>
        </p:txBody>
      </p:sp>
      <p:sp>
        <p:nvSpPr>
          <p:cNvPr id="3" name="Content Placeholder 2">
            <a:extLst>
              <a:ext uri="{FF2B5EF4-FFF2-40B4-BE49-F238E27FC236}">
                <a16:creationId xmlns:a16="http://schemas.microsoft.com/office/drawing/2014/main" id="{CF46BCB1-2716-41D1-873B-7318D2B9C0FF}"/>
              </a:ext>
            </a:extLst>
          </p:cNvPr>
          <p:cNvSpPr>
            <a:spLocks noGrp="1"/>
          </p:cNvSpPr>
          <p:nvPr>
            <p:ph idx="1"/>
          </p:nvPr>
        </p:nvSpPr>
        <p:spPr>
          <a:xfrm>
            <a:off x="3174276" y="1075482"/>
            <a:ext cx="5863263" cy="1796796"/>
          </a:xfrm>
        </p:spPr>
        <p:txBody>
          <a:bodyPr anchor="ctr">
            <a:noAutofit/>
          </a:bodyPr>
          <a:lstStyle/>
          <a:p>
            <a:r>
              <a:rPr lang="en-GB" dirty="0">
                <a:latin typeface="Tahoma" panose="020B0604030504040204" pitchFamily="34" charset="0"/>
              </a:rPr>
              <a:t>The paper over the wood burns but not the over the copper.</a:t>
            </a:r>
          </a:p>
          <a:p>
            <a:r>
              <a:rPr lang="en-GB" dirty="0">
                <a:latin typeface="Tahoma" panose="020B0604030504040204" pitchFamily="34" charset="0"/>
              </a:rPr>
              <a:t>This is because the copper </a:t>
            </a:r>
            <a:r>
              <a:rPr lang="en-GB" b="1" dirty="0">
                <a:latin typeface="Tahoma" panose="020B0604030504040204" pitchFamily="34" charset="0"/>
              </a:rPr>
              <a:t>conducts</a:t>
            </a:r>
            <a:r>
              <a:rPr lang="en-GB" dirty="0">
                <a:latin typeface="Tahoma" panose="020B0604030504040204" pitchFamily="34" charset="0"/>
              </a:rPr>
              <a:t> the heat away and the paper over the copper does not get hot enough to catch fire.</a:t>
            </a:r>
          </a:p>
          <a:p>
            <a:r>
              <a:rPr lang="en-GB" dirty="0">
                <a:latin typeface="Tahoma" panose="020B0604030504040204" pitchFamily="34" charset="0"/>
              </a:rPr>
              <a:t>(most paper catches fire at 220 </a:t>
            </a:r>
            <a:r>
              <a:rPr lang="en-GB" dirty="0">
                <a:latin typeface="Tahoma" panose="020B0604030504040204" pitchFamily="34" charset="0"/>
                <a:sym typeface="Symbol" panose="05050102010706020507" pitchFamily="18" charset="2"/>
              </a:rPr>
              <a:t>C </a:t>
            </a:r>
            <a:r>
              <a:rPr lang="en-GB" dirty="0">
                <a:latin typeface="Tahoma" panose="020B0604030504040204" pitchFamily="34" charset="0"/>
              </a:rPr>
              <a:t>- 250 </a:t>
            </a:r>
            <a:r>
              <a:rPr lang="en-GB" dirty="0">
                <a:latin typeface="Tahoma" panose="020B0604030504040204" pitchFamily="34" charset="0"/>
                <a:sym typeface="Symbol" panose="05050102010706020507" pitchFamily="18" charset="2"/>
              </a:rPr>
              <a:t>C)</a:t>
            </a:r>
          </a:p>
          <a:p>
            <a:r>
              <a:rPr lang="en-GB" dirty="0">
                <a:latin typeface="Tahoma" panose="020B0604030504040204" pitchFamily="34" charset="0"/>
                <a:sym typeface="Symbol" panose="05050102010706020507" pitchFamily="18" charset="2"/>
              </a:rPr>
              <a:t>Wood is a bad conductor, or a </a:t>
            </a:r>
            <a:r>
              <a:rPr lang="en-GB" b="1" dirty="0">
                <a:latin typeface="Tahoma" panose="020B0604030504040204" pitchFamily="34" charset="0"/>
                <a:sym typeface="Symbol" panose="05050102010706020507" pitchFamily="18" charset="2"/>
              </a:rPr>
              <a:t>good insulator.</a:t>
            </a:r>
            <a:endParaRPr lang="en-GB" b="1" dirty="0"/>
          </a:p>
        </p:txBody>
      </p:sp>
      <p:pic>
        <p:nvPicPr>
          <p:cNvPr id="5" name="Picture 4" descr="Chart, waterfall chart&#10;&#10;Description automatically generated">
            <a:extLst>
              <a:ext uri="{FF2B5EF4-FFF2-40B4-BE49-F238E27FC236}">
                <a16:creationId xmlns:a16="http://schemas.microsoft.com/office/drawing/2014/main" id="{D708D645-9367-4830-BC90-74D9663554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475" y="3041524"/>
            <a:ext cx="7971849" cy="2969514"/>
          </a:xfrm>
          <a:prstGeom prst="rect">
            <a:avLst/>
          </a:prstGeom>
        </p:spPr>
      </p:pic>
    </p:spTree>
    <p:extLst>
      <p:ext uri="{BB962C8B-B14F-4D97-AF65-F5344CB8AC3E}">
        <p14:creationId xmlns:p14="http://schemas.microsoft.com/office/powerpoint/2010/main" val="1857764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251520" y="383653"/>
            <a:ext cx="6935030" cy="685800"/>
          </a:xfrm>
        </p:spPr>
        <p:txBody>
          <a:bodyPr>
            <a:normAutofit fontScale="90000"/>
          </a:bodyPr>
          <a:lstStyle/>
          <a:p>
            <a:pPr eaLnBrk="1" hangingPunct="1"/>
            <a:r>
              <a:rPr lang="en-GB" altLang="en-US"/>
              <a:t>Heat can be transferred in 3 ways</a:t>
            </a:r>
          </a:p>
        </p:txBody>
      </p:sp>
      <p:sp>
        <p:nvSpPr>
          <p:cNvPr id="5125" name="Rectangle 3"/>
          <p:cNvSpPr>
            <a:spLocks noGrp="1" noChangeArrowheads="1"/>
          </p:cNvSpPr>
          <p:nvPr>
            <p:ph idx="1"/>
          </p:nvPr>
        </p:nvSpPr>
        <p:spPr>
          <a:xfrm>
            <a:off x="533400" y="1447800"/>
            <a:ext cx="7772400" cy="4114800"/>
          </a:xfrm>
        </p:spPr>
        <p:txBody>
          <a:bodyPr>
            <a:normAutofit lnSpcReduction="10000"/>
          </a:bodyPr>
          <a:lstStyle/>
          <a:p>
            <a:pPr algn="ctr" eaLnBrk="1" hangingPunct="1">
              <a:lnSpc>
                <a:spcPct val="90000"/>
              </a:lnSpc>
            </a:pPr>
            <a:r>
              <a:rPr lang="en-GB" altLang="en-US" sz="4800">
                <a:solidFill>
                  <a:srgbClr val="003300"/>
                </a:solidFill>
              </a:rPr>
              <a:t>CONDUCTION</a:t>
            </a:r>
          </a:p>
          <a:p>
            <a:pPr algn="ctr" eaLnBrk="1" hangingPunct="1">
              <a:lnSpc>
                <a:spcPct val="90000"/>
              </a:lnSpc>
            </a:pPr>
            <a:r>
              <a:rPr lang="en-GB" altLang="en-US" sz="4800">
                <a:solidFill>
                  <a:srgbClr val="FF3300"/>
                </a:solidFill>
              </a:rPr>
              <a:t>CONVECTION</a:t>
            </a:r>
          </a:p>
          <a:p>
            <a:pPr algn="ctr" eaLnBrk="1" hangingPunct="1">
              <a:lnSpc>
                <a:spcPct val="90000"/>
              </a:lnSpc>
            </a:pPr>
            <a:r>
              <a:rPr lang="en-GB" altLang="en-US" sz="4800"/>
              <a:t>RADIATION</a:t>
            </a:r>
          </a:p>
          <a:p>
            <a:pPr algn="ctr" eaLnBrk="1" hangingPunct="1">
              <a:lnSpc>
                <a:spcPct val="90000"/>
              </a:lnSpc>
              <a:buFontTx/>
              <a:buNone/>
            </a:pPr>
            <a:endParaRPr lang="en-GB" altLang="en-US" sz="1200"/>
          </a:p>
          <a:p>
            <a:pPr algn="ctr" eaLnBrk="1" hangingPunct="1">
              <a:lnSpc>
                <a:spcPct val="90000"/>
              </a:lnSpc>
            </a:pPr>
            <a:r>
              <a:rPr lang="en-GB" altLang="en-US" sz="2800"/>
              <a:t>Usually heat is transferred in all </a:t>
            </a:r>
            <a:r>
              <a:rPr lang="en-GB" altLang="en-US" sz="2800">
                <a:solidFill>
                  <a:srgbClr val="FF3300"/>
                </a:solidFill>
              </a:rPr>
              <a:t>3</a:t>
            </a:r>
            <a:r>
              <a:rPr lang="en-GB" altLang="en-US" sz="2800"/>
              <a:t> ways at once.</a:t>
            </a:r>
          </a:p>
          <a:p>
            <a:pPr algn="ctr" eaLnBrk="1" hangingPunct="1">
              <a:lnSpc>
                <a:spcPct val="90000"/>
              </a:lnSpc>
              <a:buFontTx/>
              <a:buNone/>
            </a:pPr>
            <a:endParaRPr lang="en-GB" altLang="en-US" sz="1400"/>
          </a:p>
          <a:p>
            <a:pPr algn="ctr" eaLnBrk="1" hangingPunct="1">
              <a:lnSpc>
                <a:spcPct val="90000"/>
              </a:lnSpc>
            </a:pPr>
            <a:r>
              <a:rPr lang="en-GB" altLang="en-US" sz="2800"/>
              <a:t>Heat </a:t>
            </a:r>
            <a:r>
              <a:rPr lang="en-GB" altLang="en-US" sz="2800">
                <a:solidFill>
                  <a:srgbClr val="00B050"/>
                </a:solidFill>
              </a:rPr>
              <a:t>ALWAYS </a:t>
            </a:r>
            <a:r>
              <a:rPr lang="en-GB" altLang="en-US" sz="2800"/>
              <a:t>travels from </a:t>
            </a:r>
            <a:r>
              <a:rPr lang="en-GB" altLang="en-US" sz="2800" b="1">
                <a:solidFill>
                  <a:srgbClr val="FF3300"/>
                </a:solidFill>
              </a:rPr>
              <a:t>HOT</a:t>
            </a:r>
            <a:r>
              <a:rPr lang="en-GB" altLang="en-US" sz="2800"/>
              <a:t> places to </a:t>
            </a:r>
            <a:r>
              <a:rPr lang="en-GB" altLang="en-US" sz="2800" b="1">
                <a:solidFill>
                  <a:srgbClr val="00FFFF"/>
                </a:solidFill>
              </a:rPr>
              <a:t>COLD</a:t>
            </a:r>
            <a:r>
              <a:rPr lang="en-GB" altLang="en-US" sz="2800">
                <a:solidFill>
                  <a:srgbClr val="00FFFF"/>
                </a:solidFill>
              </a:rPr>
              <a:t> </a:t>
            </a:r>
            <a:r>
              <a:rPr lang="en-GB" altLang="en-US" sz="2800"/>
              <a:t>places</a:t>
            </a:r>
          </a:p>
        </p:txBody>
      </p:sp>
      <p:sp>
        <p:nvSpPr>
          <p:cNvPr id="4" name="TextBox 3">
            <a:extLst>
              <a:ext uri="{FF2B5EF4-FFF2-40B4-BE49-F238E27FC236}">
                <a16:creationId xmlns:a16="http://schemas.microsoft.com/office/drawing/2014/main" id="{241A6DFC-07B2-4B52-B165-5EC3C3FF9087}"/>
              </a:ext>
            </a:extLst>
          </p:cNvPr>
          <p:cNvSpPr txBox="1"/>
          <p:nvPr/>
        </p:nvSpPr>
        <p:spPr>
          <a:xfrm>
            <a:off x="1609517" y="5410200"/>
            <a:ext cx="7128792" cy="1107996"/>
          </a:xfrm>
          <a:prstGeom prst="rect">
            <a:avLst/>
          </a:prstGeom>
          <a:noFill/>
        </p:spPr>
        <p:txBody>
          <a:bodyPr wrap="square">
            <a:spAutoFit/>
          </a:bodyPr>
          <a:lstStyle/>
          <a:p>
            <a:r>
              <a:rPr lang="en-GB" sz="6600" b="1">
                <a:solidFill>
                  <a:srgbClr val="FF0000"/>
                </a:solidFill>
                <a:effectLst/>
                <a:latin typeface="Tahoma" panose="020B0604030504040204" pitchFamily="34" charset="0"/>
              </a:rPr>
              <a:t>Hot         </a:t>
            </a:r>
            <a:r>
              <a:rPr lang="en-GB" sz="6600" b="1">
                <a:solidFill>
                  <a:srgbClr val="0000FF"/>
                </a:solidFill>
                <a:latin typeface="Tahoma" panose="020B0604030504040204" pitchFamily="34" charset="0"/>
              </a:rPr>
              <a:t>cold</a:t>
            </a:r>
            <a:endParaRPr lang="en-GB" sz="6600"/>
          </a:p>
        </p:txBody>
      </p:sp>
      <p:sp>
        <p:nvSpPr>
          <p:cNvPr id="5" name="Arrow: Right 4">
            <a:extLst>
              <a:ext uri="{FF2B5EF4-FFF2-40B4-BE49-F238E27FC236}">
                <a16:creationId xmlns:a16="http://schemas.microsoft.com/office/drawing/2014/main" id="{AA2399FB-D552-4943-8C72-F9C5C476B250}"/>
              </a:ext>
            </a:extLst>
          </p:cNvPr>
          <p:cNvSpPr/>
          <p:nvPr/>
        </p:nvSpPr>
        <p:spPr bwMode="auto">
          <a:xfrm>
            <a:off x="3879540" y="5604158"/>
            <a:ext cx="1080120" cy="720080"/>
          </a:xfrm>
          <a:prstGeom prst="rightArrow">
            <a:avLst/>
          </a:prstGeom>
          <a:gradFill flip="none" rotWithShape="1">
            <a:gsLst>
              <a:gs pos="0">
                <a:srgbClr val="FF3300">
                  <a:tint val="66000"/>
                  <a:satMod val="160000"/>
                </a:srgbClr>
              </a:gs>
              <a:gs pos="50000">
                <a:srgbClr val="FF3300">
                  <a:tint val="44500"/>
                  <a:satMod val="160000"/>
                </a:srgbClr>
              </a:gs>
              <a:gs pos="100000">
                <a:srgbClr val="FF3300">
                  <a:tint val="23500"/>
                  <a:satMod val="160000"/>
                </a:srgbClr>
              </a:gs>
            </a:gsLst>
            <a:lin ang="0" scaled="1"/>
            <a:tileRect/>
          </a:gradFill>
          <a:ln w="9525" cap="flat" cmpd="sng" algn="ctr">
            <a:solidFill>
              <a:srgbClr val="00B0F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1" i="0" u="none" strike="noStrike" normalizeH="0" baseline="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6350B783-3E0B-43B0-BED7-B3D975F391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0885" y="5305"/>
            <a:ext cx="1851186" cy="15617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1CBF7-5B48-4C8D-AECB-7841A189AE3B}"/>
              </a:ext>
            </a:extLst>
          </p:cNvPr>
          <p:cNvSpPr>
            <a:spLocks noGrp="1"/>
          </p:cNvSpPr>
          <p:nvPr>
            <p:ph type="title"/>
          </p:nvPr>
        </p:nvSpPr>
        <p:spPr>
          <a:xfrm>
            <a:off x="393192" y="1225695"/>
            <a:ext cx="4945642" cy="1218908"/>
          </a:xfrm>
        </p:spPr>
        <p:txBody>
          <a:bodyPr>
            <a:normAutofit/>
          </a:bodyPr>
          <a:lstStyle/>
          <a:p>
            <a:r>
              <a:rPr lang="en-GB" dirty="0">
                <a:solidFill>
                  <a:schemeClr val="bg2">
                    <a:lumMod val="25000"/>
                  </a:schemeClr>
                </a:solidFill>
              </a:rPr>
              <a:t>Wood is an Insulator</a:t>
            </a:r>
          </a:p>
        </p:txBody>
      </p:sp>
      <p:sp>
        <p:nvSpPr>
          <p:cNvPr id="3" name="Content Placeholder 2">
            <a:extLst>
              <a:ext uri="{FF2B5EF4-FFF2-40B4-BE49-F238E27FC236}">
                <a16:creationId xmlns:a16="http://schemas.microsoft.com/office/drawing/2014/main" id="{9075D16F-392F-4076-B4FE-435A388AF204}"/>
              </a:ext>
            </a:extLst>
          </p:cNvPr>
          <p:cNvSpPr>
            <a:spLocks noGrp="1"/>
          </p:cNvSpPr>
          <p:nvPr>
            <p:ph idx="1"/>
          </p:nvPr>
        </p:nvSpPr>
        <p:spPr>
          <a:xfrm>
            <a:off x="6021990" y="1545544"/>
            <a:ext cx="2568554" cy="3639272"/>
          </a:xfrm>
        </p:spPr>
        <p:txBody>
          <a:bodyPr anchor="ctr">
            <a:normAutofit/>
          </a:bodyPr>
          <a:lstStyle/>
          <a:p>
            <a:r>
              <a:rPr lang="en-GB" dirty="0">
                <a:solidFill>
                  <a:schemeClr val="bg2">
                    <a:lumMod val="25000"/>
                  </a:schemeClr>
                </a:solidFill>
                <a:effectLst/>
                <a:latin typeface="Tahoma" panose="020B0604030504040204" pitchFamily="34" charset="0"/>
              </a:rPr>
              <a:t>The paper over the wood burns as the wood is an insulator and the heat cannot escape. The temperature increases above the temperature at which paper catches fire.</a:t>
            </a:r>
            <a:endParaRPr lang="en-GB" dirty="0">
              <a:solidFill>
                <a:schemeClr val="bg2">
                  <a:lumMod val="25000"/>
                </a:schemeClr>
              </a:solidFill>
            </a:endParaRPr>
          </a:p>
        </p:txBody>
      </p:sp>
      <p:pic>
        <p:nvPicPr>
          <p:cNvPr id="5" name="Picture 4">
            <a:extLst>
              <a:ext uri="{FF2B5EF4-FFF2-40B4-BE49-F238E27FC236}">
                <a16:creationId xmlns:a16="http://schemas.microsoft.com/office/drawing/2014/main" id="{8CD9FE4B-1D94-471B-B17C-BF2C07AA6290}"/>
              </a:ext>
            </a:extLst>
          </p:cNvPr>
          <p:cNvPicPr>
            <a:picLocks noChangeAspect="1"/>
          </p:cNvPicPr>
          <p:nvPr/>
        </p:nvPicPr>
        <p:blipFill rotWithShape="1">
          <a:blip r:embed="rId2"/>
          <a:srcRect l="10927" r="3877"/>
          <a:stretch/>
        </p:blipFill>
        <p:spPr>
          <a:xfrm>
            <a:off x="245660" y="2698427"/>
            <a:ext cx="5293730" cy="3060191"/>
          </a:xfrm>
          <a:prstGeom prst="rect">
            <a:avLst/>
          </a:prstGeom>
        </p:spPr>
      </p:pic>
    </p:spTree>
    <p:extLst>
      <p:ext uri="{BB962C8B-B14F-4D97-AF65-F5344CB8AC3E}">
        <p14:creationId xmlns:p14="http://schemas.microsoft.com/office/powerpoint/2010/main" val="1925897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A23B4-EA44-401A-90C6-2BFF53448A33}"/>
              </a:ext>
            </a:extLst>
          </p:cNvPr>
          <p:cNvSpPr>
            <a:spLocks noGrp="1"/>
          </p:cNvSpPr>
          <p:nvPr>
            <p:ph type="title"/>
          </p:nvPr>
        </p:nvSpPr>
        <p:spPr>
          <a:xfrm>
            <a:off x="323528" y="3781241"/>
            <a:ext cx="7848872" cy="855406"/>
          </a:xfrm>
          <a:noFill/>
          <a:ln>
            <a:solidFill>
              <a:schemeClr val="bg1"/>
            </a:solidFill>
          </a:ln>
        </p:spPr>
        <p:txBody>
          <a:bodyPr>
            <a:normAutofit/>
          </a:bodyPr>
          <a:lstStyle/>
          <a:p>
            <a:r>
              <a:rPr lang="en-GB" sz="1600" dirty="0">
                <a:solidFill>
                  <a:schemeClr val="bg2">
                    <a:lumMod val="25000"/>
                  </a:schemeClr>
                </a:solidFill>
              </a:rPr>
              <a:t>Heating metals causes them to expand</a:t>
            </a:r>
          </a:p>
        </p:txBody>
      </p:sp>
      <p:sp>
        <p:nvSpPr>
          <p:cNvPr id="3" name="Content Placeholder 2">
            <a:extLst>
              <a:ext uri="{FF2B5EF4-FFF2-40B4-BE49-F238E27FC236}">
                <a16:creationId xmlns:a16="http://schemas.microsoft.com/office/drawing/2014/main" id="{87860126-BB33-4A33-870E-DA3256DC61BE}"/>
              </a:ext>
            </a:extLst>
          </p:cNvPr>
          <p:cNvSpPr>
            <a:spLocks noGrp="1"/>
          </p:cNvSpPr>
          <p:nvPr>
            <p:ph idx="1"/>
          </p:nvPr>
        </p:nvSpPr>
        <p:spPr>
          <a:xfrm>
            <a:off x="251520" y="4846076"/>
            <a:ext cx="8136904" cy="1271556"/>
          </a:xfrm>
        </p:spPr>
        <p:txBody>
          <a:bodyPr>
            <a:noAutofit/>
          </a:bodyPr>
          <a:lstStyle/>
          <a:p>
            <a:pPr>
              <a:lnSpc>
                <a:spcPct val="90000"/>
              </a:lnSpc>
            </a:pPr>
            <a:r>
              <a:rPr lang="en-GB" dirty="0">
                <a:solidFill>
                  <a:schemeClr val="bg2">
                    <a:lumMod val="25000"/>
                  </a:schemeClr>
                </a:solidFill>
              </a:rPr>
              <a:t>When the metal is heated it expands.</a:t>
            </a:r>
          </a:p>
          <a:p>
            <a:pPr>
              <a:lnSpc>
                <a:spcPct val="90000"/>
              </a:lnSpc>
            </a:pPr>
            <a:r>
              <a:rPr lang="en-GB" dirty="0">
                <a:solidFill>
                  <a:schemeClr val="bg2">
                    <a:lumMod val="25000"/>
                  </a:schemeClr>
                </a:solidFill>
              </a:rPr>
              <a:t>We can stick a cast iron rod in the hole and tighten it.</a:t>
            </a:r>
          </a:p>
          <a:p>
            <a:pPr>
              <a:lnSpc>
                <a:spcPct val="90000"/>
              </a:lnSpc>
            </a:pPr>
            <a:r>
              <a:rPr lang="en-GB" dirty="0">
                <a:solidFill>
                  <a:schemeClr val="bg2">
                    <a:lumMod val="25000"/>
                  </a:schemeClr>
                </a:solidFill>
              </a:rPr>
              <a:t>As it has been heated the bar is longer than it was when cold.</a:t>
            </a:r>
          </a:p>
          <a:p>
            <a:pPr>
              <a:lnSpc>
                <a:spcPct val="90000"/>
              </a:lnSpc>
            </a:pPr>
            <a:r>
              <a:rPr lang="en-GB" dirty="0">
                <a:solidFill>
                  <a:schemeClr val="bg2">
                    <a:lumMod val="25000"/>
                  </a:schemeClr>
                </a:solidFill>
              </a:rPr>
              <a:t>When we cover the bar with a cold damp lab coat the bar contracts (gets smaller)</a:t>
            </a:r>
          </a:p>
          <a:p>
            <a:pPr>
              <a:lnSpc>
                <a:spcPct val="90000"/>
              </a:lnSpc>
            </a:pPr>
            <a:r>
              <a:rPr lang="en-GB" dirty="0">
                <a:solidFill>
                  <a:schemeClr val="bg2">
                    <a:lumMod val="25000"/>
                  </a:schemeClr>
                </a:solidFill>
              </a:rPr>
              <a:t>The force of contraction is so large it can break the cast iron rod.</a:t>
            </a:r>
          </a:p>
        </p:txBody>
      </p:sp>
      <p:pic>
        <p:nvPicPr>
          <p:cNvPr id="8" name="Expanding forces S2">
            <a:hlinkClick r:id="" action="ppaction://media"/>
            <a:extLst>
              <a:ext uri="{FF2B5EF4-FFF2-40B4-BE49-F238E27FC236}">
                <a16:creationId xmlns:a16="http://schemas.microsoft.com/office/drawing/2014/main" id="{B3406F56-4EB4-4F5E-8B73-B993E5D6ADD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8736" y="247527"/>
            <a:ext cx="6096000" cy="3429000"/>
          </a:xfrm>
          <a:prstGeom prst="rect">
            <a:avLst/>
          </a:prstGeom>
        </p:spPr>
      </p:pic>
    </p:spTree>
    <p:extLst>
      <p:ext uri="{BB962C8B-B14F-4D97-AF65-F5344CB8AC3E}">
        <p14:creationId xmlns:p14="http://schemas.microsoft.com/office/powerpoint/2010/main" val="3634984651"/>
      </p:ext>
    </p:extLst>
  </p:cSld>
  <p:clrMapOvr>
    <a:masterClrMapping/>
  </p:clrMapOvr>
  <mc:AlternateContent xmlns:mc="http://schemas.openxmlformats.org/markup-compatibility/2006" xmlns:p14="http://schemas.microsoft.com/office/powerpoint/2010/main">
    <mc:Choice Requires="p14">
      <p:transition spd="slow" p14:dur="2000" advClick="0" advTm="113643"/>
    </mc:Choice>
    <mc:Fallback xmlns="">
      <p:transition spd="slow" advClick="0" advTm="113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64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a:xfrm>
            <a:off x="915788" y="1571922"/>
            <a:ext cx="2823506" cy="3714156"/>
          </a:xfrm>
          <a:prstGeom prst="ellipse">
            <a:avLst/>
          </a:prstGeom>
          <a:solidFill>
            <a:schemeClr val="accent2">
              <a:lumMod val="75000"/>
            </a:schemeClr>
          </a:solidFill>
          <a:ln>
            <a:noFill/>
          </a:ln>
        </p:spPr>
        <p:txBody>
          <a:bodyPr>
            <a:normAutofit/>
          </a:bodyPr>
          <a:lstStyle/>
          <a:p>
            <a:pPr eaLnBrk="1" hangingPunct="1"/>
            <a:r>
              <a:rPr lang="en-GB" altLang="en-US" sz="1500">
                <a:solidFill>
                  <a:srgbClr val="FFFFFF"/>
                </a:solidFill>
              </a:rPr>
              <a:t>CONDUCTION</a:t>
            </a:r>
            <a:br>
              <a:rPr lang="en-GB" altLang="en-US" sz="1600">
                <a:solidFill>
                  <a:srgbClr val="FFFFFF"/>
                </a:solidFill>
              </a:rPr>
            </a:br>
            <a:r>
              <a:rPr lang="en-GB" altLang="en-US" sz="1600">
                <a:solidFill>
                  <a:srgbClr val="FFFFFF"/>
                </a:solidFill>
              </a:rPr>
              <a:t>Summary</a:t>
            </a:r>
          </a:p>
        </p:txBody>
      </p:sp>
      <p:sp>
        <p:nvSpPr>
          <p:cNvPr id="9221" name="Rectangle 3"/>
          <p:cNvSpPr>
            <a:spLocks noGrp="1" noChangeArrowheads="1"/>
          </p:cNvSpPr>
          <p:nvPr>
            <p:ph idx="1"/>
          </p:nvPr>
        </p:nvSpPr>
        <p:spPr>
          <a:xfrm>
            <a:off x="4128256" y="764704"/>
            <a:ext cx="4836232" cy="5688632"/>
          </a:xfrm>
        </p:spPr>
        <p:txBody>
          <a:bodyPr anchor="ctr">
            <a:normAutofit/>
          </a:bodyPr>
          <a:lstStyle/>
          <a:p>
            <a:pPr eaLnBrk="1" hangingPunct="1">
              <a:lnSpc>
                <a:spcPct val="90000"/>
              </a:lnSpc>
            </a:pPr>
            <a:r>
              <a:rPr lang="en-GB" altLang="en-US"/>
              <a:t>Conduction occurs when heat passes through a SOLID</a:t>
            </a:r>
          </a:p>
          <a:p>
            <a:pPr eaLnBrk="1" hangingPunct="1">
              <a:lnSpc>
                <a:spcPct val="90000"/>
              </a:lnSpc>
            </a:pPr>
            <a:r>
              <a:rPr lang="en-GB" altLang="en-US"/>
              <a:t>Heat is transferred by making the particles vibrate more passing the energy along the conducting material.</a:t>
            </a:r>
          </a:p>
          <a:p>
            <a:pPr eaLnBrk="1" hangingPunct="1">
              <a:lnSpc>
                <a:spcPct val="90000"/>
              </a:lnSpc>
            </a:pPr>
            <a:r>
              <a:rPr lang="en-GB" altLang="en-US">
                <a:hlinkClick r:id="rId2"/>
              </a:rPr>
              <a:t>http://www.echalk.co.uk/Science/physics/conduction/conduction.html</a:t>
            </a:r>
            <a:endParaRPr lang="en-GB" altLang="en-US"/>
          </a:p>
          <a:p>
            <a:pPr eaLnBrk="1" hangingPunct="1">
              <a:lnSpc>
                <a:spcPct val="90000"/>
              </a:lnSpc>
            </a:pPr>
            <a:r>
              <a:rPr lang="en-GB" altLang="en-US" b="1"/>
              <a:t>Conduction occurs in solids.</a:t>
            </a:r>
          </a:p>
          <a:p>
            <a:pPr eaLnBrk="1" hangingPunct="1">
              <a:lnSpc>
                <a:spcPct val="90000"/>
              </a:lnSpc>
            </a:pPr>
            <a:r>
              <a:rPr lang="en-GB" altLang="en-US" b="1"/>
              <a:t>Metals are good conductors.</a:t>
            </a:r>
          </a:p>
          <a:p>
            <a:pPr eaLnBrk="1" hangingPunct="1">
              <a:lnSpc>
                <a:spcPct val="90000"/>
              </a:lnSpc>
            </a:pPr>
            <a:r>
              <a:rPr lang="en-GB" altLang="en-US" b="1"/>
              <a:t>Non-metals, liquids and gases are poor conductors.</a:t>
            </a:r>
          </a:p>
          <a:p>
            <a:pPr eaLnBrk="1" hangingPunct="1">
              <a:lnSpc>
                <a:spcPct val="90000"/>
              </a:lnSpc>
              <a:buFontTx/>
              <a:buNone/>
            </a:pPr>
            <a:endParaRPr lang="en-GB" altLang="en-US" b="1"/>
          </a:p>
          <a:p>
            <a:pPr eaLnBrk="1" hangingPunct="1">
              <a:lnSpc>
                <a:spcPct val="90000"/>
              </a:lnSpc>
            </a:pPr>
            <a:r>
              <a:rPr lang="en-GB" altLang="en-US" b="1"/>
              <a:t>Bad conductors are good insulators. </a:t>
            </a:r>
          </a:p>
          <a:p>
            <a:pPr eaLnBrk="1" hangingPunct="1">
              <a:lnSpc>
                <a:spcPct val="90000"/>
              </a:lnSpc>
            </a:pPr>
            <a:r>
              <a:rPr lang="en-GB" altLang="en-US" b="1"/>
              <a:t>Good conductors of heat are the same materials as good conductors of electrical current, electrical insulators are also insulators of heat</a:t>
            </a:r>
            <a:endParaRPr lang="en-GB" altLang="en-US"/>
          </a:p>
          <a:p>
            <a:pPr eaLnBrk="1" hangingPunct="1">
              <a:lnSpc>
                <a:spcPct val="90000"/>
              </a:lnSpc>
            </a:pPr>
            <a:endParaRPr lang="en-GB" altLang="en-US" sz="1500"/>
          </a:p>
        </p:txBody>
      </p:sp>
      <p:pic>
        <p:nvPicPr>
          <p:cNvPr id="7" name="Picture 6">
            <a:extLst>
              <a:ext uri="{FF2B5EF4-FFF2-40B4-BE49-F238E27FC236}">
                <a16:creationId xmlns:a16="http://schemas.microsoft.com/office/drawing/2014/main" id="{DFDA0431-CBB6-470C-B61E-BC81A00702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9983"/>
          <a:stretch/>
        </p:blipFill>
        <p:spPr>
          <a:xfrm>
            <a:off x="118070" y="5157192"/>
            <a:ext cx="1296144" cy="15617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a:xfrm>
            <a:off x="170217" y="628972"/>
            <a:ext cx="8109302" cy="1647900"/>
          </a:xfrm>
        </p:spPr>
        <p:txBody>
          <a:bodyPr>
            <a:normAutofit/>
          </a:bodyPr>
          <a:lstStyle/>
          <a:p>
            <a:pPr eaLnBrk="1" hangingPunct="1"/>
            <a:r>
              <a:rPr lang="en-US" altLang="en-US" sz="3200" b="0">
                <a:solidFill>
                  <a:schemeClr val="bg1"/>
                </a:solidFill>
              </a:rPr>
              <a:t>A model of heat transfer processes</a:t>
            </a:r>
            <a:endParaRPr lang="en-GB" altLang="en-US" sz="3200" b="0">
              <a:solidFill>
                <a:schemeClr val="bg1"/>
              </a:solidFill>
            </a:endParaRPr>
          </a:p>
        </p:txBody>
      </p:sp>
      <p:sp>
        <p:nvSpPr>
          <p:cNvPr id="10245" name="Rectangle 3"/>
          <p:cNvSpPr>
            <a:spLocks noGrp="1" noChangeArrowheads="1"/>
          </p:cNvSpPr>
          <p:nvPr>
            <p:ph type="body" sz="half" idx="1"/>
          </p:nvPr>
        </p:nvSpPr>
        <p:spPr>
          <a:xfrm>
            <a:off x="170217" y="2761964"/>
            <a:ext cx="8686800" cy="3942928"/>
          </a:xfrm>
        </p:spPr>
        <p:txBody>
          <a:bodyPr>
            <a:normAutofit/>
          </a:bodyPr>
          <a:lstStyle/>
          <a:p>
            <a:pPr marL="533400" indent="-533400" eaLnBrk="1" hangingPunct="1">
              <a:lnSpc>
                <a:spcPct val="90000"/>
              </a:lnSpc>
              <a:buFontTx/>
              <a:buAutoNum type="arabicPeriod"/>
            </a:pPr>
            <a:r>
              <a:rPr lang="en-US" altLang="en-US" sz="2800">
                <a:solidFill>
                  <a:srgbClr val="FF3300"/>
                </a:solidFill>
              </a:rPr>
              <a:t>CONDUCTION </a:t>
            </a:r>
            <a:r>
              <a:rPr lang="en-US" altLang="en-US" sz="2800">
                <a:solidFill>
                  <a:srgbClr val="FF3300"/>
                </a:solidFill>
                <a:latin typeface="Times New Roman" panose="02020603050405020304" pitchFamily="18" charset="0"/>
              </a:rPr>
              <a:t>–</a:t>
            </a:r>
            <a:r>
              <a:rPr lang="en-US" altLang="en-US" sz="2800">
                <a:solidFill>
                  <a:srgbClr val="FF3300"/>
                </a:solidFill>
              </a:rPr>
              <a:t> book passed from student to student. </a:t>
            </a:r>
            <a:r>
              <a:rPr lang="en-US" altLang="en-US" sz="2800">
                <a:solidFill>
                  <a:schemeClr val="tx1"/>
                </a:solidFill>
              </a:rPr>
              <a:t>The particles vibrate more and pass energy on to particles touching them.</a:t>
            </a:r>
            <a:endParaRPr lang="en-US" altLang="en-US" sz="2800">
              <a:solidFill>
                <a:srgbClr val="FF3300"/>
              </a:solidFill>
            </a:endParaRPr>
          </a:p>
          <a:p>
            <a:pPr marL="533400" indent="-533400" eaLnBrk="1" hangingPunct="1">
              <a:lnSpc>
                <a:spcPct val="90000"/>
              </a:lnSpc>
              <a:buFontTx/>
              <a:buAutoNum type="arabicPeriod"/>
            </a:pPr>
            <a:r>
              <a:rPr lang="en-US" altLang="en-US" sz="2800">
                <a:solidFill>
                  <a:srgbClr val="FF3300"/>
                </a:solidFill>
              </a:rPr>
              <a:t>CONVECTION </a:t>
            </a:r>
            <a:r>
              <a:rPr lang="en-US" altLang="en-US" sz="2800">
                <a:solidFill>
                  <a:srgbClr val="FF3300"/>
                </a:solidFill>
                <a:latin typeface="Times New Roman" panose="02020603050405020304" pitchFamily="18" charset="0"/>
              </a:rPr>
              <a:t>–</a:t>
            </a:r>
            <a:r>
              <a:rPr lang="en-US" altLang="en-US" sz="2800">
                <a:solidFill>
                  <a:srgbClr val="FF3300"/>
                </a:solidFill>
              </a:rPr>
              <a:t> book taken by a student to the back of the room. </a:t>
            </a:r>
            <a:r>
              <a:rPr lang="en-US" altLang="en-US" sz="2800">
                <a:solidFill>
                  <a:schemeClr val="tx1"/>
                </a:solidFill>
              </a:rPr>
              <a:t>The particles carry the energy to a different place.</a:t>
            </a:r>
            <a:endParaRPr lang="en-US" altLang="en-US" sz="2800">
              <a:solidFill>
                <a:srgbClr val="FF3300"/>
              </a:solidFill>
            </a:endParaRPr>
          </a:p>
          <a:p>
            <a:pPr marL="533400" indent="-533400" eaLnBrk="1" hangingPunct="1">
              <a:lnSpc>
                <a:spcPct val="90000"/>
              </a:lnSpc>
              <a:buFontTx/>
              <a:buAutoNum type="arabicPeriod"/>
            </a:pPr>
            <a:r>
              <a:rPr lang="en-US" altLang="en-US" sz="2800">
                <a:solidFill>
                  <a:srgbClr val="FF3300"/>
                </a:solidFill>
              </a:rPr>
              <a:t>RADIATION </a:t>
            </a:r>
            <a:r>
              <a:rPr lang="en-US" altLang="en-US" sz="2800">
                <a:solidFill>
                  <a:srgbClr val="FF3300"/>
                </a:solidFill>
                <a:latin typeface="Times New Roman" panose="02020603050405020304" pitchFamily="18" charset="0"/>
              </a:rPr>
              <a:t>–</a:t>
            </a:r>
            <a:r>
              <a:rPr lang="en-US" altLang="en-US" sz="2800">
                <a:solidFill>
                  <a:srgbClr val="FF3300"/>
                </a:solidFill>
              </a:rPr>
              <a:t> book thrown to the back of the room. </a:t>
            </a:r>
            <a:r>
              <a:rPr lang="en-US" altLang="en-US" sz="2800">
                <a:solidFill>
                  <a:schemeClr val="tx1"/>
                </a:solidFill>
              </a:rPr>
              <a:t>The energy does not need particles to transfer the energy.</a:t>
            </a:r>
          </a:p>
        </p:txBody>
      </p:sp>
      <p:pic>
        <p:nvPicPr>
          <p:cNvPr id="10246" name="Picture 4" descr="HeatTransferAnaloguePictur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86456" y="764704"/>
            <a:ext cx="7993063" cy="1414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a:extLst>
              <a:ext uri="{FF2B5EF4-FFF2-40B4-BE49-F238E27FC236}">
                <a16:creationId xmlns:a16="http://schemas.microsoft.com/office/drawing/2014/main" id="{7872B87B-8CAE-4219-9BCE-2B95DEA97D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2050"/>
          <a:stretch/>
        </p:blipFill>
        <p:spPr>
          <a:xfrm>
            <a:off x="8279519" y="56497"/>
            <a:ext cx="792089" cy="983423"/>
          </a:xfrm>
          <a:prstGeom prst="rect">
            <a:avLst/>
          </a:prstGeom>
        </p:spPr>
      </p:pic>
      <p:sp>
        <p:nvSpPr>
          <p:cNvPr id="2" name="TextBox 1">
            <a:extLst>
              <a:ext uri="{FF2B5EF4-FFF2-40B4-BE49-F238E27FC236}">
                <a16:creationId xmlns:a16="http://schemas.microsoft.com/office/drawing/2014/main" id="{D57C715A-F5C4-4363-9BE2-67122F3F2EC4}"/>
              </a:ext>
            </a:extLst>
          </p:cNvPr>
          <p:cNvSpPr txBox="1"/>
          <p:nvPr/>
        </p:nvSpPr>
        <p:spPr>
          <a:xfrm>
            <a:off x="2801803" y="2337594"/>
            <a:ext cx="2962367" cy="380533"/>
          </a:xfrm>
          <a:prstGeom prst="rect">
            <a:avLst/>
          </a:prstGeom>
          <a:noFill/>
        </p:spPr>
        <p:txBody>
          <a:bodyPr wrap="square" rtlCol="0">
            <a:spAutoFit/>
          </a:bodyPr>
          <a:lstStyle/>
          <a:p>
            <a:r>
              <a:rPr lang="en-GB">
                <a:latin typeface="Script MT Bold" panose="03040602040607080904" pitchFamily="66" charset="0"/>
              </a:rPr>
              <a:t>book is like heat energy</a:t>
            </a:r>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4"/>
          <p:cNvSpPr>
            <a:spLocks noGrp="1" noChangeArrowheads="1"/>
          </p:cNvSpPr>
          <p:nvPr>
            <p:ph type="title"/>
          </p:nvPr>
        </p:nvSpPr>
        <p:spPr>
          <a:xfrm>
            <a:off x="323528" y="27821"/>
            <a:ext cx="8280920" cy="1457324"/>
          </a:xfrm>
        </p:spPr>
        <p:txBody>
          <a:bodyPr/>
          <a:lstStyle/>
          <a:p>
            <a:pPr eaLnBrk="1" hangingPunct="1"/>
            <a:r>
              <a:rPr lang="en-GB" altLang="en-US"/>
              <a:t>TEMPERATURE v HEAT – Are they the same?</a:t>
            </a:r>
          </a:p>
        </p:txBody>
      </p:sp>
      <p:sp>
        <p:nvSpPr>
          <p:cNvPr id="6148" name="Rectangle 3"/>
          <p:cNvSpPr>
            <a:spLocks noGrp="1" noChangeArrowheads="1"/>
          </p:cNvSpPr>
          <p:nvPr>
            <p:ph idx="1"/>
          </p:nvPr>
        </p:nvSpPr>
        <p:spPr>
          <a:xfrm>
            <a:off x="228600" y="4221088"/>
            <a:ext cx="8763000" cy="2609089"/>
          </a:xfrm>
        </p:spPr>
        <p:txBody>
          <a:bodyPr>
            <a:normAutofit fontScale="92500" lnSpcReduction="20000"/>
          </a:bodyPr>
          <a:lstStyle/>
          <a:p>
            <a:pPr eaLnBrk="1" hangingPunct="1"/>
            <a:r>
              <a:rPr lang="en-GB" sz="1800">
                <a:effectLst/>
                <a:latin typeface="Trebuchet MS" panose="020B0603020202020204" pitchFamily="34" charset="0"/>
                <a:ea typeface="Times New Roman" panose="02020603050405020304" pitchFamily="18" charset="0"/>
                <a:cs typeface="Times New Roman" panose="02020603050405020304" pitchFamily="18" charset="0"/>
              </a:rPr>
              <a:t>We often talk about heat and temperature as if they were the same thing – they are not! </a:t>
            </a:r>
          </a:p>
          <a:p>
            <a:pPr>
              <a:lnSpc>
                <a:spcPct val="115000"/>
              </a:lnSpc>
              <a:spcAft>
                <a:spcPts val="1000"/>
              </a:spcAft>
            </a:pPr>
            <a:r>
              <a:rPr lang="en-GB" sz="1800">
                <a:effectLst/>
                <a:latin typeface="Trebuchet MS" panose="020B0603020202020204" pitchFamily="34" charset="0"/>
                <a:ea typeface="Times New Roman" panose="02020603050405020304" pitchFamily="18" charset="0"/>
                <a:cs typeface="Times New Roman" panose="02020603050405020304" pitchFamily="18" charset="0"/>
              </a:rPr>
              <a:t>After 2 mins there was a temperature increase in each beaker. The smaller volume of water had a higher increase in temp as there was less mass of water to heat.</a:t>
            </a:r>
          </a:p>
          <a:p>
            <a:pPr>
              <a:lnSpc>
                <a:spcPct val="115000"/>
              </a:lnSpc>
              <a:spcAft>
                <a:spcPts val="1000"/>
              </a:spcAft>
            </a:pPr>
            <a:r>
              <a:rPr lang="en-GB" sz="1800">
                <a:effectLst/>
                <a:latin typeface="Trebuchet MS" panose="020B0603020202020204" pitchFamily="34" charset="0"/>
                <a:ea typeface="Times New Roman" panose="02020603050405020304" pitchFamily="18" charset="0"/>
                <a:cs typeface="Times New Roman" panose="02020603050405020304" pitchFamily="18" charset="0"/>
              </a:rPr>
              <a:t>Energy input  is proportional to the rise in temperature.  E</a:t>
            </a:r>
            <a:r>
              <a:rPr lang="en-GB" sz="1800" baseline="-25000">
                <a:effectLst/>
                <a:latin typeface="Trebuchet MS" panose="020B0603020202020204" pitchFamily="34" charset="0"/>
                <a:ea typeface="Times New Roman" panose="02020603050405020304" pitchFamily="18" charset="0"/>
                <a:cs typeface="Times New Roman" panose="02020603050405020304" pitchFamily="18" charset="0"/>
              </a:rPr>
              <a:t>h </a:t>
            </a:r>
            <a:r>
              <a:rPr lang="en-GB" sz="1800">
                <a:effectLst/>
                <a:latin typeface="Trebuchet MS" panose="020B0603020202020204" pitchFamily="34" charset="0"/>
                <a:ea typeface="Times New Roman" panose="02020603050405020304" pitchFamily="18" charset="0"/>
                <a:cs typeface="Times New Roman" panose="02020603050405020304" pitchFamily="18" charset="0"/>
                <a:sym typeface="Symbol" panose="05050102010706020507" pitchFamily="18" charset="2"/>
              </a:rPr>
              <a:t></a:t>
            </a:r>
            <a:r>
              <a:rPr lang="en-GB" sz="1800">
                <a:effectLst/>
                <a:latin typeface="Trebuchet MS" panose="020B0603020202020204" pitchFamily="34" charset="0"/>
                <a:ea typeface="Times New Roman" panose="02020603050405020304" pitchFamily="18" charset="0"/>
                <a:cs typeface="Times New Roman" panose="02020603050405020304" pitchFamily="18" charset="0"/>
              </a:rPr>
              <a:t> T</a:t>
            </a:r>
          </a:p>
          <a:p>
            <a:pPr>
              <a:lnSpc>
                <a:spcPct val="115000"/>
              </a:lnSpc>
              <a:spcAft>
                <a:spcPts val="1000"/>
              </a:spcAft>
            </a:pPr>
            <a:r>
              <a:rPr lang="en-GB" sz="1800">
                <a:effectLst/>
                <a:latin typeface="Trebuchet MS" panose="020B0603020202020204" pitchFamily="34" charset="0"/>
                <a:ea typeface="Times New Roman" panose="02020603050405020304" pitchFamily="18" charset="0"/>
                <a:cs typeface="Times New Roman" panose="02020603050405020304" pitchFamily="18" charset="0"/>
              </a:rPr>
              <a:t>Temperature and Heat are related. The </a:t>
            </a:r>
            <a:r>
              <a:rPr lang="en-GB" sz="1800" b="1">
                <a:effectLst/>
                <a:latin typeface="Trebuchet MS" panose="020B0603020202020204" pitchFamily="34" charset="0"/>
                <a:ea typeface="Times New Roman" panose="02020603050405020304" pitchFamily="18" charset="0"/>
                <a:cs typeface="Times New Roman" panose="02020603050405020304" pitchFamily="18" charset="0"/>
              </a:rPr>
              <a:t>heat</a:t>
            </a:r>
            <a:r>
              <a:rPr lang="en-GB" sz="1800">
                <a:effectLst/>
                <a:latin typeface="Trebuchet MS" panose="020B0603020202020204" pitchFamily="34" charset="0"/>
                <a:ea typeface="Times New Roman" panose="02020603050405020304" pitchFamily="18" charset="0"/>
                <a:cs typeface="Times New Roman" panose="02020603050405020304" pitchFamily="18" charset="0"/>
              </a:rPr>
              <a:t> caused a </a:t>
            </a:r>
            <a:r>
              <a:rPr lang="en-GB" sz="1800" b="1">
                <a:effectLst/>
                <a:latin typeface="Trebuchet MS" panose="020B0603020202020204" pitchFamily="34" charset="0"/>
                <a:ea typeface="Times New Roman" panose="02020603050405020304" pitchFamily="18" charset="0"/>
                <a:cs typeface="Times New Roman" panose="02020603050405020304" pitchFamily="18" charset="0"/>
              </a:rPr>
              <a:t>change in temperature</a:t>
            </a:r>
            <a:r>
              <a:rPr lang="en-GB" sz="1800">
                <a:effectLst/>
                <a:latin typeface="Trebuchet MS" panose="020B0603020202020204" pitchFamily="34" charset="0"/>
                <a:ea typeface="Times New Roman" panose="02020603050405020304" pitchFamily="18" charset="0"/>
                <a:cs typeface="Times New Roman" panose="02020603050405020304" pitchFamily="18" charset="0"/>
              </a:rPr>
              <a:t> but they are NOT the same thing......</a:t>
            </a:r>
          </a:p>
          <a:p>
            <a:pPr eaLnBrk="1" hangingPunct="1"/>
            <a:endParaRPr lang="en-GB" altLang="en-US" sz="2800">
              <a:solidFill>
                <a:srgbClr val="FF3300"/>
              </a:solidFill>
            </a:endParaRPr>
          </a:p>
        </p:txBody>
      </p:sp>
      <p:grpSp>
        <p:nvGrpSpPr>
          <p:cNvPr id="6150" name="Group 33"/>
          <p:cNvGrpSpPr>
            <a:grpSpLocks/>
          </p:cNvGrpSpPr>
          <p:nvPr/>
        </p:nvGrpSpPr>
        <p:grpSpPr bwMode="auto">
          <a:xfrm>
            <a:off x="1879600" y="980728"/>
            <a:ext cx="5461000" cy="3086100"/>
            <a:chOff x="1196" y="288"/>
            <a:chExt cx="3440" cy="1944"/>
          </a:xfrm>
        </p:grpSpPr>
        <p:grpSp>
          <p:nvGrpSpPr>
            <p:cNvPr id="6151" name="Group 6"/>
            <p:cNvGrpSpPr>
              <a:grpSpLocks/>
            </p:cNvGrpSpPr>
            <p:nvPr/>
          </p:nvGrpSpPr>
          <p:grpSpPr bwMode="auto">
            <a:xfrm>
              <a:off x="1196" y="288"/>
              <a:ext cx="3440" cy="1944"/>
              <a:chOff x="2029" y="3600"/>
              <a:chExt cx="8602" cy="4860"/>
            </a:xfrm>
          </p:grpSpPr>
          <p:grpSp>
            <p:nvGrpSpPr>
              <p:cNvPr id="6153" name="Group 7"/>
              <p:cNvGrpSpPr>
                <a:grpSpLocks/>
              </p:cNvGrpSpPr>
              <p:nvPr/>
            </p:nvGrpSpPr>
            <p:grpSpPr bwMode="auto">
              <a:xfrm>
                <a:off x="2029" y="3600"/>
                <a:ext cx="3927" cy="4860"/>
                <a:chOff x="2029" y="3600"/>
                <a:chExt cx="3927" cy="4860"/>
              </a:xfrm>
            </p:grpSpPr>
            <p:sp>
              <p:nvSpPr>
                <p:cNvPr id="6166" name="Line 8"/>
                <p:cNvSpPr>
                  <a:spLocks noChangeShapeType="1"/>
                </p:cNvSpPr>
                <p:nvPr/>
              </p:nvSpPr>
              <p:spPr bwMode="auto">
                <a:xfrm>
                  <a:off x="2964" y="5940"/>
                  <a:ext cx="2244" cy="0"/>
                </a:xfrm>
                <a:prstGeom prst="line">
                  <a:avLst/>
                </a:prstGeom>
                <a:noFill/>
                <a:ln w="3810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6167" name="Rectangle 9"/>
                <p:cNvSpPr>
                  <a:spLocks noChangeArrowheads="1"/>
                </p:cNvSpPr>
                <p:nvPr/>
              </p:nvSpPr>
              <p:spPr bwMode="auto">
                <a:xfrm>
                  <a:off x="3338" y="5040"/>
                  <a:ext cx="1309" cy="855"/>
                </a:xfrm>
                <a:prstGeom prst="rect">
                  <a:avLst/>
                </a:prstGeom>
                <a:solidFill>
                  <a:srgbClr val="33CCCC"/>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Comic Sans MS" panose="030F0702030302020204" pitchFamily="66" charset="0"/>
                      <a:cs typeface="Times New Roman" panose="02020603050405020304" pitchFamily="18" charset="0"/>
                    </a:defRPr>
                  </a:lvl1pPr>
                  <a:lvl2pPr marL="742950" indent="-285750" eaLnBrk="0" hangingPunct="0">
                    <a:spcBef>
                      <a:spcPct val="20000"/>
                    </a:spcBef>
                    <a:buChar char="–"/>
                    <a:defRPr sz="2800">
                      <a:solidFill>
                        <a:schemeClr val="tx1"/>
                      </a:solidFill>
                      <a:latin typeface="Comic Sans MS" panose="030F0702030302020204" pitchFamily="66" charset="0"/>
                      <a:cs typeface="Times New Roman" panose="02020603050405020304" pitchFamily="18" charset="0"/>
                    </a:defRPr>
                  </a:lvl2pPr>
                  <a:lvl3pPr marL="1143000" indent="-228600" eaLnBrk="0" hangingPunct="0">
                    <a:spcBef>
                      <a:spcPct val="20000"/>
                    </a:spcBef>
                    <a:buChar char="•"/>
                    <a:defRPr sz="2400">
                      <a:solidFill>
                        <a:schemeClr val="tx1"/>
                      </a:solidFill>
                      <a:latin typeface="Comic Sans MS" panose="030F0702030302020204" pitchFamily="66" charset="0"/>
                      <a:cs typeface="Times New Roman" panose="02020603050405020304" pitchFamily="18" charset="0"/>
                    </a:defRPr>
                  </a:lvl3pPr>
                  <a:lvl4pPr marL="1600200" indent="-228600" eaLnBrk="0" hangingPunct="0">
                    <a:spcBef>
                      <a:spcPct val="20000"/>
                    </a:spcBef>
                    <a:buChar char="–"/>
                    <a:defRPr sz="2000">
                      <a:solidFill>
                        <a:schemeClr val="tx1"/>
                      </a:solidFill>
                      <a:latin typeface="Comic Sans MS" panose="030F0702030302020204" pitchFamily="66" charset="0"/>
                      <a:cs typeface="Times New Roman" panose="02020603050405020304" pitchFamily="18" charset="0"/>
                    </a:defRPr>
                  </a:lvl4pPr>
                  <a:lvl5pPr marL="2057400" indent="-228600" eaLnBrk="0" hangingPunct="0">
                    <a:spcBef>
                      <a:spcPct val="20000"/>
                    </a:spcBef>
                    <a:buChar char="»"/>
                    <a:defRPr sz="2000">
                      <a:solidFill>
                        <a:schemeClr val="tx1"/>
                      </a:solidFill>
                      <a:latin typeface="Comic Sans MS" panose="030F0702030302020204" pitchFamily="66"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6168" name="AutoShape 10"/>
                <p:cNvSpPr>
                  <a:spLocks noChangeArrowheads="1"/>
                </p:cNvSpPr>
                <p:nvPr/>
              </p:nvSpPr>
              <p:spPr bwMode="auto">
                <a:xfrm flipV="1">
                  <a:off x="2403" y="5985"/>
                  <a:ext cx="3366" cy="2475"/>
                </a:xfrm>
                <a:custGeom>
                  <a:avLst/>
                  <a:gdLst>
                    <a:gd name="T0" fmla="*/ 459 w 21600"/>
                    <a:gd name="T1" fmla="*/ 142 h 21600"/>
                    <a:gd name="T2" fmla="*/ 262 w 21600"/>
                    <a:gd name="T3" fmla="*/ 284 h 21600"/>
                    <a:gd name="T4" fmla="*/ 66 w 21600"/>
                    <a:gd name="T5" fmla="*/ 142 h 21600"/>
                    <a:gd name="T6" fmla="*/ 262 w 21600"/>
                    <a:gd name="T7" fmla="*/ 0 h 21600"/>
                    <a:gd name="T8" fmla="*/ 0 60000 65536"/>
                    <a:gd name="T9" fmla="*/ 0 60000 65536"/>
                    <a:gd name="T10" fmla="*/ 0 60000 65536"/>
                    <a:gd name="T11" fmla="*/ 0 60000 65536"/>
                    <a:gd name="T12" fmla="*/ 4498 w 21600"/>
                    <a:gd name="T13" fmla="*/ 4503 h 21600"/>
                    <a:gd name="T14" fmla="*/ 17102 w 21600"/>
                    <a:gd name="T15" fmla="*/ 17097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FF"/>
                </a:solidFill>
                <a:ln w="28575">
                  <a:solidFill>
                    <a:srgbClr val="000000"/>
                  </a:solidFill>
                  <a:miter lim="800000"/>
                  <a:headEnd/>
                  <a:tailEnd/>
                </a:ln>
              </p:spPr>
              <p:txBody>
                <a:bodyPr/>
                <a:lstStyle/>
                <a:p>
                  <a:endParaRPr lang="en-GB"/>
                </a:p>
              </p:txBody>
            </p:sp>
            <p:sp>
              <p:nvSpPr>
                <p:cNvPr id="6169" name="Line 11"/>
                <p:cNvSpPr>
                  <a:spLocks noChangeShapeType="1"/>
                </p:cNvSpPr>
                <p:nvPr/>
              </p:nvSpPr>
              <p:spPr bwMode="auto">
                <a:xfrm>
                  <a:off x="2029" y="8460"/>
                  <a:ext cx="3927" cy="0"/>
                </a:xfrm>
                <a:prstGeom prst="line">
                  <a:avLst/>
                </a:prstGeom>
                <a:noFill/>
                <a:ln w="57150">
                  <a:solidFill>
                    <a:srgbClr val="800000"/>
                  </a:solidFill>
                  <a:round/>
                  <a:headEnd/>
                  <a:tailEnd/>
                </a:ln>
                <a:extLst>
                  <a:ext uri="{909E8E84-426E-40DD-AFC4-6F175D3DCCD1}">
                    <a14:hiddenFill xmlns:a14="http://schemas.microsoft.com/office/drawing/2010/main">
                      <a:noFill/>
                    </a14:hiddenFill>
                  </a:ext>
                </a:extLst>
              </p:spPr>
              <p:txBody>
                <a:bodyPr/>
                <a:lstStyle/>
                <a:p>
                  <a:endParaRPr lang="en-GB"/>
                </a:p>
              </p:txBody>
            </p:sp>
            <p:grpSp>
              <p:nvGrpSpPr>
                <p:cNvPr id="6170" name="Group 12"/>
                <p:cNvGrpSpPr>
                  <a:grpSpLocks/>
                </p:cNvGrpSpPr>
                <p:nvPr/>
              </p:nvGrpSpPr>
              <p:grpSpPr bwMode="auto">
                <a:xfrm>
                  <a:off x="3338" y="4275"/>
                  <a:ext cx="1309" cy="1620"/>
                  <a:chOff x="2964" y="4320"/>
                  <a:chExt cx="1309" cy="1620"/>
                </a:xfrm>
              </p:grpSpPr>
              <p:sp>
                <p:nvSpPr>
                  <p:cNvPr id="6175" name="Rectangle 13"/>
                  <p:cNvSpPr>
                    <a:spLocks noChangeArrowheads="1"/>
                  </p:cNvSpPr>
                  <p:nvPr/>
                </p:nvSpPr>
                <p:spPr bwMode="auto">
                  <a:xfrm>
                    <a:off x="2964" y="4320"/>
                    <a:ext cx="1309" cy="162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Comic Sans MS" panose="030F0702030302020204" pitchFamily="66" charset="0"/>
                        <a:cs typeface="Times New Roman" panose="02020603050405020304" pitchFamily="18" charset="0"/>
                      </a:defRPr>
                    </a:lvl1pPr>
                    <a:lvl2pPr marL="742950" indent="-285750" eaLnBrk="0" hangingPunct="0">
                      <a:spcBef>
                        <a:spcPct val="20000"/>
                      </a:spcBef>
                      <a:buChar char="–"/>
                      <a:defRPr sz="2800">
                        <a:solidFill>
                          <a:schemeClr val="tx1"/>
                        </a:solidFill>
                        <a:latin typeface="Comic Sans MS" panose="030F0702030302020204" pitchFamily="66" charset="0"/>
                        <a:cs typeface="Times New Roman" panose="02020603050405020304" pitchFamily="18" charset="0"/>
                      </a:defRPr>
                    </a:lvl2pPr>
                    <a:lvl3pPr marL="1143000" indent="-228600" eaLnBrk="0" hangingPunct="0">
                      <a:spcBef>
                        <a:spcPct val="20000"/>
                      </a:spcBef>
                      <a:buChar char="•"/>
                      <a:defRPr sz="2400">
                        <a:solidFill>
                          <a:schemeClr val="tx1"/>
                        </a:solidFill>
                        <a:latin typeface="Comic Sans MS" panose="030F0702030302020204" pitchFamily="66" charset="0"/>
                        <a:cs typeface="Times New Roman" panose="02020603050405020304" pitchFamily="18" charset="0"/>
                      </a:defRPr>
                    </a:lvl3pPr>
                    <a:lvl4pPr marL="1600200" indent="-228600" eaLnBrk="0" hangingPunct="0">
                      <a:spcBef>
                        <a:spcPct val="20000"/>
                      </a:spcBef>
                      <a:buChar char="–"/>
                      <a:defRPr sz="2000">
                        <a:solidFill>
                          <a:schemeClr val="tx1"/>
                        </a:solidFill>
                        <a:latin typeface="Comic Sans MS" panose="030F0702030302020204" pitchFamily="66" charset="0"/>
                        <a:cs typeface="Times New Roman" panose="02020603050405020304" pitchFamily="18" charset="0"/>
                      </a:defRPr>
                    </a:lvl4pPr>
                    <a:lvl5pPr marL="2057400" indent="-228600" eaLnBrk="0" hangingPunct="0">
                      <a:spcBef>
                        <a:spcPct val="20000"/>
                      </a:spcBef>
                      <a:buChar char="»"/>
                      <a:defRPr sz="2000">
                        <a:solidFill>
                          <a:schemeClr val="tx1"/>
                        </a:solidFill>
                        <a:latin typeface="Comic Sans MS" panose="030F0702030302020204" pitchFamily="66"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6176" name="Line 14"/>
                  <p:cNvSpPr>
                    <a:spLocks noChangeShapeType="1"/>
                  </p:cNvSpPr>
                  <p:nvPr/>
                </p:nvSpPr>
                <p:spPr bwMode="auto">
                  <a:xfrm>
                    <a:off x="2964" y="4320"/>
                    <a:ext cx="1309" cy="0"/>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6171" name="Line 15"/>
                <p:cNvSpPr>
                  <a:spLocks noChangeShapeType="1"/>
                </p:cNvSpPr>
                <p:nvPr/>
              </p:nvSpPr>
              <p:spPr bwMode="auto">
                <a:xfrm flipV="1">
                  <a:off x="4049" y="6660"/>
                  <a:ext cx="0" cy="144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nvGrpSpPr>
                <p:cNvPr id="6172" name="Group 16"/>
                <p:cNvGrpSpPr>
                  <a:grpSpLocks/>
                </p:cNvGrpSpPr>
                <p:nvPr/>
              </p:nvGrpSpPr>
              <p:grpSpPr bwMode="auto">
                <a:xfrm>
                  <a:off x="3151" y="3600"/>
                  <a:ext cx="845" cy="2160"/>
                  <a:chOff x="3151" y="3420"/>
                  <a:chExt cx="845" cy="2160"/>
                </a:xfrm>
              </p:grpSpPr>
              <p:sp>
                <p:nvSpPr>
                  <p:cNvPr id="6173" name="Line 17"/>
                  <p:cNvSpPr>
                    <a:spLocks noChangeShapeType="1"/>
                  </p:cNvSpPr>
                  <p:nvPr/>
                </p:nvSpPr>
                <p:spPr bwMode="auto">
                  <a:xfrm flipH="1" flipV="1">
                    <a:off x="3151" y="3420"/>
                    <a:ext cx="748" cy="2160"/>
                  </a:xfrm>
                  <a:prstGeom prst="line">
                    <a:avLst/>
                  </a:prstGeom>
                  <a:noFill/>
                  <a:ln w="76200" cmpd="tri">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174" name="Oval 18"/>
                  <p:cNvSpPr>
                    <a:spLocks noChangeArrowheads="1"/>
                  </p:cNvSpPr>
                  <p:nvPr/>
                </p:nvSpPr>
                <p:spPr bwMode="auto">
                  <a:xfrm>
                    <a:off x="3809" y="5400"/>
                    <a:ext cx="187" cy="180"/>
                  </a:xfrm>
                  <a:prstGeom prst="ellipse">
                    <a:avLst/>
                  </a:prstGeom>
                  <a:solidFill>
                    <a:srgbClr val="FF0000"/>
                  </a:solidFill>
                  <a:ln w="9525">
                    <a:solidFill>
                      <a:srgbClr val="000000"/>
                    </a:solidFill>
                    <a:round/>
                    <a:headEnd/>
                    <a:tailEnd/>
                  </a:ln>
                </p:spPr>
                <p:txBody>
                  <a:bodyPr/>
                  <a:lstStyle>
                    <a:lvl1pPr eaLnBrk="0" hangingPunct="0">
                      <a:spcBef>
                        <a:spcPct val="20000"/>
                      </a:spcBef>
                      <a:buChar char="•"/>
                      <a:defRPr sz="3200">
                        <a:solidFill>
                          <a:schemeClr val="tx1"/>
                        </a:solidFill>
                        <a:latin typeface="Comic Sans MS" panose="030F0702030302020204" pitchFamily="66" charset="0"/>
                        <a:cs typeface="Times New Roman" panose="02020603050405020304" pitchFamily="18" charset="0"/>
                      </a:defRPr>
                    </a:lvl1pPr>
                    <a:lvl2pPr marL="742950" indent="-285750" eaLnBrk="0" hangingPunct="0">
                      <a:spcBef>
                        <a:spcPct val="20000"/>
                      </a:spcBef>
                      <a:buChar char="–"/>
                      <a:defRPr sz="2800">
                        <a:solidFill>
                          <a:schemeClr val="tx1"/>
                        </a:solidFill>
                        <a:latin typeface="Comic Sans MS" panose="030F0702030302020204" pitchFamily="66" charset="0"/>
                        <a:cs typeface="Times New Roman" panose="02020603050405020304" pitchFamily="18" charset="0"/>
                      </a:defRPr>
                    </a:lvl2pPr>
                    <a:lvl3pPr marL="1143000" indent="-228600" eaLnBrk="0" hangingPunct="0">
                      <a:spcBef>
                        <a:spcPct val="20000"/>
                      </a:spcBef>
                      <a:buChar char="•"/>
                      <a:defRPr sz="2400">
                        <a:solidFill>
                          <a:schemeClr val="tx1"/>
                        </a:solidFill>
                        <a:latin typeface="Comic Sans MS" panose="030F0702030302020204" pitchFamily="66" charset="0"/>
                        <a:cs typeface="Times New Roman" panose="02020603050405020304" pitchFamily="18" charset="0"/>
                      </a:defRPr>
                    </a:lvl3pPr>
                    <a:lvl4pPr marL="1600200" indent="-228600" eaLnBrk="0" hangingPunct="0">
                      <a:spcBef>
                        <a:spcPct val="20000"/>
                      </a:spcBef>
                      <a:buChar char="–"/>
                      <a:defRPr sz="2000">
                        <a:solidFill>
                          <a:schemeClr val="tx1"/>
                        </a:solidFill>
                        <a:latin typeface="Comic Sans MS" panose="030F0702030302020204" pitchFamily="66" charset="0"/>
                        <a:cs typeface="Times New Roman" panose="02020603050405020304" pitchFamily="18" charset="0"/>
                      </a:defRPr>
                    </a:lvl4pPr>
                    <a:lvl5pPr marL="2057400" indent="-228600" eaLnBrk="0" hangingPunct="0">
                      <a:spcBef>
                        <a:spcPct val="20000"/>
                      </a:spcBef>
                      <a:buChar char="»"/>
                      <a:defRPr sz="2000">
                        <a:solidFill>
                          <a:schemeClr val="tx1"/>
                        </a:solidFill>
                        <a:latin typeface="Comic Sans MS" panose="030F0702030302020204" pitchFamily="66"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9pPr>
                  </a:lstStyle>
                  <a:p>
                    <a:pPr eaLnBrk="1" hangingPunct="1">
                      <a:spcBef>
                        <a:spcPct val="0"/>
                      </a:spcBef>
                      <a:buFontTx/>
                      <a:buNone/>
                    </a:pPr>
                    <a:endParaRPr lang="en-US" altLang="en-US" sz="2400">
                      <a:latin typeface="Times New Roman" panose="02020603050405020304" pitchFamily="18" charset="0"/>
                    </a:endParaRPr>
                  </a:p>
                </p:txBody>
              </p:sp>
            </p:grpSp>
          </p:grpSp>
          <p:grpSp>
            <p:nvGrpSpPr>
              <p:cNvPr id="6154" name="Group 19"/>
              <p:cNvGrpSpPr>
                <a:grpSpLocks/>
              </p:cNvGrpSpPr>
              <p:nvPr/>
            </p:nvGrpSpPr>
            <p:grpSpPr bwMode="auto">
              <a:xfrm>
                <a:off x="6704" y="3600"/>
                <a:ext cx="3927" cy="4860"/>
                <a:chOff x="6704" y="3600"/>
                <a:chExt cx="3927" cy="4860"/>
              </a:xfrm>
            </p:grpSpPr>
            <p:sp>
              <p:nvSpPr>
                <p:cNvPr id="6155" name="Line 20"/>
                <p:cNvSpPr>
                  <a:spLocks noChangeShapeType="1"/>
                </p:cNvSpPr>
                <p:nvPr/>
              </p:nvSpPr>
              <p:spPr bwMode="auto">
                <a:xfrm>
                  <a:off x="7639" y="5940"/>
                  <a:ext cx="2244" cy="0"/>
                </a:xfrm>
                <a:prstGeom prst="line">
                  <a:avLst/>
                </a:prstGeom>
                <a:noFill/>
                <a:ln w="3810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6156" name="Rectangle 21"/>
                <p:cNvSpPr>
                  <a:spLocks noChangeArrowheads="1"/>
                </p:cNvSpPr>
                <p:nvPr/>
              </p:nvSpPr>
              <p:spPr bwMode="auto">
                <a:xfrm>
                  <a:off x="8013" y="4680"/>
                  <a:ext cx="1309" cy="1215"/>
                </a:xfrm>
                <a:prstGeom prst="rect">
                  <a:avLst/>
                </a:prstGeom>
                <a:solidFill>
                  <a:srgbClr val="33CCCC"/>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Comic Sans MS" panose="030F0702030302020204" pitchFamily="66" charset="0"/>
                      <a:cs typeface="Times New Roman" panose="02020603050405020304" pitchFamily="18" charset="0"/>
                    </a:defRPr>
                  </a:lvl1pPr>
                  <a:lvl2pPr marL="742950" indent="-285750" eaLnBrk="0" hangingPunct="0">
                    <a:spcBef>
                      <a:spcPct val="20000"/>
                    </a:spcBef>
                    <a:buChar char="–"/>
                    <a:defRPr sz="2800">
                      <a:solidFill>
                        <a:schemeClr val="tx1"/>
                      </a:solidFill>
                      <a:latin typeface="Comic Sans MS" panose="030F0702030302020204" pitchFamily="66" charset="0"/>
                      <a:cs typeface="Times New Roman" panose="02020603050405020304" pitchFamily="18" charset="0"/>
                    </a:defRPr>
                  </a:lvl2pPr>
                  <a:lvl3pPr marL="1143000" indent="-228600" eaLnBrk="0" hangingPunct="0">
                    <a:spcBef>
                      <a:spcPct val="20000"/>
                    </a:spcBef>
                    <a:buChar char="•"/>
                    <a:defRPr sz="2400">
                      <a:solidFill>
                        <a:schemeClr val="tx1"/>
                      </a:solidFill>
                      <a:latin typeface="Comic Sans MS" panose="030F0702030302020204" pitchFamily="66" charset="0"/>
                      <a:cs typeface="Times New Roman" panose="02020603050405020304" pitchFamily="18" charset="0"/>
                    </a:defRPr>
                  </a:lvl3pPr>
                  <a:lvl4pPr marL="1600200" indent="-228600" eaLnBrk="0" hangingPunct="0">
                    <a:spcBef>
                      <a:spcPct val="20000"/>
                    </a:spcBef>
                    <a:buChar char="–"/>
                    <a:defRPr sz="2000">
                      <a:solidFill>
                        <a:schemeClr val="tx1"/>
                      </a:solidFill>
                      <a:latin typeface="Comic Sans MS" panose="030F0702030302020204" pitchFamily="66" charset="0"/>
                      <a:cs typeface="Times New Roman" panose="02020603050405020304" pitchFamily="18" charset="0"/>
                    </a:defRPr>
                  </a:lvl4pPr>
                  <a:lvl5pPr marL="2057400" indent="-228600" eaLnBrk="0" hangingPunct="0">
                    <a:spcBef>
                      <a:spcPct val="20000"/>
                    </a:spcBef>
                    <a:buChar char="»"/>
                    <a:defRPr sz="2000">
                      <a:solidFill>
                        <a:schemeClr val="tx1"/>
                      </a:solidFill>
                      <a:latin typeface="Comic Sans MS" panose="030F0702030302020204" pitchFamily="66"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6157" name="AutoShape 22"/>
                <p:cNvSpPr>
                  <a:spLocks noChangeArrowheads="1"/>
                </p:cNvSpPr>
                <p:nvPr/>
              </p:nvSpPr>
              <p:spPr bwMode="auto">
                <a:xfrm flipV="1">
                  <a:off x="7078" y="5985"/>
                  <a:ext cx="3366" cy="2475"/>
                </a:xfrm>
                <a:custGeom>
                  <a:avLst/>
                  <a:gdLst>
                    <a:gd name="T0" fmla="*/ 459 w 21600"/>
                    <a:gd name="T1" fmla="*/ 142 h 21600"/>
                    <a:gd name="T2" fmla="*/ 262 w 21600"/>
                    <a:gd name="T3" fmla="*/ 284 h 21600"/>
                    <a:gd name="T4" fmla="*/ 66 w 21600"/>
                    <a:gd name="T5" fmla="*/ 142 h 21600"/>
                    <a:gd name="T6" fmla="*/ 262 w 21600"/>
                    <a:gd name="T7" fmla="*/ 0 h 21600"/>
                    <a:gd name="T8" fmla="*/ 0 60000 65536"/>
                    <a:gd name="T9" fmla="*/ 0 60000 65536"/>
                    <a:gd name="T10" fmla="*/ 0 60000 65536"/>
                    <a:gd name="T11" fmla="*/ 0 60000 65536"/>
                    <a:gd name="T12" fmla="*/ 4498 w 21600"/>
                    <a:gd name="T13" fmla="*/ 4503 h 21600"/>
                    <a:gd name="T14" fmla="*/ 17102 w 21600"/>
                    <a:gd name="T15" fmla="*/ 17097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FF"/>
                </a:solidFill>
                <a:ln w="28575">
                  <a:solidFill>
                    <a:srgbClr val="000000"/>
                  </a:solidFill>
                  <a:miter lim="800000"/>
                  <a:headEnd/>
                  <a:tailEnd/>
                </a:ln>
              </p:spPr>
              <p:txBody>
                <a:bodyPr/>
                <a:lstStyle/>
                <a:p>
                  <a:endParaRPr lang="en-GB"/>
                </a:p>
              </p:txBody>
            </p:sp>
            <p:sp>
              <p:nvSpPr>
                <p:cNvPr id="6158" name="Line 23"/>
                <p:cNvSpPr>
                  <a:spLocks noChangeShapeType="1"/>
                </p:cNvSpPr>
                <p:nvPr/>
              </p:nvSpPr>
              <p:spPr bwMode="auto">
                <a:xfrm>
                  <a:off x="6704" y="8460"/>
                  <a:ext cx="3927" cy="0"/>
                </a:xfrm>
                <a:prstGeom prst="line">
                  <a:avLst/>
                </a:prstGeom>
                <a:noFill/>
                <a:ln w="57150">
                  <a:solidFill>
                    <a:srgbClr val="800000"/>
                  </a:solidFill>
                  <a:round/>
                  <a:headEnd/>
                  <a:tailEnd/>
                </a:ln>
                <a:extLst>
                  <a:ext uri="{909E8E84-426E-40DD-AFC4-6F175D3DCCD1}">
                    <a14:hiddenFill xmlns:a14="http://schemas.microsoft.com/office/drawing/2010/main">
                      <a:noFill/>
                    </a14:hiddenFill>
                  </a:ext>
                </a:extLst>
              </p:spPr>
              <p:txBody>
                <a:bodyPr/>
                <a:lstStyle/>
                <a:p>
                  <a:endParaRPr lang="en-GB"/>
                </a:p>
              </p:txBody>
            </p:sp>
            <p:grpSp>
              <p:nvGrpSpPr>
                <p:cNvPr id="6159" name="Group 24"/>
                <p:cNvGrpSpPr>
                  <a:grpSpLocks/>
                </p:cNvGrpSpPr>
                <p:nvPr/>
              </p:nvGrpSpPr>
              <p:grpSpPr bwMode="auto">
                <a:xfrm>
                  <a:off x="8013" y="4275"/>
                  <a:ext cx="1309" cy="1620"/>
                  <a:chOff x="2964" y="4320"/>
                  <a:chExt cx="1309" cy="1620"/>
                </a:xfrm>
              </p:grpSpPr>
              <p:sp>
                <p:nvSpPr>
                  <p:cNvPr id="6164" name="Rectangle 25"/>
                  <p:cNvSpPr>
                    <a:spLocks noChangeArrowheads="1"/>
                  </p:cNvSpPr>
                  <p:nvPr/>
                </p:nvSpPr>
                <p:spPr bwMode="auto">
                  <a:xfrm>
                    <a:off x="2964" y="4320"/>
                    <a:ext cx="1309" cy="162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Comic Sans MS" panose="030F0702030302020204" pitchFamily="66" charset="0"/>
                        <a:cs typeface="Times New Roman" panose="02020603050405020304" pitchFamily="18" charset="0"/>
                      </a:defRPr>
                    </a:lvl1pPr>
                    <a:lvl2pPr marL="742950" indent="-285750" eaLnBrk="0" hangingPunct="0">
                      <a:spcBef>
                        <a:spcPct val="20000"/>
                      </a:spcBef>
                      <a:buChar char="–"/>
                      <a:defRPr sz="2800">
                        <a:solidFill>
                          <a:schemeClr val="tx1"/>
                        </a:solidFill>
                        <a:latin typeface="Comic Sans MS" panose="030F0702030302020204" pitchFamily="66" charset="0"/>
                        <a:cs typeface="Times New Roman" panose="02020603050405020304" pitchFamily="18" charset="0"/>
                      </a:defRPr>
                    </a:lvl2pPr>
                    <a:lvl3pPr marL="1143000" indent="-228600" eaLnBrk="0" hangingPunct="0">
                      <a:spcBef>
                        <a:spcPct val="20000"/>
                      </a:spcBef>
                      <a:buChar char="•"/>
                      <a:defRPr sz="2400">
                        <a:solidFill>
                          <a:schemeClr val="tx1"/>
                        </a:solidFill>
                        <a:latin typeface="Comic Sans MS" panose="030F0702030302020204" pitchFamily="66" charset="0"/>
                        <a:cs typeface="Times New Roman" panose="02020603050405020304" pitchFamily="18" charset="0"/>
                      </a:defRPr>
                    </a:lvl3pPr>
                    <a:lvl4pPr marL="1600200" indent="-228600" eaLnBrk="0" hangingPunct="0">
                      <a:spcBef>
                        <a:spcPct val="20000"/>
                      </a:spcBef>
                      <a:buChar char="–"/>
                      <a:defRPr sz="2000">
                        <a:solidFill>
                          <a:schemeClr val="tx1"/>
                        </a:solidFill>
                        <a:latin typeface="Comic Sans MS" panose="030F0702030302020204" pitchFamily="66" charset="0"/>
                        <a:cs typeface="Times New Roman" panose="02020603050405020304" pitchFamily="18" charset="0"/>
                      </a:defRPr>
                    </a:lvl4pPr>
                    <a:lvl5pPr marL="2057400" indent="-228600" eaLnBrk="0" hangingPunct="0">
                      <a:spcBef>
                        <a:spcPct val="20000"/>
                      </a:spcBef>
                      <a:buChar char="»"/>
                      <a:defRPr sz="2000">
                        <a:solidFill>
                          <a:schemeClr val="tx1"/>
                        </a:solidFill>
                        <a:latin typeface="Comic Sans MS" panose="030F0702030302020204" pitchFamily="66"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6165" name="Line 26"/>
                  <p:cNvSpPr>
                    <a:spLocks noChangeShapeType="1"/>
                  </p:cNvSpPr>
                  <p:nvPr/>
                </p:nvSpPr>
                <p:spPr bwMode="auto">
                  <a:xfrm>
                    <a:off x="2964" y="4320"/>
                    <a:ext cx="1309" cy="0"/>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6160" name="Line 27"/>
                <p:cNvSpPr>
                  <a:spLocks noChangeShapeType="1"/>
                </p:cNvSpPr>
                <p:nvPr/>
              </p:nvSpPr>
              <p:spPr bwMode="auto">
                <a:xfrm flipV="1">
                  <a:off x="8724" y="6660"/>
                  <a:ext cx="0" cy="144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nvGrpSpPr>
                <p:cNvPr id="6161" name="Group 28"/>
                <p:cNvGrpSpPr>
                  <a:grpSpLocks/>
                </p:cNvGrpSpPr>
                <p:nvPr/>
              </p:nvGrpSpPr>
              <p:grpSpPr bwMode="auto">
                <a:xfrm>
                  <a:off x="7826" y="3600"/>
                  <a:ext cx="845" cy="2160"/>
                  <a:chOff x="3151" y="3420"/>
                  <a:chExt cx="845" cy="2160"/>
                </a:xfrm>
              </p:grpSpPr>
              <p:sp>
                <p:nvSpPr>
                  <p:cNvPr id="6162" name="Line 29"/>
                  <p:cNvSpPr>
                    <a:spLocks noChangeShapeType="1"/>
                  </p:cNvSpPr>
                  <p:nvPr/>
                </p:nvSpPr>
                <p:spPr bwMode="auto">
                  <a:xfrm flipH="1" flipV="1">
                    <a:off x="3151" y="3420"/>
                    <a:ext cx="748" cy="2160"/>
                  </a:xfrm>
                  <a:prstGeom prst="line">
                    <a:avLst/>
                  </a:prstGeom>
                  <a:noFill/>
                  <a:ln w="76200" cmpd="tri">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163" name="Oval 30"/>
                  <p:cNvSpPr>
                    <a:spLocks noChangeArrowheads="1"/>
                  </p:cNvSpPr>
                  <p:nvPr/>
                </p:nvSpPr>
                <p:spPr bwMode="auto">
                  <a:xfrm>
                    <a:off x="3809" y="5400"/>
                    <a:ext cx="187" cy="180"/>
                  </a:xfrm>
                  <a:prstGeom prst="ellipse">
                    <a:avLst/>
                  </a:prstGeom>
                  <a:solidFill>
                    <a:srgbClr val="FF0000"/>
                  </a:solidFill>
                  <a:ln w="9525">
                    <a:solidFill>
                      <a:srgbClr val="000000"/>
                    </a:solidFill>
                    <a:round/>
                    <a:headEnd/>
                    <a:tailEnd/>
                  </a:ln>
                </p:spPr>
                <p:txBody>
                  <a:bodyPr/>
                  <a:lstStyle>
                    <a:lvl1pPr eaLnBrk="0" hangingPunct="0">
                      <a:spcBef>
                        <a:spcPct val="20000"/>
                      </a:spcBef>
                      <a:buChar char="•"/>
                      <a:defRPr sz="3200">
                        <a:solidFill>
                          <a:schemeClr val="tx1"/>
                        </a:solidFill>
                        <a:latin typeface="Comic Sans MS" panose="030F0702030302020204" pitchFamily="66" charset="0"/>
                        <a:cs typeface="Times New Roman" panose="02020603050405020304" pitchFamily="18" charset="0"/>
                      </a:defRPr>
                    </a:lvl1pPr>
                    <a:lvl2pPr marL="742950" indent="-285750" eaLnBrk="0" hangingPunct="0">
                      <a:spcBef>
                        <a:spcPct val="20000"/>
                      </a:spcBef>
                      <a:buChar char="–"/>
                      <a:defRPr sz="2800">
                        <a:solidFill>
                          <a:schemeClr val="tx1"/>
                        </a:solidFill>
                        <a:latin typeface="Comic Sans MS" panose="030F0702030302020204" pitchFamily="66" charset="0"/>
                        <a:cs typeface="Times New Roman" panose="02020603050405020304" pitchFamily="18" charset="0"/>
                      </a:defRPr>
                    </a:lvl2pPr>
                    <a:lvl3pPr marL="1143000" indent="-228600" eaLnBrk="0" hangingPunct="0">
                      <a:spcBef>
                        <a:spcPct val="20000"/>
                      </a:spcBef>
                      <a:buChar char="•"/>
                      <a:defRPr sz="2400">
                        <a:solidFill>
                          <a:schemeClr val="tx1"/>
                        </a:solidFill>
                        <a:latin typeface="Comic Sans MS" panose="030F0702030302020204" pitchFamily="66" charset="0"/>
                        <a:cs typeface="Times New Roman" panose="02020603050405020304" pitchFamily="18" charset="0"/>
                      </a:defRPr>
                    </a:lvl3pPr>
                    <a:lvl4pPr marL="1600200" indent="-228600" eaLnBrk="0" hangingPunct="0">
                      <a:spcBef>
                        <a:spcPct val="20000"/>
                      </a:spcBef>
                      <a:buChar char="–"/>
                      <a:defRPr sz="2000">
                        <a:solidFill>
                          <a:schemeClr val="tx1"/>
                        </a:solidFill>
                        <a:latin typeface="Comic Sans MS" panose="030F0702030302020204" pitchFamily="66" charset="0"/>
                        <a:cs typeface="Times New Roman" panose="02020603050405020304" pitchFamily="18" charset="0"/>
                      </a:defRPr>
                    </a:lvl4pPr>
                    <a:lvl5pPr marL="2057400" indent="-228600" eaLnBrk="0" hangingPunct="0">
                      <a:spcBef>
                        <a:spcPct val="20000"/>
                      </a:spcBef>
                      <a:buChar char="»"/>
                      <a:defRPr sz="2000">
                        <a:solidFill>
                          <a:schemeClr val="tx1"/>
                        </a:solidFill>
                        <a:latin typeface="Comic Sans MS" panose="030F0702030302020204" pitchFamily="66"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9pPr>
                  </a:lstStyle>
                  <a:p>
                    <a:pPr eaLnBrk="1" hangingPunct="1">
                      <a:spcBef>
                        <a:spcPct val="0"/>
                      </a:spcBef>
                      <a:buFontTx/>
                      <a:buNone/>
                    </a:pPr>
                    <a:endParaRPr lang="en-US" altLang="en-US" sz="2400">
                      <a:latin typeface="Times New Roman" panose="02020603050405020304" pitchFamily="18" charset="0"/>
                    </a:endParaRPr>
                  </a:p>
                </p:txBody>
              </p:sp>
            </p:grpSp>
          </p:grpSp>
        </p:grpSp>
        <p:pic>
          <p:nvPicPr>
            <p:cNvPr id="6152" name="Picture 32" descr="STOPWAT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1" y="1080"/>
              <a:ext cx="53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2000" advClick="0" advTm="110304"/>
    </mc:Choice>
    <mc:Fallback xmlns="">
      <p:transition spd="slow" advClick="0" advTm="11030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4"/>
          <p:cNvSpPr>
            <a:spLocks noGrp="1" noChangeArrowheads="1"/>
          </p:cNvSpPr>
          <p:nvPr>
            <p:ph type="title"/>
          </p:nvPr>
        </p:nvSpPr>
        <p:spPr>
          <a:xfrm>
            <a:off x="375425" y="194917"/>
            <a:ext cx="6846458" cy="1457324"/>
          </a:xfrm>
        </p:spPr>
        <p:txBody>
          <a:bodyPr/>
          <a:lstStyle/>
          <a:p>
            <a:pPr eaLnBrk="1" hangingPunct="1"/>
            <a:r>
              <a:rPr lang="en-GB" altLang="en-US"/>
              <a:t>TEMPERATURE v HEAT – </a:t>
            </a:r>
            <a:br>
              <a:rPr lang="en-GB" altLang="en-US"/>
            </a:br>
            <a:r>
              <a:rPr lang="en-GB" altLang="en-US"/>
              <a:t>Are Not the same</a:t>
            </a:r>
          </a:p>
        </p:txBody>
      </p:sp>
      <p:sp>
        <p:nvSpPr>
          <p:cNvPr id="6148" name="Rectangle 3"/>
          <p:cNvSpPr>
            <a:spLocks noGrp="1" noChangeArrowheads="1"/>
          </p:cNvSpPr>
          <p:nvPr>
            <p:ph idx="1"/>
          </p:nvPr>
        </p:nvSpPr>
        <p:spPr>
          <a:xfrm>
            <a:off x="269009" y="4459374"/>
            <a:ext cx="8763000" cy="2255911"/>
          </a:xfrm>
        </p:spPr>
        <p:txBody>
          <a:bodyPr>
            <a:normAutofit fontScale="92500"/>
          </a:bodyPr>
          <a:lstStyle/>
          <a:p>
            <a:pPr eaLnBrk="1" hangingPunct="1"/>
            <a:r>
              <a:rPr lang="en-GB" altLang="en-US" sz="2800" dirty="0"/>
              <a:t>Temperature is how HOT or COLD something is, and it a measure of the speed of </a:t>
            </a:r>
            <a:r>
              <a:rPr lang="en-GB" altLang="en-US" sz="2800"/>
              <a:t>the particles.</a:t>
            </a:r>
          </a:p>
          <a:p>
            <a:pPr eaLnBrk="1" hangingPunct="1"/>
            <a:r>
              <a:rPr lang="en-GB" altLang="en-US" sz="2800" dirty="0"/>
              <a:t>Temperature is measured in degrees Celsius (</a:t>
            </a:r>
            <a:r>
              <a:rPr lang="en-GB" altLang="en-US" sz="2800" dirty="0">
                <a:sym typeface="Symbol" panose="05050102010706020507" pitchFamily="18" charset="2"/>
              </a:rPr>
              <a:t>C)</a:t>
            </a:r>
          </a:p>
          <a:p>
            <a:pPr eaLnBrk="1" hangingPunct="1"/>
            <a:r>
              <a:rPr lang="en-GB" altLang="en-US" sz="2800" dirty="0">
                <a:solidFill>
                  <a:srgbClr val="FF3300"/>
                </a:solidFill>
                <a:sym typeface="Symbol" panose="05050102010706020507" pitchFamily="18" charset="2"/>
              </a:rPr>
              <a:t>HEAT</a:t>
            </a:r>
            <a:r>
              <a:rPr lang="en-GB" altLang="en-US" sz="2800" dirty="0">
                <a:solidFill>
                  <a:srgbClr val="003300"/>
                </a:solidFill>
                <a:sym typeface="Symbol" panose="05050102010706020507" pitchFamily="18" charset="2"/>
              </a:rPr>
              <a:t> is a form of </a:t>
            </a:r>
            <a:r>
              <a:rPr lang="en-GB" altLang="en-US" sz="2800" dirty="0">
                <a:solidFill>
                  <a:srgbClr val="FF3300"/>
                </a:solidFill>
                <a:sym typeface="Symbol" panose="05050102010706020507" pitchFamily="18" charset="2"/>
              </a:rPr>
              <a:t>ENERGY</a:t>
            </a:r>
            <a:r>
              <a:rPr lang="en-GB" altLang="en-US" sz="2800" dirty="0">
                <a:solidFill>
                  <a:srgbClr val="003300"/>
                </a:solidFill>
                <a:sym typeface="Symbol" panose="05050102010706020507" pitchFamily="18" charset="2"/>
              </a:rPr>
              <a:t>. Energy is measured in </a:t>
            </a:r>
            <a:r>
              <a:rPr lang="en-GB" altLang="en-US" sz="2800" dirty="0">
                <a:solidFill>
                  <a:srgbClr val="FF3300"/>
                </a:solidFill>
                <a:sym typeface="Symbol" panose="05050102010706020507" pitchFamily="18" charset="2"/>
              </a:rPr>
              <a:t>JOULES</a:t>
            </a:r>
            <a:endParaRPr lang="en-GB" altLang="en-US" sz="2800" dirty="0">
              <a:solidFill>
                <a:srgbClr val="FF3300"/>
              </a:solidFill>
            </a:endParaRPr>
          </a:p>
        </p:txBody>
      </p:sp>
      <p:grpSp>
        <p:nvGrpSpPr>
          <p:cNvPr id="6150" name="Group 33"/>
          <p:cNvGrpSpPr>
            <a:grpSpLocks/>
          </p:cNvGrpSpPr>
          <p:nvPr/>
        </p:nvGrpSpPr>
        <p:grpSpPr bwMode="auto">
          <a:xfrm>
            <a:off x="1597025" y="1373274"/>
            <a:ext cx="5461000" cy="3086100"/>
            <a:chOff x="1196" y="288"/>
            <a:chExt cx="3440" cy="1944"/>
          </a:xfrm>
        </p:grpSpPr>
        <p:grpSp>
          <p:nvGrpSpPr>
            <p:cNvPr id="6151" name="Group 6"/>
            <p:cNvGrpSpPr>
              <a:grpSpLocks/>
            </p:cNvGrpSpPr>
            <p:nvPr/>
          </p:nvGrpSpPr>
          <p:grpSpPr bwMode="auto">
            <a:xfrm>
              <a:off x="1196" y="288"/>
              <a:ext cx="3440" cy="1944"/>
              <a:chOff x="2029" y="3600"/>
              <a:chExt cx="8602" cy="4860"/>
            </a:xfrm>
          </p:grpSpPr>
          <p:grpSp>
            <p:nvGrpSpPr>
              <p:cNvPr id="6153" name="Group 7"/>
              <p:cNvGrpSpPr>
                <a:grpSpLocks/>
              </p:cNvGrpSpPr>
              <p:nvPr/>
            </p:nvGrpSpPr>
            <p:grpSpPr bwMode="auto">
              <a:xfrm>
                <a:off x="2029" y="3600"/>
                <a:ext cx="3927" cy="4860"/>
                <a:chOff x="2029" y="3600"/>
                <a:chExt cx="3927" cy="4860"/>
              </a:xfrm>
            </p:grpSpPr>
            <p:sp>
              <p:nvSpPr>
                <p:cNvPr id="6166" name="Line 8"/>
                <p:cNvSpPr>
                  <a:spLocks noChangeShapeType="1"/>
                </p:cNvSpPr>
                <p:nvPr/>
              </p:nvSpPr>
              <p:spPr bwMode="auto">
                <a:xfrm>
                  <a:off x="2964" y="5940"/>
                  <a:ext cx="2244" cy="0"/>
                </a:xfrm>
                <a:prstGeom prst="line">
                  <a:avLst/>
                </a:prstGeom>
                <a:noFill/>
                <a:ln w="3810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6167" name="Rectangle 9"/>
                <p:cNvSpPr>
                  <a:spLocks noChangeArrowheads="1"/>
                </p:cNvSpPr>
                <p:nvPr/>
              </p:nvSpPr>
              <p:spPr bwMode="auto">
                <a:xfrm>
                  <a:off x="3338" y="5040"/>
                  <a:ext cx="1309" cy="855"/>
                </a:xfrm>
                <a:prstGeom prst="rect">
                  <a:avLst/>
                </a:prstGeom>
                <a:solidFill>
                  <a:srgbClr val="33CCCC"/>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Comic Sans MS" panose="030F0702030302020204" pitchFamily="66" charset="0"/>
                      <a:cs typeface="Times New Roman" panose="02020603050405020304" pitchFamily="18" charset="0"/>
                    </a:defRPr>
                  </a:lvl1pPr>
                  <a:lvl2pPr marL="742950" indent="-285750" eaLnBrk="0" hangingPunct="0">
                    <a:spcBef>
                      <a:spcPct val="20000"/>
                    </a:spcBef>
                    <a:buChar char="–"/>
                    <a:defRPr sz="2800">
                      <a:solidFill>
                        <a:schemeClr val="tx1"/>
                      </a:solidFill>
                      <a:latin typeface="Comic Sans MS" panose="030F0702030302020204" pitchFamily="66" charset="0"/>
                      <a:cs typeface="Times New Roman" panose="02020603050405020304" pitchFamily="18" charset="0"/>
                    </a:defRPr>
                  </a:lvl2pPr>
                  <a:lvl3pPr marL="1143000" indent="-228600" eaLnBrk="0" hangingPunct="0">
                    <a:spcBef>
                      <a:spcPct val="20000"/>
                    </a:spcBef>
                    <a:buChar char="•"/>
                    <a:defRPr sz="2400">
                      <a:solidFill>
                        <a:schemeClr val="tx1"/>
                      </a:solidFill>
                      <a:latin typeface="Comic Sans MS" panose="030F0702030302020204" pitchFamily="66" charset="0"/>
                      <a:cs typeface="Times New Roman" panose="02020603050405020304" pitchFamily="18" charset="0"/>
                    </a:defRPr>
                  </a:lvl3pPr>
                  <a:lvl4pPr marL="1600200" indent="-228600" eaLnBrk="0" hangingPunct="0">
                    <a:spcBef>
                      <a:spcPct val="20000"/>
                    </a:spcBef>
                    <a:buChar char="–"/>
                    <a:defRPr sz="2000">
                      <a:solidFill>
                        <a:schemeClr val="tx1"/>
                      </a:solidFill>
                      <a:latin typeface="Comic Sans MS" panose="030F0702030302020204" pitchFamily="66" charset="0"/>
                      <a:cs typeface="Times New Roman" panose="02020603050405020304" pitchFamily="18" charset="0"/>
                    </a:defRPr>
                  </a:lvl4pPr>
                  <a:lvl5pPr marL="2057400" indent="-228600" eaLnBrk="0" hangingPunct="0">
                    <a:spcBef>
                      <a:spcPct val="20000"/>
                    </a:spcBef>
                    <a:buChar char="»"/>
                    <a:defRPr sz="2000">
                      <a:solidFill>
                        <a:schemeClr val="tx1"/>
                      </a:solidFill>
                      <a:latin typeface="Comic Sans MS" panose="030F0702030302020204" pitchFamily="66"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6168" name="AutoShape 10"/>
                <p:cNvSpPr>
                  <a:spLocks noChangeArrowheads="1"/>
                </p:cNvSpPr>
                <p:nvPr/>
              </p:nvSpPr>
              <p:spPr bwMode="auto">
                <a:xfrm flipV="1">
                  <a:off x="2403" y="5985"/>
                  <a:ext cx="3366" cy="2475"/>
                </a:xfrm>
                <a:custGeom>
                  <a:avLst/>
                  <a:gdLst>
                    <a:gd name="T0" fmla="*/ 459 w 21600"/>
                    <a:gd name="T1" fmla="*/ 142 h 21600"/>
                    <a:gd name="T2" fmla="*/ 262 w 21600"/>
                    <a:gd name="T3" fmla="*/ 284 h 21600"/>
                    <a:gd name="T4" fmla="*/ 66 w 21600"/>
                    <a:gd name="T5" fmla="*/ 142 h 21600"/>
                    <a:gd name="T6" fmla="*/ 262 w 21600"/>
                    <a:gd name="T7" fmla="*/ 0 h 21600"/>
                    <a:gd name="T8" fmla="*/ 0 60000 65536"/>
                    <a:gd name="T9" fmla="*/ 0 60000 65536"/>
                    <a:gd name="T10" fmla="*/ 0 60000 65536"/>
                    <a:gd name="T11" fmla="*/ 0 60000 65536"/>
                    <a:gd name="T12" fmla="*/ 4498 w 21600"/>
                    <a:gd name="T13" fmla="*/ 4503 h 21600"/>
                    <a:gd name="T14" fmla="*/ 17102 w 21600"/>
                    <a:gd name="T15" fmla="*/ 17097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FF"/>
                </a:solidFill>
                <a:ln w="28575">
                  <a:solidFill>
                    <a:srgbClr val="000000"/>
                  </a:solidFill>
                  <a:miter lim="800000"/>
                  <a:headEnd/>
                  <a:tailEnd/>
                </a:ln>
              </p:spPr>
              <p:txBody>
                <a:bodyPr/>
                <a:lstStyle/>
                <a:p>
                  <a:endParaRPr lang="en-GB"/>
                </a:p>
              </p:txBody>
            </p:sp>
            <p:sp>
              <p:nvSpPr>
                <p:cNvPr id="6169" name="Line 11"/>
                <p:cNvSpPr>
                  <a:spLocks noChangeShapeType="1"/>
                </p:cNvSpPr>
                <p:nvPr/>
              </p:nvSpPr>
              <p:spPr bwMode="auto">
                <a:xfrm>
                  <a:off x="2029" y="8460"/>
                  <a:ext cx="3927" cy="0"/>
                </a:xfrm>
                <a:prstGeom prst="line">
                  <a:avLst/>
                </a:prstGeom>
                <a:noFill/>
                <a:ln w="57150">
                  <a:solidFill>
                    <a:srgbClr val="800000"/>
                  </a:solidFill>
                  <a:round/>
                  <a:headEnd/>
                  <a:tailEnd/>
                </a:ln>
                <a:extLst>
                  <a:ext uri="{909E8E84-426E-40DD-AFC4-6F175D3DCCD1}">
                    <a14:hiddenFill xmlns:a14="http://schemas.microsoft.com/office/drawing/2010/main">
                      <a:noFill/>
                    </a14:hiddenFill>
                  </a:ext>
                </a:extLst>
              </p:spPr>
              <p:txBody>
                <a:bodyPr/>
                <a:lstStyle/>
                <a:p>
                  <a:endParaRPr lang="en-GB"/>
                </a:p>
              </p:txBody>
            </p:sp>
            <p:grpSp>
              <p:nvGrpSpPr>
                <p:cNvPr id="6170" name="Group 12"/>
                <p:cNvGrpSpPr>
                  <a:grpSpLocks/>
                </p:cNvGrpSpPr>
                <p:nvPr/>
              </p:nvGrpSpPr>
              <p:grpSpPr bwMode="auto">
                <a:xfrm>
                  <a:off x="3338" y="4275"/>
                  <a:ext cx="1309" cy="1620"/>
                  <a:chOff x="2964" y="4320"/>
                  <a:chExt cx="1309" cy="1620"/>
                </a:xfrm>
              </p:grpSpPr>
              <p:sp>
                <p:nvSpPr>
                  <p:cNvPr id="6175" name="Rectangle 13"/>
                  <p:cNvSpPr>
                    <a:spLocks noChangeArrowheads="1"/>
                  </p:cNvSpPr>
                  <p:nvPr/>
                </p:nvSpPr>
                <p:spPr bwMode="auto">
                  <a:xfrm>
                    <a:off x="2964" y="4320"/>
                    <a:ext cx="1309" cy="162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Comic Sans MS" panose="030F0702030302020204" pitchFamily="66" charset="0"/>
                        <a:cs typeface="Times New Roman" panose="02020603050405020304" pitchFamily="18" charset="0"/>
                      </a:defRPr>
                    </a:lvl1pPr>
                    <a:lvl2pPr marL="742950" indent="-285750" eaLnBrk="0" hangingPunct="0">
                      <a:spcBef>
                        <a:spcPct val="20000"/>
                      </a:spcBef>
                      <a:buChar char="–"/>
                      <a:defRPr sz="2800">
                        <a:solidFill>
                          <a:schemeClr val="tx1"/>
                        </a:solidFill>
                        <a:latin typeface="Comic Sans MS" panose="030F0702030302020204" pitchFamily="66" charset="0"/>
                        <a:cs typeface="Times New Roman" panose="02020603050405020304" pitchFamily="18" charset="0"/>
                      </a:defRPr>
                    </a:lvl2pPr>
                    <a:lvl3pPr marL="1143000" indent="-228600" eaLnBrk="0" hangingPunct="0">
                      <a:spcBef>
                        <a:spcPct val="20000"/>
                      </a:spcBef>
                      <a:buChar char="•"/>
                      <a:defRPr sz="2400">
                        <a:solidFill>
                          <a:schemeClr val="tx1"/>
                        </a:solidFill>
                        <a:latin typeface="Comic Sans MS" panose="030F0702030302020204" pitchFamily="66" charset="0"/>
                        <a:cs typeface="Times New Roman" panose="02020603050405020304" pitchFamily="18" charset="0"/>
                      </a:defRPr>
                    </a:lvl3pPr>
                    <a:lvl4pPr marL="1600200" indent="-228600" eaLnBrk="0" hangingPunct="0">
                      <a:spcBef>
                        <a:spcPct val="20000"/>
                      </a:spcBef>
                      <a:buChar char="–"/>
                      <a:defRPr sz="2000">
                        <a:solidFill>
                          <a:schemeClr val="tx1"/>
                        </a:solidFill>
                        <a:latin typeface="Comic Sans MS" panose="030F0702030302020204" pitchFamily="66" charset="0"/>
                        <a:cs typeface="Times New Roman" panose="02020603050405020304" pitchFamily="18" charset="0"/>
                      </a:defRPr>
                    </a:lvl4pPr>
                    <a:lvl5pPr marL="2057400" indent="-228600" eaLnBrk="0" hangingPunct="0">
                      <a:spcBef>
                        <a:spcPct val="20000"/>
                      </a:spcBef>
                      <a:buChar char="»"/>
                      <a:defRPr sz="2000">
                        <a:solidFill>
                          <a:schemeClr val="tx1"/>
                        </a:solidFill>
                        <a:latin typeface="Comic Sans MS" panose="030F0702030302020204" pitchFamily="66"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6176" name="Line 14"/>
                  <p:cNvSpPr>
                    <a:spLocks noChangeShapeType="1"/>
                  </p:cNvSpPr>
                  <p:nvPr/>
                </p:nvSpPr>
                <p:spPr bwMode="auto">
                  <a:xfrm>
                    <a:off x="2964" y="4320"/>
                    <a:ext cx="1309" cy="0"/>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6171" name="Line 15"/>
                <p:cNvSpPr>
                  <a:spLocks noChangeShapeType="1"/>
                </p:cNvSpPr>
                <p:nvPr/>
              </p:nvSpPr>
              <p:spPr bwMode="auto">
                <a:xfrm flipV="1">
                  <a:off x="4049" y="6660"/>
                  <a:ext cx="0" cy="144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nvGrpSpPr>
                <p:cNvPr id="6172" name="Group 16"/>
                <p:cNvGrpSpPr>
                  <a:grpSpLocks/>
                </p:cNvGrpSpPr>
                <p:nvPr/>
              </p:nvGrpSpPr>
              <p:grpSpPr bwMode="auto">
                <a:xfrm>
                  <a:off x="3151" y="3600"/>
                  <a:ext cx="845" cy="2160"/>
                  <a:chOff x="3151" y="3420"/>
                  <a:chExt cx="845" cy="2160"/>
                </a:xfrm>
              </p:grpSpPr>
              <p:sp>
                <p:nvSpPr>
                  <p:cNvPr id="6173" name="Line 17"/>
                  <p:cNvSpPr>
                    <a:spLocks noChangeShapeType="1"/>
                  </p:cNvSpPr>
                  <p:nvPr/>
                </p:nvSpPr>
                <p:spPr bwMode="auto">
                  <a:xfrm flipH="1" flipV="1">
                    <a:off x="3151" y="3420"/>
                    <a:ext cx="748" cy="2160"/>
                  </a:xfrm>
                  <a:prstGeom prst="line">
                    <a:avLst/>
                  </a:prstGeom>
                  <a:noFill/>
                  <a:ln w="76200" cmpd="tri">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174" name="Oval 18"/>
                  <p:cNvSpPr>
                    <a:spLocks noChangeArrowheads="1"/>
                  </p:cNvSpPr>
                  <p:nvPr/>
                </p:nvSpPr>
                <p:spPr bwMode="auto">
                  <a:xfrm>
                    <a:off x="3809" y="5400"/>
                    <a:ext cx="187" cy="180"/>
                  </a:xfrm>
                  <a:prstGeom prst="ellipse">
                    <a:avLst/>
                  </a:prstGeom>
                  <a:solidFill>
                    <a:srgbClr val="FF0000"/>
                  </a:solidFill>
                  <a:ln w="9525">
                    <a:solidFill>
                      <a:srgbClr val="000000"/>
                    </a:solidFill>
                    <a:round/>
                    <a:headEnd/>
                    <a:tailEnd/>
                  </a:ln>
                </p:spPr>
                <p:txBody>
                  <a:bodyPr/>
                  <a:lstStyle>
                    <a:lvl1pPr eaLnBrk="0" hangingPunct="0">
                      <a:spcBef>
                        <a:spcPct val="20000"/>
                      </a:spcBef>
                      <a:buChar char="•"/>
                      <a:defRPr sz="3200">
                        <a:solidFill>
                          <a:schemeClr val="tx1"/>
                        </a:solidFill>
                        <a:latin typeface="Comic Sans MS" panose="030F0702030302020204" pitchFamily="66" charset="0"/>
                        <a:cs typeface="Times New Roman" panose="02020603050405020304" pitchFamily="18" charset="0"/>
                      </a:defRPr>
                    </a:lvl1pPr>
                    <a:lvl2pPr marL="742950" indent="-285750" eaLnBrk="0" hangingPunct="0">
                      <a:spcBef>
                        <a:spcPct val="20000"/>
                      </a:spcBef>
                      <a:buChar char="–"/>
                      <a:defRPr sz="2800">
                        <a:solidFill>
                          <a:schemeClr val="tx1"/>
                        </a:solidFill>
                        <a:latin typeface="Comic Sans MS" panose="030F0702030302020204" pitchFamily="66" charset="0"/>
                        <a:cs typeface="Times New Roman" panose="02020603050405020304" pitchFamily="18" charset="0"/>
                      </a:defRPr>
                    </a:lvl2pPr>
                    <a:lvl3pPr marL="1143000" indent="-228600" eaLnBrk="0" hangingPunct="0">
                      <a:spcBef>
                        <a:spcPct val="20000"/>
                      </a:spcBef>
                      <a:buChar char="•"/>
                      <a:defRPr sz="2400">
                        <a:solidFill>
                          <a:schemeClr val="tx1"/>
                        </a:solidFill>
                        <a:latin typeface="Comic Sans MS" panose="030F0702030302020204" pitchFamily="66" charset="0"/>
                        <a:cs typeface="Times New Roman" panose="02020603050405020304" pitchFamily="18" charset="0"/>
                      </a:defRPr>
                    </a:lvl3pPr>
                    <a:lvl4pPr marL="1600200" indent="-228600" eaLnBrk="0" hangingPunct="0">
                      <a:spcBef>
                        <a:spcPct val="20000"/>
                      </a:spcBef>
                      <a:buChar char="–"/>
                      <a:defRPr sz="2000">
                        <a:solidFill>
                          <a:schemeClr val="tx1"/>
                        </a:solidFill>
                        <a:latin typeface="Comic Sans MS" panose="030F0702030302020204" pitchFamily="66" charset="0"/>
                        <a:cs typeface="Times New Roman" panose="02020603050405020304" pitchFamily="18" charset="0"/>
                      </a:defRPr>
                    </a:lvl4pPr>
                    <a:lvl5pPr marL="2057400" indent="-228600" eaLnBrk="0" hangingPunct="0">
                      <a:spcBef>
                        <a:spcPct val="20000"/>
                      </a:spcBef>
                      <a:buChar char="»"/>
                      <a:defRPr sz="2000">
                        <a:solidFill>
                          <a:schemeClr val="tx1"/>
                        </a:solidFill>
                        <a:latin typeface="Comic Sans MS" panose="030F0702030302020204" pitchFamily="66"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9pPr>
                  </a:lstStyle>
                  <a:p>
                    <a:pPr eaLnBrk="1" hangingPunct="1">
                      <a:spcBef>
                        <a:spcPct val="0"/>
                      </a:spcBef>
                      <a:buFontTx/>
                      <a:buNone/>
                    </a:pPr>
                    <a:endParaRPr lang="en-US" altLang="en-US" sz="2400">
                      <a:latin typeface="Times New Roman" panose="02020603050405020304" pitchFamily="18" charset="0"/>
                    </a:endParaRPr>
                  </a:p>
                </p:txBody>
              </p:sp>
            </p:grpSp>
          </p:grpSp>
          <p:grpSp>
            <p:nvGrpSpPr>
              <p:cNvPr id="6154" name="Group 19"/>
              <p:cNvGrpSpPr>
                <a:grpSpLocks/>
              </p:cNvGrpSpPr>
              <p:nvPr/>
            </p:nvGrpSpPr>
            <p:grpSpPr bwMode="auto">
              <a:xfrm>
                <a:off x="6704" y="3600"/>
                <a:ext cx="3927" cy="4860"/>
                <a:chOff x="6704" y="3600"/>
                <a:chExt cx="3927" cy="4860"/>
              </a:xfrm>
            </p:grpSpPr>
            <p:sp>
              <p:nvSpPr>
                <p:cNvPr id="6155" name="Line 20"/>
                <p:cNvSpPr>
                  <a:spLocks noChangeShapeType="1"/>
                </p:cNvSpPr>
                <p:nvPr/>
              </p:nvSpPr>
              <p:spPr bwMode="auto">
                <a:xfrm>
                  <a:off x="7639" y="5940"/>
                  <a:ext cx="2244" cy="0"/>
                </a:xfrm>
                <a:prstGeom prst="line">
                  <a:avLst/>
                </a:prstGeom>
                <a:noFill/>
                <a:ln w="3810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6156" name="Rectangle 21"/>
                <p:cNvSpPr>
                  <a:spLocks noChangeArrowheads="1"/>
                </p:cNvSpPr>
                <p:nvPr/>
              </p:nvSpPr>
              <p:spPr bwMode="auto">
                <a:xfrm>
                  <a:off x="8013" y="4680"/>
                  <a:ext cx="1309" cy="1215"/>
                </a:xfrm>
                <a:prstGeom prst="rect">
                  <a:avLst/>
                </a:prstGeom>
                <a:solidFill>
                  <a:srgbClr val="33CCCC"/>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Comic Sans MS" panose="030F0702030302020204" pitchFamily="66" charset="0"/>
                      <a:cs typeface="Times New Roman" panose="02020603050405020304" pitchFamily="18" charset="0"/>
                    </a:defRPr>
                  </a:lvl1pPr>
                  <a:lvl2pPr marL="742950" indent="-285750" eaLnBrk="0" hangingPunct="0">
                    <a:spcBef>
                      <a:spcPct val="20000"/>
                    </a:spcBef>
                    <a:buChar char="–"/>
                    <a:defRPr sz="2800">
                      <a:solidFill>
                        <a:schemeClr val="tx1"/>
                      </a:solidFill>
                      <a:latin typeface="Comic Sans MS" panose="030F0702030302020204" pitchFamily="66" charset="0"/>
                      <a:cs typeface="Times New Roman" panose="02020603050405020304" pitchFamily="18" charset="0"/>
                    </a:defRPr>
                  </a:lvl2pPr>
                  <a:lvl3pPr marL="1143000" indent="-228600" eaLnBrk="0" hangingPunct="0">
                    <a:spcBef>
                      <a:spcPct val="20000"/>
                    </a:spcBef>
                    <a:buChar char="•"/>
                    <a:defRPr sz="2400">
                      <a:solidFill>
                        <a:schemeClr val="tx1"/>
                      </a:solidFill>
                      <a:latin typeface="Comic Sans MS" panose="030F0702030302020204" pitchFamily="66" charset="0"/>
                      <a:cs typeface="Times New Roman" panose="02020603050405020304" pitchFamily="18" charset="0"/>
                    </a:defRPr>
                  </a:lvl3pPr>
                  <a:lvl4pPr marL="1600200" indent="-228600" eaLnBrk="0" hangingPunct="0">
                    <a:spcBef>
                      <a:spcPct val="20000"/>
                    </a:spcBef>
                    <a:buChar char="–"/>
                    <a:defRPr sz="2000">
                      <a:solidFill>
                        <a:schemeClr val="tx1"/>
                      </a:solidFill>
                      <a:latin typeface="Comic Sans MS" panose="030F0702030302020204" pitchFamily="66" charset="0"/>
                      <a:cs typeface="Times New Roman" panose="02020603050405020304" pitchFamily="18" charset="0"/>
                    </a:defRPr>
                  </a:lvl4pPr>
                  <a:lvl5pPr marL="2057400" indent="-228600" eaLnBrk="0" hangingPunct="0">
                    <a:spcBef>
                      <a:spcPct val="20000"/>
                    </a:spcBef>
                    <a:buChar char="»"/>
                    <a:defRPr sz="2000">
                      <a:solidFill>
                        <a:schemeClr val="tx1"/>
                      </a:solidFill>
                      <a:latin typeface="Comic Sans MS" panose="030F0702030302020204" pitchFamily="66"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6157" name="AutoShape 22"/>
                <p:cNvSpPr>
                  <a:spLocks noChangeArrowheads="1"/>
                </p:cNvSpPr>
                <p:nvPr/>
              </p:nvSpPr>
              <p:spPr bwMode="auto">
                <a:xfrm flipV="1">
                  <a:off x="7078" y="5985"/>
                  <a:ext cx="3366" cy="2475"/>
                </a:xfrm>
                <a:custGeom>
                  <a:avLst/>
                  <a:gdLst>
                    <a:gd name="T0" fmla="*/ 459 w 21600"/>
                    <a:gd name="T1" fmla="*/ 142 h 21600"/>
                    <a:gd name="T2" fmla="*/ 262 w 21600"/>
                    <a:gd name="T3" fmla="*/ 284 h 21600"/>
                    <a:gd name="T4" fmla="*/ 66 w 21600"/>
                    <a:gd name="T5" fmla="*/ 142 h 21600"/>
                    <a:gd name="T6" fmla="*/ 262 w 21600"/>
                    <a:gd name="T7" fmla="*/ 0 h 21600"/>
                    <a:gd name="T8" fmla="*/ 0 60000 65536"/>
                    <a:gd name="T9" fmla="*/ 0 60000 65536"/>
                    <a:gd name="T10" fmla="*/ 0 60000 65536"/>
                    <a:gd name="T11" fmla="*/ 0 60000 65536"/>
                    <a:gd name="T12" fmla="*/ 4498 w 21600"/>
                    <a:gd name="T13" fmla="*/ 4503 h 21600"/>
                    <a:gd name="T14" fmla="*/ 17102 w 21600"/>
                    <a:gd name="T15" fmla="*/ 17097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FF"/>
                </a:solidFill>
                <a:ln w="28575">
                  <a:solidFill>
                    <a:srgbClr val="000000"/>
                  </a:solidFill>
                  <a:miter lim="800000"/>
                  <a:headEnd/>
                  <a:tailEnd/>
                </a:ln>
              </p:spPr>
              <p:txBody>
                <a:bodyPr/>
                <a:lstStyle/>
                <a:p>
                  <a:endParaRPr lang="en-GB"/>
                </a:p>
              </p:txBody>
            </p:sp>
            <p:sp>
              <p:nvSpPr>
                <p:cNvPr id="6158" name="Line 23"/>
                <p:cNvSpPr>
                  <a:spLocks noChangeShapeType="1"/>
                </p:cNvSpPr>
                <p:nvPr/>
              </p:nvSpPr>
              <p:spPr bwMode="auto">
                <a:xfrm>
                  <a:off x="6704" y="8460"/>
                  <a:ext cx="3927" cy="0"/>
                </a:xfrm>
                <a:prstGeom prst="line">
                  <a:avLst/>
                </a:prstGeom>
                <a:noFill/>
                <a:ln w="57150">
                  <a:solidFill>
                    <a:srgbClr val="800000"/>
                  </a:solidFill>
                  <a:round/>
                  <a:headEnd/>
                  <a:tailEnd/>
                </a:ln>
                <a:extLst>
                  <a:ext uri="{909E8E84-426E-40DD-AFC4-6F175D3DCCD1}">
                    <a14:hiddenFill xmlns:a14="http://schemas.microsoft.com/office/drawing/2010/main">
                      <a:noFill/>
                    </a14:hiddenFill>
                  </a:ext>
                </a:extLst>
              </p:spPr>
              <p:txBody>
                <a:bodyPr/>
                <a:lstStyle/>
                <a:p>
                  <a:endParaRPr lang="en-GB"/>
                </a:p>
              </p:txBody>
            </p:sp>
            <p:grpSp>
              <p:nvGrpSpPr>
                <p:cNvPr id="6159" name="Group 24"/>
                <p:cNvGrpSpPr>
                  <a:grpSpLocks/>
                </p:cNvGrpSpPr>
                <p:nvPr/>
              </p:nvGrpSpPr>
              <p:grpSpPr bwMode="auto">
                <a:xfrm>
                  <a:off x="8013" y="4275"/>
                  <a:ext cx="1309" cy="1620"/>
                  <a:chOff x="2964" y="4320"/>
                  <a:chExt cx="1309" cy="1620"/>
                </a:xfrm>
              </p:grpSpPr>
              <p:sp>
                <p:nvSpPr>
                  <p:cNvPr id="6164" name="Rectangle 25"/>
                  <p:cNvSpPr>
                    <a:spLocks noChangeArrowheads="1"/>
                  </p:cNvSpPr>
                  <p:nvPr/>
                </p:nvSpPr>
                <p:spPr bwMode="auto">
                  <a:xfrm>
                    <a:off x="2964" y="4320"/>
                    <a:ext cx="1309" cy="162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Comic Sans MS" panose="030F0702030302020204" pitchFamily="66" charset="0"/>
                        <a:cs typeface="Times New Roman" panose="02020603050405020304" pitchFamily="18" charset="0"/>
                      </a:defRPr>
                    </a:lvl1pPr>
                    <a:lvl2pPr marL="742950" indent="-285750" eaLnBrk="0" hangingPunct="0">
                      <a:spcBef>
                        <a:spcPct val="20000"/>
                      </a:spcBef>
                      <a:buChar char="–"/>
                      <a:defRPr sz="2800">
                        <a:solidFill>
                          <a:schemeClr val="tx1"/>
                        </a:solidFill>
                        <a:latin typeface="Comic Sans MS" panose="030F0702030302020204" pitchFamily="66" charset="0"/>
                        <a:cs typeface="Times New Roman" panose="02020603050405020304" pitchFamily="18" charset="0"/>
                      </a:defRPr>
                    </a:lvl2pPr>
                    <a:lvl3pPr marL="1143000" indent="-228600" eaLnBrk="0" hangingPunct="0">
                      <a:spcBef>
                        <a:spcPct val="20000"/>
                      </a:spcBef>
                      <a:buChar char="•"/>
                      <a:defRPr sz="2400">
                        <a:solidFill>
                          <a:schemeClr val="tx1"/>
                        </a:solidFill>
                        <a:latin typeface="Comic Sans MS" panose="030F0702030302020204" pitchFamily="66" charset="0"/>
                        <a:cs typeface="Times New Roman" panose="02020603050405020304" pitchFamily="18" charset="0"/>
                      </a:defRPr>
                    </a:lvl3pPr>
                    <a:lvl4pPr marL="1600200" indent="-228600" eaLnBrk="0" hangingPunct="0">
                      <a:spcBef>
                        <a:spcPct val="20000"/>
                      </a:spcBef>
                      <a:buChar char="–"/>
                      <a:defRPr sz="2000">
                        <a:solidFill>
                          <a:schemeClr val="tx1"/>
                        </a:solidFill>
                        <a:latin typeface="Comic Sans MS" panose="030F0702030302020204" pitchFamily="66" charset="0"/>
                        <a:cs typeface="Times New Roman" panose="02020603050405020304" pitchFamily="18" charset="0"/>
                      </a:defRPr>
                    </a:lvl4pPr>
                    <a:lvl5pPr marL="2057400" indent="-228600" eaLnBrk="0" hangingPunct="0">
                      <a:spcBef>
                        <a:spcPct val="20000"/>
                      </a:spcBef>
                      <a:buChar char="»"/>
                      <a:defRPr sz="2000">
                        <a:solidFill>
                          <a:schemeClr val="tx1"/>
                        </a:solidFill>
                        <a:latin typeface="Comic Sans MS" panose="030F0702030302020204" pitchFamily="66"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6165" name="Line 26"/>
                  <p:cNvSpPr>
                    <a:spLocks noChangeShapeType="1"/>
                  </p:cNvSpPr>
                  <p:nvPr/>
                </p:nvSpPr>
                <p:spPr bwMode="auto">
                  <a:xfrm>
                    <a:off x="2964" y="4320"/>
                    <a:ext cx="1309" cy="0"/>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6160" name="Line 27"/>
                <p:cNvSpPr>
                  <a:spLocks noChangeShapeType="1"/>
                </p:cNvSpPr>
                <p:nvPr/>
              </p:nvSpPr>
              <p:spPr bwMode="auto">
                <a:xfrm flipV="1">
                  <a:off x="8724" y="6660"/>
                  <a:ext cx="0" cy="144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nvGrpSpPr>
                <p:cNvPr id="6161" name="Group 28"/>
                <p:cNvGrpSpPr>
                  <a:grpSpLocks/>
                </p:cNvGrpSpPr>
                <p:nvPr/>
              </p:nvGrpSpPr>
              <p:grpSpPr bwMode="auto">
                <a:xfrm>
                  <a:off x="7826" y="3600"/>
                  <a:ext cx="845" cy="2160"/>
                  <a:chOff x="3151" y="3420"/>
                  <a:chExt cx="845" cy="2160"/>
                </a:xfrm>
              </p:grpSpPr>
              <p:sp>
                <p:nvSpPr>
                  <p:cNvPr id="6162" name="Line 29"/>
                  <p:cNvSpPr>
                    <a:spLocks noChangeShapeType="1"/>
                  </p:cNvSpPr>
                  <p:nvPr/>
                </p:nvSpPr>
                <p:spPr bwMode="auto">
                  <a:xfrm flipH="1" flipV="1">
                    <a:off x="3151" y="3420"/>
                    <a:ext cx="748" cy="2160"/>
                  </a:xfrm>
                  <a:prstGeom prst="line">
                    <a:avLst/>
                  </a:prstGeom>
                  <a:noFill/>
                  <a:ln w="76200" cmpd="tri">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163" name="Oval 30"/>
                  <p:cNvSpPr>
                    <a:spLocks noChangeArrowheads="1"/>
                  </p:cNvSpPr>
                  <p:nvPr/>
                </p:nvSpPr>
                <p:spPr bwMode="auto">
                  <a:xfrm>
                    <a:off x="3809" y="5400"/>
                    <a:ext cx="187" cy="180"/>
                  </a:xfrm>
                  <a:prstGeom prst="ellipse">
                    <a:avLst/>
                  </a:prstGeom>
                  <a:solidFill>
                    <a:srgbClr val="FF0000"/>
                  </a:solidFill>
                  <a:ln w="9525">
                    <a:solidFill>
                      <a:srgbClr val="000000"/>
                    </a:solidFill>
                    <a:round/>
                    <a:headEnd/>
                    <a:tailEnd/>
                  </a:ln>
                </p:spPr>
                <p:txBody>
                  <a:bodyPr/>
                  <a:lstStyle>
                    <a:lvl1pPr eaLnBrk="0" hangingPunct="0">
                      <a:spcBef>
                        <a:spcPct val="20000"/>
                      </a:spcBef>
                      <a:buChar char="•"/>
                      <a:defRPr sz="3200">
                        <a:solidFill>
                          <a:schemeClr val="tx1"/>
                        </a:solidFill>
                        <a:latin typeface="Comic Sans MS" panose="030F0702030302020204" pitchFamily="66" charset="0"/>
                        <a:cs typeface="Times New Roman" panose="02020603050405020304" pitchFamily="18" charset="0"/>
                      </a:defRPr>
                    </a:lvl1pPr>
                    <a:lvl2pPr marL="742950" indent="-285750" eaLnBrk="0" hangingPunct="0">
                      <a:spcBef>
                        <a:spcPct val="20000"/>
                      </a:spcBef>
                      <a:buChar char="–"/>
                      <a:defRPr sz="2800">
                        <a:solidFill>
                          <a:schemeClr val="tx1"/>
                        </a:solidFill>
                        <a:latin typeface="Comic Sans MS" panose="030F0702030302020204" pitchFamily="66" charset="0"/>
                        <a:cs typeface="Times New Roman" panose="02020603050405020304" pitchFamily="18" charset="0"/>
                      </a:defRPr>
                    </a:lvl2pPr>
                    <a:lvl3pPr marL="1143000" indent="-228600" eaLnBrk="0" hangingPunct="0">
                      <a:spcBef>
                        <a:spcPct val="20000"/>
                      </a:spcBef>
                      <a:buChar char="•"/>
                      <a:defRPr sz="2400">
                        <a:solidFill>
                          <a:schemeClr val="tx1"/>
                        </a:solidFill>
                        <a:latin typeface="Comic Sans MS" panose="030F0702030302020204" pitchFamily="66" charset="0"/>
                        <a:cs typeface="Times New Roman" panose="02020603050405020304" pitchFamily="18" charset="0"/>
                      </a:defRPr>
                    </a:lvl3pPr>
                    <a:lvl4pPr marL="1600200" indent="-228600" eaLnBrk="0" hangingPunct="0">
                      <a:spcBef>
                        <a:spcPct val="20000"/>
                      </a:spcBef>
                      <a:buChar char="–"/>
                      <a:defRPr sz="2000">
                        <a:solidFill>
                          <a:schemeClr val="tx1"/>
                        </a:solidFill>
                        <a:latin typeface="Comic Sans MS" panose="030F0702030302020204" pitchFamily="66" charset="0"/>
                        <a:cs typeface="Times New Roman" panose="02020603050405020304" pitchFamily="18" charset="0"/>
                      </a:defRPr>
                    </a:lvl4pPr>
                    <a:lvl5pPr marL="2057400" indent="-228600" eaLnBrk="0" hangingPunct="0">
                      <a:spcBef>
                        <a:spcPct val="20000"/>
                      </a:spcBef>
                      <a:buChar char="»"/>
                      <a:defRPr sz="2000">
                        <a:solidFill>
                          <a:schemeClr val="tx1"/>
                        </a:solidFill>
                        <a:latin typeface="Comic Sans MS" panose="030F0702030302020204" pitchFamily="66"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Times New Roman" panose="02020603050405020304" pitchFamily="18" charset="0"/>
                      </a:defRPr>
                    </a:lvl9pPr>
                  </a:lstStyle>
                  <a:p>
                    <a:pPr eaLnBrk="1" hangingPunct="1">
                      <a:spcBef>
                        <a:spcPct val="0"/>
                      </a:spcBef>
                      <a:buFontTx/>
                      <a:buNone/>
                    </a:pPr>
                    <a:endParaRPr lang="en-US" altLang="en-US" sz="2400">
                      <a:latin typeface="Times New Roman" panose="02020603050405020304" pitchFamily="18" charset="0"/>
                    </a:endParaRPr>
                  </a:p>
                </p:txBody>
              </p:sp>
            </p:grpSp>
          </p:grpSp>
        </p:grpSp>
        <p:pic>
          <p:nvPicPr>
            <p:cNvPr id="6152" name="Picture 32" descr="STOPWAT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1" y="1080"/>
              <a:ext cx="53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 name="Picture 30">
            <a:extLst>
              <a:ext uri="{FF2B5EF4-FFF2-40B4-BE49-F238E27FC236}">
                <a16:creationId xmlns:a16="http://schemas.microsoft.com/office/drawing/2014/main" id="{69E28474-FE91-44D9-88F7-69C3F83491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5257"/>
          <a:stretch/>
        </p:blipFill>
        <p:spPr>
          <a:xfrm>
            <a:off x="7607974" y="142715"/>
            <a:ext cx="1383626" cy="1561728"/>
          </a:xfrm>
          <a:prstGeom prst="rect">
            <a:avLst/>
          </a:prstGeom>
        </p:spPr>
      </p:pic>
    </p:spTree>
    <p:extLst>
      <p:ext uri="{BB962C8B-B14F-4D97-AF65-F5344CB8AC3E}">
        <p14:creationId xmlns:p14="http://schemas.microsoft.com/office/powerpoint/2010/main" val="4011578587"/>
      </p:ext>
    </p:extLst>
  </p:cSld>
  <p:clrMapOvr>
    <a:masterClrMapping/>
  </p:clrMapOvr>
  <mc:AlternateContent xmlns:mc="http://schemas.openxmlformats.org/markup-compatibility/2006" xmlns:p14="http://schemas.microsoft.com/office/powerpoint/2010/main">
    <mc:Choice Requires="p14">
      <p:transition spd="slow" p14:dur="2000" advClick="0" advTm="59708"/>
    </mc:Choice>
    <mc:Fallback xmlns="">
      <p:transition spd="slow" advClick="0" advTm="5970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Screen Recording 5">
            <a:hlinkClick r:id="" action="ppaction://media"/>
            <a:extLst>
              <a:ext uri="{FF2B5EF4-FFF2-40B4-BE49-F238E27FC236}">
                <a16:creationId xmlns:a16="http://schemas.microsoft.com/office/drawing/2014/main" id="{2E48BB60-0EC9-480B-86A9-05E456C42AE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51075" y="801688"/>
            <a:ext cx="4741863" cy="3556000"/>
          </a:xfrm>
          <a:prstGeom prst="rect">
            <a:avLst/>
          </a:prstGeom>
        </p:spPr>
      </p:pic>
      <p:sp>
        <p:nvSpPr>
          <p:cNvPr id="4" name="Date Placeholder 3">
            <a:extLst>
              <a:ext uri="{FF2B5EF4-FFF2-40B4-BE49-F238E27FC236}">
                <a16:creationId xmlns:a16="http://schemas.microsoft.com/office/drawing/2014/main" id="{FBC06CFA-177B-4C64-A513-CD427F050DCE}"/>
              </a:ext>
            </a:extLst>
          </p:cNvPr>
          <p:cNvSpPr>
            <a:spLocks noGrp="1"/>
          </p:cNvSpPr>
          <p:nvPr>
            <p:ph type="dt" sz="half" idx="10"/>
          </p:nvPr>
        </p:nvSpPr>
        <p:spPr>
          <a:xfrm>
            <a:off x="5866071" y="6238816"/>
            <a:ext cx="2065310" cy="323968"/>
          </a:xfrm>
        </p:spPr>
        <p:txBody>
          <a:bodyPr vert="horz" lIns="91440" tIns="45720" rIns="91440" bIns="45720" rtlCol="0" anchor="ctr">
            <a:normAutofit/>
          </a:bodyPr>
          <a:lstStyle/>
          <a:p>
            <a:pPr>
              <a:spcAft>
                <a:spcPts val="600"/>
              </a:spcAft>
              <a:defRPr/>
            </a:pPr>
            <a:r>
              <a:rPr lang="en-US" altLang="en-US" sz="1050">
                <a:solidFill>
                  <a:srgbClr val="FFFFFF">
                    <a:alpha val="70000"/>
                  </a:srgbClr>
                </a:solidFill>
              </a:rPr>
              <a:t>Sep-11</a:t>
            </a:r>
          </a:p>
        </p:txBody>
      </p:sp>
      <p:sp>
        <p:nvSpPr>
          <p:cNvPr id="5" name="Slide Number Placeholder 4">
            <a:extLst>
              <a:ext uri="{FF2B5EF4-FFF2-40B4-BE49-F238E27FC236}">
                <a16:creationId xmlns:a16="http://schemas.microsoft.com/office/drawing/2014/main" id="{0DE5C39D-D5B1-4511-ABA4-04254B8752CE}"/>
              </a:ext>
            </a:extLst>
          </p:cNvPr>
          <p:cNvSpPr>
            <a:spLocks noGrp="1"/>
          </p:cNvSpPr>
          <p:nvPr>
            <p:ph type="sldNum" sz="quarter" idx="12"/>
          </p:nvPr>
        </p:nvSpPr>
        <p:spPr>
          <a:xfrm>
            <a:off x="8069191" y="6217920"/>
            <a:ext cx="274320" cy="365760"/>
          </a:xfrm>
        </p:spPr>
        <p:txBody>
          <a:bodyPr vert="horz" lIns="18288" tIns="45720" rIns="18288" bIns="45720" rtlCol="0" anchor="ctr">
            <a:normAutofit/>
          </a:bodyPr>
          <a:lstStyle/>
          <a:p>
            <a:pPr>
              <a:lnSpc>
                <a:spcPct val="90000"/>
              </a:lnSpc>
              <a:spcAft>
                <a:spcPts val="600"/>
              </a:spcAft>
            </a:pPr>
            <a:r>
              <a:rPr lang="en-US" altLang="en-US" sz="400"/>
              <a:t>jah slide no. </a:t>
            </a:r>
            <a:fld id="{36E9C329-CE13-4FB4-AB5D-8451D777F4CD}" type="slidenum">
              <a:rPr lang="en-US" altLang="en-US" sz="400" smtClean="0"/>
              <a:pPr>
                <a:lnSpc>
                  <a:spcPct val="90000"/>
                </a:lnSpc>
                <a:spcAft>
                  <a:spcPts val="600"/>
                </a:spcAft>
              </a:pPr>
              <a:t>6</a:t>
            </a:fld>
            <a:endParaRPr lang="en-US" altLang="en-US" sz="400"/>
          </a:p>
        </p:txBody>
      </p:sp>
      <p:sp>
        <p:nvSpPr>
          <p:cNvPr id="8" name="TextBox 7">
            <a:extLst>
              <a:ext uri="{FF2B5EF4-FFF2-40B4-BE49-F238E27FC236}">
                <a16:creationId xmlns:a16="http://schemas.microsoft.com/office/drawing/2014/main" id="{FA5D70C0-2730-405E-931F-2F8F8184797D}"/>
              </a:ext>
            </a:extLst>
          </p:cNvPr>
          <p:cNvSpPr txBox="1"/>
          <p:nvPr/>
        </p:nvSpPr>
        <p:spPr>
          <a:xfrm>
            <a:off x="1898073" y="4790411"/>
            <a:ext cx="4572000" cy="646331"/>
          </a:xfrm>
          <a:prstGeom prst="rect">
            <a:avLst/>
          </a:prstGeom>
          <a:noFill/>
        </p:spPr>
        <p:txBody>
          <a:bodyPr wrap="square">
            <a:spAutoFit/>
          </a:bodyPr>
          <a:lstStyle/>
          <a:p>
            <a:r>
              <a:rPr lang="en-GB" dirty="0">
                <a:hlinkClick r:id="rId6"/>
              </a:rPr>
              <a:t>https://physicsflashrepo.cyou/</a:t>
            </a:r>
            <a:endParaRPr lang="en-GB" dirty="0"/>
          </a:p>
          <a:p>
            <a:endParaRPr lang="en-GB" dirty="0"/>
          </a:p>
        </p:txBody>
      </p:sp>
      <p:sp>
        <p:nvSpPr>
          <p:cNvPr id="9" name="TextBox 8">
            <a:extLst>
              <a:ext uri="{FF2B5EF4-FFF2-40B4-BE49-F238E27FC236}">
                <a16:creationId xmlns:a16="http://schemas.microsoft.com/office/drawing/2014/main" id="{E9C543AE-D9DA-46E9-ABEC-7DAB7CA95660}"/>
              </a:ext>
            </a:extLst>
          </p:cNvPr>
          <p:cNvSpPr txBox="1"/>
          <p:nvPr/>
        </p:nvSpPr>
        <p:spPr>
          <a:xfrm>
            <a:off x="1630219" y="5754469"/>
            <a:ext cx="4839854" cy="646331"/>
          </a:xfrm>
          <a:prstGeom prst="rect">
            <a:avLst/>
          </a:prstGeom>
          <a:noFill/>
        </p:spPr>
        <p:txBody>
          <a:bodyPr wrap="square">
            <a:spAutoFit/>
          </a:bodyPr>
          <a:lstStyle/>
          <a:p>
            <a:r>
              <a:rPr lang="en-GB" dirty="0">
                <a:hlinkClick r:id="rId7"/>
              </a:rPr>
              <a:t>https://youtu.be/qW59Y9lJso8</a:t>
            </a:r>
            <a:endParaRPr lang="en-GB" dirty="0"/>
          </a:p>
          <a:p>
            <a:endParaRPr lang="en-GB" dirty="0"/>
          </a:p>
        </p:txBody>
      </p:sp>
    </p:spTree>
    <p:extLst>
      <p:ext uri="{BB962C8B-B14F-4D97-AF65-F5344CB8AC3E}">
        <p14:creationId xmlns:p14="http://schemas.microsoft.com/office/powerpoint/2010/main" val="408211585"/>
      </p:ext>
    </p:extLst>
  </p:cSld>
  <p:clrMapOvr>
    <a:masterClrMapping/>
  </p:clrMapOvr>
  <mc:AlternateContent xmlns:mc="http://schemas.openxmlformats.org/markup-compatibility/2006" xmlns:p14="http://schemas.microsoft.com/office/powerpoint/2010/main">
    <mc:Choice Requires="p14">
      <p:transition spd="slow" p14:dur="2000" advClick="0" advTm="96749"/>
    </mc:Choice>
    <mc:Fallback xmlns="">
      <p:transition spd="slow" advClick="0" advTm="96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7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8C783-DE60-4360-98D8-A2BA707F0FD7}"/>
              </a:ext>
            </a:extLst>
          </p:cNvPr>
          <p:cNvSpPr>
            <a:spLocks noGrp="1"/>
          </p:cNvSpPr>
          <p:nvPr>
            <p:ph type="title"/>
          </p:nvPr>
        </p:nvSpPr>
        <p:spPr>
          <a:xfrm>
            <a:off x="603504" y="1290025"/>
            <a:ext cx="3356919" cy="1188720"/>
          </a:xfrm>
          <a:solidFill>
            <a:srgbClr val="FFFFFF"/>
          </a:solidFill>
          <a:ln>
            <a:solidFill>
              <a:srgbClr val="404040"/>
            </a:solidFill>
          </a:ln>
        </p:spPr>
        <p:txBody>
          <a:bodyPr>
            <a:normAutofit/>
          </a:bodyPr>
          <a:lstStyle/>
          <a:p>
            <a:r>
              <a:rPr lang="en-GB" dirty="0"/>
              <a:t>Heat Loss from HOUSES</a:t>
            </a:r>
          </a:p>
        </p:txBody>
      </p:sp>
      <p:sp>
        <p:nvSpPr>
          <p:cNvPr id="3" name="Content Placeholder 2">
            <a:extLst>
              <a:ext uri="{FF2B5EF4-FFF2-40B4-BE49-F238E27FC236}">
                <a16:creationId xmlns:a16="http://schemas.microsoft.com/office/drawing/2014/main" id="{9B431B11-16FF-4DC5-9A54-79F5B582AA14}"/>
              </a:ext>
            </a:extLst>
          </p:cNvPr>
          <p:cNvSpPr>
            <a:spLocks noGrp="1"/>
          </p:cNvSpPr>
          <p:nvPr>
            <p:ph idx="1"/>
          </p:nvPr>
        </p:nvSpPr>
        <p:spPr>
          <a:xfrm>
            <a:off x="603504" y="2858703"/>
            <a:ext cx="3356919" cy="3042547"/>
          </a:xfrm>
        </p:spPr>
        <p:txBody>
          <a:bodyPr>
            <a:normAutofit/>
          </a:bodyPr>
          <a:lstStyle/>
          <a:p>
            <a:r>
              <a:rPr lang="en-GB" dirty="0">
                <a:solidFill>
                  <a:schemeClr val="tx1"/>
                </a:solidFill>
              </a:rPr>
              <a:t>How is heat lost from houses?</a:t>
            </a:r>
          </a:p>
          <a:p>
            <a:r>
              <a:rPr lang="en-GB" dirty="0">
                <a:solidFill>
                  <a:schemeClr val="tx1"/>
                </a:solidFill>
              </a:rPr>
              <a:t>How can we test this in the lab?</a:t>
            </a:r>
          </a:p>
          <a:p>
            <a:r>
              <a:rPr lang="en-GB" dirty="0">
                <a:solidFill>
                  <a:schemeClr val="tx1"/>
                </a:solidFill>
              </a:rPr>
              <a:t>How would it depend on ambient (air) temperature?</a:t>
            </a:r>
          </a:p>
          <a:p>
            <a:r>
              <a:rPr lang="en-GB" dirty="0">
                <a:solidFill>
                  <a:schemeClr val="tx1"/>
                </a:solidFill>
              </a:rPr>
              <a:t>Can we do a fair test to find out?</a:t>
            </a:r>
          </a:p>
        </p:txBody>
      </p:sp>
      <p:sp>
        <p:nvSpPr>
          <p:cNvPr id="5" name="Slide Number Placeholder 4">
            <a:extLst>
              <a:ext uri="{FF2B5EF4-FFF2-40B4-BE49-F238E27FC236}">
                <a16:creationId xmlns:a16="http://schemas.microsoft.com/office/drawing/2014/main" id="{0B718759-9900-4379-A411-F5CB714B73D0}"/>
              </a:ext>
            </a:extLst>
          </p:cNvPr>
          <p:cNvSpPr>
            <a:spLocks noGrp="1"/>
          </p:cNvSpPr>
          <p:nvPr>
            <p:ph type="sldNum" sz="quarter" idx="12"/>
          </p:nvPr>
        </p:nvSpPr>
        <p:spPr>
          <a:xfrm>
            <a:off x="8069191" y="6217920"/>
            <a:ext cx="274320" cy="365760"/>
          </a:xfrm>
        </p:spPr>
        <p:txBody>
          <a:bodyPr>
            <a:normAutofit/>
          </a:bodyPr>
          <a:lstStyle/>
          <a:p>
            <a:pPr>
              <a:lnSpc>
                <a:spcPct val="90000"/>
              </a:lnSpc>
              <a:spcAft>
                <a:spcPts val="600"/>
              </a:spcAft>
            </a:pPr>
            <a:r>
              <a:rPr lang="en-US" altLang="en-US" sz="400"/>
              <a:t>jah slide no. </a:t>
            </a:r>
            <a:fld id="{36E9C329-CE13-4FB4-AB5D-8451D777F4CD}" type="slidenum">
              <a:rPr lang="en-US" altLang="en-US" sz="400" smtClean="0"/>
              <a:pPr>
                <a:lnSpc>
                  <a:spcPct val="90000"/>
                </a:lnSpc>
                <a:spcAft>
                  <a:spcPts val="600"/>
                </a:spcAft>
              </a:pPr>
              <a:t>7</a:t>
            </a:fld>
            <a:endParaRPr lang="en-US" altLang="en-US" sz="400"/>
          </a:p>
        </p:txBody>
      </p:sp>
      <p:pic>
        <p:nvPicPr>
          <p:cNvPr id="7" name="Picture 6">
            <a:extLst>
              <a:ext uri="{FF2B5EF4-FFF2-40B4-BE49-F238E27FC236}">
                <a16:creationId xmlns:a16="http://schemas.microsoft.com/office/drawing/2014/main" id="{87D3B5EF-6A45-418A-B541-D70AA33E9806}"/>
              </a:ext>
            </a:extLst>
          </p:cNvPr>
          <p:cNvPicPr>
            <a:picLocks noChangeAspect="1"/>
          </p:cNvPicPr>
          <p:nvPr/>
        </p:nvPicPr>
        <p:blipFill rotWithShape="1">
          <a:blip r:embed="rId2"/>
          <a:srcRect l="9808" r="-3" b="-3"/>
          <a:stretch/>
        </p:blipFill>
        <p:spPr>
          <a:xfrm>
            <a:off x="5406390" y="1126397"/>
            <a:ext cx="2900934" cy="4288536"/>
          </a:xfrm>
          <a:prstGeom prst="rect">
            <a:avLst/>
          </a:prstGeom>
          <a:ln w="31750">
            <a:noFill/>
          </a:ln>
        </p:spPr>
      </p:pic>
    </p:spTree>
    <p:extLst>
      <p:ext uri="{BB962C8B-B14F-4D97-AF65-F5344CB8AC3E}">
        <p14:creationId xmlns:p14="http://schemas.microsoft.com/office/powerpoint/2010/main" val="2218146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9" name="Picture 8" descr="Diagram&#10;&#10;Description automatically generated with low confidence">
            <a:extLst>
              <a:ext uri="{FF2B5EF4-FFF2-40B4-BE49-F238E27FC236}">
                <a16:creationId xmlns:a16="http://schemas.microsoft.com/office/drawing/2014/main" id="{2422AC55-3891-4848-81B0-501CC9EFA00C}"/>
              </a:ext>
            </a:extLst>
          </p:cNvPr>
          <p:cNvPicPr>
            <a:picLocks noChangeAspect="1"/>
          </p:cNvPicPr>
          <p:nvPr/>
        </p:nvPicPr>
        <p:blipFill rotWithShape="1">
          <a:blip r:embed="rId2">
            <a:extLst>
              <a:ext uri="{28A0092B-C50C-407E-A947-70E740481C1C}">
                <a14:useLocalDpi xmlns:a14="http://schemas.microsoft.com/office/drawing/2010/main" val="0"/>
              </a:ext>
            </a:extLst>
          </a:blip>
          <a:srcRect t="29382" r="-3" b="13269"/>
          <a:stretch/>
        </p:blipFill>
        <p:spPr>
          <a:xfrm>
            <a:off x="20" y="4571996"/>
            <a:ext cx="3986275" cy="2286002"/>
          </a:xfrm>
          <a:prstGeom prst="rect">
            <a:avLst/>
          </a:prstGeom>
        </p:spPr>
      </p:pic>
      <p:sp>
        <p:nvSpPr>
          <p:cNvPr id="2" name="Title 1">
            <a:extLst>
              <a:ext uri="{FF2B5EF4-FFF2-40B4-BE49-F238E27FC236}">
                <a16:creationId xmlns:a16="http://schemas.microsoft.com/office/drawing/2014/main" id="{2B7281D3-C501-4D91-8B58-7E849CE9B088}"/>
              </a:ext>
            </a:extLst>
          </p:cNvPr>
          <p:cNvSpPr>
            <a:spLocks noGrp="1"/>
          </p:cNvSpPr>
          <p:nvPr>
            <p:ph type="title"/>
          </p:nvPr>
        </p:nvSpPr>
        <p:spPr>
          <a:xfrm>
            <a:off x="4589799" y="713233"/>
            <a:ext cx="3968495" cy="1188720"/>
          </a:xfrm>
          <a:solidFill>
            <a:srgbClr val="FFFFFF"/>
          </a:solidFill>
          <a:ln>
            <a:solidFill>
              <a:srgbClr val="404040"/>
            </a:solidFill>
          </a:ln>
        </p:spPr>
        <p:txBody>
          <a:bodyPr>
            <a:normAutofit/>
          </a:bodyPr>
          <a:lstStyle/>
          <a:p>
            <a:r>
              <a:rPr lang="en-GB" sz="2300"/>
              <a:t>Conduction</a:t>
            </a:r>
          </a:p>
        </p:txBody>
      </p:sp>
      <p:sp>
        <p:nvSpPr>
          <p:cNvPr id="3" name="Content Placeholder 2">
            <a:extLst>
              <a:ext uri="{FF2B5EF4-FFF2-40B4-BE49-F238E27FC236}">
                <a16:creationId xmlns:a16="http://schemas.microsoft.com/office/drawing/2014/main" id="{A88FD282-0B00-4734-B929-CAB65EE46A96}"/>
              </a:ext>
            </a:extLst>
          </p:cNvPr>
          <p:cNvSpPr>
            <a:spLocks noGrp="1"/>
          </p:cNvSpPr>
          <p:nvPr>
            <p:ph idx="1"/>
          </p:nvPr>
        </p:nvSpPr>
        <p:spPr>
          <a:xfrm>
            <a:off x="4572000" y="2285998"/>
            <a:ext cx="3964343" cy="3042547"/>
          </a:xfrm>
        </p:spPr>
        <p:txBody>
          <a:bodyPr>
            <a:noAutofit/>
          </a:bodyPr>
          <a:lstStyle/>
          <a:p>
            <a:r>
              <a:rPr lang="en-GB" sz="2800">
                <a:solidFill>
                  <a:schemeClr val="bg2">
                    <a:lumMod val="25000"/>
                  </a:schemeClr>
                </a:solidFill>
              </a:rPr>
              <a:t>Have you ever made a cup of tea or coffee and found the spoon you left in it was hot? The part of the spoon you touched wasn’t in the drink, so why did it feel hot?</a:t>
            </a:r>
          </a:p>
        </p:txBody>
      </p:sp>
      <p:pic>
        <p:nvPicPr>
          <p:cNvPr id="11" name="Picture 10" descr="A picture containing cup, coffee, table, beverage&#10;&#10;Description automatically generated">
            <a:extLst>
              <a:ext uri="{FF2B5EF4-FFF2-40B4-BE49-F238E27FC236}">
                <a16:creationId xmlns:a16="http://schemas.microsoft.com/office/drawing/2014/main" id="{79CF8857-0C56-45CA-AAFB-BC8904CC36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13"/>
          <a:stretch/>
        </p:blipFill>
        <p:spPr>
          <a:xfrm>
            <a:off x="20" y="-2"/>
            <a:ext cx="3986275" cy="2286000"/>
          </a:xfrm>
          <a:prstGeom prst="rect">
            <a:avLst/>
          </a:prstGeom>
        </p:spPr>
      </p:pic>
      <p:pic>
        <p:nvPicPr>
          <p:cNvPr id="7" name="Picture 6" descr="Diagram&#10;&#10;Description automatically generated">
            <a:extLst>
              <a:ext uri="{FF2B5EF4-FFF2-40B4-BE49-F238E27FC236}">
                <a16:creationId xmlns:a16="http://schemas.microsoft.com/office/drawing/2014/main" id="{06131214-B88B-4391-B8A6-32AF7F016CFF}"/>
              </a:ext>
            </a:extLst>
          </p:cNvPr>
          <p:cNvPicPr>
            <a:picLocks noChangeAspect="1"/>
          </p:cNvPicPr>
          <p:nvPr/>
        </p:nvPicPr>
        <p:blipFill rotWithShape="1">
          <a:blip r:embed="rId4">
            <a:extLst>
              <a:ext uri="{28A0092B-C50C-407E-A947-70E740481C1C}">
                <a14:useLocalDpi xmlns:a14="http://schemas.microsoft.com/office/drawing/2010/main" val="0"/>
              </a:ext>
            </a:extLst>
          </a:blip>
          <a:srcRect l="19677" r="22978" b="3"/>
          <a:stretch/>
        </p:blipFill>
        <p:spPr>
          <a:xfrm rot="16200000">
            <a:off x="850148" y="1435851"/>
            <a:ext cx="2285999" cy="3986295"/>
          </a:xfrm>
          <a:prstGeom prst="rect">
            <a:avLst/>
          </a:prstGeom>
        </p:spPr>
      </p:pic>
    </p:spTree>
    <p:extLst>
      <p:ext uri="{BB962C8B-B14F-4D97-AF65-F5344CB8AC3E}">
        <p14:creationId xmlns:p14="http://schemas.microsoft.com/office/powerpoint/2010/main" val="577340861"/>
      </p:ext>
    </p:extLst>
  </p:cSld>
  <p:clrMapOvr>
    <a:masterClrMapping/>
  </p:clrMapOvr>
  <mc:AlternateContent xmlns:mc="http://schemas.openxmlformats.org/markup-compatibility/2006" xmlns:p14="http://schemas.microsoft.com/office/powerpoint/2010/main">
    <mc:Choice Requires="p14">
      <p:transition spd="slow" p14:dur="2000" advClick="0" advTm="60730"/>
    </mc:Choice>
    <mc:Fallback xmlns="">
      <p:transition spd="slow" advClick="0" advTm="6073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2E9EE-E649-4424-9C9C-C6E5DDF74BF7}"/>
              </a:ext>
            </a:extLst>
          </p:cNvPr>
          <p:cNvSpPr>
            <a:spLocks noGrp="1"/>
          </p:cNvSpPr>
          <p:nvPr>
            <p:ph type="title"/>
          </p:nvPr>
        </p:nvSpPr>
        <p:spPr/>
        <p:txBody>
          <a:bodyPr/>
          <a:lstStyle/>
          <a:p>
            <a:r>
              <a:rPr lang="en-GB" dirty="0"/>
              <a:t>Conduction</a:t>
            </a:r>
          </a:p>
        </p:txBody>
      </p:sp>
      <p:graphicFrame>
        <p:nvGraphicFramePr>
          <p:cNvPr id="8" name="Content Placeholder 2">
            <a:extLst>
              <a:ext uri="{FF2B5EF4-FFF2-40B4-BE49-F238E27FC236}">
                <a16:creationId xmlns:a16="http://schemas.microsoft.com/office/drawing/2014/main" id="{0350C334-750A-4B7F-A4B9-023F8F0355B3}"/>
              </a:ext>
            </a:extLst>
          </p:cNvPr>
          <p:cNvGraphicFramePr>
            <a:graphicFrameLocks noGrp="1"/>
          </p:cNvGraphicFramePr>
          <p:nvPr>
            <p:ph idx="1"/>
          </p:nvPr>
        </p:nvGraphicFramePr>
        <p:xfrm>
          <a:off x="1606550" y="2638425"/>
          <a:ext cx="5937250" cy="3101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7B4F5215-DC41-4741-9A41-3ECA1364369E}"/>
              </a:ext>
            </a:extLst>
          </p:cNvPr>
          <p:cNvSpPr>
            <a:spLocks noGrp="1"/>
          </p:cNvSpPr>
          <p:nvPr>
            <p:ph type="sldNum" sz="quarter" idx="12"/>
          </p:nvPr>
        </p:nvSpPr>
        <p:spPr>
          <a:xfrm>
            <a:off x="7607974" y="6217920"/>
            <a:ext cx="1383626" cy="640080"/>
          </a:xfrm>
        </p:spPr>
        <p:txBody>
          <a:bodyPr/>
          <a:lstStyle/>
          <a:p>
            <a:r>
              <a:rPr lang="en-US" altLang="en-US" dirty="0" err="1"/>
              <a:t>jah</a:t>
            </a:r>
            <a:r>
              <a:rPr lang="en-US" altLang="en-US" dirty="0"/>
              <a:t> slide no. </a:t>
            </a:r>
            <a:fld id="{36E9C329-CE13-4FB4-AB5D-8451D777F4CD}" type="slidenum">
              <a:rPr lang="en-US" altLang="en-US" smtClean="0"/>
              <a:pPr/>
              <a:t>9</a:t>
            </a:fld>
            <a:endParaRPr lang="en-US" altLang="en-US" dirty="0"/>
          </a:p>
        </p:txBody>
      </p:sp>
      <p:pic>
        <p:nvPicPr>
          <p:cNvPr id="6" name="Picture 5">
            <a:extLst>
              <a:ext uri="{FF2B5EF4-FFF2-40B4-BE49-F238E27FC236}">
                <a16:creationId xmlns:a16="http://schemas.microsoft.com/office/drawing/2014/main" id="{00DD7877-221B-43E4-825C-8733255FD14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25257"/>
          <a:stretch/>
        </p:blipFill>
        <p:spPr>
          <a:xfrm>
            <a:off x="7607974" y="142715"/>
            <a:ext cx="1383626" cy="1561728"/>
          </a:xfrm>
          <a:prstGeom prst="rect">
            <a:avLst/>
          </a:prstGeom>
        </p:spPr>
      </p:pic>
    </p:spTree>
    <p:extLst>
      <p:ext uri="{BB962C8B-B14F-4D97-AF65-F5344CB8AC3E}">
        <p14:creationId xmlns:p14="http://schemas.microsoft.com/office/powerpoint/2010/main" val="3388085444"/>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FF9E95D84F5204C82A817EFF84E160C" ma:contentTypeVersion="37" ma:contentTypeDescription="Create a new document." ma:contentTypeScope="" ma:versionID="f3075e8e098f4a0ff7ec52ae7731d45b">
  <xsd:schema xmlns:xsd="http://www.w3.org/2001/XMLSchema" xmlns:xs="http://www.w3.org/2001/XMLSchema" xmlns:p="http://schemas.microsoft.com/office/2006/metadata/properties" xmlns:ns1="http://schemas.microsoft.com/sharepoint/v3" xmlns:ns3="047d31ed-db1b-45f8-951b-70f32d0d50e7" xmlns:ns4="346219e1-681e-4c5f-baa7-59e01490ad14" targetNamespace="http://schemas.microsoft.com/office/2006/metadata/properties" ma:root="true" ma:fieldsID="c5f230b722b9f75a495f836c524f0184" ns1:_="" ns3:_="" ns4:_="">
    <xsd:import namespace="http://schemas.microsoft.com/sharepoint/v3"/>
    <xsd:import namespace="047d31ed-db1b-45f8-951b-70f32d0d50e7"/>
    <xsd:import namespace="346219e1-681e-4c5f-baa7-59e01490ad14"/>
    <xsd:element name="properties">
      <xsd:complexType>
        <xsd:sequence>
          <xsd:element name="documentManagement">
            <xsd:complexType>
              <xsd:all>
                <xsd:element ref="ns3:SharedWithUsers" minOccurs="0"/>
                <xsd:element ref="ns1:IMAddress" minOccurs="0"/>
                <xsd:element ref="ns3:SharingHintHash" minOccurs="0"/>
                <xsd:element ref="ns3:SharedWithDetails" minOccurs="0"/>
                <xsd:element ref="ns4:NotebookType" minOccurs="0"/>
                <xsd:element ref="ns4:FolderType" minOccurs="0"/>
                <xsd:element ref="ns4:Owner" minOccurs="0"/>
                <xsd:element ref="ns4:DefaultSectionNames" minOccurs="0"/>
                <xsd:element ref="ns4:AppVersion"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Location" minOccurs="0"/>
                <xsd:element ref="ns4:MediaServiceAutoKeyPoints" minOccurs="0"/>
                <xsd:element ref="ns4:MediaServiceKeyPoints" minOccurs="0"/>
                <xsd:element ref="ns4:CultureName" minOccurs="0"/>
                <xsd:element ref="ns4:TeamsChannelId" minOccurs="0"/>
                <xsd:element ref="ns4:Math_Settings" minOccurs="0"/>
                <xsd:element ref="ns4:Templates" minOccurs="0"/>
                <xsd:element ref="ns4:Distribution_Groups" minOccurs="0"/>
                <xsd:element ref="ns4:LMS_Mappings" minOccurs="0"/>
                <xsd:element ref="ns4:Self_Registration_Enabled0" minOccurs="0"/>
                <xsd:element ref="ns4:Has_Teacher_Only_SectionGroup" minOccurs="0"/>
                <xsd:element ref="ns4:Is_Collaboration_Space_Locked" minOccurs="0"/>
                <xsd:element ref="ns4:IsNotebookLocked" minOccurs="0"/>
                <xsd:element ref="ns4:Teams_Channel_Section_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IMAddress" ma:index="9" nillable="true" ma:displayName="IM Address" ma:internalName="IMAddres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47d31ed-db1b-45f8-951b-70f32d0d50e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0" nillable="true" ma:displayName="Sharing Hint Hash" ma:internalName="SharingHintHash" ma:readOnly="true">
      <xsd:simpleType>
        <xsd:restriction base="dms:Text"/>
      </xsd:simple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46219e1-681e-4c5f-baa7-59e01490ad14" elementFormDefault="qualified">
    <xsd:import namespace="http://schemas.microsoft.com/office/2006/documentManagement/types"/>
    <xsd:import namespace="http://schemas.microsoft.com/office/infopath/2007/PartnerControls"/>
    <xsd:element name="NotebookType" ma:index="12" nillable="true" ma:displayName="Notebook Type" ma:indexed="true" ma:internalName="NotebookType">
      <xsd:simpleType>
        <xsd:restriction base="dms:Text"/>
      </xsd:simpleType>
    </xsd:element>
    <xsd:element name="FolderType" ma:index="13" nillable="true" ma:displayName="Folder Type" ma:internalName="FolderType">
      <xsd:simpleType>
        <xsd:restriction base="dms:Text"/>
      </xsd:simpleType>
    </xsd:element>
    <xsd:element name="Owner" ma:index="14"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5" nillable="true" ma:displayName="Default Section Names" ma:internalName="DefaultSectionNames">
      <xsd:simpleType>
        <xsd:restriction base="dms:Note">
          <xsd:maxLength value="255"/>
        </xsd:restriction>
      </xsd:simpleType>
    </xsd:element>
    <xsd:element name="AppVersion" ma:index="16" nillable="true" ma:displayName="App Version" ma:internalName="AppVersion">
      <xsd:simpleType>
        <xsd:restriction base="dms:Text"/>
      </xsd:simpleType>
    </xsd:element>
    <xsd:element name="Teachers" ma:index="1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0" nillable="true" ma:displayName="Invited Teachers" ma:internalName="Invited_Teachers">
      <xsd:simpleType>
        <xsd:restriction base="dms:Note">
          <xsd:maxLength value="255"/>
        </xsd:restriction>
      </xsd:simpleType>
    </xsd:element>
    <xsd:element name="Invited_Students" ma:index="21" nillable="true" ma:displayName="Invited Students" ma:internalName="Invited_Students">
      <xsd:simpleType>
        <xsd:restriction base="dms:Note">
          <xsd:maxLength value="255"/>
        </xsd:restriction>
      </xsd:simpleType>
    </xsd:element>
    <xsd:element name="Self_Registration_Enabled" ma:index="22" nillable="true" ma:displayName="Self_Registration_Enabled" ma:internalName="Self_Registration_Enabled">
      <xsd:simpleType>
        <xsd:restriction base="dms:Boolean"/>
      </xsd:simpleType>
    </xsd:element>
    <xsd:element name="MediaServiceMetadata" ma:index="23" nillable="true" ma:displayName="MediaServiceMetadata" ma:description="" ma:hidden="true" ma:internalName="MediaServiceMetadata" ma:readOnly="true">
      <xsd:simpleType>
        <xsd:restriction base="dms:Note"/>
      </xsd:simpleType>
    </xsd:element>
    <xsd:element name="MediaServiceFastMetadata" ma:index="24" nillable="true" ma:displayName="MediaServiceFastMetadata" ma:description="" ma:hidden="true" ma:internalName="MediaServiceFastMetadata" ma:readOnly="true">
      <xsd:simpleType>
        <xsd:restriction base="dms:Note"/>
      </xsd:simpleType>
    </xsd:element>
    <xsd:element name="MediaServiceDateTaken" ma:index="25" nillable="true" ma:displayName="MediaServiceDateTaken" ma:hidden="true" ma:internalName="MediaServiceDateTaken" ma:readOnly="true">
      <xsd:simpleType>
        <xsd:restriction base="dms:Text"/>
      </xsd:simpleType>
    </xsd:element>
    <xsd:element name="MediaServiceAutoTags" ma:index="26" nillable="true" ma:displayName="MediaServiceAutoTags" ma:internalName="MediaServiceAutoTags" ma:readOnly="true">
      <xsd:simpleType>
        <xsd:restriction base="dms:Text"/>
      </xsd:simpleType>
    </xsd:element>
    <xsd:element name="MediaServiceOCR" ma:index="27" nillable="true" ma:displayName="MediaServiceOCR" ma:internalName="MediaServiceOCR" ma:readOnly="true">
      <xsd:simpleType>
        <xsd:restriction base="dms:Note">
          <xsd:maxLength value="255"/>
        </xsd:restriction>
      </xsd:simpleType>
    </xsd:element>
    <xsd:element name="MediaServiceGenerationTime" ma:index="28" nillable="true" ma:displayName="MediaServiceGenerationTime" ma:hidden="true" ma:internalName="MediaServiceGenerationTime" ma:readOnly="true">
      <xsd:simpleType>
        <xsd:restriction base="dms:Text"/>
      </xsd:simpleType>
    </xsd:element>
    <xsd:element name="MediaServiceEventHashCode" ma:index="29" nillable="true" ma:displayName="MediaServiceEventHashCode" ma:hidden="true" ma:internalName="MediaServiceEventHashCode" ma:readOnly="true">
      <xsd:simpleType>
        <xsd:restriction base="dms:Text"/>
      </xsd:simpleType>
    </xsd:element>
    <xsd:element name="MediaServiceLocation" ma:index="30" nillable="true" ma:displayName="Location" ma:internalName="MediaServiceLocation" ma:readOnly="true">
      <xsd:simpleType>
        <xsd:restriction base="dms:Text"/>
      </xsd:simpleType>
    </xsd:element>
    <xsd:element name="MediaServiceAutoKeyPoints" ma:index="31" nillable="true" ma:displayName="MediaServiceAutoKeyPoints" ma:hidden="true" ma:internalName="MediaServiceAutoKeyPoints" ma:readOnly="true">
      <xsd:simpleType>
        <xsd:restriction base="dms:Note"/>
      </xsd:simpleType>
    </xsd:element>
    <xsd:element name="MediaServiceKeyPoints" ma:index="32" nillable="true" ma:displayName="KeyPoints" ma:internalName="MediaServiceKeyPoints" ma:readOnly="true">
      <xsd:simpleType>
        <xsd:restriction base="dms:Note">
          <xsd:maxLength value="255"/>
        </xsd:restriction>
      </xsd:simpleType>
    </xsd:element>
    <xsd:element name="CultureName" ma:index="33" nillable="true" ma:displayName="Culture Name" ma:internalName="CultureName">
      <xsd:simpleType>
        <xsd:restriction base="dms:Text"/>
      </xsd:simpleType>
    </xsd:element>
    <xsd:element name="TeamsChannelId" ma:index="34" nillable="true" ma:displayName="Teams Channel Id" ma:internalName="TeamsChannelId">
      <xsd:simpleType>
        <xsd:restriction base="dms:Text"/>
      </xsd:simpleType>
    </xsd:element>
    <xsd:element name="Math_Settings" ma:index="35" nillable="true" ma:displayName="Math Settings" ma:internalName="Math_Settings">
      <xsd:simpleType>
        <xsd:restriction base="dms:Text"/>
      </xsd:simpleType>
    </xsd:element>
    <xsd:element name="Templates" ma:index="36" nillable="true" ma:displayName="Templates" ma:internalName="Templates">
      <xsd:simpleType>
        <xsd:restriction base="dms:Note">
          <xsd:maxLength value="255"/>
        </xsd:restriction>
      </xsd:simpleType>
    </xsd:element>
    <xsd:element name="Distribution_Groups" ma:index="37" nillable="true" ma:displayName="Distribution Groups" ma:internalName="Distribution_Groups">
      <xsd:simpleType>
        <xsd:restriction base="dms:Note">
          <xsd:maxLength value="255"/>
        </xsd:restriction>
      </xsd:simpleType>
    </xsd:element>
    <xsd:element name="LMS_Mappings" ma:index="38" nillable="true" ma:displayName="LMS Mappings" ma:internalName="LMS_Mappings">
      <xsd:simpleType>
        <xsd:restriction base="dms:Note">
          <xsd:maxLength value="255"/>
        </xsd:restriction>
      </xsd:simpleType>
    </xsd:element>
    <xsd:element name="Self_Registration_Enabled0" ma:index="39" nillable="true" ma:displayName="Self Registration Enabled" ma:internalName="Self_Registration_Enabled0">
      <xsd:simpleType>
        <xsd:restriction base="dms:Boolean"/>
      </xsd:simpleType>
    </xsd:element>
    <xsd:element name="Has_Teacher_Only_SectionGroup" ma:index="40" nillable="true" ma:displayName="Has Teacher Only SectionGroup" ma:internalName="Has_Teacher_Only_SectionGroup">
      <xsd:simpleType>
        <xsd:restriction base="dms:Boolean"/>
      </xsd:simpleType>
    </xsd:element>
    <xsd:element name="Is_Collaboration_Space_Locked" ma:index="41" nillable="true" ma:displayName="Is Collaboration Space Locked" ma:internalName="Is_Collaboration_Space_Locked">
      <xsd:simpleType>
        <xsd:restriction base="dms:Boolean"/>
      </xsd:simpleType>
    </xsd:element>
    <xsd:element name="IsNotebookLocked" ma:index="42" nillable="true" ma:displayName="Is Notebook Locked" ma:internalName="IsNotebookLocked">
      <xsd:simpleType>
        <xsd:restriction base="dms:Boolean"/>
      </xsd:simpleType>
    </xsd:element>
    <xsd:element name="Teams_Channel_Section_Location" ma:index="43" nillable="true" ma:displayName="Teams Channel Section Location" ma:internalName="Teams_Channel_Section_Location">
      <xsd:simpleType>
        <xsd:restriction base="dms:Text"/>
      </xsd:simpleType>
    </xsd:element>
    <xsd:element name="MediaLengthInSeconds" ma:index="44"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elf_Registration_Enabled xmlns="346219e1-681e-4c5f-baa7-59e01490ad14" xsi:nil="true"/>
    <Teachers xmlns="346219e1-681e-4c5f-baa7-59e01490ad14">
      <UserInfo>
        <DisplayName/>
        <AccountId xsi:nil="true"/>
        <AccountType/>
      </UserInfo>
    </Teachers>
    <Students xmlns="346219e1-681e-4c5f-baa7-59e01490ad14">
      <UserInfo>
        <DisplayName/>
        <AccountId xsi:nil="true"/>
        <AccountType/>
      </UserInfo>
    </Students>
    <Student_Groups xmlns="346219e1-681e-4c5f-baa7-59e01490ad14">
      <UserInfo>
        <DisplayName/>
        <AccountId xsi:nil="true"/>
        <AccountType/>
      </UserInfo>
    </Student_Groups>
    <FolderType xmlns="346219e1-681e-4c5f-baa7-59e01490ad14" xsi:nil="true"/>
    <Owner xmlns="346219e1-681e-4c5f-baa7-59e01490ad14">
      <UserInfo>
        <DisplayName/>
        <AccountId xsi:nil="true"/>
        <AccountType/>
      </UserInfo>
    </Owner>
    <IMAddress xmlns="http://schemas.microsoft.com/sharepoint/v3" xsi:nil="true"/>
    <Invited_Teachers xmlns="346219e1-681e-4c5f-baa7-59e01490ad14" xsi:nil="true"/>
    <NotebookType xmlns="346219e1-681e-4c5f-baa7-59e01490ad14" xsi:nil="true"/>
    <AppVersion xmlns="346219e1-681e-4c5f-baa7-59e01490ad14" xsi:nil="true"/>
    <DefaultSectionNames xmlns="346219e1-681e-4c5f-baa7-59e01490ad14" xsi:nil="true"/>
    <Invited_Students xmlns="346219e1-681e-4c5f-baa7-59e01490ad14" xsi:nil="true"/>
    <Templates xmlns="346219e1-681e-4c5f-baa7-59e01490ad14" xsi:nil="true"/>
    <Math_Settings xmlns="346219e1-681e-4c5f-baa7-59e01490ad14" xsi:nil="true"/>
    <Has_Teacher_Only_SectionGroup xmlns="346219e1-681e-4c5f-baa7-59e01490ad14" xsi:nil="true"/>
    <Is_Collaboration_Space_Locked xmlns="346219e1-681e-4c5f-baa7-59e01490ad14" xsi:nil="true"/>
    <Teams_Channel_Section_Location xmlns="346219e1-681e-4c5f-baa7-59e01490ad14" xsi:nil="true"/>
    <Distribution_Groups xmlns="346219e1-681e-4c5f-baa7-59e01490ad14" xsi:nil="true"/>
    <LMS_Mappings xmlns="346219e1-681e-4c5f-baa7-59e01490ad14" xsi:nil="true"/>
    <Self_Registration_Enabled0 xmlns="346219e1-681e-4c5f-baa7-59e01490ad14" xsi:nil="true"/>
    <TeamsChannelId xmlns="346219e1-681e-4c5f-baa7-59e01490ad14" xsi:nil="true"/>
    <CultureName xmlns="346219e1-681e-4c5f-baa7-59e01490ad14" xsi:nil="true"/>
    <IsNotebookLocked xmlns="346219e1-681e-4c5f-baa7-59e01490ad14" xsi:nil="true"/>
  </documentManagement>
</p:properties>
</file>

<file path=customXml/itemProps1.xml><?xml version="1.0" encoding="utf-8"?>
<ds:datastoreItem xmlns:ds="http://schemas.openxmlformats.org/officeDocument/2006/customXml" ds:itemID="{6B64272D-0903-4D79-BB39-0D4C65D7DF29}">
  <ds:schemaRefs>
    <ds:schemaRef ds:uri="http://schemas.microsoft.com/sharepoint/v3/contenttype/forms"/>
  </ds:schemaRefs>
</ds:datastoreItem>
</file>

<file path=customXml/itemProps2.xml><?xml version="1.0" encoding="utf-8"?>
<ds:datastoreItem xmlns:ds="http://schemas.openxmlformats.org/officeDocument/2006/customXml" ds:itemID="{D9D7D110-B958-4262-971A-965C5FAB3C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47d31ed-db1b-45f8-951b-70f32d0d50e7"/>
    <ds:schemaRef ds:uri="346219e1-681e-4c5f-baa7-59e01490ad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9A3BE48-46D8-454A-A156-81DB16ED3444}">
  <ds:schemaRefs>
    <ds:schemaRef ds:uri="http://schemas.microsoft.com/office/2006/documentManagement/types"/>
    <ds:schemaRef ds:uri="047d31ed-db1b-45f8-951b-70f32d0d50e7"/>
    <ds:schemaRef ds:uri="http://purl.org/dc/elements/1.1/"/>
    <ds:schemaRef ds:uri="http://www.w3.org/XML/1998/namespace"/>
    <ds:schemaRef ds:uri="http://schemas.microsoft.com/office/2006/metadata/properties"/>
    <ds:schemaRef ds:uri="http://schemas.openxmlformats.org/package/2006/metadata/core-properties"/>
    <ds:schemaRef ds:uri="http://schemas.microsoft.com/office/infopath/2007/PartnerControls"/>
    <ds:schemaRef ds:uri="346219e1-681e-4c5f-baa7-59e01490ad14"/>
    <ds:schemaRef ds:uri="http://schemas.microsoft.com/sharepoint/v3"/>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Parcel</Template>
  <TotalTime>0</TotalTime>
  <Words>1055</Words>
  <Application>Microsoft Office PowerPoint</Application>
  <PresentationFormat>On-screen Show (4:3)</PresentationFormat>
  <Paragraphs>131</Paragraphs>
  <Slides>22</Slides>
  <Notes>3</Notes>
  <HiddenSlides>0</HiddenSlides>
  <MMClips>4</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2" baseType="lpstr">
      <vt:lpstr>Arial</vt:lpstr>
      <vt:lpstr>Calibri</vt:lpstr>
      <vt:lpstr>Gill Sans MT</vt:lpstr>
      <vt:lpstr>Script MT Bold</vt:lpstr>
      <vt:lpstr>Segoe UI</vt:lpstr>
      <vt:lpstr>Tahoma</vt:lpstr>
      <vt:lpstr>Times New Roman</vt:lpstr>
      <vt:lpstr>Trebuchet MS</vt:lpstr>
      <vt:lpstr>Parcel</vt:lpstr>
      <vt:lpstr>Picture</vt:lpstr>
      <vt:lpstr>HEAT TRANSFER Conduction</vt:lpstr>
      <vt:lpstr>Heat can be transferred in 3 ways</vt:lpstr>
      <vt:lpstr>A model of heat transfer processes</vt:lpstr>
      <vt:lpstr>TEMPERATURE v HEAT – Are they the same?</vt:lpstr>
      <vt:lpstr>TEMPERATURE v HEAT –  Are Not the same</vt:lpstr>
      <vt:lpstr>PowerPoint Presentation</vt:lpstr>
      <vt:lpstr>Heat Loss from HOUSES</vt:lpstr>
      <vt:lpstr>Conduction</vt:lpstr>
      <vt:lpstr>Conduction</vt:lpstr>
      <vt:lpstr>Which material is the best conductor?</vt:lpstr>
      <vt:lpstr>Ingen-Hauze's apparatus.</vt:lpstr>
      <vt:lpstr>PowerPoint Presentation</vt:lpstr>
      <vt:lpstr>Which metal is the best conductor?</vt:lpstr>
      <vt:lpstr>BEWARE</vt:lpstr>
      <vt:lpstr>Copper and Wood Experiment</vt:lpstr>
      <vt:lpstr>Predict!</vt:lpstr>
      <vt:lpstr>PowerPoint Presentation</vt:lpstr>
      <vt:lpstr>PowerPoint Presentation</vt:lpstr>
      <vt:lpstr>Why?</vt:lpstr>
      <vt:lpstr>Wood is an Insulator</vt:lpstr>
      <vt:lpstr>Heating metals causes them to expand</vt:lpstr>
      <vt:lpstr>CONDUCTION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HEAT TRANSFER</dc:title>
  <dc:creator>Hargreaves</dc:creator>
  <cp:lastModifiedBy>Mrs Hargreaves</cp:lastModifiedBy>
  <cp:revision>8</cp:revision>
  <cp:lastPrinted>1601-01-01T00:00:00Z</cp:lastPrinted>
  <dcterms:created xsi:type="dcterms:W3CDTF">2011-09-03T08:56:38Z</dcterms:created>
  <dcterms:modified xsi:type="dcterms:W3CDTF">2021-11-26T20:56:03Z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0x0101006FF9E95D84F5204C82A817EFF84E160C</vt:lpwstr>
  </property>
</Properties>
</file>