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2" r:id="rId2"/>
    <p:sldId id="297" r:id="rId3"/>
    <p:sldId id="265" r:id="rId4"/>
    <p:sldId id="264" r:id="rId5"/>
    <p:sldId id="282" r:id="rId6"/>
    <p:sldId id="283" r:id="rId7"/>
    <p:sldId id="284" r:id="rId8"/>
    <p:sldId id="288" r:id="rId9"/>
    <p:sldId id="291" r:id="rId10"/>
    <p:sldId id="286" r:id="rId11"/>
    <p:sldId id="289" r:id="rId12"/>
    <p:sldId id="292" r:id="rId13"/>
    <p:sldId id="287" r:id="rId14"/>
    <p:sldId id="290" r:id="rId15"/>
    <p:sldId id="293" r:id="rId16"/>
    <p:sldId id="285" r:id="rId17"/>
    <p:sldId id="294" r:id="rId18"/>
    <p:sldId id="295" r:id="rId19"/>
    <p:sldId id="296" r:id="rId20"/>
    <p:sldId id="263" r:id="rId21"/>
    <p:sldId id="280" r:id="rId22"/>
    <p:sldId id="281" r:id="rId23"/>
    <p:sldId id="266" r:id="rId24"/>
    <p:sldId id="267" r:id="rId25"/>
  </p:sldIdLst>
  <p:sldSz cx="9144000" cy="6858000" type="screen4x3"/>
  <p:notesSz cx="6858000" cy="9144000"/>
  <p:embeddedFontLst>
    <p:embeddedFont>
      <p:font typeface="Comic Sans MS" panose="030F0702030302020204" pitchFamily="66" charset="0"/>
      <p:regular r:id="rId26"/>
      <p:bold r:id="rId27"/>
      <p:italic r:id="rId28"/>
      <p:boldItalic r:id="rId29"/>
    </p:embeddedFont>
    <p:embeddedFont>
      <p:font typeface="Verdana" panose="020B0604030504040204" pitchFamily="34" charset="0"/>
      <p:regular r:id="rId30"/>
      <p:bold r:id="rId31"/>
      <p:italic r:id="rId32"/>
      <p:boldItalic r:id="rId33"/>
    </p:embeddedFont>
  </p:embeddedFontLst>
  <p:defaultTextStyle>
    <a:defPPr>
      <a:defRPr lang="en-GB"/>
    </a:defPPr>
    <a:lvl1pPr algn="ctr" rtl="0" fontAlgn="base">
      <a:spcBef>
        <a:spcPct val="0"/>
      </a:spcBef>
      <a:spcAft>
        <a:spcPct val="0"/>
      </a:spcAft>
      <a:defRPr sz="2400" kern="1200">
        <a:solidFill>
          <a:schemeClr val="tx1"/>
        </a:solidFill>
        <a:latin typeface="Swis721 Md BT" pitchFamily="34" charset="0"/>
        <a:ea typeface="+mn-ea"/>
        <a:cs typeface="+mn-cs"/>
      </a:defRPr>
    </a:lvl1pPr>
    <a:lvl2pPr marL="457200" algn="ctr" rtl="0" fontAlgn="base">
      <a:spcBef>
        <a:spcPct val="0"/>
      </a:spcBef>
      <a:spcAft>
        <a:spcPct val="0"/>
      </a:spcAft>
      <a:defRPr sz="2400" kern="1200">
        <a:solidFill>
          <a:schemeClr val="tx1"/>
        </a:solidFill>
        <a:latin typeface="Swis721 Md BT" pitchFamily="34" charset="0"/>
        <a:ea typeface="+mn-ea"/>
        <a:cs typeface="+mn-cs"/>
      </a:defRPr>
    </a:lvl2pPr>
    <a:lvl3pPr marL="914400" algn="ctr" rtl="0" fontAlgn="base">
      <a:spcBef>
        <a:spcPct val="0"/>
      </a:spcBef>
      <a:spcAft>
        <a:spcPct val="0"/>
      </a:spcAft>
      <a:defRPr sz="2400" kern="1200">
        <a:solidFill>
          <a:schemeClr val="tx1"/>
        </a:solidFill>
        <a:latin typeface="Swis721 Md BT" pitchFamily="34" charset="0"/>
        <a:ea typeface="+mn-ea"/>
        <a:cs typeface="+mn-cs"/>
      </a:defRPr>
    </a:lvl3pPr>
    <a:lvl4pPr marL="1371600" algn="ctr" rtl="0" fontAlgn="base">
      <a:spcBef>
        <a:spcPct val="0"/>
      </a:spcBef>
      <a:spcAft>
        <a:spcPct val="0"/>
      </a:spcAft>
      <a:defRPr sz="2400" kern="1200">
        <a:solidFill>
          <a:schemeClr val="tx1"/>
        </a:solidFill>
        <a:latin typeface="Swis721 Md BT" pitchFamily="34" charset="0"/>
        <a:ea typeface="+mn-ea"/>
        <a:cs typeface="+mn-cs"/>
      </a:defRPr>
    </a:lvl4pPr>
    <a:lvl5pPr marL="1828800" algn="ctr" rtl="0" fontAlgn="base">
      <a:spcBef>
        <a:spcPct val="0"/>
      </a:spcBef>
      <a:spcAft>
        <a:spcPct val="0"/>
      </a:spcAft>
      <a:defRPr sz="2400" kern="1200">
        <a:solidFill>
          <a:schemeClr val="tx1"/>
        </a:solidFill>
        <a:latin typeface="Swis721 Md BT" pitchFamily="34" charset="0"/>
        <a:ea typeface="+mn-ea"/>
        <a:cs typeface="+mn-cs"/>
      </a:defRPr>
    </a:lvl5pPr>
    <a:lvl6pPr marL="2286000" algn="l" defTabSz="914400" rtl="0" eaLnBrk="1" latinLnBrk="0" hangingPunct="1">
      <a:defRPr sz="2400" kern="1200">
        <a:solidFill>
          <a:schemeClr val="tx1"/>
        </a:solidFill>
        <a:latin typeface="Swis721 Md BT" pitchFamily="34" charset="0"/>
        <a:ea typeface="+mn-ea"/>
        <a:cs typeface="+mn-cs"/>
      </a:defRPr>
    </a:lvl6pPr>
    <a:lvl7pPr marL="2743200" algn="l" defTabSz="914400" rtl="0" eaLnBrk="1" latinLnBrk="0" hangingPunct="1">
      <a:defRPr sz="2400" kern="1200">
        <a:solidFill>
          <a:schemeClr val="tx1"/>
        </a:solidFill>
        <a:latin typeface="Swis721 Md BT" pitchFamily="34" charset="0"/>
        <a:ea typeface="+mn-ea"/>
        <a:cs typeface="+mn-cs"/>
      </a:defRPr>
    </a:lvl7pPr>
    <a:lvl8pPr marL="3200400" algn="l" defTabSz="914400" rtl="0" eaLnBrk="1" latinLnBrk="0" hangingPunct="1">
      <a:defRPr sz="2400" kern="1200">
        <a:solidFill>
          <a:schemeClr val="tx1"/>
        </a:solidFill>
        <a:latin typeface="Swis721 Md BT" pitchFamily="34" charset="0"/>
        <a:ea typeface="+mn-ea"/>
        <a:cs typeface="+mn-cs"/>
      </a:defRPr>
    </a:lvl8pPr>
    <a:lvl9pPr marL="3657600" algn="l" defTabSz="914400" rtl="0" eaLnBrk="1" latinLnBrk="0" hangingPunct="1">
      <a:defRPr sz="2400" kern="1200">
        <a:solidFill>
          <a:schemeClr val="tx1"/>
        </a:solidFill>
        <a:latin typeface="Swis721 Md BT" pitchFamily="34" charset="0"/>
        <a:ea typeface="+mn-ea"/>
        <a:cs typeface="+mn-cs"/>
      </a:defRPr>
    </a:lvl9pPr>
  </p:defaultTextStyle>
  <p:extLst>
    <p:ext uri="{EFAFB233-063F-42B5-8137-9DF3F51BA10A}">
      <p15:sldGuideLst xmlns:p15="http://schemas.microsoft.com/office/powerpoint/2012/main">
        <p15:guide id="1" orient="horz" pos="1584">
          <p15:clr>
            <a:srgbClr val="A4A3A4"/>
          </p15:clr>
        </p15:guide>
        <p15:guide id="2" pos="50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33399"/>
    <a:srgbClr val="FF0000"/>
    <a:srgbClr val="FFFFCC"/>
    <a:srgbClr val="006A4E"/>
    <a:srgbClr val="008A67"/>
    <a:srgbClr val="009865"/>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305" autoAdjust="0"/>
    <p:restoredTop sz="90929"/>
  </p:normalViewPr>
  <p:slideViewPr>
    <p:cSldViewPr>
      <p:cViewPr varScale="1">
        <p:scale>
          <a:sx n="88" d="100"/>
          <a:sy n="88" d="100"/>
        </p:scale>
        <p:origin x="1598" y="62"/>
      </p:cViewPr>
      <p:guideLst>
        <p:guide orient="horz" pos="1584"/>
        <p:guide pos="50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Swis721 Md BT"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Swis721 Md BT"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37101951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Swis721 Md BT"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Swis721 Md BT" pitchFamily="34" charset="0"/>
              </a:defRPr>
            </a:lvl1pPr>
            <a:lvl2pPr>
              <a:defRPr>
                <a:latin typeface="Swis721 Md BT" pitchFamily="34" charset="0"/>
              </a:defRPr>
            </a:lvl2pPr>
            <a:lvl3pPr>
              <a:defRPr>
                <a:latin typeface="Swis721 Md BT" pitchFamily="34" charset="0"/>
              </a:defRPr>
            </a:lvl3pPr>
            <a:lvl4pPr>
              <a:defRPr>
                <a:latin typeface="Swis721 Md BT" pitchFamily="34" charset="0"/>
              </a:defRPr>
            </a:lvl4pPr>
            <a:lvl5pPr>
              <a:defRPr>
                <a:latin typeface="Swis721 Md B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9989049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Swis721 Md BT"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Swis721 Md BT" pitchFamily="34" charset="0"/>
              </a:defRPr>
            </a:lvl1pPr>
            <a:lvl2pPr>
              <a:defRPr>
                <a:latin typeface="Swis721 Md BT" pitchFamily="34" charset="0"/>
              </a:defRPr>
            </a:lvl2pPr>
            <a:lvl3pPr>
              <a:defRPr>
                <a:latin typeface="Swis721 Md BT" pitchFamily="34" charset="0"/>
              </a:defRPr>
            </a:lvl3pPr>
            <a:lvl4pPr>
              <a:defRPr>
                <a:latin typeface="Swis721 Md BT" pitchFamily="34" charset="0"/>
              </a:defRPr>
            </a:lvl4pPr>
            <a:lvl5pPr>
              <a:defRPr>
                <a:latin typeface="Swis721 Md B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492034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Swis721 Md BT" pitchFamily="34"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Swis721 Md BT" pitchFamily="34" charset="0"/>
              </a:defRPr>
            </a:lvl1pPr>
            <a:lvl2pPr>
              <a:defRPr>
                <a:latin typeface="Swis721 Md BT" pitchFamily="34" charset="0"/>
              </a:defRPr>
            </a:lvl2pPr>
            <a:lvl3pPr>
              <a:defRPr>
                <a:latin typeface="Swis721 Md BT" pitchFamily="34" charset="0"/>
              </a:defRPr>
            </a:lvl3pPr>
            <a:lvl4pPr>
              <a:defRPr>
                <a:latin typeface="Swis721 Md BT" pitchFamily="34" charset="0"/>
              </a:defRPr>
            </a:lvl4pPr>
            <a:lvl5pPr>
              <a:defRPr>
                <a:latin typeface="Swis721 Md B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6186738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Swis721 Md BT"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atin typeface="Swis721 Md BT"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9900988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Swis721 Md BT"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Swis721 Md BT" pitchFamily="34" charset="0"/>
              </a:defRPr>
            </a:lvl1pPr>
            <a:lvl2pPr>
              <a:defRPr sz="2400">
                <a:latin typeface="Swis721 Md BT" pitchFamily="34" charset="0"/>
              </a:defRPr>
            </a:lvl2pPr>
            <a:lvl3pPr>
              <a:defRPr sz="2000">
                <a:latin typeface="Swis721 Md BT" pitchFamily="34" charset="0"/>
              </a:defRPr>
            </a:lvl3pPr>
            <a:lvl4pPr>
              <a:defRPr sz="1800">
                <a:latin typeface="Swis721 Md BT" pitchFamily="34" charset="0"/>
              </a:defRPr>
            </a:lvl4pPr>
            <a:lvl5pPr>
              <a:defRPr sz="1800">
                <a:latin typeface="Swis721 Md BT"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Swis721 Md BT" pitchFamily="34" charset="0"/>
              </a:defRPr>
            </a:lvl1pPr>
            <a:lvl2pPr>
              <a:defRPr sz="2400">
                <a:latin typeface="Swis721 Md BT" pitchFamily="34" charset="0"/>
              </a:defRPr>
            </a:lvl2pPr>
            <a:lvl3pPr>
              <a:defRPr sz="2000">
                <a:latin typeface="Swis721 Md BT" pitchFamily="34" charset="0"/>
              </a:defRPr>
            </a:lvl3pPr>
            <a:lvl4pPr>
              <a:defRPr sz="1800">
                <a:latin typeface="Swis721 Md BT" pitchFamily="34" charset="0"/>
              </a:defRPr>
            </a:lvl4pPr>
            <a:lvl5pPr>
              <a:defRPr sz="1800">
                <a:latin typeface="Swis721 Md BT"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41501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Swis721 Md BT"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Swis721 Md B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Swis721 Md BT" pitchFamily="34" charset="0"/>
              </a:defRPr>
            </a:lvl1pPr>
            <a:lvl2pPr>
              <a:defRPr sz="2000">
                <a:latin typeface="Swis721 Md BT" pitchFamily="34" charset="0"/>
              </a:defRPr>
            </a:lvl2pPr>
            <a:lvl3pPr>
              <a:defRPr sz="1800">
                <a:latin typeface="Swis721 Md BT" pitchFamily="34" charset="0"/>
              </a:defRPr>
            </a:lvl3pPr>
            <a:lvl4pPr>
              <a:defRPr sz="1600">
                <a:latin typeface="Swis721 Md BT" pitchFamily="34" charset="0"/>
              </a:defRPr>
            </a:lvl4pPr>
            <a:lvl5pPr>
              <a:defRPr sz="1600">
                <a:latin typeface="Swis721 Md BT"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Swis721 Md B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Swis721 Md BT" pitchFamily="34" charset="0"/>
              </a:defRPr>
            </a:lvl1pPr>
            <a:lvl2pPr>
              <a:defRPr sz="2000">
                <a:latin typeface="Swis721 Md BT" pitchFamily="34" charset="0"/>
              </a:defRPr>
            </a:lvl2pPr>
            <a:lvl3pPr>
              <a:defRPr sz="1800">
                <a:latin typeface="Swis721 Md BT" pitchFamily="34" charset="0"/>
              </a:defRPr>
            </a:lvl3pPr>
            <a:lvl4pPr>
              <a:defRPr sz="1600">
                <a:latin typeface="Swis721 Md BT" pitchFamily="34" charset="0"/>
              </a:defRPr>
            </a:lvl4pPr>
            <a:lvl5pPr>
              <a:defRPr sz="1600">
                <a:latin typeface="Swis721 Md BT"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80756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Swis721 Md BT" pitchFamily="34" charset="0"/>
              </a:defRPr>
            </a:lvl1pPr>
          </a:lstStyle>
          <a:p>
            <a:r>
              <a:rPr lang="en-US" dirty="0"/>
              <a:t>Click to edit Master title style</a:t>
            </a:r>
          </a:p>
        </p:txBody>
      </p:sp>
    </p:spTree>
    <p:extLst>
      <p:ext uri="{BB962C8B-B14F-4D97-AF65-F5344CB8AC3E}">
        <p14:creationId xmlns:p14="http://schemas.microsoft.com/office/powerpoint/2010/main" val="22598082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17321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Swis721 Md BT"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Swis721 Md BT" pitchFamily="34" charset="0"/>
              </a:defRPr>
            </a:lvl1pPr>
            <a:lvl2pPr>
              <a:defRPr sz="2800">
                <a:latin typeface="Swis721 Md BT" pitchFamily="34" charset="0"/>
              </a:defRPr>
            </a:lvl2pPr>
            <a:lvl3pPr>
              <a:defRPr sz="2400">
                <a:latin typeface="Swis721 Md BT" pitchFamily="34" charset="0"/>
              </a:defRPr>
            </a:lvl3pPr>
            <a:lvl4pPr>
              <a:defRPr sz="2000">
                <a:latin typeface="Swis721 Md BT" pitchFamily="34" charset="0"/>
              </a:defRPr>
            </a:lvl4pPr>
            <a:lvl5pPr>
              <a:defRPr sz="2000">
                <a:latin typeface="Swis721 Md BT"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Swis721 Md B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6686830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Swis721 Md BT"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Swis721 Md BT"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Swis721 Md B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6888742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3F4269C3-CF15-4E64-97D7-A66FFC727C7E}"/>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748713" y="4911725"/>
            <a:ext cx="2476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physics4u.co.uk/"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C9912EA6-3712-42BD-9D2E-ABB15ED4ECCC}"/>
              </a:ext>
            </a:extLst>
          </p:cNvPr>
          <p:cNvSpPr txBox="1">
            <a:spLocks noChangeArrowheads="1"/>
          </p:cNvSpPr>
          <p:nvPr/>
        </p:nvSpPr>
        <p:spPr bwMode="auto">
          <a:xfrm>
            <a:off x="1371600" y="685800"/>
            <a:ext cx="6872288" cy="5286375"/>
          </a:xfrm>
          <a:prstGeom prst="rect">
            <a:avLst/>
          </a:prstGeom>
          <a:noFill/>
          <a:ln w="9525">
            <a:noFill/>
            <a:miter lim="800000"/>
            <a:headEnd/>
            <a:tailEnd/>
          </a:ln>
        </p:spPr>
        <p:txBody>
          <a:bodyPr>
            <a:spAutoFit/>
          </a:bodyPr>
          <a:lstStyle/>
          <a:p>
            <a:pPr algn="l">
              <a:spcBef>
                <a:spcPct val="50000"/>
              </a:spcBef>
              <a:defRPr/>
            </a:pPr>
            <a:r>
              <a:rPr lang="en-GB" sz="1600" b="1" dirty="0">
                <a:latin typeface="Verdana" pitchFamily="34" charset="0"/>
              </a:rPr>
              <a:t>Teacher’s Notes - 1</a:t>
            </a:r>
          </a:p>
          <a:p>
            <a:pPr algn="l">
              <a:spcBef>
                <a:spcPct val="50000"/>
              </a:spcBef>
              <a:defRPr/>
            </a:pPr>
            <a:r>
              <a:rPr lang="en-GB" sz="1400" dirty="0">
                <a:latin typeface="Verdana" pitchFamily="34" charset="0"/>
              </a:rPr>
              <a:t>This sequence of slides is designed to introduce, and explain </a:t>
            </a:r>
            <a:br>
              <a:rPr lang="en-GB" sz="1400" dirty="0">
                <a:latin typeface="Verdana" pitchFamily="34" charset="0"/>
              </a:rPr>
            </a:br>
            <a:r>
              <a:rPr lang="en-GB" sz="1400" b="1" dirty="0">
                <a:solidFill>
                  <a:schemeClr val="accent2"/>
                </a:solidFill>
                <a:latin typeface="Verdana" pitchFamily="34" charset="0"/>
              </a:rPr>
              <a:t>the different kinds of Variables</a:t>
            </a:r>
            <a:r>
              <a:rPr lang="en-GB" sz="1400" dirty="0">
                <a:latin typeface="Verdana" pitchFamily="34" charset="0"/>
              </a:rPr>
              <a:t>, as explained on </a:t>
            </a:r>
            <a:br>
              <a:rPr lang="en-GB" sz="1400" dirty="0">
                <a:latin typeface="Verdana" pitchFamily="34" charset="0"/>
              </a:rPr>
            </a:br>
            <a:r>
              <a:rPr lang="en-GB" sz="1400" dirty="0">
                <a:latin typeface="Verdana" pitchFamily="34" charset="0"/>
              </a:rPr>
              <a:t>pages 7 and 362 in </a:t>
            </a:r>
            <a:r>
              <a:rPr lang="en-GB" sz="1400" b="1" i="1" dirty="0">
                <a:latin typeface="Verdana" pitchFamily="34" charset="0"/>
              </a:rPr>
              <a:t>Physics for You</a:t>
            </a:r>
            <a:r>
              <a:rPr lang="en-GB" sz="1400" dirty="0">
                <a:latin typeface="Verdana" pitchFamily="34" charset="0"/>
              </a:rPr>
              <a:t>, 5</a:t>
            </a:r>
            <a:r>
              <a:rPr lang="en-GB" sz="1400" baseline="30000" dirty="0">
                <a:latin typeface="Verdana" pitchFamily="34" charset="0"/>
              </a:rPr>
              <a:t>th</a:t>
            </a:r>
            <a:r>
              <a:rPr lang="en-GB" sz="1400" dirty="0">
                <a:latin typeface="Verdana" pitchFamily="34" charset="0"/>
              </a:rPr>
              <a:t> edition.</a:t>
            </a:r>
          </a:p>
          <a:p>
            <a:pPr algn="l">
              <a:spcBef>
                <a:spcPct val="50000"/>
              </a:spcBef>
              <a:defRPr/>
            </a:pPr>
            <a:endParaRPr lang="en-GB" sz="1050" dirty="0">
              <a:latin typeface="Verdana" pitchFamily="34" charset="0"/>
            </a:endParaRPr>
          </a:p>
          <a:p>
            <a:pPr algn="l">
              <a:spcBef>
                <a:spcPct val="50000"/>
              </a:spcBef>
              <a:defRPr/>
            </a:pPr>
            <a:r>
              <a:rPr lang="en-GB" sz="1050" b="1" dirty="0">
                <a:solidFill>
                  <a:schemeClr val="accent6"/>
                </a:solidFill>
                <a:latin typeface="Verdana" pitchFamily="34" charset="0"/>
              </a:rPr>
              <a:t>Note : </a:t>
            </a:r>
            <a:r>
              <a:rPr lang="en-GB" sz="1050" dirty="0">
                <a:solidFill>
                  <a:schemeClr val="accent6"/>
                </a:solidFill>
                <a:latin typeface="Verdana" pitchFamily="34" charset="0"/>
              </a:rPr>
              <a:t>When you start this PowerPoint if you see a message about “Read-only embedded fonts” then you are recommended to select “</a:t>
            </a:r>
            <a:r>
              <a:rPr lang="en-GB" sz="1050" b="1" dirty="0">
                <a:solidFill>
                  <a:schemeClr val="accent6"/>
                </a:solidFill>
                <a:latin typeface="Verdana" pitchFamily="34" charset="0"/>
              </a:rPr>
              <a:t>Open Read-Only</a:t>
            </a:r>
            <a:r>
              <a:rPr lang="en-GB" sz="1050" dirty="0">
                <a:solidFill>
                  <a:schemeClr val="accent6"/>
                </a:solidFill>
                <a:latin typeface="Verdana" pitchFamily="34" charset="0"/>
              </a:rPr>
              <a:t>” as this (</a:t>
            </a:r>
            <a:r>
              <a:rPr lang="en-GB" sz="1050" dirty="0" err="1">
                <a:solidFill>
                  <a:schemeClr val="accent6"/>
                </a:solidFill>
                <a:latin typeface="Verdana" pitchFamily="34" charset="0"/>
              </a:rPr>
              <a:t>i</a:t>
            </a:r>
            <a:r>
              <a:rPr lang="en-GB" sz="1050" dirty="0">
                <a:solidFill>
                  <a:schemeClr val="accent6"/>
                </a:solidFill>
                <a:latin typeface="Verdana" pitchFamily="34" charset="0"/>
              </a:rPr>
              <a:t>) gives a clearer font for those at the back of the room and (ii) ensures that the text-highlighting of key words is correct.</a:t>
            </a:r>
            <a:endParaRPr lang="en-GB" sz="1400" dirty="0">
              <a:latin typeface="Verdana" pitchFamily="34" charset="0"/>
            </a:endParaRPr>
          </a:p>
          <a:p>
            <a:pPr algn="l">
              <a:spcBef>
                <a:spcPct val="100000"/>
              </a:spcBef>
              <a:defRPr/>
            </a:pPr>
            <a:r>
              <a:rPr lang="en-GB" sz="1400" dirty="0">
                <a:latin typeface="Verdana" pitchFamily="34" charset="0"/>
              </a:rPr>
              <a:t>On each slide the key points are revealed step by step, at the click </a:t>
            </a:r>
            <a:br>
              <a:rPr lang="en-GB" sz="1400" dirty="0">
                <a:latin typeface="Verdana" pitchFamily="34" charset="0"/>
              </a:rPr>
            </a:br>
            <a:r>
              <a:rPr lang="en-GB" sz="1400" dirty="0">
                <a:latin typeface="Verdana" pitchFamily="34" charset="0"/>
              </a:rPr>
              <a:t>of your mouse (or the press of a key such as the space-bar).</a:t>
            </a:r>
          </a:p>
          <a:p>
            <a:pPr algn="l">
              <a:spcBef>
                <a:spcPct val="100000"/>
              </a:spcBef>
              <a:defRPr/>
            </a:pPr>
            <a:r>
              <a:rPr lang="en-GB" sz="1400" dirty="0">
                <a:latin typeface="Verdana" pitchFamily="34" charset="0"/>
              </a:rPr>
              <a:t>Before making the next mouse-click you can ask questions of the </a:t>
            </a:r>
            <a:br>
              <a:rPr lang="en-GB" sz="1400" dirty="0">
                <a:latin typeface="Verdana" pitchFamily="34" charset="0"/>
              </a:rPr>
            </a:br>
            <a:r>
              <a:rPr lang="en-GB" sz="1400" dirty="0">
                <a:latin typeface="Verdana" pitchFamily="34" charset="0"/>
              </a:rPr>
              <a:t>class or make statements about what is about to be revealed.</a:t>
            </a:r>
          </a:p>
          <a:p>
            <a:pPr algn="l">
              <a:spcBef>
                <a:spcPct val="50000"/>
              </a:spcBef>
              <a:defRPr/>
            </a:pPr>
            <a:r>
              <a:rPr lang="en-GB" sz="1400" dirty="0">
                <a:latin typeface="Verdana" pitchFamily="34" charset="0"/>
              </a:rPr>
              <a:t>This should help students to become clearer about the ideas involved.</a:t>
            </a:r>
          </a:p>
          <a:p>
            <a:pPr algn="l">
              <a:spcBef>
                <a:spcPct val="50000"/>
              </a:spcBef>
              <a:defRPr/>
            </a:pPr>
            <a:r>
              <a:rPr lang="en-GB" sz="1400" dirty="0">
                <a:latin typeface="Verdana" pitchFamily="34" charset="0"/>
              </a:rPr>
              <a:t>Naturally it pays to have quick practice-run first.</a:t>
            </a:r>
          </a:p>
          <a:p>
            <a:pPr algn="l">
              <a:spcBef>
                <a:spcPct val="50000"/>
              </a:spcBef>
              <a:defRPr/>
            </a:pPr>
            <a:endParaRPr lang="en-GB" sz="800" dirty="0">
              <a:latin typeface="Verdana" pitchFamily="34" charset="0"/>
            </a:endParaRPr>
          </a:p>
          <a:p>
            <a:pPr algn="l">
              <a:spcBef>
                <a:spcPct val="50000"/>
              </a:spcBef>
              <a:defRPr/>
            </a:pPr>
            <a:r>
              <a:rPr lang="en-GB" sz="1400" dirty="0">
                <a:latin typeface="Verdana" pitchFamily="34" charset="0"/>
              </a:rPr>
              <a:t>To start the slide-show, press function-key </a:t>
            </a:r>
            <a:r>
              <a:rPr lang="en-GB" sz="1400" b="1" dirty="0">
                <a:latin typeface="Verdana" pitchFamily="34" charset="0"/>
              </a:rPr>
              <a:t>F5</a:t>
            </a:r>
            <a:r>
              <a:rPr lang="en-GB" sz="1400" dirty="0">
                <a:latin typeface="Verdana" pitchFamily="34" charset="0"/>
              </a:rPr>
              <a:t> </a:t>
            </a:r>
            <a:br>
              <a:rPr lang="en-GB" sz="1400" dirty="0">
                <a:latin typeface="Verdana" pitchFamily="34" charset="0"/>
              </a:rPr>
            </a:br>
            <a:r>
              <a:rPr lang="en-GB" sz="1400" dirty="0">
                <a:latin typeface="Verdana" pitchFamily="34" charset="0"/>
              </a:rPr>
              <a:t>(or right-click-&gt;Full Screen)</a:t>
            </a:r>
            <a:br>
              <a:rPr lang="en-GB" sz="1400" dirty="0">
                <a:latin typeface="Verdana" pitchFamily="34" charset="0"/>
              </a:rPr>
            </a:br>
            <a:r>
              <a:rPr lang="en-GB" sz="1400" dirty="0">
                <a:latin typeface="Verdana" pitchFamily="34" charset="0"/>
              </a:rPr>
              <a:t>(to return to ‘normal view’ press the &lt;Esc&gt; key).</a:t>
            </a:r>
          </a:p>
          <a:p>
            <a:pPr algn="l">
              <a:spcBef>
                <a:spcPct val="50000"/>
              </a:spcBef>
              <a:defRPr/>
            </a:pPr>
            <a:endParaRPr lang="en-GB" sz="800" dirty="0">
              <a:latin typeface="Verdana" pitchFamily="34" charset="0"/>
            </a:endParaRPr>
          </a:p>
          <a:p>
            <a:pPr algn="l">
              <a:spcBef>
                <a:spcPct val="50000"/>
              </a:spcBef>
              <a:defRPr/>
            </a:pPr>
            <a:r>
              <a:rPr lang="en-GB" sz="1400" dirty="0">
                <a:latin typeface="Verdana" pitchFamily="34" charset="0"/>
              </a:rPr>
              <a:t>For more (free) PowerPoint presentations, visit  </a:t>
            </a:r>
            <a:r>
              <a:rPr lang="en-GB" sz="1400" b="1" dirty="0">
                <a:solidFill>
                  <a:srgbClr val="0066FF"/>
                </a:solidFill>
                <a:latin typeface="Verdana" pitchFamily="34" charset="0"/>
              </a:rPr>
              <a:t>www.physics</a:t>
            </a:r>
            <a:r>
              <a:rPr lang="en-GB" sz="1400" b="1" dirty="0">
                <a:solidFill>
                  <a:srgbClr val="333399"/>
                </a:solidFill>
                <a:latin typeface="Verdana" pitchFamily="34" charset="0"/>
              </a:rPr>
              <a:t>4u</a:t>
            </a:r>
            <a:r>
              <a:rPr lang="en-GB" sz="1400" b="1" dirty="0">
                <a:solidFill>
                  <a:srgbClr val="0066FF"/>
                </a:solidFill>
                <a:latin typeface="Verdana" pitchFamily="34" charset="0"/>
              </a:rPr>
              <a:t>.co.uk</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807AA549-3234-48AF-9838-912C4AB195FD}"/>
              </a:ext>
            </a:extLst>
          </p:cNvPr>
          <p:cNvSpPr txBox="1">
            <a:spLocks noChangeArrowheads="1"/>
          </p:cNvSpPr>
          <p:nvPr/>
        </p:nvSpPr>
        <p:spPr bwMode="auto">
          <a:xfrm>
            <a:off x="914400" y="457200"/>
            <a:ext cx="8229600" cy="579438"/>
          </a:xfrm>
          <a:prstGeom prst="rect">
            <a:avLst/>
          </a:prstGeom>
          <a:gradFill rotWithShape="0">
            <a:gsLst>
              <a:gs pos="0">
                <a:srgbClr val="4DBEFF"/>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Dependent </a:t>
            </a:r>
            <a:r>
              <a:rPr lang="en-GB" altLang="en-US" sz="3200">
                <a:solidFill>
                  <a:srgbClr val="4D4D4D"/>
                </a:solidFill>
              </a:rPr>
              <a:t>(outcome)</a:t>
            </a:r>
            <a:r>
              <a:rPr lang="en-GB" altLang="en-US" sz="3200"/>
              <a:t> variable</a:t>
            </a:r>
          </a:p>
        </p:txBody>
      </p:sp>
      <p:sp>
        <p:nvSpPr>
          <p:cNvPr id="11267" name="Text Box 3">
            <a:extLst>
              <a:ext uri="{FF2B5EF4-FFF2-40B4-BE49-F238E27FC236}">
                <a16:creationId xmlns:a16="http://schemas.microsoft.com/office/drawing/2014/main" id="{B9F74237-FE70-4E67-8341-48A5253C1731}"/>
              </a:ext>
            </a:extLst>
          </p:cNvPr>
          <p:cNvSpPr txBox="1">
            <a:spLocks noChangeArrowheads="1"/>
          </p:cNvSpPr>
          <p:nvPr/>
        </p:nvSpPr>
        <p:spPr bwMode="auto">
          <a:xfrm>
            <a:off x="838200" y="1385888"/>
            <a:ext cx="7772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This is the variable that changes as a result.</a:t>
            </a:r>
            <a:br>
              <a:rPr lang="en-GB" altLang="en-US" sz="2800"/>
            </a:br>
            <a:r>
              <a:rPr lang="en-GB" altLang="en-US" sz="2800"/>
              <a:t>It is the variable that you measure.</a:t>
            </a:r>
          </a:p>
          <a:p>
            <a:pPr algn="l" eaLnBrk="1" hangingPunct="1">
              <a:spcBef>
                <a:spcPct val="50000"/>
              </a:spcBef>
            </a:pPr>
            <a:r>
              <a:rPr lang="en-GB" altLang="en-US" sz="2800"/>
              <a:t>Example 1</a:t>
            </a:r>
          </a:p>
        </p:txBody>
      </p:sp>
      <p:pic>
        <p:nvPicPr>
          <p:cNvPr id="43012" name="Picture 4" descr="D:\P4U Web-site items\KJ-PowerPoints\images for PPTs\ProfM-fromTechSetTIFF+Transparent.gif">
            <a:extLst>
              <a:ext uri="{FF2B5EF4-FFF2-40B4-BE49-F238E27FC236}">
                <a16:creationId xmlns:a16="http://schemas.microsoft.com/office/drawing/2014/main" id="{305CE579-EFC0-4065-B100-A22D800E8E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362200"/>
            <a:ext cx="179387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5">
            <a:extLst>
              <a:ext uri="{FF2B5EF4-FFF2-40B4-BE49-F238E27FC236}">
                <a16:creationId xmlns:a16="http://schemas.microsoft.com/office/drawing/2014/main" id="{37EDCA7F-ECD9-47E0-9C6E-A29BB81A6F0D}"/>
              </a:ext>
            </a:extLst>
          </p:cNvPr>
          <p:cNvSpPr txBox="1">
            <a:spLocks noChangeArrowheads="1"/>
          </p:cNvSpPr>
          <p:nvPr/>
        </p:nvSpPr>
        <p:spPr bwMode="auto">
          <a:xfrm>
            <a:off x="838200" y="4114800"/>
            <a:ext cx="60198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You measure the resulting length </a:t>
            </a:r>
            <a:br>
              <a:rPr lang="en-GB" altLang="en-US" sz="2800"/>
            </a:br>
            <a:r>
              <a:rPr lang="en-GB" altLang="en-US" sz="2800"/>
              <a:t>of the elastic band, so:</a:t>
            </a:r>
          </a:p>
          <a:p>
            <a:pPr algn="l" eaLnBrk="1" hangingPunct="1">
              <a:spcBef>
                <a:spcPct val="30000"/>
              </a:spcBef>
            </a:pPr>
            <a:r>
              <a:rPr lang="en-GB" altLang="en-US" sz="3200"/>
              <a:t>Length is the dependent variable.</a:t>
            </a:r>
          </a:p>
        </p:txBody>
      </p:sp>
      <p:sp>
        <p:nvSpPr>
          <p:cNvPr id="43014" name="Text Box 6">
            <a:extLst>
              <a:ext uri="{FF2B5EF4-FFF2-40B4-BE49-F238E27FC236}">
                <a16:creationId xmlns:a16="http://schemas.microsoft.com/office/drawing/2014/main" id="{981F21AF-643A-4954-BE30-7E6721193B1A}"/>
              </a:ext>
            </a:extLst>
          </p:cNvPr>
          <p:cNvSpPr txBox="1">
            <a:spLocks noChangeArrowheads="1"/>
          </p:cNvSpPr>
          <p:nvPr/>
        </p:nvSpPr>
        <p:spPr bwMode="auto">
          <a:xfrm>
            <a:off x="838200" y="2952750"/>
            <a:ext cx="65659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20000"/>
              </a:spcBef>
            </a:pPr>
            <a:r>
              <a:rPr lang="en-GB" altLang="en-US" sz="2800"/>
              <a:t>Investigating how a weight </a:t>
            </a:r>
            <a:br>
              <a:rPr lang="en-GB" altLang="en-US" sz="2800"/>
            </a:br>
            <a:r>
              <a:rPr lang="en-GB" altLang="en-US" sz="2800"/>
              <a:t>affects the length of an elastic band.</a:t>
            </a:r>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301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301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3013">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30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autoUpdateAnimBg="0"/>
      <p:bldP spid="43014"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EAD1A200-69D7-42D0-AAD5-D2B9BD1D4BE9}"/>
              </a:ext>
            </a:extLst>
          </p:cNvPr>
          <p:cNvSpPr txBox="1">
            <a:spLocks noChangeArrowheads="1"/>
          </p:cNvSpPr>
          <p:nvPr/>
        </p:nvSpPr>
        <p:spPr bwMode="auto">
          <a:xfrm>
            <a:off x="914400" y="457200"/>
            <a:ext cx="8229600" cy="579438"/>
          </a:xfrm>
          <a:prstGeom prst="rect">
            <a:avLst/>
          </a:prstGeom>
          <a:gradFill rotWithShape="0">
            <a:gsLst>
              <a:gs pos="0">
                <a:srgbClr val="4DBEFF"/>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Dependent </a:t>
            </a:r>
            <a:r>
              <a:rPr lang="en-GB" altLang="en-US" sz="3200">
                <a:solidFill>
                  <a:srgbClr val="4D4D4D"/>
                </a:solidFill>
              </a:rPr>
              <a:t>(outcome)</a:t>
            </a:r>
            <a:r>
              <a:rPr lang="en-GB" altLang="en-US" sz="3200"/>
              <a:t> variable</a:t>
            </a:r>
          </a:p>
        </p:txBody>
      </p:sp>
      <p:sp>
        <p:nvSpPr>
          <p:cNvPr id="12291" name="Text Box 3">
            <a:extLst>
              <a:ext uri="{FF2B5EF4-FFF2-40B4-BE49-F238E27FC236}">
                <a16:creationId xmlns:a16="http://schemas.microsoft.com/office/drawing/2014/main" id="{4FAB821C-5A3E-4B33-8562-A7E3AC85B9B0}"/>
              </a:ext>
            </a:extLst>
          </p:cNvPr>
          <p:cNvSpPr txBox="1">
            <a:spLocks noChangeArrowheads="1"/>
          </p:cNvSpPr>
          <p:nvPr/>
        </p:nvSpPr>
        <p:spPr bwMode="auto">
          <a:xfrm>
            <a:off x="838200" y="1385888"/>
            <a:ext cx="7772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This is the variable that changes as a result.</a:t>
            </a:r>
            <a:br>
              <a:rPr lang="en-GB" altLang="en-US" sz="2800"/>
            </a:br>
            <a:r>
              <a:rPr lang="en-GB" altLang="en-US" sz="2800"/>
              <a:t>It is the variable that you measure.</a:t>
            </a:r>
          </a:p>
        </p:txBody>
      </p:sp>
      <p:sp>
        <p:nvSpPr>
          <p:cNvPr id="46085" name="Text Box 5">
            <a:extLst>
              <a:ext uri="{FF2B5EF4-FFF2-40B4-BE49-F238E27FC236}">
                <a16:creationId xmlns:a16="http://schemas.microsoft.com/office/drawing/2014/main" id="{A4689E06-C20B-4696-84D1-25F9CE8AE196}"/>
              </a:ext>
            </a:extLst>
          </p:cNvPr>
          <p:cNvSpPr txBox="1">
            <a:spLocks noChangeArrowheads="1"/>
          </p:cNvSpPr>
          <p:nvPr/>
        </p:nvSpPr>
        <p:spPr bwMode="auto">
          <a:xfrm>
            <a:off x="838200" y="4114800"/>
            <a:ext cx="60198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You measure the temperature </a:t>
            </a:r>
            <a:br>
              <a:rPr lang="en-GB" altLang="en-US" sz="2800"/>
            </a:br>
            <a:r>
              <a:rPr lang="en-GB" altLang="en-US" sz="2800"/>
              <a:t>every minute as it cools, so: </a:t>
            </a:r>
          </a:p>
          <a:p>
            <a:pPr algn="l" eaLnBrk="1" hangingPunct="1">
              <a:spcBef>
                <a:spcPct val="30000"/>
              </a:spcBef>
            </a:pPr>
            <a:r>
              <a:rPr lang="en-GB" altLang="en-US" sz="3200"/>
              <a:t>temperature is the dependent variable.</a:t>
            </a:r>
          </a:p>
        </p:txBody>
      </p:sp>
      <p:pic>
        <p:nvPicPr>
          <p:cNvPr id="46086" name="Picture 6" descr="D:\P4U Web-site items\KJ-PowerPoints\images for PPTs\beaker+thermom+Transparent.gif">
            <a:extLst>
              <a:ext uri="{FF2B5EF4-FFF2-40B4-BE49-F238E27FC236}">
                <a16:creationId xmlns:a16="http://schemas.microsoft.com/office/drawing/2014/main" id="{EDA03000-FAF9-4752-83F3-06182E580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763" y="2895600"/>
            <a:ext cx="1544637"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7">
            <a:extLst>
              <a:ext uri="{FF2B5EF4-FFF2-40B4-BE49-F238E27FC236}">
                <a16:creationId xmlns:a16="http://schemas.microsoft.com/office/drawing/2014/main" id="{E02AA3D3-E1A2-4A2A-A5E1-BBDDB59C445C}"/>
              </a:ext>
            </a:extLst>
          </p:cNvPr>
          <p:cNvSpPr txBox="1">
            <a:spLocks noChangeArrowheads="1"/>
          </p:cNvSpPr>
          <p:nvPr/>
        </p:nvSpPr>
        <p:spPr bwMode="auto">
          <a:xfrm>
            <a:off x="838200" y="2463800"/>
            <a:ext cx="716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Example 2</a:t>
            </a:r>
          </a:p>
        </p:txBody>
      </p:sp>
      <p:sp>
        <p:nvSpPr>
          <p:cNvPr id="46088" name="Text Box 8">
            <a:extLst>
              <a:ext uri="{FF2B5EF4-FFF2-40B4-BE49-F238E27FC236}">
                <a16:creationId xmlns:a16="http://schemas.microsoft.com/office/drawing/2014/main" id="{1563A194-198A-4453-8705-18E40E25E144}"/>
              </a:ext>
            </a:extLst>
          </p:cNvPr>
          <p:cNvSpPr txBox="1">
            <a:spLocks noChangeArrowheads="1"/>
          </p:cNvSpPr>
          <p:nvPr/>
        </p:nvSpPr>
        <p:spPr bwMode="auto">
          <a:xfrm>
            <a:off x="838200" y="29718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20000"/>
              </a:spcBef>
            </a:pPr>
            <a:r>
              <a:rPr lang="en-GB" altLang="en-US" sz="2800"/>
              <a:t>Investigating how the rate of cooling of a beaker depends on the initial temperature.</a:t>
            </a:r>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08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6088">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6085">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60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autoUpdateAnimBg="0"/>
      <p:bldP spid="46088"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F8046BCB-F13D-4428-9225-5050801A8F37}"/>
              </a:ext>
            </a:extLst>
          </p:cNvPr>
          <p:cNvSpPr txBox="1">
            <a:spLocks noChangeArrowheads="1"/>
          </p:cNvSpPr>
          <p:nvPr/>
        </p:nvSpPr>
        <p:spPr bwMode="auto">
          <a:xfrm>
            <a:off x="914400" y="457200"/>
            <a:ext cx="8229600" cy="579438"/>
          </a:xfrm>
          <a:prstGeom prst="rect">
            <a:avLst/>
          </a:prstGeom>
          <a:gradFill rotWithShape="0">
            <a:gsLst>
              <a:gs pos="0">
                <a:srgbClr val="4DBEFF"/>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Dependent </a:t>
            </a:r>
            <a:r>
              <a:rPr lang="en-GB" altLang="en-US" sz="3200">
                <a:solidFill>
                  <a:srgbClr val="4D4D4D"/>
                </a:solidFill>
              </a:rPr>
              <a:t>(outcome)</a:t>
            </a:r>
            <a:r>
              <a:rPr lang="en-GB" altLang="en-US" sz="3200"/>
              <a:t> variable</a:t>
            </a:r>
          </a:p>
        </p:txBody>
      </p:sp>
      <p:sp>
        <p:nvSpPr>
          <p:cNvPr id="13315" name="Text Box 3">
            <a:extLst>
              <a:ext uri="{FF2B5EF4-FFF2-40B4-BE49-F238E27FC236}">
                <a16:creationId xmlns:a16="http://schemas.microsoft.com/office/drawing/2014/main" id="{A5F0C607-459E-4CC4-A59D-8CD529DE63C4}"/>
              </a:ext>
            </a:extLst>
          </p:cNvPr>
          <p:cNvSpPr txBox="1">
            <a:spLocks noChangeArrowheads="1"/>
          </p:cNvSpPr>
          <p:nvPr/>
        </p:nvSpPr>
        <p:spPr bwMode="auto">
          <a:xfrm>
            <a:off x="838200" y="1385888"/>
            <a:ext cx="7772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This is the variable that changes as a result.</a:t>
            </a:r>
            <a:br>
              <a:rPr lang="en-GB" altLang="en-US" sz="2800"/>
            </a:br>
            <a:r>
              <a:rPr lang="en-GB" altLang="en-US" sz="2800"/>
              <a:t>It is the variable that you measure.</a:t>
            </a:r>
          </a:p>
        </p:txBody>
      </p:sp>
      <p:sp>
        <p:nvSpPr>
          <p:cNvPr id="49156" name="Text Box 4">
            <a:extLst>
              <a:ext uri="{FF2B5EF4-FFF2-40B4-BE49-F238E27FC236}">
                <a16:creationId xmlns:a16="http://schemas.microsoft.com/office/drawing/2014/main" id="{88410A40-80B6-46F7-ACF2-E5FF8AC814F1}"/>
              </a:ext>
            </a:extLst>
          </p:cNvPr>
          <p:cNvSpPr txBox="1">
            <a:spLocks noChangeArrowheads="1"/>
          </p:cNvSpPr>
          <p:nvPr/>
        </p:nvSpPr>
        <p:spPr bwMode="auto">
          <a:xfrm>
            <a:off x="838200" y="4114800"/>
            <a:ext cx="42672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Which is the dependent </a:t>
            </a:r>
            <a:br>
              <a:rPr lang="en-GB" altLang="en-US" sz="2800"/>
            </a:br>
            <a:r>
              <a:rPr lang="en-GB" altLang="en-US" sz="2800"/>
              <a:t>variable here?</a:t>
            </a:r>
          </a:p>
          <a:p>
            <a:pPr algn="l" eaLnBrk="1" hangingPunct="1">
              <a:spcBef>
                <a:spcPct val="30000"/>
              </a:spcBef>
            </a:pPr>
            <a:r>
              <a:rPr lang="en-GB" altLang="en-US" sz="3200"/>
              <a:t>The current is the </a:t>
            </a:r>
            <a:br>
              <a:rPr lang="en-GB" altLang="en-US" sz="3200"/>
            </a:br>
            <a:r>
              <a:rPr lang="en-GB" altLang="en-US" sz="3200"/>
              <a:t>dependent variable.</a:t>
            </a:r>
          </a:p>
        </p:txBody>
      </p:sp>
      <p:sp>
        <p:nvSpPr>
          <p:cNvPr id="13317" name="Text Box 6">
            <a:extLst>
              <a:ext uri="{FF2B5EF4-FFF2-40B4-BE49-F238E27FC236}">
                <a16:creationId xmlns:a16="http://schemas.microsoft.com/office/drawing/2014/main" id="{CAD0677E-2E4C-4C0E-B7E2-38D432FA1106}"/>
              </a:ext>
            </a:extLst>
          </p:cNvPr>
          <p:cNvSpPr txBox="1">
            <a:spLocks noChangeArrowheads="1"/>
          </p:cNvSpPr>
          <p:nvPr/>
        </p:nvSpPr>
        <p:spPr bwMode="auto">
          <a:xfrm>
            <a:off x="838200" y="2463800"/>
            <a:ext cx="716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Example 3</a:t>
            </a:r>
          </a:p>
        </p:txBody>
      </p:sp>
      <p:sp>
        <p:nvSpPr>
          <p:cNvPr id="49159" name="Text Box 7">
            <a:extLst>
              <a:ext uri="{FF2B5EF4-FFF2-40B4-BE49-F238E27FC236}">
                <a16:creationId xmlns:a16="http://schemas.microsoft.com/office/drawing/2014/main" id="{7D8CBD81-4BF4-44AB-8C0D-09D43F200B94}"/>
              </a:ext>
            </a:extLst>
          </p:cNvPr>
          <p:cNvSpPr txBox="1">
            <a:spLocks noChangeArrowheads="1"/>
          </p:cNvSpPr>
          <p:nvPr/>
        </p:nvSpPr>
        <p:spPr bwMode="auto">
          <a:xfrm>
            <a:off x="838200" y="29718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Investigating how the current through a resistor depends on the voltage across it.</a:t>
            </a:r>
          </a:p>
        </p:txBody>
      </p:sp>
      <p:pic>
        <p:nvPicPr>
          <p:cNvPr id="49161" name="Picture 9" descr="D:\P4U Web-site items\KJ-PowerPoints\images for PPTs\OhmsLawCircuit+Transparent.gif">
            <a:extLst>
              <a:ext uri="{FF2B5EF4-FFF2-40B4-BE49-F238E27FC236}">
                <a16:creationId xmlns:a16="http://schemas.microsoft.com/office/drawing/2014/main" id="{C6594BF0-BD78-4353-BBFC-887FDDD5A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771900"/>
            <a:ext cx="3379788"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916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9159">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9156">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915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build="p" autoUpdateAnimBg="0"/>
      <p:bldP spid="49159"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61DAB8BB-F5EC-4AD2-B7AA-B5FAEC91C2BD}"/>
              </a:ext>
            </a:extLst>
          </p:cNvPr>
          <p:cNvSpPr txBox="1">
            <a:spLocks noChangeArrowheads="1"/>
          </p:cNvSpPr>
          <p:nvPr/>
        </p:nvSpPr>
        <p:spPr bwMode="auto">
          <a:xfrm>
            <a:off x="914400" y="457200"/>
            <a:ext cx="8229600" cy="579438"/>
          </a:xfrm>
          <a:prstGeom prst="rect">
            <a:avLst/>
          </a:prstGeom>
          <a:gradFill rotWithShape="0">
            <a:gsLst>
              <a:gs pos="0">
                <a:srgbClr val="99FFC0"/>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Control variables</a:t>
            </a:r>
          </a:p>
        </p:txBody>
      </p:sp>
      <p:sp>
        <p:nvSpPr>
          <p:cNvPr id="44035" name="Text Box 3">
            <a:extLst>
              <a:ext uri="{FF2B5EF4-FFF2-40B4-BE49-F238E27FC236}">
                <a16:creationId xmlns:a16="http://schemas.microsoft.com/office/drawing/2014/main" id="{F788487D-61E8-4F56-A2CF-D8CB5B7147C5}"/>
              </a:ext>
            </a:extLst>
          </p:cNvPr>
          <p:cNvSpPr txBox="1">
            <a:spLocks noChangeArrowheads="1"/>
          </p:cNvSpPr>
          <p:nvPr/>
        </p:nvSpPr>
        <p:spPr bwMode="auto">
          <a:xfrm>
            <a:off x="838200" y="1385888"/>
            <a:ext cx="7772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These are all the variables that must </a:t>
            </a:r>
            <a:r>
              <a:rPr lang="en-GB" altLang="en-US" sz="2800" u="sng"/>
              <a:t>not</a:t>
            </a:r>
            <a:r>
              <a:rPr lang="en-GB" altLang="en-US" sz="2800"/>
              <a:t> change, to make sure it is a fair test.</a:t>
            </a:r>
          </a:p>
          <a:p>
            <a:pPr algn="l" eaLnBrk="1" hangingPunct="1">
              <a:spcBef>
                <a:spcPct val="50000"/>
              </a:spcBef>
            </a:pPr>
            <a:r>
              <a:rPr lang="en-GB" altLang="en-US" sz="2800"/>
              <a:t>Example 1</a:t>
            </a:r>
          </a:p>
        </p:txBody>
      </p:sp>
      <p:pic>
        <p:nvPicPr>
          <p:cNvPr id="44036" name="Picture 4" descr="D:\P4U Web-site items\KJ-PowerPoints\images for PPTs\ProfM-fromTechSetTIFF+Transparent.gif">
            <a:extLst>
              <a:ext uri="{FF2B5EF4-FFF2-40B4-BE49-F238E27FC236}">
                <a16:creationId xmlns:a16="http://schemas.microsoft.com/office/drawing/2014/main" id="{67874652-CA3E-469B-8AF9-66A5EF464B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362200"/>
            <a:ext cx="179387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Text Box 5">
            <a:extLst>
              <a:ext uri="{FF2B5EF4-FFF2-40B4-BE49-F238E27FC236}">
                <a16:creationId xmlns:a16="http://schemas.microsoft.com/office/drawing/2014/main" id="{897173C8-8977-456F-82C0-E9907E174FB1}"/>
              </a:ext>
            </a:extLst>
          </p:cNvPr>
          <p:cNvSpPr txBox="1">
            <a:spLocks noChangeArrowheads="1"/>
          </p:cNvSpPr>
          <p:nvPr/>
        </p:nvSpPr>
        <p:spPr bwMode="auto">
          <a:xfrm>
            <a:off x="838200" y="4175125"/>
            <a:ext cx="6248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You must use the </a:t>
            </a:r>
            <a:r>
              <a:rPr lang="en-GB" altLang="en-US" sz="2800" u="sng"/>
              <a:t>same</a:t>
            </a:r>
            <a:r>
              <a:rPr lang="en-GB" altLang="en-US" sz="2800"/>
              <a:t> elastic band all the time, </a:t>
            </a:r>
            <a:br>
              <a:rPr lang="en-GB" altLang="en-US" sz="2800"/>
            </a:br>
            <a:r>
              <a:rPr lang="en-GB" altLang="en-US" sz="2800"/>
              <a:t>and the </a:t>
            </a:r>
            <a:r>
              <a:rPr lang="en-GB" altLang="en-US" sz="2800" u="sng"/>
              <a:t>same</a:t>
            </a:r>
            <a:r>
              <a:rPr lang="en-GB" altLang="en-US" sz="2800"/>
              <a:t> scale etc,</a:t>
            </a:r>
            <a:br>
              <a:rPr lang="en-GB" altLang="en-US" sz="2800"/>
            </a:br>
            <a:r>
              <a:rPr lang="en-GB" altLang="en-US" sz="2800"/>
              <a:t>so it is a fair test.</a:t>
            </a:r>
            <a:endParaRPr lang="en-GB" altLang="en-US"/>
          </a:p>
        </p:txBody>
      </p:sp>
      <p:sp>
        <p:nvSpPr>
          <p:cNvPr id="44038" name="Text Box 6">
            <a:extLst>
              <a:ext uri="{FF2B5EF4-FFF2-40B4-BE49-F238E27FC236}">
                <a16:creationId xmlns:a16="http://schemas.microsoft.com/office/drawing/2014/main" id="{3AE6F7FA-EDFC-485F-9F84-14B26E67EC80}"/>
              </a:ext>
            </a:extLst>
          </p:cNvPr>
          <p:cNvSpPr txBox="1">
            <a:spLocks noChangeArrowheads="1"/>
          </p:cNvSpPr>
          <p:nvPr/>
        </p:nvSpPr>
        <p:spPr bwMode="auto">
          <a:xfrm>
            <a:off x="838200" y="3098800"/>
            <a:ext cx="6400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Investigating how a weight </a:t>
            </a:r>
            <a:br>
              <a:rPr lang="en-GB" altLang="en-US" sz="2800"/>
            </a:br>
            <a:r>
              <a:rPr lang="en-GB" altLang="en-US" sz="2800"/>
              <a:t>affects the length of an elastic band.</a:t>
            </a:r>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4036"/>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44038">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iterate type="wd">
                                    <p:tmAbs val="300"/>
                                  </p:iterate>
                                  <p:childTnLst>
                                    <p:set>
                                      <p:cBhvr>
                                        <p:cTn id="21" dur="1" fill="hold">
                                          <p:stCondLst>
                                            <p:cond delay="299"/>
                                          </p:stCondLst>
                                        </p:cTn>
                                        <p:tgtEl>
                                          <p:spTgt spid="4403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P spid="44037" grpId="0" build="p" autoUpdateAnimBg="0"/>
      <p:bldP spid="44038"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E249D9D8-03DA-4880-A733-52FF750EF6A7}"/>
              </a:ext>
            </a:extLst>
          </p:cNvPr>
          <p:cNvSpPr txBox="1">
            <a:spLocks noChangeArrowheads="1"/>
          </p:cNvSpPr>
          <p:nvPr/>
        </p:nvSpPr>
        <p:spPr bwMode="auto">
          <a:xfrm>
            <a:off x="914400" y="457200"/>
            <a:ext cx="8229600" cy="579438"/>
          </a:xfrm>
          <a:prstGeom prst="rect">
            <a:avLst/>
          </a:prstGeom>
          <a:gradFill rotWithShape="0">
            <a:gsLst>
              <a:gs pos="0">
                <a:srgbClr val="99FFC0"/>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Control variables</a:t>
            </a:r>
          </a:p>
        </p:txBody>
      </p:sp>
      <p:sp>
        <p:nvSpPr>
          <p:cNvPr id="15363" name="Text Box 3">
            <a:extLst>
              <a:ext uri="{FF2B5EF4-FFF2-40B4-BE49-F238E27FC236}">
                <a16:creationId xmlns:a16="http://schemas.microsoft.com/office/drawing/2014/main" id="{605559FB-500C-4F3A-B543-5E55774635CE}"/>
              </a:ext>
            </a:extLst>
          </p:cNvPr>
          <p:cNvSpPr txBox="1">
            <a:spLocks noChangeArrowheads="1"/>
          </p:cNvSpPr>
          <p:nvPr/>
        </p:nvSpPr>
        <p:spPr bwMode="auto">
          <a:xfrm>
            <a:off x="838200" y="1385888"/>
            <a:ext cx="7772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These are all the variables that must </a:t>
            </a:r>
            <a:r>
              <a:rPr lang="en-GB" altLang="en-US" sz="2800" u="sng"/>
              <a:t>not</a:t>
            </a:r>
            <a:r>
              <a:rPr lang="en-GB" altLang="en-US" sz="2800"/>
              <a:t> change, to make sure it is a fair test.</a:t>
            </a:r>
          </a:p>
          <a:p>
            <a:pPr algn="l" eaLnBrk="1" hangingPunct="1">
              <a:spcBef>
                <a:spcPct val="50000"/>
              </a:spcBef>
            </a:pPr>
            <a:r>
              <a:rPr lang="en-GB" altLang="en-US" sz="2800"/>
              <a:t>Example 2</a:t>
            </a:r>
          </a:p>
        </p:txBody>
      </p:sp>
      <p:sp>
        <p:nvSpPr>
          <p:cNvPr id="47109" name="Text Box 5">
            <a:extLst>
              <a:ext uri="{FF2B5EF4-FFF2-40B4-BE49-F238E27FC236}">
                <a16:creationId xmlns:a16="http://schemas.microsoft.com/office/drawing/2014/main" id="{F8137DD0-3EEE-4382-8F7B-75333704CF28}"/>
              </a:ext>
            </a:extLst>
          </p:cNvPr>
          <p:cNvSpPr txBox="1">
            <a:spLocks noChangeArrowheads="1"/>
          </p:cNvSpPr>
          <p:nvPr/>
        </p:nvSpPr>
        <p:spPr bwMode="auto">
          <a:xfrm>
            <a:off x="838200" y="4175125"/>
            <a:ext cx="62484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You must use the </a:t>
            </a:r>
            <a:r>
              <a:rPr lang="en-GB" altLang="en-US" sz="2800" u="sng"/>
              <a:t>same</a:t>
            </a:r>
            <a:r>
              <a:rPr lang="en-GB" altLang="en-US" sz="2800"/>
              <a:t> beaker, </a:t>
            </a:r>
            <a:br>
              <a:rPr lang="en-GB" altLang="en-US" sz="2800"/>
            </a:br>
            <a:r>
              <a:rPr lang="en-GB" altLang="en-US" sz="2800"/>
              <a:t>with the </a:t>
            </a:r>
            <a:r>
              <a:rPr lang="en-GB" altLang="en-US" sz="2800" u="sng"/>
              <a:t>same</a:t>
            </a:r>
            <a:r>
              <a:rPr lang="en-GB" altLang="en-US" sz="2800"/>
              <a:t> amount of water, </a:t>
            </a:r>
            <a:br>
              <a:rPr lang="en-GB" altLang="en-US" sz="2800"/>
            </a:br>
            <a:r>
              <a:rPr lang="en-GB" altLang="en-US" sz="2800"/>
              <a:t>in the </a:t>
            </a:r>
            <a:r>
              <a:rPr lang="en-GB" altLang="en-US" sz="2800" u="sng"/>
              <a:t>same</a:t>
            </a:r>
            <a:r>
              <a:rPr lang="en-GB" altLang="en-US" sz="2800"/>
              <a:t> position in the room, </a:t>
            </a:r>
            <a:br>
              <a:rPr lang="en-GB" altLang="en-US" sz="2800"/>
            </a:br>
            <a:r>
              <a:rPr lang="en-GB" altLang="en-US" sz="2800"/>
              <a:t>at the </a:t>
            </a:r>
            <a:r>
              <a:rPr lang="en-GB" altLang="en-US" sz="2800" u="sng"/>
              <a:t>same</a:t>
            </a:r>
            <a:r>
              <a:rPr lang="en-GB" altLang="en-US" sz="2800"/>
              <a:t> room temperature,</a:t>
            </a:r>
            <a:br>
              <a:rPr lang="en-GB" altLang="en-US" sz="2800"/>
            </a:br>
            <a:r>
              <a:rPr lang="en-GB" altLang="en-US" sz="2800"/>
              <a:t>so it is a fair test.</a:t>
            </a:r>
          </a:p>
        </p:txBody>
      </p:sp>
      <p:sp>
        <p:nvSpPr>
          <p:cNvPr id="47110" name="Text Box 6">
            <a:extLst>
              <a:ext uri="{FF2B5EF4-FFF2-40B4-BE49-F238E27FC236}">
                <a16:creationId xmlns:a16="http://schemas.microsoft.com/office/drawing/2014/main" id="{34752757-26F9-4E4F-8688-F5C65470DC35}"/>
              </a:ext>
            </a:extLst>
          </p:cNvPr>
          <p:cNvSpPr txBox="1">
            <a:spLocks noChangeArrowheads="1"/>
          </p:cNvSpPr>
          <p:nvPr/>
        </p:nvSpPr>
        <p:spPr bwMode="auto">
          <a:xfrm>
            <a:off x="838200" y="30988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Investigating how the rate of cooling of a beaker depends on the initial temperature.</a:t>
            </a:r>
          </a:p>
        </p:txBody>
      </p:sp>
      <p:pic>
        <p:nvPicPr>
          <p:cNvPr id="47111" name="Picture 7" descr="D:\P4U Web-site items\KJ-PowerPoints\images for PPTs\beaker+thermom+Transparent.gif">
            <a:extLst>
              <a:ext uri="{FF2B5EF4-FFF2-40B4-BE49-F238E27FC236}">
                <a16:creationId xmlns:a16="http://schemas.microsoft.com/office/drawing/2014/main" id="{03E4D9DA-9B24-48B7-981A-1E0F196AFE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763" y="2895600"/>
            <a:ext cx="1544637"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11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7110">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300"/>
                                  </p:iterate>
                                  <p:childTnLst>
                                    <p:set>
                                      <p:cBhvr>
                                        <p:cTn id="13" dur="1" fill="hold">
                                          <p:stCondLst>
                                            <p:cond delay="299"/>
                                          </p:stCondLst>
                                        </p:cTn>
                                        <p:tgtEl>
                                          <p:spTgt spid="47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autoUpdateAnimBg="0"/>
      <p:bldP spid="47110"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769660EE-EA9C-402D-BBA2-23801A944A4C}"/>
              </a:ext>
            </a:extLst>
          </p:cNvPr>
          <p:cNvSpPr txBox="1">
            <a:spLocks noChangeArrowheads="1"/>
          </p:cNvSpPr>
          <p:nvPr/>
        </p:nvSpPr>
        <p:spPr bwMode="auto">
          <a:xfrm>
            <a:off x="838200" y="1385888"/>
            <a:ext cx="7772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These are all the variables that must </a:t>
            </a:r>
            <a:r>
              <a:rPr lang="en-GB" altLang="en-US" sz="2800" u="sng"/>
              <a:t>not</a:t>
            </a:r>
            <a:r>
              <a:rPr lang="en-GB" altLang="en-US" sz="2800"/>
              <a:t> change, to make sure it is a fair test.</a:t>
            </a:r>
          </a:p>
        </p:txBody>
      </p:sp>
      <p:sp>
        <p:nvSpPr>
          <p:cNvPr id="50180" name="Text Box 4">
            <a:extLst>
              <a:ext uri="{FF2B5EF4-FFF2-40B4-BE49-F238E27FC236}">
                <a16:creationId xmlns:a16="http://schemas.microsoft.com/office/drawing/2014/main" id="{31BAA420-1C5F-4E92-A369-1D6DCEDD4F0B}"/>
              </a:ext>
            </a:extLst>
          </p:cNvPr>
          <p:cNvSpPr txBox="1">
            <a:spLocks noChangeArrowheads="1"/>
          </p:cNvSpPr>
          <p:nvPr/>
        </p:nvSpPr>
        <p:spPr bwMode="auto">
          <a:xfrm>
            <a:off x="838200" y="4114800"/>
            <a:ext cx="60198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Which are the control </a:t>
            </a:r>
            <a:br>
              <a:rPr lang="en-GB" altLang="en-US" sz="2800"/>
            </a:br>
            <a:r>
              <a:rPr lang="en-GB" altLang="en-US" sz="2800"/>
              <a:t>variables here?</a:t>
            </a:r>
          </a:p>
          <a:p>
            <a:pPr algn="l" eaLnBrk="1" hangingPunct="1">
              <a:spcBef>
                <a:spcPct val="30000"/>
              </a:spcBef>
            </a:pPr>
            <a:r>
              <a:rPr lang="en-GB" altLang="en-US" sz="3200"/>
              <a:t>Use the </a:t>
            </a:r>
            <a:r>
              <a:rPr lang="en-GB" altLang="en-US" sz="3200" u="sng"/>
              <a:t>same</a:t>
            </a:r>
            <a:r>
              <a:rPr lang="en-GB" altLang="en-US" sz="3200"/>
              <a:t> circuit at the </a:t>
            </a:r>
            <a:r>
              <a:rPr lang="en-GB" altLang="en-US" sz="3200" u="sng"/>
              <a:t>same</a:t>
            </a:r>
            <a:r>
              <a:rPr lang="en-GB" altLang="en-US" sz="3200"/>
              <a:t> temperature each time.</a:t>
            </a:r>
          </a:p>
        </p:txBody>
      </p:sp>
      <p:sp>
        <p:nvSpPr>
          <p:cNvPr id="16388" name="Text Box 5">
            <a:extLst>
              <a:ext uri="{FF2B5EF4-FFF2-40B4-BE49-F238E27FC236}">
                <a16:creationId xmlns:a16="http://schemas.microsoft.com/office/drawing/2014/main" id="{D4677413-F75C-4B2E-826D-77AC57C26998}"/>
              </a:ext>
            </a:extLst>
          </p:cNvPr>
          <p:cNvSpPr txBox="1">
            <a:spLocks noChangeArrowheads="1"/>
          </p:cNvSpPr>
          <p:nvPr/>
        </p:nvSpPr>
        <p:spPr bwMode="auto">
          <a:xfrm>
            <a:off x="838200" y="2463800"/>
            <a:ext cx="716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Example 3</a:t>
            </a:r>
          </a:p>
        </p:txBody>
      </p:sp>
      <p:sp>
        <p:nvSpPr>
          <p:cNvPr id="50182" name="Text Box 6">
            <a:extLst>
              <a:ext uri="{FF2B5EF4-FFF2-40B4-BE49-F238E27FC236}">
                <a16:creationId xmlns:a16="http://schemas.microsoft.com/office/drawing/2014/main" id="{20F9CDDB-D217-4B78-B8DE-69BA467FFC61}"/>
              </a:ext>
            </a:extLst>
          </p:cNvPr>
          <p:cNvSpPr txBox="1">
            <a:spLocks noChangeArrowheads="1"/>
          </p:cNvSpPr>
          <p:nvPr/>
        </p:nvSpPr>
        <p:spPr bwMode="auto">
          <a:xfrm>
            <a:off x="838200" y="29718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Investigating how the current through a resistor depends on the voltage across it.</a:t>
            </a:r>
          </a:p>
        </p:txBody>
      </p:sp>
      <p:sp>
        <p:nvSpPr>
          <p:cNvPr id="16390" name="Text Box 8">
            <a:extLst>
              <a:ext uri="{FF2B5EF4-FFF2-40B4-BE49-F238E27FC236}">
                <a16:creationId xmlns:a16="http://schemas.microsoft.com/office/drawing/2014/main" id="{2DC16CB5-FD3A-4A76-9455-C9AA6148B24F}"/>
              </a:ext>
            </a:extLst>
          </p:cNvPr>
          <p:cNvSpPr txBox="1">
            <a:spLocks noChangeArrowheads="1"/>
          </p:cNvSpPr>
          <p:nvPr/>
        </p:nvSpPr>
        <p:spPr bwMode="auto">
          <a:xfrm>
            <a:off x="914400" y="457200"/>
            <a:ext cx="8229600" cy="579438"/>
          </a:xfrm>
          <a:prstGeom prst="rect">
            <a:avLst/>
          </a:prstGeom>
          <a:gradFill rotWithShape="0">
            <a:gsLst>
              <a:gs pos="0">
                <a:srgbClr val="99FFC0"/>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Control variables</a:t>
            </a:r>
          </a:p>
        </p:txBody>
      </p:sp>
      <p:pic>
        <p:nvPicPr>
          <p:cNvPr id="50185" name="Picture 9" descr="D:\P4U Web-site items\KJ-PowerPoints\images for PPTs\OhmsLawCircuit+Transparent.gif">
            <a:extLst>
              <a:ext uri="{FF2B5EF4-FFF2-40B4-BE49-F238E27FC236}">
                <a16:creationId xmlns:a16="http://schemas.microsoft.com/office/drawing/2014/main" id="{8982CD8A-FF8E-41F5-A5E6-03B660947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706813"/>
            <a:ext cx="3379788"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018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0182">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0180">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018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autoUpdateAnimBg="0"/>
      <p:bldP spid="50182"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1987" name="Text Box 3">
            <a:extLst>
              <a:ext uri="{FF2B5EF4-FFF2-40B4-BE49-F238E27FC236}">
                <a16:creationId xmlns:a16="http://schemas.microsoft.com/office/drawing/2014/main" id="{E42AD8F2-4262-429C-8AF7-FF1808ADC9DA}"/>
              </a:ext>
            </a:extLst>
          </p:cNvPr>
          <p:cNvSpPr txBox="1">
            <a:spLocks noChangeArrowheads="1"/>
          </p:cNvSpPr>
          <p:nvPr/>
        </p:nvSpPr>
        <p:spPr bwMode="auto">
          <a:xfrm>
            <a:off x="838200" y="1219200"/>
            <a:ext cx="72390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When you draw up a table of your results,</a:t>
            </a:r>
          </a:p>
          <a:p>
            <a:pPr algn="l" eaLnBrk="1" hangingPunct="1">
              <a:spcBef>
                <a:spcPct val="30000"/>
              </a:spcBef>
            </a:pPr>
            <a:r>
              <a:rPr lang="en-GB" altLang="en-US" sz="2800"/>
              <a:t>the </a:t>
            </a:r>
            <a:r>
              <a:rPr lang="en-GB" altLang="en-US" sz="2800" u="sng"/>
              <a:t>in</a:t>
            </a:r>
            <a:r>
              <a:rPr lang="en-GB" altLang="en-US" sz="2800"/>
              <a:t>dependent variable goes in the </a:t>
            </a:r>
            <a:br>
              <a:rPr lang="en-GB" altLang="en-US" sz="2800"/>
            </a:br>
            <a:r>
              <a:rPr lang="en-GB" altLang="en-US" sz="2800" u="sng"/>
              <a:t>first</a:t>
            </a:r>
            <a:r>
              <a:rPr lang="en-GB" altLang="en-US" sz="2800"/>
              <a:t> column, like this:</a:t>
            </a:r>
          </a:p>
        </p:txBody>
      </p:sp>
      <p:sp>
        <p:nvSpPr>
          <p:cNvPr id="17411" name="Text Box 4">
            <a:extLst>
              <a:ext uri="{FF2B5EF4-FFF2-40B4-BE49-F238E27FC236}">
                <a16:creationId xmlns:a16="http://schemas.microsoft.com/office/drawing/2014/main" id="{BB8A3836-96D2-4A77-81BB-6C84EEF7229D}"/>
              </a:ext>
            </a:extLst>
          </p:cNvPr>
          <p:cNvSpPr txBox="1">
            <a:spLocks noChangeArrowheads="1"/>
          </p:cNvSpPr>
          <p:nvPr/>
        </p:nvSpPr>
        <p:spPr bwMode="auto">
          <a:xfrm>
            <a:off x="914400" y="457200"/>
            <a:ext cx="8229600" cy="579438"/>
          </a:xfrm>
          <a:prstGeom prst="rect">
            <a:avLst/>
          </a:prstGeom>
          <a:gradFill rotWithShape="0">
            <a:gsLst>
              <a:gs pos="0">
                <a:srgbClr val="FFFF66"/>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Tables</a:t>
            </a:r>
          </a:p>
        </p:txBody>
      </p:sp>
      <p:pic>
        <p:nvPicPr>
          <p:cNvPr id="41990" name="Picture 6" descr="D:\P4U Web-site items\KJ-PowerPoints\images for PPTs\table+Transparent.gif">
            <a:extLst>
              <a:ext uri="{FF2B5EF4-FFF2-40B4-BE49-F238E27FC236}">
                <a16:creationId xmlns:a16="http://schemas.microsoft.com/office/drawing/2014/main" id="{6AC498A2-C0E7-4B4A-AAE8-05AB60341D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57488"/>
            <a:ext cx="754380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1" name="Line 7">
            <a:extLst>
              <a:ext uri="{FF2B5EF4-FFF2-40B4-BE49-F238E27FC236}">
                <a16:creationId xmlns:a16="http://schemas.microsoft.com/office/drawing/2014/main" id="{C2701509-6A6D-48BF-A82D-46821B67B162}"/>
              </a:ext>
            </a:extLst>
          </p:cNvPr>
          <p:cNvSpPr>
            <a:spLocks noChangeShapeType="1"/>
          </p:cNvSpPr>
          <p:nvPr/>
        </p:nvSpPr>
        <p:spPr bwMode="auto">
          <a:xfrm>
            <a:off x="1676400" y="2616200"/>
            <a:ext cx="0" cy="38100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41994" name="Text Box 10">
            <a:extLst>
              <a:ext uri="{FF2B5EF4-FFF2-40B4-BE49-F238E27FC236}">
                <a16:creationId xmlns:a16="http://schemas.microsoft.com/office/drawing/2014/main" id="{EDCEF60E-0560-4586-877A-919F47BF44BF}"/>
              </a:ext>
            </a:extLst>
          </p:cNvPr>
          <p:cNvSpPr txBox="1">
            <a:spLocks noChangeArrowheads="1"/>
          </p:cNvSpPr>
          <p:nvPr/>
        </p:nvSpPr>
        <p:spPr bwMode="auto">
          <a:xfrm>
            <a:off x="2476500" y="4533900"/>
            <a:ext cx="5638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a:t>If you take several readings of </a:t>
            </a:r>
            <a:br>
              <a:rPr lang="en-GB" altLang="en-US"/>
            </a:br>
            <a:r>
              <a:rPr lang="en-GB" altLang="en-US"/>
              <a:t>the dependent variable, then </a:t>
            </a:r>
            <a:br>
              <a:rPr lang="en-GB" altLang="en-US"/>
            </a:br>
            <a:r>
              <a:rPr lang="en-GB" altLang="en-US"/>
              <a:t>you can calculate the mean (average)</a:t>
            </a:r>
          </a:p>
        </p:txBody>
      </p:sp>
      <p:sp>
        <p:nvSpPr>
          <p:cNvPr id="41995" name="Line 11">
            <a:extLst>
              <a:ext uri="{FF2B5EF4-FFF2-40B4-BE49-F238E27FC236}">
                <a16:creationId xmlns:a16="http://schemas.microsoft.com/office/drawing/2014/main" id="{4BC937B9-5FC4-4561-91DB-91A214218743}"/>
              </a:ext>
            </a:extLst>
          </p:cNvPr>
          <p:cNvSpPr>
            <a:spLocks noChangeShapeType="1"/>
          </p:cNvSpPr>
          <p:nvPr/>
        </p:nvSpPr>
        <p:spPr bwMode="auto">
          <a:xfrm flipV="1">
            <a:off x="7391400" y="4114800"/>
            <a:ext cx="0" cy="121920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41996" name="Text Box 12">
            <a:extLst>
              <a:ext uri="{FF2B5EF4-FFF2-40B4-BE49-F238E27FC236}">
                <a16:creationId xmlns:a16="http://schemas.microsoft.com/office/drawing/2014/main" id="{5E563DF0-9C67-4839-88ED-EABA4F292623}"/>
              </a:ext>
            </a:extLst>
          </p:cNvPr>
          <p:cNvSpPr txBox="1">
            <a:spLocks noChangeArrowheads="1"/>
          </p:cNvSpPr>
          <p:nvPr/>
        </p:nvSpPr>
        <p:spPr bwMode="auto">
          <a:xfrm>
            <a:off x="2476500" y="5791200"/>
            <a:ext cx="5905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a:t>Then your results will be more </a:t>
            </a:r>
            <a:r>
              <a:rPr lang="en-GB" altLang="en-US">
                <a:solidFill>
                  <a:srgbClr val="0000FF"/>
                </a:solidFill>
              </a:rPr>
              <a:t>accurate</a:t>
            </a:r>
            <a:r>
              <a:rPr lang="en-GB" alt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1990"/>
                                        </p:tgtEl>
                                        <p:attrNameLst>
                                          <p:attrName>style.visibility</p:attrName>
                                        </p:attrNameLst>
                                      </p:cBhvr>
                                      <p:to>
                                        <p:strVal val="visible"/>
                                      </p:to>
                                    </p:set>
                                  </p:childTnLst>
                                </p:cTn>
                              </p:par>
                            </p:childTnLst>
                          </p:cTn>
                        </p:par>
                        <p:par>
                          <p:cTn id="15" fill="hold" nodeType="afterGroup">
                            <p:stCondLst>
                              <p:cond delay="500"/>
                            </p:stCondLst>
                            <p:childTnLst>
                              <p:par>
                                <p:cTn id="16" presetID="17" presetClass="entr" presetSubtype="10" fill="hold" nodeType="afterEffect">
                                  <p:stCondLst>
                                    <p:cond delay="0"/>
                                  </p:stCondLst>
                                  <p:childTnLst>
                                    <p:set>
                                      <p:cBhvr>
                                        <p:cTn id="17" dur="1" fill="hold">
                                          <p:stCondLst>
                                            <p:cond delay="0"/>
                                          </p:stCondLst>
                                        </p:cTn>
                                        <p:tgtEl>
                                          <p:spTgt spid="41991"/>
                                        </p:tgtEl>
                                        <p:attrNameLst>
                                          <p:attrName>style.visibility</p:attrName>
                                        </p:attrNameLst>
                                      </p:cBhvr>
                                      <p:to>
                                        <p:strVal val="visible"/>
                                      </p:to>
                                    </p:set>
                                    <p:anim calcmode="lin" valueType="num">
                                      <p:cBhvr>
                                        <p:cTn id="18" dur="500" fill="hold"/>
                                        <p:tgtEl>
                                          <p:spTgt spid="41991"/>
                                        </p:tgtEl>
                                        <p:attrNameLst>
                                          <p:attrName>ppt_w</p:attrName>
                                        </p:attrNameLst>
                                      </p:cBhvr>
                                      <p:tavLst>
                                        <p:tav tm="0">
                                          <p:val>
                                            <p:fltVal val="0"/>
                                          </p:val>
                                        </p:tav>
                                        <p:tav tm="100000">
                                          <p:val>
                                            <p:strVal val="#ppt_w"/>
                                          </p:val>
                                        </p:tav>
                                      </p:tavLst>
                                    </p:anim>
                                    <p:anim calcmode="lin" valueType="num">
                                      <p:cBhvr>
                                        <p:cTn id="19" dur="500" fill="hold"/>
                                        <p:tgtEl>
                                          <p:spTgt spid="41991"/>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41994">
                                            <p:txEl>
                                              <p:pRg st="0" end="0"/>
                                            </p:txEl>
                                          </p:spTgt>
                                        </p:tgtEl>
                                        <p:attrNameLst>
                                          <p:attrName>style.visibility</p:attrName>
                                        </p:attrNameLst>
                                      </p:cBhvr>
                                      <p:to>
                                        <p:strVal val="visible"/>
                                      </p:to>
                                    </p:set>
                                  </p:childTnLst>
                                </p:cTn>
                              </p:par>
                            </p:childTnLst>
                          </p:cTn>
                        </p:par>
                        <p:par>
                          <p:cTn id="24" fill="hold" nodeType="afterGroup">
                            <p:stCondLst>
                              <p:cond delay="500"/>
                            </p:stCondLst>
                            <p:childTnLst>
                              <p:par>
                                <p:cTn id="25" presetID="17" presetClass="entr" presetSubtype="10" fill="hold" nodeType="afterEffect">
                                  <p:stCondLst>
                                    <p:cond delay="0"/>
                                  </p:stCondLst>
                                  <p:childTnLst>
                                    <p:set>
                                      <p:cBhvr>
                                        <p:cTn id="26" dur="1" fill="hold">
                                          <p:stCondLst>
                                            <p:cond delay="0"/>
                                          </p:stCondLst>
                                        </p:cTn>
                                        <p:tgtEl>
                                          <p:spTgt spid="41995"/>
                                        </p:tgtEl>
                                        <p:attrNameLst>
                                          <p:attrName>style.visibility</p:attrName>
                                        </p:attrNameLst>
                                      </p:cBhvr>
                                      <p:to>
                                        <p:strVal val="visible"/>
                                      </p:to>
                                    </p:set>
                                    <p:anim calcmode="lin" valueType="num">
                                      <p:cBhvr>
                                        <p:cTn id="27" dur="500" fill="hold"/>
                                        <p:tgtEl>
                                          <p:spTgt spid="41995"/>
                                        </p:tgtEl>
                                        <p:attrNameLst>
                                          <p:attrName>ppt_w</p:attrName>
                                        </p:attrNameLst>
                                      </p:cBhvr>
                                      <p:tavLst>
                                        <p:tav tm="0">
                                          <p:val>
                                            <p:fltVal val="0"/>
                                          </p:val>
                                        </p:tav>
                                        <p:tav tm="100000">
                                          <p:val>
                                            <p:strVal val="#ppt_w"/>
                                          </p:val>
                                        </p:tav>
                                      </p:tavLst>
                                    </p:anim>
                                    <p:anim calcmode="lin" valueType="num">
                                      <p:cBhvr>
                                        <p:cTn id="28" dur="500" fill="hold"/>
                                        <p:tgtEl>
                                          <p:spTgt spid="41995"/>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1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P spid="41994" grpId="0" build="p" autoUpdateAnimBg="0"/>
      <p:bldP spid="4199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4FA9DEAA-A624-4991-85AE-E0A447889E93}"/>
              </a:ext>
            </a:extLst>
          </p:cNvPr>
          <p:cNvSpPr txBox="1">
            <a:spLocks noChangeArrowheads="1"/>
          </p:cNvSpPr>
          <p:nvPr/>
        </p:nvSpPr>
        <p:spPr bwMode="auto">
          <a:xfrm>
            <a:off x="914400" y="12192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a:t>
            </a:r>
            <a:r>
              <a:rPr lang="en-GB" altLang="en-US" sz="2800" u="sng"/>
              <a:t>in</a:t>
            </a:r>
            <a:r>
              <a:rPr lang="en-GB" altLang="en-US" sz="2800"/>
              <a:t>dependent variable is</a:t>
            </a:r>
            <a:br>
              <a:rPr lang="en-GB" altLang="en-US" sz="2800"/>
            </a:br>
            <a:r>
              <a:rPr lang="en-GB" altLang="en-US" sz="3200"/>
              <a:t>?</a:t>
            </a:r>
          </a:p>
        </p:txBody>
      </p:sp>
      <p:sp>
        <p:nvSpPr>
          <p:cNvPr id="18435" name="Text Box 3">
            <a:extLst>
              <a:ext uri="{FF2B5EF4-FFF2-40B4-BE49-F238E27FC236}">
                <a16:creationId xmlns:a16="http://schemas.microsoft.com/office/drawing/2014/main" id="{D975C45F-A27B-46B1-9A14-357812531A98}"/>
              </a:ext>
            </a:extLst>
          </p:cNvPr>
          <p:cNvSpPr txBox="1">
            <a:spLocks noChangeArrowheads="1"/>
          </p:cNvSpPr>
          <p:nvPr/>
        </p:nvSpPr>
        <p:spPr bwMode="auto">
          <a:xfrm>
            <a:off x="914400" y="457200"/>
            <a:ext cx="8991600" cy="579438"/>
          </a:xfrm>
          <a:prstGeom prst="rect">
            <a:avLst/>
          </a:prstGeom>
          <a:gradFill rotWithShape="0">
            <a:gsLst>
              <a:gs pos="0">
                <a:srgbClr val="FFFF66"/>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In Summary</a:t>
            </a:r>
            <a:endParaRPr lang="en-GB" altLang="en-US"/>
          </a:p>
        </p:txBody>
      </p:sp>
      <p:pic>
        <p:nvPicPr>
          <p:cNvPr id="51209" name="Picture 9" descr="D:\P4U Web-site items\KJ-PowerPoints\images for PPTs\ProfM-fromTechSetTIFF+Transparent.gif">
            <a:extLst>
              <a:ext uri="{FF2B5EF4-FFF2-40B4-BE49-F238E27FC236}">
                <a16:creationId xmlns:a16="http://schemas.microsoft.com/office/drawing/2014/main" id="{6EE6458D-7C50-4736-AADF-18EBA036EF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3325" y="1219200"/>
            <a:ext cx="179387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0" name="Text Box 10">
            <a:extLst>
              <a:ext uri="{FF2B5EF4-FFF2-40B4-BE49-F238E27FC236}">
                <a16:creationId xmlns:a16="http://schemas.microsoft.com/office/drawing/2014/main" id="{CC4255EA-3D01-4689-8C0D-977D36A99ED3}"/>
              </a:ext>
            </a:extLst>
          </p:cNvPr>
          <p:cNvSpPr txBox="1">
            <a:spLocks noChangeArrowheads="1"/>
          </p:cNvSpPr>
          <p:nvPr/>
        </p:nvSpPr>
        <p:spPr bwMode="auto">
          <a:xfrm>
            <a:off x="914400" y="1770063"/>
            <a:ext cx="2438400" cy="5794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buClr>
                <a:srgbClr val="CC00CC"/>
              </a:buClr>
              <a:buFontTx/>
              <a:buChar char="•"/>
            </a:pPr>
            <a:r>
              <a:rPr lang="en-GB" altLang="en-US" sz="3200"/>
              <a:t> weight</a:t>
            </a:r>
          </a:p>
        </p:txBody>
      </p:sp>
      <p:sp>
        <p:nvSpPr>
          <p:cNvPr id="51211" name="Text Box 11">
            <a:extLst>
              <a:ext uri="{FF2B5EF4-FFF2-40B4-BE49-F238E27FC236}">
                <a16:creationId xmlns:a16="http://schemas.microsoft.com/office/drawing/2014/main" id="{B314AC10-0D80-43B3-8F5F-16296A53FC5F}"/>
              </a:ext>
            </a:extLst>
          </p:cNvPr>
          <p:cNvSpPr txBox="1">
            <a:spLocks noChangeArrowheads="1"/>
          </p:cNvSpPr>
          <p:nvPr/>
        </p:nvSpPr>
        <p:spPr bwMode="auto">
          <a:xfrm>
            <a:off x="914400" y="25146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dependent variable is</a:t>
            </a:r>
            <a:br>
              <a:rPr lang="en-GB" altLang="en-US" sz="2800"/>
            </a:br>
            <a:r>
              <a:rPr lang="en-GB" altLang="en-US" sz="3200"/>
              <a:t>?</a:t>
            </a:r>
          </a:p>
        </p:txBody>
      </p:sp>
      <p:sp>
        <p:nvSpPr>
          <p:cNvPr id="51212" name="Text Box 12">
            <a:extLst>
              <a:ext uri="{FF2B5EF4-FFF2-40B4-BE49-F238E27FC236}">
                <a16:creationId xmlns:a16="http://schemas.microsoft.com/office/drawing/2014/main" id="{645C3101-BA91-4784-AB05-0508F831792B}"/>
              </a:ext>
            </a:extLst>
          </p:cNvPr>
          <p:cNvSpPr txBox="1">
            <a:spLocks noChangeArrowheads="1"/>
          </p:cNvSpPr>
          <p:nvPr/>
        </p:nvSpPr>
        <p:spPr bwMode="auto">
          <a:xfrm>
            <a:off x="914400" y="3048000"/>
            <a:ext cx="4572000" cy="5794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buClr>
                <a:schemeClr val="accent2"/>
              </a:buClr>
              <a:buFontTx/>
              <a:buChar char="•"/>
            </a:pPr>
            <a:r>
              <a:rPr lang="en-GB" altLang="en-US" sz="3200"/>
              <a:t> length of the elastic</a:t>
            </a:r>
          </a:p>
        </p:txBody>
      </p:sp>
      <p:sp>
        <p:nvSpPr>
          <p:cNvPr id="51213" name="Text Box 13">
            <a:extLst>
              <a:ext uri="{FF2B5EF4-FFF2-40B4-BE49-F238E27FC236}">
                <a16:creationId xmlns:a16="http://schemas.microsoft.com/office/drawing/2014/main" id="{BF436BD1-CB53-4071-BEBC-478F239AC5F0}"/>
              </a:ext>
            </a:extLst>
          </p:cNvPr>
          <p:cNvSpPr txBox="1">
            <a:spLocks noChangeArrowheads="1"/>
          </p:cNvSpPr>
          <p:nvPr/>
        </p:nvSpPr>
        <p:spPr bwMode="auto">
          <a:xfrm>
            <a:off x="914400" y="38862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control variables are</a:t>
            </a:r>
            <a:br>
              <a:rPr lang="en-GB" altLang="en-US" sz="2800"/>
            </a:br>
            <a:r>
              <a:rPr lang="en-GB" altLang="en-US" sz="3200"/>
              <a:t>?</a:t>
            </a:r>
          </a:p>
        </p:txBody>
      </p:sp>
      <p:sp>
        <p:nvSpPr>
          <p:cNvPr id="51214" name="Text Box 14">
            <a:extLst>
              <a:ext uri="{FF2B5EF4-FFF2-40B4-BE49-F238E27FC236}">
                <a16:creationId xmlns:a16="http://schemas.microsoft.com/office/drawing/2014/main" id="{9BD53A80-1C9E-42A2-870B-54C6C2F0F868}"/>
              </a:ext>
            </a:extLst>
          </p:cNvPr>
          <p:cNvSpPr txBox="1">
            <a:spLocks noChangeArrowheads="1"/>
          </p:cNvSpPr>
          <p:nvPr/>
        </p:nvSpPr>
        <p:spPr bwMode="auto">
          <a:xfrm>
            <a:off x="914400" y="4419600"/>
            <a:ext cx="4572000" cy="15541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same elastic band,</a:t>
            </a:r>
            <a:br>
              <a:rPr lang="en-GB" altLang="en-US" sz="3200"/>
            </a:br>
            <a:r>
              <a:rPr lang="en-GB" altLang="en-US" sz="3200"/>
              <a:t>same scale, etc,</a:t>
            </a:r>
            <a:br>
              <a:rPr lang="en-GB" altLang="en-US" sz="3200"/>
            </a:br>
            <a:r>
              <a:rPr lang="en-GB" altLang="en-US" sz="3200"/>
              <a:t>so it is a fair test.</a:t>
            </a:r>
          </a:p>
        </p:txBody>
      </p:sp>
      <p:sp>
        <p:nvSpPr>
          <p:cNvPr id="51215" name="Text Box 15">
            <a:extLst>
              <a:ext uri="{FF2B5EF4-FFF2-40B4-BE49-F238E27FC236}">
                <a16:creationId xmlns:a16="http://schemas.microsoft.com/office/drawing/2014/main" id="{BFCC6625-8880-4C02-AD34-6BD01C2E31C1}"/>
              </a:ext>
            </a:extLst>
          </p:cNvPr>
          <p:cNvSpPr txBox="1">
            <a:spLocks noChangeArrowheads="1"/>
          </p:cNvSpPr>
          <p:nvPr/>
        </p:nvSpPr>
        <p:spPr bwMode="auto">
          <a:xfrm>
            <a:off x="6248400" y="533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spcBef>
                <a:spcPct val="50000"/>
              </a:spcBef>
            </a:pPr>
            <a:r>
              <a:rPr lang="en-GB" altLang="en-US"/>
              <a:t>Example 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1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1209"/>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1202">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1210"/>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2" name="applaus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51211">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1212"/>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applaus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51213">
                                            <p:txEl>
                                              <p:pRg st="0" end="0"/>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iterate type="wd">
                                    <p:tmAbs val="300"/>
                                  </p:iterate>
                                  <p:childTnLst>
                                    <p:set>
                                      <p:cBhvr>
                                        <p:cTn id="33" dur="1" fill="hold">
                                          <p:stCondLst>
                                            <p:cond delay="299"/>
                                          </p:stCondLst>
                                        </p:cTn>
                                        <p:tgtEl>
                                          <p:spTgt spid="51214"/>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10" grpId="0" animBg="1" autoUpdateAnimBg="0"/>
      <p:bldP spid="51211" grpId="0" build="p" autoUpdateAnimBg="0"/>
      <p:bldP spid="51212" grpId="0" animBg="1" autoUpdateAnimBg="0"/>
      <p:bldP spid="51213" grpId="0" build="p" autoUpdateAnimBg="0"/>
      <p:bldP spid="51214" grpId="0" animBg="1" autoUpdateAnimBg="0"/>
      <p:bldP spid="5121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2226" name="Text Box 2">
            <a:extLst>
              <a:ext uri="{FF2B5EF4-FFF2-40B4-BE49-F238E27FC236}">
                <a16:creationId xmlns:a16="http://schemas.microsoft.com/office/drawing/2014/main" id="{643F00BF-6810-4244-8A8A-F7F0262DADBE}"/>
              </a:ext>
            </a:extLst>
          </p:cNvPr>
          <p:cNvSpPr txBox="1">
            <a:spLocks noChangeArrowheads="1"/>
          </p:cNvSpPr>
          <p:nvPr/>
        </p:nvSpPr>
        <p:spPr bwMode="auto">
          <a:xfrm>
            <a:off x="914400" y="12192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a:t>
            </a:r>
            <a:r>
              <a:rPr lang="en-GB" altLang="en-US" sz="2800" u="sng"/>
              <a:t>in</a:t>
            </a:r>
            <a:r>
              <a:rPr lang="en-GB" altLang="en-US" sz="2800"/>
              <a:t>dependent variable is</a:t>
            </a:r>
            <a:br>
              <a:rPr lang="en-GB" altLang="en-US" sz="2800"/>
            </a:br>
            <a:r>
              <a:rPr lang="en-GB" altLang="en-US" sz="3200"/>
              <a:t>?</a:t>
            </a:r>
          </a:p>
        </p:txBody>
      </p:sp>
      <p:sp>
        <p:nvSpPr>
          <p:cNvPr id="19459" name="Text Box 3">
            <a:extLst>
              <a:ext uri="{FF2B5EF4-FFF2-40B4-BE49-F238E27FC236}">
                <a16:creationId xmlns:a16="http://schemas.microsoft.com/office/drawing/2014/main" id="{E0845DD9-CA04-48CE-BB18-79EDDF2D6355}"/>
              </a:ext>
            </a:extLst>
          </p:cNvPr>
          <p:cNvSpPr txBox="1">
            <a:spLocks noChangeArrowheads="1"/>
          </p:cNvSpPr>
          <p:nvPr/>
        </p:nvSpPr>
        <p:spPr bwMode="auto">
          <a:xfrm>
            <a:off x="914400" y="457200"/>
            <a:ext cx="8991600" cy="579438"/>
          </a:xfrm>
          <a:prstGeom prst="rect">
            <a:avLst/>
          </a:prstGeom>
          <a:gradFill rotWithShape="0">
            <a:gsLst>
              <a:gs pos="0">
                <a:srgbClr val="FFFF66"/>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In Summary</a:t>
            </a:r>
            <a:endParaRPr lang="en-GB" altLang="en-US"/>
          </a:p>
        </p:txBody>
      </p:sp>
      <p:sp>
        <p:nvSpPr>
          <p:cNvPr id="52229" name="Text Box 5">
            <a:extLst>
              <a:ext uri="{FF2B5EF4-FFF2-40B4-BE49-F238E27FC236}">
                <a16:creationId xmlns:a16="http://schemas.microsoft.com/office/drawing/2014/main" id="{D4CC1071-20EE-4B25-8C1D-9B29FE67CAFA}"/>
              </a:ext>
            </a:extLst>
          </p:cNvPr>
          <p:cNvSpPr txBox="1">
            <a:spLocks noChangeArrowheads="1"/>
          </p:cNvSpPr>
          <p:nvPr/>
        </p:nvSpPr>
        <p:spPr bwMode="auto">
          <a:xfrm>
            <a:off x="914400" y="1770063"/>
            <a:ext cx="4648200" cy="5794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buClr>
                <a:srgbClr val="CC00CC"/>
              </a:buClr>
              <a:buFontTx/>
              <a:buChar char="•"/>
            </a:pPr>
            <a:r>
              <a:rPr lang="en-GB" altLang="en-US" sz="3200"/>
              <a:t> initial temperature</a:t>
            </a:r>
          </a:p>
        </p:txBody>
      </p:sp>
      <p:sp>
        <p:nvSpPr>
          <p:cNvPr id="52230" name="Text Box 6">
            <a:extLst>
              <a:ext uri="{FF2B5EF4-FFF2-40B4-BE49-F238E27FC236}">
                <a16:creationId xmlns:a16="http://schemas.microsoft.com/office/drawing/2014/main" id="{F4A08025-096A-451A-8686-7E4A16D1B670}"/>
              </a:ext>
            </a:extLst>
          </p:cNvPr>
          <p:cNvSpPr txBox="1">
            <a:spLocks noChangeArrowheads="1"/>
          </p:cNvSpPr>
          <p:nvPr/>
        </p:nvSpPr>
        <p:spPr bwMode="auto">
          <a:xfrm>
            <a:off x="914400" y="25146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dependent variable is</a:t>
            </a:r>
            <a:br>
              <a:rPr lang="en-GB" altLang="en-US" sz="2800"/>
            </a:br>
            <a:r>
              <a:rPr lang="en-GB" altLang="en-US" sz="3200"/>
              <a:t>?</a:t>
            </a:r>
          </a:p>
        </p:txBody>
      </p:sp>
      <p:sp>
        <p:nvSpPr>
          <p:cNvPr id="52231" name="Text Box 7">
            <a:extLst>
              <a:ext uri="{FF2B5EF4-FFF2-40B4-BE49-F238E27FC236}">
                <a16:creationId xmlns:a16="http://schemas.microsoft.com/office/drawing/2014/main" id="{099BBBA1-BEB8-44F2-9413-9F90DA5FEB7A}"/>
              </a:ext>
            </a:extLst>
          </p:cNvPr>
          <p:cNvSpPr txBox="1">
            <a:spLocks noChangeArrowheads="1"/>
          </p:cNvSpPr>
          <p:nvPr/>
        </p:nvSpPr>
        <p:spPr bwMode="auto">
          <a:xfrm>
            <a:off x="914400" y="3048000"/>
            <a:ext cx="5410200" cy="5794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buClr>
                <a:schemeClr val="accent2"/>
              </a:buClr>
              <a:buFontTx/>
              <a:buChar char="•"/>
            </a:pPr>
            <a:r>
              <a:rPr lang="en-GB" altLang="en-US" sz="3200"/>
              <a:t> temperature as it cools</a:t>
            </a:r>
          </a:p>
        </p:txBody>
      </p:sp>
      <p:sp>
        <p:nvSpPr>
          <p:cNvPr id="52232" name="Text Box 8">
            <a:extLst>
              <a:ext uri="{FF2B5EF4-FFF2-40B4-BE49-F238E27FC236}">
                <a16:creationId xmlns:a16="http://schemas.microsoft.com/office/drawing/2014/main" id="{33B99A1A-3A19-43AE-AE69-7B58EE7B5EDF}"/>
              </a:ext>
            </a:extLst>
          </p:cNvPr>
          <p:cNvSpPr txBox="1">
            <a:spLocks noChangeArrowheads="1"/>
          </p:cNvSpPr>
          <p:nvPr/>
        </p:nvSpPr>
        <p:spPr bwMode="auto">
          <a:xfrm>
            <a:off x="914400" y="38862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control variables are</a:t>
            </a:r>
            <a:br>
              <a:rPr lang="en-GB" altLang="en-US" sz="2800"/>
            </a:br>
            <a:r>
              <a:rPr lang="en-GB" altLang="en-US" sz="3200"/>
              <a:t>?</a:t>
            </a:r>
          </a:p>
        </p:txBody>
      </p:sp>
      <p:sp>
        <p:nvSpPr>
          <p:cNvPr id="52233" name="Text Box 9">
            <a:extLst>
              <a:ext uri="{FF2B5EF4-FFF2-40B4-BE49-F238E27FC236}">
                <a16:creationId xmlns:a16="http://schemas.microsoft.com/office/drawing/2014/main" id="{DC745ED9-FE94-4548-A244-D7E12E815463}"/>
              </a:ext>
            </a:extLst>
          </p:cNvPr>
          <p:cNvSpPr txBox="1">
            <a:spLocks noChangeArrowheads="1"/>
          </p:cNvSpPr>
          <p:nvPr/>
        </p:nvSpPr>
        <p:spPr bwMode="auto">
          <a:xfrm>
            <a:off x="914400" y="4419600"/>
            <a:ext cx="6781800" cy="22272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a:t>
            </a:r>
            <a:r>
              <a:rPr lang="en-GB" altLang="en-US" sz="2800" u="sng"/>
              <a:t>same</a:t>
            </a:r>
            <a:r>
              <a:rPr lang="en-GB" altLang="en-US" sz="2800"/>
              <a:t> beaker, </a:t>
            </a:r>
            <a:br>
              <a:rPr lang="en-GB" altLang="en-US" sz="2800"/>
            </a:br>
            <a:r>
              <a:rPr lang="en-GB" altLang="en-US" sz="2800"/>
              <a:t>with the </a:t>
            </a:r>
            <a:r>
              <a:rPr lang="en-GB" altLang="en-US" sz="2800" u="sng"/>
              <a:t>same</a:t>
            </a:r>
            <a:r>
              <a:rPr lang="en-GB" altLang="en-US" sz="2800"/>
              <a:t> amount of water, </a:t>
            </a:r>
            <a:br>
              <a:rPr lang="en-GB" altLang="en-US" sz="2800"/>
            </a:br>
            <a:r>
              <a:rPr lang="en-GB" altLang="en-US" sz="2800"/>
              <a:t>in the </a:t>
            </a:r>
            <a:r>
              <a:rPr lang="en-GB" altLang="en-US" sz="2800" u="sng"/>
              <a:t>same</a:t>
            </a:r>
            <a:r>
              <a:rPr lang="en-GB" altLang="en-US" sz="2800"/>
              <a:t> position in the room, </a:t>
            </a:r>
            <a:br>
              <a:rPr lang="en-GB" altLang="en-US" sz="2800"/>
            </a:br>
            <a:r>
              <a:rPr lang="en-GB" altLang="en-US" sz="2800"/>
              <a:t>at the </a:t>
            </a:r>
            <a:r>
              <a:rPr lang="en-GB" altLang="en-US" sz="2800" u="sng"/>
              <a:t>same</a:t>
            </a:r>
            <a:r>
              <a:rPr lang="en-GB" altLang="en-US" sz="2800"/>
              <a:t> room temperature,</a:t>
            </a:r>
            <a:br>
              <a:rPr lang="en-GB" altLang="en-US" sz="2800"/>
            </a:br>
            <a:r>
              <a:rPr lang="en-GB" altLang="en-US" sz="2800"/>
              <a:t>so it is a fair test.</a:t>
            </a:r>
          </a:p>
        </p:txBody>
      </p:sp>
      <p:sp>
        <p:nvSpPr>
          <p:cNvPr id="52234" name="Text Box 10">
            <a:extLst>
              <a:ext uri="{FF2B5EF4-FFF2-40B4-BE49-F238E27FC236}">
                <a16:creationId xmlns:a16="http://schemas.microsoft.com/office/drawing/2014/main" id="{3D07405E-8EB3-434F-B9BE-56938E820888}"/>
              </a:ext>
            </a:extLst>
          </p:cNvPr>
          <p:cNvSpPr txBox="1">
            <a:spLocks noChangeArrowheads="1"/>
          </p:cNvSpPr>
          <p:nvPr/>
        </p:nvSpPr>
        <p:spPr bwMode="auto">
          <a:xfrm>
            <a:off x="6248400" y="533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spcBef>
                <a:spcPct val="50000"/>
              </a:spcBef>
            </a:pPr>
            <a:r>
              <a:rPr lang="en-GB" altLang="en-US"/>
              <a:t>Example 2</a:t>
            </a:r>
          </a:p>
        </p:txBody>
      </p:sp>
      <p:pic>
        <p:nvPicPr>
          <p:cNvPr id="52235" name="Picture 11" descr="D:\P4U Web-site items\KJ-PowerPoints\images for PPTs\beaker+thermom+Transparent.gif">
            <a:extLst>
              <a:ext uri="{FF2B5EF4-FFF2-40B4-BE49-F238E27FC236}">
                <a16:creationId xmlns:a16="http://schemas.microsoft.com/office/drawing/2014/main" id="{6B1313BB-ACE5-41C7-AB48-87972FDD01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2563" y="1143000"/>
            <a:ext cx="1544637"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223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2235"/>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2226">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2229"/>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2" name="applaus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52230">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2231"/>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applaus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52232">
                                            <p:txEl>
                                              <p:pRg st="0" end="0"/>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iterate type="wd">
                                    <p:tmAbs val="300"/>
                                  </p:iterate>
                                  <p:childTnLst>
                                    <p:set>
                                      <p:cBhvr>
                                        <p:cTn id="33" dur="1" fill="hold">
                                          <p:stCondLst>
                                            <p:cond delay="299"/>
                                          </p:stCondLst>
                                        </p:cTn>
                                        <p:tgtEl>
                                          <p:spTgt spid="52233"/>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utoUpdateAnimBg="0"/>
      <p:bldP spid="52229" grpId="0" animBg="1" autoUpdateAnimBg="0"/>
      <p:bldP spid="52230" grpId="0" build="p" autoUpdateAnimBg="0"/>
      <p:bldP spid="52231" grpId="0" animBg="1" autoUpdateAnimBg="0"/>
      <p:bldP spid="52232" grpId="0" build="p" autoUpdateAnimBg="0"/>
      <p:bldP spid="52233" grpId="0" animBg="1" autoUpdateAnimBg="0"/>
      <p:bldP spid="522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AE07288B-080E-41CD-855E-C75B968ED41A}"/>
              </a:ext>
            </a:extLst>
          </p:cNvPr>
          <p:cNvSpPr txBox="1">
            <a:spLocks noChangeArrowheads="1"/>
          </p:cNvSpPr>
          <p:nvPr/>
        </p:nvSpPr>
        <p:spPr bwMode="auto">
          <a:xfrm>
            <a:off x="914400" y="12192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a:t>
            </a:r>
            <a:r>
              <a:rPr lang="en-GB" altLang="en-US" sz="2800" u="sng"/>
              <a:t>in</a:t>
            </a:r>
            <a:r>
              <a:rPr lang="en-GB" altLang="en-US" sz="2800"/>
              <a:t>dependent variable is</a:t>
            </a:r>
            <a:br>
              <a:rPr lang="en-GB" altLang="en-US" sz="2800"/>
            </a:br>
            <a:r>
              <a:rPr lang="en-GB" altLang="en-US" sz="3200"/>
              <a:t>?</a:t>
            </a:r>
          </a:p>
        </p:txBody>
      </p:sp>
      <p:sp>
        <p:nvSpPr>
          <p:cNvPr id="20483" name="Text Box 3">
            <a:extLst>
              <a:ext uri="{FF2B5EF4-FFF2-40B4-BE49-F238E27FC236}">
                <a16:creationId xmlns:a16="http://schemas.microsoft.com/office/drawing/2014/main" id="{61CDFA56-AB33-441F-9535-1059B2E03F53}"/>
              </a:ext>
            </a:extLst>
          </p:cNvPr>
          <p:cNvSpPr txBox="1">
            <a:spLocks noChangeArrowheads="1"/>
          </p:cNvSpPr>
          <p:nvPr/>
        </p:nvSpPr>
        <p:spPr bwMode="auto">
          <a:xfrm>
            <a:off x="914400" y="457200"/>
            <a:ext cx="8991600" cy="579438"/>
          </a:xfrm>
          <a:prstGeom prst="rect">
            <a:avLst/>
          </a:prstGeom>
          <a:gradFill rotWithShape="0">
            <a:gsLst>
              <a:gs pos="0">
                <a:srgbClr val="FFFF66"/>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In Summary</a:t>
            </a:r>
            <a:endParaRPr lang="en-GB" altLang="en-US"/>
          </a:p>
        </p:txBody>
      </p:sp>
      <p:sp>
        <p:nvSpPr>
          <p:cNvPr id="53252" name="Text Box 4">
            <a:extLst>
              <a:ext uri="{FF2B5EF4-FFF2-40B4-BE49-F238E27FC236}">
                <a16:creationId xmlns:a16="http://schemas.microsoft.com/office/drawing/2014/main" id="{34D1F775-DF15-46BF-BDB5-0BD22FE3BF79}"/>
              </a:ext>
            </a:extLst>
          </p:cNvPr>
          <p:cNvSpPr txBox="1">
            <a:spLocks noChangeArrowheads="1"/>
          </p:cNvSpPr>
          <p:nvPr/>
        </p:nvSpPr>
        <p:spPr bwMode="auto">
          <a:xfrm>
            <a:off x="914400" y="1770063"/>
            <a:ext cx="4648200" cy="5794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buClr>
                <a:srgbClr val="CC00CC"/>
              </a:buClr>
              <a:buFontTx/>
              <a:buChar char="•"/>
            </a:pPr>
            <a:r>
              <a:rPr lang="en-GB" altLang="en-US" sz="3200"/>
              <a:t> voltage (p.d.)</a:t>
            </a:r>
          </a:p>
        </p:txBody>
      </p:sp>
      <p:sp>
        <p:nvSpPr>
          <p:cNvPr id="53253" name="Text Box 5">
            <a:extLst>
              <a:ext uri="{FF2B5EF4-FFF2-40B4-BE49-F238E27FC236}">
                <a16:creationId xmlns:a16="http://schemas.microsoft.com/office/drawing/2014/main" id="{58B71690-A5CC-443E-96F8-2D9689AECF76}"/>
              </a:ext>
            </a:extLst>
          </p:cNvPr>
          <p:cNvSpPr txBox="1">
            <a:spLocks noChangeArrowheads="1"/>
          </p:cNvSpPr>
          <p:nvPr/>
        </p:nvSpPr>
        <p:spPr bwMode="auto">
          <a:xfrm>
            <a:off x="914400" y="25146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dependent variable is</a:t>
            </a:r>
            <a:br>
              <a:rPr lang="en-GB" altLang="en-US" sz="2800"/>
            </a:br>
            <a:r>
              <a:rPr lang="en-GB" altLang="en-US" sz="3200"/>
              <a:t>?</a:t>
            </a:r>
          </a:p>
        </p:txBody>
      </p:sp>
      <p:sp>
        <p:nvSpPr>
          <p:cNvPr id="53254" name="Text Box 6">
            <a:extLst>
              <a:ext uri="{FF2B5EF4-FFF2-40B4-BE49-F238E27FC236}">
                <a16:creationId xmlns:a16="http://schemas.microsoft.com/office/drawing/2014/main" id="{FDE40F18-FE9A-4B20-ABA9-4BBA87DB3C65}"/>
              </a:ext>
            </a:extLst>
          </p:cNvPr>
          <p:cNvSpPr txBox="1">
            <a:spLocks noChangeArrowheads="1"/>
          </p:cNvSpPr>
          <p:nvPr/>
        </p:nvSpPr>
        <p:spPr bwMode="auto">
          <a:xfrm>
            <a:off x="914400" y="3048000"/>
            <a:ext cx="5410200" cy="5794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buClr>
                <a:schemeClr val="accent2"/>
              </a:buClr>
              <a:buFontTx/>
              <a:buChar char="•"/>
            </a:pPr>
            <a:r>
              <a:rPr lang="en-GB" altLang="en-US" sz="3200"/>
              <a:t> current</a:t>
            </a:r>
          </a:p>
        </p:txBody>
      </p:sp>
      <p:sp>
        <p:nvSpPr>
          <p:cNvPr id="53255" name="Text Box 7">
            <a:extLst>
              <a:ext uri="{FF2B5EF4-FFF2-40B4-BE49-F238E27FC236}">
                <a16:creationId xmlns:a16="http://schemas.microsoft.com/office/drawing/2014/main" id="{5880A40A-5347-4903-AF9E-39A1D00EEC29}"/>
              </a:ext>
            </a:extLst>
          </p:cNvPr>
          <p:cNvSpPr txBox="1">
            <a:spLocks noChangeArrowheads="1"/>
          </p:cNvSpPr>
          <p:nvPr/>
        </p:nvSpPr>
        <p:spPr bwMode="auto">
          <a:xfrm>
            <a:off x="914400" y="3886200"/>
            <a:ext cx="5181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The control variables are</a:t>
            </a:r>
            <a:br>
              <a:rPr lang="en-GB" altLang="en-US" sz="2800"/>
            </a:br>
            <a:r>
              <a:rPr lang="en-GB" altLang="en-US" sz="3200"/>
              <a:t>?</a:t>
            </a:r>
          </a:p>
        </p:txBody>
      </p:sp>
      <p:sp>
        <p:nvSpPr>
          <p:cNvPr id="53256" name="Text Box 8">
            <a:extLst>
              <a:ext uri="{FF2B5EF4-FFF2-40B4-BE49-F238E27FC236}">
                <a16:creationId xmlns:a16="http://schemas.microsoft.com/office/drawing/2014/main" id="{64829C31-0560-44CD-A111-1A63F1699A99}"/>
              </a:ext>
            </a:extLst>
          </p:cNvPr>
          <p:cNvSpPr txBox="1">
            <a:spLocks noChangeArrowheads="1"/>
          </p:cNvSpPr>
          <p:nvPr/>
        </p:nvSpPr>
        <p:spPr bwMode="auto">
          <a:xfrm>
            <a:off x="914400" y="4419600"/>
            <a:ext cx="7162800" cy="15541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the </a:t>
            </a:r>
            <a:r>
              <a:rPr lang="en-GB" altLang="en-US" sz="3200" u="sng"/>
              <a:t>same</a:t>
            </a:r>
            <a:r>
              <a:rPr lang="en-GB" altLang="en-US" sz="3200"/>
              <a:t> circuit, </a:t>
            </a:r>
            <a:br>
              <a:rPr lang="en-GB" altLang="en-US" sz="3200"/>
            </a:br>
            <a:r>
              <a:rPr lang="en-GB" altLang="en-US" sz="3200"/>
              <a:t>at the </a:t>
            </a:r>
            <a:r>
              <a:rPr lang="en-GB" altLang="en-US" sz="3200" u="sng"/>
              <a:t>same</a:t>
            </a:r>
            <a:r>
              <a:rPr lang="en-GB" altLang="en-US" sz="3200"/>
              <a:t> temperature each time,</a:t>
            </a:r>
            <a:br>
              <a:rPr lang="en-GB" altLang="en-US" sz="3200"/>
            </a:br>
            <a:r>
              <a:rPr lang="en-GB" altLang="en-US" sz="3200"/>
              <a:t>so it is a fair test.</a:t>
            </a:r>
          </a:p>
        </p:txBody>
      </p:sp>
      <p:sp>
        <p:nvSpPr>
          <p:cNvPr id="53257" name="Text Box 9">
            <a:extLst>
              <a:ext uri="{FF2B5EF4-FFF2-40B4-BE49-F238E27FC236}">
                <a16:creationId xmlns:a16="http://schemas.microsoft.com/office/drawing/2014/main" id="{079BD3C0-21E5-4C9F-86D8-55FD4BF91757}"/>
              </a:ext>
            </a:extLst>
          </p:cNvPr>
          <p:cNvSpPr txBox="1">
            <a:spLocks noChangeArrowheads="1"/>
          </p:cNvSpPr>
          <p:nvPr/>
        </p:nvSpPr>
        <p:spPr bwMode="auto">
          <a:xfrm>
            <a:off x="6248400" y="533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spcBef>
                <a:spcPct val="50000"/>
              </a:spcBef>
            </a:pPr>
            <a:r>
              <a:rPr lang="en-GB" altLang="en-US"/>
              <a:t>Example 3</a:t>
            </a:r>
          </a:p>
        </p:txBody>
      </p:sp>
      <p:pic>
        <p:nvPicPr>
          <p:cNvPr id="53260" name="Picture 12" descr="D:\P4U Web-site items\KJ-PowerPoints\images for PPTs\OhmsLawCircuit+Transparent.gif">
            <a:extLst>
              <a:ext uri="{FF2B5EF4-FFF2-40B4-BE49-F238E27FC236}">
                <a16:creationId xmlns:a16="http://schemas.microsoft.com/office/drawing/2014/main" id="{1C60DBA7-0311-4516-A8DC-78EE3AA8B0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420813"/>
            <a:ext cx="3379788"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325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326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3250">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3252"/>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2" name="applaus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53253">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3254"/>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applaus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53255">
                                            <p:txEl>
                                              <p:pRg st="0" end="0"/>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iterate type="wd">
                                    <p:tmAbs val="300"/>
                                  </p:iterate>
                                  <p:childTnLst>
                                    <p:set>
                                      <p:cBhvr>
                                        <p:cTn id="33" dur="1" fill="hold">
                                          <p:stCondLst>
                                            <p:cond delay="299"/>
                                          </p:stCondLst>
                                        </p:cTn>
                                        <p:tgtEl>
                                          <p:spTgt spid="53256"/>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P spid="53252" grpId="0" animBg="1" autoUpdateAnimBg="0"/>
      <p:bldP spid="53253" grpId="0" build="p" autoUpdateAnimBg="0"/>
      <p:bldP spid="53254" grpId="0" animBg="1" autoUpdateAnimBg="0"/>
      <p:bldP spid="53255" grpId="0" build="p" autoUpdateAnimBg="0"/>
      <p:bldP spid="53256" grpId="0" animBg="1" autoUpdateAnimBg="0"/>
      <p:bldP spid="5325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AC6C755F-E046-4BEC-A09A-C33E88F9A9A9}"/>
              </a:ext>
            </a:extLst>
          </p:cNvPr>
          <p:cNvSpPr txBox="1">
            <a:spLocks noChangeArrowheads="1"/>
          </p:cNvSpPr>
          <p:nvPr/>
        </p:nvSpPr>
        <p:spPr bwMode="auto">
          <a:xfrm>
            <a:off x="1295400" y="685800"/>
            <a:ext cx="62484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1600" b="1">
                <a:latin typeface="Verdana" panose="020B0604030504040204" pitchFamily="34" charset="0"/>
              </a:rPr>
              <a:t>Teacher’s Notes - 2</a:t>
            </a:r>
          </a:p>
          <a:p>
            <a:pPr algn="l" eaLnBrk="1" hangingPunct="1">
              <a:spcBef>
                <a:spcPct val="50000"/>
              </a:spcBef>
            </a:pPr>
            <a:r>
              <a:rPr lang="en-GB" altLang="en-US" sz="1400">
                <a:latin typeface="Verdana" panose="020B0604030504040204" pitchFamily="34" charset="0"/>
              </a:rPr>
              <a:t>In order to anticipate any awkward questions from students on this topic, it may be helpful to consider the following points, which arose out of a discussion on the Institute of Physics NewsGroup:</a:t>
            </a:r>
          </a:p>
        </p:txBody>
      </p:sp>
      <p:sp>
        <p:nvSpPr>
          <p:cNvPr id="3075" name="Text Box 3">
            <a:extLst>
              <a:ext uri="{FF2B5EF4-FFF2-40B4-BE49-F238E27FC236}">
                <a16:creationId xmlns:a16="http://schemas.microsoft.com/office/drawing/2014/main" id="{B03420B3-2A24-4CD1-8465-7CA0189BA796}"/>
              </a:ext>
            </a:extLst>
          </p:cNvPr>
          <p:cNvSpPr txBox="1">
            <a:spLocks noChangeArrowheads="1"/>
          </p:cNvSpPr>
          <p:nvPr/>
        </p:nvSpPr>
        <p:spPr bwMode="auto">
          <a:xfrm>
            <a:off x="1295400" y="1905000"/>
            <a:ext cx="6400800"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90500" indent="-190500"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1400">
                <a:latin typeface="Verdana" panose="020B0604030504040204" pitchFamily="34" charset="0"/>
              </a:rPr>
              <a:t>--In Example </a:t>
            </a:r>
            <a:r>
              <a:rPr lang="en-GB" altLang="en-US" sz="1400" b="1">
                <a:latin typeface="Verdana" panose="020B0604030504040204" pitchFamily="34" charset="0"/>
              </a:rPr>
              <a:t>1</a:t>
            </a:r>
            <a:r>
              <a:rPr lang="en-GB" altLang="en-US" sz="1400">
                <a:latin typeface="Verdana" panose="020B0604030504040204" pitchFamily="34" charset="0"/>
              </a:rPr>
              <a:t> (stretching an elastic band) it shows the weight (independent variable) changing the elastic’s length (dependent variable).  But you could just as easily say that you were changing the length of the elastic (independent) and then measuring how much weight was needed (dependent).</a:t>
            </a:r>
          </a:p>
          <a:p>
            <a:pPr algn="l" eaLnBrk="1" hangingPunct="1">
              <a:spcBef>
                <a:spcPct val="50000"/>
              </a:spcBef>
            </a:pPr>
            <a:r>
              <a:rPr lang="en-GB" altLang="en-US" sz="1400">
                <a:latin typeface="Verdana" panose="020B0604030504040204" pitchFamily="34" charset="0"/>
              </a:rPr>
              <a:t>--The simplest rule is to emphasise that the variable that </a:t>
            </a:r>
            <a:r>
              <a:rPr lang="en-GB" altLang="en-US" sz="1400" u="sng">
                <a:latin typeface="Verdana" panose="020B0604030504040204" pitchFamily="34" charset="0"/>
              </a:rPr>
              <a:t>YOU</a:t>
            </a:r>
            <a:r>
              <a:rPr lang="en-GB" altLang="en-US" sz="1400">
                <a:latin typeface="Verdana" panose="020B0604030504040204" pitchFamily="34" charset="0"/>
              </a:rPr>
              <a:t> change is the </a:t>
            </a:r>
            <a:r>
              <a:rPr lang="en-GB" altLang="en-US" sz="1400" u="sng">
                <a:latin typeface="Verdana" panose="020B0604030504040204" pitchFamily="34" charset="0"/>
              </a:rPr>
              <a:t>in</a:t>
            </a:r>
            <a:r>
              <a:rPr lang="en-GB" altLang="en-US" sz="1400">
                <a:latin typeface="Verdana" panose="020B0604030504040204" pitchFamily="34" charset="0"/>
              </a:rPr>
              <a:t>dependent (or input) variable.</a:t>
            </a:r>
          </a:p>
          <a:p>
            <a:pPr algn="l" eaLnBrk="1" hangingPunct="1">
              <a:spcBef>
                <a:spcPct val="50000"/>
              </a:spcBef>
            </a:pPr>
            <a:r>
              <a:rPr lang="en-GB" altLang="en-US" sz="1400">
                <a:latin typeface="Verdana" panose="020B0604030504040204" pitchFamily="34" charset="0"/>
              </a:rPr>
              <a:t>--Many students would find it easier to use the terms ‘input’ variable and ‘outcome’ variable, as these are more descriptive …but the UK exam specifications (and exam papers) do not use these terms.</a:t>
            </a:r>
            <a:br>
              <a:rPr lang="en-GB" altLang="en-US" sz="1400">
                <a:latin typeface="Verdana" panose="020B0604030504040204" pitchFamily="34" charset="0"/>
              </a:rPr>
            </a:br>
            <a:endParaRPr lang="en-GB" altLang="en-US" sz="1400">
              <a:latin typeface="Verdana" panose="020B0604030504040204" pitchFamily="34" charset="0"/>
            </a:endParaRPr>
          </a:p>
          <a:p>
            <a:pPr algn="l" eaLnBrk="1" hangingPunct="1">
              <a:spcBef>
                <a:spcPct val="50000"/>
              </a:spcBef>
            </a:pPr>
            <a:r>
              <a:rPr lang="en-GB" altLang="en-US" sz="1400">
                <a:latin typeface="Verdana" panose="020B0604030504040204" pitchFamily="34" charset="0"/>
              </a:rPr>
              <a:t>--In Example </a:t>
            </a:r>
            <a:r>
              <a:rPr lang="en-GB" altLang="en-US" sz="1400" b="1">
                <a:latin typeface="Verdana" panose="020B0604030504040204" pitchFamily="34" charset="0"/>
              </a:rPr>
              <a:t>3</a:t>
            </a:r>
            <a:r>
              <a:rPr lang="en-GB" altLang="en-US" sz="1400">
                <a:latin typeface="Verdana" panose="020B0604030504040204" pitchFamily="34" charset="0"/>
              </a:rPr>
              <a:t> (current in a circuit) the voltage is increased by adding more cells.  You could say that the </a:t>
            </a:r>
            <a:r>
              <a:rPr lang="en-GB" altLang="en-US" sz="1400" i="1">
                <a:latin typeface="Verdana" panose="020B0604030504040204" pitchFamily="34" charset="0"/>
              </a:rPr>
              <a:t>number</a:t>
            </a:r>
            <a:r>
              <a:rPr lang="en-GB" altLang="en-US" sz="1400">
                <a:latin typeface="Verdana" panose="020B0604030504040204" pitchFamily="34" charset="0"/>
              </a:rPr>
              <a:t> of cells is the independent variable (assumes that the cells are identical).</a:t>
            </a:r>
            <a:br>
              <a:rPr lang="en-GB" altLang="en-US" sz="1400">
                <a:latin typeface="Verdana" panose="020B0604030504040204" pitchFamily="34" charset="0"/>
              </a:rPr>
            </a:br>
            <a:r>
              <a:rPr lang="en-GB" altLang="en-US" sz="1100">
                <a:latin typeface="Verdana" panose="020B0604030504040204" pitchFamily="34" charset="0"/>
              </a:rPr>
              <a:t>(This would be an example of a ‘discrete’ variable.)</a:t>
            </a:r>
            <a:endParaRPr lang="en-GB" altLang="en-US" sz="11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650A8E2-ED33-49B8-A81F-86E9FFB441EF}"/>
              </a:ext>
            </a:extLst>
          </p:cNvPr>
          <p:cNvSpPr>
            <a:spLocks noChangeArrowheads="1"/>
          </p:cNvSpPr>
          <p:nvPr/>
        </p:nvSpPr>
        <p:spPr bwMode="auto">
          <a:xfrm>
            <a:off x="685800" y="1905000"/>
            <a:ext cx="7543800" cy="286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8938" indent="-388938" eaLnBrk="0" hangingPunct="0">
              <a:tabLst>
                <a:tab pos="388938" algn="l"/>
              </a:tabLst>
              <a:defRPr sz="2400">
                <a:solidFill>
                  <a:schemeClr val="tx1"/>
                </a:solidFill>
                <a:latin typeface="Swis721 Md BT" pitchFamily="34" charset="0"/>
              </a:defRPr>
            </a:lvl1pPr>
            <a:lvl2pPr marL="742950" indent="-285750" eaLnBrk="0" hangingPunct="0">
              <a:tabLst>
                <a:tab pos="388938" algn="l"/>
              </a:tabLst>
              <a:defRPr sz="2400">
                <a:solidFill>
                  <a:schemeClr val="tx1"/>
                </a:solidFill>
                <a:latin typeface="Swis721 Md BT" pitchFamily="34" charset="0"/>
              </a:defRPr>
            </a:lvl2pPr>
            <a:lvl3pPr marL="1143000" indent="-228600" eaLnBrk="0" hangingPunct="0">
              <a:tabLst>
                <a:tab pos="388938" algn="l"/>
              </a:tabLst>
              <a:defRPr sz="2400">
                <a:solidFill>
                  <a:schemeClr val="tx1"/>
                </a:solidFill>
                <a:latin typeface="Swis721 Md BT" pitchFamily="34" charset="0"/>
              </a:defRPr>
            </a:lvl3pPr>
            <a:lvl4pPr marL="1600200" indent="-228600" eaLnBrk="0" hangingPunct="0">
              <a:tabLst>
                <a:tab pos="388938" algn="l"/>
              </a:tabLst>
              <a:defRPr sz="2400">
                <a:solidFill>
                  <a:schemeClr val="tx1"/>
                </a:solidFill>
                <a:latin typeface="Swis721 Md BT" pitchFamily="34" charset="0"/>
              </a:defRPr>
            </a:lvl4pPr>
            <a:lvl5pPr marL="2057400" indent="-228600" eaLnBrk="0" hangingPunct="0">
              <a:tabLst>
                <a:tab pos="388938" algn="l"/>
              </a:tabLst>
              <a:defRPr sz="2400">
                <a:solidFill>
                  <a:schemeClr val="tx1"/>
                </a:solidFill>
                <a:latin typeface="Swis721 Md BT" pitchFamily="34" charset="0"/>
              </a:defRPr>
            </a:lvl5pPr>
            <a:lvl6pPr marL="2514600" indent="-228600" algn="ctr" eaLnBrk="0" fontAlgn="base" hangingPunct="0">
              <a:spcBef>
                <a:spcPct val="0"/>
              </a:spcBef>
              <a:spcAft>
                <a:spcPct val="0"/>
              </a:spcAft>
              <a:tabLst>
                <a:tab pos="388938" algn="l"/>
              </a:tabLst>
              <a:defRPr sz="2400">
                <a:solidFill>
                  <a:schemeClr val="tx1"/>
                </a:solidFill>
                <a:latin typeface="Swis721 Md BT" pitchFamily="34" charset="0"/>
              </a:defRPr>
            </a:lvl6pPr>
            <a:lvl7pPr marL="2971800" indent="-228600" algn="ctr" eaLnBrk="0" fontAlgn="base" hangingPunct="0">
              <a:spcBef>
                <a:spcPct val="0"/>
              </a:spcBef>
              <a:spcAft>
                <a:spcPct val="0"/>
              </a:spcAft>
              <a:tabLst>
                <a:tab pos="388938" algn="l"/>
              </a:tabLst>
              <a:defRPr sz="2400">
                <a:solidFill>
                  <a:schemeClr val="tx1"/>
                </a:solidFill>
                <a:latin typeface="Swis721 Md BT" pitchFamily="34" charset="0"/>
              </a:defRPr>
            </a:lvl7pPr>
            <a:lvl8pPr marL="3429000" indent="-228600" algn="ctr" eaLnBrk="0" fontAlgn="base" hangingPunct="0">
              <a:spcBef>
                <a:spcPct val="0"/>
              </a:spcBef>
              <a:spcAft>
                <a:spcPct val="0"/>
              </a:spcAft>
              <a:tabLst>
                <a:tab pos="388938" algn="l"/>
              </a:tabLst>
              <a:defRPr sz="2400">
                <a:solidFill>
                  <a:schemeClr val="tx1"/>
                </a:solidFill>
                <a:latin typeface="Swis721 Md BT" pitchFamily="34" charset="0"/>
              </a:defRPr>
            </a:lvl8pPr>
            <a:lvl9pPr marL="3886200" indent="-228600" algn="ctr" eaLnBrk="0" fontAlgn="base" hangingPunct="0">
              <a:spcBef>
                <a:spcPct val="0"/>
              </a:spcBef>
              <a:spcAft>
                <a:spcPct val="0"/>
              </a:spcAft>
              <a:tabLst>
                <a:tab pos="388938" algn="l"/>
              </a:tabLst>
              <a:defRPr sz="2400">
                <a:solidFill>
                  <a:schemeClr val="tx1"/>
                </a:solidFill>
                <a:latin typeface="Swis721 Md BT" pitchFamily="34" charset="0"/>
              </a:defRPr>
            </a:lvl9pPr>
          </a:lstStyle>
          <a:p>
            <a:pPr algn="l" eaLnBrk="1" hangingPunct="1">
              <a:spcBef>
                <a:spcPct val="50000"/>
              </a:spcBef>
              <a:buClr>
                <a:srgbClr val="FF0000"/>
              </a:buClr>
              <a:buFontTx/>
              <a:buChar char="•"/>
            </a:pPr>
            <a:r>
              <a:rPr lang="en-GB" altLang="en-US" sz="2800"/>
              <a:t>Understand the difference between</a:t>
            </a:r>
            <a:br>
              <a:rPr lang="en-GB" altLang="en-US" sz="2800"/>
            </a:br>
            <a:r>
              <a:rPr lang="en-GB" altLang="en-US" sz="2800"/>
              <a:t>- independent, </a:t>
            </a:r>
            <a:br>
              <a:rPr lang="en-GB" altLang="en-US" sz="2800"/>
            </a:br>
            <a:r>
              <a:rPr lang="en-GB" altLang="en-US" sz="2800"/>
              <a:t>- dependent, and </a:t>
            </a:r>
            <a:br>
              <a:rPr lang="en-GB" altLang="en-US" sz="2800"/>
            </a:br>
            <a:r>
              <a:rPr lang="en-GB" altLang="en-US" sz="2800"/>
              <a:t>- control variables</a:t>
            </a:r>
          </a:p>
          <a:p>
            <a:pPr algn="l" eaLnBrk="1" hangingPunct="1">
              <a:spcBef>
                <a:spcPct val="50000"/>
              </a:spcBef>
              <a:buClr>
                <a:srgbClr val="FF0000"/>
              </a:buClr>
              <a:buFontTx/>
              <a:buChar char="•"/>
            </a:pPr>
            <a:r>
              <a:rPr lang="en-GB" altLang="en-US" sz="2800"/>
              <a:t>Be able to identify these variables </a:t>
            </a:r>
            <a:br>
              <a:rPr lang="en-GB" altLang="en-US" sz="2800"/>
            </a:br>
            <a:r>
              <a:rPr lang="en-GB" altLang="en-US" sz="2800"/>
              <a:t>when doing your practical work.</a:t>
            </a:r>
            <a:endParaRPr lang="en-GB" altLang="en-US" sz="2800">
              <a:latin typeface="Verdana" panose="020B0604030504040204" pitchFamily="34" charset="0"/>
            </a:endParaRPr>
          </a:p>
        </p:txBody>
      </p:sp>
      <p:sp>
        <p:nvSpPr>
          <p:cNvPr id="21507" name="Text Box 3">
            <a:extLst>
              <a:ext uri="{FF2B5EF4-FFF2-40B4-BE49-F238E27FC236}">
                <a16:creationId xmlns:a16="http://schemas.microsoft.com/office/drawing/2014/main" id="{7E375C71-B0E2-4C1C-BD3C-E025607D719E}"/>
              </a:ext>
            </a:extLst>
          </p:cNvPr>
          <p:cNvSpPr txBox="1">
            <a:spLocks noChangeArrowheads="1"/>
          </p:cNvSpPr>
          <p:nvPr/>
        </p:nvSpPr>
        <p:spPr bwMode="auto">
          <a:xfrm>
            <a:off x="704850" y="592138"/>
            <a:ext cx="69342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b="1"/>
              <a:t>Learning Outcomes</a:t>
            </a:r>
          </a:p>
          <a:p>
            <a:pPr algn="l" eaLnBrk="1" hangingPunct="1">
              <a:spcBef>
                <a:spcPct val="50000"/>
              </a:spcBef>
            </a:pPr>
            <a:r>
              <a:rPr lang="en-GB" altLang="en-US" sz="2800"/>
              <a:t>You should now:</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ADBD35A0-5DD4-4781-9221-9A3B16312707}"/>
              </a:ext>
            </a:extLst>
          </p:cNvPr>
          <p:cNvSpPr txBox="1">
            <a:spLocks noChangeArrowheads="1"/>
          </p:cNvSpPr>
          <p:nvPr/>
        </p:nvSpPr>
        <p:spPr bwMode="auto">
          <a:xfrm>
            <a:off x="914400" y="762000"/>
            <a:ext cx="7239000" cy="37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For more details, see:</a:t>
            </a:r>
          </a:p>
          <a:p>
            <a:pPr algn="l" eaLnBrk="1" hangingPunct="1">
              <a:spcBef>
                <a:spcPct val="80000"/>
              </a:spcBef>
              <a:buClr>
                <a:srgbClr val="0066FF"/>
              </a:buClr>
              <a:buFont typeface="Wingdings" panose="05000000000000000000" pitchFamily="2" charset="2"/>
              <a:buChar char="Ø"/>
            </a:pPr>
            <a:r>
              <a:rPr lang="en-GB" altLang="en-US" sz="2800"/>
              <a:t>  </a:t>
            </a:r>
            <a:r>
              <a:rPr lang="en-GB" altLang="en-US" sz="2800" b="1" i="1">
                <a:solidFill>
                  <a:schemeClr val="accent2"/>
                </a:solidFill>
              </a:rPr>
              <a:t>Physics for You</a:t>
            </a:r>
            <a:r>
              <a:rPr lang="en-GB" altLang="en-US" sz="2800"/>
              <a:t>, </a:t>
            </a:r>
            <a:r>
              <a:rPr lang="en-GB" altLang="en-US">
                <a:solidFill>
                  <a:srgbClr val="3333CC"/>
                </a:solidFill>
              </a:rPr>
              <a:t>5</a:t>
            </a:r>
            <a:r>
              <a:rPr lang="en-GB" altLang="en-US" baseline="30000">
                <a:solidFill>
                  <a:srgbClr val="3333CC"/>
                </a:solidFill>
              </a:rPr>
              <a:t>th</a:t>
            </a:r>
            <a:r>
              <a:rPr lang="en-GB" altLang="en-US">
                <a:solidFill>
                  <a:srgbClr val="3333CC"/>
                </a:solidFill>
              </a:rPr>
              <a:t> edition, </a:t>
            </a:r>
            <a:r>
              <a:rPr lang="en-GB" altLang="en-US" sz="2800"/>
              <a:t>pages 7, 362</a:t>
            </a:r>
          </a:p>
          <a:p>
            <a:pPr algn="l" eaLnBrk="1" hangingPunct="1">
              <a:spcBef>
                <a:spcPct val="100000"/>
              </a:spcBef>
              <a:buClr>
                <a:srgbClr val="0066FF"/>
              </a:buClr>
              <a:buFont typeface="Wingdings" panose="05000000000000000000" pitchFamily="2" charset="2"/>
              <a:buChar char="Ø"/>
            </a:pPr>
            <a:endParaRPr lang="en-GB" altLang="en-US" sz="2800"/>
          </a:p>
          <a:p>
            <a:pPr algn="l" eaLnBrk="1" hangingPunct="1">
              <a:spcBef>
                <a:spcPct val="100000"/>
              </a:spcBef>
              <a:buClr>
                <a:srgbClr val="0066FF"/>
              </a:buClr>
              <a:buFont typeface="Wingdings" panose="05000000000000000000" pitchFamily="2" charset="2"/>
              <a:buNone/>
            </a:pPr>
            <a:r>
              <a:rPr lang="en-GB" altLang="en-US" sz="2800"/>
              <a:t>For more free PowerPoints, visit</a:t>
            </a:r>
          </a:p>
          <a:p>
            <a:pPr algn="l" eaLnBrk="1" hangingPunct="1">
              <a:spcBef>
                <a:spcPct val="80000"/>
              </a:spcBef>
              <a:buClr>
                <a:srgbClr val="0066FF"/>
              </a:buClr>
              <a:buFont typeface="Wingdings" panose="05000000000000000000" pitchFamily="2" charset="2"/>
              <a:buChar char="Ø"/>
            </a:pPr>
            <a:r>
              <a:rPr lang="en-GB" altLang="en-US" sz="2800"/>
              <a:t>  the web-site at  </a:t>
            </a:r>
            <a:r>
              <a:rPr lang="en-GB" altLang="en-US" sz="2800" b="1">
                <a:solidFill>
                  <a:schemeClr val="accent2"/>
                </a:solidFill>
              </a:rPr>
              <a:t>www.physics</a:t>
            </a:r>
            <a:r>
              <a:rPr lang="en-GB" altLang="en-US" sz="2800" b="1">
                <a:solidFill>
                  <a:srgbClr val="333399"/>
                </a:solidFill>
              </a:rPr>
              <a:t>4u</a:t>
            </a:r>
            <a:r>
              <a:rPr lang="en-GB" altLang="en-US" sz="2800" b="1">
                <a:solidFill>
                  <a:schemeClr val="accent2"/>
                </a:solidFill>
              </a:rPr>
              <a:t>.co.uk</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3554" name="Text Box 3">
            <a:extLst>
              <a:ext uri="{FF2B5EF4-FFF2-40B4-BE49-F238E27FC236}">
                <a16:creationId xmlns:a16="http://schemas.microsoft.com/office/drawing/2014/main" id="{E63E4618-8315-45D5-BD49-85D8ACFEDAFD}"/>
              </a:ext>
            </a:extLst>
          </p:cNvPr>
          <p:cNvSpPr txBox="1">
            <a:spLocks noChangeArrowheads="1"/>
          </p:cNvSpPr>
          <p:nvPr/>
        </p:nvSpPr>
        <p:spPr bwMode="auto">
          <a:xfrm>
            <a:off x="1828800" y="2743200"/>
            <a:ext cx="4648200"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spcBef>
                <a:spcPct val="50000"/>
              </a:spcBef>
            </a:pPr>
            <a:endParaRPr lang="en-US" altLang="en-US"/>
          </a:p>
        </p:txBody>
      </p:sp>
      <p:sp>
        <p:nvSpPr>
          <p:cNvPr id="23555" name="Text Box 2">
            <a:extLst>
              <a:ext uri="{FF2B5EF4-FFF2-40B4-BE49-F238E27FC236}">
                <a16:creationId xmlns:a16="http://schemas.microsoft.com/office/drawing/2014/main" id="{7D57090A-DD48-4A1F-B419-28CEF58B826E}"/>
              </a:ext>
            </a:extLst>
          </p:cNvPr>
          <p:cNvSpPr txBox="1">
            <a:spLocks noChangeArrowheads="1"/>
          </p:cNvSpPr>
          <p:nvPr/>
        </p:nvSpPr>
        <p:spPr bwMode="auto">
          <a:xfrm>
            <a:off x="1676400" y="1447800"/>
            <a:ext cx="56388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a:t>If you are connected to the web at the moment, click below to see what’s available:</a:t>
            </a:r>
          </a:p>
          <a:p>
            <a:pPr algn="l" eaLnBrk="1" hangingPunct="1">
              <a:spcBef>
                <a:spcPct val="50000"/>
              </a:spcBef>
            </a:pPr>
            <a:r>
              <a:rPr lang="en-GB" altLang="en-US"/>
              <a:t>     </a:t>
            </a:r>
            <a:r>
              <a:rPr lang="en-GB" altLang="en-US">
                <a:hlinkClick r:id="rId2" tooltip="Click here to see the free downloads"/>
              </a:rPr>
              <a:t>http://www.physics4u.co.uk/</a:t>
            </a:r>
            <a:endParaRPr lang="en-GB" alt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a:extLst>
              <a:ext uri="{FF2B5EF4-FFF2-40B4-BE49-F238E27FC236}">
                <a16:creationId xmlns:a16="http://schemas.microsoft.com/office/drawing/2014/main" id="{B214096D-6755-46AF-8BF9-2130798DE68B}"/>
              </a:ext>
            </a:extLst>
          </p:cNvPr>
          <p:cNvSpPr txBox="1">
            <a:spLocks noChangeArrowheads="1"/>
          </p:cNvSpPr>
          <p:nvPr/>
        </p:nvSpPr>
        <p:spPr bwMode="auto">
          <a:xfrm>
            <a:off x="990600" y="1066800"/>
            <a:ext cx="6934200" cy="1831975"/>
          </a:xfrm>
          <a:prstGeom prst="rect">
            <a:avLst/>
          </a:prstGeom>
          <a:noFill/>
          <a:ln w="9525">
            <a:noFill/>
            <a:miter lim="800000"/>
            <a:headEnd/>
            <a:tailEnd/>
          </a:ln>
          <a:effectLst/>
        </p:spPr>
        <p:txBody>
          <a:bodyPr>
            <a:spAutoFit/>
          </a:bodyPr>
          <a:lstStyle/>
          <a:p>
            <a:pPr algn="l">
              <a:spcBef>
                <a:spcPct val="50000"/>
              </a:spcBef>
              <a:defRPr/>
            </a:pPr>
            <a:r>
              <a:rPr lang="en-GB" sz="3200" b="1" dirty="0">
                <a:solidFill>
                  <a:srgbClr val="009900"/>
                </a:solidFill>
                <a:latin typeface="Verdana" pitchFamily="34" charset="0"/>
              </a:rPr>
              <a:t>Working Scientifically:</a:t>
            </a:r>
          </a:p>
          <a:p>
            <a:pPr>
              <a:spcBef>
                <a:spcPct val="50000"/>
              </a:spcBef>
              <a:defRPr/>
            </a:pPr>
            <a:r>
              <a:rPr lang="en-GB" sz="5400" b="1" dirty="0">
                <a:solidFill>
                  <a:srgbClr val="009900"/>
                </a:solidFill>
                <a:effectLst>
                  <a:outerShdw blurRad="38100" dist="38100" dir="2700000" algn="tl">
                    <a:srgbClr val="000000">
                      <a:alpha val="43137"/>
                    </a:srgbClr>
                  </a:outerShdw>
                </a:effectLst>
                <a:latin typeface="Verdana" pitchFamily="34" charset="0"/>
              </a:rPr>
              <a:t>Variables</a:t>
            </a:r>
          </a:p>
        </p:txBody>
      </p:sp>
      <p:sp>
        <p:nvSpPr>
          <p:cNvPr id="4099" name="Text Box 4">
            <a:extLst>
              <a:ext uri="{FF2B5EF4-FFF2-40B4-BE49-F238E27FC236}">
                <a16:creationId xmlns:a16="http://schemas.microsoft.com/office/drawing/2014/main" id="{F581B47D-D994-4204-9DE6-422D6833376A}"/>
              </a:ext>
            </a:extLst>
          </p:cNvPr>
          <p:cNvSpPr txBox="1">
            <a:spLocks noChangeArrowheads="1"/>
          </p:cNvSpPr>
          <p:nvPr/>
        </p:nvSpPr>
        <p:spPr bwMode="auto">
          <a:xfrm>
            <a:off x="1143000" y="4205288"/>
            <a:ext cx="66294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spcBef>
                <a:spcPct val="50000"/>
              </a:spcBef>
            </a:pPr>
            <a:r>
              <a:rPr lang="en-GB" altLang="en-US" sz="2800" i="1">
                <a:solidFill>
                  <a:schemeClr val="accent2"/>
                </a:solidFill>
              </a:rPr>
              <a:t>Physics for You, 5</a:t>
            </a:r>
            <a:r>
              <a:rPr lang="en-GB" altLang="en-US" sz="2800" i="1" baseline="30000">
                <a:solidFill>
                  <a:schemeClr val="accent2"/>
                </a:solidFill>
              </a:rPr>
              <a:t>th</a:t>
            </a:r>
            <a:r>
              <a:rPr lang="en-GB" altLang="en-US" sz="2800" i="1">
                <a:solidFill>
                  <a:schemeClr val="accent2"/>
                </a:solidFill>
              </a:rPr>
              <a:t> edition, </a:t>
            </a:r>
            <a:br>
              <a:rPr lang="en-GB" altLang="en-US" sz="2800">
                <a:solidFill>
                  <a:schemeClr val="accent2"/>
                </a:solidFill>
              </a:rPr>
            </a:br>
            <a:r>
              <a:rPr lang="en-GB" altLang="en-US" sz="2800">
                <a:solidFill>
                  <a:schemeClr val="accent2"/>
                </a:solidFill>
              </a:rPr>
              <a:t>pages 7 and 362</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DC7059F2-C04D-4A1E-A14D-6BF3B5FEF3B9}"/>
              </a:ext>
            </a:extLst>
          </p:cNvPr>
          <p:cNvSpPr txBox="1">
            <a:spLocks noChangeArrowheads="1"/>
          </p:cNvSpPr>
          <p:nvPr/>
        </p:nvSpPr>
        <p:spPr bwMode="auto">
          <a:xfrm>
            <a:off x="762000" y="2252663"/>
            <a:ext cx="6705600" cy="175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8938" indent="-388938" eaLnBrk="0" hangingPunct="0">
              <a:tabLst>
                <a:tab pos="388938" algn="l"/>
              </a:tabLst>
              <a:defRPr sz="2400">
                <a:solidFill>
                  <a:schemeClr val="tx1"/>
                </a:solidFill>
                <a:latin typeface="Swis721 Md BT" pitchFamily="34" charset="0"/>
              </a:defRPr>
            </a:lvl1pPr>
            <a:lvl2pPr marL="742950" indent="-285750" eaLnBrk="0" hangingPunct="0">
              <a:tabLst>
                <a:tab pos="388938" algn="l"/>
              </a:tabLst>
              <a:defRPr sz="2400">
                <a:solidFill>
                  <a:schemeClr val="tx1"/>
                </a:solidFill>
                <a:latin typeface="Swis721 Md BT" pitchFamily="34" charset="0"/>
              </a:defRPr>
            </a:lvl2pPr>
            <a:lvl3pPr marL="1143000" indent="-228600" eaLnBrk="0" hangingPunct="0">
              <a:tabLst>
                <a:tab pos="388938" algn="l"/>
              </a:tabLst>
              <a:defRPr sz="2400">
                <a:solidFill>
                  <a:schemeClr val="tx1"/>
                </a:solidFill>
                <a:latin typeface="Swis721 Md BT" pitchFamily="34" charset="0"/>
              </a:defRPr>
            </a:lvl3pPr>
            <a:lvl4pPr marL="1600200" indent="-228600" eaLnBrk="0" hangingPunct="0">
              <a:tabLst>
                <a:tab pos="388938" algn="l"/>
              </a:tabLst>
              <a:defRPr sz="2400">
                <a:solidFill>
                  <a:schemeClr val="tx1"/>
                </a:solidFill>
                <a:latin typeface="Swis721 Md BT" pitchFamily="34" charset="0"/>
              </a:defRPr>
            </a:lvl4pPr>
            <a:lvl5pPr marL="2057400" indent="-228600" eaLnBrk="0" hangingPunct="0">
              <a:tabLst>
                <a:tab pos="388938" algn="l"/>
              </a:tabLst>
              <a:defRPr sz="2400">
                <a:solidFill>
                  <a:schemeClr val="tx1"/>
                </a:solidFill>
                <a:latin typeface="Swis721 Md BT" pitchFamily="34" charset="0"/>
              </a:defRPr>
            </a:lvl5pPr>
            <a:lvl6pPr marL="2514600" indent="-228600" algn="ctr" eaLnBrk="0" fontAlgn="base" hangingPunct="0">
              <a:spcBef>
                <a:spcPct val="0"/>
              </a:spcBef>
              <a:spcAft>
                <a:spcPct val="0"/>
              </a:spcAft>
              <a:tabLst>
                <a:tab pos="388938" algn="l"/>
              </a:tabLst>
              <a:defRPr sz="2400">
                <a:solidFill>
                  <a:schemeClr val="tx1"/>
                </a:solidFill>
                <a:latin typeface="Swis721 Md BT" pitchFamily="34" charset="0"/>
              </a:defRPr>
            </a:lvl6pPr>
            <a:lvl7pPr marL="2971800" indent="-228600" algn="ctr" eaLnBrk="0" fontAlgn="base" hangingPunct="0">
              <a:spcBef>
                <a:spcPct val="0"/>
              </a:spcBef>
              <a:spcAft>
                <a:spcPct val="0"/>
              </a:spcAft>
              <a:tabLst>
                <a:tab pos="388938" algn="l"/>
              </a:tabLst>
              <a:defRPr sz="2400">
                <a:solidFill>
                  <a:schemeClr val="tx1"/>
                </a:solidFill>
                <a:latin typeface="Swis721 Md BT" pitchFamily="34" charset="0"/>
              </a:defRPr>
            </a:lvl7pPr>
            <a:lvl8pPr marL="3429000" indent="-228600" algn="ctr" eaLnBrk="0" fontAlgn="base" hangingPunct="0">
              <a:spcBef>
                <a:spcPct val="0"/>
              </a:spcBef>
              <a:spcAft>
                <a:spcPct val="0"/>
              </a:spcAft>
              <a:tabLst>
                <a:tab pos="388938" algn="l"/>
              </a:tabLst>
              <a:defRPr sz="2400">
                <a:solidFill>
                  <a:schemeClr val="tx1"/>
                </a:solidFill>
                <a:latin typeface="Swis721 Md BT" pitchFamily="34" charset="0"/>
              </a:defRPr>
            </a:lvl8pPr>
            <a:lvl9pPr marL="3886200" indent="-228600" algn="ctr" eaLnBrk="0" fontAlgn="base" hangingPunct="0">
              <a:spcBef>
                <a:spcPct val="0"/>
              </a:spcBef>
              <a:spcAft>
                <a:spcPct val="0"/>
              </a:spcAft>
              <a:tabLst>
                <a:tab pos="388938" algn="l"/>
              </a:tabLst>
              <a:defRPr sz="2400">
                <a:solidFill>
                  <a:schemeClr val="tx1"/>
                </a:solidFill>
                <a:latin typeface="Swis721 Md BT" pitchFamily="34" charset="0"/>
              </a:defRPr>
            </a:lvl9pPr>
          </a:lstStyle>
          <a:p>
            <a:pPr algn="l" eaLnBrk="1" hangingPunct="1">
              <a:spcBef>
                <a:spcPct val="75000"/>
              </a:spcBef>
              <a:buClr>
                <a:srgbClr val="FF9900"/>
              </a:buClr>
              <a:buFontTx/>
              <a:buChar char="•"/>
            </a:pPr>
            <a:r>
              <a:rPr lang="en-GB" altLang="en-US" sz="2800"/>
              <a:t>About the different types of variables,</a:t>
            </a:r>
          </a:p>
          <a:p>
            <a:pPr algn="l" eaLnBrk="1" hangingPunct="1">
              <a:spcBef>
                <a:spcPct val="90000"/>
              </a:spcBef>
              <a:buClr>
                <a:srgbClr val="FF9900"/>
              </a:buClr>
              <a:buFontTx/>
              <a:buChar char="•"/>
            </a:pPr>
            <a:r>
              <a:rPr lang="en-GB" altLang="en-US" sz="2800"/>
              <a:t>How to identify them when doing your practical work.</a:t>
            </a:r>
          </a:p>
        </p:txBody>
      </p:sp>
      <p:sp>
        <p:nvSpPr>
          <p:cNvPr id="5123" name="Text Box 3">
            <a:extLst>
              <a:ext uri="{FF2B5EF4-FFF2-40B4-BE49-F238E27FC236}">
                <a16:creationId xmlns:a16="http://schemas.microsoft.com/office/drawing/2014/main" id="{EA3BD587-C986-4BB2-AB73-876F00B8B276}"/>
              </a:ext>
            </a:extLst>
          </p:cNvPr>
          <p:cNvSpPr txBox="1">
            <a:spLocks noChangeArrowheads="1"/>
          </p:cNvSpPr>
          <p:nvPr/>
        </p:nvSpPr>
        <p:spPr bwMode="auto">
          <a:xfrm>
            <a:off x="819150" y="609600"/>
            <a:ext cx="510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b="1"/>
              <a:t>Learning Objectives</a:t>
            </a:r>
          </a:p>
          <a:p>
            <a:pPr algn="l" eaLnBrk="1" hangingPunct="1">
              <a:spcBef>
                <a:spcPct val="75000"/>
              </a:spcBef>
            </a:pPr>
            <a:r>
              <a:rPr lang="en-GB" altLang="en-US" sz="2800"/>
              <a:t>You should learn : </a:t>
            </a:r>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6AE85AFE-F6C7-4E2A-B1BF-A582E099104B}"/>
              </a:ext>
            </a:extLst>
          </p:cNvPr>
          <p:cNvSpPr txBox="1">
            <a:spLocks noChangeArrowheads="1"/>
          </p:cNvSpPr>
          <p:nvPr/>
        </p:nvSpPr>
        <p:spPr bwMode="auto">
          <a:xfrm>
            <a:off x="914400" y="457200"/>
            <a:ext cx="7162800" cy="5794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Variables</a:t>
            </a:r>
          </a:p>
        </p:txBody>
      </p:sp>
      <p:sp>
        <p:nvSpPr>
          <p:cNvPr id="33803" name="AutoShape 11">
            <a:extLst>
              <a:ext uri="{FF2B5EF4-FFF2-40B4-BE49-F238E27FC236}">
                <a16:creationId xmlns:a16="http://schemas.microsoft.com/office/drawing/2014/main" id="{9484DD65-91CB-43AC-A2F2-D2CAAA359579}"/>
              </a:ext>
            </a:extLst>
          </p:cNvPr>
          <p:cNvSpPr>
            <a:spLocks noChangeArrowheads="1"/>
          </p:cNvSpPr>
          <p:nvPr/>
        </p:nvSpPr>
        <p:spPr bwMode="auto">
          <a:xfrm>
            <a:off x="4572000" y="762000"/>
            <a:ext cx="3886200" cy="2286000"/>
          </a:xfrm>
          <a:prstGeom prst="cloudCallout">
            <a:avLst>
              <a:gd name="adj1" fmla="val -99917"/>
              <a:gd name="adj2" fmla="val 44444"/>
            </a:avLst>
          </a:prstGeom>
          <a:solidFill>
            <a:schemeClr val="bg1"/>
          </a:solidFill>
          <a:ln w="9525">
            <a:solidFill>
              <a:schemeClr val="tx1"/>
            </a:solidFill>
            <a:round/>
            <a:headEnd/>
            <a:tailEnd/>
          </a:ln>
        </p:spPr>
        <p:txBody>
          <a:bodyPr anchor="ct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endParaRPr lang="en-US" altLang="en-US"/>
          </a:p>
        </p:txBody>
      </p:sp>
      <p:sp>
        <p:nvSpPr>
          <p:cNvPr id="33806" name="Text Box 14">
            <a:extLst>
              <a:ext uri="{FF2B5EF4-FFF2-40B4-BE49-F238E27FC236}">
                <a16:creationId xmlns:a16="http://schemas.microsoft.com/office/drawing/2014/main" id="{ADB8B506-CCE3-4CA8-8592-C713C410457F}"/>
              </a:ext>
            </a:extLst>
          </p:cNvPr>
          <p:cNvSpPr txBox="1">
            <a:spLocks noChangeArrowheads="1"/>
          </p:cNvSpPr>
          <p:nvPr/>
        </p:nvSpPr>
        <p:spPr bwMode="auto">
          <a:xfrm>
            <a:off x="4724400" y="1143000"/>
            <a:ext cx="3200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eaLnBrk="1" hangingPunct="1">
              <a:spcBef>
                <a:spcPct val="50000"/>
              </a:spcBef>
            </a:pPr>
            <a:r>
              <a:rPr lang="en-GB" altLang="en-US" sz="2800" b="1">
                <a:latin typeface="Comic Sans MS" panose="030F0702030302020204" pitchFamily="66" charset="0"/>
              </a:rPr>
              <a:t>Variables are things that </a:t>
            </a:r>
            <a:br>
              <a:rPr lang="en-GB" altLang="en-US" sz="2800" b="1">
                <a:latin typeface="Comic Sans MS" panose="030F0702030302020204" pitchFamily="66" charset="0"/>
              </a:rPr>
            </a:br>
            <a:r>
              <a:rPr lang="en-GB" altLang="en-US" sz="2800" b="1">
                <a:latin typeface="Comic Sans MS" panose="030F0702030302020204" pitchFamily="66" charset="0"/>
              </a:rPr>
              <a:t>vary and change</a:t>
            </a:r>
          </a:p>
        </p:txBody>
      </p:sp>
      <p:pic>
        <p:nvPicPr>
          <p:cNvPr id="33811" name="Picture 19" descr="D:\P4U Web-site items\KJ-PowerPoints\images for PPTs\ProfM-fromTechSetTIFF+Transparent.gif">
            <a:extLst>
              <a:ext uri="{FF2B5EF4-FFF2-40B4-BE49-F238E27FC236}">
                <a16:creationId xmlns:a16="http://schemas.microsoft.com/office/drawing/2014/main" id="{16E59682-799B-4BD9-92E3-933993304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363" y="2362200"/>
            <a:ext cx="2838450"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3811"/>
                                        </p:tgtEl>
                                        <p:attrNameLst>
                                          <p:attrName>style.visibility</p:attrName>
                                        </p:attrNameLst>
                                      </p:cBhvr>
                                      <p:to>
                                        <p:strVal val="visible"/>
                                      </p:to>
                                    </p:set>
                                  </p:childTnLst>
                                </p:cTn>
                              </p:par>
                            </p:childTnLst>
                          </p:cTn>
                        </p:par>
                        <p:par>
                          <p:cTn id="7" fill="hold" nodeType="afterGroup">
                            <p:stCondLst>
                              <p:cond delay="500"/>
                            </p:stCondLst>
                            <p:childTnLst>
                              <p:par>
                                <p:cTn id="8" presetID="22" presetClass="entr" presetSubtype="8" fill="hold" grpId="0" nodeType="afterEffect">
                                  <p:stCondLst>
                                    <p:cond delay="0"/>
                                  </p:stCondLst>
                                  <p:childTnLst>
                                    <p:set>
                                      <p:cBhvr>
                                        <p:cTn id="9" dur="1" fill="hold">
                                          <p:stCondLst>
                                            <p:cond delay="0"/>
                                          </p:stCondLst>
                                        </p:cTn>
                                        <p:tgtEl>
                                          <p:spTgt spid="33803"/>
                                        </p:tgtEl>
                                        <p:attrNameLst>
                                          <p:attrName>style.visibility</p:attrName>
                                        </p:attrNameLst>
                                      </p:cBhvr>
                                      <p:to>
                                        <p:strVal val="visible"/>
                                      </p:to>
                                    </p:set>
                                    <p:animEffect transition="in" filter="wipe(left)">
                                      <p:cBhvr>
                                        <p:cTn id="10" dur="500"/>
                                        <p:tgtEl>
                                          <p:spTgt spid="33803"/>
                                        </p:tgtEl>
                                      </p:cBhvr>
                                    </p:animEffect>
                                  </p:childTnLst>
                                  <p:subTnLst>
                                    <p:audio>
                                      <p:cMediaNode>
                                        <p:cTn display="0" masterRel="sameClick">
                                          <p:stCondLst>
                                            <p:cond evt="begin" delay="0">
                                              <p:tn val="8"/>
                                            </p:cond>
                                          </p:stCondLst>
                                          <p:endCondLst>
                                            <p:cond evt="onStopAudio" delay="0">
                                              <p:tgtEl>
                                                <p:sldTgt/>
                                              </p:tgtEl>
                                            </p:cond>
                                          </p:endCondLst>
                                        </p:cTn>
                                        <p:tgtEl>
                                          <p:sndTgt r:embed="rId2" name="chimes.wav"/>
                                        </p:tgtEl>
                                      </p:cMediaNode>
                                    </p:audio>
                                  </p:subTnLst>
                                </p:cTn>
                              </p:par>
                            </p:childTnLst>
                          </p:cTn>
                        </p:par>
                        <p:par>
                          <p:cTn id="11" fill="hold" nodeType="afterGroup">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33806"/>
                                        </p:tgtEl>
                                        <p:attrNameLst>
                                          <p:attrName>style.visibility</p:attrName>
                                        </p:attrNameLst>
                                      </p:cBhvr>
                                      <p:to>
                                        <p:strVal val="visible"/>
                                      </p:to>
                                    </p:set>
                                    <p:animEffect transition="in" filter="dissolve">
                                      <p:cBhvr>
                                        <p:cTn id="14" dur="500"/>
                                        <p:tgtEl>
                                          <p:spTgt spid="33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3" grpId="0" animBg="1" autoUpdateAnimBg="0"/>
      <p:bldP spid="3380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2DFE253B-6DB0-4842-90F9-CE0926D2744F}"/>
              </a:ext>
            </a:extLst>
          </p:cNvPr>
          <p:cNvSpPr txBox="1">
            <a:spLocks noChangeArrowheads="1"/>
          </p:cNvSpPr>
          <p:nvPr/>
        </p:nvSpPr>
        <p:spPr bwMode="auto">
          <a:xfrm>
            <a:off x="914400" y="457200"/>
            <a:ext cx="8229600" cy="579438"/>
          </a:xfrm>
          <a:prstGeom prst="rect">
            <a:avLst/>
          </a:prstGeom>
          <a:gradFill rotWithShape="0">
            <a:gsLst>
              <a:gs pos="0">
                <a:srgbClr val="FFFF66"/>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Variables</a:t>
            </a:r>
          </a:p>
        </p:txBody>
      </p:sp>
      <p:sp>
        <p:nvSpPr>
          <p:cNvPr id="39940" name="Text Box 4">
            <a:extLst>
              <a:ext uri="{FF2B5EF4-FFF2-40B4-BE49-F238E27FC236}">
                <a16:creationId xmlns:a16="http://schemas.microsoft.com/office/drawing/2014/main" id="{FB408AF3-BFB5-43B7-9C4E-C0AA69C6BC7E}"/>
              </a:ext>
            </a:extLst>
          </p:cNvPr>
          <p:cNvSpPr txBox="1">
            <a:spLocks noChangeArrowheads="1"/>
          </p:cNvSpPr>
          <p:nvPr/>
        </p:nvSpPr>
        <p:spPr bwMode="auto">
          <a:xfrm>
            <a:off x="838200" y="1385888"/>
            <a:ext cx="7543800"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 any experiment there are 3 variables:</a:t>
            </a:r>
          </a:p>
          <a:p>
            <a:pPr algn="l" eaLnBrk="1" hangingPunct="1">
              <a:spcBef>
                <a:spcPct val="50000"/>
              </a:spcBef>
              <a:buClr>
                <a:schemeClr val="tx1"/>
              </a:buClr>
              <a:buFont typeface="Wingdings" panose="05000000000000000000" pitchFamily="2" charset="2"/>
              <a:buChar char="§"/>
            </a:pPr>
            <a:r>
              <a:rPr lang="en-GB" altLang="en-US" sz="2800"/>
              <a:t>an  </a:t>
            </a:r>
            <a:r>
              <a:rPr lang="en-GB" altLang="en-US" sz="3600">
                <a:solidFill>
                  <a:srgbClr val="CC00CC"/>
                </a:solidFill>
              </a:rPr>
              <a:t>independent</a:t>
            </a:r>
            <a:r>
              <a:rPr lang="en-GB" altLang="en-US" sz="2800">
                <a:solidFill>
                  <a:srgbClr val="CC00CC"/>
                </a:solidFill>
              </a:rPr>
              <a:t> </a:t>
            </a:r>
            <a:r>
              <a:rPr lang="en-GB" altLang="en-US" sz="2800"/>
              <a:t> (or input) variable</a:t>
            </a:r>
          </a:p>
          <a:p>
            <a:pPr algn="l" eaLnBrk="1" hangingPunct="1">
              <a:spcBef>
                <a:spcPct val="50000"/>
              </a:spcBef>
              <a:buClr>
                <a:schemeClr val="tx1"/>
              </a:buClr>
              <a:buFont typeface="Wingdings" panose="05000000000000000000" pitchFamily="2" charset="2"/>
              <a:buChar char="§"/>
            </a:pPr>
            <a:r>
              <a:rPr lang="en-GB" altLang="en-US" sz="2800"/>
              <a:t>a  </a:t>
            </a:r>
            <a:r>
              <a:rPr lang="en-GB" altLang="en-US" sz="3600">
                <a:solidFill>
                  <a:srgbClr val="0000FF"/>
                </a:solidFill>
              </a:rPr>
              <a:t>dependent</a:t>
            </a:r>
            <a:r>
              <a:rPr lang="en-GB" altLang="en-US" sz="2800"/>
              <a:t>  (or outcome) variable</a:t>
            </a:r>
          </a:p>
          <a:p>
            <a:pPr algn="l" eaLnBrk="1" hangingPunct="1">
              <a:spcBef>
                <a:spcPct val="50000"/>
              </a:spcBef>
              <a:buClr>
                <a:schemeClr val="tx1"/>
              </a:buClr>
              <a:buFont typeface="Wingdings" panose="05000000000000000000" pitchFamily="2" charset="2"/>
              <a:buChar char="§"/>
            </a:pPr>
            <a:r>
              <a:rPr lang="en-GB" altLang="en-US" sz="2800"/>
              <a:t>some  </a:t>
            </a:r>
            <a:r>
              <a:rPr lang="en-GB" altLang="en-US" sz="3600">
                <a:solidFill>
                  <a:srgbClr val="006A4E"/>
                </a:solidFill>
              </a:rPr>
              <a:t>control</a:t>
            </a:r>
            <a:r>
              <a:rPr lang="en-GB" altLang="en-US" sz="2800"/>
              <a:t>  variables</a:t>
            </a:r>
          </a:p>
          <a:p>
            <a:pPr algn="l" eaLnBrk="1" hangingPunct="1">
              <a:spcBef>
                <a:spcPct val="50000"/>
              </a:spcBef>
              <a:buClr>
                <a:srgbClr val="FF0066"/>
              </a:buClr>
            </a:pPr>
            <a:endParaRPr lang="en-GB" altLang="en-US" sz="2800"/>
          </a:p>
          <a:p>
            <a:pPr algn="l" eaLnBrk="1" hangingPunct="1">
              <a:spcBef>
                <a:spcPct val="50000"/>
              </a:spcBef>
              <a:buClr>
                <a:srgbClr val="FF0066"/>
              </a:buClr>
            </a:pPr>
            <a:r>
              <a:rPr lang="en-GB" altLang="en-US" sz="2800"/>
              <a:t>Let’s look at each type….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9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DA2C5309-67B7-436F-904B-B8E5ADBBE8CB}"/>
              </a:ext>
            </a:extLst>
          </p:cNvPr>
          <p:cNvSpPr txBox="1">
            <a:spLocks noChangeArrowheads="1"/>
          </p:cNvSpPr>
          <p:nvPr/>
        </p:nvSpPr>
        <p:spPr bwMode="auto">
          <a:xfrm>
            <a:off x="914400" y="457200"/>
            <a:ext cx="8229600" cy="579438"/>
          </a:xfrm>
          <a:prstGeom prst="rect">
            <a:avLst/>
          </a:prstGeom>
          <a:gradFill rotWithShape="0">
            <a:gsLst>
              <a:gs pos="0">
                <a:srgbClr val="FF99FF"/>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Independent </a:t>
            </a:r>
            <a:r>
              <a:rPr lang="en-GB" altLang="en-US" sz="3200">
                <a:solidFill>
                  <a:srgbClr val="4D4D4D"/>
                </a:solidFill>
              </a:rPr>
              <a:t>(input)</a:t>
            </a:r>
            <a:r>
              <a:rPr lang="en-GB" altLang="en-US" sz="3200"/>
              <a:t> variable</a:t>
            </a:r>
          </a:p>
        </p:txBody>
      </p:sp>
      <p:sp>
        <p:nvSpPr>
          <p:cNvPr id="40963" name="Text Box 3">
            <a:extLst>
              <a:ext uri="{FF2B5EF4-FFF2-40B4-BE49-F238E27FC236}">
                <a16:creationId xmlns:a16="http://schemas.microsoft.com/office/drawing/2014/main" id="{AABE9BBA-C7E2-4074-8C98-03D9F39C7855}"/>
              </a:ext>
            </a:extLst>
          </p:cNvPr>
          <p:cNvSpPr txBox="1">
            <a:spLocks noChangeArrowheads="1"/>
          </p:cNvSpPr>
          <p:nvPr/>
        </p:nvSpPr>
        <p:spPr bwMode="auto">
          <a:xfrm>
            <a:off x="838200" y="1385888"/>
            <a:ext cx="7772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This is the thing that </a:t>
            </a:r>
            <a:r>
              <a:rPr lang="en-GB" altLang="en-US" sz="2800" u="sng"/>
              <a:t>you</a:t>
            </a:r>
            <a:r>
              <a:rPr lang="en-GB" altLang="en-US" sz="2800"/>
              <a:t> decide to change.</a:t>
            </a:r>
          </a:p>
          <a:p>
            <a:pPr algn="l" eaLnBrk="1" hangingPunct="1">
              <a:spcBef>
                <a:spcPct val="75000"/>
              </a:spcBef>
            </a:pPr>
            <a:r>
              <a:rPr lang="en-GB" altLang="en-US" sz="2800"/>
              <a:t>Example 1</a:t>
            </a:r>
          </a:p>
        </p:txBody>
      </p:sp>
      <p:sp>
        <p:nvSpPr>
          <p:cNvPr id="40965" name="Text Box 5">
            <a:extLst>
              <a:ext uri="{FF2B5EF4-FFF2-40B4-BE49-F238E27FC236}">
                <a16:creationId xmlns:a16="http://schemas.microsoft.com/office/drawing/2014/main" id="{94953FC6-7BD4-4773-B090-AC708A4A05BC}"/>
              </a:ext>
            </a:extLst>
          </p:cNvPr>
          <p:cNvSpPr txBox="1">
            <a:spLocks noChangeArrowheads="1"/>
          </p:cNvSpPr>
          <p:nvPr/>
        </p:nvSpPr>
        <p:spPr bwMode="auto">
          <a:xfrm>
            <a:off x="838200" y="4025900"/>
            <a:ext cx="63246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u="sng"/>
              <a:t>You</a:t>
            </a:r>
            <a:r>
              <a:rPr lang="en-GB" altLang="en-US" sz="2800"/>
              <a:t> decide the weight to apply, </a:t>
            </a:r>
            <a:br>
              <a:rPr lang="en-GB" altLang="en-US" sz="2800"/>
            </a:br>
            <a:r>
              <a:rPr lang="en-GB" altLang="en-US" sz="2800"/>
              <a:t>so:</a:t>
            </a:r>
          </a:p>
          <a:p>
            <a:pPr algn="l" eaLnBrk="1" hangingPunct="1">
              <a:spcBef>
                <a:spcPct val="30000"/>
              </a:spcBef>
            </a:pPr>
            <a:r>
              <a:rPr lang="en-GB" altLang="en-US" sz="3200"/>
              <a:t>Weight is the </a:t>
            </a:r>
            <a:r>
              <a:rPr lang="en-GB" altLang="en-US" sz="3200" u="sng"/>
              <a:t>in</a:t>
            </a:r>
            <a:r>
              <a:rPr lang="en-GB" altLang="en-US" sz="3200"/>
              <a:t>dependent variable.</a:t>
            </a:r>
            <a:endParaRPr lang="en-GB" altLang="en-US"/>
          </a:p>
        </p:txBody>
      </p:sp>
      <p:pic>
        <p:nvPicPr>
          <p:cNvPr id="40966" name="Picture 6" descr="D:\P4U Web-site items\KJ-PowerPoints\images for PPTs\ProfM-fromTechSetTIFF+Transparent.gif">
            <a:extLst>
              <a:ext uri="{FF2B5EF4-FFF2-40B4-BE49-F238E27FC236}">
                <a16:creationId xmlns:a16="http://schemas.microsoft.com/office/drawing/2014/main" id="{4C9141B7-37F5-4CE8-9E83-E928C5C6C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209800"/>
            <a:ext cx="179387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7" name="Text Box 7">
            <a:extLst>
              <a:ext uri="{FF2B5EF4-FFF2-40B4-BE49-F238E27FC236}">
                <a16:creationId xmlns:a16="http://schemas.microsoft.com/office/drawing/2014/main" id="{5201E220-1EAC-4489-A14E-56B75961AE72}"/>
              </a:ext>
            </a:extLst>
          </p:cNvPr>
          <p:cNvSpPr txBox="1">
            <a:spLocks noChangeArrowheads="1"/>
          </p:cNvSpPr>
          <p:nvPr/>
        </p:nvSpPr>
        <p:spPr bwMode="auto">
          <a:xfrm>
            <a:off x="838200" y="2762250"/>
            <a:ext cx="7315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100000"/>
              </a:spcBef>
            </a:pPr>
            <a:r>
              <a:rPr lang="en-GB" altLang="en-US" sz="2800"/>
              <a:t>Investigating how a weight </a:t>
            </a:r>
            <a:br>
              <a:rPr lang="en-GB" altLang="en-US" sz="2800"/>
            </a:br>
            <a:r>
              <a:rPr lang="en-GB" altLang="en-US" sz="2800"/>
              <a:t>affects the length of an elastic band.</a:t>
            </a:r>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0966"/>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40967">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40965">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4096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P spid="40965" grpId="0" build="p" autoUpdateAnimBg="0"/>
      <p:bldP spid="4096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7339531A-DC9C-4CED-9133-BE4940378BB9}"/>
              </a:ext>
            </a:extLst>
          </p:cNvPr>
          <p:cNvSpPr txBox="1">
            <a:spLocks noChangeArrowheads="1"/>
          </p:cNvSpPr>
          <p:nvPr/>
        </p:nvSpPr>
        <p:spPr bwMode="auto">
          <a:xfrm>
            <a:off x="914400" y="457200"/>
            <a:ext cx="8229600" cy="579438"/>
          </a:xfrm>
          <a:prstGeom prst="rect">
            <a:avLst/>
          </a:prstGeom>
          <a:gradFill rotWithShape="0">
            <a:gsLst>
              <a:gs pos="0">
                <a:srgbClr val="FF99FF"/>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Independent </a:t>
            </a:r>
            <a:r>
              <a:rPr lang="en-GB" altLang="en-US" sz="3200">
                <a:solidFill>
                  <a:srgbClr val="4D4D4D"/>
                </a:solidFill>
              </a:rPr>
              <a:t>(input)</a:t>
            </a:r>
            <a:r>
              <a:rPr lang="en-GB" altLang="en-US" sz="3200"/>
              <a:t> variable</a:t>
            </a:r>
          </a:p>
        </p:txBody>
      </p:sp>
      <p:sp>
        <p:nvSpPr>
          <p:cNvPr id="9219" name="Text Box 3">
            <a:extLst>
              <a:ext uri="{FF2B5EF4-FFF2-40B4-BE49-F238E27FC236}">
                <a16:creationId xmlns:a16="http://schemas.microsoft.com/office/drawing/2014/main" id="{1D6C5C8E-4886-49EC-9C2D-C9026E1CA103}"/>
              </a:ext>
            </a:extLst>
          </p:cNvPr>
          <p:cNvSpPr txBox="1">
            <a:spLocks noChangeArrowheads="1"/>
          </p:cNvSpPr>
          <p:nvPr/>
        </p:nvSpPr>
        <p:spPr bwMode="auto">
          <a:xfrm>
            <a:off x="838200" y="1385888"/>
            <a:ext cx="7772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This is the thing that </a:t>
            </a:r>
            <a:r>
              <a:rPr lang="en-GB" altLang="en-US" sz="2800" u="sng"/>
              <a:t>you</a:t>
            </a:r>
            <a:r>
              <a:rPr lang="en-GB" altLang="en-US" sz="2800"/>
              <a:t> decide to change.</a:t>
            </a:r>
          </a:p>
        </p:txBody>
      </p:sp>
      <p:sp>
        <p:nvSpPr>
          <p:cNvPr id="45060" name="Text Box 4">
            <a:extLst>
              <a:ext uri="{FF2B5EF4-FFF2-40B4-BE49-F238E27FC236}">
                <a16:creationId xmlns:a16="http://schemas.microsoft.com/office/drawing/2014/main" id="{6B3B0EFA-B4E8-41E3-81CE-CD07601C5638}"/>
              </a:ext>
            </a:extLst>
          </p:cNvPr>
          <p:cNvSpPr txBox="1">
            <a:spLocks noChangeArrowheads="1"/>
          </p:cNvSpPr>
          <p:nvPr/>
        </p:nvSpPr>
        <p:spPr bwMode="auto">
          <a:xfrm>
            <a:off x="838200" y="4025900"/>
            <a:ext cx="6324600"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u="sng"/>
              <a:t>You</a:t>
            </a:r>
            <a:r>
              <a:rPr lang="en-GB" altLang="en-US" sz="2800"/>
              <a:t> decide the initial temperature, </a:t>
            </a:r>
            <a:br>
              <a:rPr lang="en-GB" altLang="en-US" sz="2800"/>
            </a:br>
            <a:r>
              <a:rPr lang="en-GB" altLang="en-US" sz="2800"/>
              <a:t>so:</a:t>
            </a:r>
          </a:p>
          <a:p>
            <a:pPr algn="l" eaLnBrk="1" hangingPunct="1">
              <a:spcBef>
                <a:spcPct val="20000"/>
              </a:spcBef>
            </a:pPr>
            <a:r>
              <a:rPr lang="en-GB" altLang="en-US" sz="3200"/>
              <a:t>initial temperature is the </a:t>
            </a:r>
            <a:br>
              <a:rPr lang="en-GB" altLang="en-US" sz="3200"/>
            </a:br>
            <a:r>
              <a:rPr lang="en-GB" altLang="en-US" sz="3200" u="sng"/>
              <a:t>in</a:t>
            </a:r>
            <a:r>
              <a:rPr lang="en-GB" altLang="en-US" sz="3200"/>
              <a:t>dependent variable.</a:t>
            </a:r>
          </a:p>
        </p:txBody>
      </p:sp>
      <p:pic>
        <p:nvPicPr>
          <p:cNvPr id="45062" name="Picture 6" descr="D:\P4U Web-site items\KJ-PowerPoints\images for PPTs\beaker+thermom+Transparent.gif">
            <a:extLst>
              <a:ext uri="{FF2B5EF4-FFF2-40B4-BE49-F238E27FC236}">
                <a16:creationId xmlns:a16="http://schemas.microsoft.com/office/drawing/2014/main" id="{C07A1DF4-11B3-47C6-950C-BB715020D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763" y="2895600"/>
            <a:ext cx="1544637" cy="320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7">
            <a:extLst>
              <a:ext uri="{FF2B5EF4-FFF2-40B4-BE49-F238E27FC236}">
                <a16:creationId xmlns:a16="http://schemas.microsoft.com/office/drawing/2014/main" id="{7EBADA6B-875A-4AFE-A36F-8C8442535B83}"/>
              </a:ext>
            </a:extLst>
          </p:cNvPr>
          <p:cNvSpPr txBox="1">
            <a:spLocks noChangeArrowheads="1"/>
          </p:cNvSpPr>
          <p:nvPr/>
        </p:nvSpPr>
        <p:spPr bwMode="auto">
          <a:xfrm>
            <a:off x="838200" y="2133600"/>
            <a:ext cx="731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100000"/>
              </a:spcBef>
            </a:pPr>
            <a:r>
              <a:rPr lang="en-GB" altLang="en-US" sz="2800"/>
              <a:t>Example 2</a:t>
            </a:r>
            <a:endParaRPr lang="en-GB" altLang="en-US"/>
          </a:p>
        </p:txBody>
      </p:sp>
      <p:sp>
        <p:nvSpPr>
          <p:cNvPr id="45064" name="Text Box 8">
            <a:extLst>
              <a:ext uri="{FF2B5EF4-FFF2-40B4-BE49-F238E27FC236}">
                <a16:creationId xmlns:a16="http://schemas.microsoft.com/office/drawing/2014/main" id="{1899F661-52E2-4D6B-8255-06EAA9D2705C}"/>
              </a:ext>
            </a:extLst>
          </p:cNvPr>
          <p:cNvSpPr txBox="1">
            <a:spLocks noChangeArrowheads="1"/>
          </p:cNvSpPr>
          <p:nvPr/>
        </p:nvSpPr>
        <p:spPr bwMode="auto">
          <a:xfrm>
            <a:off x="838200" y="27686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Investigating how the rate of cooling of a beaker depends on the initial temperature.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06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506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5060">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50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autoUpdateAnimBg="0"/>
      <p:bldP spid="45064"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D1DCA921-E2EA-48AA-8D34-16C376B0CCD8}"/>
              </a:ext>
            </a:extLst>
          </p:cNvPr>
          <p:cNvSpPr txBox="1">
            <a:spLocks noChangeArrowheads="1"/>
          </p:cNvSpPr>
          <p:nvPr/>
        </p:nvSpPr>
        <p:spPr bwMode="auto">
          <a:xfrm>
            <a:off x="914400" y="457200"/>
            <a:ext cx="8229600" cy="579438"/>
          </a:xfrm>
          <a:prstGeom prst="rect">
            <a:avLst/>
          </a:prstGeom>
          <a:gradFill rotWithShape="0">
            <a:gsLst>
              <a:gs pos="0">
                <a:srgbClr val="FF99FF"/>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3200"/>
              <a:t>Independent </a:t>
            </a:r>
            <a:r>
              <a:rPr lang="en-GB" altLang="en-US" sz="3200">
                <a:solidFill>
                  <a:srgbClr val="4D4D4D"/>
                </a:solidFill>
              </a:rPr>
              <a:t>(input)</a:t>
            </a:r>
            <a:r>
              <a:rPr lang="en-GB" altLang="en-US" sz="3200"/>
              <a:t> variable</a:t>
            </a:r>
          </a:p>
        </p:txBody>
      </p:sp>
      <p:sp>
        <p:nvSpPr>
          <p:cNvPr id="10243" name="Text Box 3">
            <a:extLst>
              <a:ext uri="{FF2B5EF4-FFF2-40B4-BE49-F238E27FC236}">
                <a16:creationId xmlns:a16="http://schemas.microsoft.com/office/drawing/2014/main" id="{557F29C0-D88F-4CEB-8391-9E092A61BCEB}"/>
              </a:ext>
            </a:extLst>
          </p:cNvPr>
          <p:cNvSpPr txBox="1">
            <a:spLocks noChangeArrowheads="1"/>
          </p:cNvSpPr>
          <p:nvPr/>
        </p:nvSpPr>
        <p:spPr bwMode="auto">
          <a:xfrm>
            <a:off x="838200" y="1385888"/>
            <a:ext cx="7772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This is the thing that </a:t>
            </a:r>
            <a:r>
              <a:rPr lang="en-GB" altLang="en-US" sz="2800" u="sng"/>
              <a:t>you</a:t>
            </a:r>
            <a:r>
              <a:rPr lang="en-GB" altLang="en-US" sz="2800"/>
              <a:t> decide to change.</a:t>
            </a:r>
          </a:p>
        </p:txBody>
      </p:sp>
      <p:sp>
        <p:nvSpPr>
          <p:cNvPr id="48132" name="Text Box 4">
            <a:extLst>
              <a:ext uri="{FF2B5EF4-FFF2-40B4-BE49-F238E27FC236}">
                <a16:creationId xmlns:a16="http://schemas.microsoft.com/office/drawing/2014/main" id="{1324A060-2522-4E66-A9ED-45A7403FE4CF}"/>
              </a:ext>
            </a:extLst>
          </p:cNvPr>
          <p:cNvSpPr txBox="1">
            <a:spLocks noChangeArrowheads="1"/>
          </p:cNvSpPr>
          <p:nvPr/>
        </p:nvSpPr>
        <p:spPr bwMode="auto">
          <a:xfrm>
            <a:off x="838200" y="3873500"/>
            <a:ext cx="4495800"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20000"/>
              </a:spcBef>
            </a:pPr>
            <a:r>
              <a:rPr lang="en-GB" altLang="en-US" sz="2800"/>
              <a:t>Which is the independent variable as you add cells?</a:t>
            </a:r>
          </a:p>
          <a:p>
            <a:pPr algn="l" eaLnBrk="1" hangingPunct="1">
              <a:spcBef>
                <a:spcPct val="20000"/>
              </a:spcBef>
            </a:pPr>
            <a:r>
              <a:rPr lang="en-GB" altLang="en-US" sz="3200"/>
              <a:t>The voltage is the </a:t>
            </a:r>
            <a:br>
              <a:rPr lang="en-GB" altLang="en-US" sz="3200"/>
            </a:br>
            <a:r>
              <a:rPr lang="en-GB" altLang="en-US" sz="3200" u="sng"/>
              <a:t>in</a:t>
            </a:r>
            <a:r>
              <a:rPr lang="en-GB" altLang="en-US" sz="3200"/>
              <a:t>dependent variable.</a:t>
            </a:r>
          </a:p>
        </p:txBody>
      </p:sp>
      <p:sp>
        <p:nvSpPr>
          <p:cNvPr id="10245" name="Text Box 6">
            <a:extLst>
              <a:ext uri="{FF2B5EF4-FFF2-40B4-BE49-F238E27FC236}">
                <a16:creationId xmlns:a16="http://schemas.microsoft.com/office/drawing/2014/main" id="{F74CE427-1FE5-4E5A-806A-286BBCAAA28F}"/>
              </a:ext>
            </a:extLst>
          </p:cNvPr>
          <p:cNvSpPr txBox="1">
            <a:spLocks noChangeArrowheads="1"/>
          </p:cNvSpPr>
          <p:nvPr/>
        </p:nvSpPr>
        <p:spPr bwMode="auto">
          <a:xfrm>
            <a:off x="838200" y="2133600"/>
            <a:ext cx="731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100000"/>
              </a:spcBef>
            </a:pPr>
            <a:r>
              <a:rPr lang="en-GB" altLang="en-US" sz="2800"/>
              <a:t>Example 3</a:t>
            </a:r>
            <a:endParaRPr lang="en-GB" altLang="en-US"/>
          </a:p>
        </p:txBody>
      </p:sp>
      <p:sp>
        <p:nvSpPr>
          <p:cNvPr id="48135" name="Text Box 7">
            <a:extLst>
              <a:ext uri="{FF2B5EF4-FFF2-40B4-BE49-F238E27FC236}">
                <a16:creationId xmlns:a16="http://schemas.microsoft.com/office/drawing/2014/main" id="{F85F3FBC-4955-4C01-9442-1DB0BEA721F1}"/>
              </a:ext>
            </a:extLst>
          </p:cNvPr>
          <p:cNvSpPr txBox="1">
            <a:spLocks noChangeArrowheads="1"/>
          </p:cNvSpPr>
          <p:nvPr/>
        </p:nvSpPr>
        <p:spPr bwMode="auto">
          <a:xfrm>
            <a:off x="838200" y="2667000"/>
            <a:ext cx="716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Swis721 Md BT" pitchFamily="34" charset="0"/>
              </a:defRPr>
            </a:lvl1pPr>
            <a:lvl2pPr marL="742950" indent="-285750" eaLnBrk="0" hangingPunct="0">
              <a:defRPr sz="2400">
                <a:solidFill>
                  <a:schemeClr val="tx1"/>
                </a:solidFill>
                <a:latin typeface="Swis721 Md BT" pitchFamily="34" charset="0"/>
              </a:defRPr>
            </a:lvl2pPr>
            <a:lvl3pPr marL="1143000" indent="-228600" eaLnBrk="0" hangingPunct="0">
              <a:defRPr sz="2400">
                <a:solidFill>
                  <a:schemeClr val="tx1"/>
                </a:solidFill>
                <a:latin typeface="Swis721 Md BT" pitchFamily="34" charset="0"/>
              </a:defRPr>
            </a:lvl3pPr>
            <a:lvl4pPr marL="1600200" indent="-228600" eaLnBrk="0" hangingPunct="0">
              <a:defRPr sz="2400">
                <a:solidFill>
                  <a:schemeClr val="tx1"/>
                </a:solidFill>
                <a:latin typeface="Swis721 Md BT" pitchFamily="34" charset="0"/>
              </a:defRPr>
            </a:lvl4pPr>
            <a:lvl5pPr marL="2057400" indent="-228600" eaLnBrk="0" hangingPunct="0">
              <a:defRPr sz="2400">
                <a:solidFill>
                  <a:schemeClr val="tx1"/>
                </a:solidFill>
                <a:latin typeface="Swis721 Md BT" pitchFamily="34" charset="0"/>
              </a:defRPr>
            </a:lvl5pPr>
            <a:lvl6pPr marL="2514600" indent="-228600" algn="ctr" eaLnBrk="0" fontAlgn="base" hangingPunct="0">
              <a:spcBef>
                <a:spcPct val="0"/>
              </a:spcBef>
              <a:spcAft>
                <a:spcPct val="0"/>
              </a:spcAft>
              <a:defRPr sz="2400">
                <a:solidFill>
                  <a:schemeClr val="tx1"/>
                </a:solidFill>
                <a:latin typeface="Swis721 Md BT" pitchFamily="34" charset="0"/>
              </a:defRPr>
            </a:lvl6pPr>
            <a:lvl7pPr marL="2971800" indent="-228600" algn="ctr" eaLnBrk="0" fontAlgn="base" hangingPunct="0">
              <a:spcBef>
                <a:spcPct val="0"/>
              </a:spcBef>
              <a:spcAft>
                <a:spcPct val="0"/>
              </a:spcAft>
              <a:defRPr sz="2400">
                <a:solidFill>
                  <a:schemeClr val="tx1"/>
                </a:solidFill>
                <a:latin typeface="Swis721 Md BT" pitchFamily="34" charset="0"/>
              </a:defRPr>
            </a:lvl7pPr>
            <a:lvl8pPr marL="3429000" indent="-228600" algn="ctr" eaLnBrk="0" fontAlgn="base" hangingPunct="0">
              <a:spcBef>
                <a:spcPct val="0"/>
              </a:spcBef>
              <a:spcAft>
                <a:spcPct val="0"/>
              </a:spcAft>
              <a:defRPr sz="2400">
                <a:solidFill>
                  <a:schemeClr val="tx1"/>
                </a:solidFill>
                <a:latin typeface="Swis721 Md BT" pitchFamily="34" charset="0"/>
              </a:defRPr>
            </a:lvl8pPr>
            <a:lvl9pPr marL="3886200" indent="-228600" algn="ctr" eaLnBrk="0" fontAlgn="base" hangingPunct="0">
              <a:spcBef>
                <a:spcPct val="0"/>
              </a:spcBef>
              <a:spcAft>
                <a:spcPct val="0"/>
              </a:spcAft>
              <a:defRPr sz="2400">
                <a:solidFill>
                  <a:schemeClr val="tx1"/>
                </a:solidFill>
                <a:latin typeface="Swis721 Md BT" pitchFamily="34" charset="0"/>
              </a:defRPr>
            </a:lvl9pPr>
          </a:lstStyle>
          <a:p>
            <a:pPr algn="l" eaLnBrk="1" hangingPunct="1">
              <a:spcBef>
                <a:spcPct val="50000"/>
              </a:spcBef>
            </a:pPr>
            <a:r>
              <a:rPr lang="en-GB" altLang="en-US" sz="2800"/>
              <a:t>Investigating how the current through a resistor depends on the voltage across it.</a:t>
            </a:r>
          </a:p>
        </p:txBody>
      </p:sp>
      <p:pic>
        <p:nvPicPr>
          <p:cNvPr id="48137" name="Picture 9" descr="D:\P4U Web-site items\KJ-PowerPoints\images for PPTs\OhmsLawCircuit+Transparent.gif">
            <a:extLst>
              <a:ext uri="{FF2B5EF4-FFF2-40B4-BE49-F238E27FC236}">
                <a16:creationId xmlns:a16="http://schemas.microsoft.com/office/drawing/2014/main" id="{B32B273F-EF11-43AB-9CE7-E8C5E63E64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6675" y="3470275"/>
            <a:ext cx="36163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813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8135">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8132">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481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autoUpdateAnimBg="0"/>
      <p:bldP spid="48135" grpId="0" build="p" autoUpdateAnimBg="0" advAuto="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Swis721 Md BT"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Swis721 Md BT"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1346</Words>
  <Application>Microsoft Office PowerPoint</Application>
  <PresentationFormat>On-screen Show (4:3)</PresentationFormat>
  <Paragraphs>126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Wingdings</vt:lpstr>
      <vt:lpstr>Times New Roman</vt:lpstr>
      <vt:lpstr>Comic Sans MS</vt:lpstr>
      <vt:lpstr>Verdana</vt:lpstr>
      <vt:lpstr>Swis721 Md BT</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Oxford University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Scientifically  : Variables</dc:title>
  <dc:subject>Variables</dc:subject>
  <dc:creator>Keith Johnson   keith@timetabler.com    (c) 2006</dc:creator>
  <cp:keywords>variables</cp:keywords>
  <cp:lastModifiedBy>Mrs Hargreaves</cp:lastModifiedBy>
  <cp:revision>228</cp:revision>
  <dcterms:created xsi:type="dcterms:W3CDTF">2003-10-27T17:00:01Z</dcterms:created>
  <dcterms:modified xsi:type="dcterms:W3CDTF">2021-11-28T13:39:06Z</dcterms:modified>
</cp:coreProperties>
</file>