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sldIdLst>
    <p:sldId id="256" r:id="rId5"/>
    <p:sldId id="259" r:id="rId6"/>
    <p:sldId id="277" r:id="rId7"/>
    <p:sldId id="257" r:id="rId8"/>
    <p:sldId id="286" r:id="rId9"/>
    <p:sldId id="262" r:id="rId10"/>
    <p:sldId id="258" r:id="rId11"/>
    <p:sldId id="260" r:id="rId12"/>
    <p:sldId id="265" r:id="rId13"/>
    <p:sldId id="267" r:id="rId14"/>
    <p:sldId id="268" r:id="rId15"/>
    <p:sldId id="269" r:id="rId16"/>
    <p:sldId id="263" r:id="rId17"/>
    <p:sldId id="285" r:id="rId18"/>
    <p:sldId id="275" r:id="rId19"/>
    <p:sldId id="270" r:id="rId20"/>
    <p:sldId id="278" r:id="rId21"/>
    <p:sldId id="287" r:id="rId22"/>
    <p:sldId id="289" r:id="rId23"/>
    <p:sldId id="290" r:id="rId24"/>
    <p:sldId id="291" r:id="rId25"/>
    <p:sldId id="292" r:id="rId26"/>
    <p:sldId id="288" r:id="rId27"/>
    <p:sldId id="274" r:id="rId28"/>
    <p:sldId id="276" r:id="rId29"/>
    <p:sldId id="279" r:id="rId30"/>
    <p:sldId id="281" r:id="rId31"/>
    <p:sldId id="282" r:id="rId32"/>
    <p:sldId id="283" r:id="rId33"/>
    <p:sldId id="28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69B87-4551-4069-9D6D-6AC857507340}" v="7" dt="2022-03-02T19:47:45.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3" autoAdjust="0"/>
    <p:restoredTop sz="94660"/>
  </p:normalViewPr>
  <p:slideViewPr>
    <p:cSldViewPr snapToGrid="0">
      <p:cViewPr varScale="1">
        <p:scale>
          <a:sx n="86" d="100"/>
          <a:sy n="8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Hargreaves" userId="16d29ebe-5fd1-4f7c-a551-c4871f6cfdc9" providerId="ADAL" clId="{06A69B87-4551-4069-9D6D-6AC857507340}"/>
    <pc:docChg chg="undo custSel addSld modSld">
      <pc:chgData name="Mrs Hargreaves" userId="16d29ebe-5fd1-4f7c-a551-c4871f6cfdc9" providerId="ADAL" clId="{06A69B87-4551-4069-9D6D-6AC857507340}" dt="2022-03-02T20:03:42.550" v="207" actId="20577"/>
      <pc:docMkLst>
        <pc:docMk/>
      </pc:docMkLst>
      <pc:sldChg chg="modSp mod">
        <pc:chgData name="Mrs Hargreaves" userId="16d29ebe-5fd1-4f7c-a551-c4871f6cfdc9" providerId="ADAL" clId="{06A69B87-4551-4069-9D6D-6AC857507340}" dt="2022-03-02T20:03:42.550" v="207" actId="20577"/>
        <pc:sldMkLst>
          <pc:docMk/>
          <pc:sldMk cId="417075882" sldId="256"/>
        </pc:sldMkLst>
        <pc:spChg chg="mod">
          <ac:chgData name="Mrs Hargreaves" userId="16d29ebe-5fd1-4f7c-a551-c4871f6cfdc9" providerId="ADAL" clId="{06A69B87-4551-4069-9D6D-6AC857507340}" dt="2022-03-02T20:03:42.550" v="207" actId="20577"/>
          <ac:spMkLst>
            <pc:docMk/>
            <pc:sldMk cId="417075882" sldId="256"/>
            <ac:spMk id="3" creationId="{00000000-0000-0000-0000-000000000000}"/>
          </ac:spMkLst>
        </pc:spChg>
      </pc:sldChg>
      <pc:sldChg chg="addSp modSp mod">
        <pc:chgData name="Mrs Hargreaves" userId="16d29ebe-5fd1-4f7c-a551-c4871f6cfdc9" providerId="ADAL" clId="{06A69B87-4551-4069-9D6D-6AC857507340}" dt="2022-02-28T18:46:01.201" v="7" actId="732"/>
        <pc:sldMkLst>
          <pc:docMk/>
          <pc:sldMk cId="584519180" sldId="257"/>
        </pc:sldMkLst>
        <pc:picChg chg="add mod modCrop">
          <ac:chgData name="Mrs Hargreaves" userId="16d29ebe-5fd1-4f7c-a551-c4871f6cfdc9" providerId="ADAL" clId="{06A69B87-4551-4069-9D6D-6AC857507340}" dt="2022-02-28T18:46:01.201" v="7" actId="732"/>
          <ac:picMkLst>
            <pc:docMk/>
            <pc:sldMk cId="584519180" sldId="257"/>
            <ac:picMk id="12" creationId="{7A1F44CC-4A91-4633-8F20-655C8B1E7AFA}"/>
          </ac:picMkLst>
        </pc:picChg>
      </pc:sldChg>
      <pc:sldChg chg="addSp modSp add mod">
        <pc:chgData name="Mrs Hargreaves" userId="16d29ebe-5fd1-4f7c-a551-c4871f6cfdc9" providerId="ADAL" clId="{06A69B87-4551-4069-9D6D-6AC857507340}" dt="2022-02-28T18:45:37.270" v="3" actId="1076"/>
        <pc:sldMkLst>
          <pc:docMk/>
          <pc:sldMk cId="1854277417" sldId="287"/>
        </pc:sldMkLst>
        <pc:picChg chg="add mod">
          <ac:chgData name="Mrs Hargreaves" userId="16d29ebe-5fd1-4f7c-a551-c4871f6cfdc9" providerId="ADAL" clId="{06A69B87-4551-4069-9D6D-6AC857507340}" dt="2022-02-28T18:45:37.270" v="3" actId="1076"/>
          <ac:picMkLst>
            <pc:docMk/>
            <pc:sldMk cId="1854277417" sldId="287"/>
            <ac:picMk id="12" creationId="{80F9DD97-0397-46AB-B054-7495611EAA1B}"/>
          </ac:picMkLst>
        </pc:picChg>
      </pc:sldChg>
      <pc:sldChg chg="add">
        <pc:chgData name="Mrs Hargreaves" userId="16d29ebe-5fd1-4f7c-a551-c4871f6cfdc9" providerId="ADAL" clId="{06A69B87-4551-4069-9D6D-6AC857507340}" dt="2022-02-28T18:46:40.228" v="8"/>
        <pc:sldMkLst>
          <pc:docMk/>
          <pc:sldMk cId="1501600481" sldId="288"/>
        </pc:sldMkLst>
      </pc:sldChg>
      <pc:sldChg chg="addSp modSp mod">
        <pc:chgData name="Mrs Hargreaves" userId="16d29ebe-5fd1-4f7c-a551-c4871f6cfdc9" providerId="ADAL" clId="{06A69B87-4551-4069-9D6D-6AC857507340}" dt="2022-03-02T19:45:22.652" v="83" actId="1076"/>
        <pc:sldMkLst>
          <pc:docMk/>
          <pc:sldMk cId="1227329312" sldId="289"/>
        </pc:sldMkLst>
        <pc:spChg chg="add mod">
          <ac:chgData name="Mrs Hargreaves" userId="16d29ebe-5fd1-4f7c-a551-c4871f6cfdc9" providerId="ADAL" clId="{06A69B87-4551-4069-9D6D-6AC857507340}" dt="2022-03-02T19:45:22.652" v="83" actId="1076"/>
          <ac:spMkLst>
            <pc:docMk/>
            <pc:sldMk cId="1227329312" sldId="289"/>
            <ac:spMk id="7" creationId="{E96850EE-D638-4A0D-920D-E4D3AE5698BC}"/>
          </ac:spMkLst>
        </pc:spChg>
        <pc:graphicFrameChg chg="mod modGraphic">
          <ac:chgData name="Mrs Hargreaves" userId="16d29ebe-5fd1-4f7c-a551-c4871f6cfdc9" providerId="ADAL" clId="{06A69B87-4551-4069-9D6D-6AC857507340}" dt="2022-03-02T19:45:14.536" v="80" actId="1076"/>
          <ac:graphicFrameMkLst>
            <pc:docMk/>
            <pc:sldMk cId="1227329312" sldId="289"/>
            <ac:graphicFrameMk id="6" creationId="{00000000-0000-0000-0000-000000000000}"/>
          </ac:graphicFrameMkLst>
        </pc:graphicFrameChg>
        <pc:picChg chg="mod">
          <ac:chgData name="Mrs Hargreaves" userId="16d29ebe-5fd1-4f7c-a551-c4871f6cfdc9" providerId="ADAL" clId="{06A69B87-4551-4069-9D6D-6AC857507340}" dt="2022-03-02T19:42:35.861" v="9" actId="14100"/>
          <ac:picMkLst>
            <pc:docMk/>
            <pc:sldMk cId="1227329312" sldId="289"/>
            <ac:picMk id="4" creationId="{00000000-0000-0000-0000-000000000000}"/>
          </ac:picMkLst>
        </pc:picChg>
      </pc:sldChg>
      <pc:sldChg chg="addSp modSp mod">
        <pc:chgData name="Mrs Hargreaves" userId="16d29ebe-5fd1-4f7c-a551-c4871f6cfdc9" providerId="ADAL" clId="{06A69B87-4551-4069-9D6D-6AC857507340}" dt="2022-03-02T19:45:05.329" v="78" actId="14100"/>
        <pc:sldMkLst>
          <pc:docMk/>
          <pc:sldMk cId="3021756997" sldId="290"/>
        </pc:sldMkLst>
        <pc:spChg chg="add mod">
          <ac:chgData name="Mrs Hargreaves" userId="16d29ebe-5fd1-4f7c-a551-c4871f6cfdc9" providerId="ADAL" clId="{06A69B87-4551-4069-9D6D-6AC857507340}" dt="2022-03-02T19:45:05.329" v="78" actId="14100"/>
          <ac:spMkLst>
            <pc:docMk/>
            <pc:sldMk cId="3021756997" sldId="290"/>
            <ac:spMk id="7" creationId="{07170293-56CB-422C-B45D-C55C8FAC0070}"/>
          </ac:spMkLst>
        </pc:spChg>
        <pc:graphicFrameChg chg="mod">
          <ac:chgData name="Mrs Hargreaves" userId="16d29ebe-5fd1-4f7c-a551-c4871f6cfdc9" providerId="ADAL" clId="{06A69B87-4551-4069-9D6D-6AC857507340}" dt="2022-03-02T19:44:56.341" v="76" actId="1076"/>
          <ac:graphicFrameMkLst>
            <pc:docMk/>
            <pc:sldMk cId="3021756997" sldId="290"/>
            <ac:graphicFrameMk id="6" creationId="{00000000-0000-0000-0000-000000000000}"/>
          </ac:graphicFrameMkLst>
        </pc:graphicFrameChg>
      </pc:sldChg>
      <pc:sldChg chg="addSp modSp mod">
        <pc:chgData name="Mrs Hargreaves" userId="16d29ebe-5fd1-4f7c-a551-c4871f6cfdc9" providerId="ADAL" clId="{06A69B87-4551-4069-9D6D-6AC857507340}" dt="2022-03-02T19:44:28.589" v="66" actId="14100"/>
        <pc:sldMkLst>
          <pc:docMk/>
          <pc:sldMk cId="823619737" sldId="291"/>
        </pc:sldMkLst>
        <pc:spChg chg="add mod">
          <ac:chgData name="Mrs Hargreaves" userId="16d29ebe-5fd1-4f7c-a551-c4871f6cfdc9" providerId="ADAL" clId="{06A69B87-4551-4069-9D6D-6AC857507340}" dt="2022-03-02T19:44:28.589" v="66" actId="14100"/>
          <ac:spMkLst>
            <pc:docMk/>
            <pc:sldMk cId="823619737" sldId="291"/>
            <ac:spMk id="3" creationId="{B6B7D518-E4C7-4224-9952-736FB455EEC4}"/>
          </ac:spMkLst>
        </pc:spChg>
        <pc:graphicFrameChg chg="modGraphic">
          <ac:chgData name="Mrs Hargreaves" userId="16d29ebe-5fd1-4f7c-a551-c4871f6cfdc9" providerId="ADAL" clId="{06A69B87-4551-4069-9D6D-6AC857507340}" dt="2022-03-02T19:43:20.017" v="39" actId="20577"/>
          <ac:graphicFrameMkLst>
            <pc:docMk/>
            <pc:sldMk cId="823619737" sldId="291"/>
            <ac:graphicFrameMk id="5" creationId="{00000000-0000-0000-0000-000000000000}"/>
          </ac:graphicFrameMkLst>
        </pc:graphicFrameChg>
        <pc:graphicFrameChg chg="modGraphic">
          <ac:chgData name="Mrs Hargreaves" userId="16d29ebe-5fd1-4f7c-a551-c4871f6cfdc9" providerId="ADAL" clId="{06A69B87-4551-4069-9D6D-6AC857507340}" dt="2022-03-02T19:43:38.365" v="42" actId="20577"/>
          <ac:graphicFrameMkLst>
            <pc:docMk/>
            <pc:sldMk cId="823619737" sldId="291"/>
            <ac:graphicFrameMk id="6" creationId="{00000000-0000-0000-0000-000000000000}"/>
          </ac:graphicFrameMkLst>
        </pc:graphicFrameChg>
      </pc:sldChg>
      <pc:sldChg chg="addSp delSp modSp mod">
        <pc:chgData name="Mrs Hargreaves" userId="16d29ebe-5fd1-4f7c-a551-c4871f6cfdc9" providerId="ADAL" clId="{06A69B87-4551-4069-9D6D-6AC857507340}" dt="2022-03-02T19:48:32.473" v="204" actId="1076"/>
        <pc:sldMkLst>
          <pc:docMk/>
          <pc:sldMk cId="2788648674" sldId="292"/>
        </pc:sldMkLst>
        <pc:spChg chg="add mod">
          <ac:chgData name="Mrs Hargreaves" userId="16d29ebe-5fd1-4f7c-a551-c4871f6cfdc9" providerId="ADAL" clId="{06A69B87-4551-4069-9D6D-6AC857507340}" dt="2022-03-02T19:48:32.473" v="204" actId="1076"/>
          <ac:spMkLst>
            <pc:docMk/>
            <pc:sldMk cId="2788648674" sldId="292"/>
            <ac:spMk id="29" creationId="{CE7EE5B7-5193-4298-A86E-BA6B27DF54E8}"/>
          </ac:spMkLst>
        </pc:spChg>
        <pc:picChg chg="add del mod">
          <ac:chgData name="Mrs Hargreaves" userId="16d29ebe-5fd1-4f7c-a551-c4871f6cfdc9" providerId="ADAL" clId="{06A69B87-4551-4069-9D6D-6AC857507340}" dt="2022-03-02T19:47:01.154" v="124" actId="478"/>
          <ac:picMkLst>
            <pc:docMk/>
            <pc:sldMk cId="2788648674" sldId="292"/>
            <ac:picMk id="4" creationId="{998B15CF-561E-4955-8EA5-1AF86F137A95}"/>
          </ac:picMkLst>
        </pc:picChg>
        <pc:picChg chg="add del mod">
          <ac:chgData name="Mrs Hargreaves" userId="16d29ebe-5fd1-4f7c-a551-c4871f6cfdc9" providerId="ADAL" clId="{06A69B87-4551-4069-9D6D-6AC857507340}" dt="2022-03-02T19:46:59.582" v="123" actId="478"/>
          <ac:picMkLst>
            <pc:docMk/>
            <pc:sldMk cId="2788648674" sldId="292"/>
            <ac:picMk id="7" creationId="{1BEECA3D-01B3-4D96-909A-8FE04577CD2B}"/>
          </ac:picMkLst>
        </pc:picChg>
        <pc:picChg chg="add del mod">
          <ac:chgData name="Mrs Hargreaves" userId="16d29ebe-5fd1-4f7c-a551-c4871f6cfdc9" providerId="ADAL" clId="{06A69B87-4551-4069-9D6D-6AC857507340}" dt="2022-03-02T19:46:57.254" v="122" actId="478"/>
          <ac:picMkLst>
            <pc:docMk/>
            <pc:sldMk cId="2788648674" sldId="292"/>
            <ac:picMk id="9" creationId="{47A9C50A-C5AF-416A-AF22-C68C52F7815F}"/>
          </ac:picMkLst>
        </pc:picChg>
        <pc:picChg chg="add del mod">
          <ac:chgData name="Mrs Hargreaves" userId="16d29ebe-5fd1-4f7c-a551-c4871f6cfdc9" providerId="ADAL" clId="{06A69B87-4551-4069-9D6D-6AC857507340}" dt="2022-03-02T19:46:53.990" v="120" actId="478"/>
          <ac:picMkLst>
            <pc:docMk/>
            <pc:sldMk cId="2788648674" sldId="292"/>
            <ac:picMk id="11" creationId="{3F0ADC66-5CFD-40B1-9516-4A5B812C2550}"/>
          </ac:picMkLst>
        </pc:picChg>
        <pc:picChg chg="add del mod">
          <ac:chgData name="Mrs Hargreaves" userId="16d29ebe-5fd1-4f7c-a551-c4871f6cfdc9" providerId="ADAL" clId="{06A69B87-4551-4069-9D6D-6AC857507340}" dt="2022-03-02T19:46:45.444" v="118" actId="478"/>
          <ac:picMkLst>
            <pc:docMk/>
            <pc:sldMk cId="2788648674" sldId="292"/>
            <ac:picMk id="16" creationId="{829D6796-46E7-49B8-9088-F84DBCEBDE7E}"/>
          </ac:picMkLst>
        </pc:picChg>
        <pc:picChg chg="add del mod">
          <ac:chgData name="Mrs Hargreaves" userId="16d29ebe-5fd1-4f7c-a551-c4871f6cfdc9" providerId="ADAL" clId="{06A69B87-4551-4069-9D6D-6AC857507340}" dt="2022-03-02T19:46:42.282" v="117" actId="478"/>
          <ac:picMkLst>
            <pc:docMk/>
            <pc:sldMk cId="2788648674" sldId="292"/>
            <ac:picMk id="18" creationId="{AC76B91A-9249-44D2-89CB-EE6AC5CB238C}"/>
          </ac:picMkLst>
        </pc:picChg>
        <pc:picChg chg="add del mod">
          <ac:chgData name="Mrs Hargreaves" userId="16d29ebe-5fd1-4f7c-a551-c4871f6cfdc9" providerId="ADAL" clId="{06A69B87-4551-4069-9D6D-6AC857507340}" dt="2022-03-02T19:46:36.270" v="116" actId="478"/>
          <ac:picMkLst>
            <pc:docMk/>
            <pc:sldMk cId="2788648674" sldId="292"/>
            <ac:picMk id="20" creationId="{2D6EB42B-CA76-4754-A4AE-09867A273B7F}"/>
          </ac:picMkLst>
        </pc:picChg>
        <pc:picChg chg="add del mod">
          <ac:chgData name="Mrs Hargreaves" userId="16d29ebe-5fd1-4f7c-a551-c4871f6cfdc9" providerId="ADAL" clId="{06A69B87-4551-4069-9D6D-6AC857507340}" dt="2022-03-02T19:46:31.711" v="115" actId="478"/>
          <ac:picMkLst>
            <pc:docMk/>
            <pc:sldMk cId="2788648674" sldId="292"/>
            <ac:picMk id="22" creationId="{09681CDF-A9B0-4060-ABA4-C3E3AAFF07CE}"/>
          </ac:picMkLst>
        </pc:picChg>
        <pc:picChg chg="add del mod">
          <ac:chgData name="Mrs Hargreaves" userId="16d29ebe-5fd1-4f7c-a551-c4871f6cfdc9" providerId="ADAL" clId="{06A69B87-4551-4069-9D6D-6AC857507340}" dt="2022-03-02T19:46:28.724" v="114" actId="478"/>
          <ac:picMkLst>
            <pc:docMk/>
            <pc:sldMk cId="2788648674" sldId="292"/>
            <ac:picMk id="24" creationId="{91F36827-2162-4960-A5B0-6D6D568224C7}"/>
          </ac:picMkLst>
        </pc:picChg>
        <pc:picChg chg="add mod modCrop">
          <ac:chgData name="Mrs Hargreaves" userId="16d29ebe-5fd1-4f7c-a551-c4871f6cfdc9" providerId="ADAL" clId="{06A69B87-4551-4069-9D6D-6AC857507340}" dt="2022-03-02T19:47:35.696" v="131" actId="1076"/>
          <ac:picMkLst>
            <pc:docMk/>
            <pc:sldMk cId="2788648674" sldId="292"/>
            <ac:picMk id="26" creationId="{C248411E-572C-48FE-876B-1A4A7AF804AF}"/>
          </ac:picMkLst>
        </pc:picChg>
        <pc:picChg chg="add del mod">
          <ac:chgData name="Mrs Hargreaves" userId="16d29ebe-5fd1-4f7c-a551-c4871f6cfdc9" providerId="ADAL" clId="{06A69B87-4551-4069-9D6D-6AC857507340}" dt="2022-03-02T19:46:23.920" v="112" actId="478"/>
          <ac:picMkLst>
            <pc:docMk/>
            <pc:sldMk cId="2788648674" sldId="292"/>
            <ac:picMk id="28" creationId="{9125603E-4C31-445B-9ED6-98E2F2EC36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137367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314382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495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133515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7363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126456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3238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128682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61924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7DFB3A-E6E1-422F-8A92-AEC4F9E3D77B}" type="datetimeFigureOut">
              <a:rPr lang="en-GB" smtClean="0"/>
              <a:t>02/03/2022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272939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7DFB3A-E6E1-422F-8A92-AEC4F9E3D77B}" type="datetimeFigureOut">
              <a:rPr lang="en-GB" smtClean="0"/>
              <a:t>02/03/2022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99310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7DFB3A-E6E1-422F-8A92-AEC4F9E3D77B}" type="datetimeFigureOut">
              <a:rPr lang="en-GB" smtClean="0"/>
              <a:t>02/03/2022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247685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DFB3A-E6E1-422F-8A92-AEC4F9E3D77B}" type="datetimeFigureOut">
              <a:rPr lang="en-GB" smtClean="0"/>
              <a:t>02/03/2022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164127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DFB3A-E6E1-422F-8A92-AEC4F9E3D77B}" type="datetimeFigureOut">
              <a:rPr lang="en-GB" smtClean="0"/>
              <a:t>02/03/2022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257492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7DFB3A-E6E1-422F-8A92-AEC4F9E3D77B}" type="datetimeFigureOut">
              <a:rPr lang="en-GB" smtClean="0"/>
              <a:t>02/03/2022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357184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7DFB3A-E6E1-422F-8A92-AEC4F9E3D77B}" type="datetimeFigureOut">
              <a:rPr lang="en-GB" smtClean="0"/>
              <a:t>02/03/2022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C01552-2C79-4EAE-8B89-EDB8EB55611D}" type="slidenum">
              <a:rPr lang="en-GB" smtClean="0"/>
              <a:t>‹#›</a:t>
            </a:fld>
            <a:endParaRPr lang="en-GB"/>
          </a:p>
        </p:txBody>
      </p:sp>
    </p:spTree>
    <p:extLst>
      <p:ext uri="{BB962C8B-B14F-4D97-AF65-F5344CB8AC3E}">
        <p14:creationId xmlns:p14="http://schemas.microsoft.com/office/powerpoint/2010/main" val="312930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7DFB3A-E6E1-422F-8A92-AEC4F9E3D77B}" type="datetimeFigureOut">
              <a:rPr lang="en-GB" smtClean="0"/>
              <a:t>02/03/2022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C01552-2C79-4EAE-8B89-EDB8EB55611D}" type="slidenum">
              <a:rPr lang="en-GB" smtClean="0"/>
              <a:t>‹#›</a:t>
            </a:fld>
            <a:endParaRPr lang="en-GB"/>
          </a:p>
        </p:txBody>
      </p:sp>
    </p:spTree>
    <p:extLst>
      <p:ext uri="{BB962C8B-B14F-4D97-AF65-F5344CB8AC3E}">
        <p14:creationId xmlns:p14="http://schemas.microsoft.com/office/powerpoint/2010/main" val="307580192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8.wmf"/><Relationship Id="rId4" Type="http://schemas.openxmlformats.org/officeDocument/2006/relationships/oleObject" Target="../embeddings/oleObject3.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YUqwdD73610"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YUqwdD73610"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S3 Physics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647" y="1306831"/>
            <a:ext cx="3461627" cy="5134713"/>
          </a:xfrm>
          <a:prstGeom prst="rect">
            <a:avLst/>
          </a:prstGeom>
        </p:spPr>
      </p:pic>
      <p:sp>
        <p:nvSpPr>
          <p:cNvPr id="2" name="Title 1"/>
          <p:cNvSpPr>
            <a:spLocks noGrp="1"/>
          </p:cNvSpPr>
          <p:nvPr>
            <p:ph type="ctrTitle"/>
          </p:nvPr>
        </p:nvSpPr>
        <p:spPr>
          <a:xfrm>
            <a:off x="1907460" y="1775324"/>
            <a:ext cx="7766936" cy="1646302"/>
          </a:xfrm>
        </p:spPr>
        <p:txBody>
          <a:bodyPr/>
          <a:lstStyle/>
          <a:p>
            <a:r>
              <a:rPr lang="en-GB" dirty="0"/>
              <a:t>Measuring Acceleration</a:t>
            </a:r>
          </a:p>
        </p:txBody>
      </p:sp>
    </p:spTree>
    <p:extLst>
      <p:ext uri="{BB962C8B-B14F-4D97-AF65-F5344CB8AC3E}">
        <p14:creationId xmlns:p14="http://schemas.microsoft.com/office/powerpoint/2010/main" val="41707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60" y="654224"/>
            <a:ext cx="9381066" cy="1320800"/>
          </a:xfrm>
        </p:spPr>
        <p:txBody>
          <a:bodyPr>
            <a:normAutofit fontScale="90000"/>
          </a:bodyPr>
          <a:lstStyle/>
          <a:p>
            <a:r>
              <a:rPr lang="en-GB" dirty="0"/>
              <a:t>Does it matter how far apart the light gates are?</a:t>
            </a:r>
            <a:br>
              <a:rPr lang="en-GB" dirty="0"/>
            </a:br>
            <a:endParaRPr lang="en-GB" dirty="0"/>
          </a:p>
        </p:txBody>
      </p:sp>
      <p:sp>
        <p:nvSpPr>
          <p:cNvPr id="3" name="Content Placeholder 2"/>
          <p:cNvSpPr>
            <a:spLocks noGrp="1"/>
          </p:cNvSpPr>
          <p:nvPr>
            <p:ph idx="1"/>
          </p:nvPr>
        </p:nvSpPr>
        <p:spPr>
          <a:xfrm>
            <a:off x="246258" y="1314624"/>
            <a:ext cx="7526141" cy="1075879"/>
          </a:xfrm>
        </p:spPr>
        <p:txBody>
          <a:bodyPr>
            <a:normAutofit/>
          </a:bodyPr>
          <a:lstStyle/>
          <a:p>
            <a:pPr marL="0" indent="0">
              <a:lnSpc>
                <a:spcPct val="110000"/>
              </a:lnSpc>
              <a:spcBef>
                <a:spcPts val="0"/>
              </a:spcBef>
              <a:buNone/>
            </a:pPr>
            <a:r>
              <a:rPr lang="en-GB" sz="2800" dirty="0"/>
              <a:t>Surely the further apart the light gates the greater the value of v. </a:t>
            </a:r>
          </a:p>
        </p:txBody>
      </p:sp>
      <p:pic>
        <p:nvPicPr>
          <p:cNvPr id="5" name="Picture 2" descr="Single"/>
          <p:cNvPicPr>
            <a:picLocks noChangeAspect="1" noChangeArrowheads="1"/>
          </p:cNvPicPr>
          <p:nvPr/>
        </p:nvPicPr>
        <p:blipFill>
          <a:blip r:embed="rId2">
            <a:extLst>
              <a:ext uri="{28A0092B-C50C-407E-A947-70E740481C1C}">
                <a14:useLocalDpi xmlns:a14="http://schemas.microsoft.com/office/drawing/2010/main" val="0"/>
              </a:ext>
            </a:extLst>
          </a:blip>
          <a:srcRect l="-1314" t="17995"/>
          <a:stretch>
            <a:fillRect/>
          </a:stretch>
        </p:blipFill>
        <p:spPr bwMode="auto">
          <a:xfrm>
            <a:off x="6622415" y="4039656"/>
            <a:ext cx="5569585" cy="281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1350" y="2423886"/>
            <a:ext cx="9550885" cy="3108543"/>
          </a:xfrm>
          <a:prstGeom prst="rect">
            <a:avLst/>
          </a:prstGeom>
          <a:noFill/>
        </p:spPr>
        <p:txBody>
          <a:bodyPr wrap="square" rtlCol="0">
            <a:spAutoFit/>
          </a:bodyPr>
          <a:lstStyle/>
          <a:p>
            <a:r>
              <a:rPr lang="en-GB" sz="2800" dirty="0">
                <a:solidFill>
                  <a:srgbClr val="FF0000"/>
                </a:solidFill>
              </a:rPr>
              <a:t>No it doesn’t matter how far apart the light gates are if the acceleration down the slope is constant</a:t>
            </a:r>
          </a:p>
          <a:p>
            <a:endParaRPr lang="en-GB" sz="2800" dirty="0">
              <a:solidFill>
                <a:srgbClr val="FF0000"/>
              </a:solidFill>
            </a:endParaRPr>
          </a:p>
          <a:p>
            <a:r>
              <a:rPr lang="en-GB" sz="2800" dirty="0">
                <a:solidFill>
                  <a:srgbClr val="FF0000"/>
                </a:solidFill>
              </a:rPr>
              <a:t>Yes the further apart the light gates the greater </a:t>
            </a:r>
          </a:p>
          <a:p>
            <a:r>
              <a:rPr lang="en-GB" sz="2800" dirty="0">
                <a:solidFill>
                  <a:srgbClr val="FF0000"/>
                </a:solidFill>
              </a:rPr>
              <a:t>the value of v but the longer it takes to go between the light gates. If a=v-u/t then v is greater but also t so these two cancel and a remains constant.</a:t>
            </a:r>
          </a:p>
        </p:txBody>
      </p:sp>
    </p:spTree>
    <p:extLst>
      <p:ext uri="{BB962C8B-B14F-4D97-AF65-F5344CB8AC3E}">
        <p14:creationId xmlns:p14="http://schemas.microsoft.com/office/powerpoint/2010/main" val="259178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Measuring acceleration with only one light gate</a:t>
            </a:r>
          </a:p>
        </p:txBody>
      </p:sp>
      <p:pic>
        <p:nvPicPr>
          <p:cNvPr id="3379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33601" y="2493828"/>
            <a:ext cx="6348413" cy="321495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34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can we only use 1 light gate to find acceleration?</a:t>
            </a:r>
            <a:br>
              <a:rPr lang="en-GB" dirty="0"/>
            </a:br>
            <a:endParaRPr lang="en-GB"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699761" y="3405801"/>
            <a:ext cx="6348413" cy="3214959"/>
          </a:xfr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677334" y="1930400"/>
            <a:ext cx="7772400" cy="234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a:buNone/>
            </a:pPr>
            <a:r>
              <a:rPr lang="en-GB" dirty="0">
                <a:solidFill>
                  <a:srgbClr val="FF0000"/>
                </a:solidFill>
              </a:rPr>
              <a:t>Yes the vehicle has a double MASK. </a:t>
            </a:r>
            <a:r>
              <a:rPr lang="en-GB" i="1" dirty="0">
                <a:solidFill>
                  <a:srgbClr val="FF0000"/>
                </a:solidFill>
              </a:rPr>
              <a:t>u</a:t>
            </a:r>
            <a:r>
              <a:rPr lang="en-GB" dirty="0">
                <a:solidFill>
                  <a:srgbClr val="FF0000"/>
                </a:solidFill>
              </a:rPr>
              <a:t> and </a:t>
            </a:r>
            <a:r>
              <a:rPr lang="en-GB" i="1" dirty="0">
                <a:solidFill>
                  <a:srgbClr val="FF0000"/>
                </a:solidFill>
              </a:rPr>
              <a:t>v</a:t>
            </a:r>
            <a:r>
              <a:rPr lang="en-GB" dirty="0">
                <a:solidFill>
                  <a:srgbClr val="FF0000"/>
                </a:solidFill>
              </a:rPr>
              <a:t> are still taken from the time it takes the mask to pass through the light gate and we need to measure the length of the mask.</a:t>
            </a:r>
          </a:p>
        </p:txBody>
      </p:sp>
    </p:spTree>
    <p:extLst>
      <p:ext uri="{BB962C8B-B14F-4D97-AF65-F5344CB8AC3E}">
        <p14:creationId xmlns:p14="http://schemas.microsoft.com/office/powerpoint/2010/main" val="19923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1703388" y="333375"/>
            <a:ext cx="7772400" cy="609600"/>
          </a:xfrm>
        </p:spPr>
        <p:txBody>
          <a:bodyPr>
            <a:normAutofit fontScale="90000"/>
          </a:bodyPr>
          <a:lstStyle/>
          <a:p>
            <a:pPr eaLnBrk="1" hangingPunct="1"/>
            <a:r>
              <a:rPr lang="en-GB" sz="3200" u="sng" dirty="0"/>
              <a:t>Measuring Acceleration</a:t>
            </a:r>
            <a:br>
              <a:rPr lang="en-GB" sz="3200" dirty="0"/>
            </a:br>
            <a:endParaRPr lang="en-GB" sz="3200" dirty="0"/>
          </a:p>
        </p:txBody>
      </p:sp>
      <p:sp>
        <p:nvSpPr>
          <p:cNvPr id="30725" name="Rectangle 3"/>
          <p:cNvSpPr>
            <a:spLocks noGrp="1" noChangeArrowheads="1"/>
          </p:cNvSpPr>
          <p:nvPr>
            <p:ph idx="1"/>
          </p:nvPr>
        </p:nvSpPr>
        <p:spPr>
          <a:xfrm>
            <a:off x="-1" y="1190897"/>
            <a:ext cx="7916091" cy="4800600"/>
          </a:xfrm>
        </p:spPr>
        <p:txBody>
          <a:bodyPr>
            <a:normAutofit/>
          </a:bodyPr>
          <a:lstStyle/>
          <a:p>
            <a:pPr eaLnBrk="1" hangingPunct="1"/>
            <a:r>
              <a:rPr lang="en-GB" sz="2800" dirty="0"/>
              <a:t>You can measure acceleration in the lab with EITHER one single mask and two light gates or a double mask and one light gate.</a:t>
            </a:r>
          </a:p>
          <a:p>
            <a:pPr eaLnBrk="1" hangingPunct="1"/>
            <a:r>
              <a:rPr lang="en-GB" sz="2800" dirty="0"/>
              <a:t>Whichever way the experiment is conducted the measurements that need to be made are:</a:t>
            </a:r>
          </a:p>
          <a:p>
            <a:pPr lvl="1" eaLnBrk="1" hangingPunct="1"/>
            <a:r>
              <a:rPr lang="en-GB" sz="2400" dirty="0"/>
              <a:t>Width of the mask or masks.</a:t>
            </a:r>
          </a:p>
          <a:p>
            <a:pPr lvl="1" eaLnBrk="1" hangingPunct="1"/>
            <a:r>
              <a:rPr lang="en-GB" sz="2400" dirty="0"/>
              <a:t>Time for first light beam to be broken.</a:t>
            </a:r>
          </a:p>
          <a:p>
            <a:pPr lvl="1" eaLnBrk="1" hangingPunct="1"/>
            <a:r>
              <a:rPr lang="en-GB" sz="2400" dirty="0"/>
              <a:t>Time for second light beam to be broken.</a:t>
            </a:r>
          </a:p>
          <a:p>
            <a:pPr lvl="1" eaLnBrk="1" hangingPunct="1"/>
            <a:r>
              <a:rPr lang="en-GB" sz="2400" dirty="0"/>
              <a:t>Time between the breaks in the light beam to be measured.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03474" y="1870438"/>
            <a:ext cx="3544162" cy="3130192"/>
          </a:xfrm>
          <a:prstGeom prst="rect">
            <a:avLst/>
          </a:prstGeom>
          <a:noFill/>
        </p:spPr>
      </p:pic>
    </p:spTree>
    <p:extLst>
      <p:ext uri="{BB962C8B-B14F-4D97-AF65-F5344CB8AC3E}">
        <p14:creationId xmlns:p14="http://schemas.microsoft.com/office/powerpoint/2010/main" val="260587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56833-9139-4BE4-9DF3-DB144195A18B}"/>
              </a:ext>
            </a:extLst>
          </p:cNvPr>
          <p:cNvSpPr>
            <a:spLocks noGrp="1"/>
          </p:cNvSpPr>
          <p:nvPr>
            <p:ph type="title"/>
          </p:nvPr>
        </p:nvSpPr>
        <p:spPr/>
        <p:txBody>
          <a:bodyPr/>
          <a:lstStyle/>
          <a:p>
            <a:r>
              <a:rPr lang="en-GB" dirty="0"/>
              <a:t>Measuring acceleration from rest</a:t>
            </a:r>
          </a:p>
        </p:txBody>
      </p:sp>
      <p:grpSp>
        <p:nvGrpSpPr>
          <p:cNvPr id="4" name="Group 3">
            <a:extLst>
              <a:ext uri="{FF2B5EF4-FFF2-40B4-BE49-F238E27FC236}">
                <a16:creationId xmlns:a16="http://schemas.microsoft.com/office/drawing/2014/main" id="{CA166F99-B2CB-4DB0-8B26-4C315E165825}"/>
              </a:ext>
            </a:extLst>
          </p:cNvPr>
          <p:cNvGrpSpPr/>
          <p:nvPr/>
        </p:nvGrpSpPr>
        <p:grpSpPr>
          <a:xfrm>
            <a:off x="6353012" y="3734896"/>
            <a:ext cx="5621868" cy="2847023"/>
            <a:chOff x="6550439" y="3734896"/>
            <a:chExt cx="5621868" cy="2847023"/>
          </a:xfrm>
        </p:grpSpPr>
        <p:grpSp>
          <p:nvGrpSpPr>
            <p:cNvPr id="5" name="Group 4">
              <a:extLst>
                <a:ext uri="{FF2B5EF4-FFF2-40B4-BE49-F238E27FC236}">
                  <a16:creationId xmlns:a16="http://schemas.microsoft.com/office/drawing/2014/main" id="{FDE2CCB3-8E52-4491-A364-ADFDF237514B}"/>
                </a:ext>
              </a:extLst>
            </p:cNvPr>
            <p:cNvGrpSpPr/>
            <p:nvPr/>
          </p:nvGrpSpPr>
          <p:grpSpPr>
            <a:xfrm>
              <a:off x="6550439" y="3734896"/>
              <a:ext cx="5621868" cy="2847023"/>
              <a:chOff x="6550439" y="3734896"/>
              <a:chExt cx="5621868" cy="2847023"/>
            </a:xfrm>
          </p:grpSpPr>
          <p:pic>
            <p:nvPicPr>
              <p:cNvPr id="7" name="Picture 2">
                <a:extLst>
                  <a:ext uri="{FF2B5EF4-FFF2-40B4-BE49-F238E27FC236}">
                    <a16:creationId xmlns:a16="http://schemas.microsoft.com/office/drawing/2014/main" id="{A2CB160D-747A-4B56-8F00-04F03EC9D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50439" y="3734896"/>
                <a:ext cx="5621868" cy="2847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22615B8-3AB7-4F0E-A8D2-1A7256B9E48D}"/>
                  </a:ext>
                </a:extLst>
              </p:cNvPr>
              <p:cNvSpPr/>
              <p:nvPr/>
            </p:nvSpPr>
            <p:spPr>
              <a:xfrm rot="20493900">
                <a:off x="10443383" y="4010763"/>
                <a:ext cx="883227" cy="59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48507CD8-30C2-484F-82EF-37DCD81D6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519" y="4094018"/>
              <a:ext cx="646162" cy="783689"/>
            </a:xfrm>
            <a:prstGeom prst="rect">
              <a:avLst/>
            </a:prstGeom>
          </p:spPr>
        </p:pic>
      </p:grpSp>
      <p:sp>
        <p:nvSpPr>
          <p:cNvPr id="3" name="Content Placeholder 2">
            <a:extLst>
              <a:ext uri="{FF2B5EF4-FFF2-40B4-BE49-F238E27FC236}">
                <a16:creationId xmlns:a16="http://schemas.microsoft.com/office/drawing/2014/main" id="{08B6663C-A55E-4B5B-8D60-2AFF03EA7CE9}"/>
              </a:ext>
            </a:extLst>
          </p:cNvPr>
          <p:cNvSpPr>
            <a:spLocks noGrp="1"/>
          </p:cNvSpPr>
          <p:nvPr>
            <p:ph idx="1"/>
          </p:nvPr>
        </p:nvSpPr>
        <p:spPr>
          <a:xfrm>
            <a:off x="677334" y="2160589"/>
            <a:ext cx="6783781" cy="3880773"/>
          </a:xfrm>
        </p:spPr>
        <p:txBody>
          <a:bodyPr/>
          <a:lstStyle/>
          <a:p>
            <a:r>
              <a:rPr lang="en-GB" dirty="0"/>
              <a:t>If the vehicle is starting from rest then u does not need to be physically measured.</a:t>
            </a:r>
          </a:p>
          <a:p>
            <a:r>
              <a:rPr lang="en-GB" dirty="0"/>
              <a:t>A stopwatch can be used to time the vehicle from the time of release until the mask cuts the light gate</a:t>
            </a:r>
          </a:p>
          <a:p>
            <a:r>
              <a:rPr lang="en-GB" dirty="0"/>
              <a:t>The time for the mask to break the light beam allows the final velocity to be calculate from v=s/t where s is the length of the mask and t the time to pass through the light gate.</a:t>
            </a:r>
          </a:p>
        </p:txBody>
      </p:sp>
    </p:spTree>
    <p:extLst>
      <p:ext uri="{BB962C8B-B14F-4D97-AF65-F5344CB8AC3E}">
        <p14:creationId xmlns:p14="http://schemas.microsoft.com/office/powerpoint/2010/main" val="366299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1813" y="1557338"/>
            <a:ext cx="5886450" cy="3416300"/>
          </a:xfrm>
          <a:prstGeom prst="rect">
            <a:avLst/>
          </a:prstGeom>
        </p:spPr>
        <p:txBody>
          <a:bodyPr>
            <a:spAutoFit/>
          </a:bodyPr>
          <a:lstStyle/>
          <a:p>
            <a:pPr algn="ctr">
              <a:defRPr/>
            </a:pPr>
            <a:r>
              <a:rPr lang="en-GB" sz="3600" dirty="0">
                <a:solidFill>
                  <a:schemeClr val="bg1"/>
                </a:solidFill>
              </a:rPr>
              <a:t>TASK</a:t>
            </a:r>
          </a:p>
          <a:p>
            <a:pPr algn="ctr">
              <a:defRPr/>
            </a:pPr>
            <a:r>
              <a:rPr lang="en-GB" sz="3600" dirty="0">
                <a:solidFill>
                  <a:schemeClr val="bg1"/>
                </a:solidFill>
              </a:rPr>
              <a:t> </a:t>
            </a:r>
          </a:p>
          <a:p>
            <a:pPr algn="ctr">
              <a:defRPr/>
            </a:pPr>
            <a:r>
              <a:rPr lang="en-GB" sz="3600" dirty="0">
                <a:solidFill>
                  <a:schemeClr val="bg1"/>
                </a:solidFill>
              </a:rPr>
              <a:t>Using equipment of your choice investigate the effect of the angle of a slope on acceleration. </a:t>
            </a:r>
          </a:p>
        </p:txBody>
      </p:sp>
      <p:grpSp>
        <p:nvGrpSpPr>
          <p:cNvPr id="3" name="Group 2"/>
          <p:cNvGrpSpPr/>
          <p:nvPr/>
        </p:nvGrpSpPr>
        <p:grpSpPr>
          <a:xfrm>
            <a:off x="6554212" y="3963987"/>
            <a:ext cx="5621868" cy="2847023"/>
            <a:chOff x="6550439" y="3734896"/>
            <a:chExt cx="5621868" cy="2847023"/>
          </a:xfrm>
        </p:grpSpPr>
        <p:grpSp>
          <p:nvGrpSpPr>
            <p:cNvPr id="5" name="Group 4"/>
            <p:cNvGrpSpPr/>
            <p:nvPr/>
          </p:nvGrpSpPr>
          <p:grpSpPr>
            <a:xfrm>
              <a:off x="6550439" y="3734896"/>
              <a:ext cx="5621868" cy="2847023"/>
              <a:chOff x="6550439" y="3734896"/>
              <a:chExt cx="5621868" cy="2847023"/>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50439" y="3734896"/>
                <a:ext cx="5621868" cy="2847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493900">
                <a:off x="10443383" y="4010763"/>
                <a:ext cx="883227" cy="59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519" y="4094018"/>
              <a:ext cx="646162" cy="783689"/>
            </a:xfrm>
            <a:prstGeom prst="rect">
              <a:avLst/>
            </a:prstGeom>
          </p:spPr>
        </p:pic>
      </p:grpSp>
      <p:sp>
        <p:nvSpPr>
          <p:cNvPr id="2" name="Rectangle 1"/>
          <p:cNvSpPr/>
          <p:nvPr/>
        </p:nvSpPr>
        <p:spPr>
          <a:xfrm>
            <a:off x="383177" y="702270"/>
            <a:ext cx="8159931" cy="1354217"/>
          </a:xfrm>
          <a:prstGeom prst="rect">
            <a:avLst/>
          </a:prstGeom>
        </p:spPr>
        <p:txBody>
          <a:bodyPr wrap="square">
            <a:spAutoFit/>
          </a:bodyPr>
          <a:lstStyle/>
          <a:p>
            <a:r>
              <a:rPr lang="en-GB" sz="3200" dirty="0">
                <a:solidFill>
                  <a:schemeClr val="accent1">
                    <a:lumMod val="75000"/>
                  </a:schemeClr>
                </a:solidFill>
                <a:latin typeface="+mj-lt"/>
              </a:rPr>
              <a:t>How can we only use 1 light gate and a single mask to find acceleration?</a:t>
            </a:r>
            <a:br>
              <a:rPr lang="en-GB" dirty="0"/>
            </a:br>
            <a:endParaRPr lang="en-GB" dirty="0"/>
          </a:p>
        </p:txBody>
      </p:sp>
      <p:sp>
        <p:nvSpPr>
          <p:cNvPr id="9" name="Rectangle 8"/>
          <p:cNvSpPr/>
          <p:nvPr/>
        </p:nvSpPr>
        <p:spPr>
          <a:xfrm>
            <a:off x="383177" y="1808206"/>
            <a:ext cx="8238309" cy="3108543"/>
          </a:xfrm>
          <a:prstGeom prst="rect">
            <a:avLst/>
          </a:prstGeom>
        </p:spPr>
        <p:txBody>
          <a:bodyPr wrap="square">
            <a:spAutoFit/>
          </a:bodyPr>
          <a:lstStyle/>
          <a:p>
            <a:r>
              <a:rPr lang="en-GB" sz="2800" dirty="0">
                <a:solidFill>
                  <a:srgbClr val="FF0000"/>
                </a:solidFill>
              </a:rPr>
              <a:t>Here we take </a:t>
            </a:r>
            <a:r>
              <a:rPr lang="en-GB" sz="2800" i="1" dirty="0">
                <a:solidFill>
                  <a:srgbClr val="FF0000"/>
                </a:solidFill>
              </a:rPr>
              <a:t>u</a:t>
            </a:r>
            <a:r>
              <a:rPr lang="en-GB" sz="2800" dirty="0">
                <a:solidFill>
                  <a:srgbClr val="FF0000"/>
                </a:solidFill>
              </a:rPr>
              <a:t>, the starting velocity as zero, so we don’t need to measure that.</a:t>
            </a:r>
          </a:p>
          <a:p>
            <a:endParaRPr lang="en-GB" sz="2800" dirty="0">
              <a:solidFill>
                <a:srgbClr val="FF0000"/>
              </a:solidFill>
            </a:endParaRPr>
          </a:p>
          <a:p>
            <a:r>
              <a:rPr lang="en-GB" sz="2800" dirty="0">
                <a:solidFill>
                  <a:srgbClr val="FF0000"/>
                </a:solidFill>
              </a:rPr>
              <a:t>We time how long the vehicle takes to travel to the light gate. </a:t>
            </a:r>
            <a:r>
              <a:rPr lang="en-GB" sz="2800" i="1" dirty="0">
                <a:solidFill>
                  <a:srgbClr val="FF0000"/>
                </a:solidFill>
              </a:rPr>
              <a:t>v</a:t>
            </a:r>
            <a:r>
              <a:rPr lang="en-GB" sz="2800" dirty="0">
                <a:solidFill>
                  <a:srgbClr val="FF0000"/>
                </a:solidFill>
              </a:rPr>
              <a:t> is found from the time it takes the mask to pass through the light gate and we need to measure the length of the mask.</a:t>
            </a:r>
          </a:p>
        </p:txBody>
      </p:sp>
    </p:spTree>
    <p:extLst>
      <p:ext uri="{BB962C8B-B14F-4D97-AF65-F5344CB8AC3E}">
        <p14:creationId xmlns:p14="http://schemas.microsoft.com/office/powerpoint/2010/main" val="215071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08754926"/>
              </p:ext>
            </p:extLst>
          </p:nvPr>
        </p:nvGraphicFramePr>
        <p:xfrm>
          <a:off x="574767" y="587829"/>
          <a:ext cx="9130936" cy="6234027"/>
        </p:xfrm>
        <a:graphic>
          <a:graphicData uri="http://schemas.openxmlformats.org/drawingml/2006/table">
            <a:tbl>
              <a:tblPr>
                <a:tableStyleId>{5C22544A-7EE6-4342-B048-85BDC9FD1C3A}</a:tableStyleId>
              </a:tblPr>
              <a:tblGrid>
                <a:gridCol w="6709721">
                  <a:extLst>
                    <a:ext uri="{9D8B030D-6E8A-4147-A177-3AD203B41FA5}">
                      <a16:colId xmlns:a16="http://schemas.microsoft.com/office/drawing/2014/main" val="20000"/>
                    </a:ext>
                  </a:extLst>
                </a:gridCol>
                <a:gridCol w="2421215">
                  <a:extLst>
                    <a:ext uri="{9D8B030D-6E8A-4147-A177-3AD203B41FA5}">
                      <a16:colId xmlns:a16="http://schemas.microsoft.com/office/drawing/2014/main" val="20001"/>
                    </a:ext>
                  </a:extLst>
                </a:gridCol>
              </a:tblGrid>
              <a:tr h="1385833">
                <a:tc>
                  <a:txBody>
                    <a:bodyPr/>
                    <a:lstStyle/>
                    <a:p>
                      <a:pPr algn="ctr">
                        <a:spcAft>
                          <a:spcPts val="0"/>
                        </a:spcAft>
                      </a:pPr>
                      <a:r>
                        <a:rPr lang="en-GB" sz="1800" u="none" strike="noStrike" dirty="0">
                          <a:effectLst/>
                          <a:highlight>
                            <a:srgbClr val="00FF00"/>
                          </a:highlight>
                        </a:rPr>
                        <a:t>Measurements</a:t>
                      </a:r>
                      <a:endParaRPr lang="en-GB" sz="1200" b="1" u="sng" dirty="0">
                        <a:effectLst/>
                        <a:latin typeface="Comic Sans MS"/>
                        <a:ea typeface="Times New Roman"/>
                        <a:cs typeface="Times New Roman"/>
                      </a:endParaRPr>
                    </a:p>
                  </a:txBody>
                  <a:tcPr marL="68580" marR="68580" marT="0" marB="0"/>
                </a:tc>
                <a:tc>
                  <a:txBody>
                    <a:bodyPr/>
                    <a:lstStyle/>
                    <a:p>
                      <a:pPr algn="ctr">
                        <a:spcAft>
                          <a:spcPts val="0"/>
                        </a:spcAft>
                      </a:pPr>
                      <a:r>
                        <a:rPr lang="en-GB" sz="1800" u="none" strike="noStrike" dirty="0">
                          <a:effectLst/>
                          <a:highlight>
                            <a:srgbClr val="00FF00"/>
                          </a:highlight>
                        </a:rPr>
                        <a:t>Calculations</a:t>
                      </a:r>
                      <a:endParaRPr lang="en-GB" sz="1200" b="1" u="sng" dirty="0">
                        <a:effectLst/>
                        <a:latin typeface="Comic Sans MS"/>
                        <a:ea typeface="Times New Roman"/>
                        <a:cs typeface="Times New Roman"/>
                      </a:endParaRPr>
                    </a:p>
                  </a:txBody>
                  <a:tcPr marL="68580" marR="68580" marT="0" marB="0"/>
                </a:tc>
                <a:extLst>
                  <a:ext uri="{0D108BD9-81ED-4DB2-BD59-A6C34878D82A}">
                    <a16:rowId xmlns:a16="http://schemas.microsoft.com/office/drawing/2014/main" val="10000"/>
                  </a:ext>
                </a:extLst>
              </a:tr>
              <a:tr h="1117947">
                <a:tc>
                  <a:txBody>
                    <a:bodyPr/>
                    <a:lstStyle/>
                    <a:p>
                      <a:pPr algn="ctr">
                        <a:spcAft>
                          <a:spcPts val="0"/>
                        </a:spcAft>
                      </a:pPr>
                      <a:r>
                        <a:rPr lang="en-GB" sz="3200" u="none" strike="noStrike" dirty="0">
                          <a:effectLst/>
                        </a:rPr>
                        <a:t>t</a:t>
                      </a:r>
                      <a:r>
                        <a:rPr lang="en-GB" sz="3200" u="none" strike="noStrike" baseline="-25000" dirty="0">
                          <a:effectLst/>
                        </a:rPr>
                        <a:t>1 </a:t>
                      </a:r>
                      <a:r>
                        <a:rPr lang="en-GB" sz="3200" u="none" strike="noStrike" dirty="0">
                          <a:effectLst/>
                        </a:rPr>
                        <a:t>time to pass first light gate</a:t>
                      </a:r>
                      <a:endParaRPr lang="en-GB" sz="3200" b="1" u="sng" dirty="0">
                        <a:effectLst/>
                        <a:latin typeface="Comic Sans MS"/>
                        <a:ea typeface="Times New Roman"/>
                        <a:cs typeface="Times New Roman"/>
                      </a:endParaRPr>
                    </a:p>
                  </a:txBody>
                  <a:tcPr marL="68580" marR="68580" marT="0" marB="0"/>
                </a:tc>
                <a:tc>
                  <a:txBody>
                    <a:bodyPr/>
                    <a:lstStyle/>
                    <a:p>
                      <a:pPr algn="ctr">
                        <a:spcAft>
                          <a:spcPts val="0"/>
                        </a:spcAft>
                      </a:pPr>
                      <a:endParaRPr lang="en-GB" sz="1200" b="1" u="sng">
                        <a:effectLst/>
                        <a:latin typeface="Comic Sans MS"/>
                        <a:ea typeface="Times New Roman"/>
                        <a:cs typeface="Times New Roman"/>
                      </a:endParaRPr>
                    </a:p>
                  </a:txBody>
                  <a:tcPr marL="68580" marR="68580" marT="0" marB="0"/>
                </a:tc>
                <a:extLst>
                  <a:ext uri="{0D108BD9-81ED-4DB2-BD59-A6C34878D82A}">
                    <a16:rowId xmlns:a16="http://schemas.microsoft.com/office/drawing/2014/main" val="10001"/>
                  </a:ext>
                </a:extLst>
              </a:tr>
              <a:tr h="1117947">
                <a:tc>
                  <a:txBody>
                    <a:bodyPr/>
                    <a:lstStyle/>
                    <a:p>
                      <a:pPr algn="ctr">
                        <a:spcAft>
                          <a:spcPts val="0"/>
                        </a:spcAft>
                      </a:pPr>
                      <a:r>
                        <a:rPr lang="en-GB" sz="3200" u="none" strike="noStrike" dirty="0">
                          <a:effectLst/>
                        </a:rPr>
                        <a:t>t</a:t>
                      </a:r>
                      <a:r>
                        <a:rPr lang="en-GB" sz="3200" u="none" strike="noStrike" baseline="-25000" dirty="0">
                          <a:effectLst/>
                        </a:rPr>
                        <a:t>2</a:t>
                      </a:r>
                      <a:r>
                        <a:rPr lang="en-GB" sz="3200" u="none" strike="noStrike" dirty="0">
                          <a:effectLst/>
                        </a:rPr>
                        <a:t> time to pass second light gate</a:t>
                      </a:r>
                      <a:endParaRPr lang="en-GB" sz="3200" b="1" u="sng" dirty="0">
                        <a:effectLst/>
                        <a:latin typeface="Comic Sans MS"/>
                        <a:ea typeface="Times New Roman"/>
                        <a:cs typeface="Times New Roman"/>
                      </a:endParaRPr>
                    </a:p>
                  </a:txBody>
                  <a:tcPr marL="68580" marR="68580" marT="0" marB="0"/>
                </a:tc>
                <a:tc>
                  <a:txBody>
                    <a:bodyPr/>
                    <a:lstStyle/>
                    <a:p>
                      <a:pPr algn="ctr">
                        <a:spcAft>
                          <a:spcPts val="0"/>
                        </a:spcAft>
                      </a:pPr>
                      <a:endParaRPr lang="en-GB" sz="1200" b="1" u="sng">
                        <a:effectLst/>
                        <a:latin typeface="Comic Sans MS"/>
                        <a:ea typeface="Times New Roman"/>
                        <a:cs typeface="Times New Roman"/>
                      </a:endParaRPr>
                    </a:p>
                  </a:txBody>
                  <a:tcPr marL="68580" marR="68580" marT="0" marB="0"/>
                </a:tc>
                <a:extLst>
                  <a:ext uri="{0D108BD9-81ED-4DB2-BD59-A6C34878D82A}">
                    <a16:rowId xmlns:a16="http://schemas.microsoft.com/office/drawing/2014/main" val="10002"/>
                  </a:ext>
                </a:extLst>
              </a:tr>
              <a:tr h="1494353">
                <a:tc>
                  <a:txBody>
                    <a:bodyPr/>
                    <a:lstStyle/>
                    <a:p>
                      <a:pPr algn="ctr">
                        <a:spcAft>
                          <a:spcPts val="0"/>
                        </a:spcAft>
                      </a:pPr>
                      <a:r>
                        <a:rPr lang="en-GB" sz="3200" u="none" strike="noStrike" dirty="0">
                          <a:effectLst/>
                        </a:rPr>
                        <a:t>t</a:t>
                      </a:r>
                      <a:r>
                        <a:rPr lang="en-GB" sz="3200" u="none" strike="noStrike" baseline="-25000" dirty="0">
                          <a:effectLst/>
                        </a:rPr>
                        <a:t>3 </a:t>
                      </a:r>
                      <a:r>
                        <a:rPr lang="en-GB" sz="3200" u="none" strike="noStrike" dirty="0">
                          <a:effectLst/>
                        </a:rPr>
                        <a:t>time between light gate</a:t>
                      </a:r>
                      <a:endParaRPr lang="en-GB" sz="3200" b="1" u="sng" dirty="0">
                        <a:effectLst/>
                        <a:latin typeface="Comic Sans MS"/>
                        <a:ea typeface="Times New Roman"/>
                        <a:cs typeface="Times New Roman"/>
                      </a:endParaRPr>
                    </a:p>
                  </a:txBody>
                  <a:tcPr marL="68580" marR="68580" marT="0" marB="0"/>
                </a:tc>
                <a:tc>
                  <a:txBody>
                    <a:bodyPr/>
                    <a:lstStyle/>
                    <a:p>
                      <a:pPr algn="ctr">
                        <a:spcAft>
                          <a:spcPts val="0"/>
                        </a:spcAft>
                      </a:pPr>
                      <a:endParaRPr lang="en-GB" sz="1200" b="1" u="sng" dirty="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p>
                      <a:pPr algn="ctr">
                        <a:spcAft>
                          <a:spcPts val="0"/>
                        </a:spcAft>
                      </a:pPr>
                      <a:endParaRPr lang="en-GB" sz="1200" b="1" u="sng" dirty="0">
                        <a:effectLst/>
                        <a:latin typeface="Comic Sans MS"/>
                        <a:ea typeface="Times New Roman"/>
                        <a:cs typeface="Times New Roman"/>
                      </a:endParaRPr>
                    </a:p>
                  </a:txBody>
                  <a:tcPr marL="68580" marR="68580" marT="0" marB="0"/>
                </a:tc>
                <a:extLst>
                  <a:ext uri="{0D108BD9-81ED-4DB2-BD59-A6C34878D82A}">
                    <a16:rowId xmlns:a16="http://schemas.microsoft.com/office/drawing/2014/main" val="10003"/>
                  </a:ext>
                </a:extLst>
              </a:tr>
              <a:tr h="1117947">
                <a:tc>
                  <a:txBody>
                    <a:bodyPr/>
                    <a:lstStyle/>
                    <a:p>
                      <a:pPr algn="ctr">
                        <a:spcAft>
                          <a:spcPts val="0"/>
                        </a:spcAft>
                      </a:pPr>
                      <a:r>
                        <a:rPr lang="en-GB" sz="3200" u="none" strike="noStrike" dirty="0">
                          <a:effectLst/>
                        </a:rPr>
                        <a:t>Length of mask</a:t>
                      </a:r>
                      <a:endParaRPr lang="en-GB" sz="3200" b="1" u="sng" dirty="0">
                        <a:effectLst/>
                        <a:latin typeface="Comic Sans MS"/>
                        <a:ea typeface="Times New Roman"/>
                        <a:cs typeface="Times New Roman"/>
                      </a:endParaRPr>
                    </a:p>
                  </a:txBody>
                  <a:tcPr marL="68580" marR="68580" marT="0" marB="0"/>
                </a:tc>
                <a:tc>
                  <a:txBody>
                    <a:bodyPr/>
                    <a:lstStyle/>
                    <a:p>
                      <a:pPr algn="ctr">
                        <a:spcAft>
                          <a:spcPts val="0"/>
                        </a:spcAft>
                      </a:pPr>
                      <a:endParaRPr lang="en-GB" sz="1200" b="1" u="sng" dirty="0">
                        <a:effectLst/>
                        <a:latin typeface="Comic Sans MS"/>
                        <a:ea typeface="Times New Roman"/>
                        <a:cs typeface="Times New Roman"/>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34822" name="Object 6"/>
          <p:cNvGraphicFramePr>
            <a:graphicFrameLocks noChangeAspect="1"/>
          </p:cNvGraphicFramePr>
          <p:nvPr>
            <p:extLst>
              <p:ext uri="{D42A27DB-BD31-4B8C-83A1-F6EECF244321}">
                <p14:modId xmlns:p14="http://schemas.microsoft.com/office/powerpoint/2010/main" val="2545057927"/>
              </p:ext>
            </p:extLst>
          </p:nvPr>
        </p:nvGraphicFramePr>
        <p:xfrm>
          <a:off x="7608169" y="1916833"/>
          <a:ext cx="1039442" cy="1065757"/>
        </p:xfrm>
        <a:graphic>
          <a:graphicData uri="http://schemas.openxmlformats.org/presentationml/2006/ole">
            <mc:AlternateContent xmlns:mc="http://schemas.openxmlformats.org/markup-compatibility/2006">
              <mc:Choice xmlns:v="urn:schemas-microsoft-com:vml" Requires="v">
                <p:oleObj r:id="rId2" imgW="482391" imgH="495085" progId="Equation.DSMT4">
                  <p:embed/>
                </p:oleObj>
              </mc:Choice>
              <mc:Fallback>
                <p:oleObj r:id="rId2" imgW="482391" imgH="495085" progId="Equation.DSMT4">
                  <p:embed/>
                  <p:pic>
                    <p:nvPicPr>
                      <p:cNvPr id="34822"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9" y="1916833"/>
                        <a:ext cx="1039442" cy="1065757"/>
                      </a:xfrm>
                      <a:prstGeom prst="rect">
                        <a:avLst/>
                      </a:prstGeom>
                      <a:noFill/>
                      <a:ln>
                        <a:noFill/>
                      </a:ln>
                    </p:spPr>
                  </p:pic>
                </p:oleObj>
              </mc:Fallback>
            </mc:AlternateContent>
          </a:graphicData>
        </a:graphic>
      </p:graphicFrame>
      <p:graphicFrame>
        <p:nvGraphicFramePr>
          <p:cNvPr id="34823" name="Object 7"/>
          <p:cNvGraphicFramePr>
            <a:graphicFrameLocks noChangeAspect="1"/>
          </p:cNvGraphicFramePr>
          <p:nvPr>
            <p:extLst>
              <p:ext uri="{D42A27DB-BD31-4B8C-83A1-F6EECF244321}">
                <p14:modId xmlns:p14="http://schemas.microsoft.com/office/powerpoint/2010/main" val="2765545016"/>
              </p:ext>
            </p:extLst>
          </p:nvPr>
        </p:nvGraphicFramePr>
        <p:xfrm>
          <a:off x="7536159" y="3140968"/>
          <a:ext cx="954697" cy="980500"/>
        </p:xfrm>
        <a:graphic>
          <a:graphicData uri="http://schemas.openxmlformats.org/presentationml/2006/ole">
            <mc:AlternateContent xmlns:mc="http://schemas.openxmlformats.org/markup-compatibility/2006">
              <mc:Choice xmlns:v="urn:schemas-microsoft-com:vml" Requires="v">
                <p:oleObj r:id="rId4" imgW="482391" imgH="495085" progId="Equation.DSMT4">
                  <p:embed/>
                </p:oleObj>
              </mc:Choice>
              <mc:Fallback>
                <p:oleObj r:id="rId4" imgW="482391" imgH="495085" progId="Equation.DSMT4">
                  <p:embed/>
                  <p:pic>
                    <p:nvPicPr>
                      <p:cNvPr id="3482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159" y="3140968"/>
                        <a:ext cx="954697" cy="980500"/>
                      </a:xfrm>
                      <a:prstGeom prst="rect">
                        <a:avLst/>
                      </a:prstGeom>
                      <a:noFill/>
                      <a:ln>
                        <a:noFill/>
                      </a:ln>
                    </p:spPr>
                  </p:pic>
                </p:oleObj>
              </mc:Fallback>
            </mc:AlternateContent>
          </a:graphicData>
        </a:graphic>
      </p:graphicFrame>
      <p:graphicFrame>
        <p:nvGraphicFramePr>
          <p:cNvPr id="34824" name="Object 8"/>
          <p:cNvGraphicFramePr>
            <a:graphicFrameLocks noChangeAspect="1"/>
          </p:cNvGraphicFramePr>
          <p:nvPr>
            <p:extLst>
              <p:ext uri="{D42A27DB-BD31-4B8C-83A1-F6EECF244321}">
                <p14:modId xmlns:p14="http://schemas.microsoft.com/office/powerpoint/2010/main" val="47373114"/>
              </p:ext>
            </p:extLst>
          </p:nvPr>
        </p:nvGraphicFramePr>
        <p:xfrm>
          <a:off x="7248129" y="4365105"/>
          <a:ext cx="1418873" cy="925352"/>
        </p:xfrm>
        <a:graphic>
          <a:graphicData uri="http://schemas.openxmlformats.org/presentationml/2006/ole">
            <mc:AlternateContent xmlns:mc="http://schemas.openxmlformats.org/markup-compatibility/2006">
              <mc:Choice xmlns:v="urn:schemas-microsoft-com:vml" Requires="v">
                <p:oleObj r:id="rId6" imgW="736600" imgH="482600" progId="Equation.DSMT4">
                  <p:embed/>
                </p:oleObj>
              </mc:Choice>
              <mc:Fallback>
                <p:oleObj r:id="rId6" imgW="736600" imgH="482600" progId="Equation.DSMT4">
                  <p:embed/>
                  <p:pic>
                    <p:nvPicPr>
                      <p:cNvPr id="34824"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8129" y="4365105"/>
                        <a:ext cx="1418873" cy="925352"/>
                      </a:xfrm>
                      <a:prstGeom prst="rect">
                        <a:avLst/>
                      </a:prstGeom>
                      <a:noFill/>
                      <a:ln>
                        <a:noFill/>
                      </a:ln>
                    </p:spPr>
                  </p:pic>
                </p:oleObj>
              </mc:Fallback>
            </mc:AlternateContent>
          </a:graphicData>
        </a:graphic>
      </p:graphicFrame>
      <p:graphicFrame>
        <p:nvGraphicFramePr>
          <p:cNvPr id="34825" name="Object 9"/>
          <p:cNvGraphicFramePr>
            <a:graphicFrameLocks noChangeAspect="1"/>
          </p:cNvGraphicFramePr>
          <p:nvPr>
            <p:extLst>
              <p:ext uri="{D42A27DB-BD31-4B8C-83A1-F6EECF244321}">
                <p14:modId xmlns:p14="http://schemas.microsoft.com/office/powerpoint/2010/main" val="3799145414"/>
              </p:ext>
            </p:extLst>
          </p:nvPr>
        </p:nvGraphicFramePr>
        <p:xfrm>
          <a:off x="7752185" y="5661249"/>
          <a:ext cx="516604" cy="861007"/>
        </p:xfrm>
        <a:graphic>
          <a:graphicData uri="http://schemas.openxmlformats.org/presentationml/2006/ole">
            <mc:AlternateContent xmlns:mc="http://schemas.openxmlformats.org/markup-compatibility/2006">
              <mc:Choice xmlns:v="urn:schemas-microsoft-com:vml" Requires="v">
                <p:oleObj r:id="rId8" imgW="126780" imgH="215526" progId="Equation.DSMT4">
                  <p:embed/>
                </p:oleObj>
              </mc:Choice>
              <mc:Fallback>
                <p:oleObj r:id="rId8" imgW="126780" imgH="215526" progId="Equation.DSMT4">
                  <p:embed/>
                  <p:pic>
                    <p:nvPicPr>
                      <p:cNvPr id="3482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2185" y="5661249"/>
                        <a:ext cx="516604" cy="8610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6533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479626" y="448962"/>
            <a:ext cx="8596668" cy="1320800"/>
          </a:xfrm>
        </p:spPr>
        <p:txBody>
          <a:bodyPr vert="horz" lIns="91440" tIns="45720" rIns="91440" bIns="45720" rtlCol="0" anchor="t">
            <a:normAutofit/>
          </a:bodyPr>
          <a:lstStyle/>
          <a:p>
            <a:r>
              <a:rPr lang="en-US" dirty="0"/>
              <a:t>Now we need to try it and see what works and what doesn’t</a:t>
            </a:r>
          </a:p>
        </p:txBody>
      </p:sp>
      <p:sp>
        <p:nvSpPr>
          <p:cNvPr id="2" name="TextBox 1"/>
          <p:cNvSpPr txBox="1"/>
          <p:nvPr/>
        </p:nvSpPr>
        <p:spPr>
          <a:xfrm>
            <a:off x="677333" y="2160589"/>
            <a:ext cx="5908817" cy="4487345"/>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Set up each method and find the value of the acceleration down the slope three times by each method.</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Record </a:t>
            </a:r>
            <a:r>
              <a:rPr lang="en-US" sz="2000" b="1" dirty="0">
                <a:solidFill>
                  <a:schemeClr val="tx1">
                    <a:lumMod val="75000"/>
                    <a:lumOff val="25000"/>
                  </a:schemeClr>
                </a:solidFill>
              </a:rPr>
              <a:t>all</a:t>
            </a:r>
            <a:r>
              <a:rPr lang="en-US" sz="2000" dirty="0">
                <a:solidFill>
                  <a:schemeClr val="tx1">
                    <a:lumMod val="75000"/>
                    <a:lumOff val="25000"/>
                  </a:schemeClr>
                </a:solidFill>
              </a:rPr>
              <a:t> of your measurements</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b="1" dirty="0">
                <a:solidFill>
                  <a:schemeClr val="tx1">
                    <a:lumMod val="75000"/>
                    <a:lumOff val="25000"/>
                  </a:schemeClr>
                </a:solidFill>
              </a:rPr>
              <a:t>Evaluate</a:t>
            </a:r>
            <a:r>
              <a:rPr lang="en-US" sz="2000" dirty="0">
                <a:solidFill>
                  <a:schemeClr val="tx1">
                    <a:lumMod val="75000"/>
                    <a:lumOff val="25000"/>
                  </a:schemeClr>
                </a:solidFill>
              </a:rPr>
              <a:t> each method, discussing what is easy or hard to set up, which measurements are easy or hard to take and which measurements do you think are reliable. How confident do you feel that your answer tells you the exact value for the acceleration of your vehicle down the slope?</a:t>
            </a:r>
          </a:p>
        </p:txBody>
      </p:sp>
      <p:pic>
        <p:nvPicPr>
          <p:cNvPr id="6" name="Picture 5">
            <a:extLst>
              <a:ext uri="{FF2B5EF4-FFF2-40B4-BE49-F238E27FC236}">
                <a16:creationId xmlns:a16="http://schemas.microsoft.com/office/drawing/2014/main" id="{0A647041-1BD1-420D-8F24-01FE11024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924" y="2422506"/>
            <a:ext cx="2445850" cy="2470655"/>
          </a:xfrm>
          <a:prstGeom prst="rect">
            <a:avLst/>
          </a:prstGeom>
        </p:spPr>
      </p:pic>
    </p:spTree>
    <p:extLst>
      <p:ext uri="{BB962C8B-B14F-4D97-AF65-F5344CB8AC3E}">
        <p14:creationId xmlns:p14="http://schemas.microsoft.com/office/powerpoint/2010/main" val="349801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ng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4" t="17995"/>
          <a:stretch>
            <a:fillRect/>
          </a:stretch>
        </p:blipFill>
        <p:spPr bwMode="auto">
          <a:xfrm>
            <a:off x="-74716" y="572823"/>
            <a:ext cx="5228608" cy="278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29600" y="101311"/>
            <a:ext cx="3843050" cy="3394169"/>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8600" y="3734896"/>
            <a:ext cx="5621868" cy="28470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353012" y="3734896"/>
            <a:ext cx="5621868" cy="2847023"/>
            <a:chOff x="6550439" y="3734896"/>
            <a:chExt cx="5621868" cy="2847023"/>
          </a:xfrm>
        </p:grpSpPr>
        <p:grpSp>
          <p:nvGrpSpPr>
            <p:cNvPr id="9" name="Group 8"/>
            <p:cNvGrpSpPr/>
            <p:nvPr/>
          </p:nvGrpSpPr>
          <p:grpSpPr>
            <a:xfrm>
              <a:off x="6550439" y="3734896"/>
              <a:ext cx="5621868" cy="2847023"/>
              <a:chOff x="6550439" y="3734896"/>
              <a:chExt cx="5621868" cy="2847023"/>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50439" y="3734896"/>
                <a:ext cx="5621868" cy="2847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493900">
                <a:off x="10443383" y="4010763"/>
                <a:ext cx="883227" cy="59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6519" y="4094018"/>
              <a:ext cx="646162" cy="783689"/>
            </a:xfrm>
            <a:prstGeom prst="rect">
              <a:avLst/>
            </a:prstGeom>
          </p:spPr>
        </p:pic>
      </p:grpSp>
      <p:sp>
        <p:nvSpPr>
          <p:cNvPr id="2" name="Title 1"/>
          <p:cNvSpPr>
            <a:spLocks noGrp="1"/>
          </p:cNvSpPr>
          <p:nvPr>
            <p:ph type="title"/>
          </p:nvPr>
        </p:nvSpPr>
        <p:spPr>
          <a:xfrm>
            <a:off x="228600" y="67618"/>
            <a:ext cx="5144589" cy="742873"/>
          </a:xfrm>
        </p:spPr>
        <p:txBody>
          <a:bodyPr/>
          <a:lstStyle/>
          <a:p>
            <a:r>
              <a:rPr lang="en-GB" dirty="0"/>
              <a:t>Many different ways</a:t>
            </a:r>
          </a:p>
        </p:txBody>
      </p:sp>
      <p:grpSp>
        <p:nvGrpSpPr>
          <p:cNvPr id="15" name="Group 14"/>
          <p:cNvGrpSpPr/>
          <p:nvPr/>
        </p:nvGrpSpPr>
        <p:grpSpPr>
          <a:xfrm>
            <a:off x="5237159" y="113935"/>
            <a:ext cx="3030270" cy="2090313"/>
            <a:chOff x="3651085" y="1245169"/>
            <a:chExt cx="5798706" cy="3816315"/>
          </a:xfrm>
        </p:grpSpPr>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085" y="1245169"/>
              <a:ext cx="5798705" cy="193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086" y="3126552"/>
              <a:ext cx="5798705" cy="193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a:extLst>
              <a:ext uri="{FF2B5EF4-FFF2-40B4-BE49-F238E27FC236}">
                <a16:creationId xmlns:a16="http://schemas.microsoft.com/office/drawing/2014/main" id="{80F9DD97-0397-46AB-B054-7495611EAA1B}"/>
              </a:ext>
            </a:extLst>
          </p:cNvPr>
          <p:cNvPicPr>
            <a:picLocks noChangeAspect="1"/>
          </p:cNvPicPr>
          <p:nvPr/>
        </p:nvPicPr>
        <p:blipFill>
          <a:blip r:embed="rId8"/>
          <a:stretch>
            <a:fillRect/>
          </a:stretch>
        </p:blipFill>
        <p:spPr>
          <a:xfrm>
            <a:off x="5428582" y="2125586"/>
            <a:ext cx="2663630" cy="1971699"/>
          </a:xfrm>
          <a:prstGeom prst="rect">
            <a:avLst/>
          </a:prstGeom>
        </p:spPr>
      </p:pic>
    </p:spTree>
    <p:extLst>
      <p:ext uri="{BB962C8B-B14F-4D97-AF65-F5344CB8AC3E}">
        <p14:creationId xmlns:p14="http://schemas.microsoft.com/office/powerpoint/2010/main" val="1854277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1</a:t>
            </a:r>
          </a:p>
        </p:txBody>
      </p:sp>
      <p:pic>
        <p:nvPicPr>
          <p:cNvPr id="4" name="Picture 2" descr="Singl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314" t="17995"/>
          <a:stretch>
            <a:fillRect/>
          </a:stretch>
        </p:blipFill>
        <p:spPr bwMode="auto">
          <a:xfrm>
            <a:off x="473521" y="1521456"/>
            <a:ext cx="3104179" cy="157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125200622"/>
              </p:ext>
            </p:extLst>
          </p:nvPr>
        </p:nvGraphicFramePr>
        <p:xfrm>
          <a:off x="4663439" y="609600"/>
          <a:ext cx="7197636" cy="2931160"/>
        </p:xfrm>
        <a:graphic>
          <a:graphicData uri="http://schemas.openxmlformats.org/drawingml/2006/table">
            <a:tbl>
              <a:tblPr firstRow="1" bandRow="1">
                <a:tableStyleId>{5C22544A-7EE6-4342-B048-85BDC9FD1C3A}</a:tableStyleId>
              </a:tblPr>
              <a:tblGrid>
                <a:gridCol w="3598818">
                  <a:extLst>
                    <a:ext uri="{9D8B030D-6E8A-4147-A177-3AD203B41FA5}">
                      <a16:colId xmlns:a16="http://schemas.microsoft.com/office/drawing/2014/main" val="3886993154"/>
                    </a:ext>
                  </a:extLst>
                </a:gridCol>
                <a:gridCol w="3598818">
                  <a:extLst>
                    <a:ext uri="{9D8B030D-6E8A-4147-A177-3AD203B41FA5}">
                      <a16:colId xmlns:a16="http://schemas.microsoft.com/office/drawing/2014/main" val="1035791345"/>
                    </a:ext>
                  </a:extLst>
                </a:gridCol>
              </a:tblGrid>
              <a:tr h="370840">
                <a:tc>
                  <a:txBody>
                    <a:bodyPr/>
                    <a:lstStyle/>
                    <a:p>
                      <a:r>
                        <a:rPr lang="en-GB" dirty="0"/>
                        <a:t>Pros</a:t>
                      </a:r>
                    </a:p>
                  </a:txBody>
                  <a:tcPr/>
                </a:tc>
                <a:tc>
                  <a:txBody>
                    <a:bodyPr/>
                    <a:lstStyle/>
                    <a:p>
                      <a:r>
                        <a:rPr lang="en-GB" dirty="0"/>
                        <a:t>Cons</a:t>
                      </a:r>
                    </a:p>
                  </a:txBody>
                  <a:tcPr/>
                </a:tc>
                <a:extLst>
                  <a:ext uri="{0D108BD9-81ED-4DB2-BD59-A6C34878D82A}">
                    <a16:rowId xmlns:a16="http://schemas.microsoft.com/office/drawing/2014/main" val="3745847759"/>
                  </a:ext>
                </a:extLst>
              </a:tr>
              <a:tr h="370840">
                <a:tc>
                  <a:txBody>
                    <a:bodyPr/>
                    <a:lstStyle/>
                    <a:p>
                      <a:r>
                        <a:rPr lang="en-GB" dirty="0"/>
                        <a:t>No handheld stopwatch</a:t>
                      </a:r>
                    </a:p>
                  </a:txBody>
                  <a:tcPr/>
                </a:tc>
                <a:tc>
                  <a:txBody>
                    <a:bodyPr/>
                    <a:lstStyle/>
                    <a:p>
                      <a:r>
                        <a:rPr lang="en-GB" dirty="0"/>
                        <a:t>Mustn’t put light gate right at the bottom</a:t>
                      </a:r>
                    </a:p>
                  </a:txBody>
                  <a:tcPr/>
                </a:tc>
                <a:extLst>
                  <a:ext uri="{0D108BD9-81ED-4DB2-BD59-A6C34878D82A}">
                    <a16:rowId xmlns:a16="http://schemas.microsoft.com/office/drawing/2014/main" val="35778145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Could cope with a high acceleration</a:t>
                      </a:r>
                    </a:p>
                  </a:txBody>
                  <a:tcPr/>
                </a:tc>
                <a:tc>
                  <a:txBody>
                    <a:bodyPr/>
                    <a:lstStyle/>
                    <a:p>
                      <a:r>
                        <a:rPr lang="en-GB" dirty="0"/>
                        <a:t>Masks both have to be the same width</a:t>
                      </a:r>
                    </a:p>
                  </a:txBody>
                  <a:tcPr/>
                </a:tc>
                <a:extLst>
                  <a:ext uri="{0D108BD9-81ED-4DB2-BD59-A6C34878D82A}">
                    <a16:rowId xmlns:a16="http://schemas.microsoft.com/office/drawing/2014/main" val="1835185497"/>
                  </a:ext>
                </a:extLst>
              </a:tr>
              <a:tr h="370840">
                <a:tc>
                  <a:txBody>
                    <a:bodyPr/>
                    <a:lstStyle/>
                    <a:p>
                      <a:r>
                        <a:rPr lang="en-GB" dirty="0"/>
                        <a:t>Consistent results</a:t>
                      </a:r>
                      <a:r>
                        <a:rPr lang="en-GB" baseline="0" dirty="0"/>
                        <a:t> (most of the time)</a:t>
                      </a:r>
                      <a:endParaRPr lang="en-GB" dirty="0"/>
                    </a:p>
                  </a:txBody>
                  <a:tcPr/>
                </a:tc>
                <a:tc>
                  <a:txBody>
                    <a:bodyPr/>
                    <a:lstStyle/>
                    <a:p>
                      <a:r>
                        <a:rPr lang="en-GB" dirty="0"/>
                        <a:t>Sometimes hard to get through both light gates</a:t>
                      </a:r>
                    </a:p>
                  </a:txBody>
                  <a:tcPr/>
                </a:tc>
                <a:extLst>
                  <a:ext uri="{0D108BD9-81ED-4DB2-BD59-A6C34878D82A}">
                    <a16:rowId xmlns:a16="http://schemas.microsoft.com/office/drawing/2014/main" val="1983640828"/>
                  </a:ext>
                </a:extLst>
              </a:tr>
              <a:tr h="370840">
                <a:tc>
                  <a:txBody>
                    <a:bodyPr/>
                    <a:lstStyle/>
                    <a:p>
                      <a:r>
                        <a:rPr lang="en-GB" dirty="0"/>
                        <a:t>Doesn’t matter how far apart the</a:t>
                      </a:r>
                      <a:r>
                        <a:rPr lang="en-GB" baseline="0" dirty="0"/>
                        <a:t> light gates are</a:t>
                      </a:r>
                      <a:endParaRPr lang="en-GB" dirty="0"/>
                    </a:p>
                  </a:txBody>
                  <a:tcPr/>
                </a:tc>
                <a:tc>
                  <a:txBody>
                    <a:bodyPr/>
                    <a:lstStyle/>
                    <a:p>
                      <a:r>
                        <a:rPr lang="en-GB" dirty="0"/>
                        <a:t>Don’t put</a:t>
                      </a:r>
                      <a:r>
                        <a:rPr lang="en-GB" baseline="0" dirty="0"/>
                        <a:t> light gates right at the bottom </a:t>
                      </a:r>
                      <a:endParaRPr lang="en-GB" dirty="0"/>
                    </a:p>
                  </a:txBody>
                  <a:tcPr/>
                </a:tc>
                <a:extLst>
                  <a:ext uri="{0D108BD9-81ED-4DB2-BD59-A6C34878D82A}">
                    <a16:rowId xmlns:a16="http://schemas.microsoft.com/office/drawing/2014/main" val="15470731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83264398"/>
              </p:ext>
            </p:extLst>
          </p:nvPr>
        </p:nvGraphicFramePr>
        <p:xfrm>
          <a:off x="3293887" y="4202160"/>
          <a:ext cx="7691120" cy="2268767"/>
        </p:xfrm>
        <a:graphic>
          <a:graphicData uri="http://schemas.openxmlformats.org/drawingml/2006/table">
            <a:tbl>
              <a:tblPr firstRow="1" bandRow="1">
                <a:tableStyleId>{5C22544A-7EE6-4342-B048-85BDC9FD1C3A}</a:tableStyleId>
              </a:tblPr>
              <a:tblGrid>
                <a:gridCol w="1922780">
                  <a:extLst>
                    <a:ext uri="{9D8B030D-6E8A-4147-A177-3AD203B41FA5}">
                      <a16:colId xmlns:a16="http://schemas.microsoft.com/office/drawing/2014/main" val="843861567"/>
                    </a:ext>
                  </a:extLst>
                </a:gridCol>
                <a:gridCol w="1922780">
                  <a:extLst>
                    <a:ext uri="{9D8B030D-6E8A-4147-A177-3AD203B41FA5}">
                      <a16:colId xmlns:a16="http://schemas.microsoft.com/office/drawing/2014/main" val="3454199537"/>
                    </a:ext>
                  </a:extLst>
                </a:gridCol>
                <a:gridCol w="1922780">
                  <a:extLst>
                    <a:ext uri="{9D8B030D-6E8A-4147-A177-3AD203B41FA5}">
                      <a16:colId xmlns:a16="http://schemas.microsoft.com/office/drawing/2014/main" val="3866270837"/>
                    </a:ext>
                  </a:extLst>
                </a:gridCol>
                <a:gridCol w="1922780">
                  <a:extLst>
                    <a:ext uri="{9D8B030D-6E8A-4147-A177-3AD203B41FA5}">
                      <a16:colId xmlns:a16="http://schemas.microsoft.com/office/drawing/2014/main" val="2734756496"/>
                    </a:ext>
                  </a:extLst>
                </a:gridCol>
              </a:tblGrid>
              <a:tr h="414567">
                <a:tc>
                  <a:txBody>
                    <a:bodyPr/>
                    <a:lstStyle/>
                    <a:p>
                      <a:r>
                        <a:rPr lang="en-GB" dirty="0"/>
                        <a:t>u (m/s)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 (m/s)</a:t>
                      </a:r>
                    </a:p>
                  </a:txBody>
                  <a:tcPr/>
                </a:tc>
                <a:tc>
                  <a:txBody>
                    <a:bodyPr/>
                    <a:lstStyle/>
                    <a:p>
                      <a:r>
                        <a:rPr lang="en-GB" dirty="0"/>
                        <a:t>t (s)</a:t>
                      </a:r>
                    </a:p>
                  </a:txBody>
                  <a:tcPr/>
                </a:tc>
                <a:tc>
                  <a:txBody>
                    <a:bodyPr/>
                    <a:lstStyle/>
                    <a:p>
                      <a:r>
                        <a:rPr lang="en-GB" dirty="0"/>
                        <a:t>a</a:t>
                      </a:r>
                      <a:r>
                        <a:rPr lang="en-GB" baseline="0" dirty="0"/>
                        <a:t> (m/s</a:t>
                      </a:r>
                      <a:r>
                        <a:rPr lang="en-GB" baseline="30000" dirty="0"/>
                        <a:t>2</a:t>
                      </a:r>
                      <a:r>
                        <a:rPr lang="en-GB" baseline="0" dirty="0"/>
                        <a:t>)</a:t>
                      </a:r>
                      <a:endParaRPr lang="en-GB" dirty="0"/>
                    </a:p>
                  </a:txBody>
                  <a:tcPr/>
                </a:tc>
                <a:extLst>
                  <a:ext uri="{0D108BD9-81ED-4DB2-BD59-A6C34878D82A}">
                    <a16:rowId xmlns:a16="http://schemas.microsoft.com/office/drawing/2014/main" val="2506467261"/>
                  </a:ext>
                </a:extLst>
              </a:tr>
              <a:tr h="370840">
                <a:tc>
                  <a:txBody>
                    <a:bodyPr/>
                    <a:lstStyle/>
                    <a:p>
                      <a:r>
                        <a:rPr lang="en-GB" dirty="0"/>
                        <a:t>0.49</a:t>
                      </a:r>
                    </a:p>
                  </a:txBody>
                  <a:tcPr/>
                </a:tc>
                <a:tc>
                  <a:txBody>
                    <a:bodyPr/>
                    <a:lstStyle/>
                    <a:p>
                      <a:r>
                        <a:rPr lang="en-GB" dirty="0"/>
                        <a:t>0.83</a:t>
                      </a:r>
                    </a:p>
                  </a:txBody>
                  <a:tcPr/>
                </a:tc>
                <a:tc>
                  <a:txBody>
                    <a:bodyPr/>
                    <a:lstStyle/>
                    <a:p>
                      <a:r>
                        <a:rPr lang="en-GB" dirty="0"/>
                        <a:t>0.78</a:t>
                      </a:r>
                    </a:p>
                  </a:txBody>
                  <a:tcPr/>
                </a:tc>
                <a:tc>
                  <a:txBody>
                    <a:bodyPr/>
                    <a:lstStyle/>
                    <a:p>
                      <a:r>
                        <a:rPr lang="en-GB" dirty="0"/>
                        <a:t>0.45</a:t>
                      </a:r>
                    </a:p>
                  </a:txBody>
                  <a:tcPr/>
                </a:tc>
                <a:extLst>
                  <a:ext uri="{0D108BD9-81ED-4DB2-BD59-A6C34878D82A}">
                    <a16:rowId xmlns:a16="http://schemas.microsoft.com/office/drawing/2014/main" val="2976302168"/>
                  </a:ext>
                </a:extLst>
              </a:tr>
              <a:tr h="370840">
                <a:tc>
                  <a:txBody>
                    <a:bodyPr/>
                    <a:lstStyle/>
                    <a:p>
                      <a:r>
                        <a:rPr lang="en-GB" dirty="0"/>
                        <a:t>0.47</a:t>
                      </a:r>
                    </a:p>
                  </a:txBody>
                  <a:tcPr/>
                </a:tc>
                <a:tc>
                  <a:txBody>
                    <a:bodyPr/>
                    <a:lstStyle/>
                    <a:p>
                      <a:r>
                        <a:rPr lang="en-GB" dirty="0"/>
                        <a:t>0.83</a:t>
                      </a:r>
                    </a:p>
                  </a:txBody>
                  <a:tcPr/>
                </a:tc>
                <a:tc>
                  <a:txBody>
                    <a:bodyPr/>
                    <a:lstStyle/>
                    <a:p>
                      <a:r>
                        <a:rPr lang="en-GB" dirty="0"/>
                        <a:t>0.77</a:t>
                      </a:r>
                    </a:p>
                  </a:txBody>
                  <a:tcPr/>
                </a:tc>
                <a:tc>
                  <a:txBody>
                    <a:bodyPr/>
                    <a:lstStyle/>
                    <a:p>
                      <a:r>
                        <a:rPr lang="en-GB" dirty="0"/>
                        <a:t>0.46</a:t>
                      </a:r>
                    </a:p>
                  </a:txBody>
                  <a:tcPr/>
                </a:tc>
                <a:extLst>
                  <a:ext uri="{0D108BD9-81ED-4DB2-BD59-A6C34878D82A}">
                    <a16:rowId xmlns:a16="http://schemas.microsoft.com/office/drawing/2014/main" val="2653298931"/>
                  </a:ext>
                </a:extLst>
              </a:tr>
              <a:tr h="370840">
                <a:tc>
                  <a:txBody>
                    <a:bodyPr/>
                    <a:lstStyle/>
                    <a:p>
                      <a:r>
                        <a:rPr lang="en-GB" dirty="0"/>
                        <a:t>0.52</a:t>
                      </a:r>
                    </a:p>
                  </a:txBody>
                  <a:tcPr/>
                </a:tc>
                <a:tc>
                  <a:txBody>
                    <a:bodyPr/>
                    <a:lstStyle/>
                    <a:p>
                      <a:r>
                        <a:rPr lang="en-GB" dirty="0"/>
                        <a:t>0.85</a:t>
                      </a:r>
                    </a:p>
                  </a:txBody>
                  <a:tcPr/>
                </a:tc>
                <a:tc>
                  <a:txBody>
                    <a:bodyPr/>
                    <a:lstStyle/>
                    <a:p>
                      <a:r>
                        <a:rPr lang="en-GB" dirty="0"/>
                        <a:t>0.74</a:t>
                      </a:r>
                    </a:p>
                  </a:txBody>
                  <a:tcPr/>
                </a:tc>
                <a:tc>
                  <a:txBody>
                    <a:bodyPr/>
                    <a:lstStyle/>
                    <a:p>
                      <a:r>
                        <a:rPr lang="en-GB" dirty="0"/>
                        <a:t>0.45</a:t>
                      </a:r>
                    </a:p>
                  </a:txBody>
                  <a:tcPr/>
                </a:tc>
                <a:extLst>
                  <a:ext uri="{0D108BD9-81ED-4DB2-BD59-A6C34878D82A}">
                    <a16:rowId xmlns:a16="http://schemas.microsoft.com/office/drawing/2014/main" val="2132848283"/>
                  </a:ext>
                </a:extLst>
              </a:tr>
              <a:tr h="370840">
                <a:tc>
                  <a:txBody>
                    <a:bodyPr/>
                    <a:lstStyle/>
                    <a:p>
                      <a:r>
                        <a:rPr lang="en-GB" dirty="0"/>
                        <a:t>0.36</a:t>
                      </a:r>
                    </a:p>
                  </a:txBody>
                  <a:tcPr/>
                </a:tc>
                <a:tc>
                  <a:txBody>
                    <a:bodyPr/>
                    <a:lstStyle/>
                    <a:p>
                      <a:r>
                        <a:rPr lang="en-GB" dirty="0"/>
                        <a:t>0.77</a:t>
                      </a:r>
                    </a:p>
                  </a:txBody>
                  <a:tcPr/>
                </a:tc>
                <a:tc>
                  <a:txBody>
                    <a:bodyPr/>
                    <a:lstStyle/>
                    <a:p>
                      <a:r>
                        <a:rPr lang="en-GB" dirty="0"/>
                        <a:t>0.89</a:t>
                      </a:r>
                    </a:p>
                  </a:txBody>
                  <a:tcPr/>
                </a:tc>
                <a:tc>
                  <a:txBody>
                    <a:bodyPr/>
                    <a:lstStyle/>
                    <a:p>
                      <a:r>
                        <a:rPr lang="en-GB" dirty="0"/>
                        <a:t>0.47</a:t>
                      </a:r>
                    </a:p>
                  </a:txBody>
                  <a:tcPr/>
                </a:tc>
                <a:extLst>
                  <a:ext uri="{0D108BD9-81ED-4DB2-BD59-A6C34878D82A}">
                    <a16:rowId xmlns:a16="http://schemas.microsoft.com/office/drawing/2014/main" val="2645905085"/>
                  </a:ext>
                </a:extLst>
              </a:tr>
              <a:tr h="370840">
                <a:tc>
                  <a:txBody>
                    <a:bodyPr/>
                    <a:lstStyle/>
                    <a:p>
                      <a:r>
                        <a:rPr lang="en-GB" dirty="0"/>
                        <a:t>0.55</a:t>
                      </a:r>
                    </a:p>
                  </a:txBody>
                  <a:tcPr/>
                </a:tc>
                <a:tc>
                  <a:txBody>
                    <a:bodyPr/>
                    <a:lstStyle/>
                    <a:p>
                      <a:r>
                        <a:rPr lang="en-GB" dirty="0"/>
                        <a:t>0.88</a:t>
                      </a:r>
                    </a:p>
                  </a:txBody>
                  <a:tcPr/>
                </a:tc>
                <a:tc>
                  <a:txBody>
                    <a:bodyPr/>
                    <a:lstStyle/>
                    <a:p>
                      <a:r>
                        <a:rPr lang="en-GB" dirty="0"/>
                        <a:t>0.71</a:t>
                      </a:r>
                    </a:p>
                  </a:txBody>
                  <a:tcPr/>
                </a:tc>
                <a:tc>
                  <a:txBody>
                    <a:bodyPr/>
                    <a:lstStyle/>
                    <a:p>
                      <a:r>
                        <a:rPr lang="en-GB" dirty="0"/>
                        <a:t>0.46</a:t>
                      </a:r>
                    </a:p>
                  </a:txBody>
                  <a:tcPr/>
                </a:tc>
                <a:extLst>
                  <a:ext uri="{0D108BD9-81ED-4DB2-BD59-A6C34878D82A}">
                    <a16:rowId xmlns:a16="http://schemas.microsoft.com/office/drawing/2014/main" val="3645280132"/>
                  </a:ext>
                </a:extLst>
              </a:tr>
            </a:tbl>
          </a:graphicData>
        </a:graphic>
      </p:graphicFrame>
      <p:sp>
        <p:nvSpPr>
          <p:cNvPr id="7" name="Thought Bubble: Cloud 6">
            <a:extLst>
              <a:ext uri="{FF2B5EF4-FFF2-40B4-BE49-F238E27FC236}">
                <a16:creationId xmlns:a16="http://schemas.microsoft.com/office/drawing/2014/main" id="{E96850EE-D638-4A0D-920D-E4D3AE5698BC}"/>
              </a:ext>
            </a:extLst>
          </p:cNvPr>
          <p:cNvSpPr/>
          <p:nvPr/>
        </p:nvSpPr>
        <p:spPr>
          <a:xfrm>
            <a:off x="857868" y="4003666"/>
            <a:ext cx="2088777" cy="1201270"/>
          </a:xfrm>
          <a:prstGeom prst="cloudCallout">
            <a:avLst>
              <a:gd name="adj1" fmla="val 52894"/>
              <a:gd name="adj2" fmla="val 52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very consistent</a:t>
            </a:r>
          </a:p>
        </p:txBody>
      </p:sp>
    </p:spTree>
    <p:extLst>
      <p:ext uri="{BB962C8B-B14F-4D97-AF65-F5344CB8AC3E}">
        <p14:creationId xmlns:p14="http://schemas.microsoft.com/office/powerpoint/2010/main" val="122732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34" y="279400"/>
            <a:ext cx="8596668" cy="1320800"/>
          </a:xfrm>
        </p:spPr>
        <p:txBody>
          <a:bodyPr/>
          <a:lstStyle/>
          <a:p>
            <a:r>
              <a:rPr lang="en-GB" dirty="0"/>
              <a:t>The Equation</a:t>
            </a: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2350594115"/>
              </p:ext>
            </p:extLst>
          </p:nvPr>
        </p:nvGraphicFramePr>
        <p:xfrm>
          <a:off x="2220879" y="1146607"/>
          <a:ext cx="6769099" cy="5431993"/>
        </p:xfrm>
        <a:graphic>
          <a:graphicData uri="http://schemas.openxmlformats.org/presentationml/2006/ole">
            <mc:AlternateContent xmlns:mc="http://schemas.openxmlformats.org/markup-compatibility/2006">
              <mc:Choice xmlns:v="urn:schemas-microsoft-com:vml" Requires="v">
                <p:oleObj name="Equation" r:id="rId2" imgW="4114800" imgH="3302000" progId="Equation.DSMT4">
                  <p:embed/>
                </p:oleObj>
              </mc:Choice>
              <mc:Fallback>
                <p:oleObj name="Equation" r:id="rId2" imgW="4114800" imgH="3302000" progId="Equation.DSMT4">
                  <p:embed/>
                  <p:pic>
                    <p:nvPicPr>
                      <p:cNvPr id="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879" y="1146607"/>
                        <a:ext cx="6769099" cy="5431993"/>
                      </a:xfrm>
                      <a:prstGeom prst="rect">
                        <a:avLst/>
                      </a:prstGeom>
                      <a:solidFill>
                        <a:schemeClr val="accent4">
                          <a:lumMod val="75000"/>
                        </a:schemeClr>
                      </a:solidFill>
                      <a:ln>
                        <a:noFill/>
                      </a:ln>
                      <a:effectLst/>
                    </p:spPr>
                  </p:pic>
                </p:oleObj>
              </mc:Fallback>
            </mc:AlternateContent>
          </a:graphicData>
        </a:graphic>
      </p:graphicFrame>
    </p:spTree>
    <p:extLst>
      <p:ext uri="{BB962C8B-B14F-4D97-AF65-F5344CB8AC3E}">
        <p14:creationId xmlns:p14="http://schemas.microsoft.com/office/powerpoint/2010/main" val="33289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2</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6507" y="1773646"/>
            <a:ext cx="4057482" cy="20547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015213288"/>
              </p:ext>
            </p:extLst>
          </p:nvPr>
        </p:nvGraphicFramePr>
        <p:xfrm>
          <a:off x="4585062" y="609600"/>
          <a:ext cx="7197636" cy="2931160"/>
        </p:xfrm>
        <a:graphic>
          <a:graphicData uri="http://schemas.openxmlformats.org/drawingml/2006/table">
            <a:tbl>
              <a:tblPr firstRow="1" bandRow="1">
                <a:tableStyleId>{5C22544A-7EE6-4342-B048-85BDC9FD1C3A}</a:tableStyleId>
              </a:tblPr>
              <a:tblGrid>
                <a:gridCol w="3598818">
                  <a:extLst>
                    <a:ext uri="{9D8B030D-6E8A-4147-A177-3AD203B41FA5}">
                      <a16:colId xmlns:a16="http://schemas.microsoft.com/office/drawing/2014/main" val="3886993154"/>
                    </a:ext>
                  </a:extLst>
                </a:gridCol>
                <a:gridCol w="3598818">
                  <a:extLst>
                    <a:ext uri="{9D8B030D-6E8A-4147-A177-3AD203B41FA5}">
                      <a16:colId xmlns:a16="http://schemas.microsoft.com/office/drawing/2014/main" val="1035791345"/>
                    </a:ext>
                  </a:extLst>
                </a:gridCol>
              </a:tblGrid>
              <a:tr h="370840">
                <a:tc>
                  <a:txBody>
                    <a:bodyPr/>
                    <a:lstStyle/>
                    <a:p>
                      <a:r>
                        <a:rPr lang="en-GB" dirty="0"/>
                        <a:t>Pros</a:t>
                      </a:r>
                    </a:p>
                  </a:txBody>
                  <a:tcPr/>
                </a:tc>
                <a:tc>
                  <a:txBody>
                    <a:bodyPr/>
                    <a:lstStyle/>
                    <a:p>
                      <a:r>
                        <a:rPr lang="en-GB" dirty="0"/>
                        <a:t>Cons</a:t>
                      </a:r>
                    </a:p>
                  </a:txBody>
                  <a:tcPr/>
                </a:tc>
                <a:extLst>
                  <a:ext uri="{0D108BD9-81ED-4DB2-BD59-A6C34878D82A}">
                    <a16:rowId xmlns:a16="http://schemas.microsoft.com/office/drawing/2014/main" val="3745847759"/>
                  </a:ext>
                </a:extLst>
              </a:tr>
              <a:tr h="370840">
                <a:tc>
                  <a:txBody>
                    <a:bodyPr/>
                    <a:lstStyle/>
                    <a:p>
                      <a:r>
                        <a:rPr lang="en-GB" dirty="0"/>
                        <a:t>No handheld stopwatch</a:t>
                      </a:r>
                    </a:p>
                  </a:txBody>
                  <a:tcPr/>
                </a:tc>
                <a:tc>
                  <a:txBody>
                    <a:bodyPr/>
                    <a:lstStyle/>
                    <a:p>
                      <a:r>
                        <a:rPr lang="en-GB" dirty="0"/>
                        <a:t>Mustn’t put light gate right at the bottom</a:t>
                      </a:r>
                    </a:p>
                  </a:txBody>
                  <a:tcPr/>
                </a:tc>
                <a:extLst>
                  <a:ext uri="{0D108BD9-81ED-4DB2-BD59-A6C34878D82A}">
                    <a16:rowId xmlns:a16="http://schemas.microsoft.com/office/drawing/2014/main" val="357781458"/>
                  </a:ext>
                </a:extLst>
              </a:tr>
              <a:tr h="370840">
                <a:tc>
                  <a:txBody>
                    <a:bodyPr/>
                    <a:lstStyle/>
                    <a:p>
                      <a:r>
                        <a:rPr lang="en-GB" dirty="0"/>
                        <a:t>No problem with trolley</a:t>
                      </a:r>
                      <a:r>
                        <a:rPr lang="en-GB" baseline="0" dirty="0"/>
                        <a:t> going through 2 sets of light gates</a:t>
                      </a:r>
                      <a:endParaRPr lang="en-GB" dirty="0"/>
                    </a:p>
                  </a:txBody>
                  <a:tcPr/>
                </a:tc>
                <a:tc>
                  <a:txBody>
                    <a:bodyPr/>
                    <a:lstStyle/>
                    <a:p>
                      <a:r>
                        <a:rPr lang="en-GB" dirty="0"/>
                        <a:t>Masks both have to be the same width</a:t>
                      </a:r>
                    </a:p>
                  </a:txBody>
                  <a:tcPr/>
                </a:tc>
                <a:extLst>
                  <a:ext uri="{0D108BD9-81ED-4DB2-BD59-A6C34878D82A}">
                    <a16:rowId xmlns:a16="http://schemas.microsoft.com/office/drawing/2014/main" val="1835185497"/>
                  </a:ext>
                </a:extLst>
              </a:tr>
              <a:tr h="370840">
                <a:tc>
                  <a:txBody>
                    <a:bodyPr/>
                    <a:lstStyle/>
                    <a:p>
                      <a:r>
                        <a:rPr lang="en-GB" dirty="0"/>
                        <a:t>Could cope with a high acceleration</a:t>
                      </a:r>
                    </a:p>
                  </a:txBody>
                  <a:tcPr/>
                </a:tc>
                <a:tc>
                  <a:txBody>
                    <a:bodyPr/>
                    <a:lstStyle/>
                    <a:p>
                      <a:endParaRPr lang="en-GB"/>
                    </a:p>
                  </a:txBody>
                  <a:tcPr/>
                </a:tc>
                <a:extLst>
                  <a:ext uri="{0D108BD9-81ED-4DB2-BD59-A6C34878D82A}">
                    <a16:rowId xmlns:a16="http://schemas.microsoft.com/office/drawing/2014/main" val="1983640828"/>
                  </a:ext>
                </a:extLst>
              </a:tr>
              <a:tr h="370840">
                <a:tc>
                  <a:txBody>
                    <a:bodyPr/>
                    <a:lstStyle/>
                    <a:p>
                      <a:r>
                        <a:rPr lang="en-GB" dirty="0"/>
                        <a:t>No issues with setting the </a:t>
                      </a:r>
                      <a:r>
                        <a:rPr lang="en-GB"/>
                        <a:t>correct height.</a:t>
                      </a:r>
                    </a:p>
                  </a:txBody>
                  <a:tcPr/>
                </a:tc>
                <a:tc>
                  <a:txBody>
                    <a:bodyPr/>
                    <a:lstStyle/>
                    <a:p>
                      <a:endParaRPr lang="en-GB" dirty="0"/>
                    </a:p>
                  </a:txBody>
                  <a:tcPr/>
                </a:tc>
                <a:extLst>
                  <a:ext uri="{0D108BD9-81ED-4DB2-BD59-A6C34878D82A}">
                    <a16:rowId xmlns:a16="http://schemas.microsoft.com/office/drawing/2014/main" val="15470731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0872881"/>
              </p:ext>
            </p:extLst>
          </p:nvPr>
        </p:nvGraphicFramePr>
        <p:xfrm>
          <a:off x="2460682" y="4435566"/>
          <a:ext cx="7691120" cy="2225040"/>
        </p:xfrm>
        <a:graphic>
          <a:graphicData uri="http://schemas.openxmlformats.org/drawingml/2006/table">
            <a:tbl>
              <a:tblPr firstRow="1" bandRow="1">
                <a:tableStyleId>{5C22544A-7EE6-4342-B048-85BDC9FD1C3A}</a:tableStyleId>
              </a:tblPr>
              <a:tblGrid>
                <a:gridCol w="1922780">
                  <a:extLst>
                    <a:ext uri="{9D8B030D-6E8A-4147-A177-3AD203B41FA5}">
                      <a16:colId xmlns:a16="http://schemas.microsoft.com/office/drawing/2014/main" val="843861567"/>
                    </a:ext>
                  </a:extLst>
                </a:gridCol>
                <a:gridCol w="1922780">
                  <a:extLst>
                    <a:ext uri="{9D8B030D-6E8A-4147-A177-3AD203B41FA5}">
                      <a16:colId xmlns:a16="http://schemas.microsoft.com/office/drawing/2014/main" val="3454199537"/>
                    </a:ext>
                  </a:extLst>
                </a:gridCol>
                <a:gridCol w="1922780">
                  <a:extLst>
                    <a:ext uri="{9D8B030D-6E8A-4147-A177-3AD203B41FA5}">
                      <a16:colId xmlns:a16="http://schemas.microsoft.com/office/drawing/2014/main" val="3866270837"/>
                    </a:ext>
                  </a:extLst>
                </a:gridCol>
                <a:gridCol w="1922780">
                  <a:extLst>
                    <a:ext uri="{9D8B030D-6E8A-4147-A177-3AD203B41FA5}">
                      <a16:colId xmlns:a16="http://schemas.microsoft.com/office/drawing/2014/main" val="2734756496"/>
                    </a:ext>
                  </a:extLst>
                </a:gridCol>
              </a:tblGrid>
              <a:tr h="370840">
                <a:tc>
                  <a:txBody>
                    <a:bodyPr/>
                    <a:lstStyle/>
                    <a:p>
                      <a:r>
                        <a:rPr lang="en-GB" dirty="0"/>
                        <a:t>u (m/s)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 (m/s)</a:t>
                      </a:r>
                    </a:p>
                  </a:txBody>
                  <a:tcPr/>
                </a:tc>
                <a:tc>
                  <a:txBody>
                    <a:bodyPr/>
                    <a:lstStyle/>
                    <a:p>
                      <a:r>
                        <a:rPr lang="en-GB" dirty="0"/>
                        <a:t>t (s)</a:t>
                      </a:r>
                    </a:p>
                  </a:txBody>
                  <a:tcPr/>
                </a:tc>
                <a:tc>
                  <a:txBody>
                    <a:bodyPr/>
                    <a:lstStyle/>
                    <a:p>
                      <a:r>
                        <a:rPr lang="en-GB" dirty="0"/>
                        <a:t>a</a:t>
                      </a:r>
                      <a:r>
                        <a:rPr lang="en-GB" baseline="0" dirty="0"/>
                        <a:t> (m/s</a:t>
                      </a:r>
                      <a:r>
                        <a:rPr lang="en-GB" baseline="30000" dirty="0"/>
                        <a:t>2</a:t>
                      </a:r>
                      <a:r>
                        <a:rPr lang="en-GB" baseline="0" dirty="0"/>
                        <a:t>)</a:t>
                      </a:r>
                      <a:endParaRPr lang="en-GB" dirty="0"/>
                    </a:p>
                  </a:txBody>
                  <a:tcPr/>
                </a:tc>
                <a:extLst>
                  <a:ext uri="{0D108BD9-81ED-4DB2-BD59-A6C34878D82A}">
                    <a16:rowId xmlns:a16="http://schemas.microsoft.com/office/drawing/2014/main" val="2506467261"/>
                  </a:ext>
                </a:extLst>
              </a:tr>
              <a:tr h="370840">
                <a:tc>
                  <a:txBody>
                    <a:bodyPr/>
                    <a:lstStyle/>
                    <a:p>
                      <a:r>
                        <a:rPr lang="en-GB" dirty="0"/>
                        <a:t>0.66</a:t>
                      </a:r>
                    </a:p>
                  </a:txBody>
                  <a:tcPr/>
                </a:tc>
                <a:tc>
                  <a:txBody>
                    <a:bodyPr/>
                    <a:lstStyle/>
                    <a:p>
                      <a:r>
                        <a:rPr lang="en-GB" dirty="0"/>
                        <a:t>0.91</a:t>
                      </a:r>
                    </a:p>
                  </a:txBody>
                  <a:tcPr/>
                </a:tc>
                <a:tc>
                  <a:txBody>
                    <a:bodyPr/>
                    <a:lstStyle/>
                    <a:p>
                      <a:r>
                        <a:rPr lang="en-GB" dirty="0"/>
                        <a:t>0.08</a:t>
                      </a:r>
                    </a:p>
                  </a:txBody>
                  <a:tcPr/>
                </a:tc>
                <a:tc>
                  <a:txBody>
                    <a:bodyPr/>
                    <a:lstStyle/>
                    <a:p>
                      <a:r>
                        <a:rPr lang="en-GB" dirty="0"/>
                        <a:t>3.34</a:t>
                      </a:r>
                    </a:p>
                  </a:txBody>
                  <a:tcPr/>
                </a:tc>
                <a:extLst>
                  <a:ext uri="{0D108BD9-81ED-4DB2-BD59-A6C34878D82A}">
                    <a16:rowId xmlns:a16="http://schemas.microsoft.com/office/drawing/2014/main" val="2976302168"/>
                  </a:ext>
                </a:extLst>
              </a:tr>
              <a:tr h="370840">
                <a:tc>
                  <a:txBody>
                    <a:bodyPr/>
                    <a:lstStyle/>
                    <a:p>
                      <a:r>
                        <a:rPr lang="en-GB" dirty="0"/>
                        <a:t>0.72</a:t>
                      </a:r>
                    </a:p>
                  </a:txBody>
                  <a:tcPr/>
                </a:tc>
                <a:tc>
                  <a:txBody>
                    <a:bodyPr/>
                    <a:lstStyle/>
                    <a:p>
                      <a:r>
                        <a:rPr lang="en-GB" dirty="0"/>
                        <a:t>0.97</a:t>
                      </a:r>
                    </a:p>
                  </a:txBody>
                  <a:tcPr/>
                </a:tc>
                <a:tc>
                  <a:txBody>
                    <a:bodyPr/>
                    <a:lstStyle/>
                    <a:p>
                      <a:r>
                        <a:rPr lang="en-GB" dirty="0"/>
                        <a:t>0.07</a:t>
                      </a:r>
                    </a:p>
                  </a:txBody>
                  <a:tcPr/>
                </a:tc>
                <a:tc>
                  <a:txBody>
                    <a:bodyPr/>
                    <a:lstStyle/>
                    <a:p>
                      <a:r>
                        <a:rPr lang="en-GB" dirty="0"/>
                        <a:t>3.42</a:t>
                      </a:r>
                    </a:p>
                  </a:txBody>
                  <a:tcPr/>
                </a:tc>
                <a:extLst>
                  <a:ext uri="{0D108BD9-81ED-4DB2-BD59-A6C34878D82A}">
                    <a16:rowId xmlns:a16="http://schemas.microsoft.com/office/drawing/2014/main" val="2653298931"/>
                  </a:ext>
                </a:extLst>
              </a:tr>
              <a:tr h="370840">
                <a:tc>
                  <a:txBody>
                    <a:bodyPr/>
                    <a:lstStyle/>
                    <a:p>
                      <a:r>
                        <a:rPr lang="en-GB" dirty="0"/>
                        <a:t>0.79</a:t>
                      </a:r>
                    </a:p>
                  </a:txBody>
                  <a:tcPr/>
                </a:tc>
                <a:tc>
                  <a:txBody>
                    <a:bodyPr/>
                    <a:lstStyle/>
                    <a:p>
                      <a:r>
                        <a:rPr lang="en-GB" dirty="0"/>
                        <a:t>1.03</a:t>
                      </a:r>
                    </a:p>
                  </a:txBody>
                  <a:tcPr/>
                </a:tc>
                <a:tc>
                  <a:txBody>
                    <a:bodyPr/>
                    <a:lstStyle/>
                    <a:p>
                      <a:r>
                        <a:rPr lang="en-GB" dirty="0"/>
                        <a:t>0.07</a:t>
                      </a:r>
                    </a:p>
                  </a:txBody>
                  <a:tcPr/>
                </a:tc>
                <a:tc>
                  <a:txBody>
                    <a:bodyPr/>
                    <a:lstStyle/>
                    <a:p>
                      <a:r>
                        <a:rPr lang="en-GB" dirty="0"/>
                        <a:t>3.74</a:t>
                      </a:r>
                    </a:p>
                  </a:txBody>
                  <a:tcPr/>
                </a:tc>
                <a:extLst>
                  <a:ext uri="{0D108BD9-81ED-4DB2-BD59-A6C34878D82A}">
                    <a16:rowId xmlns:a16="http://schemas.microsoft.com/office/drawing/2014/main" val="2132848283"/>
                  </a:ext>
                </a:extLst>
              </a:tr>
              <a:tr h="370840">
                <a:tc>
                  <a:txBody>
                    <a:bodyPr/>
                    <a:lstStyle/>
                    <a:p>
                      <a:r>
                        <a:rPr lang="en-GB" dirty="0"/>
                        <a:t>0.80</a:t>
                      </a:r>
                    </a:p>
                  </a:txBody>
                  <a:tcPr/>
                </a:tc>
                <a:tc>
                  <a:txBody>
                    <a:bodyPr/>
                    <a:lstStyle/>
                    <a:p>
                      <a:r>
                        <a:rPr lang="en-GB" dirty="0"/>
                        <a:t>1.07</a:t>
                      </a:r>
                    </a:p>
                  </a:txBody>
                  <a:tcPr/>
                </a:tc>
                <a:tc>
                  <a:txBody>
                    <a:bodyPr/>
                    <a:lstStyle/>
                    <a:p>
                      <a:r>
                        <a:rPr lang="en-GB" dirty="0"/>
                        <a:t>0.07</a:t>
                      </a:r>
                    </a:p>
                  </a:txBody>
                  <a:tcPr/>
                </a:tc>
                <a:tc>
                  <a:txBody>
                    <a:bodyPr/>
                    <a:lstStyle/>
                    <a:p>
                      <a:r>
                        <a:rPr lang="en-GB" dirty="0"/>
                        <a:t>3.68</a:t>
                      </a:r>
                    </a:p>
                  </a:txBody>
                  <a:tcPr/>
                </a:tc>
                <a:extLst>
                  <a:ext uri="{0D108BD9-81ED-4DB2-BD59-A6C34878D82A}">
                    <a16:rowId xmlns:a16="http://schemas.microsoft.com/office/drawing/2014/main" val="139337459"/>
                  </a:ext>
                </a:extLst>
              </a:tr>
              <a:tr h="370840">
                <a:tc>
                  <a:txBody>
                    <a:bodyPr/>
                    <a:lstStyle/>
                    <a:p>
                      <a:r>
                        <a:rPr lang="en-GB" dirty="0"/>
                        <a:t>0.78</a:t>
                      </a:r>
                    </a:p>
                  </a:txBody>
                  <a:tcPr/>
                </a:tc>
                <a:tc>
                  <a:txBody>
                    <a:bodyPr/>
                    <a:lstStyle/>
                    <a:p>
                      <a:r>
                        <a:rPr lang="en-GB" dirty="0"/>
                        <a:t>1.05</a:t>
                      </a:r>
                    </a:p>
                  </a:txBody>
                  <a:tcPr/>
                </a:tc>
                <a:tc>
                  <a:txBody>
                    <a:bodyPr/>
                    <a:lstStyle/>
                    <a:p>
                      <a:r>
                        <a:rPr lang="en-GB" dirty="0"/>
                        <a:t>0.07</a:t>
                      </a:r>
                    </a:p>
                  </a:txBody>
                  <a:tcPr/>
                </a:tc>
                <a:tc>
                  <a:txBody>
                    <a:bodyPr/>
                    <a:lstStyle/>
                    <a:p>
                      <a:r>
                        <a:rPr lang="en-GB" dirty="0"/>
                        <a:t>3.75</a:t>
                      </a:r>
                    </a:p>
                  </a:txBody>
                  <a:tcPr/>
                </a:tc>
                <a:extLst>
                  <a:ext uri="{0D108BD9-81ED-4DB2-BD59-A6C34878D82A}">
                    <a16:rowId xmlns:a16="http://schemas.microsoft.com/office/drawing/2014/main" val="860035640"/>
                  </a:ext>
                </a:extLst>
              </a:tr>
            </a:tbl>
          </a:graphicData>
        </a:graphic>
      </p:graphicFrame>
      <p:sp>
        <p:nvSpPr>
          <p:cNvPr id="7" name="Thought Bubble: Cloud 6">
            <a:extLst>
              <a:ext uri="{FF2B5EF4-FFF2-40B4-BE49-F238E27FC236}">
                <a16:creationId xmlns:a16="http://schemas.microsoft.com/office/drawing/2014/main" id="{07170293-56CB-422C-B45D-C55C8FAC0070}"/>
              </a:ext>
            </a:extLst>
          </p:cNvPr>
          <p:cNvSpPr/>
          <p:nvPr/>
        </p:nvSpPr>
        <p:spPr>
          <a:xfrm>
            <a:off x="230339" y="4346816"/>
            <a:ext cx="2088777" cy="1201270"/>
          </a:xfrm>
          <a:prstGeom prst="cloudCallout">
            <a:avLst>
              <a:gd name="adj1" fmla="val 53752"/>
              <a:gd name="adj2" fmla="val 49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Quite consistent</a:t>
            </a:r>
          </a:p>
        </p:txBody>
      </p:sp>
    </p:spTree>
    <p:extLst>
      <p:ext uri="{BB962C8B-B14F-4D97-AF65-F5344CB8AC3E}">
        <p14:creationId xmlns:p14="http://schemas.microsoft.com/office/powerpoint/2010/main" val="302175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3</a:t>
            </a:r>
          </a:p>
        </p:txBody>
      </p:sp>
      <p:graphicFrame>
        <p:nvGraphicFramePr>
          <p:cNvPr id="5" name="Table 4"/>
          <p:cNvGraphicFramePr>
            <a:graphicFrameLocks noGrp="1"/>
          </p:cNvGraphicFramePr>
          <p:nvPr>
            <p:extLst>
              <p:ext uri="{D42A27DB-BD31-4B8C-83A1-F6EECF244321}">
                <p14:modId xmlns:p14="http://schemas.microsoft.com/office/powerpoint/2010/main" val="2333014521"/>
              </p:ext>
            </p:extLst>
          </p:nvPr>
        </p:nvGraphicFramePr>
        <p:xfrm>
          <a:off x="4585062" y="609600"/>
          <a:ext cx="7197636" cy="3205480"/>
        </p:xfrm>
        <a:graphic>
          <a:graphicData uri="http://schemas.openxmlformats.org/drawingml/2006/table">
            <a:tbl>
              <a:tblPr firstRow="1" bandRow="1">
                <a:tableStyleId>{5C22544A-7EE6-4342-B048-85BDC9FD1C3A}</a:tableStyleId>
              </a:tblPr>
              <a:tblGrid>
                <a:gridCol w="3598818">
                  <a:extLst>
                    <a:ext uri="{9D8B030D-6E8A-4147-A177-3AD203B41FA5}">
                      <a16:colId xmlns:a16="http://schemas.microsoft.com/office/drawing/2014/main" val="3886993154"/>
                    </a:ext>
                  </a:extLst>
                </a:gridCol>
                <a:gridCol w="3598818">
                  <a:extLst>
                    <a:ext uri="{9D8B030D-6E8A-4147-A177-3AD203B41FA5}">
                      <a16:colId xmlns:a16="http://schemas.microsoft.com/office/drawing/2014/main" val="1035791345"/>
                    </a:ext>
                  </a:extLst>
                </a:gridCol>
              </a:tblGrid>
              <a:tr h="370840">
                <a:tc>
                  <a:txBody>
                    <a:bodyPr/>
                    <a:lstStyle/>
                    <a:p>
                      <a:r>
                        <a:rPr lang="en-GB" dirty="0"/>
                        <a:t>Pros</a:t>
                      </a:r>
                    </a:p>
                  </a:txBody>
                  <a:tcPr/>
                </a:tc>
                <a:tc>
                  <a:txBody>
                    <a:bodyPr/>
                    <a:lstStyle/>
                    <a:p>
                      <a:r>
                        <a:rPr lang="en-GB" dirty="0"/>
                        <a:t>Cons</a:t>
                      </a:r>
                    </a:p>
                  </a:txBody>
                  <a:tcPr/>
                </a:tc>
                <a:extLst>
                  <a:ext uri="{0D108BD9-81ED-4DB2-BD59-A6C34878D82A}">
                    <a16:rowId xmlns:a16="http://schemas.microsoft.com/office/drawing/2014/main" val="3745847759"/>
                  </a:ext>
                </a:extLst>
              </a:tr>
              <a:tr h="370840">
                <a:tc>
                  <a:txBody>
                    <a:bodyPr/>
                    <a:lstStyle/>
                    <a:p>
                      <a:r>
                        <a:rPr lang="en-GB" dirty="0"/>
                        <a:t>No mask so no problems with straight</a:t>
                      </a:r>
                      <a:r>
                        <a:rPr lang="en-GB" baseline="0" dirty="0"/>
                        <a:t> edges</a:t>
                      </a:r>
                      <a:endParaRPr lang="en-GB" dirty="0"/>
                    </a:p>
                  </a:txBody>
                  <a:tcPr/>
                </a:tc>
                <a:tc>
                  <a:txBody>
                    <a:bodyPr/>
                    <a:lstStyle/>
                    <a:p>
                      <a:r>
                        <a:rPr lang="en-GB" dirty="0"/>
                        <a:t>Hand held stopwatch so problems with reaction time</a:t>
                      </a:r>
                    </a:p>
                  </a:txBody>
                  <a:tcPr/>
                </a:tc>
                <a:extLst>
                  <a:ext uri="{0D108BD9-81ED-4DB2-BD59-A6C34878D82A}">
                    <a16:rowId xmlns:a16="http://schemas.microsoft.com/office/drawing/2014/main" val="357781458"/>
                  </a:ext>
                </a:extLst>
              </a:tr>
              <a:tr h="370840">
                <a:tc>
                  <a:txBody>
                    <a:bodyPr/>
                    <a:lstStyle/>
                    <a:p>
                      <a:r>
                        <a:rPr lang="en-GB" dirty="0"/>
                        <a:t>Very easy to set up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light gate must be placed where the vehicle</a:t>
                      </a:r>
                      <a:r>
                        <a:rPr lang="en-GB" baseline="0" dirty="0"/>
                        <a:t> is still accelerating</a:t>
                      </a:r>
                      <a:endParaRPr lang="en-GB" dirty="0"/>
                    </a:p>
                    <a:p>
                      <a:endParaRPr lang="en-GB" dirty="0"/>
                    </a:p>
                  </a:txBody>
                  <a:tcPr/>
                </a:tc>
                <a:extLst>
                  <a:ext uri="{0D108BD9-81ED-4DB2-BD59-A6C34878D82A}">
                    <a16:rowId xmlns:a16="http://schemas.microsoft.com/office/drawing/2014/main" val="1835185497"/>
                  </a:ext>
                </a:extLst>
              </a:tr>
              <a:tr h="370840">
                <a:tc>
                  <a:txBody>
                    <a:bodyPr/>
                    <a:lstStyle/>
                    <a:p>
                      <a:endParaRPr lang="en-GB" dirty="0"/>
                    </a:p>
                  </a:txBody>
                  <a:tcPr/>
                </a:tc>
                <a:tc>
                  <a:txBody>
                    <a:bodyPr/>
                    <a:lstStyle/>
                    <a:p>
                      <a:r>
                        <a:rPr lang="en-GB" dirty="0"/>
                        <a:t>Needed the track so car went through light-gate</a:t>
                      </a:r>
                    </a:p>
                  </a:txBody>
                  <a:tcPr/>
                </a:tc>
                <a:extLst>
                  <a:ext uri="{0D108BD9-81ED-4DB2-BD59-A6C34878D82A}">
                    <a16:rowId xmlns:a16="http://schemas.microsoft.com/office/drawing/2014/main" val="1983640828"/>
                  </a:ext>
                </a:extLst>
              </a:tr>
              <a:tr h="370840">
                <a:tc>
                  <a:txBody>
                    <a:bodyPr/>
                    <a:lstStyle/>
                    <a:p>
                      <a:endParaRPr lang="en-GB"/>
                    </a:p>
                  </a:txBody>
                  <a:tcPr/>
                </a:tc>
                <a:tc>
                  <a:txBody>
                    <a:bodyPr/>
                    <a:lstStyle/>
                    <a:p>
                      <a:r>
                        <a:rPr lang="en-GB" dirty="0"/>
                        <a:t>Only some vehicles</a:t>
                      </a:r>
                      <a:r>
                        <a:rPr lang="en-GB" baseline="0" dirty="0"/>
                        <a:t> will go through the light-gate</a:t>
                      </a:r>
                      <a:endParaRPr lang="en-GB" dirty="0"/>
                    </a:p>
                  </a:txBody>
                  <a:tcPr/>
                </a:tc>
                <a:extLst>
                  <a:ext uri="{0D108BD9-81ED-4DB2-BD59-A6C34878D82A}">
                    <a16:rowId xmlns:a16="http://schemas.microsoft.com/office/drawing/2014/main" val="15470731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52133171"/>
              </p:ext>
            </p:extLst>
          </p:nvPr>
        </p:nvGraphicFramePr>
        <p:xfrm>
          <a:off x="2455817" y="4808340"/>
          <a:ext cx="7299233" cy="1483360"/>
        </p:xfrm>
        <a:graphic>
          <a:graphicData uri="http://schemas.openxmlformats.org/drawingml/2006/table">
            <a:tbl>
              <a:tblPr firstRow="1" bandRow="1">
                <a:tableStyleId>{5C22544A-7EE6-4342-B048-85BDC9FD1C3A}</a:tableStyleId>
              </a:tblPr>
              <a:tblGrid>
                <a:gridCol w="1530893">
                  <a:extLst>
                    <a:ext uri="{9D8B030D-6E8A-4147-A177-3AD203B41FA5}">
                      <a16:colId xmlns:a16="http://schemas.microsoft.com/office/drawing/2014/main" val="843861567"/>
                    </a:ext>
                  </a:extLst>
                </a:gridCol>
                <a:gridCol w="1922780">
                  <a:extLst>
                    <a:ext uri="{9D8B030D-6E8A-4147-A177-3AD203B41FA5}">
                      <a16:colId xmlns:a16="http://schemas.microsoft.com/office/drawing/2014/main" val="3454199537"/>
                    </a:ext>
                  </a:extLst>
                </a:gridCol>
                <a:gridCol w="1922780">
                  <a:extLst>
                    <a:ext uri="{9D8B030D-6E8A-4147-A177-3AD203B41FA5}">
                      <a16:colId xmlns:a16="http://schemas.microsoft.com/office/drawing/2014/main" val="3866270837"/>
                    </a:ext>
                  </a:extLst>
                </a:gridCol>
                <a:gridCol w="1922780">
                  <a:extLst>
                    <a:ext uri="{9D8B030D-6E8A-4147-A177-3AD203B41FA5}">
                      <a16:colId xmlns:a16="http://schemas.microsoft.com/office/drawing/2014/main" val="2734756496"/>
                    </a:ext>
                  </a:extLst>
                </a:gridCol>
              </a:tblGrid>
              <a:tr h="370840">
                <a:tc>
                  <a:txBody>
                    <a:bodyPr/>
                    <a:lstStyle/>
                    <a:p>
                      <a:r>
                        <a:rPr lang="en-GB" dirty="0"/>
                        <a:t>u (m/s)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 (m/s)</a:t>
                      </a:r>
                    </a:p>
                  </a:txBody>
                  <a:tcPr/>
                </a:tc>
                <a:tc>
                  <a:txBody>
                    <a:bodyPr/>
                    <a:lstStyle/>
                    <a:p>
                      <a:r>
                        <a:rPr lang="en-GB" dirty="0"/>
                        <a:t>t (s)</a:t>
                      </a:r>
                    </a:p>
                  </a:txBody>
                  <a:tcPr/>
                </a:tc>
                <a:tc>
                  <a:txBody>
                    <a:bodyPr/>
                    <a:lstStyle/>
                    <a:p>
                      <a:r>
                        <a:rPr lang="en-GB" dirty="0"/>
                        <a:t>a</a:t>
                      </a:r>
                      <a:r>
                        <a:rPr lang="en-GB" baseline="0" dirty="0"/>
                        <a:t> (m/s</a:t>
                      </a:r>
                      <a:r>
                        <a:rPr lang="en-GB" baseline="30000" dirty="0"/>
                        <a:t>2</a:t>
                      </a:r>
                      <a:r>
                        <a:rPr lang="en-GB" baseline="0" dirty="0"/>
                        <a:t>)</a:t>
                      </a:r>
                      <a:endParaRPr lang="en-GB" dirty="0"/>
                    </a:p>
                  </a:txBody>
                  <a:tcPr/>
                </a:tc>
                <a:extLst>
                  <a:ext uri="{0D108BD9-81ED-4DB2-BD59-A6C34878D82A}">
                    <a16:rowId xmlns:a16="http://schemas.microsoft.com/office/drawing/2014/main" val="2506467261"/>
                  </a:ext>
                </a:extLst>
              </a:tr>
              <a:tr h="370840">
                <a:tc>
                  <a:txBody>
                    <a:bodyPr/>
                    <a:lstStyle/>
                    <a:p>
                      <a:r>
                        <a:rPr lang="en-GB" dirty="0"/>
                        <a:t>0</a:t>
                      </a:r>
                    </a:p>
                  </a:txBody>
                  <a:tcPr/>
                </a:tc>
                <a:tc>
                  <a:txBody>
                    <a:bodyPr/>
                    <a:lstStyle/>
                    <a:p>
                      <a:r>
                        <a:rPr lang="en-GB" dirty="0"/>
                        <a:t>1.8</a:t>
                      </a:r>
                    </a:p>
                  </a:txBody>
                  <a:tcPr/>
                </a:tc>
                <a:tc>
                  <a:txBody>
                    <a:bodyPr/>
                    <a:lstStyle/>
                    <a:p>
                      <a:r>
                        <a:rPr lang="en-GB" dirty="0"/>
                        <a:t>0.49</a:t>
                      </a:r>
                    </a:p>
                  </a:txBody>
                  <a:tcPr/>
                </a:tc>
                <a:tc>
                  <a:txBody>
                    <a:bodyPr/>
                    <a:lstStyle/>
                    <a:p>
                      <a:r>
                        <a:rPr lang="en-GB" dirty="0"/>
                        <a:t>3.7</a:t>
                      </a:r>
                    </a:p>
                  </a:txBody>
                  <a:tcPr/>
                </a:tc>
                <a:extLst>
                  <a:ext uri="{0D108BD9-81ED-4DB2-BD59-A6C34878D82A}">
                    <a16:rowId xmlns:a16="http://schemas.microsoft.com/office/drawing/2014/main" val="2976302168"/>
                  </a:ext>
                </a:extLst>
              </a:tr>
              <a:tr h="370840">
                <a:tc>
                  <a:txBody>
                    <a:bodyPr/>
                    <a:lstStyle/>
                    <a:p>
                      <a:r>
                        <a:rPr lang="en-GB" dirty="0"/>
                        <a:t>0</a:t>
                      </a:r>
                    </a:p>
                  </a:txBody>
                  <a:tcPr/>
                </a:tc>
                <a:tc>
                  <a:txBody>
                    <a:bodyPr/>
                    <a:lstStyle/>
                    <a:p>
                      <a:r>
                        <a:rPr lang="en-GB" dirty="0"/>
                        <a:t>1.71</a:t>
                      </a:r>
                    </a:p>
                  </a:txBody>
                  <a:tcPr/>
                </a:tc>
                <a:tc>
                  <a:txBody>
                    <a:bodyPr/>
                    <a:lstStyle/>
                    <a:p>
                      <a:r>
                        <a:rPr lang="en-GB" dirty="0"/>
                        <a:t>0.40</a:t>
                      </a:r>
                    </a:p>
                  </a:txBody>
                  <a:tcPr/>
                </a:tc>
                <a:tc>
                  <a:txBody>
                    <a:bodyPr/>
                    <a:lstStyle/>
                    <a:p>
                      <a:r>
                        <a:rPr lang="en-GB" dirty="0"/>
                        <a:t>4.3</a:t>
                      </a:r>
                    </a:p>
                  </a:txBody>
                  <a:tcPr/>
                </a:tc>
                <a:extLst>
                  <a:ext uri="{0D108BD9-81ED-4DB2-BD59-A6C34878D82A}">
                    <a16:rowId xmlns:a16="http://schemas.microsoft.com/office/drawing/2014/main" val="2653298931"/>
                  </a:ext>
                </a:extLst>
              </a:tr>
              <a:tr h="370840">
                <a:tc>
                  <a:txBody>
                    <a:bodyPr/>
                    <a:lstStyle/>
                    <a:p>
                      <a:r>
                        <a:rPr lang="en-GB" dirty="0"/>
                        <a:t>0</a:t>
                      </a:r>
                    </a:p>
                  </a:txBody>
                  <a:tcPr/>
                </a:tc>
                <a:tc>
                  <a:txBody>
                    <a:bodyPr/>
                    <a:lstStyle/>
                    <a:p>
                      <a:r>
                        <a:rPr lang="en-GB" dirty="0"/>
                        <a:t>1.85</a:t>
                      </a:r>
                    </a:p>
                  </a:txBody>
                  <a:tcPr/>
                </a:tc>
                <a:tc>
                  <a:txBody>
                    <a:bodyPr/>
                    <a:lstStyle/>
                    <a:p>
                      <a:r>
                        <a:rPr lang="en-GB" dirty="0"/>
                        <a:t>0.33</a:t>
                      </a:r>
                    </a:p>
                  </a:txBody>
                  <a:tcPr/>
                </a:tc>
                <a:tc>
                  <a:txBody>
                    <a:bodyPr/>
                    <a:lstStyle/>
                    <a:p>
                      <a:r>
                        <a:rPr lang="en-GB" dirty="0"/>
                        <a:t>5.6</a:t>
                      </a:r>
                    </a:p>
                  </a:txBody>
                  <a:tcPr/>
                </a:tc>
                <a:extLst>
                  <a:ext uri="{0D108BD9-81ED-4DB2-BD59-A6C34878D82A}">
                    <a16:rowId xmlns:a16="http://schemas.microsoft.com/office/drawing/2014/main" val="2132848283"/>
                  </a:ext>
                </a:extLst>
              </a:tr>
            </a:tbl>
          </a:graphicData>
        </a:graphic>
      </p:graphicFrame>
      <p:grpSp>
        <p:nvGrpSpPr>
          <p:cNvPr id="7" name="Group 6"/>
          <p:cNvGrpSpPr/>
          <p:nvPr/>
        </p:nvGrpSpPr>
        <p:grpSpPr>
          <a:xfrm>
            <a:off x="-165354" y="1482315"/>
            <a:ext cx="3431068" cy="1548269"/>
            <a:chOff x="6550439" y="3734896"/>
            <a:chExt cx="5621868" cy="2847023"/>
          </a:xfrm>
        </p:grpSpPr>
        <p:grpSp>
          <p:nvGrpSpPr>
            <p:cNvPr id="8" name="Group 7"/>
            <p:cNvGrpSpPr/>
            <p:nvPr/>
          </p:nvGrpSpPr>
          <p:grpSpPr>
            <a:xfrm>
              <a:off x="6550439" y="3734896"/>
              <a:ext cx="5621868" cy="2847023"/>
              <a:chOff x="6550439" y="3734896"/>
              <a:chExt cx="5621868" cy="2847023"/>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550439" y="3734896"/>
                <a:ext cx="5621868" cy="28470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rot="20493900">
                <a:off x="10443383" y="4010763"/>
                <a:ext cx="883227" cy="59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6519" y="4094018"/>
              <a:ext cx="646162" cy="783689"/>
            </a:xfrm>
            <a:prstGeom prst="rect">
              <a:avLst/>
            </a:prstGeom>
          </p:spPr>
        </p:pic>
      </p:grpSp>
      <p:pic>
        <p:nvPicPr>
          <p:cNvPr id="12" name="Picture 11">
            <a:extLst>
              <a:ext uri="{FF2B5EF4-FFF2-40B4-BE49-F238E27FC236}">
                <a16:creationId xmlns:a16="http://schemas.microsoft.com/office/drawing/2014/main" id="{80F9DD97-0397-46AB-B054-7495611EAA1B}"/>
              </a:ext>
            </a:extLst>
          </p:cNvPr>
          <p:cNvPicPr>
            <a:picLocks noChangeAspect="1"/>
          </p:cNvPicPr>
          <p:nvPr/>
        </p:nvPicPr>
        <p:blipFill>
          <a:blip r:embed="rId4"/>
          <a:stretch>
            <a:fillRect/>
          </a:stretch>
        </p:blipFill>
        <p:spPr>
          <a:xfrm>
            <a:off x="194480" y="3030584"/>
            <a:ext cx="1724297" cy="1276376"/>
          </a:xfrm>
          <a:prstGeom prst="rect">
            <a:avLst/>
          </a:prstGeom>
        </p:spPr>
      </p:pic>
      <p:sp>
        <p:nvSpPr>
          <p:cNvPr id="3" name="Thought Bubble: Cloud 2">
            <a:extLst>
              <a:ext uri="{FF2B5EF4-FFF2-40B4-BE49-F238E27FC236}">
                <a16:creationId xmlns:a16="http://schemas.microsoft.com/office/drawing/2014/main" id="{B6B7D518-E4C7-4224-9952-736FB455EEC4}"/>
              </a:ext>
            </a:extLst>
          </p:cNvPr>
          <p:cNvSpPr/>
          <p:nvPr/>
        </p:nvSpPr>
        <p:spPr>
          <a:xfrm>
            <a:off x="194480" y="4578853"/>
            <a:ext cx="2088777" cy="1201270"/>
          </a:xfrm>
          <a:prstGeom prst="cloudCallout">
            <a:avLst>
              <a:gd name="adj1" fmla="val 52894"/>
              <a:gd name="adj2" fmla="val 52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Not very consistent</a:t>
            </a:r>
          </a:p>
        </p:txBody>
      </p:sp>
    </p:spTree>
    <p:extLst>
      <p:ext uri="{BB962C8B-B14F-4D97-AF65-F5344CB8AC3E}">
        <p14:creationId xmlns:p14="http://schemas.microsoft.com/office/powerpoint/2010/main" val="82361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4</a:t>
            </a:r>
          </a:p>
        </p:txBody>
      </p:sp>
      <p:graphicFrame>
        <p:nvGraphicFramePr>
          <p:cNvPr id="5" name="Table 4"/>
          <p:cNvGraphicFramePr>
            <a:graphicFrameLocks noGrp="1"/>
          </p:cNvGraphicFramePr>
          <p:nvPr>
            <p:extLst>
              <p:ext uri="{D42A27DB-BD31-4B8C-83A1-F6EECF244321}">
                <p14:modId xmlns:p14="http://schemas.microsoft.com/office/powerpoint/2010/main" val="4090447886"/>
              </p:ext>
            </p:extLst>
          </p:nvPr>
        </p:nvGraphicFramePr>
        <p:xfrm>
          <a:off x="4585062" y="609600"/>
          <a:ext cx="7197636" cy="2397760"/>
        </p:xfrm>
        <a:graphic>
          <a:graphicData uri="http://schemas.openxmlformats.org/drawingml/2006/table">
            <a:tbl>
              <a:tblPr firstRow="1" bandRow="1">
                <a:tableStyleId>{5C22544A-7EE6-4342-B048-85BDC9FD1C3A}</a:tableStyleId>
              </a:tblPr>
              <a:tblGrid>
                <a:gridCol w="3598818">
                  <a:extLst>
                    <a:ext uri="{9D8B030D-6E8A-4147-A177-3AD203B41FA5}">
                      <a16:colId xmlns:a16="http://schemas.microsoft.com/office/drawing/2014/main" val="3886993154"/>
                    </a:ext>
                  </a:extLst>
                </a:gridCol>
                <a:gridCol w="3598818">
                  <a:extLst>
                    <a:ext uri="{9D8B030D-6E8A-4147-A177-3AD203B41FA5}">
                      <a16:colId xmlns:a16="http://schemas.microsoft.com/office/drawing/2014/main" val="1035791345"/>
                    </a:ext>
                  </a:extLst>
                </a:gridCol>
              </a:tblGrid>
              <a:tr h="370840">
                <a:tc>
                  <a:txBody>
                    <a:bodyPr/>
                    <a:lstStyle/>
                    <a:p>
                      <a:r>
                        <a:rPr lang="en-GB" dirty="0"/>
                        <a:t>Pros</a:t>
                      </a:r>
                    </a:p>
                  </a:txBody>
                  <a:tcPr/>
                </a:tc>
                <a:tc>
                  <a:txBody>
                    <a:bodyPr/>
                    <a:lstStyle/>
                    <a:p>
                      <a:r>
                        <a:rPr lang="en-GB" dirty="0"/>
                        <a:t>Cons</a:t>
                      </a:r>
                    </a:p>
                  </a:txBody>
                  <a:tcPr/>
                </a:tc>
                <a:extLst>
                  <a:ext uri="{0D108BD9-81ED-4DB2-BD59-A6C34878D82A}">
                    <a16:rowId xmlns:a16="http://schemas.microsoft.com/office/drawing/2014/main" val="3745847759"/>
                  </a:ext>
                </a:extLst>
              </a:tr>
              <a:tr h="370840">
                <a:tc>
                  <a:txBody>
                    <a:bodyPr/>
                    <a:lstStyle/>
                    <a:p>
                      <a:r>
                        <a:rPr lang="en-GB" dirty="0"/>
                        <a:t>Instantaneous displacement/ velocity and acceleration</a:t>
                      </a:r>
                    </a:p>
                  </a:txBody>
                  <a:tcPr/>
                </a:tc>
                <a:tc>
                  <a:txBody>
                    <a:bodyPr/>
                    <a:lstStyle/>
                    <a:p>
                      <a:r>
                        <a:rPr lang="en-GB" dirty="0"/>
                        <a:t>Flat surface must allow the ranger to reflect off it all the way down the slope</a:t>
                      </a:r>
                    </a:p>
                  </a:txBody>
                  <a:tcPr/>
                </a:tc>
                <a:extLst>
                  <a:ext uri="{0D108BD9-81ED-4DB2-BD59-A6C34878D82A}">
                    <a16:rowId xmlns:a16="http://schemas.microsoft.com/office/drawing/2014/main" val="357781458"/>
                  </a:ext>
                </a:extLst>
              </a:tr>
              <a:tr h="370840">
                <a:tc>
                  <a:txBody>
                    <a:bodyPr/>
                    <a:lstStyle/>
                    <a:p>
                      <a:endParaRPr lang="en-GB" dirty="0"/>
                    </a:p>
                  </a:txBody>
                  <a:tcPr/>
                </a:tc>
                <a:tc>
                  <a:txBody>
                    <a:bodyPr/>
                    <a:lstStyle/>
                    <a:p>
                      <a:r>
                        <a:rPr lang="en-GB" dirty="0"/>
                        <a:t>High air/resistance drag</a:t>
                      </a:r>
                    </a:p>
                  </a:txBody>
                  <a:tcPr/>
                </a:tc>
                <a:extLst>
                  <a:ext uri="{0D108BD9-81ED-4DB2-BD59-A6C34878D82A}">
                    <a16:rowId xmlns:a16="http://schemas.microsoft.com/office/drawing/2014/main" val="1835185497"/>
                  </a:ext>
                </a:extLst>
              </a:tr>
              <a:tr h="370840">
                <a:tc>
                  <a:txBody>
                    <a:bodyPr/>
                    <a:lstStyle/>
                    <a:p>
                      <a:endParaRPr lang="en-GB" dirty="0"/>
                    </a:p>
                  </a:txBody>
                  <a:tcPr/>
                </a:tc>
                <a:tc>
                  <a:txBody>
                    <a:bodyPr/>
                    <a:lstStyle/>
                    <a:p>
                      <a:r>
                        <a:rPr lang="en-GB" dirty="0"/>
                        <a:t>Results</a:t>
                      </a:r>
                      <a:r>
                        <a:rPr lang="en-GB" baseline="0" dirty="0"/>
                        <a:t> are harder to interpret</a:t>
                      </a:r>
                      <a:endParaRPr lang="en-GB" dirty="0"/>
                    </a:p>
                  </a:txBody>
                  <a:tcPr/>
                </a:tc>
                <a:extLst>
                  <a:ext uri="{0D108BD9-81ED-4DB2-BD59-A6C34878D82A}">
                    <a16:rowId xmlns:a16="http://schemas.microsoft.com/office/drawing/2014/main" val="1983640828"/>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547073143"/>
                  </a:ext>
                </a:extLst>
              </a:tr>
            </a:tbl>
          </a:graphicData>
        </a:graphic>
      </p:graphicFrame>
      <p:grpSp>
        <p:nvGrpSpPr>
          <p:cNvPr id="13" name="Group 12"/>
          <p:cNvGrpSpPr/>
          <p:nvPr/>
        </p:nvGrpSpPr>
        <p:grpSpPr>
          <a:xfrm>
            <a:off x="286337" y="1418643"/>
            <a:ext cx="3030270" cy="2090313"/>
            <a:chOff x="3651085" y="1245169"/>
            <a:chExt cx="5798706" cy="3816315"/>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085" y="1245169"/>
              <a:ext cx="5798705" cy="193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086" y="3126552"/>
              <a:ext cx="5798705" cy="193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25" descr="A picture containing text&#10;&#10;Description automatically generated">
            <a:extLst>
              <a:ext uri="{FF2B5EF4-FFF2-40B4-BE49-F238E27FC236}">
                <a16:creationId xmlns:a16="http://schemas.microsoft.com/office/drawing/2014/main" id="{C248411E-572C-48FE-876B-1A4A7AF804AF}"/>
              </a:ext>
            </a:extLst>
          </p:cNvPr>
          <p:cNvPicPr>
            <a:picLocks noChangeAspect="1"/>
          </p:cNvPicPr>
          <p:nvPr/>
        </p:nvPicPr>
        <p:blipFill rotWithShape="1">
          <a:blip r:embed="rId4">
            <a:extLst>
              <a:ext uri="{28A0092B-C50C-407E-A947-70E740481C1C}">
                <a14:useLocalDpi xmlns:a14="http://schemas.microsoft.com/office/drawing/2010/main" val="0"/>
              </a:ext>
            </a:extLst>
          </a:blip>
          <a:srcRect l="2404" t="4485" r="13230"/>
          <a:stretch/>
        </p:blipFill>
        <p:spPr>
          <a:xfrm>
            <a:off x="5710372" y="2990925"/>
            <a:ext cx="6072326" cy="3867075"/>
          </a:xfrm>
          <a:prstGeom prst="rect">
            <a:avLst/>
          </a:prstGeom>
        </p:spPr>
      </p:pic>
      <p:sp>
        <p:nvSpPr>
          <p:cNvPr id="29" name="Thought Bubble: Cloud 28">
            <a:extLst>
              <a:ext uri="{FF2B5EF4-FFF2-40B4-BE49-F238E27FC236}">
                <a16:creationId xmlns:a16="http://schemas.microsoft.com/office/drawing/2014/main" id="{CE7EE5B7-5193-4298-A86E-BA6B27DF54E8}"/>
              </a:ext>
            </a:extLst>
          </p:cNvPr>
          <p:cNvSpPr/>
          <p:nvPr/>
        </p:nvSpPr>
        <p:spPr>
          <a:xfrm>
            <a:off x="216652" y="4132728"/>
            <a:ext cx="4296838" cy="2187389"/>
          </a:xfrm>
          <a:prstGeom prst="cloudCallout">
            <a:avLst>
              <a:gd name="adj1" fmla="val 73933"/>
              <a:gd name="adj2" fmla="val 15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Nice displacement graph, OK v-t graph a bit rough for the a-t graph</a:t>
            </a:r>
          </a:p>
        </p:txBody>
      </p:sp>
    </p:spTree>
    <p:extLst>
      <p:ext uri="{BB962C8B-B14F-4D97-AF65-F5344CB8AC3E}">
        <p14:creationId xmlns:p14="http://schemas.microsoft.com/office/powerpoint/2010/main" val="2788648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5143-79A7-447A-808B-62F928F336AC}"/>
              </a:ext>
            </a:extLst>
          </p:cNvPr>
          <p:cNvSpPr>
            <a:spLocks noGrp="1"/>
          </p:cNvSpPr>
          <p:nvPr>
            <p:ph type="title"/>
          </p:nvPr>
        </p:nvSpPr>
        <p:spPr>
          <a:xfrm>
            <a:off x="104503" y="609600"/>
            <a:ext cx="4245427" cy="1320800"/>
          </a:xfrm>
        </p:spPr>
        <p:txBody>
          <a:bodyPr vert="horz" lIns="91440" tIns="45720" rIns="91440" bIns="45720" rtlCol="0" anchor="ctr">
            <a:normAutofit/>
          </a:bodyPr>
          <a:lstStyle/>
          <a:p>
            <a:pPr>
              <a:lnSpc>
                <a:spcPct val="90000"/>
              </a:lnSpc>
            </a:pPr>
            <a:r>
              <a:rPr lang="en-US" sz="2000" dirty="0">
                <a:hlinkClick r:id="rId2"/>
              </a:rPr>
              <a:t>https://www.youtube.com/watch?v=YUqwdD73610</a:t>
            </a:r>
            <a:br>
              <a:rPr lang="en-US" sz="2000" dirty="0"/>
            </a:br>
            <a:endParaRPr lang="en-US" sz="2000" dirty="0"/>
          </a:p>
        </p:txBody>
      </p:sp>
      <p:sp>
        <p:nvSpPr>
          <p:cNvPr id="49" name="Content Placeholder 48">
            <a:extLst>
              <a:ext uri="{FF2B5EF4-FFF2-40B4-BE49-F238E27FC236}">
                <a16:creationId xmlns:a16="http://schemas.microsoft.com/office/drawing/2014/main" id="{CCEB4FD7-7470-4907-B7C7-7BD10F20AFAF}"/>
              </a:ext>
            </a:extLst>
          </p:cNvPr>
          <p:cNvSpPr>
            <a:spLocks noGrp="1"/>
          </p:cNvSpPr>
          <p:nvPr>
            <p:ph idx="1"/>
          </p:nvPr>
        </p:nvSpPr>
        <p:spPr>
          <a:xfrm>
            <a:off x="268511" y="2075197"/>
            <a:ext cx="4656186" cy="1410795"/>
          </a:xfrm>
        </p:spPr>
        <p:txBody>
          <a:bodyPr>
            <a:normAutofit/>
          </a:bodyPr>
          <a:lstStyle/>
          <a:p>
            <a:r>
              <a:rPr lang="en-US" dirty="0"/>
              <a:t>There are different ways to measure acceleration here are a few.</a:t>
            </a:r>
          </a:p>
        </p:txBody>
      </p:sp>
      <p:pic>
        <p:nvPicPr>
          <p:cNvPr id="15" name="Picture 14">
            <a:extLst>
              <a:ext uri="{FF2B5EF4-FFF2-40B4-BE49-F238E27FC236}">
                <a16:creationId xmlns:a16="http://schemas.microsoft.com/office/drawing/2014/main" id="{6536F306-B999-46A9-9FE4-FB5435683468}"/>
              </a:ext>
            </a:extLst>
          </p:cNvPr>
          <p:cNvPicPr>
            <a:picLocks noChangeAspect="1"/>
          </p:cNvPicPr>
          <p:nvPr/>
        </p:nvPicPr>
        <p:blipFill>
          <a:blip r:embed="rId3"/>
          <a:stretch>
            <a:fillRect/>
          </a:stretch>
        </p:blipFill>
        <p:spPr>
          <a:xfrm>
            <a:off x="6097872" y="97462"/>
            <a:ext cx="5120767" cy="3533327"/>
          </a:xfrm>
          <a:prstGeom prst="rect">
            <a:avLst/>
          </a:prstGeom>
        </p:spPr>
      </p:pic>
      <p:pic>
        <p:nvPicPr>
          <p:cNvPr id="13" name="Content Placeholder 12">
            <a:extLst>
              <a:ext uri="{FF2B5EF4-FFF2-40B4-BE49-F238E27FC236}">
                <a16:creationId xmlns:a16="http://schemas.microsoft.com/office/drawing/2014/main" id="{BDECD27F-AF4F-42B0-A57D-FB190F7241BC}"/>
              </a:ext>
            </a:extLst>
          </p:cNvPr>
          <p:cNvPicPr>
            <a:picLocks noChangeAspect="1"/>
          </p:cNvPicPr>
          <p:nvPr/>
        </p:nvPicPr>
        <p:blipFill>
          <a:blip r:embed="rId4"/>
          <a:stretch>
            <a:fillRect/>
          </a:stretch>
        </p:blipFill>
        <p:spPr>
          <a:xfrm>
            <a:off x="193049" y="3630789"/>
            <a:ext cx="4202155" cy="2920496"/>
          </a:xfrm>
          <a:prstGeom prst="rect">
            <a:avLst/>
          </a:prstGeom>
        </p:spPr>
      </p:pic>
      <p:sp>
        <p:nvSpPr>
          <p:cNvPr id="5" name="Footer Placeholder 4">
            <a:extLst>
              <a:ext uri="{FF2B5EF4-FFF2-40B4-BE49-F238E27FC236}">
                <a16:creationId xmlns:a16="http://schemas.microsoft.com/office/drawing/2014/main" id="{C546FC54-6A15-4203-AADE-BCA88FAC4FBC}"/>
              </a:ext>
            </a:extLst>
          </p:cNvPr>
          <p:cNvSpPr>
            <a:spLocks noGrp="1"/>
          </p:cNvSpPr>
          <p:nvPr>
            <p:ph type="ftr" sz="quarter" idx="11"/>
          </p:nvPr>
        </p:nvSpPr>
        <p:spPr>
          <a:xfrm>
            <a:off x="2032000" y="6041363"/>
            <a:ext cx="3894420" cy="365125"/>
          </a:xfrm>
        </p:spPr>
        <p:txBody>
          <a:bodyPr vert="horz" lIns="91440" tIns="45720" rIns="91440" bIns="45720" rtlCol="0" anchor="ctr">
            <a:normAutofit/>
          </a:bodyPr>
          <a:lstStyle/>
          <a:p>
            <a:pPr defTabSz="914400">
              <a:spcAft>
                <a:spcPts val="600"/>
              </a:spcAft>
              <a:defRPr/>
            </a:pPr>
            <a:r>
              <a:rPr lang="en-US" kern="1200">
                <a:latin typeface="+mn-lt"/>
                <a:ea typeface="+mn-ea"/>
                <a:cs typeface="+mn-cs"/>
              </a:rPr>
              <a:t>JAH</a:t>
            </a:r>
          </a:p>
        </p:txBody>
      </p:sp>
      <p:sp>
        <p:nvSpPr>
          <p:cNvPr id="4" name="Date Placeholder 3">
            <a:extLst>
              <a:ext uri="{FF2B5EF4-FFF2-40B4-BE49-F238E27FC236}">
                <a16:creationId xmlns:a16="http://schemas.microsoft.com/office/drawing/2014/main" id="{65F2A167-9251-4618-AF80-B8EEB3F93CBD}"/>
              </a:ext>
            </a:extLst>
          </p:cNvPr>
          <p:cNvSpPr>
            <a:spLocks noGrp="1"/>
          </p:cNvSpPr>
          <p:nvPr>
            <p:ph type="dt" sz="half" idx="10"/>
          </p:nvPr>
        </p:nvSpPr>
        <p:spPr>
          <a:xfrm>
            <a:off x="6097872" y="6041363"/>
            <a:ext cx="1513932" cy="365125"/>
          </a:xfrm>
        </p:spPr>
        <p:txBody>
          <a:bodyPr vert="horz" lIns="91440" tIns="45720" rIns="91440" bIns="45720" rtlCol="0" anchor="ctr">
            <a:normAutofit/>
          </a:bodyPr>
          <a:lstStyle/>
          <a:p>
            <a:pPr defTabSz="914400">
              <a:spcAft>
                <a:spcPts val="600"/>
              </a:spcAft>
              <a:defRPr/>
            </a:pPr>
            <a:r>
              <a:rPr lang="en-GB"/>
              <a:t>02/10/2011</a:t>
            </a:r>
          </a:p>
        </p:txBody>
      </p:sp>
      <p:pic>
        <p:nvPicPr>
          <p:cNvPr id="11" name="Picture 10">
            <a:extLst>
              <a:ext uri="{FF2B5EF4-FFF2-40B4-BE49-F238E27FC236}">
                <a16:creationId xmlns:a16="http://schemas.microsoft.com/office/drawing/2014/main" id="{79DFBBC4-A223-42D0-8701-56953117F2B4}"/>
              </a:ext>
            </a:extLst>
          </p:cNvPr>
          <p:cNvPicPr>
            <a:picLocks noChangeAspect="1"/>
          </p:cNvPicPr>
          <p:nvPr/>
        </p:nvPicPr>
        <p:blipFill>
          <a:blip r:embed="rId5"/>
          <a:stretch>
            <a:fillRect/>
          </a:stretch>
        </p:blipFill>
        <p:spPr>
          <a:xfrm>
            <a:off x="5050973" y="3735543"/>
            <a:ext cx="4263499" cy="2920496"/>
          </a:xfrm>
          <a:prstGeom prst="rect">
            <a:avLst/>
          </a:prstGeom>
        </p:spPr>
      </p:pic>
    </p:spTree>
    <p:extLst>
      <p:ext uri="{BB962C8B-B14F-4D97-AF65-F5344CB8AC3E}">
        <p14:creationId xmlns:p14="http://schemas.microsoft.com/office/powerpoint/2010/main" val="150160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GB"/>
              <a:t>Calculating Acceleration</a:t>
            </a: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59" y="2076314"/>
            <a:ext cx="10469480" cy="393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305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GB" sz="2400" b="1" dirty="0"/>
              <a:t>Acceleration</a:t>
            </a:r>
            <a:endParaRPr lang="en-GB" dirty="0"/>
          </a:p>
        </p:txBody>
      </p:sp>
      <p:sp>
        <p:nvSpPr>
          <p:cNvPr id="41989" name="Rectangle 4"/>
          <p:cNvSpPr>
            <a:spLocks noChangeArrowheads="1"/>
          </p:cNvSpPr>
          <p:nvPr/>
        </p:nvSpPr>
        <p:spPr bwMode="auto">
          <a:xfrm>
            <a:off x="447473" y="1125164"/>
            <a:ext cx="9936804"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FontTx/>
              <a:buAutoNum type="arabicPeriod"/>
            </a:pPr>
            <a:r>
              <a:rPr lang="en-GB" sz="2400" dirty="0"/>
              <a:t>A Jaguar can reach 27 m/s from rest in 9.0 s, calculate its acceleration.</a:t>
            </a:r>
          </a:p>
          <a:p>
            <a:pPr marL="457200" indent="-457200">
              <a:spcBef>
                <a:spcPct val="50000"/>
              </a:spcBef>
              <a:buFontTx/>
              <a:buAutoNum type="arabicPeriod"/>
            </a:pPr>
            <a:r>
              <a:rPr lang="en-GB" sz="2400" dirty="0"/>
              <a:t> The space shuttle reaches 1000 m/s, 45 s after launch. Calculate the acceleration.</a:t>
            </a:r>
          </a:p>
          <a:p>
            <a:pPr marL="457200" indent="-457200">
              <a:spcBef>
                <a:spcPct val="50000"/>
              </a:spcBef>
              <a:buFontTx/>
              <a:buAutoNum type="arabicPeriod"/>
            </a:pPr>
            <a:r>
              <a:rPr lang="en-GB" sz="2400" dirty="0"/>
              <a:t>A car reach 30 m/s from a speed of 18 m/s in 6 s. calculate its acceleration.</a:t>
            </a:r>
          </a:p>
          <a:p>
            <a:pPr marL="457200" indent="-457200">
              <a:spcBef>
                <a:spcPct val="50000"/>
              </a:spcBef>
              <a:buFontTx/>
              <a:buAutoNum type="arabicPeriod"/>
            </a:pPr>
            <a:r>
              <a:rPr lang="en-GB" sz="2400" dirty="0"/>
              <a:t> A train moving at 10 m/s increases its speed to 45 m/s in 10 s. calculate its acceleration.</a:t>
            </a:r>
          </a:p>
          <a:p>
            <a:pPr marL="457200" indent="-457200">
              <a:spcBef>
                <a:spcPct val="50000"/>
              </a:spcBef>
              <a:buFontTx/>
              <a:buAutoNum type="arabicPeriod"/>
            </a:pPr>
            <a:r>
              <a:rPr lang="en-GB" sz="2400" dirty="0"/>
              <a:t>A bullet travelling at 240 m/s hits a wall and stops in 0.2 s. Calculate its acceleration.</a:t>
            </a:r>
          </a:p>
          <a:p>
            <a:pPr marL="457200" indent="-457200">
              <a:spcBef>
                <a:spcPct val="50000"/>
              </a:spcBef>
              <a:buFontTx/>
              <a:buAutoNum type="arabicPeriod"/>
            </a:pPr>
            <a:r>
              <a:rPr lang="en-GB" sz="2400" dirty="0"/>
              <a:t>A car travelling at 20 m/s brakes and slows to a halt in 8 s. Calculate its acceleration, it ought to be a negative value!</a:t>
            </a:r>
          </a:p>
          <a:p>
            <a:pPr marL="457200" indent="-457200">
              <a:spcBef>
                <a:spcPct val="50000"/>
              </a:spcBef>
              <a:buFontTx/>
              <a:buAutoNum type="arabicPeriod"/>
            </a:pPr>
            <a:endParaRPr lang="en-GB" dirty="0">
              <a:solidFill>
                <a:schemeClr val="bg1"/>
              </a:solidFill>
              <a:latin typeface="Comic Sans MS" pitchFamily="66" charset="0"/>
            </a:endParaRPr>
          </a:p>
        </p:txBody>
      </p:sp>
    </p:spTree>
    <p:extLst>
      <p:ext uri="{BB962C8B-B14F-4D97-AF65-F5344CB8AC3E}">
        <p14:creationId xmlns:p14="http://schemas.microsoft.com/office/powerpoint/2010/main" val="238414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fontScale="90000"/>
          </a:bodyPr>
          <a:lstStyle/>
          <a:p>
            <a:pPr eaLnBrk="1" hangingPunct="1"/>
            <a:r>
              <a:rPr lang="en-US" dirty="0">
                <a:solidFill>
                  <a:schemeClr val="accent1">
                    <a:lumMod val="75000"/>
                  </a:schemeClr>
                </a:solidFill>
                <a:ea typeface="Helvetica" pitchFamily="34" charset="0"/>
                <a:cs typeface="Helvetica" pitchFamily="34" charset="0"/>
              </a:rPr>
              <a:t>In each case, calculate the </a:t>
            </a:r>
            <a:r>
              <a:rPr lang="en-US" b="1" dirty="0">
                <a:solidFill>
                  <a:schemeClr val="accent1">
                    <a:lumMod val="75000"/>
                  </a:schemeClr>
                </a:solidFill>
                <a:latin typeface="Helvetica-Bold"/>
                <a:cs typeface="Times New Roman" pitchFamily="18" charset="0"/>
              </a:rPr>
              <a:t>acceleration </a:t>
            </a:r>
            <a:r>
              <a:rPr lang="en-US" dirty="0">
                <a:solidFill>
                  <a:schemeClr val="accent1">
                    <a:lumMod val="75000"/>
                  </a:schemeClr>
                </a:solidFill>
                <a:ea typeface="Helvetica" pitchFamily="34" charset="0"/>
                <a:cs typeface="Helvetica" pitchFamily="34" charset="0"/>
              </a:rPr>
              <a:t>of the vehicle:</a:t>
            </a:r>
            <a:br>
              <a:rPr lang="en-GB" dirty="0">
                <a:cs typeface="Times New Roman" pitchFamily="18" charset="0"/>
              </a:rPr>
            </a:br>
            <a:endParaRPr lang="en-GB" dirty="0">
              <a:cs typeface="Times New Roman" pitchFamily="18" charset="0"/>
            </a:endParaRPr>
          </a:p>
        </p:txBody>
      </p:sp>
      <p:sp>
        <p:nvSpPr>
          <p:cNvPr id="45061" name="Rectangle 3"/>
          <p:cNvSpPr>
            <a:spLocks noGrp="1" noChangeArrowheads="1"/>
          </p:cNvSpPr>
          <p:nvPr>
            <p:ph idx="1"/>
          </p:nvPr>
        </p:nvSpPr>
        <p:spPr/>
        <p:txBody>
          <a:bodyPr>
            <a:normAutofit fontScale="92500" lnSpcReduction="10000"/>
          </a:bodyPr>
          <a:lstStyle/>
          <a:p>
            <a:pPr eaLnBrk="1" hangingPunct="1">
              <a:lnSpc>
                <a:spcPct val="90000"/>
              </a:lnSpc>
              <a:buFontTx/>
              <a:buNone/>
            </a:pPr>
            <a:r>
              <a:rPr lang="en-US" sz="2400" b="1" dirty="0">
                <a:solidFill>
                  <a:schemeClr val="accent1">
                    <a:lumMod val="75000"/>
                  </a:schemeClr>
                </a:solidFill>
                <a:cs typeface="Times New Roman" pitchFamily="18" charset="0"/>
              </a:rPr>
              <a:t>(a) </a:t>
            </a:r>
            <a:r>
              <a:rPr lang="en-US" sz="2400" dirty="0">
                <a:solidFill>
                  <a:schemeClr val="accent1">
                    <a:lumMod val="75000"/>
                  </a:schemeClr>
                </a:solidFill>
                <a:ea typeface="Helvetica" pitchFamily="34" charset="0"/>
                <a:cs typeface="Helvetica" pitchFamily="34" charset="0"/>
              </a:rPr>
              <a:t>Farmer Jones' tractor starts from rest and increases its velocity to 8 m/s to the right in 10 s.</a:t>
            </a:r>
            <a:endParaRPr lang="en-GB" sz="2400" dirty="0">
              <a:solidFill>
                <a:schemeClr val="accent1">
                  <a:lumMod val="75000"/>
                </a:schemeClr>
              </a:solidFill>
              <a:cs typeface="Times New Roman" pitchFamily="18" charset="0"/>
            </a:endParaRPr>
          </a:p>
          <a:p>
            <a:pPr eaLnBrk="1" hangingPunct="1">
              <a:lnSpc>
                <a:spcPct val="90000"/>
              </a:lnSpc>
              <a:buFontTx/>
              <a:buNone/>
            </a:pPr>
            <a:endParaRPr lang="en-US" sz="2400" b="1" dirty="0">
              <a:solidFill>
                <a:schemeClr val="accent1">
                  <a:lumMod val="75000"/>
                </a:schemeClr>
              </a:solidFill>
              <a:cs typeface="Times New Roman" pitchFamily="18" charset="0"/>
            </a:endParaRPr>
          </a:p>
          <a:p>
            <a:pPr eaLnBrk="1" hangingPunct="1">
              <a:lnSpc>
                <a:spcPct val="90000"/>
              </a:lnSpc>
              <a:buFontTx/>
              <a:buNone/>
            </a:pPr>
            <a:r>
              <a:rPr lang="en-US" sz="2400" b="1" dirty="0">
                <a:solidFill>
                  <a:schemeClr val="accent1">
                    <a:lumMod val="75000"/>
                  </a:schemeClr>
                </a:solidFill>
                <a:cs typeface="Times New Roman" pitchFamily="18" charset="0"/>
              </a:rPr>
              <a:t>(b) </a:t>
            </a:r>
            <a:r>
              <a:rPr lang="en-US" sz="2400" dirty="0">
                <a:solidFill>
                  <a:schemeClr val="accent1">
                    <a:lumMod val="75000"/>
                  </a:schemeClr>
                </a:solidFill>
                <a:ea typeface="Helvetica" pitchFamily="34" charset="0"/>
                <a:cs typeface="Helvetica" pitchFamily="34" charset="0"/>
              </a:rPr>
              <a:t>In their go-kart, Jill and her Mum increase their velocity from rest to 6 m/s to the right in 12 s.</a:t>
            </a:r>
            <a:endParaRPr lang="en-GB" sz="2400" dirty="0">
              <a:solidFill>
                <a:schemeClr val="accent1">
                  <a:lumMod val="75000"/>
                </a:schemeClr>
              </a:solidFill>
              <a:cs typeface="Times New Roman" pitchFamily="18" charset="0"/>
            </a:endParaRPr>
          </a:p>
          <a:p>
            <a:pPr eaLnBrk="1" hangingPunct="1">
              <a:lnSpc>
                <a:spcPct val="90000"/>
              </a:lnSpc>
              <a:buFontTx/>
              <a:buNone/>
            </a:pPr>
            <a:endParaRPr lang="en-US" sz="2400" b="1" dirty="0">
              <a:solidFill>
                <a:schemeClr val="accent1">
                  <a:lumMod val="75000"/>
                </a:schemeClr>
              </a:solidFill>
              <a:cs typeface="Times New Roman" pitchFamily="18" charset="0"/>
            </a:endParaRPr>
          </a:p>
          <a:p>
            <a:pPr eaLnBrk="1" hangingPunct="1">
              <a:lnSpc>
                <a:spcPct val="90000"/>
              </a:lnSpc>
              <a:buFontTx/>
              <a:buNone/>
            </a:pPr>
            <a:r>
              <a:rPr lang="en-US" sz="2400" b="1" dirty="0">
                <a:solidFill>
                  <a:schemeClr val="accent1">
                    <a:lumMod val="75000"/>
                  </a:schemeClr>
                </a:solidFill>
                <a:cs typeface="Times New Roman" pitchFamily="18" charset="0"/>
              </a:rPr>
              <a:t>(c) </a:t>
            </a:r>
            <a:r>
              <a:rPr lang="en-US" sz="2400" dirty="0">
                <a:solidFill>
                  <a:schemeClr val="accent1">
                    <a:lumMod val="75000"/>
                  </a:schemeClr>
                </a:solidFill>
                <a:ea typeface="Helvetica" pitchFamily="34" charset="0"/>
                <a:cs typeface="Helvetica" pitchFamily="34" charset="0"/>
              </a:rPr>
              <a:t>On her motor scooter, Dominique takes 5 s to increase her velocity from 3 m/s to 13 m/s to the right.</a:t>
            </a:r>
            <a:endParaRPr lang="en-GB" sz="2400" dirty="0">
              <a:solidFill>
                <a:schemeClr val="accent1">
                  <a:lumMod val="75000"/>
                </a:schemeClr>
              </a:solidFill>
              <a:cs typeface="Times New Roman" pitchFamily="18" charset="0"/>
            </a:endParaRPr>
          </a:p>
          <a:p>
            <a:pPr eaLnBrk="1" hangingPunct="1">
              <a:lnSpc>
                <a:spcPct val="90000"/>
              </a:lnSpc>
              <a:buFontTx/>
              <a:buNone/>
            </a:pPr>
            <a:endParaRPr lang="en-US" sz="2400" b="1" dirty="0">
              <a:solidFill>
                <a:schemeClr val="accent1">
                  <a:lumMod val="75000"/>
                </a:schemeClr>
              </a:solidFill>
              <a:cs typeface="Times New Roman" pitchFamily="18" charset="0"/>
            </a:endParaRPr>
          </a:p>
          <a:p>
            <a:pPr eaLnBrk="1" hangingPunct="1">
              <a:lnSpc>
                <a:spcPct val="90000"/>
              </a:lnSpc>
              <a:buFontTx/>
              <a:buNone/>
            </a:pPr>
            <a:r>
              <a:rPr lang="en-US" sz="2400" b="1" dirty="0">
                <a:solidFill>
                  <a:schemeClr val="accent1">
                    <a:lumMod val="75000"/>
                  </a:schemeClr>
                </a:solidFill>
                <a:cs typeface="Times New Roman" pitchFamily="18" charset="0"/>
              </a:rPr>
              <a:t>(d) </a:t>
            </a:r>
            <a:r>
              <a:rPr lang="en-US" sz="2400" dirty="0">
                <a:solidFill>
                  <a:schemeClr val="accent1">
                    <a:lumMod val="75000"/>
                  </a:schemeClr>
                </a:solidFill>
                <a:cs typeface="Times New Roman" pitchFamily="18" charset="0"/>
              </a:rPr>
              <a:t>Mike's motorbike takes 5 s to increase in velocity from 10 m/s to 30 m/s to the right.</a:t>
            </a:r>
            <a:r>
              <a:rPr lang="en-GB" sz="2800" dirty="0">
                <a:solidFill>
                  <a:schemeClr val="accent1">
                    <a:lumMod val="75000"/>
                  </a:schemeClr>
                </a:solidFill>
              </a:rPr>
              <a:t> </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528" t="5959" r="51815" b="67103"/>
          <a:stretch/>
        </p:blipFill>
        <p:spPr>
          <a:xfrm>
            <a:off x="9627326" y="185194"/>
            <a:ext cx="1685109" cy="1724298"/>
          </a:xfrm>
          <a:prstGeom prst="rect">
            <a:avLst/>
          </a:prstGeom>
          <a:noFill/>
        </p:spPr>
      </p:pic>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5823" b="66218"/>
          <a:stretch/>
        </p:blipFill>
        <p:spPr>
          <a:xfrm>
            <a:off x="9627326" y="2160589"/>
            <a:ext cx="1781054" cy="1789612"/>
          </a:xfrm>
          <a:prstGeom prst="rect">
            <a:avLst/>
          </a:prstGeom>
          <a:noFill/>
        </p:spPr>
      </p:pic>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2054" t="72150" b="14789"/>
          <a:stretch/>
        </p:blipFill>
        <p:spPr>
          <a:xfrm>
            <a:off x="7036855" y="5799910"/>
            <a:ext cx="1702677" cy="836024"/>
          </a:xfrm>
          <a:prstGeom prst="rect">
            <a:avLst/>
          </a:prstGeom>
          <a:noFill/>
        </p:spPr>
      </p:pic>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70381" r="79214" b="2884"/>
          <a:stretch/>
        </p:blipFill>
        <p:spPr>
          <a:xfrm>
            <a:off x="9907739" y="4506686"/>
            <a:ext cx="1220228" cy="1711236"/>
          </a:xfrm>
          <a:prstGeom prst="rect">
            <a:avLst/>
          </a:prstGeom>
          <a:noFill/>
        </p:spPr>
      </p:pic>
    </p:spTree>
    <p:extLst>
      <p:ext uri="{BB962C8B-B14F-4D97-AF65-F5344CB8AC3E}">
        <p14:creationId xmlns:p14="http://schemas.microsoft.com/office/powerpoint/2010/main" val="360787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818" y="898312"/>
            <a:ext cx="11313503" cy="5202042"/>
          </a:xfrm>
          <a:noFill/>
        </p:spPr>
      </p:pic>
    </p:spTree>
    <p:extLst>
      <p:ext uri="{BB962C8B-B14F-4D97-AF65-F5344CB8AC3E}">
        <p14:creationId xmlns:p14="http://schemas.microsoft.com/office/powerpoint/2010/main" val="78054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30" y="1345473"/>
            <a:ext cx="11277599" cy="483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104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50" y="836023"/>
            <a:ext cx="11662851"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70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3"/>
          <p:cNvSpPr>
            <a:spLocks noChangeArrowheads="1"/>
          </p:cNvSpPr>
          <p:nvPr/>
        </p:nvSpPr>
        <p:spPr bwMode="auto">
          <a:xfrm>
            <a:off x="1524000" y="1600200"/>
            <a:ext cx="695379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4400" dirty="0">
                <a:solidFill>
                  <a:schemeClr val="accent1">
                    <a:lumMod val="50000"/>
                  </a:schemeClr>
                </a:solidFill>
              </a:rPr>
              <a:t>Describe how you could measure the acceleration of a small vehicle as it runs down a slope in the laboratory.</a:t>
            </a:r>
          </a:p>
        </p:txBody>
      </p:sp>
      <p:sp>
        <p:nvSpPr>
          <p:cNvPr id="3" name="Title 2">
            <a:extLst>
              <a:ext uri="{FF2B5EF4-FFF2-40B4-BE49-F238E27FC236}">
                <a16:creationId xmlns:a16="http://schemas.microsoft.com/office/drawing/2014/main" id="{F5C9C2F1-16EB-4874-98CA-59C4B9FC9CE8}"/>
              </a:ext>
            </a:extLst>
          </p:cNvPr>
          <p:cNvSpPr>
            <a:spLocks noGrp="1"/>
          </p:cNvSpPr>
          <p:nvPr>
            <p:ph type="title"/>
          </p:nvPr>
        </p:nvSpPr>
        <p:spPr/>
        <p:txBody>
          <a:bodyPr/>
          <a:lstStyle/>
          <a:p>
            <a:r>
              <a:rPr lang="en-GB" dirty="0"/>
              <a:t>TASK</a:t>
            </a:r>
          </a:p>
        </p:txBody>
      </p:sp>
    </p:spTree>
    <p:extLst>
      <p:ext uri="{BB962C8B-B14F-4D97-AF65-F5344CB8AC3E}">
        <p14:creationId xmlns:p14="http://schemas.microsoft.com/office/powerpoint/2010/main" val="444640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65" y="1214846"/>
            <a:ext cx="11571866" cy="4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55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ng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4" t="17995"/>
          <a:stretch>
            <a:fillRect/>
          </a:stretch>
        </p:blipFill>
        <p:spPr bwMode="auto">
          <a:xfrm>
            <a:off x="-74716" y="572823"/>
            <a:ext cx="5228608" cy="278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29600" y="101311"/>
            <a:ext cx="3843050" cy="3394169"/>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28600" y="3734896"/>
            <a:ext cx="5621868" cy="28470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353012" y="3734896"/>
            <a:ext cx="5621868" cy="2847023"/>
            <a:chOff x="6550439" y="3734896"/>
            <a:chExt cx="5621868" cy="2847023"/>
          </a:xfrm>
        </p:grpSpPr>
        <p:grpSp>
          <p:nvGrpSpPr>
            <p:cNvPr id="9" name="Group 8"/>
            <p:cNvGrpSpPr/>
            <p:nvPr/>
          </p:nvGrpSpPr>
          <p:grpSpPr>
            <a:xfrm>
              <a:off x="6550439" y="3734896"/>
              <a:ext cx="5621868" cy="2847023"/>
              <a:chOff x="6550439" y="3734896"/>
              <a:chExt cx="5621868" cy="2847023"/>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550439" y="3734896"/>
                <a:ext cx="5621868" cy="2847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0493900">
                <a:off x="10443383" y="4010763"/>
                <a:ext cx="883227" cy="59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6519" y="4094018"/>
              <a:ext cx="646162" cy="783689"/>
            </a:xfrm>
            <a:prstGeom prst="rect">
              <a:avLst/>
            </a:prstGeom>
          </p:spPr>
        </p:pic>
      </p:grpSp>
      <p:sp>
        <p:nvSpPr>
          <p:cNvPr id="2" name="Title 1"/>
          <p:cNvSpPr>
            <a:spLocks noGrp="1"/>
          </p:cNvSpPr>
          <p:nvPr>
            <p:ph type="title"/>
          </p:nvPr>
        </p:nvSpPr>
        <p:spPr>
          <a:xfrm>
            <a:off x="228600" y="67618"/>
            <a:ext cx="5144589" cy="742873"/>
          </a:xfrm>
        </p:spPr>
        <p:txBody>
          <a:bodyPr/>
          <a:lstStyle/>
          <a:p>
            <a:r>
              <a:rPr lang="en-GB" dirty="0"/>
              <a:t>Many different ways</a:t>
            </a:r>
          </a:p>
        </p:txBody>
      </p:sp>
      <p:grpSp>
        <p:nvGrpSpPr>
          <p:cNvPr id="15" name="Group 14"/>
          <p:cNvGrpSpPr/>
          <p:nvPr/>
        </p:nvGrpSpPr>
        <p:grpSpPr>
          <a:xfrm>
            <a:off x="5237159" y="113935"/>
            <a:ext cx="3030270" cy="2090313"/>
            <a:chOff x="3651085" y="1245169"/>
            <a:chExt cx="5798706" cy="3816315"/>
          </a:xfrm>
        </p:grpSpPr>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085" y="1245169"/>
              <a:ext cx="5798705" cy="193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1086" y="3126552"/>
              <a:ext cx="5798705" cy="193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a:extLst>
              <a:ext uri="{FF2B5EF4-FFF2-40B4-BE49-F238E27FC236}">
                <a16:creationId xmlns:a16="http://schemas.microsoft.com/office/drawing/2014/main" id="{7A1F44CC-4A91-4633-8F20-655C8B1E7AFA}"/>
              </a:ext>
            </a:extLst>
          </p:cNvPr>
          <p:cNvPicPr>
            <a:picLocks noChangeAspect="1"/>
          </p:cNvPicPr>
          <p:nvPr/>
        </p:nvPicPr>
        <p:blipFill rotWithShape="1">
          <a:blip r:embed="rId8"/>
          <a:srcRect b="26083"/>
          <a:stretch/>
        </p:blipFill>
        <p:spPr>
          <a:xfrm>
            <a:off x="5272672" y="2204248"/>
            <a:ext cx="3016241" cy="1650354"/>
          </a:xfrm>
          <a:prstGeom prst="rect">
            <a:avLst/>
          </a:prstGeom>
        </p:spPr>
      </p:pic>
    </p:spTree>
    <p:extLst>
      <p:ext uri="{BB962C8B-B14F-4D97-AF65-F5344CB8AC3E}">
        <p14:creationId xmlns:p14="http://schemas.microsoft.com/office/powerpoint/2010/main" val="58451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5515076" cy="5621384"/>
          </a:xfrm>
        </p:spPr>
        <p:txBody>
          <a:bodyPr>
            <a:normAutofit/>
          </a:bodyPr>
          <a:lstStyle/>
          <a:p>
            <a:r>
              <a:rPr lang="en-GB" sz="5400" dirty="0"/>
              <a:t>Note to the teacher</a:t>
            </a:r>
            <a:br>
              <a:rPr lang="en-GB" sz="5400" dirty="0"/>
            </a:br>
            <a:r>
              <a:rPr lang="en-GB" sz="5400" dirty="0"/>
              <a:t>Go through this next slide before doing the experiments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2410" y="1930400"/>
            <a:ext cx="3081592" cy="4807131"/>
          </a:xfrm>
          <a:prstGeom prst="rect">
            <a:avLst/>
          </a:prstGeom>
        </p:spPr>
      </p:pic>
    </p:spTree>
    <p:extLst>
      <p:ext uri="{BB962C8B-B14F-4D97-AF65-F5344CB8AC3E}">
        <p14:creationId xmlns:p14="http://schemas.microsoft.com/office/powerpoint/2010/main" val="273662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5143-79A7-447A-808B-62F928F336AC}"/>
              </a:ext>
            </a:extLst>
          </p:cNvPr>
          <p:cNvSpPr>
            <a:spLocks noGrp="1"/>
          </p:cNvSpPr>
          <p:nvPr>
            <p:ph type="title"/>
          </p:nvPr>
        </p:nvSpPr>
        <p:spPr>
          <a:xfrm>
            <a:off x="104503" y="609600"/>
            <a:ext cx="4245427" cy="1320800"/>
          </a:xfrm>
        </p:spPr>
        <p:txBody>
          <a:bodyPr vert="horz" lIns="91440" tIns="45720" rIns="91440" bIns="45720" rtlCol="0" anchor="ctr">
            <a:normAutofit/>
          </a:bodyPr>
          <a:lstStyle/>
          <a:p>
            <a:pPr>
              <a:lnSpc>
                <a:spcPct val="90000"/>
              </a:lnSpc>
            </a:pPr>
            <a:r>
              <a:rPr lang="en-US" sz="2000" dirty="0">
                <a:hlinkClick r:id="rId2"/>
              </a:rPr>
              <a:t>https://www.youtube.com/watch?v=YUqwdD73610</a:t>
            </a:r>
            <a:br>
              <a:rPr lang="en-US" sz="2000" dirty="0"/>
            </a:br>
            <a:endParaRPr lang="en-US" sz="2000" dirty="0"/>
          </a:p>
        </p:txBody>
      </p:sp>
      <p:sp>
        <p:nvSpPr>
          <p:cNvPr id="49" name="Content Placeholder 48">
            <a:extLst>
              <a:ext uri="{FF2B5EF4-FFF2-40B4-BE49-F238E27FC236}">
                <a16:creationId xmlns:a16="http://schemas.microsoft.com/office/drawing/2014/main" id="{CCEB4FD7-7470-4907-B7C7-7BD10F20AFAF}"/>
              </a:ext>
            </a:extLst>
          </p:cNvPr>
          <p:cNvSpPr>
            <a:spLocks noGrp="1"/>
          </p:cNvSpPr>
          <p:nvPr>
            <p:ph idx="1"/>
          </p:nvPr>
        </p:nvSpPr>
        <p:spPr>
          <a:xfrm>
            <a:off x="268511" y="2075197"/>
            <a:ext cx="4656186" cy="1410795"/>
          </a:xfrm>
        </p:spPr>
        <p:txBody>
          <a:bodyPr>
            <a:normAutofit/>
          </a:bodyPr>
          <a:lstStyle/>
          <a:p>
            <a:r>
              <a:rPr lang="en-US" dirty="0"/>
              <a:t>There are different ways to measure acceleration here are a few.</a:t>
            </a:r>
          </a:p>
        </p:txBody>
      </p:sp>
      <p:pic>
        <p:nvPicPr>
          <p:cNvPr id="15" name="Picture 14">
            <a:extLst>
              <a:ext uri="{FF2B5EF4-FFF2-40B4-BE49-F238E27FC236}">
                <a16:creationId xmlns:a16="http://schemas.microsoft.com/office/drawing/2014/main" id="{6536F306-B999-46A9-9FE4-FB5435683468}"/>
              </a:ext>
            </a:extLst>
          </p:cNvPr>
          <p:cNvPicPr>
            <a:picLocks noChangeAspect="1"/>
          </p:cNvPicPr>
          <p:nvPr/>
        </p:nvPicPr>
        <p:blipFill>
          <a:blip r:embed="rId3"/>
          <a:stretch>
            <a:fillRect/>
          </a:stretch>
        </p:blipFill>
        <p:spPr>
          <a:xfrm>
            <a:off x="6097872" y="97462"/>
            <a:ext cx="5120767" cy="3533327"/>
          </a:xfrm>
          <a:prstGeom prst="rect">
            <a:avLst/>
          </a:prstGeom>
        </p:spPr>
      </p:pic>
      <p:pic>
        <p:nvPicPr>
          <p:cNvPr id="13" name="Content Placeholder 12">
            <a:extLst>
              <a:ext uri="{FF2B5EF4-FFF2-40B4-BE49-F238E27FC236}">
                <a16:creationId xmlns:a16="http://schemas.microsoft.com/office/drawing/2014/main" id="{BDECD27F-AF4F-42B0-A57D-FB190F7241BC}"/>
              </a:ext>
            </a:extLst>
          </p:cNvPr>
          <p:cNvPicPr>
            <a:picLocks noChangeAspect="1"/>
          </p:cNvPicPr>
          <p:nvPr/>
        </p:nvPicPr>
        <p:blipFill>
          <a:blip r:embed="rId4"/>
          <a:stretch>
            <a:fillRect/>
          </a:stretch>
        </p:blipFill>
        <p:spPr>
          <a:xfrm>
            <a:off x="193049" y="3630789"/>
            <a:ext cx="4202155" cy="2920496"/>
          </a:xfrm>
          <a:prstGeom prst="rect">
            <a:avLst/>
          </a:prstGeom>
        </p:spPr>
      </p:pic>
      <p:sp>
        <p:nvSpPr>
          <p:cNvPr id="5" name="Footer Placeholder 4">
            <a:extLst>
              <a:ext uri="{FF2B5EF4-FFF2-40B4-BE49-F238E27FC236}">
                <a16:creationId xmlns:a16="http://schemas.microsoft.com/office/drawing/2014/main" id="{C546FC54-6A15-4203-AADE-BCA88FAC4FBC}"/>
              </a:ext>
            </a:extLst>
          </p:cNvPr>
          <p:cNvSpPr>
            <a:spLocks noGrp="1"/>
          </p:cNvSpPr>
          <p:nvPr>
            <p:ph type="ftr" sz="quarter" idx="11"/>
          </p:nvPr>
        </p:nvSpPr>
        <p:spPr>
          <a:xfrm>
            <a:off x="2032000" y="6041363"/>
            <a:ext cx="3894420" cy="365125"/>
          </a:xfrm>
        </p:spPr>
        <p:txBody>
          <a:bodyPr vert="horz" lIns="91440" tIns="45720" rIns="91440" bIns="45720" rtlCol="0" anchor="ctr">
            <a:normAutofit/>
          </a:bodyPr>
          <a:lstStyle/>
          <a:p>
            <a:pPr defTabSz="914400">
              <a:spcAft>
                <a:spcPts val="600"/>
              </a:spcAft>
              <a:defRPr/>
            </a:pPr>
            <a:r>
              <a:rPr lang="en-US" kern="1200">
                <a:latin typeface="+mn-lt"/>
                <a:ea typeface="+mn-ea"/>
                <a:cs typeface="+mn-cs"/>
              </a:rPr>
              <a:t>JAH</a:t>
            </a:r>
          </a:p>
        </p:txBody>
      </p:sp>
      <p:sp>
        <p:nvSpPr>
          <p:cNvPr id="4" name="Date Placeholder 3">
            <a:extLst>
              <a:ext uri="{FF2B5EF4-FFF2-40B4-BE49-F238E27FC236}">
                <a16:creationId xmlns:a16="http://schemas.microsoft.com/office/drawing/2014/main" id="{65F2A167-9251-4618-AF80-B8EEB3F93CBD}"/>
              </a:ext>
            </a:extLst>
          </p:cNvPr>
          <p:cNvSpPr>
            <a:spLocks noGrp="1"/>
          </p:cNvSpPr>
          <p:nvPr>
            <p:ph type="dt" sz="half" idx="10"/>
          </p:nvPr>
        </p:nvSpPr>
        <p:spPr>
          <a:xfrm>
            <a:off x="6097872" y="6041363"/>
            <a:ext cx="1513932" cy="365125"/>
          </a:xfrm>
        </p:spPr>
        <p:txBody>
          <a:bodyPr vert="horz" lIns="91440" tIns="45720" rIns="91440" bIns="45720" rtlCol="0" anchor="ctr">
            <a:normAutofit/>
          </a:bodyPr>
          <a:lstStyle/>
          <a:p>
            <a:pPr defTabSz="914400">
              <a:spcAft>
                <a:spcPts val="600"/>
              </a:spcAft>
              <a:defRPr/>
            </a:pPr>
            <a:r>
              <a:rPr lang="en-GB"/>
              <a:t>02/10/2011</a:t>
            </a:r>
          </a:p>
        </p:txBody>
      </p:sp>
      <p:pic>
        <p:nvPicPr>
          <p:cNvPr id="11" name="Picture 10">
            <a:extLst>
              <a:ext uri="{FF2B5EF4-FFF2-40B4-BE49-F238E27FC236}">
                <a16:creationId xmlns:a16="http://schemas.microsoft.com/office/drawing/2014/main" id="{79DFBBC4-A223-42D0-8701-56953117F2B4}"/>
              </a:ext>
            </a:extLst>
          </p:cNvPr>
          <p:cNvPicPr>
            <a:picLocks noChangeAspect="1"/>
          </p:cNvPicPr>
          <p:nvPr/>
        </p:nvPicPr>
        <p:blipFill>
          <a:blip r:embed="rId5"/>
          <a:stretch>
            <a:fillRect/>
          </a:stretch>
        </p:blipFill>
        <p:spPr>
          <a:xfrm>
            <a:off x="5050973" y="3735543"/>
            <a:ext cx="4263499" cy="2920496"/>
          </a:xfrm>
          <a:prstGeom prst="rect">
            <a:avLst/>
          </a:prstGeom>
        </p:spPr>
      </p:pic>
    </p:spTree>
    <p:extLst>
      <p:ext uri="{BB962C8B-B14F-4D97-AF65-F5344CB8AC3E}">
        <p14:creationId xmlns:p14="http://schemas.microsoft.com/office/powerpoint/2010/main" val="188835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97" y="526472"/>
            <a:ext cx="9890221" cy="502227"/>
          </a:xfrm>
        </p:spPr>
        <p:txBody>
          <a:bodyPr>
            <a:normAutofit fontScale="90000"/>
          </a:bodyPr>
          <a:lstStyle/>
          <a:p>
            <a:r>
              <a:rPr lang="en-GB" dirty="0"/>
              <a:t>Don’t measure acceleration we calculate it!</a:t>
            </a:r>
          </a:p>
        </p:txBody>
      </p:sp>
      <p:sp>
        <p:nvSpPr>
          <p:cNvPr id="3" name="Content Placeholder 2"/>
          <p:cNvSpPr>
            <a:spLocks noGrp="1"/>
          </p:cNvSpPr>
          <p:nvPr>
            <p:ph idx="1"/>
          </p:nvPr>
        </p:nvSpPr>
        <p:spPr>
          <a:xfrm>
            <a:off x="677334" y="1313234"/>
            <a:ext cx="8933594" cy="5350213"/>
          </a:xfrm>
        </p:spPr>
        <p:txBody>
          <a:bodyPr>
            <a:normAutofit/>
          </a:bodyPr>
          <a:lstStyle/>
          <a:p>
            <a:pPr marL="0" indent="0">
              <a:buNone/>
            </a:pPr>
            <a:r>
              <a:rPr lang="en-GB" dirty="0"/>
              <a:t>We don’t measure </a:t>
            </a:r>
            <a:r>
              <a:rPr lang="en-GB" i="1" dirty="0"/>
              <a:t>v</a:t>
            </a:r>
            <a:r>
              <a:rPr lang="en-GB" dirty="0"/>
              <a:t> and </a:t>
            </a:r>
            <a:r>
              <a:rPr lang="en-GB" i="1" dirty="0"/>
              <a:t>u</a:t>
            </a:r>
            <a:r>
              <a:rPr lang="en-GB" dirty="0"/>
              <a:t> we calculate </a:t>
            </a:r>
          </a:p>
          <a:p>
            <a:pPr marL="0" indent="0">
              <a:buNone/>
            </a:pPr>
            <a:r>
              <a:rPr lang="en-GB" dirty="0"/>
              <a:t>them from </a:t>
            </a:r>
          </a:p>
          <a:p>
            <a:r>
              <a:rPr lang="en-GB" i="1" dirty="0"/>
              <a:t>u=s/t</a:t>
            </a:r>
          </a:p>
          <a:p>
            <a:pPr lvl="1"/>
            <a:r>
              <a:rPr lang="en-GB" dirty="0"/>
              <a:t>Where </a:t>
            </a:r>
          </a:p>
          <a:p>
            <a:pPr lvl="2"/>
            <a:r>
              <a:rPr lang="en-GB" dirty="0"/>
              <a:t>s = length of the card</a:t>
            </a:r>
          </a:p>
          <a:p>
            <a:pPr lvl="2"/>
            <a:r>
              <a:rPr lang="en-GB" dirty="0"/>
              <a:t>t= time for the vehicle to pass through the top light gates.</a:t>
            </a:r>
          </a:p>
          <a:p>
            <a:pPr marL="360363" lvl="2" indent="-360363">
              <a:buSzPct val="100000"/>
            </a:pPr>
            <a:r>
              <a:rPr lang="en-GB" sz="1800" i="1" dirty="0"/>
              <a:t>v=s/t</a:t>
            </a:r>
          </a:p>
          <a:p>
            <a:pPr lvl="1"/>
            <a:r>
              <a:rPr lang="en-GB" dirty="0"/>
              <a:t>Where </a:t>
            </a:r>
          </a:p>
          <a:p>
            <a:pPr lvl="2"/>
            <a:r>
              <a:rPr lang="en-GB" dirty="0"/>
              <a:t>s = length of the card</a:t>
            </a:r>
          </a:p>
          <a:p>
            <a:pPr lvl="2"/>
            <a:r>
              <a:rPr lang="en-GB" dirty="0"/>
              <a:t>t= time for the vehicle to pass through the bottom light gates.</a:t>
            </a:r>
          </a:p>
          <a:p>
            <a:pPr marL="0" lvl="2" indent="0">
              <a:buNone/>
            </a:pPr>
            <a:r>
              <a:rPr lang="en-GB" dirty="0"/>
              <a:t>We also need to know the time it took the car to go between the light gates.</a:t>
            </a:r>
          </a:p>
          <a:p>
            <a:pPr marL="285750" lvl="2" indent="-285750"/>
            <a:r>
              <a:rPr lang="en-GB" dirty="0"/>
              <a:t>Or v=s/t where s= length of second piece of card, and t is the time for the vehicle to pass through the light gate.</a:t>
            </a:r>
          </a:p>
          <a:p>
            <a:endParaRPr lang="en-GB" dirty="0"/>
          </a:p>
        </p:txBody>
      </p:sp>
    </p:spTree>
    <p:extLst>
      <p:ext uri="{BB962C8B-B14F-4D97-AF65-F5344CB8AC3E}">
        <p14:creationId xmlns:p14="http://schemas.microsoft.com/office/powerpoint/2010/main" val="182892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3780" y="320675"/>
            <a:ext cx="8596668" cy="1320800"/>
          </a:xfrm>
        </p:spPr>
        <p:txBody>
          <a:bodyPr/>
          <a:lstStyle/>
          <a:p>
            <a:r>
              <a:rPr lang="en-GB" dirty="0"/>
              <a:t>Measuring acceleration with the ALBA RANGER</a:t>
            </a:r>
            <a:endParaRPr lang="en-US" dirty="0"/>
          </a:p>
        </p:txBody>
      </p:sp>
      <p:sp>
        <p:nvSpPr>
          <p:cNvPr id="35843" name="Content Placeholder 2"/>
          <p:cNvSpPr>
            <a:spLocks noGrp="1"/>
          </p:cNvSpPr>
          <p:nvPr>
            <p:ph idx="1"/>
          </p:nvPr>
        </p:nvSpPr>
        <p:spPr>
          <a:xfrm>
            <a:off x="677334" y="2160589"/>
            <a:ext cx="5557211" cy="3880773"/>
          </a:xfrm>
        </p:spPr>
        <p:txBody>
          <a:bodyPr/>
          <a:lstStyle/>
          <a:p>
            <a:pPr marL="0" indent="0">
              <a:buNone/>
            </a:pPr>
            <a:r>
              <a:rPr lang="en-GB" dirty="0"/>
              <a:t>Here the Ranger sends out pulses of sound / ultrasound. The sound waves reflect off the object and the reflected waves return to the ranger.</a:t>
            </a:r>
          </a:p>
          <a:p>
            <a:pPr marL="0" indent="0">
              <a:buNone/>
            </a:pPr>
            <a:endParaRPr lang="en-GB" dirty="0"/>
          </a:p>
          <a:p>
            <a:pPr marL="0" indent="0">
              <a:buNone/>
            </a:pPr>
            <a:r>
              <a:rPr lang="en-GB" dirty="0"/>
              <a:t>If the pulses are returning after a longer time what does this tell you about the vehicle?</a:t>
            </a:r>
          </a:p>
          <a:p>
            <a:pPr marL="0" indent="0">
              <a:buNone/>
            </a:pPr>
            <a:r>
              <a:rPr lang="en-GB" dirty="0">
                <a:solidFill>
                  <a:srgbClr val="FF0000"/>
                </a:solidFill>
              </a:rPr>
              <a:t>What about the pulses reflecting in a shorter time?</a:t>
            </a:r>
          </a:p>
          <a:p>
            <a:pPr eaLnBrk="1" hangingPunct="1"/>
            <a:endParaRPr lang="en-US" dirty="0"/>
          </a:p>
        </p:txBody>
      </p:sp>
      <p:grpSp>
        <p:nvGrpSpPr>
          <p:cNvPr id="2" name="Group 1"/>
          <p:cNvGrpSpPr/>
          <p:nvPr/>
        </p:nvGrpSpPr>
        <p:grpSpPr>
          <a:xfrm>
            <a:off x="6657256" y="1746384"/>
            <a:ext cx="5392200" cy="4077422"/>
            <a:chOff x="2063751" y="981075"/>
            <a:chExt cx="7559675" cy="5049838"/>
          </a:xfrm>
        </p:grpSpPr>
        <p:pic>
          <p:nvPicPr>
            <p:cNvPr id="358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1" y="981075"/>
              <a:ext cx="7559675"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1" y="3508375"/>
              <a:ext cx="7559675"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8036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25083" y="400593"/>
            <a:ext cx="8596668" cy="1480457"/>
          </a:xfrm>
        </p:spPr>
        <p:txBody>
          <a:bodyPr/>
          <a:lstStyle/>
          <a:p>
            <a:pPr eaLnBrk="1" hangingPunct="1"/>
            <a:r>
              <a:rPr lang="en-US" dirty="0"/>
              <a:t>Measuring acceleration with two light gates and a single mask</a:t>
            </a:r>
          </a:p>
        </p:txBody>
      </p:sp>
      <p:pic>
        <p:nvPicPr>
          <p:cNvPr id="3277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32401" y="1773239"/>
            <a:ext cx="1171575" cy="600075"/>
          </a:xfrm>
          <a:noFill/>
          <a:extLst>
            <a:ext uri="{909E8E84-426E-40DD-AFC4-6F175D3DCCD1}">
              <a14:hiddenFill xmlns:a14="http://schemas.microsoft.com/office/drawing/2010/main">
                <a:solidFill>
                  <a:srgbClr val="FFFFFF"/>
                </a:solidFill>
              </a14:hiddenFill>
            </a:ext>
          </a:extLst>
        </p:spPr>
      </p:pic>
      <p:pic>
        <p:nvPicPr>
          <p:cNvPr id="32773" name="Picture 2" descr="Single"/>
          <p:cNvPicPr>
            <a:picLocks noChangeAspect="1" noChangeArrowheads="1"/>
          </p:cNvPicPr>
          <p:nvPr/>
        </p:nvPicPr>
        <p:blipFill>
          <a:blip r:embed="rId3">
            <a:extLst>
              <a:ext uri="{28A0092B-C50C-407E-A947-70E740481C1C}">
                <a14:useLocalDpi xmlns:a14="http://schemas.microsoft.com/office/drawing/2010/main" val="0"/>
              </a:ext>
            </a:extLst>
          </a:blip>
          <a:srcRect l="-1314" t="17995"/>
          <a:stretch>
            <a:fillRect/>
          </a:stretch>
        </p:blipFill>
        <p:spPr bwMode="auto">
          <a:xfrm>
            <a:off x="1513295" y="1628800"/>
            <a:ext cx="89649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0248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F9E95D84F5204C82A817EFF84E160C" ma:contentTypeVersion="36" ma:contentTypeDescription="Create a new document." ma:contentTypeScope="" ma:versionID="3f1362ec86105c7c1a6fb1193e414834">
  <xsd:schema xmlns:xsd="http://www.w3.org/2001/XMLSchema" xmlns:xs="http://www.w3.org/2001/XMLSchema" xmlns:p="http://schemas.microsoft.com/office/2006/metadata/properties" xmlns:ns1="http://schemas.microsoft.com/sharepoint/v3" xmlns:ns3="047d31ed-db1b-45f8-951b-70f32d0d50e7" xmlns:ns4="346219e1-681e-4c5f-baa7-59e01490ad14" targetNamespace="http://schemas.microsoft.com/office/2006/metadata/properties" ma:root="true" ma:fieldsID="2cb97ccc1ff55bac26a9168d23596493" ns1:_="" ns3:_="" ns4:_="">
    <xsd:import namespace="http://schemas.microsoft.com/sharepoint/v3"/>
    <xsd:import namespace="047d31ed-db1b-45f8-951b-70f32d0d50e7"/>
    <xsd:import namespace="346219e1-681e-4c5f-baa7-59e01490ad14"/>
    <xsd:element name="properties">
      <xsd:complexType>
        <xsd:sequence>
          <xsd:element name="documentManagement">
            <xsd:complexType>
              <xsd:all>
                <xsd:element ref="ns3:SharedWithUsers" minOccurs="0"/>
                <xsd:element ref="ns1:IMAddres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element ref="ns4:CultureName"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Has_Teacher_Only_SectionGroup" minOccurs="0"/>
                <xsd:element ref="ns4:Is_Collaboration_Space_Locked" minOccurs="0"/>
                <xsd:element ref="ns4:IsNotebookLocked" minOccurs="0"/>
                <xsd:element ref="ns4: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7d31ed-db1b-45f8-951b-70f32d0d50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6219e1-681e-4c5f-baa7-59e01490ad14" elementFormDefault="qualified">
    <xsd:import namespace="http://schemas.microsoft.com/office/2006/documentManagement/types"/>
    <xsd:import namespace="http://schemas.microsoft.com/office/infopath/2007/PartnerControls"/>
    <xsd:element name="NotebookType" ma:index="12" nillable="true" ma:displayName="Notebook Type" ma:indexed="true" ma:internalName="NotebookType">
      <xsd:simpleType>
        <xsd:restriction base="dms:Text"/>
      </xsd:simpleType>
    </xsd:element>
    <xsd:element name="FolderType" ma:index="13" nillable="true" ma:displayName="Folder Type" ma:internalName="FolderType">
      <xsd:simpleType>
        <xsd:restriction base="dms:Text"/>
      </xsd:simpleType>
    </xsd:element>
    <xsd:element name="Owner" ma:index="1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5" nillable="true" ma:displayName="Default Section Names" ma:internalName="DefaultSectionNames">
      <xsd:simpleType>
        <xsd:restriction base="dms:Note">
          <xsd:maxLength value="255"/>
        </xsd:restriction>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MediaServiceAutoTags"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CultureName" ma:index="33" nillable="true" ma:displayName="Culture Name" ma:internalName="CultureName">
      <xsd:simpleType>
        <xsd:restriction base="dms:Text"/>
      </xsd:simpleType>
    </xsd:element>
    <xsd:element name="TeamsChannelId" ma:index="34" nillable="true" ma:displayName="Teams Channel Id" ma:internalName="TeamsChannelId">
      <xsd:simpleType>
        <xsd:restriction base="dms:Text"/>
      </xsd:simpleType>
    </xsd:element>
    <xsd:element name="Math_Settings" ma:index="35" nillable="true" ma:displayName="Math Settings" ma:internalName="Math_Settings">
      <xsd:simpleType>
        <xsd:restriction base="dms:Text"/>
      </xsd:simpleType>
    </xsd:element>
    <xsd:element name="Templates" ma:index="36" nillable="true" ma:displayName="Templates" ma:internalName="Templates">
      <xsd:simpleType>
        <xsd:restriction base="dms:Note">
          <xsd:maxLength value="255"/>
        </xsd:restriction>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Self_Registration_Enabled0" ma:index="39" nillable="true" ma:displayName="Self Registration Enabled" ma:internalName="Self_Registration_Enabled0">
      <xsd:simpleType>
        <xsd:restriction base="dms:Boolean"/>
      </xsd:simpleType>
    </xsd:element>
    <xsd:element name="Has_Teacher_Only_SectionGroup" ma:index="40" nillable="true" ma:displayName="Has Teacher Only SectionGroup" ma:internalName="Has_Teacher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Teams_Channel_Section_Location" ma:index="43" nillable="true" ma:displayName="Teams Channel Section Location" ma:internalName="Teams_Channel_Section_Loca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346219e1-681e-4c5f-baa7-59e01490ad14" xsi:nil="true"/>
    <Templates xmlns="346219e1-681e-4c5f-baa7-59e01490ad14" xsi:nil="true"/>
    <Teachers xmlns="346219e1-681e-4c5f-baa7-59e01490ad14">
      <UserInfo>
        <DisplayName/>
        <AccountId xsi:nil="true"/>
        <AccountType/>
      </UserInfo>
    </Teachers>
    <Students xmlns="346219e1-681e-4c5f-baa7-59e01490ad14">
      <UserInfo>
        <DisplayName/>
        <AccountId xsi:nil="true"/>
        <AccountType/>
      </UserInfo>
    </Students>
    <Student_Groups xmlns="346219e1-681e-4c5f-baa7-59e01490ad14">
      <UserInfo>
        <DisplayName/>
        <AccountId xsi:nil="true"/>
        <AccountType/>
      </UserInfo>
    </Student_Groups>
    <Math_Settings xmlns="346219e1-681e-4c5f-baa7-59e01490ad14" xsi:nil="true"/>
    <Has_Teacher_Only_SectionGroup xmlns="346219e1-681e-4c5f-baa7-59e01490ad14" xsi:nil="true"/>
    <Is_Collaboration_Space_Locked xmlns="346219e1-681e-4c5f-baa7-59e01490ad14" xsi:nil="true"/>
    <Teams_Channel_Section_Location xmlns="346219e1-681e-4c5f-baa7-59e01490ad14" xsi:nil="true"/>
    <FolderType xmlns="346219e1-681e-4c5f-baa7-59e01490ad14" xsi:nil="true"/>
    <Owner xmlns="346219e1-681e-4c5f-baa7-59e01490ad14">
      <UserInfo>
        <DisplayName/>
        <AccountId xsi:nil="true"/>
        <AccountType/>
      </UserInfo>
    </Owner>
    <Distribution_Groups xmlns="346219e1-681e-4c5f-baa7-59e01490ad14" xsi:nil="true"/>
    <IMAddress xmlns="http://schemas.microsoft.com/sharepoint/v3" xsi:nil="true"/>
    <Invited_Teachers xmlns="346219e1-681e-4c5f-baa7-59e01490ad14" xsi:nil="true"/>
    <LMS_Mappings xmlns="346219e1-681e-4c5f-baa7-59e01490ad14" xsi:nil="true"/>
    <Self_Registration_Enabled0 xmlns="346219e1-681e-4c5f-baa7-59e01490ad14" xsi:nil="true"/>
    <NotebookType xmlns="346219e1-681e-4c5f-baa7-59e01490ad14" xsi:nil="true"/>
    <AppVersion xmlns="346219e1-681e-4c5f-baa7-59e01490ad14" xsi:nil="true"/>
    <TeamsChannelId xmlns="346219e1-681e-4c5f-baa7-59e01490ad14" xsi:nil="true"/>
    <DefaultSectionNames xmlns="346219e1-681e-4c5f-baa7-59e01490ad14" xsi:nil="true"/>
    <CultureName xmlns="346219e1-681e-4c5f-baa7-59e01490ad14" xsi:nil="true"/>
    <Invited_Students xmlns="346219e1-681e-4c5f-baa7-59e01490ad14" xsi:nil="true"/>
    <IsNotebookLocked xmlns="346219e1-681e-4c5f-baa7-59e01490ad14" xsi:nil="true"/>
  </documentManagement>
</p:properties>
</file>

<file path=customXml/itemProps1.xml><?xml version="1.0" encoding="utf-8"?>
<ds:datastoreItem xmlns:ds="http://schemas.openxmlformats.org/officeDocument/2006/customXml" ds:itemID="{0FB53329-0A96-4EDE-A4A0-92687F8B7680}">
  <ds:schemaRefs>
    <ds:schemaRef ds:uri="http://schemas.microsoft.com/sharepoint/v3/contenttype/forms"/>
  </ds:schemaRefs>
</ds:datastoreItem>
</file>

<file path=customXml/itemProps2.xml><?xml version="1.0" encoding="utf-8"?>
<ds:datastoreItem xmlns:ds="http://schemas.openxmlformats.org/officeDocument/2006/customXml" ds:itemID="{1996E2A1-BC7E-4D2A-B7CA-2AC4B8435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7d31ed-db1b-45f8-951b-70f32d0d50e7"/>
    <ds:schemaRef ds:uri="346219e1-681e-4c5f-baa7-59e01490a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97617B-3E5A-4055-8FC1-898A07858084}">
  <ds:schemaRefs>
    <ds:schemaRef ds:uri="346219e1-681e-4c5f-baa7-59e01490ad14"/>
    <ds:schemaRef ds:uri="http://schemas.microsoft.com/sharepoint/v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047d31ed-db1b-45f8-951b-70f32d0d50e7"/>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1417</Words>
  <Application>Microsoft Office PowerPoint</Application>
  <PresentationFormat>Widescreen</PresentationFormat>
  <Paragraphs>200</Paragraphs>
  <Slides>30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8" baseType="lpstr">
      <vt:lpstr>Arial</vt:lpstr>
      <vt:lpstr>Comic Sans MS</vt:lpstr>
      <vt:lpstr>Helvetica-Bold</vt:lpstr>
      <vt:lpstr>Trebuchet MS</vt:lpstr>
      <vt:lpstr>Wingdings 3</vt:lpstr>
      <vt:lpstr>Facet</vt:lpstr>
      <vt:lpstr>Equation</vt:lpstr>
      <vt:lpstr>Equation.DSMT4</vt:lpstr>
      <vt:lpstr>Measuring Acceleration</vt:lpstr>
      <vt:lpstr>The Equation</vt:lpstr>
      <vt:lpstr>TASK</vt:lpstr>
      <vt:lpstr>Many different ways</vt:lpstr>
      <vt:lpstr>Note to the teacher Go through this next slide before doing the experiments</vt:lpstr>
      <vt:lpstr>https://www.youtube.com/watch?v=YUqwdD73610 </vt:lpstr>
      <vt:lpstr>Don’t measure acceleration we calculate it!</vt:lpstr>
      <vt:lpstr>Measuring acceleration with the ALBA RANGER</vt:lpstr>
      <vt:lpstr>Measuring acceleration with two light gates and a single mask</vt:lpstr>
      <vt:lpstr>Does it matter how far apart the light gates are? </vt:lpstr>
      <vt:lpstr>Measuring acceleration with only one light gate</vt:lpstr>
      <vt:lpstr>How can we only use 1 light gate to find acceleration? </vt:lpstr>
      <vt:lpstr>Measuring Acceleration </vt:lpstr>
      <vt:lpstr>Measuring acceleration from rest</vt:lpstr>
      <vt:lpstr>PowerPoint Presentation</vt:lpstr>
      <vt:lpstr>PowerPoint Presentation</vt:lpstr>
      <vt:lpstr>Now we need to try it and see what works and what doesn’t</vt:lpstr>
      <vt:lpstr>Many different ways</vt:lpstr>
      <vt:lpstr>Method 1</vt:lpstr>
      <vt:lpstr>Method 2</vt:lpstr>
      <vt:lpstr>Method 3</vt:lpstr>
      <vt:lpstr>Method 4</vt:lpstr>
      <vt:lpstr>https://www.youtube.com/watch?v=YUqwdD73610 </vt:lpstr>
      <vt:lpstr>Calculating Acceleration</vt:lpstr>
      <vt:lpstr>Acceleration</vt:lpstr>
      <vt:lpstr>In each case, calculate the acceleration of the vehicle: </vt:lpstr>
      <vt:lpstr>PowerPoint Presentation</vt:lpstr>
      <vt:lpstr>PowerPoint Presentation</vt:lpstr>
      <vt:lpstr>PowerPoint Presentation</vt:lpstr>
      <vt:lpstr>PowerPoint Presentation</vt:lpstr>
    </vt:vector>
  </TitlesOfParts>
  <Company>Dumfries and Galloway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Acceleration</dc:title>
  <dc:creator>Jennie Hargreaves</dc:creator>
  <cp:lastModifiedBy>Mrs Hargreaves</cp:lastModifiedBy>
  <cp:revision>16</cp:revision>
  <dcterms:created xsi:type="dcterms:W3CDTF">2021-04-12T09:28:08Z</dcterms:created>
  <dcterms:modified xsi:type="dcterms:W3CDTF">2022-03-02T20:03:45Z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0x0101006FF9E95D84F5204C82A817EFF84E160C</vt:lpwstr>
  </property>
</Properties>
</file>