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4"/>
  </p:sldMasterIdLst>
  <p:notesMasterIdLst>
    <p:notesMasterId r:id="rId47"/>
  </p:notesMasterIdLst>
  <p:handoutMasterIdLst>
    <p:handoutMasterId r:id="rId48"/>
  </p:handoutMasterIdLst>
  <p:sldIdLst>
    <p:sldId id="580" r:id="rId5"/>
    <p:sldId id="596" r:id="rId6"/>
    <p:sldId id="456" r:id="rId7"/>
    <p:sldId id="597" r:id="rId8"/>
    <p:sldId id="610" r:id="rId9"/>
    <p:sldId id="599" r:id="rId10"/>
    <p:sldId id="600" r:id="rId11"/>
    <p:sldId id="601" r:id="rId12"/>
    <p:sldId id="612" r:id="rId13"/>
    <p:sldId id="613" r:id="rId14"/>
    <p:sldId id="602" r:id="rId15"/>
    <p:sldId id="598" r:id="rId16"/>
    <p:sldId id="607" r:id="rId17"/>
    <p:sldId id="594" r:id="rId18"/>
    <p:sldId id="440" r:id="rId19"/>
    <p:sldId id="589" r:id="rId20"/>
    <p:sldId id="526" r:id="rId21"/>
    <p:sldId id="595" r:id="rId22"/>
    <p:sldId id="458" r:id="rId23"/>
    <p:sldId id="529" r:id="rId24"/>
    <p:sldId id="520" r:id="rId25"/>
    <p:sldId id="611" r:id="rId26"/>
    <p:sldId id="606" r:id="rId27"/>
    <p:sldId id="543" r:id="rId28"/>
    <p:sldId id="537" r:id="rId29"/>
    <p:sldId id="538" r:id="rId30"/>
    <p:sldId id="539" r:id="rId31"/>
    <p:sldId id="590" r:id="rId32"/>
    <p:sldId id="591" r:id="rId33"/>
    <p:sldId id="592" r:id="rId34"/>
    <p:sldId id="593" r:id="rId35"/>
    <p:sldId id="536" r:id="rId36"/>
    <p:sldId id="540" r:id="rId37"/>
    <p:sldId id="587" r:id="rId38"/>
    <p:sldId id="605" r:id="rId39"/>
    <p:sldId id="603" r:id="rId40"/>
    <p:sldId id="467" r:id="rId41"/>
    <p:sldId id="608" r:id="rId42"/>
    <p:sldId id="588" r:id="rId43"/>
    <p:sldId id="546" r:id="rId44"/>
    <p:sldId id="604" r:id="rId45"/>
    <p:sldId id="609" r:id="rId4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FFFF"/>
    <a:srgbClr val="FF0066"/>
    <a:srgbClr val="000099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8C4C15-A575-40B8-A097-217B1A65995D}" v="142" dt="2022-02-22T18:14:08.0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737" autoAdjust="0"/>
  </p:normalViewPr>
  <p:slideViewPr>
    <p:cSldViewPr>
      <p:cViewPr varScale="1">
        <p:scale>
          <a:sx n="81" d="100"/>
          <a:sy n="81" d="100"/>
        </p:scale>
        <p:origin x="84" y="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11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glowscotland-my.sharepoint.com/personal/gw08hargreavesjennie_glow_sch_uk/Documents/2020%20N5%20Physics/DYNAMICS%202017/v%20t%20graph%20examp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glowscotland-my.sharepoint.com/personal/gw08hargreavesjennie_glow_sch_uk/Documents/2020%20N5%20Physics/DYNAMICS%202017/v%20t%20graph%20examp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Velocity time graph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Sheet1!$F$1</c:f>
              <c:strCache>
                <c:ptCount val="1"/>
                <c:pt idx="0">
                  <c:v>velocity</c:v>
                </c:pt>
              </c:strCache>
            </c:strRef>
          </c:tx>
          <c:spPr>
            <a:ln w="9525" cap="rnd">
              <a:solidFill>
                <a:schemeClr val="accent1"/>
              </a:solidFill>
              <a:round/>
            </a:ln>
            <a:effectLst>
              <a:outerShdw blurRad="38100" dist="25400" dir="5400000" rotWithShape="0">
                <a:srgbClr val="000000">
                  <a:alpha val="35000"/>
                </a:srgbClr>
              </a:outerShdw>
            </a:effectLst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tint val="96000"/>
                      <a:lumMod val="100000"/>
                    </a:schemeClr>
                  </a:gs>
                  <a:gs pos="78000">
                    <a:schemeClr val="accent1">
                      <a:shade val="94000"/>
                      <a:lumMod val="94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>
                <a:outerShdw blurRad="38100" dist="25400" dir="5400000" rotWithShape="0">
                  <a:srgbClr val="000000">
                    <a:alpha val="35000"/>
                  </a:srgbClr>
                </a:outerShdw>
              </a:effectLst>
            </c:spPr>
          </c:marker>
          <c:xVal>
            <c:numRef>
              <c:f>Sheet1!$E$2:$E$5</c:f>
              <c:numCache>
                <c:formatCode>General</c:formatCode>
                <c:ptCount val="4"/>
                <c:pt idx="0">
                  <c:v>0</c:v>
                </c:pt>
                <c:pt idx="1">
                  <c:v>6</c:v>
                </c:pt>
                <c:pt idx="2">
                  <c:v>13</c:v>
                </c:pt>
                <c:pt idx="3">
                  <c:v>18</c:v>
                </c:pt>
              </c:numCache>
            </c:numRef>
          </c:xVal>
          <c:yVal>
            <c:numRef>
              <c:f>Sheet1!$F$2:$F$5</c:f>
              <c:numCache>
                <c:formatCode>General</c:formatCode>
                <c:ptCount val="4"/>
                <c:pt idx="0">
                  <c:v>9</c:v>
                </c:pt>
                <c:pt idx="1">
                  <c:v>9</c:v>
                </c:pt>
                <c:pt idx="2">
                  <c:v>2</c:v>
                </c:pt>
                <c:pt idx="3">
                  <c:v>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854-40B8-956F-160F15E10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2542496"/>
        <c:axId val="1252547904"/>
      </c:scatterChart>
      <c:valAx>
        <c:axId val="1252542496"/>
        <c:scaling>
          <c:orientation val="minMax"/>
          <c:max val="18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547904"/>
        <c:crosses val="autoZero"/>
        <c:crossBetween val="midCat"/>
        <c:majorUnit val="1"/>
        <c:minorUnit val="0.2"/>
      </c:valAx>
      <c:valAx>
        <c:axId val="125254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Velocity / ms-</a:t>
                </a:r>
                <a:r>
                  <a:rPr lang="en-US" baseline="30000" dirty="0"/>
                  <a:t>1</a:t>
                </a:r>
              </a:p>
            </c:rich>
          </c:tx>
          <c:layout>
            <c:manualLayout>
              <c:xMode val="edge"/>
              <c:yMode val="edge"/>
              <c:x val="1.3672999346818213E-2"/>
              <c:y val="0.426338029748433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1" i="0" u="none" strike="noStrike" kern="1200" baseline="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54249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Velocity time graph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velocity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x"/>
            <c:size val="5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6</c:v>
                </c:pt>
                <c:pt idx="2">
                  <c:v>20</c:v>
                </c:pt>
                <c:pt idx="3">
                  <c:v>24</c:v>
                </c:pt>
                <c:pt idx="4">
                  <c:v>28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0</c:v>
                </c:pt>
                <c:pt idx="2">
                  <c:v>0</c:v>
                </c:pt>
                <c:pt idx="3">
                  <c:v>6</c:v>
                </c:pt>
                <c:pt idx="4">
                  <c:v>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E1C-45C7-B4B7-F18E089A7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52542496"/>
        <c:axId val="1252547904"/>
      </c:scatterChart>
      <c:valAx>
        <c:axId val="1252542496"/>
        <c:scaling>
          <c:orientation val="minMax"/>
          <c:max val="28"/>
        </c:scaling>
        <c:delete val="0"/>
        <c:axPos val="b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/s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547904"/>
        <c:crosses val="autoZero"/>
        <c:crossBetween val="midCat"/>
        <c:majorUnit val="2"/>
        <c:minorUnit val="0.2"/>
      </c:valAx>
      <c:valAx>
        <c:axId val="1252547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50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bg2">
                  <a:lumMod val="7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Velocity / ms</a:t>
                </a:r>
                <a:r>
                  <a:rPr lang="en-US" baseline="30000"/>
                  <a:t>-1</a:t>
                </a:r>
              </a:p>
            </c:rich>
          </c:tx>
          <c:layout>
            <c:manualLayout>
              <c:xMode val="edge"/>
              <c:yMode val="edge"/>
              <c:x val="1.3672999346818213E-2"/>
              <c:y val="0.4263380297484332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2542496"/>
        <c:crosses val="autoZero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4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2"/>
    <cs:fontRef idx="minor">
      <a:schemeClr val="tx2"/>
    </cs:fontRef>
    <cs:spPr>
      <a:ln w="9525">
        <a:solidFill>
          <a:schemeClr val="phClr"/>
        </a:solidFill>
        <a:round/>
      </a:ln>
    </cs:spPr>
  </cs:dataPointMarker>
  <cs:dataPointMarkerLayout symbol="circle" size="5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spPr>
      <a:ln>
        <a:solidFill>
          <a:schemeClr val="tx2">
            <a:lumMod val="40000"/>
            <a:lumOff val="60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81AB89-E310-45EA-9865-15AE2F02E316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801776F-ECF7-47A3-983B-8D22CE9AA3F4}">
      <dgm:prSet/>
      <dgm:spPr/>
      <dgm:t>
        <a:bodyPr/>
        <a:lstStyle/>
        <a:p>
          <a:r>
            <a:rPr lang="en-GB" dirty="0"/>
            <a:t>The AREA under a speed-time graph tells us HOW FAR we have travelled (DISTANCE)</a:t>
          </a:r>
          <a:endParaRPr lang="en-US" dirty="0"/>
        </a:p>
      </dgm:t>
    </dgm:pt>
    <dgm:pt modelId="{DF370D12-4F9D-4E58-94F2-BDAC0E841E36}" type="parTrans" cxnId="{77CCA13A-ADF5-4217-BFFA-D95029398AFA}">
      <dgm:prSet/>
      <dgm:spPr/>
      <dgm:t>
        <a:bodyPr/>
        <a:lstStyle/>
        <a:p>
          <a:endParaRPr lang="en-US"/>
        </a:p>
      </dgm:t>
    </dgm:pt>
    <dgm:pt modelId="{62BDE3AC-AA36-484A-BE0C-EC31695C7A22}" type="sibTrans" cxnId="{77CCA13A-ADF5-4217-BFFA-D95029398AFA}">
      <dgm:prSet/>
      <dgm:spPr/>
      <dgm:t>
        <a:bodyPr/>
        <a:lstStyle/>
        <a:p>
          <a:endParaRPr lang="en-US"/>
        </a:p>
      </dgm:t>
    </dgm:pt>
    <dgm:pt modelId="{B6ACD007-4DF4-451A-8383-A26C3842F5B8}">
      <dgm:prSet/>
      <dgm:spPr/>
      <dgm:t>
        <a:bodyPr/>
        <a:lstStyle/>
        <a:p>
          <a:r>
            <a:rPr lang="en-GB" dirty="0"/>
            <a:t>The area under a velocity-time graph tells us the DISPLACEMENT of the object.</a:t>
          </a:r>
          <a:endParaRPr lang="en-US" dirty="0"/>
        </a:p>
      </dgm:t>
    </dgm:pt>
    <dgm:pt modelId="{C79875E7-690E-4AF2-8EBE-E0FD4AC5BF98}" type="parTrans" cxnId="{7CEE7FE9-ACBB-4682-A2FE-B5E43E2FD82B}">
      <dgm:prSet/>
      <dgm:spPr/>
      <dgm:t>
        <a:bodyPr/>
        <a:lstStyle/>
        <a:p>
          <a:endParaRPr lang="en-US"/>
        </a:p>
      </dgm:t>
    </dgm:pt>
    <dgm:pt modelId="{5964493D-58D1-430E-A93E-747A6B86D9F6}" type="sibTrans" cxnId="{7CEE7FE9-ACBB-4682-A2FE-B5E43E2FD82B}">
      <dgm:prSet/>
      <dgm:spPr/>
      <dgm:t>
        <a:bodyPr/>
        <a:lstStyle/>
        <a:p>
          <a:endParaRPr lang="en-US"/>
        </a:p>
      </dgm:t>
    </dgm:pt>
    <dgm:pt modelId="{0F6B5BEC-6699-4A35-B38E-0B921E5EB2CF}" type="pres">
      <dgm:prSet presAssocID="{1281AB89-E310-45EA-9865-15AE2F02E3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BE17D8-E0BB-448F-B4C8-66849BB44ECA}" type="pres">
      <dgm:prSet presAssocID="{0801776F-ECF7-47A3-983B-8D22CE9AA3F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3D98D8-0EB2-4EAB-8ED5-B438D85E1B30}" type="pres">
      <dgm:prSet presAssocID="{62BDE3AC-AA36-484A-BE0C-EC31695C7A22}" presName="spacer" presStyleCnt="0"/>
      <dgm:spPr/>
    </dgm:pt>
    <dgm:pt modelId="{D3847E18-058D-4366-8C93-8B3039AED01C}" type="pres">
      <dgm:prSet presAssocID="{B6ACD007-4DF4-451A-8383-A26C3842F5B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31777D-E5AB-4EA3-B7EA-89F8B575AFDA}" type="presOf" srcId="{0801776F-ECF7-47A3-983B-8D22CE9AA3F4}" destId="{74BE17D8-E0BB-448F-B4C8-66849BB44ECA}" srcOrd="0" destOrd="0" presId="urn:microsoft.com/office/officeart/2005/8/layout/vList2"/>
    <dgm:cxn modelId="{77CCA13A-ADF5-4217-BFFA-D95029398AFA}" srcId="{1281AB89-E310-45EA-9865-15AE2F02E316}" destId="{0801776F-ECF7-47A3-983B-8D22CE9AA3F4}" srcOrd="0" destOrd="0" parTransId="{DF370D12-4F9D-4E58-94F2-BDAC0E841E36}" sibTransId="{62BDE3AC-AA36-484A-BE0C-EC31695C7A22}"/>
    <dgm:cxn modelId="{7CEE7FE9-ACBB-4682-A2FE-B5E43E2FD82B}" srcId="{1281AB89-E310-45EA-9865-15AE2F02E316}" destId="{B6ACD007-4DF4-451A-8383-A26C3842F5B8}" srcOrd="1" destOrd="0" parTransId="{C79875E7-690E-4AF2-8EBE-E0FD4AC5BF98}" sibTransId="{5964493D-58D1-430E-A93E-747A6B86D9F6}"/>
    <dgm:cxn modelId="{1A020F44-ED8B-4DE8-B54E-55AAA4ADFE8F}" type="presOf" srcId="{B6ACD007-4DF4-451A-8383-A26C3842F5B8}" destId="{D3847E18-058D-4366-8C93-8B3039AED01C}" srcOrd="0" destOrd="0" presId="urn:microsoft.com/office/officeart/2005/8/layout/vList2"/>
    <dgm:cxn modelId="{C4B05BF1-75CF-486C-9473-0A5394D00410}" type="presOf" srcId="{1281AB89-E310-45EA-9865-15AE2F02E316}" destId="{0F6B5BEC-6699-4A35-B38E-0B921E5EB2CF}" srcOrd="0" destOrd="0" presId="urn:microsoft.com/office/officeart/2005/8/layout/vList2"/>
    <dgm:cxn modelId="{2C3AB16C-AB2E-42BF-8CDC-A6067300A2C0}" type="presParOf" srcId="{0F6B5BEC-6699-4A35-B38E-0B921E5EB2CF}" destId="{74BE17D8-E0BB-448F-B4C8-66849BB44ECA}" srcOrd="0" destOrd="0" presId="urn:microsoft.com/office/officeart/2005/8/layout/vList2"/>
    <dgm:cxn modelId="{CAA88DAB-A4D5-4E4A-AD02-694953526D48}" type="presParOf" srcId="{0F6B5BEC-6699-4A35-B38E-0B921E5EB2CF}" destId="{423D98D8-0EB2-4EAB-8ED5-B438D85E1B30}" srcOrd="1" destOrd="0" presId="urn:microsoft.com/office/officeart/2005/8/layout/vList2"/>
    <dgm:cxn modelId="{20BD2EAD-DF11-49F5-89D1-EED9BA812C07}" type="presParOf" srcId="{0F6B5BEC-6699-4A35-B38E-0B921E5EB2CF}" destId="{D3847E18-058D-4366-8C93-8B3039AED01C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E17D8-E0BB-448F-B4C8-66849BB44ECA}">
      <dsp:nvSpPr>
        <dsp:cNvPr id="0" name=""/>
        <dsp:cNvSpPr/>
      </dsp:nvSpPr>
      <dsp:spPr>
        <a:xfrm>
          <a:off x="0" y="272190"/>
          <a:ext cx="4971603" cy="21715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The AREA under a speed-time graph tells us HOW FAR we have travelled (DISTANCE)</a:t>
          </a:r>
          <a:endParaRPr lang="en-US" sz="3200" kern="1200" dirty="0"/>
        </a:p>
      </dsp:txBody>
      <dsp:txXfrm>
        <a:off x="106005" y="378195"/>
        <a:ext cx="4759593" cy="1959510"/>
      </dsp:txXfrm>
    </dsp:sp>
    <dsp:sp modelId="{D3847E18-058D-4366-8C93-8B3039AED01C}">
      <dsp:nvSpPr>
        <dsp:cNvPr id="0" name=""/>
        <dsp:cNvSpPr/>
      </dsp:nvSpPr>
      <dsp:spPr>
        <a:xfrm>
          <a:off x="0" y="2535870"/>
          <a:ext cx="4971603" cy="2171520"/>
        </a:xfrm>
        <a:prstGeom prst="roundRect">
          <a:avLst/>
        </a:prstGeom>
        <a:gradFill rotWithShape="0">
          <a:gsLst>
            <a:gs pos="0">
              <a:schemeClr val="accent2">
                <a:hueOff val="-2964286"/>
                <a:satOff val="14200"/>
                <a:lumOff val="13137"/>
                <a:alphaOff val="0"/>
                <a:tint val="96000"/>
                <a:lumMod val="100000"/>
              </a:schemeClr>
            </a:gs>
            <a:gs pos="78000">
              <a:schemeClr val="accent2">
                <a:hueOff val="-2964286"/>
                <a:satOff val="14200"/>
                <a:lumOff val="13137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/>
            <a:t>The area under a velocity-time graph tells us the DISPLACEMENT of the object.</a:t>
          </a:r>
          <a:endParaRPr lang="en-US" sz="3200" kern="1200" dirty="0"/>
        </a:p>
      </dsp:txBody>
      <dsp:txXfrm>
        <a:off x="106005" y="2641875"/>
        <a:ext cx="4759593" cy="1959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19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19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B723149-2F5F-4823-91A1-1DD2E32CB1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1309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2067EE-0603-4191-AC9A-804DFD5647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757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82257-ADC9-4D6B-BABC-B8F12332FCAF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CAB7BB-53E6-4733-890E-7888F482B5B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89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B7B92-44A3-469D-99DA-0FD05382EBDE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288C9-738E-4EFA-B690-50C2142A00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263352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B7B92-44A3-469D-99DA-0FD05382EBDE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288C9-738E-4EFA-B690-50C2142A00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663768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B7B92-44A3-469D-99DA-0FD05382EBDE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288C9-738E-4EFA-B690-50C2142A00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276574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B7B92-44A3-469D-99DA-0FD05382EBDE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288C9-738E-4EFA-B690-50C2142A00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9528709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AB7B92-44A3-469D-99DA-0FD05382EBDE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E288C9-738E-4EFA-B690-50C2142A00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9714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D08AD7-64FE-4E0A-ADC3-2F1E07E54AE1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03328-0701-4420-9B63-F8DF260FA40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376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1E18E2-7311-4E04-A2D8-83419560DFF7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07962-52E1-4F72-A415-31DBEC74A5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336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772400" cy="6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800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DE30C-F949-4F61-970B-CF9843487308}" type="datetime1">
              <a:rPr lang="en-US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49801-BCB2-41CC-9AB9-F88BC4EAE1E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93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417FDF5-FE79-4995-816F-AA4DA3992D34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45CC8-77C0-458E-938C-CAE35D00CC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293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4B6C-4130-41F8-A961-168B53F5C499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926573-7A81-459F-AFA7-D3F5BE01538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0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F6E728-093B-4B0E-B806-DC43ADF55F1E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C8EA3-AE3D-4525-B131-BA87DEBDABF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07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18B052-86E7-47AD-8B4F-07496EACA8C1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DCE8A0-B111-43B5-88D0-6F99BA74EBD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04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51630-0DF4-47F5-A60D-EFAD8F3FB01B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8698BF-26BD-4489-973B-C92AA3319B7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158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2F02A-CEEE-4368-9FC4-46A8A472EC53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072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54A1B9-7640-4B4B-92A1-35C720E345AF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C5C79-C11B-4A27-8732-4B4ED203DC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143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DFD6AFC-22B1-421E-A252-96BF4D22A1DD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C978F6-B76A-4A1A-B431-60E7D19539B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56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4AB7B92-44A3-469D-99DA-0FD05382EBDE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8E288C9-738E-4EFA-B690-50C2142A00D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263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8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2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30752" y="1265314"/>
            <a:ext cx="3224750" cy="324913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/>
              <a:t>Velocity-Time</a:t>
            </a:r>
            <a:br>
              <a:rPr lang="en-GB"/>
            </a:br>
            <a:r>
              <a:rPr lang="en-GB"/>
              <a:t>GRAPHS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730752" y="4514446"/>
            <a:ext cx="3224749" cy="871042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dirty="0"/>
              <a:t>N5 Physics    </a:t>
            </a:r>
          </a:p>
        </p:txBody>
      </p:sp>
      <p:sp>
        <p:nvSpPr>
          <p:cNvPr id="75" name="Isosceles Triangle 74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380" y="1270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AE7FA-A670-4DC1-BDE2-A00A9B16A91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53" y="1338333"/>
            <a:ext cx="2824269" cy="4189304"/>
          </a:xfrm>
          <a:prstGeom prst="rect">
            <a:avLst/>
          </a:prstGeom>
        </p:spPr>
      </p:pic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BD9370B0-235F-4C5B-9481-FA1C94E04753}" type="slidenum">
              <a:rPr lang="en-GB" sz="1900" smtClean="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330683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9BCDE-FE12-476E-871E-C54123CDE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0899" y="6182876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FE45CC8-77C0-458E-938C-CAE35D00CCD1}" type="slidenum">
              <a:rPr 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807450" y="4013200"/>
            <a:ext cx="336550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/>
          <p:cNvSpPr txBox="1"/>
          <p:nvPr/>
        </p:nvSpPr>
        <p:spPr>
          <a:xfrm>
            <a:off x="611561" y="548680"/>
            <a:ext cx="8424936" cy="14311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/>
              <a:t>Draw a velocity time graph for the following motion.</a:t>
            </a: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r>
              <a:rPr lang="en-GB" dirty="0"/>
              <a:t>A car brakes at traffic lights, its velocity changes from 9 m/s to rest in 6s.</a:t>
            </a:r>
            <a:endParaRPr lang="en-GB"/>
          </a:p>
          <a:p>
            <a:pPr>
              <a:spcAft>
                <a:spcPts val="600"/>
              </a:spcAft>
            </a:pPr>
            <a:r>
              <a:rPr lang="en-GB" dirty="0"/>
              <a:t>It remains at rest for 14s. It then accelerates to 12 m/s in 8s.</a:t>
            </a:r>
            <a:endParaRPr lang="en-GB"/>
          </a:p>
        </p:txBody>
      </p:sp>
      <p:graphicFrame>
        <p:nvGraphicFramePr>
          <p:cNvPr id="9" name="Content Placeholder 4">
            <a:extLst>
              <a:ext uri="{FF2B5EF4-FFF2-40B4-BE49-F238E27FC236}">
                <a16:creationId xmlns:a16="http://schemas.microsoft.com/office/drawing/2014/main" id="{E3A7419B-FEAD-4DEB-AACD-46D895DEAD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6348669"/>
              </p:ext>
            </p:extLst>
          </p:nvPr>
        </p:nvGraphicFramePr>
        <p:xfrm>
          <a:off x="251520" y="1948543"/>
          <a:ext cx="7927279" cy="4599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648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Chart bld="series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22269ED1-EA0F-4400-97FA-B761210F3C92}" type="slidenum">
              <a:rPr lang="en-GB"/>
              <a:pPr/>
              <a:t>11</a:t>
            </a:fld>
            <a:endParaRPr lang="en-GB"/>
          </a:p>
        </p:txBody>
      </p:sp>
      <p:pic>
        <p:nvPicPr>
          <p:cNvPr id="20890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0"/>
          <a:stretch/>
        </p:blipFill>
        <p:spPr bwMode="auto">
          <a:xfrm>
            <a:off x="311604" y="90871"/>
            <a:ext cx="8463260" cy="681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9919BB-ECFF-4198-864C-E003237B57CD}"/>
              </a:ext>
            </a:extLst>
          </p:cNvPr>
          <p:cNvSpPr txBox="1"/>
          <p:nvPr/>
        </p:nvSpPr>
        <p:spPr>
          <a:xfrm rot="16200000">
            <a:off x="-264517" y="3512988"/>
            <a:ext cx="1689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Velocity / ms</a:t>
            </a:r>
            <a:r>
              <a:rPr lang="en-GB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1242211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599" y="609600"/>
            <a:ext cx="6347713" cy="875184"/>
          </a:xfrm>
        </p:spPr>
        <p:txBody>
          <a:bodyPr/>
          <a:lstStyle/>
          <a:p>
            <a:pPr eaLnBrk="1" hangingPunct="1"/>
            <a:r>
              <a:rPr lang="en-GB" dirty="0"/>
              <a:t>Velocity-time graph challenge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484784"/>
            <a:ext cx="6842721" cy="4234904"/>
          </a:xfrm>
        </p:spPr>
        <p:txBody>
          <a:bodyPr>
            <a:normAutofit fontScale="85000" lnSpcReduction="10000"/>
          </a:bodyPr>
          <a:lstStyle/>
          <a:p>
            <a:pPr marL="609600" indent="-609600" eaLnBrk="1" hangingPunct="1">
              <a:buFontTx/>
              <a:buAutoNum type="arabicPeriod"/>
            </a:pPr>
            <a:r>
              <a:rPr lang="en-GB" sz="2800" dirty="0"/>
              <a:t>Draw a set of axes for a velocity-time graph in your jotter.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800" dirty="0"/>
              <a:t>In your neighbour’s jotter, neatly and using a ruler, draw in a simple journey involving at least two changes in acceleration.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800" dirty="0"/>
              <a:t>In your own jotter write a short story which could be described by the graph your neighbour drew in your jotter.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sz="2800" dirty="0"/>
              <a:t>LATER WE WILL calculate the accelerations and the total distance travelled on the journey, so leave space.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EF7DE194-2A21-437C-8C44-782AC2C99B17}" type="slidenum">
              <a:rPr lang="en-GB"/>
              <a:pPr/>
              <a:t>12</a:t>
            </a:fld>
            <a:endParaRPr lang="en-GB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FC05BA0-F516-47AA-9C17-9C853C467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130145"/>
            <a:ext cx="8555259" cy="6640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0418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02" y="188640"/>
            <a:ext cx="6347713" cy="1320800"/>
          </a:xfrm>
        </p:spPr>
        <p:txBody>
          <a:bodyPr/>
          <a:lstStyle/>
          <a:p>
            <a:r>
              <a:rPr lang="en-US" dirty="0"/>
              <a:t>Now you try drawing a graph</a:t>
            </a:r>
          </a:p>
        </p:txBody>
      </p:sp>
      <p:pic>
        <p:nvPicPr>
          <p:cNvPr id="2048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3502" y="866947"/>
            <a:ext cx="7772400" cy="2038350"/>
          </a:xfrm>
          <a:noFill/>
          <a:ln/>
        </p:spPr>
      </p:pic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4A3B2CF-CE9C-4592-B0C6-95600527E4A6}" type="slidenum">
              <a:rPr lang="en-GB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868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7772400" cy="3886200"/>
          </a:xfrm>
        </p:spPr>
        <p:txBody>
          <a:bodyPr/>
          <a:lstStyle/>
          <a:p>
            <a:pPr algn="ctr" eaLnBrk="1" hangingPunct="1"/>
            <a:r>
              <a:rPr lang="en-GB" sz="6000" dirty="0"/>
              <a:t>Finding the acceleration from velocity-time graphs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6400800" cy="990600"/>
          </a:xfrm>
        </p:spPr>
        <p:txBody>
          <a:bodyPr/>
          <a:lstStyle/>
          <a:p>
            <a:pPr eaLnBrk="1" hangingPunct="1"/>
            <a:r>
              <a:rPr lang="en-GB"/>
              <a:t>S1-S3 Physics    Transport</a:t>
            </a:r>
          </a:p>
        </p:txBody>
      </p:sp>
    </p:spTree>
    <p:extLst>
      <p:ext uri="{BB962C8B-B14F-4D97-AF65-F5344CB8AC3E}">
        <p14:creationId xmlns:p14="http://schemas.microsoft.com/office/powerpoint/2010/main" val="255933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404664"/>
            <a:ext cx="6777794" cy="2304256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GB" dirty="0">
                <a:cs typeface="Times New Roman" pitchFamily="18" charset="0"/>
              </a:rPr>
              <a:t>The 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gradient</a:t>
            </a:r>
            <a:r>
              <a:rPr lang="en-GB" dirty="0">
                <a:cs typeface="Times New Roman" pitchFamily="18" charset="0"/>
              </a:rPr>
              <a:t> of a velocity time graph (steepness) tells us the </a:t>
            </a:r>
            <a:r>
              <a:rPr lang="en-GB" dirty="0">
                <a:solidFill>
                  <a:srgbClr val="FF0000"/>
                </a:solidFill>
                <a:cs typeface="Times New Roman" pitchFamily="18" charset="0"/>
              </a:rPr>
              <a:t>acceleration</a:t>
            </a:r>
            <a:r>
              <a:rPr lang="en-GB" dirty="0">
                <a:cs typeface="Times New Roman" pitchFamily="18" charset="0"/>
              </a:rPr>
              <a:t> of the object. The </a:t>
            </a:r>
            <a:r>
              <a:rPr lang="en-GB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steeper</a:t>
            </a:r>
            <a:r>
              <a:rPr lang="en-GB" dirty="0">
                <a:cs typeface="Times New Roman" pitchFamily="18" charset="0"/>
              </a:rPr>
              <a:t> the graph (bigger the gradient) the </a:t>
            </a:r>
            <a:r>
              <a:rPr lang="en-GB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cs typeface="Times New Roman" pitchFamily="18" charset="0"/>
              </a:rPr>
              <a:t>greater</a:t>
            </a:r>
            <a:r>
              <a:rPr lang="en-GB" dirty="0">
                <a:cs typeface="Times New Roman" pitchFamily="18" charset="0"/>
              </a:rPr>
              <a:t> the acceleration.</a:t>
            </a:r>
          </a:p>
          <a:p>
            <a:pPr eaLnBrk="1" hangingPunct="1"/>
            <a:endParaRPr lang="en-GB" dirty="0"/>
          </a:p>
        </p:txBody>
      </p:sp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F16596-F9C2-47AB-82FD-16BB93867722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15</a:t>
            </a:fld>
            <a:endParaRPr lang="en-GB" sz="1800">
              <a:solidFill>
                <a:schemeClr val="accent1"/>
              </a:solidFill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1097454" y="2113993"/>
            <a:ext cx="5644729" cy="3118313"/>
            <a:chOff x="254" y="2598"/>
            <a:chExt cx="1800" cy="1600"/>
          </a:xfrm>
        </p:grpSpPr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442" y="2614"/>
              <a:ext cx="1304" cy="1361"/>
              <a:chOff x="442" y="2614"/>
              <a:chExt cx="1304" cy="1361"/>
            </a:xfrm>
          </p:grpSpPr>
          <p:sp>
            <p:nvSpPr>
              <p:cNvPr id="25" name="Line 6"/>
              <p:cNvSpPr>
                <a:spLocks noChangeShapeType="1"/>
              </p:cNvSpPr>
              <p:nvPr/>
            </p:nvSpPr>
            <p:spPr bwMode="auto">
              <a:xfrm flipV="1">
                <a:off x="442" y="2927"/>
                <a:ext cx="1191" cy="567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flipV="1">
                <a:off x="442" y="2614"/>
                <a:ext cx="0" cy="1361"/>
              </a:xfrm>
              <a:prstGeom prst="line">
                <a:avLst/>
              </a:prstGeom>
              <a:ln w="38100"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>
                <a:off x="442" y="3975"/>
                <a:ext cx="1304" cy="0"/>
              </a:xfrm>
              <a:prstGeom prst="line">
                <a:avLst/>
              </a:prstGeom>
              <a:ln w="38100"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1317" y="3993"/>
              <a:ext cx="737" cy="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</a:rPr>
                <a:t>Time (s)</a:t>
              </a:r>
            </a:p>
          </p:txBody>
        </p:sp>
        <p:sp>
          <p:nvSpPr>
            <p:cNvPr id="24" name="Text Box 10"/>
            <p:cNvSpPr txBox="1">
              <a:spLocks noChangeArrowheads="1"/>
            </p:cNvSpPr>
            <p:nvPr/>
          </p:nvSpPr>
          <p:spPr bwMode="auto">
            <a:xfrm rot="16200000">
              <a:off x="-144" y="2996"/>
              <a:ext cx="92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</a:rPr>
                <a:t>Velocity (m/s)</a:t>
              </a:r>
            </a:p>
          </p:txBody>
        </p:sp>
      </p:grpSp>
      <p:sp>
        <p:nvSpPr>
          <p:cNvPr id="28" name="Line 6"/>
          <p:cNvSpPr>
            <a:spLocks noChangeShapeType="1"/>
          </p:cNvSpPr>
          <p:nvPr/>
        </p:nvSpPr>
        <p:spPr bwMode="auto">
          <a:xfrm flipV="1">
            <a:off x="1712788" y="2099755"/>
            <a:ext cx="2312473" cy="268467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1712787" y="2169781"/>
            <a:ext cx="3464601" cy="1872207"/>
          </a:xfrm>
          <a:prstGeom prst="line">
            <a:avLst/>
          </a:prstGeom>
          <a:noFill/>
          <a:ln w="57150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Line 6"/>
          <p:cNvSpPr>
            <a:spLocks noChangeShapeType="1"/>
          </p:cNvSpPr>
          <p:nvPr/>
        </p:nvSpPr>
        <p:spPr bwMode="auto">
          <a:xfrm flipV="1">
            <a:off x="1712787" y="3429000"/>
            <a:ext cx="3734929" cy="110505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282" y="129684"/>
            <a:ext cx="6347713" cy="1320800"/>
          </a:xfrm>
        </p:spPr>
        <p:txBody>
          <a:bodyPr/>
          <a:lstStyle/>
          <a:p>
            <a:r>
              <a:rPr lang="en-GB" dirty="0"/>
              <a:t>Finding the gradient of a velocity-time graph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45CC8-77C0-458E-938C-CAE35D00CCD1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323766" y="1316105"/>
            <a:ext cx="5359356" cy="4751811"/>
            <a:chOff x="116" y="2614"/>
            <a:chExt cx="1709" cy="1508"/>
          </a:xfrm>
        </p:grpSpPr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442" y="2614"/>
              <a:ext cx="1304" cy="1361"/>
              <a:chOff x="442" y="2614"/>
              <a:chExt cx="1304" cy="1361"/>
            </a:xfrm>
          </p:grpSpPr>
          <p:sp>
            <p:nvSpPr>
              <p:cNvPr id="11" name="Line 6"/>
              <p:cNvSpPr>
                <a:spLocks noChangeShapeType="1"/>
              </p:cNvSpPr>
              <p:nvPr/>
            </p:nvSpPr>
            <p:spPr bwMode="auto">
              <a:xfrm flipV="1">
                <a:off x="442" y="2927"/>
                <a:ext cx="1191" cy="567"/>
              </a:xfrm>
              <a:prstGeom prst="line">
                <a:avLst/>
              </a:prstGeom>
              <a:noFill/>
              <a:ln w="571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442" y="2614"/>
                <a:ext cx="0" cy="1361"/>
              </a:xfrm>
              <a:prstGeom prst="line">
                <a:avLst/>
              </a:prstGeom>
              <a:ln w="38100">
                <a:headEnd/>
                <a:tailEnd type="triangl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>
                <a:off x="442" y="3975"/>
                <a:ext cx="1304" cy="0"/>
              </a:xfrm>
              <a:prstGeom prst="line">
                <a:avLst/>
              </a:prstGeom>
              <a:ln w="38100"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1088" y="3995"/>
              <a:ext cx="73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</a:rPr>
                <a:t>Time (s)</a:t>
              </a:r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 rot="16200000">
              <a:off x="-282" y="3147"/>
              <a:ext cx="924" cy="1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2000" b="1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</a:rPr>
                <a:t>Velocity (m/s</a:t>
              </a:r>
              <a:r>
                <a:rPr lang="en-GB" sz="2000" dirty="0">
                  <a:solidFill>
                    <a:schemeClr val="accent2">
                      <a:lumMod val="50000"/>
                    </a:schemeClr>
                  </a:solidFill>
                  <a:latin typeface="Tahoma" pitchFamily="34" charset="0"/>
                </a:rPr>
                <a:t>)</a:t>
              </a:r>
            </a:p>
          </p:txBody>
        </p:sp>
      </p:grpSp>
      <p:sp>
        <p:nvSpPr>
          <p:cNvPr id="14" name="Rectangle 13"/>
          <p:cNvSpPr/>
          <p:nvPr/>
        </p:nvSpPr>
        <p:spPr>
          <a:xfrm>
            <a:off x="698794" y="3639253"/>
            <a:ext cx="5629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8113" y="1739032"/>
            <a:ext cx="5245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</a:p>
        </p:txBody>
      </p:sp>
      <p:cxnSp>
        <p:nvCxnSpPr>
          <p:cNvPr id="17" name="Straight Connector 16"/>
          <p:cNvCxnSpPr>
            <a:stCxn id="11" idx="1"/>
          </p:cNvCxnSpPr>
          <p:nvPr/>
        </p:nvCxnSpPr>
        <p:spPr>
          <a:xfrm flipH="1">
            <a:off x="1346089" y="2302388"/>
            <a:ext cx="3734929" cy="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6200000" flipH="1">
            <a:off x="3213554" y="4186693"/>
            <a:ext cx="3734929" cy="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4824390" y="5704019"/>
            <a:ext cx="4587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607453" y="1982091"/>
                <a:ext cx="3141008" cy="4220964"/>
              </a:xfrm>
              <a:prstGeom prst="rect">
                <a:avLst/>
              </a:pr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Gradient= rise/run</a:t>
                </a: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Or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𝑣𝑒𝑟𝑡𝑖𝑐𝑎𝑙</m:t>
                          </m:r>
                        </m:num>
                        <m:den>
                          <m:r>
                            <a:rPr lang="en-GB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en-GB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𝑜𝑟𝑖𝑧𝑜𝑛𝑡𝑎𝑙</m:t>
                          </m:r>
                        </m:den>
                      </m:f>
                    </m:oMath>
                  </m:oMathPara>
                </a14:m>
                <a:endParaRPr lang="en-GB" dirty="0">
                  <a:solidFill>
                    <a:schemeClr val="accent2">
                      <a:lumMod val="50000"/>
                    </a:schemeClr>
                  </a:solidFill>
                  <a:latin typeface="+mn-lt"/>
                </a:endParaRPr>
              </a:p>
              <a:p>
                <a:endParaRPr lang="en-GB" dirty="0">
                  <a:solidFill>
                    <a:schemeClr val="accent2">
                      <a:lumMod val="50000"/>
                    </a:schemeClr>
                  </a:solidFill>
                  <a:latin typeface="+mn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GB" b="0" i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b="0" i="1" smtClean="0">
                              <a:solidFill>
                                <a:schemeClr val="accent2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b="0" i="1" smtClean="0"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dirty="0">
                  <a:solidFill>
                    <a:schemeClr val="accent2">
                      <a:lumMod val="50000"/>
                    </a:schemeClr>
                  </a:solidFill>
                  <a:latin typeface="+mn-lt"/>
                </a:endParaRPr>
              </a:p>
              <a:p>
                <a:endParaRPr lang="en-GB" dirty="0">
                  <a:solidFill>
                    <a:schemeClr val="accent2">
                      <a:lumMod val="50000"/>
                    </a:schemeClr>
                  </a:solidFill>
                  <a:latin typeface="+mn-lt"/>
                </a:endParaRP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In our case that is</a:t>
                </a: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vertical= (v-u)</a:t>
                </a: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Horizontal=t</a:t>
                </a:r>
              </a:p>
              <a:p>
                <a:endParaRPr lang="en-GB" dirty="0">
                  <a:solidFill>
                    <a:schemeClr val="accent2">
                      <a:lumMod val="50000"/>
                    </a:schemeClr>
                  </a:solidFill>
                  <a:latin typeface="+mn-lt"/>
                </a:endParaRP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Gradient=(v-u)/t</a:t>
                </a:r>
              </a:p>
              <a:p>
                <a:r>
                  <a:rPr lang="en-GB" dirty="0">
                    <a:solidFill>
                      <a:schemeClr val="accent2">
                        <a:lumMod val="50000"/>
                      </a:schemeClr>
                    </a:solidFill>
                    <a:latin typeface="+mn-lt"/>
                  </a:rPr>
                  <a:t>Gradient = acceleration</a:t>
                </a:r>
              </a:p>
              <a:p>
                <a:endParaRPr lang="en-GB" dirty="0">
                  <a:solidFill>
                    <a:schemeClr val="accent2">
                      <a:lumMod val="50000"/>
                    </a:schemeClr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7453" y="1982091"/>
                <a:ext cx="3141008" cy="4220964"/>
              </a:xfrm>
              <a:prstGeom prst="rect">
                <a:avLst/>
              </a:prstGeom>
              <a:blipFill>
                <a:blip r:embed="rId2"/>
                <a:stretch>
                  <a:fillRect l="-1748" t="-86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D61BCAE-0EA6-48F4-8C49-A0B7033D8805}"/>
              </a:ext>
            </a:extLst>
          </p:cNvPr>
          <p:cNvCxnSpPr>
            <a:endCxn id="11" idx="1"/>
          </p:cNvCxnSpPr>
          <p:nvPr/>
        </p:nvCxnSpPr>
        <p:spPr>
          <a:xfrm flipV="1">
            <a:off x="1346089" y="2302389"/>
            <a:ext cx="3734929" cy="179852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665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2"/>
          <p:cNvSpPr>
            <a:spLocks noGrp="1" noChangeArrowheads="1"/>
          </p:cNvSpPr>
          <p:nvPr>
            <p:ph type="title"/>
          </p:nvPr>
        </p:nvSpPr>
        <p:spPr>
          <a:xfrm>
            <a:off x="353282" y="188640"/>
            <a:ext cx="6347713" cy="1320800"/>
          </a:xfrm>
        </p:spPr>
        <p:txBody>
          <a:bodyPr/>
          <a:lstStyle/>
          <a:p>
            <a:pPr eaLnBrk="1" hangingPunct="1"/>
            <a:r>
              <a:rPr lang="en-GB" dirty="0"/>
              <a:t>Drawing velocity-time Graphs</a:t>
            </a:r>
          </a:p>
        </p:txBody>
      </p:sp>
      <p:sp>
        <p:nvSpPr>
          <p:cNvPr id="135173" name="Rectangle 3"/>
          <p:cNvSpPr>
            <a:spLocks noGrp="1" noChangeArrowheads="1"/>
          </p:cNvSpPr>
          <p:nvPr>
            <p:ph idx="1"/>
          </p:nvPr>
        </p:nvSpPr>
        <p:spPr>
          <a:xfrm>
            <a:off x="251519" y="1078838"/>
            <a:ext cx="8282881" cy="53276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800" dirty="0"/>
              <a:t>Draw a velocity-time graph for the following journey</a:t>
            </a:r>
          </a:p>
          <a:p>
            <a:pPr eaLnBrk="1" hangingPunct="1">
              <a:lnSpc>
                <a:spcPct val="90000"/>
              </a:lnSpc>
            </a:pPr>
            <a:endParaRPr lang="en-GB" sz="2800" dirty="0"/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A train leaves the station and take 30s to accelerate to 15m/s.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It remains at this speed for a further 15 seconds.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As it approaches the next station it slows to 5m/s.  It takes 20 seconds to decelerate to this speed</a:t>
            </a:r>
          </a:p>
          <a:p>
            <a:pPr eaLnBrk="1" hangingPunct="1">
              <a:lnSpc>
                <a:spcPct val="90000"/>
              </a:lnSpc>
            </a:pPr>
            <a:r>
              <a:rPr lang="en-GB" sz="2800" dirty="0"/>
              <a:t>As it finally pulls into the next station it slows to a stop in 15 seconds.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AAB3C93-BA40-432A-B13A-B377F52BAE96}" type="slidenum">
              <a:rPr lang="en-GB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098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What It Should Look Like</a:t>
            </a:r>
          </a:p>
        </p:txBody>
      </p:sp>
      <p:graphicFrame>
        <p:nvGraphicFramePr>
          <p:cNvPr id="717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0209205"/>
              </p:ext>
            </p:extLst>
          </p:nvPr>
        </p:nvGraphicFramePr>
        <p:xfrm>
          <a:off x="304800" y="1198563"/>
          <a:ext cx="8351838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art" r:id="rId3" imgW="6734646" imgH="3858091" progId="Excel.Chart.8">
                  <p:embed/>
                </p:oleObj>
              </mc:Choice>
              <mc:Fallback>
                <p:oleObj name="Chart" r:id="rId3" imgW="6734646" imgH="3858091" progId="Excel.Chart.8">
                  <p:embed/>
                  <p:pic>
                    <p:nvPicPr>
                      <p:cNvPr id="71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98563"/>
                        <a:ext cx="8351838" cy="478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D0FF6B-731D-4E77-B562-CFD89D9BCF4D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18</a:t>
            </a:fld>
            <a:endParaRPr lang="en-GB" sz="1800">
              <a:solidFill>
                <a:schemeClr val="accent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2420888"/>
            <a:ext cx="59490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Let’s find out the</a:t>
            </a:r>
          </a:p>
          <a:p>
            <a:pPr algn="ctr"/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accelerations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3940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/>
              <a:t>What It Should Look Like</a:t>
            </a:r>
          </a:p>
        </p:txBody>
      </p:sp>
      <p:graphicFrame>
        <p:nvGraphicFramePr>
          <p:cNvPr id="7174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4509787"/>
              </p:ext>
            </p:extLst>
          </p:nvPr>
        </p:nvGraphicFramePr>
        <p:xfrm>
          <a:off x="304800" y="1198563"/>
          <a:ext cx="8351838" cy="478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art" r:id="rId3" imgW="6734646" imgH="3858091" progId="Excel.Chart.8">
                  <p:embed/>
                </p:oleObj>
              </mc:Choice>
              <mc:Fallback>
                <p:oleObj name="Chart" r:id="rId3" imgW="6734646" imgH="3858091" progId="Excel.Chart.8">
                  <p:embed/>
                  <p:pic>
                    <p:nvPicPr>
                      <p:cNvPr id="71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198563"/>
                        <a:ext cx="8351838" cy="478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D0FF6B-731D-4E77-B562-CFD89D9BCF4D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19</a:t>
            </a:fld>
            <a:endParaRPr lang="en-GB" sz="1800">
              <a:solidFill>
                <a:schemeClr val="accent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5436096" y="1844824"/>
            <a:ext cx="0" cy="3168352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211960" y="1844824"/>
            <a:ext cx="0" cy="3168352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092280" y="3861048"/>
            <a:ext cx="0" cy="1152128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547664" y="3861048"/>
            <a:ext cx="5544616" cy="0"/>
          </a:xfrm>
          <a:prstGeom prst="line">
            <a:avLst/>
          </a:prstGeom>
          <a:ln w="571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051720" y="2276872"/>
            <a:ext cx="1409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a=0.5ms</a:t>
            </a:r>
            <a:r>
              <a:rPr lang="en-GB" baseline="30000" dirty="0"/>
              <a:t>-2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11960" y="1383159"/>
            <a:ext cx="1178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a=0ms</a:t>
            </a:r>
            <a:r>
              <a:rPr lang="en-GB" baseline="30000" dirty="0"/>
              <a:t>-2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84168" y="2100411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a=-0.5ms</a:t>
            </a:r>
            <a:r>
              <a:rPr lang="en-GB" baseline="30000" dirty="0"/>
              <a:t>-2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380312" y="3663007"/>
            <a:ext cx="1511952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a=-0.3ms</a:t>
            </a:r>
            <a:r>
              <a:rPr lang="en-GB" baseline="30000" dirty="0"/>
              <a:t>-2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6" grpId="0"/>
      <p:bldP spid="17" grpId="0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extLst>
              <a:ext uri="{FF2B5EF4-FFF2-40B4-BE49-F238E27FC236}">
                <a16:creationId xmlns:a16="http://schemas.microsoft.com/office/drawing/2014/main" id="{EBE158A6-47AA-4998-B216-10D2308537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8156" y="1458362"/>
            <a:ext cx="8167687" cy="4586288"/>
          </a:xfrm>
          <a:prstGeom prst="rect">
            <a:avLst/>
          </a:prstGeom>
          <a:noFill/>
          <a:ln/>
        </p:spPr>
      </p:pic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88156" y="167920"/>
            <a:ext cx="7772400" cy="2137792"/>
          </a:xfrm>
        </p:spPr>
        <p:txBody>
          <a:bodyPr/>
          <a:lstStyle/>
          <a:p>
            <a:pPr algn="ctr" eaLnBrk="1" hangingPunct="1"/>
            <a:r>
              <a:rPr lang="en-GB" sz="6000" dirty="0"/>
              <a:t>Describing graphs</a:t>
            </a:r>
            <a:br>
              <a:rPr lang="en-GB" sz="6000" dirty="0"/>
            </a:br>
            <a:endParaRPr lang="en-GB" sz="6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F65E5C-08DE-4363-BC7B-FBBF4295FB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05712"/>
            <a:ext cx="2918226" cy="4552288"/>
          </a:xfrm>
          <a:prstGeom prst="rect">
            <a:avLst/>
          </a:prstGeom>
        </p:spPr>
      </p:pic>
      <p:sp>
        <p:nvSpPr>
          <p:cNvPr id="4" name="Subtitle 3">
            <a:extLst>
              <a:ext uri="{FF2B5EF4-FFF2-40B4-BE49-F238E27FC236}">
                <a16:creationId xmlns:a16="http://schemas.microsoft.com/office/drawing/2014/main" id="{B021FF39-95E7-4A45-87B1-F66275D217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0356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4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2" y="813703"/>
            <a:ext cx="723582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DFD36DB5-65E7-4DFE-BE1F-C89C1D23C4F7}" type="slidenum">
              <a:rPr lang="en-GB"/>
              <a:pPr/>
              <a:t>20</a:t>
            </a:fld>
            <a:endParaRPr lang="en-GB"/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59531" y="5023231"/>
            <a:ext cx="9024937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2000" b="1" dirty="0">
                <a:solidFill>
                  <a:srgbClr val="000099"/>
                </a:solidFill>
                <a:latin typeface="Comic Sans MS" pitchFamily="66" charset="0"/>
              </a:rPr>
              <a:t>0 - 10 seconds: </a:t>
            </a:r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___________ ____ from ____ metres per second</a:t>
            </a:r>
          </a:p>
          <a:p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to ____ metres per second. (Constant/uniform _______________ ).</a:t>
            </a:r>
          </a:p>
          <a:p>
            <a:r>
              <a:rPr lang="en-GB" sz="2000" b="1" dirty="0">
                <a:solidFill>
                  <a:srgbClr val="000099"/>
                </a:solidFill>
                <a:latin typeface="Comic Sans MS" pitchFamily="66" charset="0"/>
              </a:rPr>
              <a:t>10 - 15 seconds: </a:t>
            </a:r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__________ _________ of ____ metres per second.</a:t>
            </a:r>
          </a:p>
          <a:p>
            <a:r>
              <a:rPr lang="en-GB" sz="2000" b="1" dirty="0">
                <a:solidFill>
                  <a:srgbClr val="000099"/>
                </a:solidFill>
                <a:latin typeface="Comic Sans MS" pitchFamily="66" charset="0"/>
              </a:rPr>
              <a:t>15 - 20 seconds: </a:t>
            </a:r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___________ _______ from ____ metres per second</a:t>
            </a:r>
          </a:p>
          <a:p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to ____ metres per second. (Constant/uniform _________________ ).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107504" y="234997"/>
            <a:ext cx="655272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Describe the motion represented by the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line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on each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speed-time graph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441117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0CEC22-3198-4D54-9DC6-97CCF66F0D4A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21</a:t>
            </a:fld>
            <a:endParaRPr lang="en-GB" sz="1800">
              <a:solidFill>
                <a:schemeClr val="accent1"/>
              </a:solidFill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92306" y="140255"/>
            <a:ext cx="8135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 dirty="0"/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Finding the </a:t>
            </a:r>
            <a:r>
              <a:rPr lang="en-GB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itchFamily="66" charset="0"/>
              </a:rPr>
              <a:t>Acceleration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from velocity-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time graph</a:t>
            </a:r>
            <a:r>
              <a:rPr lang="en-GB" dirty="0">
                <a:solidFill>
                  <a:srgbClr val="FFFF00"/>
                </a:solidFill>
              </a:rPr>
              <a:t>: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7" y="522287"/>
            <a:ext cx="7235825" cy="426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4059529" y="1176337"/>
            <a:ext cx="0" cy="2952750"/>
          </a:xfrm>
          <a:prstGeom prst="line">
            <a:avLst/>
          </a:prstGeom>
          <a:ln w="38100">
            <a:solidFill>
              <a:srgbClr val="FFFF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508104" y="1052736"/>
            <a:ext cx="0" cy="295275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49" name="TextBox 3"/>
          <p:cNvSpPr txBox="1">
            <a:spLocks noChangeArrowheads="1"/>
          </p:cNvSpPr>
          <p:nvPr/>
        </p:nvSpPr>
        <p:spPr bwMode="auto">
          <a:xfrm>
            <a:off x="922338" y="4764088"/>
            <a:ext cx="2527300" cy="1570037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FF00"/>
                </a:solidFill>
              </a:rPr>
              <a:t>Gradient = rise/run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a=(v-u)/t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a=(10-0)/10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a=1m/s</a:t>
            </a:r>
            <a:r>
              <a:rPr lang="en-GB" baseline="30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250" name="TextBox 11"/>
          <p:cNvSpPr txBox="1">
            <a:spLocks noChangeArrowheads="1"/>
          </p:cNvSpPr>
          <p:nvPr/>
        </p:nvSpPr>
        <p:spPr bwMode="auto">
          <a:xfrm>
            <a:off x="3708400" y="4765675"/>
            <a:ext cx="2525713" cy="157003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FF00"/>
                </a:solidFill>
              </a:rPr>
              <a:t>Gradient = rise/run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a=(v-u)/t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a=(10-10)/5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a=0m/s</a:t>
            </a:r>
            <a:r>
              <a:rPr lang="en-GB" baseline="30000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10251" name="TextBox 12"/>
          <p:cNvSpPr txBox="1">
            <a:spLocks noChangeArrowheads="1"/>
          </p:cNvSpPr>
          <p:nvPr/>
        </p:nvSpPr>
        <p:spPr bwMode="auto">
          <a:xfrm>
            <a:off x="6443663" y="4778375"/>
            <a:ext cx="2527300" cy="157003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rgbClr val="FFFF00"/>
                </a:solidFill>
              </a:rPr>
              <a:t>Gradient = rise/run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a=(v-u)/t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a=(0-10)/5</a:t>
            </a:r>
          </a:p>
          <a:p>
            <a:pPr eaLnBrk="1" hangingPunct="1"/>
            <a:r>
              <a:rPr lang="en-GB" dirty="0">
                <a:solidFill>
                  <a:srgbClr val="FFFF00"/>
                </a:solidFill>
              </a:rPr>
              <a:t>a=-2m/s</a:t>
            </a:r>
            <a:r>
              <a:rPr lang="en-GB" baseline="30000" dirty="0">
                <a:solidFill>
                  <a:srgbClr val="FFFF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0" animBg="1"/>
      <p:bldP spid="10250" grpId="0" animBg="1"/>
      <p:bldP spid="1025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096000" cy="4572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/>
              <a:t>Problems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3519907-5F3A-4087-8475-9C1B26BBBA6C}" type="slidenum">
              <a:rPr lang="en-GB"/>
              <a:pPr/>
              <a:t>22</a:t>
            </a:fld>
            <a:endParaRPr lang="en-GB"/>
          </a:p>
        </p:txBody>
      </p:sp>
      <p:graphicFrame>
        <p:nvGraphicFramePr>
          <p:cNvPr id="150535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488382"/>
              </p:ext>
            </p:extLst>
          </p:nvPr>
        </p:nvGraphicFramePr>
        <p:xfrm>
          <a:off x="260288" y="2039600"/>
          <a:ext cx="8623424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Document" r:id="rId3" imgW="2819400" imgH="718820" progId="Word.Document.8">
                  <p:embed/>
                </p:oleObj>
              </mc:Choice>
              <mc:Fallback>
                <p:oleObj name="Document" r:id="rId3" imgW="2819400" imgH="718820" progId="Word.Document.8">
                  <p:embed/>
                  <p:pic>
                    <p:nvPicPr>
                      <p:cNvPr id="150535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88" y="2039600"/>
                        <a:ext cx="8623424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6" name="Text Box 1030"/>
          <p:cNvSpPr txBox="1">
            <a:spLocks noChangeArrowheads="1"/>
          </p:cNvSpPr>
          <p:nvPr/>
        </p:nvSpPr>
        <p:spPr bwMode="auto">
          <a:xfrm>
            <a:off x="583432" y="978498"/>
            <a:ext cx="67239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2. Calculate (a)the acceleration over OA, AB and BC</a:t>
            </a:r>
          </a:p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	</a:t>
            </a:r>
          </a:p>
        </p:txBody>
      </p:sp>
      <p:sp>
        <p:nvSpPr>
          <p:cNvPr id="337928" name="Text Box 1032"/>
          <p:cNvSpPr txBox="1">
            <a:spLocks noChangeArrowheads="1"/>
          </p:cNvSpPr>
          <p:nvPr/>
        </p:nvSpPr>
        <p:spPr bwMode="auto">
          <a:xfrm>
            <a:off x="611560" y="6101553"/>
            <a:ext cx="4680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3300"/>
                </a:solidFill>
              </a:rPr>
              <a:t>5m/s</a:t>
            </a:r>
            <a:r>
              <a:rPr lang="en-US" baseline="30000" dirty="0">
                <a:solidFill>
                  <a:srgbClr val="FF3300"/>
                </a:solidFill>
              </a:rPr>
              <a:t>2</a:t>
            </a:r>
            <a:r>
              <a:rPr lang="en-US" dirty="0">
                <a:solidFill>
                  <a:srgbClr val="FF3300"/>
                </a:solidFill>
              </a:rPr>
              <a:t>, 0, 3.75m/s</a:t>
            </a:r>
            <a:r>
              <a:rPr lang="en-US" baseline="30000" dirty="0">
                <a:solidFill>
                  <a:srgbClr val="FF3300"/>
                </a:solidFill>
              </a:rPr>
              <a:t>2</a:t>
            </a:r>
            <a:r>
              <a:rPr lang="en-US" dirty="0">
                <a:solidFill>
                  <a:srgbClr val="FF3300"/>
                </a:solidFill>
              </a:rPr>
              <a:t>, 127.5m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71087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7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30300" y="908720"/>
            <a:ext cx="4521820" cy="354494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GB" sz="4000" dirty="0"/>
              <a:t>Finding the distance and displacement from velocity-time graphs </a:t>
            </a:r>
            <a:r>
              <a:rPr lang="en-GB" sz="3000" dirty="0"/>
              <a:t/>
            </a:r>
            <a:br>
              <a:rPr lang="en-GB" sz="3000" dirty="0"/>
            </a:br>
            <a:endParaRPr lang="en-GB" sz="3000" dirty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87824" y="5858037"/>
            <a:ext cx="3251601" cy="1096899"/>
          </a:xfrm>
        </p:spPr>
        <p:txBody>
          <a:bodyPr>
            <a:normAutofit/>
          </a:bodyPr>
          <a:lstStyle/>
          <a:p>
            <a:pPr eaLnBrk="1" hangingPunct="1"/>
            <a:r>
              <a:rPr lang="en-GB" dirty="0"/>
              <a:t>N5 Physics  Dynamics</a:t>
            </a:r>
          </a:p>
        </p:txBody>
      </p:sp>
      <p:pic>
        <p:nvPicPr>
          <p:cNvPr id="3" name="Picture 2" descr="A close-up of a toy&#10;&#10;Description automatically generated with medium confidence">
            <a:extLst>
              <a:ext uri="{FF2B5EF4-FFF2-40B4-BE49-F238E27FC236}">
                <a16:creationId xmlns:a16="http://schemas.microsoft.com/office/drawing/2014/main" id="{BFDA140D-D1CA-4F5C-BE4A-19539C4673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263" y="908720"/>
            <a:ext cx="2304475" cy="3972433"/>
          </a:xfrm>
          <a:prstGeom prst="rect">
            <a:avLst/>
          </a:prstGeom>
        </p:spPr>
      </p:pic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442997" y="6041362"/>
            <a:ext cx="512504" cy="365125"/>
          </a:xfrm>
        </p:spPr>
        <p:txBody>
          <a:bodyPr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fld id="{BD9370B0-235F-4C5B-9481-FA1C94E04753}" type="slidenum">
              <a:rPr lang="en-GB" sz="1900" smtClean="0"/>
              <a:pPr eaLnBrk="1" hangingPunct="1">
                <a:lnSpc>
                  <a:spcPct val="90000"/>
                </a:lnSpc>
                <a:spcAft>
                  <a:spcPts val="600"/>
                </a:spcAft>
              </a:pPr>
              <a:t>23</a:t>
            </a:fld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38665998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12" name="Rectangle 2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sz="3200"/>
              <a:t>Distance and Displacement from a graph</a:t>
            </a: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8" name="Rectangle 87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896817" y="6041362"/>
            <a:ext cx="512504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19EB44B0-ADA8-48A8-A2B6-85E3D6FD0595}" type="slidenum">
              <a:rPr lang="en-GB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24</a:t>
            </a:fld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145415" name="Rectangle 3">
            <a:extLst>
              <a:ext uri="{FF2B5EF4-FFF2-40B4-BE49-F238E27FC236}">
                <a16:creationId xmlns:a16="http://schemas.microsoft.com/office/drawing/2014/main" id="{F9FA9CA4-1B1A-4B31-8B0D-9BE3AEB1A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056631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8199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A29A5CF-F831-4BFA-95B1-A055BE7FCD06}" type="slidenum">
              <a:rPr lang="en-GB"/>
              <a:pPr/>
              <a:t>25</a:t>
            </a:fld>
            <a:endParaRPr lang="en-GB"/>
          </a:p>
        </p:txBody>
      </p:sp>
      <p:sp>
        <p:nvSpPr>
          <p:cNvPr id="200708" name="Rectangle 3"/>
          <p:cNvSpPr>
            <a:spLocks noChangeArrowheads="1"/>
          </p:cNvSpPr>
          <p:nvPr/>
        </p:nvSpPr>
        <p:spPr bwMode="auto">
          <a:xfrm>
            <a:off x="1452563" y="-1252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2724150" y="2724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0710" name="Picture 4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71600"/>
            <a:ext cx="403860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2724150" y="14097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0712" name="Picture 6" descr="msotw9_temp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488156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0713" name="Text Box 8"/>
          <p:cNvSpPr txBox="1">
            <a:spLocks noChangeArrowheads="1"/>
          </p:cNvSpPr>
          <p:nvPr/>
        </p:nvSpPr>
        <p:spPr bwMode="auto">
          <a:xfrm>
            <a:off x="5013325" y="3927475"/>
            <a:ext cx="38814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Copy out the shapes and find  the area of each shape.</a:t>
            </a:r>
          </a:p>
          <a:p>
            <a:pPr eaLnBrk="1" hangingPunct="1"/>
            <a:r>
              <a:rPr lang="en-GB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Include your working</a:t>
            </a:r>
          </a:p>
        </p:txBody>
      </p:sp>
    </p:spTree>
    <p:extLst>
      <p:ext uri="{BB962C8B-B14F-4D97-AF65-F5344CB8AC3E}">
        <p14:creationId xmlns:p14="http://schemas.microsoft.com/office/powerpoint/2010/main" val="41954666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6F47155-03A9-4752-9740-45B80A82D549}" type="slidenum">
              <a:rPr lang="en-GB"/>
              <a:pPr/>
              <a:t>26</a:t>
            </a:fld>
            <a:endParaRPr lang="en-GB"/>
          </a:p>
        </p:txBody>
      </p:sp>
      <p:sp>
        <p:nvSpPr>
          <p:cNvPr id="201732" name="Rectangle 1027"/>
          <p:cNvSpPr>
            <a:spLocks noChangeArrowheads="1"/>
          </p:cNvSpPr>
          <p:nvPr/>
        </p:nvSpPr>
        <p:spPr bwMode="auto">
          <a:xfrm>
            <a:off x="1471613" y="-881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1733" name="Rectangle 1029"/>
          <p:cNvSpPr>
            <a:spLocks noChangeArrowheads="1"/>
          </p:cNvSpPr>
          <p:nvPr/>
        </p:nvSpPr>
        <p:spPr bwMode="auto">
          <a:xfrm>
            <a:off x="1471613" y="709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1734" name="Picture 1028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738"/>
            <a:ext cx="6986588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5738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9B5CE336-A9AF-40BD-8DED-293C40F9847A}" type="slidenum">
              <a:rPr lang="en-GB"/>
              <a:pPr/>
              <a:t>27</a:t>
            </a:fld>
            <a:endParaRPr lang="en-GB"/>
          </a:p>
        </p:txBody>
      </p:sp>
      <p:grpSp>
        <p:nvGrpSpPr>
          <p:cNvPr id="202756" name="Group 8"/>
          <p:cNvGrpSpPr>
            <a:grpSpLocks/>
          </p:cNvGrpSpPr>
          <p:nvPr/>
        </p:nvGrpSpPr>
        <p:grpSpPr bwMode="auto">
          <a:xfrm>
            <a:off x="457200" y="1447800"/>
            <a:ext cx="8396288" cy="4114800"/>
            <a:chOff x="288" y="672"/>
            <a:chExt cx="5289" cy="2592"/>
          </a:xfrm>
        </p:grpSpPr>
        <p:pic>
          <p:nvPicPr>
            <p:cNvPr id="202757" name="Picture 2" descr="msotw9_temp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672"/>
              <a:ext cx="5289" cy="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2758" name="Group 6"/>
            <p:cNvGrpSpPr>
              <a:grpSpLocks/>
            </p:cNvGrpSpPr>
            <p:nvPr/>
          </p:nvGrpSpPr>
          <p:grpSpPr bwMode="auto">
            <a:xfrm>
              <a:off x="288" y="672"/>
              <a:ext cx="5280" cy="2592"/>
              <a:chOff x="288" y="960"/>
              <a:chExt cx="5280" cy="2592"/>
            </a:xfrm>
          </p:grpSpPr>
          <p:sp>
            <p:nvSpPr>
              <p:cNvPr id="202759" name="Rectangle 4"/>
              <p:cNvSpPr>
                <a:spLocks noChangeArrowheads="1"/>
              </p:cNvSpPr>
              <p:nvPr/>
            </p:nvSpPr>
            <p:spPr bwMode="auto">
              <a:xfrm>
                <a:off x="288" y="1968"/>
                <a:ext cx="5280" cy="158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2760" name="Rectangle 5"/>
              <p:cNvSpPr>
                <a:spLocks noChangeArrowheads="1"/>
              </p:cNvSpPr>
              <p:nvPr/>
            </p:nvSpPr>
            <p:spPr bwMode="auto">
              <a:xfrm>
                <a:off x="4272" y="960"/>
                <a:ext cx="1296" cy="100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02761" name="Group 11"/>
          <p:cNvGrpSpPr>
            <a:grpSpLocks/>
          </p:cNvGrpSpPr>
          <p:nvPr/>
        </p:nvGrpSpPr>
        <p:grpSpPr bwMode="auto">
          <a:xfrm>
            <a:off x="467963" y="1284967"/>
            <a:ext cx="8396288" cy="4175125"/>
            <a:chOff x="288" y="864"/>
            <a:chExt cx="5289" cy="2630"/>
          </a:xfrm>
        </p:grpSpPr>
        <p:pic>
          <p:nvPicPr>
            <p:cNvPr id="202762" name="Picture 7" descr="msotw9_temp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912"/>
              <a:ext cx="5289" cy="2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2763" name="Rectangle 9"/>
            <p:cNvSpPr>
              <a:spLocks noChangeArrowheads="1"/>
            </p:cNvSpPr>
            <p:nvPr/>
          </p:nvSpPr>
          <p:spPr bwMode="auto">
            <a:xfrm>
              <a:off x="288" y="1872"/>
              <a:ext cx="5232" cy="15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2764" name="AutoShape 10"/>
            <p:cNvSpPr>
              <a:spLocks noChangeArrowheads="1"/>
            </p:cNvSpPr>
            <p:nvPr/>
          </p:nvSpPr>
          <p:spPr bwMode="auto">
            <a:xfrm>
              <a:off x="3744" y="864"/>
              <a:ext cx="1776" cy="2544"/>
            </a:xfrm>
            <a:prstGeom prst="parallelogram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48172" name="Picture 12" descr="msotw9_temp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37" y="1327879"/>
            <a:ext cx="8396288" cy="409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33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8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2F02A-CEEE-4368-9FC4-46A8A472EC53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9088" y="0"/>
            <a:ext cx="8856984" cy="674136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The AREA under a speed time graph tells us HOW FAR we have travelled (DISTANCE)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5536" y="260648"/>
            <a:ext cx="76117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+mn-lt"/>
              </a:rPr>
              <a:t>The AREA under a speed time graph tells us HOW FAR we have travelled (DISTANCE)</a:t>
            </a:r>
          </a:p>
          <a:p>
            <a:pPr algn="ctr"/>
            <a:endParaRPr lang="en-GB" dirty="0">
              <a:latin typeface="+mn-lt"/>
            </a:endParaRPr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645273"/>
              </p:ext>
            </p:extLst>
          </p:nvPr>
        </p:nvGraphicFramePr>
        <p:xfrm>
          <a:off x="5745659" y="1152633"/>
          <a:ext cx="1574602" cy="17222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533160" imgH="583920" progId="Equation.3">
                  <p:embed/>
                </p:oleObj>
              </mc:Choice>
              <mc:Fallback>
                <p:oleObj name="Equation" r:id="rId3" imgW="533160" imgH="583920" progId="Equation.3">
                  <p:embed/>
                  <p:pic>
                    <p:nvPicPr>
                      <p:cNvPr id="24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5659" y="1152633"/>
                        <a:ext cx="1574602" cy="1722221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oup 26"/>
          <p:cNvGrpSpPr/>
          <p:nvPr/>
        </p:nvGrpSpPr>
        <p:grpSpPr>
          <a:xfrm>
            <a:off x="1083836" y="1458013"/>
            <a:ext cx="6561295" cy="3729036"/>
            <a:chOff x="1226385" y="1600007"/>
            <a:chExt cx="6561295" cy="3729036"/>
          </a:xfrm>
        </p:grpSpPr>
        <p:grpSp>
          <p:nvGrpSpPr>
            <p:cNvPr id="21" name="Group 20"/>
            <p:cNvGrpSpPr/>
            <p:nvPr/>
          </p:nvGrpSpPr>
          <p:grpSpPr>
            <a:xfrm>
              <a:off x="1691680" y="1600007"/>
              <a:ext cx="6096000" cy="3729036"/>
              <a:chOff x="685800" y="1731963"/>
              <a:chExt cx="6096000" cy="3729036"/>
            </a:xfrm>
          </p:grpSpPr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4612680" y="5046662"/>
                <a:ext cx="914400" cy="414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t(s)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927100" y="3464526"/>
                <a:ext cx="5029200" cy="1449387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ln w="28575">
                    <a:solidFill>
                      <a:schemeClr val="accent1">
                        <a:lumMod val="60000"/>
                        <a:lumOff val="40000"/>
                      </a:schemeClr>
                    </a:solidFill>
                  </a:ln>
                </a:endParaRPr>
              </a:p>
            </p:txBody>
          </p:sp>
          <p:grpSp>
            <p:nvGrpSpPr>
              <p:cNvPr id="15" name="Group 11"/>
              <p:cNvGrpSpPr>
                <a:grpSpLocks/>
              </p:cNvGrpSpPr>
              <p:nvPr/>
            </p:nvGrpSpPr>
            <p:grpSpPr bwMode="auto">
              <a:xfrm>
                <a:off x="685800" y="1731963"/>
                <a:ext cx="6096000" cy="3624262"/>
                <a:chOff x="2610" y="6114"/>
                <a:chExt cx="6621" cy="4012"/>
              </a:xfrm>
            </p:grpSpPr>
            <p:sp>
              <p:nvSpPr>
                <p:cNvPr id="16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59" y="6232"/>
                  <a:ext cx="0" cy="3894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18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3024" y="6114"/>
                  <a:ext cx="1017" cy="4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+mn-lt"/>
                    </a:rPr>
                    <a:t>v(m/s</a:t>
                  </a:r>
                  <a:r>
                    <a:rPr kumimoji="0" lang="en-GB" sz="20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)</a:t>
                  </a:r>
                  <a:endParaRPr kumimoji="0" lang="en-US" sz="20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17" name="Line 13"/>
                <p:cNvSpPr>
                  <a:spLocks noChangeShapeType="1"/>
                </p:cNvSpPr>
                <p:nvPr/>
              </p:nvSpPr>
              <p:spPr bwMode="auto">
                <a:xfrm>
                  <a:off x="2610" y="9648"/>
                  <a:ext cx="6621" cy="0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  <p:sp>
            <p:nvSpPr>
              <p:cNvPr id="20" name="Text Box 16"/>
              <p:cNvSpPr txBox="1">
                <a:spLocks noChangeArrowheads="1"/>
              </p:cNvSpPr>
              <p:nvPr/>
            </p:nvSpPr>
            <p:spPr bwMode="auto">
              <a:xfrm>
                <a:off x="5724128" y="4954201"/>
                <a:ext cx="838200" cy="4111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2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n-lt"/>
                  </a:rPr>
                  <a:t>300</a:t>
                </a:r>
                <a:endParaRPr kumimoji="0" lang="en-US" sz="2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endParaRPr>
              </a:p>
            </p:txBody>
          </p:sp>
        </p:grpSp>
        <p:sp>
          <p:nvSpPr>
            <p:cNvPr id="23" name="TextBox 22"/>
            <p:cNvSpPr txBox="1"/>
            <p:nvPr/>
          </p:nvSpPr>
          <p:spPr>
            <a:xfrm>
              <a:off x="1226385" y="3139851"/>
              <a:ext cx="6976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+mn-lt"/>
                </a:rPr>
                <a:t>100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514492" y="4867378"/>
              <a:ext cx="3722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>
                  <a:latin typeface="+mn-lt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052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12F02A-CEEE-4368-9FC4-46A8A472EC53}" type="datetime1">
              <a:rPr lang="en-US" smtClean="0"/>
              <a:pPr>
                <a:defRPr/>
              </a:pPr>
              <a:t>3/3/2022</a:t>
            </a:fld>
            <a:r>
              <a:rPr lang="en-GB"/>
              <a:t>02/10/2011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JAH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39552" y="604718"/>
            <a:ext cx="7416824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My object is travelling very fast. It is travelling at constant speed, its instantaneous speed is constant. It’s acceleration is zero.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To find the distance travelled, </a:t>
            </a:r>
            <a:r>
              <a:rPr kumimoji="0" lang="en-GB" sz="2600" b="0" i="1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</a:t>
            </a:r>
            <a:r>
              <a:rPr kumimoji="0" lang="en-GB" sz="26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, we’d use the formula;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4680627"/>
              </p:ext>
            </p:extLst>
          </p:nvPr>
        </p:nvGraphicFramePr>
        <p:xfrm>
          <a:off x="3131840" y="2994248"/>
          <a:ext cx="2438400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533160" imgH="583920" progId="Equation.3">
                  <p:embed/>
                </p:oleObj>
              </mc:Choice>
              <mc:Fallback>
                <p:oleObj name="Equation" r:id="rId3" imgW="533160" imgH="583920" progId="Equation.3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2994248"/>
                        <a:ext cx="2438400" cy="2667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23728" y="5661248"/>
            <a:ext cx="482453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d= 100x 300=30 000m</a:t>
            </a:r>
          </a:p>
        </p:txBody>
      </p:sp>
    </p:spTree>
    <p:extLst>
      <p:ext uri="{BB962C8B-B14F-4D97-AF65-F5344CB8AC3E}">
        <p14:creationId xmlns:p14="http://schemas.microsoft.com/office/powerpoint/2010/main" val="171657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9538" y="116632"/>
            <a:ext cx="7207250" cy="1872207"/>
          </a:xfrm>
        </p:spPr>
        <p:txBody>
          <a:bodyPr/>
          <a:lstStyle/>
          <a:p>
            <a:pPr indent="-74613" eaLnBrk="1" hangingPunct="1">
              <a:lnSpc>
                <a:spcPct val="120000"/>
              </a:lnSpc>
              <a:buNone/>
            </a:pPr>
            <a:r>
              <a:rPr lang="en-US" sz="2400" dirty="0">
                <a:latin typeface="+mj-lt"/>
              </a:rPr>
              <a:t>The motion of any object can be represented by a </a:t>
            </a:r>
            <a:r>
              <a:rPr lang="en-US" sz="2400" b="1" dirty="0">
                <a:latin typeface="+mj-lt"/>
              </a:rPr>
              <a:t>line </a:t>
            </a:r>
            <a:r>
              <a:rPr lang="en-US" sz="2400" dirty="0">
                <a:latin typeface="+mj-lt"/>
              </a:rPr>
              <a:t>drawn on a </a:t>
            </a:r>
            <a:r>
              <a:rPr lang="en-US" sz="2400" b="1" dirty="0">
                <a:latin typeface="+mj-lt"/>
              </a:rPr>
              <a:t>speed-time or velocity-time graph. </a:t>
            </a:r>
            <a:r>
              <a:rPr lang="en-US" sz="2400" dirty="0">
                <a:latin typeface="+mj-lt"/>
              </a:rPr>
              <a:t>This</a:t>
            </a:r>
            <a:r>
              <a:rPr lang="en-GB" sz="2400" dirty="0">
                <a:latin typeface="+mj-lt"/>
              </a:rPr>
              <a:t> give a visual indication of how objects are moving. </a:t>
            </a:r>
          </a:p>
        </p:txBody>
      </p:sp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BB67A0-80EC-4165-A430-DC157EC42711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3</a:t>
            </a:fld>
            <a:endParaRPr lang="en-GB" sz="1800">
              <a:solidFill>
                <a:schemeClr val="accent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10448EF-F2B3-4933-B2E8-F0A9880252FB}"/>
              </a:ext>
            </a:extLst>
          </p:cNvPr>
          <p:cNvGrpSpPr/>
          <p:nvPr/>
        </p:nvGrpSpPr>
        <p:grpSpPr>
          <a:xfrm>
            <a:off x="329405" y="3493918"/>
            <a:ext cx="8485189" cy="2812378"/>
            <a:chOff x="329405" y="3493918"/>
            <a:chExt cx="8485189" cy="2812378"/>
          </a:xfrm>
        </p:grpSpPr>
        <p:sp>
          <p:nvSpPr>
            <p:cNvPr id="28" name="Line 18">
              <a:extLst>
                <a:ext uri="{FF2B5EF4-FFF2-40B4-BE49-F238E27FC236}">
                  <a16:creationId xmlns:a16="http://schemas.microsoft.com/office/drawing/2014/main" id="{15106912-4C83-49D8-86EB-4E73249AEAD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7386" y="4346069"/>
              <a:ext cx="1887169" cy="952294"/>
            </a:xfrm>
            <a:prstGeom prst="line">
              <a:avLst/>
            </a:prstGeom>
            <a:ln w="57150">
              <a:headEnd/>
              <a:tailEnd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endParaRPr lang="en-GB"/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F34A3407-CC34-4F4A-A38A-1699AB39CFC8}"/>
                </a:ext>
              </a:extLst>
            </p:cNvPr>
            <p:cNvGrpSpPr/>
            <p:nvPr/>
          </p:nvGrpSpPr>
          <p:grpSpPr>
            <a:xfrm>
              <a:off x="329405" y="3493918"/>
              <a:ext cx="8485189" cy="2812378"/>
              <a:chOff x="329405" y="3493918"/>
              <a:chExt cx="8485189" cy="2812378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E251096D-1652-4AFA-A338-2C57C171818E}"/>
                  </a:ext>
                </a:extLst>
              </p:cNvPr>
              <p:cNvGrpSpPr/>
              <p:nvPr/>
            </p:nvGrpSpPr>
            <p:grpSpPr>
              <a:xfrm>
                <a:off x="329405" y="3493918"/>
                <a:ext cx="8485189" cy="2812378"/>
                <a:chOff x="329405" y="3493918"/>
                <a:chExt cx="8485189" cy="2812378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329405" y="3573415"/>
                  <a:ext cx="8485189" cy="2732881"/>
                  <a:chOff x="315914" y="3961607"/>
                  <a:chExt cx="8485189" cy="2732881"/>
                </a:xfrm>
              </p:grpSpPr>
              <p:grpSp>
                <p:nvGrpSpPr>
                  <p:cNvPr id="6151" name="Group 4"/>
                  <p:cNvGrpSpPr>
                    <a:grpSpLocks/>
                  </p:cNvGrpSpPr>
                  <p:nvPr/>
                </p:nvGrpSpPr>
                <p:grpSpPr bwMode="auto">
                  <a:xfrm>
                    <a:off x="315914" y="3961607"/>
                    <a:ext cx="2868613" cy="2597151"/>
                    <a:chOff x="222" y="2544"/>
                    <a:chExt cx="1807" cy="1636"/>
                  </a:xfrm>
                </p:grpSpPr>
                <p:grpSp>
                  <p:nvGrpSpPr>
                    <p:cNvPr id="6164" name="Group 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42" y="2614"/>
                      <a:ext cx="1304" cy="1361"/>
                      <a:chOff x="442" y="2614"/>
                      <a:chExt cx="1304" cy="1361"/>
                    </a:xfrm>
                  </p:grpSpPr>
                  <p:sp>
                    <p:nvSpPr>
                      <p:cNvPr id="6167" name="Line 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2" y="2954"/>
                        <a:ext cx="1191" cy="567"/>
                      </a:xfrm>
                      <a:prstGeom prst="line">
                        <a:avLst/>
                      </a:prstGeom>
                      <a:noFill/>
                      <a:ln w="57150">
                        <a:solidFill>
                          <a:schemeClr val="bg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168" name="Line 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42" y="2614"/>
                        <a:ext cx="0" cy="1361"/>
                      </a:xfrm>
                      <a:prstGeom prst="line">
                        <a:avLst/>
                      </a:prstGeom>
                      <a:ln>
                        <a:headEnd/>
                        <a:tailEnd type="triangl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  <p:sp>
                    <p:nvSpPr>
                      <p:cNvPr id="6169" name="Line 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42" y="3975"/>
                        <a:ext cx="1304" cy="0"/>
                      </a:xfrm>
                      <a:prstGeom prst="line">
                        <a:avLst/>
                      </a:prstGeom>
                      <a:ln>
                        <a:headEnd/>
                        <a:tailEnd type="triangle" w="med" len="med"/>
                      </a:ln>
                    </p:spPr>
                    <p:style>
                      <a:lnRef idx="3">
                        <a:schemeClr val="dk1"/>
                      </a:lnRef>
                      <a:fillRef idx="0">
                        <a:schemeClr val="dk1"/>
                      </a:fillRef>
                      <a:effectRef idx="2">
                        <a:schemeClr val="dk1"/>
                      </a:effectRef>
                      <a:fontRef idx="minor">
                        <a:schemeClr val="tx1"/>
                      </a:fontRef>
                    </p:style>
                    <p:txBody>
                      <a:bodyPr/>
                      <a:lstStyle/>
                      <a:p>
                        <a:endParaRPr lang="en-GB"/>
                      </a:p>
                    </p:txBody>
                  </p:sp>
                </p:grpSp>
                <p:sp>
                  <p:nvSpPr>
                    <p:cNvPr id="6165" name="Text Box 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292" y="3988"/>
                      <a:ext cx="73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 sz="14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itchFamily="34" charset="0"/>
                        </a:rPr>
                        <a:t>Time (s)</a:t>
                      </a:r>
                    </a:p>
                  </p:txBody>
                </p:sp>
                <p:sp>
                  <p:nvSpPr>
                    <p:cNvPr id="6166" name="Text Box 10"/>
                    <p:cNvSpPr txBox="1">
                      <a:spLocks noChangeArrowheads="1"/>
                    </p:cNvSpPr>
                    <p:nvPr/>
                  </p:nvSpPr>
                  <p:spPr bwMode="auto">
                    <a:xfrm rot="16200000">
                      <a:off x="-222" y="2988"/>
                      <a:ext cx="1082" cy="19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square"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 sz="1400" b="1" dirty="0">
                          <a:ln w="0"/>
                          <a:latin typeface="Tahoma" pitchFamily="34" charset="0"/>
                        </a:rPr>
                        <a:t>velocity (m/s</a:t>
                      </a:r>
                      <a:r>
                        <a:rPr lang="en-GB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ahoma" pitchFamily="34" charset="0"/>
                        </a:rPr>
                        <a:t>)</a:t>
                      </a:r>
                    </a:p>
                  </p:txBody>
                </p:sp>
              </p:grpSp>
              <p:grpSp>
                <p:nvGrpSpPr>
                  <p:cNvPr id="6152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402014" y="4148138"/>
                    <a:ext cx="2519363" cy="2486025"/>
                    <a:chOff x="2143" y="2614"/>
                    <a:chExt cx="1587" cy="1566"/>
                  </a:xfrm>
                </p:grpSpPr>
                <p:sp>
                  <p:nvSpPr>
                    <p:cNvPr id="6159" name="Line 1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43" y="2954"/>
                      <a:ext cx="1191" cy="0"/>
                    </a:xfrm>
                    <a:prstGeom prst="line">
                      <a:avLst/>
                    </a:prstGeom>
                    <a:ln>
                      <a:headEnd/>
                      <a:tailEnd/>
                    </a:ln>
                  </p:spPr>
                  <p:style>
                    <a:lnRef idx="3">
                      <a:schemeClr val="accent6"/>
                    </a:lnRef>
                    <a:fillRef idx="0">
                      <a:schemeClr val="accent6"/>
                    </a:fillRef>
                    <a:effectRef idx="2">
                      <a:schemeClr val="accent6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60" name="Line 1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143" y="2614"/>
                      <a:ext cx="0" cy="1361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61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43" y="3975"/>
                      <a:ext cx="1304" cy="0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62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93" y="3988"/>
                      <a:ext cx="73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 sz="14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itchFamily="34" charset="0"/>
                        </a:rPr>
                        <a:t>Time (s)</a:t>
                      </a:r>
                    </a:p>
                  </p:txBody>
                </p:sp>
              </p:grpSp>
              <p:grpSp>
                <p:nvGrpSpPr>
                  <p:cNvPr id="6153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6281740" y="4208463"/>
                    <a:ext cx="2519363" cy="2486025"/>
                    <a:chOff x="3957" y="2613"/>
                    <a:chExt cx="1587" cy="1566"/>
                  </a:xfrm>
                </p:grpSpPr>
                <p:sp>
                  <p:nvSpPr>
                    <p:cNvPr id="6154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7" y="2954"/>
                      <a:ext cx="1248" cy="624"/>
                    </a:xfrm>
                    <a:prstGeom prst="line">
                      <a:avLst/>
                    </a:prstGeom>
                    <a:noFill/>
                    <a:ln w="5715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55" name="Line 1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957" y="2613"/>
                      <a:ext cx="0" cy="1361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56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957" y="3974"/>
                      <a:ext cx="1304" cy="0"/>
                    </a:xfrm>
                    <a:prstGeom prst="line">
                      <a:avLst/>
                    </a:prstGeom>
                    <a:ln>
                      <a:headEnd/>
                      <a:tailEnd type="triangle" w="med" len="med"/>
                    </a:ln>
                  </p:spPr>
                  <p:style>
                    <a:lnRef idx="3">
                      <a:schemeClr val="dk1"/>
                    </a:lnRef>
                    <a:fillRef idx="0">
                      <a:schemeClr val="dk1"/>
                    </a:fillRef>
                    <a:effectRef idx="2">
                      <a:schemeClr val="dk1"/>
                    </a:effectRef>
                    <a:fontRef idx="minor">
                      <a:schemeClr val="tx1"/>
                    </a:fontRef>
                  </p:style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6157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807" y="3987"/>
                      <a:ext cx="737" cy="19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4pPr>
                      <a:lvl5pPr marL="2057400" indent="-228600" eaLnBrk="0" hangingPunct="0"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Times New Roman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50000"/>
                        </a:spcBef>
                      </a:pPr>
                      <a:r>
                        <a:rPr lang="en-GB" sz="1400" dirty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Tahoma" pitchFamily="34" charset="0"/>
                        </a:rPr>
                        <a:t>Time (s)</a:t>
                      </a:r>
                    </a:p>
                  </p:txBody>
                </p:sp>
              </p:grpSp>
            </p:grpSp>
            <p:sp>
              <p:nvSpPr>
                <p:cNvPr id="29" name="Text Box 10">
                  <a:extLst>
                    <a:ext uri="{FF2B5EF4-FFF2-40B4-BE49-F238E27FC236}">
                      <a16:creationId xmlns:a16="http://schemas.microsoft.com/office/drawing/2014/main" id="{27465BBA-5F6A-46DF-9899-9BF4B5B355F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2343821" y="4207621"/>
                  <a:ext cx="1735382" cy="3079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400" b="1" dirty="0">
                      <a:ln w="0"/>
                      <a:latin typeface="Tahoma" pitchFamily="34" charset="0"/>
                    </a:rPr>
                    <a:t>velocity (m/s</a:t>
                  </a:r>
                  <a:r>
                    <a:rPr lang="en-GB" sz="1400" b="1" dirty="0">
                      <a:solidFill>
                        <a:schemeClr val="accent2">
                          <a:lumMod val="50000"/>
                        </a:schemeClr>
                      </a:solidFill>
                      <a:latin typeface="Tahoma" pitchFamily="34" charset="0"/>
                    </a:rPr>
                    <a:t>)</a:t>
                  </a:r>
                </a:p>
              </p:txBody>
            </p:sp>
          </p:grpSp>
          <p:sp>
            <p:nvSpPr>
              <p:cNvPr id="30" name="Text Box 10">
                <a:extLst>
                  <a:ext uri="{FF2B5EF4-FFF2-40B4-BE49-F238E27FC236}">
                    <a16:creationId xmlns:a16="http://schemas.microsoft.com/office/drawing/2014/main" id="{CB186126-D9A8-48AD-AFC8-C11265CD750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5331493" y="4423647"/>
                <a:ext cx="1514729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GB" sz="1400" b="1" dirty="0">
                    <a:ln w="0"/>
                    <a:latin typeface="Tahoma" pitchFamily="34" charset="0"/>
                  </a:rPr>
                  <a:t>velocity (m/s</a:t>
                </a:r>
                <a:r>
                  <a:rPr lang="en-GB" sz="1400" b="1" dirty="0">
                    <a:solidFill>
                      <a:schemeClr val="accent2">
                        <a:lumMod val="50000"/>
                      </a:schemeClr>
                    </a:solidFill>
                    <a:latin typeface="Tahoma" pitchFamily="34" charset="0"/>
                  </a:rPr>
                  <a:t>)</a:t>
                </a:r>
              </a:p>
            </p:txBody>
          </p:sp>
        </p:grpSp>
      </p:grp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ACE628A-D9B3-4411-AA91-A0F2B6782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26495"/>
              </p:ext>
            </p:extLst>
          </p:nvPr>
        </p:nvGraphicFramePr>
        <p:xfrm>
          <a:off x="329405" y="2082825"/>
          <a:ext cx="8544347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8473">
                  <a:extLst>
                    <a:ext uri="{9D8B030D-6E8A-4147-A177-3AD203B41FA5}">
                      <a16:colId xmlns:a16="http://schemas.microsoft.com/office/drawing/2014/main" val="2634855590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1734430587"/>
                    </a:ext>
                  </a:extLst>
                </a:gridCol>
                <a:gridCol w="2939530">
                  <a:extLst>
                    <a:ext uri="{9D8B030D-6E8A-4147-A177-3AD203B41FA5}">
                      <a16:colId xmlns:a16="http://schemas.microsoft.com/office/drawing/2014/main" val="31847798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Speeding up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constant velocity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Slowing down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4067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Increasing velocity</a:t>
                      </a:r>
                    </a:p>
                    <a:p>
                      <a:r>
                        <a:rPr lang="en-GB" sz="1800" dirty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Constant Acceleration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Uniform velocity /speed</a:t>
                      </a:r>
                    </a:p>
                    <a:p>
                      <a:r>
                        <a:rPr lang="en-GB" dirty="0"/>
                        <a:t>Steady speed/velocity / Zero acceleration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Negative constant acceleration, constant</a:t>
                      </a:r>
                    </a:p>
                    <a:p>
                      <a:r>
                        <a:rPr lang="en-GB" dirty="0"/>
                        <a:t>deceleration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09654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677037"/>
              </p:ext>
            </p:extLst>
          </p:nvPr>
        </p:nvGraphicFramePr>
        <p:xfrm>
          <a:off x="497933" y="1523379"/>
          <a:ext cx="2667000" cy="187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Equation" r:id="rId3" imgW="1155700" imgH="812800" progId="Equation.3">
                  <p:embed/>
                </p:oleObj>
              </mc:Choice>
              <mc:Fallback>
                <p:oleObj name="Equation" r:id="rId3" imgW="1155700" imgH="812800" progId="Equation.3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33" y="1523379"/>
                        <a:ext cx="2667000" cy="18764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0646495"/>
              </p:ext>
            </p:extLst>
          </p:nvPr>
        </p:nvGraphicFramePr>
        <p:xfrm>
          <a:off x="4674017" y="5046457"/>
          <a:ext cx="2941434" cy="11422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Equation" r:id="rId5" imgW="1104840" imgH="507960" progId="Equation.3">
                  <p:embed/>
                </p:oleObj>
              </mc:Choice>
              <mc:Fallback>
                <p:oleObj name="Equation" r:id="rId5" imgW="1104840" imgH="507960" progId="Equation.3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4017" y="5046457"/>
                        <a:ext cx="2941434" cy="11422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02196" y="197447"/>
            <a:ext cx="616482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6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Find the average speed for this journey.</a:t>
            </a:r>
            <a:endParaRPr kumimoji="0" lang="en-GB" sz="900" b="0" i="0" u="none" strike="noStrike" cap="none" normalizeH="0" baseline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0" y="2333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3543524" y="1147438"/>
            <a:ext cx="5034290" cy="3764349"/>
            <a:chOff x="2652629" y="1561356"/>
            <a:chExt cx="5034290" cy="3764349"/>
          </a:xfrm>
        </p:grpSpPr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 flipH="1">
              <a:off x="3145072" y="2282302"/>
              <a:ext cx="3276600" cy="248285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2915816" y="1561356"/>
              <a:ext cx="4771103" cy="3625850"/>
              <a:chOff x="2610" y="6114"/>
              <a:chExt cx="5182" cy="4012"/>
            </a:xfrm>
          </p:grpSpPr>
          <p:sp>
            <p:nvSpPr>
              <p:cNvPr id="15" name="Line 12"/>
              <p:cNvSpPr>
                <a:spLocks noChangeShapeType="1"/>
              </p:cNvSpPr>
              <p:nvPr/>
            </p:nvSpPr>
            <p:spPr bwMode="auto">
              <a:xfrm flipV="1">
                <a:off x="2859" y="6232"/>
                <a:ext cx="0" cy="3894"/>
              </a:xfrm>
              <a:prstGeom prst="line">
                <a:avLst/>
              </a:prstGeom>
              <a:ln w="38100"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>
                <a:off x="2610" y="9668"/>
                <a:ext cx="5182" cy="0"/>
              </a:xfrm>
              <a:prstGeom prst="line">
                <a:avLst/>
              </a:prstGeom>
              <a:ln w="38100"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7" name="Text Box 14"/>
              <p:cNvSpPr txBox="1">
                <a:spLocks noChangeArrowheads="1"/>
              </p:cNvSpPr>
              <p:nvPr/>
            </p:nvSpPr>
            <p:spPr bwMode="auto">
              <a:xfrm>
                <a:off x="3024" y="6114"/>
                <a:ext cx="1056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800" b="0" i="0" u="none" strike="noStrike" cap="none" normalizeH="0" baseline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alibri" pitchFamily="34" charset="0"/>
                  </a:rPr>
                  <a:t>v(m/s)</a:t>
                </a:r>
                <a:endParaRPr kumimoji="0" lang="en-US" sz="18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092280" y="4956373"/>
              <a:ext cx="5389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2">
                      <a:lumMod val="50000"/>
                    </a:schemeClr>
                  </a:solidFill>
                </a:rPr>
                <a:t>t(s)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175450" y="4773288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2">
                      <a:lumMod val="50000"/>
                    </a:schemeClr>
                  </a:solidFill>
                </a:rPr>
                <a:t>30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652629" y="2282302"/>
              <a:ext cx="4283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chemeClr val="accent2">
                      <a:lumMod val="50000"/>
                    </a:schemeClr>
                  </a:solidFill>
                </a:rPr>
                <a:t>10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246222" y="4767817"/>
            <a:ext cx="3789745" cy="193899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FFFF00"/>
                </a:solidFill>
              </a:rPr>
              <a:t>The area of the triangle is exactly the same as the area of the rectangle with a speed exactly half way between the two values, </a:t>
            </a:r>
            <a:r>
              <a:rPr lang="en-GB" i="1" dirty="0">
                <a:solidFill>
                  <a:srgbClr val="FFFF00"/>
                </a:solidFill>
              </a:rPr>
              <a:t>u</a:t>
            </a:r>
            <a:r>
              <a:rPr lang="en-GB" dirty="0">
                <a:solidFill>
                  <a:srgbClr val="FFFF00"/>
                </a:solidFill>
              </a:rPr>
              <a:t> &amp; </a:t>
            </a:r>
            <a:r>
              <a:rPr lang="en-GB" i="1" dirty="0">
                <a:solidFill>
                  <a:srgbClr val="FFFF00"/>
                </a:solidFill>
              </a:rPr>
              <a:t>v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23" name="Rectangle 14">
            <a:extLst>
              <a:ext uri="{FF2B5EF4-FFF2-40B4-BE49-F238E27FC236}">
                <a16:creationId xmlns:a16="http://schemas.microsoft.com/office/drawing/2014/main" id="{1EE7F79D-FE5F-4FFD-AD52-947AB69FE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6600" y="3088447"/>
            <a:ext cx="3275967" cy="1241957"/>
          </a:xfrm>
          <a:prstGeom prst="rect">
            <a:avLst/>
          </a:prstGeom>
          <a:solidFill>
            <a:srgbClr val="FF0000">
              <a:alpha val="13000"/>
            </a:srgbClr>
          </a:solidFill>
          <a:ln w="952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85FE5A7-E72C-4F8D-8421-48E4F495346B}"/>
              </a:ext>
            </a:extLst>
          </p:cNvPr>
          <p:cNvSpPr/>
          <p:nvPr/>
        </p:nvSpPr>
        <p:spPr>
          <a:xfrm>
            <a:off x="3570908" y="2903781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1711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53771A-D782-40DC-83EE-F3F81BD742F1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  <p:sp>
        <p:nvSpPr>
          <p:cNvPr id="17" name="Rectangle 21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pSp>
        <p:nvGrpSpPr>
          <p:cNvPr id="18" name="Group 5"/>
          <p:cNvGrpSpPr>
            <a:grpSpLocks noChangeAspect="1"/>
          </p:cNvGrpSpPr>
          <p:nvPr/>
        </p:nvGrpSpPr>
        <p:grpSpPr bwMode="auto">
          <a:xfrm>
            <a:off x="-259083" y="450086"/>
            <a:ext cx="7412355" cy="4285895"/>
            <a:chOff x="-394" y="442"/>
            <a:chExt cx="11673" cy="6750"/>
          </a:xfrm>
        </p:grpSpPr>
        <p:sp>
          <p:nvSpPr>
            <p:cNvPr id="19" name="AutoShape 20"/>
            <p:cNvSpPr>
              <a:spLocks noChangeAspect="1" noChangeArrowheads="1" noTextEdit="1"/>
            </p:cNvSpPr>
            <p:nvPr/>
          </p:nvSpPr>
          <p:spPr bwMode="auto">
            <a:xfrm>
              <a:off x="-394" y="442"/>
              <a:ext cx="11673" cy="6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grpSp>
          <p:nvGrpSpPr>
            <p:cNvPr id="20" name="Group 16"/>
            <p:cNvGrpSpPr>
              <a:grpSpLocks/>
            </p:cNvGrpSpPr>
            <p:nvPr/>
          </p:nvGrpSpPr>
          <p:grpSpPr bwMode="auto">
            <a:xfrm>
              <a:off x="1546" y="881"/>
              <a:ext cx="7213" cy="5709"/>
              <a:chOff x="2610" y="6114"/>
              <a:chExt cx="4975" cy="4012"/>
            </a:xfrm>
          </p:grpSpPr>
          <p:sp>
            <p:nvSpPr>
              <p:cNvPr id="31" name="Line 19"/>
              <p:cNvSpPr>
                <a:spLocks noChangeShapeType="1"/>
              </p:cNvSpPr>
              <p:nvPr/>
            </p:nvSpPr>
            <p:spPr bwMode="auto">
              <a:xfrm flipV="1">
                <a:off x="2859" y="6232"/>
                <a:ext cx="0" cy="3894"/>
              </a:xfrm>
              <a:prstGeom prst="line">
                <a:avLst/>
              </a:prstGeom>
              <a:ln w="38100"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 flipV="1">
                <a:off x="2610" y="9666"/>
                <a:ext cx="4975" cy="2"/>
              </a:xfrm>
              <a:prstGeom prst="line">
                <a:avLst/>
              </a:prstGeom>
              <a:ln w="38100"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3" name="Text Box 17"/>
              <p:cNvSpPr txBox="1">
                <a:spLocks noChangeArrowheads="1"/>
              </p:cNvSpPr>
              <p:nvPr/>
            </p:nvSpPr>
            <p:spPr bwMode="auto">
              <a:xfrm>
                <a:off x="3024" y="6114"/>
                <a:ext cx="1251" cy="4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b="0" i="0" u="none" strike="noStrike" cap="none" normalizeH="0" baseline="0" dirty="0">
                    <a:ln>
                      <a:noFill/>
                    </a:ln>
                    <a:solidFill>
                      <a:schemeClr val="accent2">
                        <a:lumMod val="50000"/>
                      </a:schemeClr>
                    </a:solidFill>
                    <a:effectLst/>
                    <a:latin typeface="Comic Sans MS" pitchFamily="66" charset="0"/>
                    <a:ea typeface="Times New Roman" pitchFamily="18" charset="0"/>
                    <a:cs typeface="Times New Roman" pitchFamily="18" charset="0"/>
                  </a:rPr>
                  <a:t>v(m/s)</a:t>
                </a:r>
                <a:endParaRPr kumimoji="0" lang="en-US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</p:grpSp>
        <p:grpSp>
          <p:nvGrpSpPr>
            <p:cNvPr id="21" name="Group 13"/>
            <p:cNvGrpSpPr>
              <a:grpSpLocks/>
            </p:cNvGrpSpPr>
            <p:nvPr/>
          </p:nvGrpSpPr>
          <p:grpSpPr bwMode="auto">
            <a:xfrm>
              <a:off x="1920" y="2024"/>
              <a:ext cx="5173" cy="3912"/>
              <a:chOff x="1440" y="8056"/>
              <a:chExt cx="5174" cy="3912"/>
            </a:xfrm>
          </p:grpSpPr>
          <p:sp>
            <p:nvSpPr>
              <p:cNvPr id="29" name="AutoShape 15"/>
              <p:cNvSpPr>
                <a:spLocks noChangeArrowheads="1"/>
              </p:cNvSpPr>
              <p:nvPr/>
            </p:nvSpPr>
            <p:spPr bwMode="auto">
              <a:xfrm flipH="1">
                <a:off x="1455" y="8056"/>
                <a:ext cx="5159" cy="391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30" name="Rectangle 14"/>
              <p:cNvSpPr>
                <a:spLocks noChangeArrowheads="1"/>
              </p:cNvSpPr>
              <p:nvPr/>
            </p:nvSpPr>
            <p:spPr bwMode="auto">
              <a:xfrm>
                <a:off x="1440" y="10012"/>
                <a:ext cx="5160" cy="1956"/>
              </a:xfrm>
              <a:prstGeom prst="rect">
                <a:avLst/>
              </a:prstGeom>
              <a:solidFill>
                <a:srgbClr val="FF0000">
                  <a:alpha val="13000"/>
                </a:srgbClr>
              </a:solidFill>
              <a:ln w="9525">
                <a:solidFill>
                  <a:srgbClr val="FF0000"/>
                </a:solidFill>
                <a:prstDash val="sysDot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>
                  <a:solidFill>
                    <a:schemeClr val="accent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2" name="Line 12"/>
            <p:cNvSpPr>
              <a:spLocks noChangeShapeType="1"/>
            </p:cNvSpPr>
            <p:nvPr/>
          </p:nvSpPr>
          <p:spPr bwMode="auto">
            <a:xfrm rot="5400000">
              <a:off x="6186" y="1915"/>
              <a:ext cx="1547" cy="1440"/>
            </a:xfrm>
            <a:prstGeom prst="line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3" name="Text Box 11"/>
            <p:cNvSpPr txBox="1">
              <a:spLocks noChangeArrowheads="1"/>
            </p:cNvSpPr>
            <p:nvPr/>
          </p:nvSpPr>
          <p:spPr bwMode="auto">
            <a:xfrm>
              <a:off x="7800" y="1533"/>
              <a:ext cx="2278" cy="11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This yellow area is the same as the pink area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Line 10"/>
            <p:cNvSpPr>
              <a:spLocks noChangeShapeType="1"/>
            </p:cNvSpPr>
            <p:nvPr/>
          </p:nvSpPr>
          <p:spPr bwMode="auto">
            <a:xfrm rot="5400000">
              <a:off x="4100" y="890"/>
              <a:ext cx="2119" cy="504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accent2">
                    <a:lumMod val="50000"/>
                  </a:schemeClr>
                </a:solidFill>
              </a:endParaRPr>
            </a:p>
          </p:txBody>
        </p:sp>
        <p:sp>
          <p:nvSpPr>
            <p:cNvPr id="25" name="Text Box 9"/>
            <p:cNvSpPr txBox="1">
              <a:spLocks noChangeArrowheads="1"/>
            </p:cNvSpPr>
            <p:nvPr/>
          </p:nvSpPr>
          <p:spPr bwMode="auto">
            <a:xfrm>
              <a:off x="1236" y="1725"/>
              <a:ext cx="840" cy="6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10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1066" y="3635"/>
              <a:ext cx="1680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Average velocity</a:t>
              </a:r>
              <a:endParaRPr kumimoji="0" lang="en-US" sz="18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6720" y="6099"/>
              <a:ext cx="840" cy="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30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7800" y="6104"/>
              <a:ext cx="1108" cy="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0" i="0" u="none" strike="noStrike" cap="none" normalizeH="0" baseline="0" dirty="0">
                  <a:ln>
                    <a:noFill/>
                  </a:ln>
                  <a:solidFill>
                    <a:schemeClr val="accent2">
                      <a:lumMod val="50000"/>
                    </a:schemeClr>
                  </a:solidFill>
                  <a:effectLst/>
                  <a:latin typeface="Comic Sans MS" pitchFamily="66" charset="0"/>
                  <a:ea typeface="Times New Roman" pitchFamily="18" charset="0"/>
                  <a:cs typeface="Times New Roman" pitchFamily="18" charset="0"/>
                </a:rPr>
                <a:t>t(s)</a:t>
              </a:r>
              <a:endParaRPr kumimoji="0" lang="en-US" sz="2200" b="0" i="0" u="none" strike="noStrike" cap="none" normalizeH="0" baseline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982340" y="4869160"/>
            <a:ext cx="71900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the area of the pink shape is the same as the area of the yellow triangle. Both give you the distance travelled</a:t>
            </a:r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916478"/>
              </p:ext>
            </p:extLst>
          </p:nvPr>
        </p:nvGraphicFramePr>
        <p:xfrm>
          <a:off x="4776675" y="2047108"/>
          <a:ext cx="4050042" cy="1712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3" imgW="2095500" imgH="889000" progId="Equation.3">
                  <p:embed/>
                </p:oleObj>
              </mc:Choice>
              <mc:Fallback>
                <p:oleObj name="Equation" r:id="rId3" imgW="2095500" imgH="889000" progId="Equation.3">
                  <p:embed/>
                  <p:pic>
                    <p:nvPicPr>
                      <p:cNvPr id="36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675" y="2047108"/>
                        <a:ext cx="4050042" cy="171283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65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/>
              <a:t>Speed/ velocity – Time Graphs</a:t>
            </a:r>
          </a:p>
        </p:txBody>
      </p:sp>
      <p:sp>
        <p:nvSpPr>
          <p:cNvPr id="14029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765175"/>
            <a:ext cx="8640763" cy="300831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GB" sz="2400" dirty="0"/>
              <a:t>Speed time graphs, when drawn accurately can be used to find the total distance travelled during a journey.  No matter what the shape of the graph….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 sz="1400" dirty="0"/>
          </a:p>
          <a:p>
            <a:pPr algn="ctr" eaLnBrk="1" hangingPunct="1">
              <a:lnSpc>
                <a:spcPct val="120000"/>
              </a:lnSpc>
              <a:buFontTx/>
              <a:buNone/>
            </a:pPr>
            <a:r>
              <a:rPr lang="en-GB" sz="2400" b="1" u="sng" dirty="0">
                <a:solidFill>
                  <a:schemeClr val="accent5">
                    <a:lumMod val="75000"/>
                  </a:schemeClr>
                </a:solidFill>
              </a:rPr>
              <a:t>Total distance covered = Area under a speed time graph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endParaRPr lang="en-GB" sz="2200" dirty="0"/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en-GB" sz="2400" dirty="0"/>
              <a:t>Often, to find the area, the graph will need to be split into standard geometrical shapes like triangles and rectangles</a:t>
            </a:r>
          </a:p>
        </p:txBody>
      </p:sp>
      <p:sp>
        <p:nvSpPr>
          <p:cNvPr id="4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5BF4DF6A-ED08-44F3-99DF-6932E6B61E19}" type="slidenum">
              <a:rPr lang="en-GB"/>
              <a:pPr/>
              <a:t>32</a:t>
            </a:fld>
            <a:endParaRPr lang="en-GB"/>
          </a:p>
        </p:txBody>
      </p:sp>
      <p:sp>
        <p:nvSpPr>
          <p:cNvPr id="140292" name="AutoShape 2"/>
          <p:cNvSpPr>
            <a:spLocks noChangeArrowheads="1"/>
          </p:cNvSpPr>
          <p:nvPr/>
        </p:nvSpPr>
        <p:spPr bwMode="auto">
          <a:xfrm>
            <a:off x="152400" y="1838868"/>
            <a:ext cx="9144000" cy="1087437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140295" name="Group 43"/>
          <p:cNvGrpSpPr>
            <a:grpSpLocks/>
          </p:cNvGrpSpPr>
          <p:nvPr/>
        </p:nvGrpSpPr>
        <p:grpSpPr bwMode="auto">
          <a:xfrm>
            <a:off x="3048000" y="4479925"/>
            <a:ext cx="5313363" cy="2378075"/>
            <a:chOff x="1848" y="2822"/>
            <a:chExt cx="3347" cy="1498"/>
          </a:xfrm>
        </p:grpSpPr>
        <p:grpSp>
          <p:nvGrpSpPr>
            <p:cNvPr id="140322" name="Group 44"/>
            <p:cNvGrpSpPr>
              <a:grpSpLocks/>
            </p:cNvGrpSpPr>
            <p:nvPr/>
          </p:nvGrpSpPr>
          <p:grpSpPr bwMode="auto">
            <a:xfrm>
              <a:off x="1848" y="2822"/>
              <a:ext cx="3347" cy="1498"/>
              <a:chOff x="1857" y="2822"/>
              <a:chExt cx="3347" cy="1498"/>
            </a:xfrm>
          </p:grpSpPr>
          <p:sp>
            <p:nvSpPr>
              <p:cNvPr id="140327" name="Line 45"/>
              <p:cNvSpPr>
                <a:spLocks noChangeShapeType="1"/>
              </p:cNvSpPr>
              <p:nvPr/>
            </p:nvSpPr>
            <p:spPr bwMode="auto">
              <a:xfrm flipV="1">
                <a:off x="2064" y="2890"/>
                <a:ext cx="0" cy="1238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140328" name="Group 46"/>
              <p:cNvGrpSpPr>
                <a:grpSpLocks/>
              </p:cNvGrpSpPr>
              <p:nvPr/>
            </p:nvGrpSpPr>
            <p:grpSpPr bwMode="auto">
              <a:xfrm>
                <a:off x="1857" y="2822"/>
                <a:ext cx="3347" cy="1498"/>
                <a:chOff x="1857" y="2822"/>
                <a:chExt cx="3347" cy="1498"/>
              </a:xfrm>
            </p:grpSpPr>
            <p:sp>
              <p:nvSpPr>
                <p:cNvPr id="140329" name="Line 47"/>
                <p:cNvSpPr>
                  <a:spLocks noChangeShapeType="1"/>
                </p:cNvSpPr>
                <p:nvPr/>
              </p:nvSpPr>
              <p:spPr bwMode="auto">
                <a:xfrm flipV="1">
                  <a:off x="2064" y="3215"/>
                  <a:ext cx="619" cy="504"/>
                </a:xfrm>
                <a:prstGeom prst="line">
                  <a:avLst/>
                </a:prstGeom>
                <a:noFill/>
                <a:ln w="571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0330" name="Line 48"/>
                <p:cNvSpPr>
                  <a:spLocks noChangeShapeType="1"/>
                </p:cNvSpPr>
                <p:nvPr/>
              </p:nvSpPr>
              <p:spPr bwMode="auto">
                <a:xfrm>
                  <a:off x="2064" y="4116"/>
                  <a:ext cx="3140" cy="0"/>
                </a:xfrm>
                <a:prstGeom prst="line">
                  <a:avLst/>
                </a:prstGeom>
                <a:noFill/>
                <a:ln w="38100">
                  <a:solidFill>
                    <a:schemeClr val="bg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0331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4485" y="4128"/>
                  <a:ext cx="670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400">
                      <a:solidFill>
                        <a:schemeClr val="bg1"/>
                      </a:solidFill>
                      <a:latin typeface="Tahoma" pitchFamily="34" charset="0"/>
                    </a:rPr>
                    <a:t>Time (s)</a:t>
                  </a:r>
                </a:p>
              </p:txBody>
            </p:sp>
            <p:sp>
              <p:nvSpPr>
                <p:cNvPr id="140332" name="Text Box 50"/>
                <p:cNvSpPr txBox="1">
                  <a:spLocks noChangeArrowheads="1"/>
                </p:cNvSpPr>
                <p:nvPr/>
              </p:nvSpPr>
              <p:spPr bwMode="auto">
                <a:xfrm rot="-5400000">
                  <a:off x="1578" y="3101"/>
                  <a:ext cx="749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bg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GB" sz="1400">
                      <a:solidFill>
                        <a:schemeClr val="bg1"/>
                      </a:solidFill>
                      <a:latin typeface="Tahoma" pitchFamily="34" charset="0"/>
                    </a:rPr>
                    <a:t>Speed (m/s)</a:t>
                  </a:r>
                </a:p>
              </p:txBody>
            </p:sp>
          </p:grpSp>
        </p:grpSp>
        <p:sp>
          <p:nvSpPr>
            <p:cNvPr id="140323" name="Line 51"/>
            <p:cNvSpPr>
              <a:spLocks noChangeShapeType="1"/>
            </p:cNvSpPr>
            <p:nvPr/>
          </p:nvSpPr>
          <p:spPr bwMode="auto">
            <a:xfrm flipV="1">
              <a:off x="2666" y="3220"/>
              <a:ext cx="670" cy="0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324" name="Line 52"/>
            <p:cNvSpPr>
              <a:spLocks noChangeShapeType="1"/>
            </p:cNvSpPr>
            <p:nvPr/>
          </p:nvSpPr>
          <p:spPr bwMode="auto">
            <a:xfrm flipH="1" flipV="1">
              <a:off x="3326" y="3215"/>
              <a:ext cx="464" cy="618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325" name="Line 53"/>
            <p:cNvSpPr>
              <a:spLocks noChangeShapeType="1"/>
            </p:cNvSpPr>
            <p:nvPr/>
          </p:nvSpPr>
          <p:spPr bwMode="auto">
            <a:xfrm flipV="1">
              <a:off x="3774" y="3576"/>
              <a:ext cx="566" cy="24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0326" name="Line 54"/>
            <p:cNvSpPr>
              <a:spLocks noChangeShapeType="1"/>
            </p:cNvSpPr>
            <p:nvPr/>
          </p:nvSpPr>
          <p:spPr bwMode="auto">
            <a:xfrm>
              <a:off x="4313" y="3575"/>
              <a:ext cx="671" cy="527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40296" name="Group 55"/>
          <p:cNvGrpSpPr>
            <a:grpSpLocks/>
          </p:cNvGrpSpPr>
          <p:nvPr/>
        </p:nvGrpSpPr>
        <p:grpSpPr bwMode="auto">
          <a:xfrm>
            <a:off x="577852" y="4480718"/>
            <a:ext cx="2520950" cy="1890713"/>
            <a:chOff x="3957" y="2897"/>
            <a:chExt cx="1588" cy="1191"/>
          </a:xfrm>
        </p:grpSpPr>
        <p:sp>
          <p:nvSpPr>
            <p:cNvPr id="140297" name="AutoShape 56"/>
            <p:cNvSpPr>
              <a:spLocks noChangeArrowheads="1"/>
            </p:cNvSpPr>
            <p:nvPr/>
          </p:nvSpPr>
          <p:spPr bwMode="auto">
            <a:xfrm>
              <a:off x="3957" y="2897"/>
              <a:ext cx="1588" cy="1191"/>
            </a:xfrm>
            <a:prstGeom prst="roundRect">
              <a:avLst>
                <a:gd name="adj" fmla="val 16667"/>
              </a:avLst>
            </a:prstGeom>
            <a:solidFill>
              <a:schemeClr val="tx2">
                <a:alpha val="59999"/>
              </a:schemeClr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298" name="Group 57"/>
            <p:cNvGrpSpPr>
              <a:grpSpLocks/>
            </p:cNvGrpSpPr>
            <p:nvPr/>
          </p:nvGrpSpPr>
          <p:grpSpPr bwMode="auto">
            <a:xfrm>
              <a:off x="4468" y="2954"/>
              <a:ext cx="397" cy="351"/>
              <a:chOff x="4656" y="96"/>
              <a:chExt cx="846" cy="749"/>
            </a:xfrm>
          </p:grpSpPr>
          <p:sp>
            <p:nvSpPr>
              <p:cNvPr id="140300" name="Freeform 58"/>
              <p:cNvSpPr>
                <a:spLocks/>
              </p:cNvSpPr>
              <p:nvPr/>
            </p:nvSpPr>
            <p:spPr bwMode="auto">
              <a:xfrm>
                <a:off x="4686" y="227"/>
                <a:ext cx="564" cy="609"/>
              </a:xfrm>
              <a:custGeom>
                <a:avLst/>
                <a:gdLst>
                  <a:gd name="T0" fmla="*/ 108 w 564"/>
                  <a:gd name="T1" fmla="*/ 609 h 609"/>
                  <a:gd name="T2" fmla="*/ 96 w 564"/>
                  <a:gd name="T3" fmla="*/ 537 h 609"/>
                  <a:gd name="T4" fmla="*/ 71 w 564"/>
                  <a:gd name="T5" fmla="*/ 463 h 609"/>
                  <a:gd name="T6" fmla="*/ 54 w 564"/>
                  <a:gd name="T7" fmla="*/ 387 h 609"/>
                  <a:gd name="T8" fmla="*/ 33 w 564"/>
                  <a:gd name="T9" fmla="*/ 259 h 609"/>
                  <a:gd name="T10" fmla="*/ 0 w 564"/>
                  <a:gd name="T11" fmla="*/ 123 h 609"/>
                  <a:gd name="T12" fmla="*/ 216 w 564"/>
                  <a:gd name="T13" fmla="*/ 61 h 609"/>
                  <a:gd name="T14" fmla="*/ 353 w 564"/>
                  <a:gd name="T15" fmla="*/ 10 h 609"/>
                  <a:gd name="T16" fmla="*/ 387 w 564"/>
                  <a:gd name="T17" fmla="*/ 0 h 609"/>
                  <a:gd name="T18" fmla="*/ 399 w 564"/>
                  <a:gd name="T19" fmla="*/ 19 h 609"/>
                  <a:gd name="T20" fmla="*/ 431 w 564"/>
                  <a:gd name="T21" fmla="*/ 118 h 609"/>
                  <a:gd name="T22" fmla="*/ 455 w 564"/>
                  <a:gd name="T23" fmla="*/ 171 h 609"/>
                  <a:gd name="T24" fmla="*/ 470 w 564"/>
                  <a:gd name="T25" fmla="*/ 226 h 609"/>
                  <a:gd name="T26" fmla="*/ 500 w 564"/>
                  <a:gd name="T27" fmla="*/ 310 h 609"/>
                  <a:gd name="T28" fmla="*/ 542 w 564"/>
                  <a:gd name="T29" fmla="*/ 414 h 609"/>
                  <a:gd name="T30" fmla="*/ 564 w 564"/>
                  <a:gd name="T31" fmla="*/ 468 h 609"/>
                  <a:gd name="T32" fmla="*/ 561 w 564"/>
                  <a:gd name="T33" fmla="*/ 483 h 609"/>
                  <a:gd name="T34" fmla="*/ 495 w 564"/>
                  <a:gd name="T35" fmla="*/ 504 h 609"/>
                  <a:gd name="T36" fmla="*/ 393 w 564"/>
                  <a:gd name="T37" fmla="*/ 526 h 609"/>
                  <a:gd name="T38" fmla="*/ 348 w 564"/>
                  <a:gd name="T39" fmla="*/ 528 h 609"/>
                  <a:gd name="T40" fmla="*/ 270 w 564"/>
                  <a:gd name="T41" fmla="*/ 552 h 609"/>
                  <a:gd name="T42" fmla="*/ 176 w 564"/>
                  <a:gd name="T43" fmla="*/ 586 h 609"/>
                  <a:gd name="T44" fmla="*/ 108 w 564"/>
                  <a:gd name="T45" fmla="*/ 609 h 60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64" h="609">
                    <a:moveTo>
                      <a:pt x="108" y="609"/>
                    </a:moveTo>
                    <a:lnTo>
                      <a:pt x="96" y="537"/>
                    </a:lnTo>
                    <a:lnTo>
                      <a:pt x="71" y="463"/>
                    </a:lnTo>
                    <a:lnTo>
                      <a:pt x="54" y="387"/>
                    </a:lnTo>
                    <a:lnTo>
                      <a:pt x="33" y="259"/>
                    </a:lnTo>
                    <a:lnTo>
                      <a:pt x="0" y="123"/>
                    </a:lnTo>
                    <a:lnTo>
                      <a:pt x="216" y="61"/>
                    </a:lnTo>
                    <a:lnTo>
                      <a:pt x="353" y="10"/>
                    </a:lnTo>
                    <a:lnTo>
                      <a:pt x="387" y="0"/>
                    </a:lnTo>
                    <a:lnTo>
                      <a:pt x="399" y="19"/>
                    </a:lnTo>
                    <a:lnTo>
                      <a:pt x="431" y="118"/>
                    </a:lnTo>
                    <a:lnTo>
                      <a:pt x="455" y="171"/>
                    </a:lnTo>
                    <a:lnTo>
                      <a:pt x="470" y="226"/>
                    </a:lnTo>
                    <a:lnTo>
                      <a:pt x="500" y="310"/>
                    </a:lnTo>
                    <a:lnTo>
                      <a:pt x="542" y="414"/>
                    </a:lnTo>
                    <a:lnTo>
                      <a:pt x="564" y="468"/>
                    </a:lnTo>
                    <a:lnTo>
                      <a:pt x="561" y="483"/>
                    </a:lnTo>
                    <a:lnTo>
                      <a:pt x="495" y="504"/>
                    </a:lnTo>
                    <a:lnTo>
                      <a:pt x="393" y="526"/>
                    </a:lnTo>
                    <a:lnTo>
                      <a:pt x="348" y="528"/>
                    </a:lnTo>
                    <a:lnTo>
                      <a:pt x="270" y="552"/>
                    </a:lnTo>
                    <a:lnTo>
                      <a:pt x="176" y="586"/>
                    </a:lnTo>
                    <a:lnTo>
                      <a:pt x="108" y="60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1" name="AutoShape 59"/>
              <p:cNvSpPr>
                <a:spLocks noChangeAspect="1" noChangeArrowheads="1" noTextEdit="1"/>
              </p:cNvSpPr>
              <p:nvPr/>
            </p:nvSpPr>
            <p:spPr bwMode="auto">
              <a:xfrm>
                <a:off x="4656" y="96"/>
                <a:ext cx="845" cy="7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2" name="Freeform 60"/>
              <p:cNvSpPr>
                <a:spLocks/>
              </p:cNvSpPr>
              <p:nvPr/>
            </p:nvSpPr>
            <p:spPr bwMode="auto">
              <a:xfrm>
                <a:off x="5101" y="96"/>
                <a:ext cx="104" cy="143"/>
              </a:xfrm>
              <a:custGeom>
                <a:avLst/>
                <a:gdLst>
                  <a:gd name="T0" fmla="*/ 9 w 379"/>
                  <a:gd name="T1" fmla="*/ 27 h 522"/>
                  <a:gd name="T2" fmla="*/ 5 w 379"/>
                  <a:gd name="T3" fmla="*/ 23 h 522"/>
                  <a:gd name="T4" fmla="*/ 2 w 379"/>
                  <a:gd name="T5" fmla="*/ 18 h 522"/>
                  <a:gd name="T6" fmla="*/ 1 w 379"/>
                  <a:gd name="T7" fmla="*/ 14 h 522"/>
                  <a:gd name="T8" fmla="*/ 0 w 379"/>
                  <a:gd name="T9" fmla="*/ 8 h 522"/>
                  <a:gd name="T10" fmla="*/ 1 w 379"/>
                  <a:gd name="T11" fmla="*/ 5 h 522"/>
                  <a:gd name="T12" fmla="*/ 3 w 379"/>
                  <a:gd name="T13" fmla="*/ 2 h 522"/>
                  <a:gd name="T14" fmla="*/ 6 w 379"/>
                  <a:gd name="T15" fmla="*/ 1 h 522"/>
                  <a:gd name="T16" fmla="*/ 10 w 379"/>
                  <a:gd name="T17" fmla="*/ 0 h 522"/>
                  <a:gd name="T18" fmla="*/ 15 w 379"/>
                  <a:gd name="T19" fmla="*/ 1 h 522"/>
                  <a:gd name="T20" fmla="*/ 19 w 379"/>
                  <a:gd name="T21" fmla="*/ 3 h 522"/>
                  <a:gd name="T22" fmla="*/ 22 w 379"/>
                  <a:gd name="T23" fmla="*/ 6 h 522"/>
                  <a:gd name="T24" fmla="*/ 25 w 379"/>
                  <a:gd name="T25" fmla="*/ 10 h 522"/>
                  <a:gd name="T26" fmla="*/ 27 w 379"/>
                  <a:gd name="T27" fmla="*/ 13 h 522"/>
                  <a:gd name="T28" fmla="*/ 28 w 379"/>
                  <a:gd name="T29" fmla="*/ 18 h 522"/>
                  <a:gd name="T30" fmla="*/ 29 w 379"/>
                  <a:gd name="T31" fmla="*/ 21 h 522"/>
                  <a:gd name="T32" fmla="*/ 28 w 379"/>
                  <a:gd name="T33" fmla="*/ 25 h 522"/>
                  <a:gd name="T34" fmla="*/ 26 w 379"/>
                  <a:gd name="T35" fmla="*/ 28 h 522"/>
                  <a:gd name="T36" fmla="*/ 24 w 379"/>
                  <a:gd name="T37" fmla="*/ 30 h 522"/>
                  <a:gd name="T38" fmla="*/ 20 w 379"/>
                  <a:gd name="T39" fmla="*/ 31 h 522"/>
                  <a:gd name="T40" fmla="*/ 16 w 379"/>
                  <a:gd name="T41" fmla="*/ 31 h 522"/>
                  <a:gd name="T42" fmla="*/ 13 w 379"/>
                  <a:gd name="T43" fmla="*/ 30 h 522"/>
                  <a:gd name="T44" fmla="*/ 11 w 379"/>
                  <a:gd name="T45" fmla="*/ 33 h 522"/>
                  <a:gd name="T46" fmla="*/ 9 w 379"/>
                  <a:gd name="T47" fmla="*/ 38 h 522"/>
                  <a:gd name="T48" fmla="*/ 7 w 379"/>
                  <a:gd name="T49" fmla="*/ 39 h 522"/>
                  <a:gd name="T50" fmla="*/ 5 w 379"/>
                  <a:gd name="T51" fmla="*/ 39 h 522"/>
                  <a:gd name="T52" fmla="*/ 4 w 379"/>
                  <a:gd name="T53" fmla="*/ 37 h 522"/>
                  <a:gd name="T54" fmla="*/ 5 w 379"/>
                  <a:gd name="T55" fmla="*/ 34 h 522"/>
                  <a:gd name="T56" fmla="*/ 8 w 379"/>
                  <a:gd name="T57" fmla="*/ 31 h 522"/>
                  <a:gd name="T58" fmla="*/ 9 w 379"/>
                  <a:gd name="T59" fmla="*/ 27 h 52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79" h="522">
                    <a:moveTo>
                      <a:pt x="119" y="360"/>
                    </a:moveTo>
                    <a:lnTo>
                      <a:pt x="67" y="302"/>
                    </a:lnTo>
                    <a:lnTo>
                      <a:pt x="30" y="243"/>
                    </a:lnTo>
                    <a:lnTo>
                      <a:pt x="8" y="186"/>
                    </a:lnTo>
                    <a:lnTo>
                      <a:pt x="0" y="106"/>
                    </a:lnTo>
                    <a:lnTo>
                      <a:pt x="15" y="61"/>
                    </a:lnTo>
                    <a:lnTo>
                      <a:pt x="40" y="30"/>
                    </a:lnTo>
                    <a:lnTo>
                      <a:pt x="82" y="11"/>
                    </a:lnTo>
                    <a:lnTo>
                      <a:pt x="130" y="0"/>
                    </a:lnTo>
                    <a:lnTo>
                      <a:pt x="197" y="18"/>
                    </a:lnTo>
                    <a:lnTo>
                      <a:pt x="246" y="45"/>
                    </a:lnTo>
                    <a:lnTo>
                      <a:pt x="293" y="84"/>
                    </a:lnTo>
                    <a:lnTo>
                      <a:pt x="330" y="136"/>
                    </a:lnTo>
                    <a:lnTo>
                      <a:pt x="357" y="179"/>
                    </a:lnTo>
                    <a:lnTo>
                      <a:pt x="375" y="235"/>
                    </a:lnTo>
                    <a:lnTo>
                      <a:pt x="379" y="283"/>
                    </a:lnTo>
                    <a:lnTo>
                      <a:pt x="372" y="341"/>
                    </a:lnTo>
                    <a:lnTo>
                      <a:pt x="350" y="378"/>
                    </a:lnTo>
                    <a:lnTo>
                      <a:pt x="323" y="405"/>
                    </a:lnTo>
                    <a:lnTo>
                      <a:pt x="268" y="412"/>
                    </a:lnTo>
                    <a:lnTo>
                      <a:pt x="219" y="412"/>
                    </a:lnTo>
                    <a:lnTo>
                      <a:pt x="167" y="397"/>
                    </a:lnTo>
                    <a:lnTo>
                      <a:pt x="142" y="444"/>
                    </a:lnTo>
                    <a:lnTo>
                      <a:pt x="115" y="508"/>
                    </a:lnTo>
                    <a:lnTo>
                      <a:pt x="92" y="522"/>
                    </a:lnTo>
                    <a:lnTo>
                      <a:pt x="67" y="522"/>
                    </a:lnTo>
                    <a:lnTo>
                      <a:pt x="55" y="488"/>
                    </a:lnTo>
                    <a:lnTo>
                      <a:pt x="67" y="451"/>
                    </a:lnTo>
                    <a:lnTo>
                      <a:pt x="104" y="408"/>
                    </a:lnTo>
                    <a:lnTo>
                      <a:pt x="119" y="3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3" name="Freeform 61"/>
              <p:cNvSpPr>
                <a:spLocks/>
              </p:cNvSpPr>
              <p:nvPr/>
            </p:nvSpPr>
            <p:spPr bwMode="auto">
              <a:xfrm>
                <a:off x="5174" y="209"/>
                <a:ext cx="170" cy="266"/>
              </a:xfrm>
              <a:custGeom>
                <a:avLst/>
                <a:gdLst>
                  <a:gd name="T0" fmla="*/ 3 w 618"/>
                  <a:gd name="T1" fmla="*/ 4 h 968"/>
                  <a:gd name="T2" fmla="*/ 7 w 618"/>
                  <a:gd name="T3" fmla="*/ 1 h 968"/>
                  <a:gd name="T4" fmla="*/ 11 w 618"/>
                  <a:gd name="T5" fmla="*/ 0 h 968"/>
                  <a:gd name="T6" fmla="*/ 15 w 618"/>
                  <a:gd name="T7" fmla="*/ 1 h 968"/>
                  <a:gd name="T8" fmla="*/ 19 w 618"/>
                  <a:gd name="T9" fmla="*/ 2 h 968"/>
                  <a:gd name="T10" fmla="*/ 24 w 618"/>
                  <a:gd name="T11" fmla="*/ 5 h 968"/>
                  <a:gd name="T12" fmla="*/ 29 w 618"/>
                  <a:gd name="T13" fmla="*/ 9 h 968"/>
                  <a:gd name="T14" fmla="*/ 33 w 618"/>
                  <a:gd name="T15" fmla="*/ 13 h 968"/>
                  <a:gd name="T16" fmla="*/ 37 w 618"/>
                  <a:gd name="T17" fmla="*/ 18 h 968"/>
                  <a:gd name="T18" fmla="*/ 40 w 618"/>
                  <a:gd name="T19" fmla="*/ 24 h 968"/>
                  <a:gd name="T20" fmla="*/ 43 w 618"/>
                  <a:gd name="T21" fmla="*/ 30 h 968"/>
                  <a:gd name="T22" fmla="*/ 45 w 618"/>
                  <a:gd name="T23" fmla="*/ 35 h 968"/>
                  <a:gd name="T24" fmla="*/ 46 w 618"/>
                  <a:gd name="T25" fmla="*/ 43 h 968"/>
                  <a:gd name="T26" fmla="*/ 47 w 618"/>
                  <a:gd name="T27" fmla="*/ 50 h 968"/>
                  <a:gd name="T28" fmla="*/ 47 w 618"/>
                  <a:gd name="T29" fmla="*/ 58 h 968"/>
                  <a:gd name="T30" fmla="*/ 45 w 618"/>
                  <a:gd name="T31" fmla="*/ 63 h 968"/>
                  <a:gd name="T32" fmla="*/ 43 w 618"/>
                  <a:gd name="T33" fmla="*/ 68 h 968"/>
                  <a:gd name="T34" fmla="*/ 41 w 618"/>
                  <a:gd name="T35" fmla="*/ 70 h 968"/>
                  <a:gd name="T36" fmla="*/ 37 w 618"/>
                  <a:gd name="T37" fmla="*/ 72 h 968"/>
                  <a:gd name="T38" fmla="*/ 33 w 618"/>
                  <a:gd name="T39" fmla="*/ 73 h 968"/>
                  <a:gd name="T40" fmla="*/ 28 w 618"/>
                  <a:gd name="T41" fmla="*/ 73 h 968"/>
                  <a:gd name="T42" fmla="*/ 24 w 618"/>
                  <a:gd name="T43" fmla="*/ 72 h 968"/>
                  <a:gd name="T44" fmla="*/ 22 w 618"/>
                  <a:gd name="T45" fmla="*/ 70 h 968"/>
                  <a:gd name="T46" fmla="*/ 20 w 618"/>
                  <a:gd name="T47" fmla="*/ 67 h 968"/>
                  <a:gd name="T48" fmla="*/ 18 w 618"/>
                  <a:gd name="T49" fmla="*/ 65 h 968"/>
                  <a:gd name="T50" fmla="*/ 17 w 618"/>
                  <a:gd name="T51" fmla="*/ 60 h 968"/>
                  <a:gd name="T52" fmla="*/ 17 w 618"/>
                  <a:gd name="T53" fmla="*/ 56 h 968"/>
                  <a:gd name="T54" fmla="*/ 19 w 618"/>
                  <a:gd name="T55" fmla="*/ 51 h 968"/>
                  <a:gd name="T56" fmla="*/ 20 w 618"/>
                  <a:gd name="T57" fmla="*/ 48 h 968"/>
                  <a:gd name="T58" fmla="*/ 21 w 618"/>
                  <a:gd name="T59" fmla="*/ 45 h 968"/>
                  <a:gd name="T60" fmla="*/ 21 w 618"/>
                  <a:gd name="T61" fmla="*/ 40 h 968"/>
                  <a:gd name="T62" fmla="*/ 20 w 618"/>
                  <a:gd name="T63" fmla="*/ 37 h 968"/>
                  <a:gd name="T64" fmla="*/ 20 w 618"/>
                  <a:gd name="T65" fmla="*/ 34 h 968"/>
                  <a:gd name="T66" fmla="*/ 17 w 618"/>
                  <a:gd name="T67" fmla="*/ 31 h 968"/>
                  <a:gd name="T68" fmla="*/ 14 w 618"/>
                  <a:gd name="T69" fmla="*/ 28 h 968"/>
                  <a:gd name="T70" fmla="*/ 9 w 618"/>
                  <a:gd name="T71" fmla="*/ 25 h 968"/>
                  <a:gd name="T72" fmla="*/ 5 w 618"/>
                  <a:gd name="T73" fmla="*/ 23 h 968"/>
                  <a:gd name="T74" fmla="*/ 2 w 618"/>
                  <a:gd name="T75" fmla="*/ 21 h 968"/>
                  <a:gd name="T76" fmla="*/ 1 w 618"/>
                  <a:gd name="T77" fmla="*/ 17 h 968"/>
                  <a:gd name="T78" fmla="*/ 0 w 618"/>
                  <a:gd name="T79" fmla="*/ 13 h 968"/>
                  <a:gd name="T80" fmla="*/ 0 w 618"/>
                  <a:gd name="T81" fmla="*/ 9 h 968"/>
                  <a:gd name="T82" fmla="*/ 3 w 618"/>
                  <a:gd name="T83" fmla="*/ 4 h 96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618" h="968">
                    <a:moveTo>
                      <a:pt x="38" y="50"/>
                    </a:moveTo>
                    <a:lnTo>
                      <a:pt x="88" y="10"/>
                    </a:lnTo>
                    <a:lnTo>
                      <a:pt x="145" y="0"/>
                    </a:lnTo>
                    <a:lnTo>
                      <a:pt x="197" y="7"/>
                    </a:lnTo>
                    <a:lnTo>
                      <a:pt x="255" y="22"/>
                    </a:lnTo>
                    <a:lnTo>
                      <a:pt x="314" y="61"/>
                    </a:lnTo>
                    <a:lnTo>
                      <a:pt x="383" y="119"/>
                    </a:lnTo>
                    <a:lnTo>
                      <a:pt x="439" y="177"/>
                    </a:lnTo>
                    <a:lnTo>
                      <a:pt x="482" y="241"/>
                    </a:lnTo>
                    <a:lnTo>
                      <a:pt x="527" y="312"/>
                    </a:lnTo>
                    <a:lnTo>
                      <a:pt x="565" y="392"/>
                    </a:lnTo>
                    <a:lnTo>
                      <a:pt x="588" y="468"/>
                    </a:lnTo>
                    <a:lnTo>
                      <a:pt x="603" y="568"/>
                    </a:lnTo>
                    <a:lnTo>
                      <a:pt x="618" y="665"/>
                    </a:lnTo>
                    <a:lnTo>
                      <a:pt x="618" y="764"/>
                    </a:lnTo>
                    <a:lnTo>
                      <a:pt x="600" y="841"/>
                    </a:lnTo>
                    <a:lnTo>
                      <a:pt x="571" y="899"/>
                    </a:lnTo>
                    <a:lnTo>
                      <a:pt x="537" y="932"/>
                    </a:lnTo>
                    <a:lnTo>
                      <a:pt x="490" y="953"/>
                    </a:lnTo>
                    <a:lnTo>
                      <a:pt x="432" y="965"/>
                    </a:lnTo>
                    <a:lnTo>
                      <a:pt x="375" y="968"/>
                    </a:lnTo>
                    <a:lnTo>
                      <a:pt x="323" y="953"/>
                    </a:lnTo>
                    <a:lnTo>
                      <a:pt x="287" y="929"/>
                    </a:lnTo>
                    <a:lnTo>
                      <a:pt x="258" y="892"/>
                    </a:lnTo>
                    <a:lnTo>
                      <a:pt x="235" y="859"/>
                    </a:lnTo>
                    <a:lnTo>
                      <a:pt x="226" y="788"/>
                    </a:lnTo>
                    <a:lnTo>
                      <a:pt x="226" y="734"/>
                    </a:lnTo>
                    <a:lnTo>
                      <a:pt x="247" y="679"/>
                    </a:lnTo>
                    <a:lnTo>
                      <a:pt x="270" y="633"/>
                    </a:lnTo>
                    <a:lnTo>
                      <a:pt x="277" y="589"/>
                    </a:lnTo>
                    <a:lnTo>
                      <a:pt x="280" y="534"/>
                    </a:lnTo>
                    <a:lnTo>
                      <a:pt x="265" y="483"/>
                    </a:lnTo>
                    <a:lnTo>
                      <a:pt x="258" y="444"/>
                    </a:lnTo>
                    <a:lnTo>
                      <a:pt x="228" y="403"/>
                    </a:lnTo>
                    <a:lnTo>
                      <a:pt x="185" y="372"/>
                    </a:lnTo>
                    <a:lnTo>
                      <a:pt x="125" y="330"/>
                    </a:lnTo>
                    <a:lnTo>
                      <a:pt x="64" y="308"/>
                    </a:lnTo>
                    <a:lnTo>
                      <a:pt x="30" y="272"/>
                    </a:lnTo>
                    <a:lnTo>
                      <a:pt x="8" y="227"/>
                    </a:lnTo>
                    <a:lnTo>
                      <a:pt x="0" y="174"/>
                    </a:lnTo>
                    <a:lnTo>
                      <a:pt x="5" y="111"/>
                    </a:lnTo>
                    <a:lnTo>
                      <a:pt x="38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4" name="Freeform 62"/>
              <p:cNvSpPr>
                <a:spLocks/>
              </p:cNvSpPr>
              <p:nvPr/>
            </p:nvSpPr>
            <p:spPr bwMode="auto">
              <a:xfrm>
                <a:off x="5152" y="228"/>
                <a:ext cx="51" cy="266"/>
              </a:xfrm>
              <a:custGeom>
                <a:avLst/>
                <a:gdLst>
                  <a:gd name="T0" fmla="*/ 4 w 184"/>
                  <a:gd name="T1" fmla="*/ 13 h 971"/>
                  <a:gd name="T2" fmla="*/ 5 w 184"/>
                  <a:gd name="T3" fmla="*/ 6 h 971"/>
                  <a:gd name="T4" fmla="*/ 7 w 184"/>
                  <a:gd name="T5" fmla="*/ 2 h 971"/>
                  <a:gd name="T6" fmla="*/ 11 w 184"/>
                  <a:gd name="T7" fmla="*/ 0 h 971"/>
                  <a:gd name="T8" fmla="*/ 12 w 184"/>
                  <a:gd name="T9" fmla="*/ 3 h 971"/>
                  <a:gd name="T10" fmla="*/ 14 w 184"/>
                  <a:gd name="T11" fmla="*/ 10 h 971"/>
                  <a:gd name="T12" fmla="*/ 13 w 184"/>
                  <a:gd name="T13" fmla="*/ 14 h 971"/>
                  <a:gd name="T14" fmla="*/ 10 w 184"/>
                  <a:gd name="T15" fmla="*/ 18 h 971"/>
                  <a:gd name="T16" fmla="*/ 7 w 184"/>
                  <a:gd name="T17" fmla="*/ 24 h 971"/>
                  <a:gd name="T18" fmla="*/ 5 w 184"/>
                  <a:gd name="T19" fmla="*/ 32 h 971"/>
                  <a:gd name="T20" fmla="*/ 4 w 184"/>
                  <a:gd name="T21" fmla="*/ 42 h 971"/>
                  <a:gd name="T22" fmla="*/ 5 w 184"/>
                  <a:gd name="T23" fmla="*/ 54 h 971"/>
                  <a:gd name="T24" fmla="*/ 6 w 184"/>
                  <a:gd name="T25" fmla="*/ 62 h 971"/>
                  <a:gd name="T26" fmla="*/ 7 w 184"/>
                  <a:gd name="T27" fmla="*/ 66 h 971"/>
                  <a:gd name="T28" fmla="*/ 10 w 184"/>
                  <a:gd name="T29" fmla="*/ 68 h 971"/>
                  <a:gd name="T30" fmla="*/ 10 w 184"/>
                  <a:gd name="T31" fmla="*/ 71 h 971"/>
                  <a:gd name="T32" fmla="*/ 7 w 184"/>
                  <a:gd name="T33" fmla="*/ 72 h 971"/>
                  <a:gd name="T34" fmla="*/ 5 w 184"/>
                  <a:gd name="T35" fmla="*/ 70 h 971"/>
                  <a:gd name="T36" fmla="*/ 0 w 184"/>
                  <a:gd name="T37" fmla="*/ 73 h 971"/>
                  <a:gd name="T38" fmla="*/ 0 w 184"/>
                  <a:gd name="T39" fmla="*/ 64 h 971"/>
                  <a:gd name="T40" fmla="*/ 1 w 184"/>
                  <a:gd name="T41" fmla="*/ 53 h 971"/>
                  <a:gd name="T42" fmla="*/ 1 w 184"/>
                  <a:gd name="T43" fmla="*/ 40 h 971"/>
                  <a:gd name="T44" fmla="*/ 1 w 184"/>
                  <a:gd name="T45" fmla="*/ 30 h 971"/>
                  <a:gd name="T46" fmla="*/ 2 w 184"/>
                  <a:gd name="T47" fmla="*/ 22 h 971"/>
                  <a:gd name="T48" fmla="*/ 3 w 184"/>
                  <a:gd name="T49" fmla="*/ 16 h 971"/>
                  <a:gd name="T50" fmla="*/ 4 w 184"/>
                  <a:gd name="T51" fmla="*/ 13 h 97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84" h="971">
                    <a:moveTo>
                      <a:pt x="49" y="168"/>
                    </a:moveTo>
                    <a:lnTo>
                      <a:pt x="70" y="85"/>
                    </a:lnTo>
                    <a:lnTo>
                      <a:pt x="95" y="30"/>
                    </a:lnTo>
                    <a:lnTo>
                      <a:pt x="141" y="0"/>
                    </a:lnTo>
                    <a:lnTo>
                      <a:pt x="163" y="43"/>
                    </a:lnTo>
                    <a:lnTo>
                      <a:pt x="184" y="131"/>
                    </a:lnTo>
                    <a:lnTo>
                      <a:pt x="169" y="189"/>
                    </a:lnTo>
                    <a:lnTo>
                      <a:pt x="125" y="233"/>
                    </a:lnTo>
                    <a:lnTo>
                      <a:pt x="95" y="318"/>
                    </a:lnTo>
                    <a:lnTo>
                      <a:pt x="70" y="430"/>
                    </a:lnTo>
                    <a:lnTo>
                      <a:pt x="56" y="560"/>
                    </a:lnTo>
                    <a:lnTo>
                      <a:pt x="61" y="718"/>
                    </a:lnTo>
                    <a:lnTo>
                      <a:pt x="71" y="828"/>
                    </a:lnTo>
                    <a:lnTo>
                      <a:pt x="92" y="883"/>
                    </a:lnTo>
                    <a:lnTo>
                      <a:pt x="125" y="913"/>
                    </a:lnTo>
                    <a:lnTo>
                      <a:pt x="131" y="941"/>
                    </a:lnTo>
                    <a:lnTo>
                      <a:pt x="92" y="956"/>
                    </a:lnTo>
                    <a:lnTo>
                      <a:pt x="61" y="928"/>
                    </a:lnTo>
                    <a:lnTo>
                      <a:pt x="0" y="971"/>
                    </a:lnTo>
                    <a:lnTo>
                      <a:pt x="3" y="855"/>
                    </a:lnTo>
                    <a:lnTo>
                      <a:pt x="7" y="706"/>
                    </a:lnTo>
                    <a:lnTo>
                      <a:pt x="7" y="538"/>
                    </a:lnTo>
                    <a:lnTo>
                      <a:pt x="10" y="398"/>
                    </a:lnTo>
                    <a:lnTo>
                      <a:pt x="23" y="291"/>
                    </a:lnTo>
                    <a:lnTo>
                      <a:pt x="38" y="218"/>
                    </a:lnTo>
                    <a:lnTo>
                      <a:pt x="49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5" name="Freeform 63"/>
              <p:cNvSpPr>
                <a:spLocks/>
              </p:cNvSpPr>
              <p:nvPr/>
            </p:nvSpPr>
            <p:spPr bwMode="auto">
              <a:xfrm>
                <a:off x="5414" y="155"/>
                <a:ext cx="84" cy="71"/>
              </a:xfrm>
              <a:custGeom>
                <a:avLst/>
                <a:gdLst>
                  <a:gd name="T0" fmla="*/ 1 w 305"/>
                  <a:gd name="T1" fmla="*/ 9 h 257"/>
                  <a:gd name="T2" fmla="*/ 12 w 305"/>
                  <a:gd name="T3" fmla="*/ 0 h 257"/>
                  <a:gd name="T4" fmla="*/ 20 w 305"/>
                  <a:gd name="T5" fmla="*/ 4 h 257"/>
                  <a:gd name="T6" fmla="*/ 23 w 305"/>
                  <a:gd name="T7" fmla="*/ 8 h 257"/>
                  <a:gd name="T8" fmla="*/ 19 w 305"/>
                  <a:gd name="T9" fmla="*/ 13 h 257"/>
                  <a:gd name="T10" fmla="*/ 12 w 305"/>
                  <a:gd name="T11" fmla="*/ 20 h 257"/>
                  <a:gd name="T12" fmla="*/ 9 w 305"/>
                  <a:gd name="T13" fmla="*/ 13 h 257"/>
                  <a:gd name="T14" fmla="*/ 4 w 305"/>
                  <a:gd name="T15" fmla="*/ 12 h 257"/>
                  <a:gd name="T16" fmla="*/ 0 w 305"/>
                  <a:gd name="T17" fmla="*/ 11 h 257"/>
                  <a:gd name="T18" fmla="*/ 1 w 305"/>
                  <a:gd name="T19" fmla="*/ 9 h 25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5" h="257">
                    <a:moveTo>
                      <a:pt x="19" y="112"/>
                    </a:moveTo>
                    <a:lnTo>
                      <a:pt x="165" y="0"/>
                    </a:lnTo>
                    <a:lnTo>
                      <a:pt x="269" y="46"/>
                    </a:lnTo>
                    <a:lnTo>
                      <a:pt x="305" y="106"/>
                    </a:lnTo>
                    <a:lnTo>
                      <a:pt x="250" y="171"/>
                    </a:lnTo>
                    <a:lnTo>
                      <a:pt x="165" y="257"/>
                    </a:lnTo>
                    <a:lnTo>
                      <a:pt x="125" y="171"/>
                    </a:lnTo>
                    <a:lnTo>
                      <a:pt x="55" y="152"/>
                    </a:lnTo>
                    <a:lnTo>
                      <a:pt x="0" y="141"/>
                    </a:lnTo>
                    <a:lnTo>
                      <a:pt x="19" y="112"/>
                    </a:lnTo>
                    <a:close/>
                  </a:path>
                </a:pathLst>
              </a:custGeom>
              <a:solidFill>
                <a:srgbClr val="FDA4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6" name="Freeform 64"/>
              <p:cNvSpPr>
                <a:spLocks/>
              </p:cNvSpPr>
              <p:nvPr/>
            </p:nvSpPr>
            <p:spPr bwMode="auto">
              <a:xfrm>
                <a:off x="5022" y="586"/>
                <a:ext cx="65" cy="71"/>
              </a:xfrm>
              <a:custGeom>
                <a:avLst/>
                <a:gdLst>
                  <a:gd name="T0" fmla="*/ 0 w 236"/>
                  <a:gd name="T1" fmla="*/ 20 h 258"/>
                  <a:gd name="T2" fmla="*/ 3 w 236"/>
                  <a:gd name="T3" fmla="*/ 12 h 258"/>
                  <a:gd name="T4" fmla="*/ 8 w 236"/>
                  <a:gd name="T5" fmla="*/ 0 h 258"/>
                  <a:gd name="T6" fmla="*/ 17 w 236"/>
                  <a:gd name="T7" fmla="*/ 4 h 258"/>
                  <a:gd name="T8" fmla="*/ 18 w 236"/>
                  <a:gd name="T9" fmla="*/ 11 h 258"/>
                  <a:gd name="T10" fmla="*/ 12 w 236"/>
                  <a:gd name="T11" fmla="*/ 15 h 258"/>
                  <a:gd name="T12" fmla="*/ 0 w 236"/>
                  <a:gd name="T13" fmla="*/ 20 h 25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6" h="258">
                    <a:moveTo>
                      <a:pt x="0" y="258"/>
                    </a:moveTo>
                    <a:lnTo>
                      <a:pt x="40" y="152"/>
                    </a:lnTo>
                    <a:lnTo>
                      <a:pt x="110" y="0"/>
                    </a:lnTo>
                    <a:lnTo>
                      <a:pt x="226" y="51"/>
                    </a:lnTo>
                    <a:lnTo>
                      <a:pt x="236" y="146"/>
                    </a:lnTo>
                    <a:lnTo>
                      <a:pt x="160" y="192"/>
                    </a:lnTo>
                    <a:lnTo>
                      <a:pt x="0" y="258"/>
                    </a:lnTo>
                    <a:close/>
                  </a:path>
                </a:pathLst>
              </a:custGeom>
              <a:solidFill>
                <a:srgbClr val="F6BF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7" name="Freeform 65"/>
              <p:cNvSpPr>
                <a:spLocks/>
              </p:cNvSpPr>
              <p:nvPr/>
            </p:nvSpPr>
            <p:spPr bwMode="auto">
              <a:xfrm>
                <a:off x="5052" y="189"/>
                <a:ext cx="410" cy="444"/>
              </a:xfrm>
              <a:custGeom>
                <a:avLst/>
                <a:gdLst>
                  <a:gd name="T0" fmla="*/ 0 w 1491"/>
                  <a:gd name="T1" fmla="*/ 109 h 1622"/>
                  <a:gd name="T2" fmla="*/ 10 w 1491"/>
                  <a:gd name="T3" fmla="*/ 100 h 1622"/>
                  <a:gd name="T4" fmla="*/ 19 w 1491"/>
                  <a:gd name="T5" fmla="*/ 93 h 1622"/>
                  <a:gd name="T6" fmla="*/ 27 w 1491"/>
                  <a:gd name="T7" fmla="*/ 83 h 1622"/>
                  <a:gd name="T8" fmla="*/ 38 w 1491"/>
                  <a:gd name="T9" fmla="*/ 73 h 1622"/>
                  <a:gd name="T10" fmla="*/ 48 w 1491"/>
                  <a:gd name="T11" fmla="*/ 63 h 1622"/>
                  <a:gd name="T12" fmla="*/ 57 w 1491"/>
                  <a:gd name="T13" fmla="*/ 51 h 1622"/>
                  <a:gd name="T14" fmla="*/ 63 w 1491"/>
                  <a:gd name="T15" fmla="*/ 45 h 1622"/>
                  <a:gd name="T16" fmla="*/ 70 w 1491"/>
                  <a:gd name="T17" fmla="*/ 39 h 1622"/>
                  <a:gd name="T18" fmla="*/ 78 w 1491"/>
                  <a:gd name="T19" fmla="*/ 28 h 1622"/>
                  <a:gd name="T20" fmla="*/ 84 w 1491"/>
                  <a:gd name="T21" fmla="*/ 19 h 1622"/>
                  <a:gd name="T22" fmla="*/ 90 w 1491"/>
                  <a:gd name="T23" fmla="*/ 11 h 1622"/>
                  <a:gd name="T24" fmla="*/ 97 w 1491"/>
                  <a:gd name="T25" fmla="*/ 4 h 1622"/>
                  <a:gd name="T26" fmla="*/ 102 w 1491"/>
                  <a:gd name="T27" fmla="*/ 0 h 1622"/>
                  <a:gd name="T28" fmla="*/ 108 w 1491"/>
                  <a:gd name="T29" fmla="*/ 1 h 1622"/>
                  <a:gd name="T30" fmla="*/ 110 w 1491"/>
                  <a:gd name="T31" fmla="*/ 3 h 1622"/>
                  <a:gd name="T32" fmla="*/ 112 w 1491"/>
                  <a:gd name="T33" fmla="*/ 7 h 1622"/>
                  <a:gd name="T34" fmla="*/ 113 w 1491"/>
                  <a:gd name="T35" fmla="*/ 9 h 1622"/>
                  <a:gd name="T36" fmla="*/ 104 w 1491"/>
                  <a:gd name="T37" fmla="*/ 18 h 1622"/>
                  <a:gd name="T38" fmla="*/ 97 w 1491"/>
                  <a:gd name="T39" fmla="*/ 25 h 1622"/>
                  <a:gd name="T40" fmla="*/ 92 w 1491"/>
                  <a:gd name="T41" fmla="*/ 31 h 1622"/>
                  <a:gd name="T42" fmla="*/ 86 w 1491"/>
                  <a:gd name="T43" fmla="*/ 38 h 1622"/>
                  <a:gd name="T44" fmla="*/ 81 w 1491"/>
                  <a:gd name="T45" fmla="*/ 43 h 1622"/>
                  <a:gd name="T46" fmla="*/ 75 w 1491"/>
                  <a:gd name="T47" fmla="*/ 52 h 1622"/>
                  <a:gd name="T48" fmla="*/ 66 w 1491"/>
                  <a:gd name="T49" fmla="*/ 62 h 1622"/>
                  <a:gd name="T50" fmla="*/ 57 w 1491"/>
                  <a:gd name="T51" fmla="*/ 72 h 1622"/>
                  <a:gd name="T52" fmla="*/ 49 w 1491"/>
                  <a:gd name="T53" fmla="*/ 80 h 1622"/>
                  <a:gd name="T54" fmla="*/ 40 w 1491"/>
                  <a:gd name="T55" fmla="*/ 89 h 1622"/>
                  <a:gd name="T56" fmla="*/ 32 w 1491"/>
                  <a:gd name="T57" fmla="*/ 97 h 1622"/>
                  <a:gd name="T58" fmla="*/ 22 w 1491"/>
                  <a:gd name="T59" fmla="*/ 106 h 1622"/>
                  <a:gd name="T60" fmla="*/ 16 w 1491"/>
                  <a:gd name="T61" fmla="*/ 112 h 1622"/>
                  <a:gd name="T62" fmla="*/ 9 w 1491"/>
                  <a:gd name="T63" fmla="*/ 119 h 1622"/>
                  <a:gd name="T64" fmla="*/ 6 w 1491"/>
                  <a:gd name="T65" fmla="*/ 122 h 1622"/>
                  <a:gd name="T66" fmla="*/ 7 w 1491"/>
                  <a:gd name="T67" fmla="*/ 117 h 1622"/>
                  <a:gd name="T68" fmla="*/ 2 w 1491"/>
                  <a:gd name="T69" fmla="*/ 117 h 1622"/>
                  <a:gd name="T70" fmla="*/ 4 w 1491"/>
                  <a:gd name="T71" fmla="*/ 113 h 1622"/>
                  <a:gd name="T72" fmla="*/ 0 w 1491"/>
                  <a:gd name="T73" fmla="*/ 114 h 1622"/>
                  <a:gd name="T74" fmla="*/ 0 w 1491"/>
                  <a:gd name="T75" fmla="*/ 109 h 162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1491" h="1622">
                    <a:moveTo>
                      <a:pt x="4" y="1452"/>
                    </a:moveTo>
                    <a:lnTo>
                      <a:pt x="140" y="1342"/>
                    </a:lnTo>
                    <a:lnTo>
                      <a:pt x="247" y="1235"/>
                    </a:lnTo>
                    <a:lnTo>
                      <a:pt x="358" y="1115"/>
                    </a:lnTo>
                    <a:lnTo>
                      <a:pt x="508" y="970"/>
                    </a:lnTo>
                    <a:lnTo>
                      <a:pt x="629" y="840"/>
                    </a:lnTo>
                    <a:lnTo>
                      <a:pt x="755" y="685"/>
                    </a:lnTo>
                    <a:lnTo>
                      <a:pt x="833" y="608"/>
                    </a:lnTo>
                    <a:lnTo>
                      <a:pt x="920" y="521"/>
                    </a:lnTo>
                    <a:lnTo>
                      <a:pt x="1032" y="371"/>
                    </a:lnTo>
                    <a:lnTo>
                      <a:pt x="1114" y="251"/>
                    </a:lnTo>
                    <a:lnTo>
                      <a:pt x="1195" y="150"/>
                    </a:lnTo>
                    <a:lnTo>
                      <a:pt x="1283" y="53"/>
                    </a:lnTo>
                    <a:lnTo>
                      <a:pt x="1346" y="0"/>
                    </a:lnTo>
                    <a:lnTo>
                      <a:pt x="1423" y="14"/>
                    </a:lnTo>
                    <a:lnTo>
                      <a:pt x="1457" y="43"/>
                    </a:lnTo>
                    <a:lnTo>
                      <a:pt x="1481" y="86"/>
                    </a:lnTo>
                    <a:lnTo>
                      <a:pt x="1491" y="120"/>
                    </a:lnTo>
                    <a:lnTo>
                      <a:pt x="1375" y="246"/>
                    </a:lnTo>
                    <a:lnTo>
                      <a:pt x="1288" y="337"/>
                    </a:lnTo>
                    <a:lnTo>
                      <a:pt x="1215" y="419"/>
                    </a:lnTo>
                    <a:lnTo>
                      <a:pt x="1137" y="502"/>
                    </a:lnTo>
                    <a:lnTo>
                      <a:pt x="1075" y="579"/>
                    </a:lnTo>
                    <a:lnTo>
                      <a:pt x="987" y="689"/>
                    </a:lnTo>
                    <a:lnTo>
                      <a:pt x="871" y="825"/>
                    </a:lnTo>
                    <a:lnTo>
                      <a:pt x="755" y="956"/>
                    </a:lnTo>
                    <a:lnTo>
                      <a:pt x="644" y="1072"/>
                    </a:lnTo>
                    <a:lnTo>
                      <a:pt x="523" y="1188"/>
                    </a:lnTo>
                    <a:lnTo>
                      <a:pt x="421" y="1289"/>
                    </a:lnTo>
                    <a:lnTo>
                      <a:pt x="296" y="1414"/>
                    </a:lnTo>
                    <a:lnTo>
                      <a:pt x="218" y="1491"/>
                    </a:lnTo>
                    <a:lnTo>
                      <a:pt x="120" y="1583"/>
                    </a:lnTo>
                    <a:lnTo>
                      <a:pt x="77" y="1622"/>
                    </a:lnTo>
                    <a:lnTo>
                      <a:pt x="88" y="1555"/>
                    </a:lnTo>
                    <a:lnTo>
                      <a:pt x="34" y="1564"/>
                    </a:lnTo>
                    <a:lnTo>
                      <a:pt x="53" y="1506"/>
                    </a:lnTo>
                    <a:lnTo>
                      <a:pt x="0" y="1521"/>
                    </a:lnTo>
                    <a:lnTo>
                      <a:pt x="4" y="1452"/>
                    </a:lnTo>
                    <a:close/>
                  </a:path>
                </a:pathLst>
              </a:custGeom>
              <a:solidFill>
                <a:srgbClr val="F0EA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8" name="Freeform 66"/>
              <p:cNvSpPr>
                <a:spLocks/>
              </p:cNvSpPr>
              <p:nvPr/>
            </p:nvSpPr>
            <p:spPr bwMode="auto">
              <a:xfrm>
                <a:off x="5163" y="152"/>
                <a:ext cx="339" cy="377"/>
              </a:xfrm>
              <a:custGeom>
                <a:avLst/>
                <a:gdLst>
                  <a:gd name="T0" fmla="*/ 14 w 1236"/>
                  <a:gd name="T1" fmla="*/ 75 h 1374"/>
                  <a:gd name="T2" fmla="*/ 40 w 1236"/>
                  <a:gd name="T3" fmla="*/ 46 h 1374"/>
                  <a:gd name="T4" fmla="*/ 57 w 1236"/>
                  <a:gd name="T5" fmla="*/ 22 h 1374"/>
                  <a:gd name="T6" fmla="*/ 75 w 1236"/>
                  <a:gd name="T7" fmla="*/ 4 h 1374"/>
                  <a:gd name="T8" fmla="*/ 84 w 1236"/>
                  <a:gd name="T9" fmla="*/ 1 h 1374"/>
                  <a:gd name="T10" fmla="*/ 93 w 1236"/>
                  <a:gd name="T11" fmla="*/ 7 h 1374"/>
                  <a:gd name="T12" fmla="*/ 85 w 1236"/>
                  <a:gd name="T13" fmla="*/ 17 h 1374"/>
                  <a:gd name="T14" fmla="*/ 72 w 1236"/>
                  <a:gd name="T15" fmla="*/ 30 h 1374"/>
                  <a:gd name="T16" fmla="*/ 52 w 1236"/>
                  <a:gd name="T17" fmla="*/ 52 h 1374"/>
                  <a:gd name="T18" fmla="*/ 38 w 1236"/>
                  <a:gd name="T19" fmla="*/ 71 h 1374"/>
                  <a:gd name="T20" fmla="*/ 15 w 1236"/>
                  <a:gd name="T21" fmla="*/ 95 h 1374"/>
                  <a:gd name="T22" fmla="*/ 6 w 1236"/>
                  <a:gd name="T23" fmla="*/ 100 h 1374"/>
                  <a:gd name="T24" fmla="*/ 19 w 1236"/>
                  <a:gd name="T25" fmla="*/ 88 h 1374"/>
                  <a:gd name="T26" fmla="*/ 35 w 1236"/>
                  <a:gd name="T27" fmla="*/ 71 h 1374"/>
                  <a:gd name="T28" fmla="*/ 47 w 1236"/>
                  <a:gd name="T29" fmla="*/ 56 h 1374"/>
                  <a:gd name="T30" fmla="*/ 58 w 1236"/>
                  <a:gd name="T31" fmla="*/ 43 h 1374"/>
                  <a:gd name="T32" fmla="*/ 70 w 1236"/>
                  <a:gd name="T33" fmla="*/ 30 h 1374"/>
                  <a:gd name="T34" fmla="*/ 80 w 1236"/>
                  <a:gd name="T35" fmla="*/ 18 h 1374"/>
                  <a:gd name="T36" fmla="*/ 75 w 1236"/>
                  <a:gd name="T37" fmla="*/ 12 h 1374"/>
                  <a:gd name="T38" fmla="*/ 75 w 1236"/>
                  <a:gd name="T39" fmla="*/ 10 h 1374"/>
                  <a:gd name="T40" fmla="*/ 80 w 1236"/>
                  <a:gd name="T41" fmla="*/ 12 h 1374"/>
                  <a:gd name="T42" fmla="*/ 82 w 1236"/>
                  <a:gd name="T43" fmla="*/ 16 h 1374"/>
                  <a:gd name="T44" fmla="*/ 89 w 1236"/>
                  <a:gd name="T45" fmla="*/ 9 h 1374"/>
                  <a:gd name="T46" fmla="*/ 87 w 1236"/>
                  <a:gd name="T47" fmla="*/ 5 h 1374"/>
                  <a:gd name="T48" fmla="*/ 80 w 1236"/>
                  <a:gd name="T49" fmla="*/ 3 h 1374"/>
                  <a:gd name="T50" fmla="*/ 72 w 1236"/>
                  <a:gd name="T51" fmla="*/ 9 h 1374"/>
                  <a:gd name="T52" fmla="*/ 62 w 1236"/>
                  <a:gd name="T53" fmla="*/ 21 h 1374"/>
                  <a:gd name="T54" fmla="*/ 55 w 1236"/>
                  <a:gd name="T55" fmla="*/ 31 h 1374"/>
                  <a:gd name="T56" fmla="*/ 45 w 1236"/>
                  <a:gd name="T57" fmla="*/ 43 h 1374"/>
                  <a:gd name="T58" fmla="*/ 38 w 1236"/>
                  <a:gd name="T59" fmla="*/ 51 h 1374"/>
                  <a:gd name="T60" fmla="*/ 29 w 1236"/>
                  <a:gd name="T61" fmla="*/ 61 h 1374"/>
                  <a:gd name="T62" fmla="*/ 20 w 1236"/>
                  <a:gd name="T63" fmla="*/ 71 h 1374"/>
                  <a:gd name="T64" fmla="*/ 12 w 1236"/>
                  <a:gd name="T65" fmla="*/ 81 h 1374"/>
                  <a:gd name="T66" fmla="*/ 1 w 1236"/>
                  <a:gd name="T67" fmla="*/ 91 h 137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236" h="1374">
                    <a:moveTo>
                      <a:pt x="0" y="1181"/>
                    </a:moveTo>
                    <a:lnTo>
                      <a:pt x="189" y="999"/>
                    </a:lnTo>
                    <a:lnTo>
                      <a:pt x="347" y="799"/>
                    </a:lnTo>
                    <a:lnTo>
                      <a:pt x="531" y="607"/>
                    </a:lnTo>
                    <a:lnTo>
                      <a:pt x="666" y="428"/>
                    </a:lnTo>
                    <a:lnTo>
                      <a:pt x="763" y="289"/>
                    </a:lnTo>
                    <a:lnTo>
                      <a:pt x="873" y="174"/>
                    </a:lnTo>
                    <a:lnTo>
                      <a:pt x="994" y="55"/>
                    </a:lnTo>
                    <a:lnTo>
                      <a:pt x="1074" y="0"/>
                    </a:lnTo>
                    <a:lnTo>
                      <a:pt x="1124" y="20"/>
                    </a:lnTo>
                    <a:lnTo>
                      <a:pt x="1206" y="63"/>
                    </a:lnTo>
                    <a:lnTo>
                      <a:pt x="1236" y="100"/>
                    </a:lnTo>
                    <a:lnTo>
                      <a:pt x="1226" y="124"/>
                    </a:lnTo>
                    <a:lnTo>
                      <a:pt x="1135" y="223"/>
                    </a:lnTo>
                    <a:lnTo>
                      <a:pt x="1047" y="312"/>
                    </a:lnTo>
                    <a:lnTo>
                      <a:pt x="959" y="406"/>
                    </a:lnTo>
                    <a:lnTo>
                      <a:pt x="834" y="549"/>
                    </a:lnTo>
                    <a:lnTo>
                      <a:pt x="698" y="690"/>
                    </a:lnTo>
                    <a:lnTo>
                      <a:pt x="589" y="834"/>
                    </a:lnTo>
                    <a:lnTo>
                      <a:pt x="500" y="943"/>
                    </a:lnTo>
                    <a:lnTo>
                      <a:pt x="335" y="1123"/>
                    </a:lnTo>
                    <a:lnTo>
                      <a:pt x="197" y="1261"/>
                    </a:lnTo>
                    <a:lnTo>
                      <a:pt x="78" y="1374"/>
                    </a:lnTo>
                    <a:lnTo>
                      <a:pt x="78" y="1325"/>
                    </a:lnTo>
                    <a:lnTo>
                      <a:pt x="150" y="1266"/>
                    </a:lnTo>
                    <a:lnTo>
                      <a:pt x="255" y="1163"/>
                    </a:lnTo>
                    <a:lnTo>
                      <a:pt x="362" y="1038"/>
                    </a:lnTo>
                    <a:lnTo>
                      <a:pt x="458" y="937"/>
                    </a:lnTo>
                    <a:lnTo>
                      <a:pt x="546" y="834"/>
                    </a:lnTo>
                    <a:lnTo>
                      <a:pt x="625" y="741"/>
                    </a:lnTo>
                    <a:lnTo>
                      <a:pt x="689" y="657"/>
                    </a:lnTo>
                    <a:lnTo>
                      <a:pt x="771" y="574"/>
                    </a:lnTo>
                    <a:lnTo>
                      <a:pt x="848" y="491"/>
                    </a:lnTo>
                    <a:lnTo>
                      <a:pt x="928" y="405"/>
                    </a:lnTo>
                    <a:lnTo>
                      <a:pt x="1004" y="317"/>
                    </a:lnTo>
                    <a:lnTo>
                      <a:pt x="1069" y="240"/>
                    </a:lnTo>
                    <a:lnTo>
                      <a:pt x="1052" y="193"/>
                    </a:lnTo>
                    <a:lnTo>
                      <a:pt x="1004" y="152"/>
                    </a:lnTo>
                    <a:lnTo>
                      <a:pt x="950" y="143"/>
                    </a:lnTo>
                    <a:lnTo>
                      <a:pt x="1001" y="128"/>
                    </a:lnTo>
                    <a:lnTo>
                      <a:pt x="1040" y="143"/>
                    </a:lnTo>
                    <a:lnTo>
                      <a:pt x="1069" y="159"/>
                    </a:lnTo>
                    <a:lnTo>
                      <a:pt x="1083" y="189"/>
                    </a:lnTo>
                    <a:lnTo>
                      <a:pt x="1095" y="211"/>
                    </a:lnTo>
                    <a:lnTo>
                      <a:pt x="1147" y="173"/>
                    </a:lnTo>
                    <a:lnTo>
                      <a:pt x="1182" y="124"/>
                    </a:lnTo>
                    <a:lnTo>
                      <a:pt x="1190" y="94"/>
                    </a:lnTo>
                    <a:lnTo>
                      <a:pt x="1163" y="66"/>
                    </a:lnTo>
                    <a:lnTo>
                      <a:pt x="1105" y="36"/>
                    </a:lnTo>
                    <a:lnTo>
                      <a:pt x="1059" y="36"/>
                    </a:lnTo>
                    <a:lnTo>
                      <a:pt x="1016" y="80"/>
                    </a:lnTo>
                    <a:lnTo>
                      <a:pt x="959" y="124"/>
                    </a:lnTo>
                    <a:lnTo>
                      <a:pt x="894" y="189"/>
                    </a:lnTo>
                    <a:lnTo>
                      <a:pt x="821" y="274"/>
                    </a:lnTo>
                    <a:lnTo>
                      <a:pt x="769" y="348"/>
                    </a:lnTo>
                    <a:lnTo>
                      <a:pt x="724" y="414"/>
                    </a:lnTo>
                    <a:lnTo>
                      <a:pt x="652" y="509"/>
                    </a:lnTo>
                    <a:lnTo>
                      <a:pt x="597" y="574"/>
                    </a:lnTo>
                    <a:lnTo>
                      <a:pt x="539" y="646"/>
                    </a:lnTo>
                    <a:lnTo>
                      <a:pt x="501" y="683"/>
                    </a:lnTo>
                    <a:lnTo>
                      <a:pt x="427" y="756"/>
                    </a:lnTo>
                    <a:lnTo>
                      <a:pt x="378" y="818"/>
                    </a:lnTo>
                    <a:lnTo>
                      <a:pt x="311" y="900"/>
                    </a:lnTo>
                    <a:lnTo>
                      <a:pt x="266" y="949"/>
                    </a:lnTo>
                    <a:lnTo>
                      <a:pt x="216" y="1014"/>
                    </a:lnTo>
                    <a:lnTo>
                      <a:pt x="158" y="1080"/>
                    </a:lnTo>
                    <a:lnTo>
                      <a:pt x="78" y="1142"/>
                    </a:lnTo>
                    <a:lnTo>
                      <a:pt x="12" y="1208"/>
                    </a:lnTo>
                    <a:lnTo>
                      <a:pt x="0" y="1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09" name="Freeform 67"/>
              <p:cNvSpPr>
                <a:spLocks/>
              </p:cNvSpPr>
              <p:nvPr/>
            </p:nvSpPr>
            <p:spPr bwMode="auto">
              <a:xfrm>
                <a:off x="5001" y="469"/>
                <a:ext cx="190" cy="204"/>
              </a:xfrm>
              <a:custGeom>
                <a:avLst/>
                <a:gdLst>
                  <a:gd name="T0" fmla="*/ 47 w 692"/>
                  <a:gd name="T1" fmla="*/ 0 h 746"/>
                  <a:gd name="T2" fmla="*/ 46 w 692"/>
                  <a:gd name="T3" fmla="*/ 3 h 746"/>
                  <a:gd name="T4" fmla="*/ 38 w 692"/>
                  <a:gd name="T5" fmla="*/ 11 h 746"/>
                  <a:gd name="T6" fmla="*/ 30 w 692"/>
                  <a:gd name="T7" fmla="*/ 20 h 746"/>
                  <a:gd name="T8" fmla="*/ 18 w 692"/>
                  <a:gd name="T9" fmla="*/ 31 h 746"/>
                  <a:gd name="T10" fmla="*/ 14 w 692"/>
                  <a:gd name="T11" fmla="*/ 34 h 746"/>
                  <a:gd name="T12" fmla="*/ 10 w 692"/>
                  <a:gd name="T13" fmla="*/ 44 h 746"/>
                  <a:gd name="T14" fmla="*/ 8 w 692"/>
                  <a:gd name="T15" fmla="*/ 48 h 746"/>
                  <a:gd name="T16" fmla="*/ 10 w 692"/>
                  <a:gd name="T17" fmla="*/ 49 h 746"/>
                  <a:gd name="T18" fmla="*/ 22 w 692"/>
                  <a:gd name="T19" fmla="*/ 42 h 746"/>
                  <a:gd name="T20" fmla="*/ 27 w 692"/>
                  <a:gd name="T21" fmla="*/ 37 h 746"/>
                  <a:gd name="T22" fmla="*/ 34 w 692"/>
                  <a:gd name="T23" fmla="*/ 30 h 746"/>
                  <a:gd name="T24" fmla="*/ 41 w 692"/>
                  <a:gd name="T25" fmla="*/ 22 h 746"/>
                  <a:gd name="T26" fmla="*/ 48 w 692"/>
                  <a:gd name="T27" fmla="*/ 16 h 746"/>
                  <a:gd name="T28" fmla="*/ 52 w 692"/>
                  <a:gd name="T29" fmla="*/ 12 h 746"/>
                  <a:gd name="T30" fmla="*/ 51 w 692"/>
                  <a:gd name="T31" fmla="*/ 15 h 746"/>
                  <a:gd name="T32" fmla="*/ 44 w 692"/>
                  <a:gd name="T33" fmla="*/ 22 h 746"/>
                  <a:gd name="T34" fmla="*/ 36 w 692"/>
                  <a:gd name="T35" fmla="*/ 30 h 746"/>
                  <a:gd name="T36" fmla="*/ 31 w 692"/>
                  <a:gd name="T37" fmla="*/ 36 h 746"/>
                  <a:gd name="T38" fmla="*/ 25 w 692"/>
                  <a:gd name="T39" fmla="*/ 42 h 746"/>
                  <a:gd name="T40" fmla="*/ 23 w 692"/>
                  <a:gd name="T41" fmla="*/ 44 h 746"/>
                  <a:gd name="T42" fmla="*/ 15 w 692"/>
                  <a:gd name="T43" fmla="*/ 49 h 746"/>
                  <a:gd name="T44" fmla="*/ 9 w 692"/>
                  <a:gd name="T45" fmla="*/ 52 h 746"/>
                  <a:gd name="T46" fmla="*/ 1 w 692"/>
                  <a:gd name="T47" fmla="*/ 56 h 746"/>
                  <a:gd name="T48" fmla="*/ 0 w 692"/>
                  <a:gd name="T49" fmla="*/ 55 h 746"/>
                  <a:gd name="T50" fmla="*/ 1 w 692"/>
                  <a:gd name="T51" fmla="*/ 53 h 746"/>
                  <a:gd name="T52" fmla="*/ 6 w 692"/>
                  <a:gd name="T53" fmla="*/ 47 h 746"/>
                  <a:gd name="T54" fmla="*/ 9 w 692"/>
                  <a:gd name="T55" fmla="*/ 41 h 746"/>
                  <a:gd name="T56" fmla="*/ 13 w 692"/>
                  <a:gd name="T57" fmla="*/ 32 h 746"/>
                  <a:gd name="T58" fmla="*/ 18 w 692"/>
                  <a:gd name="T59" fmla="*/ 28 h 746"/>
                  <a:gd name="T60" fmla="*/ 23 w 692"/>
                  <a:gd name="T61" fmla="*/ 24 h 746"/>
                  <a:gd name="T62" fmla="*/ 30 w 692"/>
                  <a:gd name="T63" fmla="*/ 16 h 746"/>
                  <a:gd name="T64" fmla="*/ 35 w 692"/>
                  <a:gd name="T65" fmla="*/ 12 h 746"/>
                  <a:gd name="T66" fmla="*/ 40 w 692"/>
                  <a:gd name="T67" fmla="*/ 7 h 746"/>
                  <a:gd name="T68" fmla="*/ 43 w 692"/>
                  <a:gd name="T69" fmla="*/ 3 h 746"/>
                  <a:gd name="T70" fmla="*/ 47 w 692"/>
                  <a:gd name="T71" fmla="*/ 0 h 7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92" h="746">
                    <a:moveTo>
                      <a:pt x="626" y="0"/>
                    </a:moveTo>
                    <a:lnTo>
                      <a:pt x="613" y="38"/>
                    </a:lnTo>
                    <a:lnTo>
                      <a:pt x="511" y="145"/>
                    </a:lnTo>
                    <a:lnTo>
                      <a:pt x="406" y="263"/>
                    </a:lnTo>
                    <a:lnTo>
                      <a:pt x="240" y="410"/>
                    </a:lnTo>
                    <a:lnTo>
                      <a:pt x="183" y="456"/>
                    </a:lnTo>
                    <a:lnTo>
                      <a:pt x="133" y="585"/>
                    </a:lnTo>
                    <a:lnTo>
                      <a:pt x="108" y="636"/>
                    </a:lnTo>
                    <a:lnTo>
                      <a:pt x="133" y="661"/>
                    </a:lnTo>
                    <a:lnTo>
                      <a:pt x="289" y="566"/>
                    </a:lnTo>
                    <a:lnTo>
                      <a:pt x="354" y="492"/>
                    </a:lnTo>
                    <a:lnTo>
                      <a:pt x="453" y="395"/>
                    </a:lnTo>
                    <a:lnTo>
                      <a:pt x="548" y="301"/>
                    </a:lnTo>
                    <a:lnTo>
                      <a:pt x="634" y="214"/>
                    </a:lnTo>
                    <a:lnTo>
                      <a:pt x="692" y="156"/>
                    </a:lnTo>
                    <a:lnTo>
                      <a:pt x="680" y="206"/>
                    </a:lnTo>
                    <a:lnTo>
                      <a:pt x="589" y="301"/>
                    </a:lnTo>
                    <a:lnTo>
                      <a:pt x="482" y="404"/>
                    </a:lnTo>
                    <a:lnTo>
                      <a:pt x="414" y="478"/>
                    </a:lnTo>
                    <a:lnTo>
                      <a:pt x="326" y="559"/>
                    </a:lnTo>
                    <a:lnTo>
                      <a:pt x="298" y="593"/>
                    </a:lnTo>
                    <a:lnTo>
                      <a:pt x="198" y="651"/>
                    </a:lnTo>
                    <a:lnTo>
                      <a:pt x="115" y="695"/>
                    </a:lnTo>
                    <a:lnTo>
                      <a:pt x="15" y="746"/>
                    </a:lnTo>
                    <a:lnTo>
                      <a:pt x="0" y="734"/>
                    </a:lnTo>
                    <a:lnTo>
                      <a:pt x="8" y="709"/>
                    </a:lnTo>
                    <a:lnTo>
                      <a:pt x="81" y="624"/>
                    </a:lnTo>
                    <a:lnTo>
                      <a:pt x="125" y="544"/>
                    </a:lnTo>
                    <a:lnTo>
                      <a:pt x="167" y="431"/>
                    </a:lnTo>
                    <a:lnTo>
                      <a:pt x="232" y="376"/>
                    </a:lnTo>
                    <a:lnTo>
                      <a:pt x="311" y="315"/>
                    </a:lnTo>
                    <a:lnTo>
                      <a:pt x="406" y="221"/>
                    </a:lnTo>
                    <a:lnTo>
                      <a:pt x="464" y="160"/>
                    </a:lnTo>
                    <a:lnTo>
                      <a:pt x="524" y="87"/>
                    </a:lnTo>
                    <a:lnTo>
                      <a:pt x="577" y="44"/>
                    </a:lnTo>
                    <a:lnTo>
                      <a:pt x="6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0" name="Freeform 68"/>
              <p:cNvSpPr>
                <a:spLocks/>
              </p:cNvSpPr>
              <p:nvPr/>
            </p:nvSpPr>
            <p:spPr bwMode="auto">
              <a:xfrm>
                <a:off x="5048" y="583"/>
                <a:ext cx="36" cy="50"/>
              </a:xfrm>
              <a:custGeom>
                <a:avLst/>
                <a:gdLst>
                  <a:gd name="T0" fmla="*/ 3 w 132"/>
                  <a:gd name="T1" fmla="*/ 1 h 178"/>
                  <a:gd name="T2" fmla="*/ 3 w 132"/>
                  <a:gd name="T3" fmla="*/ 4 h 178"/>
                  <a:gd name="T4" fmla="*/ 7 w 132"/>
                  <a:gd name="T5" fmla="*/ 4 h 178"/>
                  <a:gd name="T6" fmla="*/ 5 w 132"/>
                  <a:gd name="T7" fmla="*/ 8 h 178"/>
                  <a:gd name="T8" fmla="*/ 10 w 132"/>
                  <a:gd name="T9" fmla="*/ 7 h 178"/>
                  <a:gd name="T10" fmla="*/ 9 w 132"/>
                  <a:gd name="T11" fmla="*/ 13 h 178"/>
                  <a:gd name="T12" fmla="*/ 6 w 132"/>
                  <a:gd name="T13" fmla="*/ 14 h 178"/>
                  <a:gd name="T14" fmla="*/ 8 w 132"/>
                  <a:gd name="T15" fmla="*/ 10 h 178"/>
                  <a:gd name="T16" fmla="*/ 2 w 132"/>
                  <a:gd name="T17" fmla="*/ 10 h 178"/>
                  <a:gd name="T18" fmla="*/ 5 w 132"/>
                  <a:gd name="T19" fmla="*/ 5 h 178"/>
                  <a:gd name="T20" fmla="*/ 0 w 132"/>
                  <a:gd name="T21" fmla="*/ 7 h 178"/>
                  <a:gd name="T22" fmla="*/ 2 w 132"/>
                  <a:gd name="T23" fmla="*/ 0 h 178"/>
                  <a:gd name="T24" fmla="*/ 3 w 132"/>
                  <a:gd name="T25" fmla="*/ 1 h 1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178">
                    <a:moveTo>
                      <a:pt x="45" y="7"/>
                    </a:moveTo>
                    <a:lnTo>
                      <a:pt x="37" y="55"/>
                    </a:lnTo>
                    <a:lnTo>
                      <a:pt x="92" y="46"/>
                    </a:lnTo>
                    <a:lnTo>
                      <a:pt x="74" y="105"/>
                    </a:lnTo>
                    <a:lnTo>
                      <a:pt x="132" y="91"/>
                    </a:lnTo>
                    <a:lnTo>
                      <a:pt x="116" y="171"/>
                    </a:lnTo>
                    <a:lnTo>
                      <a:pt x="85" y="178"/>
                    </a:lnTo>
                    <a:lnTo>
                      <a:pt x="109" y="122"/>
                    </a:lnTo>
                    <a:lnTo>
                      <a:pt x="31" y="129"/>
                    </a:lnTo>
                    <a:lnTo>
                      <a:pt x="68" y="62"/>
                    </a:lnTo>
                    <a:lnTo>
                      <a:pt x="0" y="91"/>
                    </a:lnTo>
                    <a:lnTo>
                      <a:pt x="21" y="0"/>
                    </a:lnTo>
                    <a:lnTo>
                      <a:pt x="45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1" name="Freeform 69"/>
              <p:cNvSpPr>
                <a:spLocks/>
              </p:cNvSpPr>
              <p:nvPr/>
            </p:nvSpPr>
            <p:spPr bwMode="auto">
              <a:xfrm>
                <a:off x="4913" y="364"/>
                <a:ext cx="96" cy="139"/>
              </a:xfrm>
              <a:custGeom>
                <a:avLst/>
                <a:gdLst>
                  <a:gd name="T0" fmla="*/ 0 w 348"/>
                  <a:gd name="T1" fmla="*/ 5 h 511"/>
                  <a:gd name="T2" fmla="*/ 16 w 348"/>
                  <a:gd name="T3" fmla="*/ 0 h 511"/>
                  <a:gd name="T4" fmla="*/ 18 w 348"/>
                  <a:gd name="T5" fmla="*/ 4 h 511"/>
                  <a:gd name="T6" fmla="*/ 4 w 348"/>
                  <a:gd name="T7" fmla="*/ 8 h 511"/>
                  <a:gd name="T8" fmla="*/ 6 w 348"/>
                  <a:gd name="T9" fmla="*/ 18 h 511"/>
                  <a:gd name="T10" fmla="*/ 12 w 348"/>
                  <a:gd name="T11" fmla="*/ 16 h 511"/>
                  <a:gd name="T12" fmla="*/ 17 w 348"/>
                  <a:gd name="T13" fmla="*/ 14 h 511"/>
                  <a:gd name="T14" fmla="*/ 21 w 348"/>
                  <a:gd name="T15" fmla="*/ 16 h 511"/>
                  <a:gd name="T16" fmla="*/ 24 w 348"/>
                  <a:gd name="T17" fmla="*/ 18 h 511"/>
                  <a:gd name="T18" fmla="*/ 26 w 348"/>
                  <a:gd name="T19" fmla="*/ 22 h 511"/>
                  <a:gd name="T20" fmla="*/ 26 w 348"/>
                  <a:gd name="T21" fmla="*/ 26 h 511"/>
                  <a:gd name="T22" fmla="*/ 26 w 348"/>
                  <a:gd name="T23" fmla="*/ 30 h 511"/>
                  <a:gd name="T24" fmla="*/ 24 w 348"/>
                  <a:gd name="T25" fmla="*/ 33 h 511"/>
                  <a:gd name="T26" fmla="*/ 21 w 348"/>
                  <a:gd name="T27" fmla="*/ 36 h 511"/>
                  <a:gd name="T28" fmla="*/ 16 w 348"/>
                  <a:gd name="T29" fmla="*/ 37 h 511"/>
                  <a:gd name="T30" fmla="*/ 10 w 348"/>
                  <a:gd name="T31" fmla="*/ 38 h 511"/>
                  <a:gd name="T32" fmla="*/ 6 w 348"/>
                  <a:gd name="T33" fmla="*/ 35 h 511"/>
                  <a:gd name="T34" fmla="*/ 4 w 348"/>
                  <a:gd name="T35" fmla="*/ 30 h 511"/>
                  <a:gd name="T36" fmla="*/ 9 w 348"/>
                  <a:gd name="T37" fmla="*/ 28 h 511"/>
                  <a:gd name="T38" fmla="*/ 11 w 348"/>
                  <a:gd name="T39" fmla="*/ 30 h 511"/>
                  <a:gd name="T40" fmla="*/ 12 w 348"/>
                  <a:gd name="T41" fmla="*/ 32 h 511"/>
                  <a:gd name="T42" fmla="*/ 15 w 348"/>
                  <a:gd name="T43" fmla="*/ 32 h 511"/>
                  <a:gd name="T44" fmla="*/ 18 w 348"/>
                  <a:gd name="T45" fmla="*/ 32 h 511"/>
                  <a:gd name="T46" fmla="*/ 20 w 348"/>
                  <a:gd name="T47" fmla="*/ 29 h 511"/>
                  <a:gd name="T48" fmla="*/ 22 w 348"/>
                  <a:gd name="T49" fmla="*/ 26 h 511"/>
                  <a:gd name="T50" fmla="*/ 21 w 348"/>
                  <a:gd name="T51" fmla="*/ 24 h 511"/>
                  <a:gd name="T52" fmla="*/ 20 w 348"/>
                  <a:gd name="T53" fmla="*/ 21 h 511"/>
                  <a:gd name="T54" fmla="*/ 18 w 348"/>
                  <a:gd name="T55" fmla="*/ 20 h 511"/>
                  <a:gd name="T56" fmla="*/ 15 w 348"/>
                  <a:gd name="T57" fmla="*/ 19 h 511"/>
                  <a:gd name="T58" fmla="*/ 12 w 348"/>
                  <a:gd name="T59" fmla="*/ 20 h 511"/>
                  <a:gd name="T60" fmla="*/ 9 w 348"/>
                  <a:gd name="T61" fmla="*/ 21 h 511"/>
                  <a:gd name="T62" fmla="*/ 2 w 348"/>
                  <a:gd name="T63" fmla="*/ 25 h 511"/>
                  <a:gd name="T64" fmla="*/ 0 w 348"/>
                  <a:gd name="T65" fmla="*/ 5 h 51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48" h="511">
                    <a:moveTo>
                      <a:pt x="0" y="74"/>
                    </a:moveTo>
                    <a:lnTo>
                      <a:pt x="214" y="0"/>
                    </a:lnTo>
                    <a:lnTo>
                      <a:pt x="234" y="59"/>
                    </a:lnTo>
                    <a:lnTo>
                      <a:pt x="55" y="113"/>
                    </a:lnTo>
                    <a:lnTo>
                      <a:pt x="75" y="251"/>
                    </a:lnTo>
                    <a:lnTo>
                      <a:pt x="159" y="211"/>
                    </a:lnTo>
                    <a:lnTo>
                      <a:pt x="219" y="196"/>
                    </a:lnTo>
                    <a:lnTo>
                      <a:pt x="278" y="211"/>
                    </a:lnTo>
                    <a:lnTo>
                      <a:pt x="314" y="241"/>
                    </a:lnTo>
                    <a:lnTo>
                      <a:pt x="338" y="294"/>
                    </a:lnTo>
                    <a:lnTo>
                      <a:pt x="348" y="349"/>
                    </a:lnTo>
                    <a:lnTo>
                      <a:pt x="338" y="403"/>
                    </a:lnTo>
                    <a:lnTo>
                      <a:pt x="319" y="443"/>
                    </a:lnTo>
                    <a:lnTo>
                      <a:pt x="278" y="482"/>
                    </a:lnTo>
                    <a:lnTo>
                      <a:pt x="208" y="501"/>
                    </a:lnTo>
                    <a:lnTo>
                      <a:pt x="134" y="511"/>
                    </a:lnTo>
                    <a:lnTo>
                      <a:pt x="79" y="473"/>
                    </a:lnTo>
                    <a:lnTo>
                      <a:pt x="55" y="413"/>
                    </a:lnTo>
                    <a:lnTo>
                      <a:pt x="125" y="384"/>
                    </a:lnTo>
                    <a:lnTo>
                      <a:pt x="140" y="413"/>
                    </a:lnTo>
                    <a:lnTo>
                      <a:pt x="164" y="437"/>
                    </a:lnTo>
                    <a:lnTo>
                      <a:pt x="200" y="437"/>
                    </a:lnTo>
                    <a:lnTo>
                      <a:pt x="238" y="428"/>
                    </a:lnTo>
                    <a:lnTo>
                      <a:pt x="263" y="398"/>
                    </a:lnTo>
                    <a:lnTo>
                      <a:pt x="284" y="358"/>
                    </a:lnTo>
                    <a:lnTo>
                      <a:pt x="278" y="320"/>
                    </a:lnTo>
                    <a:lnTo>
                      <a:pt x="263" y="285"/>
                    </a:lnTo>
                    <a:lnTo>
                      <a:pt x="244" y="266"/>
                    </a:lnTo>
                    <a:lnTo>
                      <a:pt x="204" y="256"/>
                    </a:lnTo>
                    <a:lnTo>
                      <a:pt x="159" y="266"/>
                    </a:lnTo>
                    <a:lnTo>
                      <a:pt x="125" y="290"/>
                    </a:lnTo>
                    <a:lnTo>
                      <a:pt x="34" y="33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2" name="Freeform 70"/>
              <p:cNvSpPr>
                <a:spLocks/>
              </p:cNvSpPr>
              <p:nvPr/>
            </p:nvSpPr>
            <p:spPr bwMode="auto">
              <a:xfrm>
                <a:off x="4855" y="300"/>
                <a:ext cx="173" cy="264"/>
              </a:xfrm>
              <a:custGeom>
                <a:avLst/>
                <a:gdLst>
                  <a:gd name="T0" fmla="*/ 0 w 631"/>
                  <a:gd name="T1" fmla="*/ 68 h 961"/>
                  <a:gd name="T2" fmla="*/ 16 w 631"/>
                  <a:gd name="T3" fmla="*/ 44 h 961"/>
                  <a:gd name="T4" fmla="*/ 34 w 631"/>
                  <a:gd name="T5" fmla="*/ 14 h 961"/>
                  <a:gd name="T6" fmla="*/ 44 w 631"/>
                  <a:gd name="T7" fmla="*/ 0 h 961"/>
                  <a:gd name="T8" fmla="*/ 47 w 631"/>
                  <a:gd name="T9" fmla="*/ 5 h 961"/>
                  <a:gd name="T10" fmla="*/ 32 w 631"/>
                  <a:gd name="T11" fmla="*/ 26 h 961"/>
                  <a:gd name="T12" fmla="*/ 23 w 631"/>
                  <a:gd name="T13" fmla="*/ 42 h 961"/>
                  <a:gd name="T14" fmla="*/ 14 w 631"/>
                  <a:gd name="T15" fmla="*/ 57 h 961"/>
                  <a:gd name="T16" fmla="*/ 4 w 631"/>
                  <a:gd name="T17" fmla="*/ 73 h 961"/>
                  <a:gd name="T18" fmla="*/ 0 w 631"/>
                  <a:gd name="T19" fmla="*/ 68 h 9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31" h="961">
                    <a:moveTo>
                      <a:pt x="0" y="903"/>
                    </a:moveTo>
                    <a:lnTo>
                      <a:pt x="220" y="587"/>
                    </a:lnTo>
                    <a:lnTo>
                      <a:pt x="449" y="184"/>
                    </a:lnTo>
                    <a:lnTo>
                      <a:pt x="586" y="0"/>
                    </a:lnTo>
                    <a:lnTo>
                      <a:pt x="631" y="73"/>
                    </a:lnTo>
                    <a:lnTo>
                      <a:pt x="425" y="339"/>
                    </a:lnTo>
                    <a:lnTo>
                      <a:pt x="303" y="553"/>
                    </a:lnTo>
                    <a:lnTo>
                      <a:pt x="186" y="752"/>
                    </a:lnTo>
                    <a:lnTo>
                      <a:pt x="49" y="961"/>
                    </a:lnTo>
                    <a:lnTo>
                      <a:pt x="0" y="9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3" name="Freeform 71"/>
              <p:cNvSpPr>
                <a:spLocks/>
              </p:cNvSpPr>
              <p:nvPr/>
            </p:nvSpPr>
            <p:spPr bwMode="auto">
              <a:xfrm>
                <a:off x="4881" y="584"/>
                <a:ext cx="146" cy="137"/>
              </a:xfrm>
              <a:custGeom>
                <a:avLst/>
                <a:gdLst>
                  <a:gd name="T0" fmla="*/ 1 w 531"/>
                  <a:gd name="T1" fmla="*/ 6 h 496"/>
                  <a:gd name="T2" fmla="*/ 0 w 531"/>
                  <a:gd name="T3" fmla="*/ 12 h 496"/>
                  <a:gd name="T4" fmla="*/ 1 w 531"/>
                  <a:gd name="T5" fmla="*/ 15 h 496"/>
                  <a:gd name="T6" fmla="*/ 2 w 531"/>
                  <a:gd name="T7" fmla="*/ 19 h 496"/>
                  <a:gd name="T8" fmla="*/ 5 w 531"/>
                  <a:gd name="T9" fmla="*/ 18 h 496"/>
                  <a:gd name="T10" fmla="*/ 6 w 531"/>
                  <a:gd name="T11" fmla="*/ 16 h 496"/>
                  <a:gd name="T12" fmla="*/ 4 w 531"/>
                  <a:gd name="T13" fmla="*/ 11 h 496"/>
                  <a:gd name="T14" fmla="*/ 5 w 531"/>
                  <a:gd name="T15" fmla="*/ 8 h 496"/>
                  <a:gd name="T16" fmla="*/ 7 w 531"/>
                  <a:gd name="T17" fmla="*/ 5 h 496"/>
                  <a:gd name="T18" fmla="*/ 9 w 531"/>
                  <a:gd name="T19" fmla="*/ 3 h 496"/>
                  <a:gd name="T20" fmla="*/ 12 w 531"/>
                  <a:gd name="T21" fmla="*/ 5 h 496"/>
                  <a:gd name="T22" fmla="*/ 14 w 531"/>
                  <a:gd name="T23" fmla="*/ 8 h 496"/>
                  <a:gd name="T24" fmla="*/ 14 w 531"/>
                  <a:gd name="T25" fmla="*/ 13 h 496"/>
                  <a:gd name="T26" fmla="*/ 15 w 531"/>
                  <a:gd name="T27" fmla="*/ 19 h 496"/>
                  <a:gd name="T28" fmla="*/ 16 w 531"/>
                  <a:gd name="T29" fmla="*/ 24 h 496"/>
                  <a:gd name="T30" fmla="*/ 18 w 531"/>
                  <a:gd name="T31" fmla="*/ 30 h 496"/>
                  <a:gd name="T32" fmla="*/ 19 w 531"/>
                  <a:gd name="T33" fmla="*/ 35 h 496"/>
                  <a:gd name="T34" fmla="*/ 21 w 531"/>
                  <a:gd name="T35" fmla="*/ 38 h 496"/>
                  <a:gd name="T36" fmla="*/ 24 w 531"/>
                  <a:gd name="T37" fmla="*/ 33 h 496"/>
                  <a:gd name="T38" fmla="*/ 28 w 531"/>
                  <a:gd name="T39" fmla="*/ 29 h 496"/>
                  <a:gd name="T40" fmla="*/ 34 w 531"/>
                  <a:gd name="T41" fmla="*/ 23 h 496"/>
                  <a:gd name="T42" fmla="*/ 39 w 531"/>
                  <a:gd name="T43" fmla="*/ 21 h 496"/>
                  <a:gd name="T44" fmla="*/ 40 w 531"/>
                  <a:gd name="T45" fmla="*/ 18 h 496"/>
                  <a:gd name="T46" fmla="*/ 40 w 531"/>
                  <a:gd name="T47" fmla="*/ 16 h 496"/>
                  <a:gd name="T48" fmla="*/ 33 w 531"/>
                  <a:gd name="T49" fmla="*/ 20 h 496"/>
                  <a:gd name="T50" fmla="*/ 27 w 531"/>
                  <a:gd name="T51" fmla="*/ 25 h 496"/>
                  <a:gd name="T52" fmla="*/ 24 w 531"/>
                  <a:gd name="T53" fmla="*/ 29 h 496"/>
                  <a:gd name="T54" fmla="*/ 21 w 531"/>
                  <a:gd name="T55" fmla="*/ 32 h 496"/>
                  <a:gd name="T56" fmla="*/ 19 w 531"/>
                  <a:gd name="T57" fmla="*/ 25 h 496"/>
                  <a:gd name="T58" fmla="*/ 18 w 531"/>
                  <a:gd name="T59" fmla="*/ 19 h 496"/>
                  <a:gd name="T60" fmla="*/ 18 w 531"/>
                  <a:gd name="T61" fmla="*/ 12 h 496"/>
                  <a:gd name="T62" fmla="*/ 17 w 531"/>
                  <a:gd name="T63" fmla="*/ 6 h 496"/>
                  <a:gd name="T64" fmla="*/ 15 w 531"/>
                  <a:gd name="T65" fmla="*/ 2 h 496"/>
                  <a:gd name="T66" fmla="*/ 12 w 531"/>
                  <a:gd name="T67" fmla="*/ 0 h 496"/>
                  <a:gd name="T68" fmla="*/ 8 w 531"/>
                  <a:gd name="T69" fmla="*/ 0 h 496"/>
                  <a:gd name="T70" fmla="*/ 5 w 531"/>
                  <a:gd name="T71" fmla="*/ 1 h 496"/>
                  <a:gd name="T72" fmla="*/ 3 w 531"/>
                  <a:gd name="T73" fmla="*/ 4 h 496"/>
                  <a:gd name="T74" fmla="*/ 1 w 531"/>
                  <a:gd name="T75" fmla="*/ 6 h 49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531" h="496">
                    <a:moveTo>
                      <a:pt x="11" y="83"/>
                    </a:moveTo>
                    <a:lnTo>
                      <a:pt x="0" y="153"/>
                    </a:lnTo>
                    <a:lnTo>
                      <a:pt x="11" y="202"/>
                    </a:lnTo>
                    <a:lnTo>
                      <a:pt x="30" y="241"/>
                    </a:lnTo>
                    <a:lnTo>
                      <a:pt x="64" y="236"/>
                    </a:lnTo>
                    <a:lnTo>
                      <a:pt x="75" y="207"/>
                    </a:lnTo>
                    <a:lnTo>
                      <a:pt x="54" y="147"/>
                    </a:lnTo>
                    <a:lnTo>
                      <a:pt x="69" y="102"/>
                    </a:lnTo>
                    <a:lnTo>
                      <a:pt x="90" y="64"/>
                    </a:lnTo>
                    <a:lnTo>
                      <a:pt x="118" y="44"/>
                    </a:lnTo>
                    <a:lnTo>
                      <a:pt x="162" y="68"/>
                    </a:lnTo>
                    <a:lnTo>
                      <a:pt x="182" y="108"/>
                    </a:lnTo>
                    <a:lnTo>
                      <a:pt x="188" y="166"/>
                    </a:lnTo>
                    <a:lnTo>
                      <a:pt x="197" y="251"/>
                    </a:lnTo>
                    <a:lnTo>
                      <a:pt x="207" y="320"/>
                    </a:lnTo>
                    <a:lnTo>
                      <a:pt x="231" y="398"/>
                    </a:lnTo>
                    <a:lnTo>
                      <a:pt x="246" y="462"/>
                    </a:lnTo>
                    <a:lnTo>
                      <a:pt x="275" y="496"/>
                    </a:lnTo>
                    <a:lnTo>
                      <a:pt x="320" y="437"/>
                    </a:lnTo>
                    <a:lnTo>
                      <a:pt x="369" y="379"/>
                    </a:lnTo>
                    <a:lnTo>
                      <a:pt x="443" y="309"/>
                    </a:lnTo>
                    <a:lnTo>
                      <a:pt x="521" y="279"/>
                    </a:lnTo>
                    <a:lnTo>
                      <a:pt x="527" y="230"/>
                    </a:lnTo>
                    <a:lnTo>
                      <a:pt x="531" y="211"/>
                    </a:lnTo>
                    <a:lnTo>
                      <a:pt x="433" y="256"/>
                    </a:lnTo>
                    <a:lnTo>
                      <a:pt x="359" y="324"/>
                    </a:lnTo>
                    <a:lnTo>
                      <a:pt x="316" y="379"/>
                    </a:lnTo>
                    <a:lnTo>
                      <a:pt x="275" y="418"/>
                    </a:lnTo>
                    <a:lnTo>
                      <a:pt x="256" y="334"/>
                    </a:lnTo>
                    <a:lnTo>
                      <a:pt x="241" y="241"/>
                    </a:lnTo>
                    <a:lnTo>
                      <a:pt x="237" y="153"/>
                    </a:lnTo>
                    <a:lnTo>
                      <a:pt x="226" y="74"/>
                    </a:lnTo>
                    <a:lnTo>
                      <a:pt x="203" y="30"/>
                    </a:lnTo>
                    <a:lnTo>
                      <a:pt x="158" y="0"/>
                    </a:lnTo>
                    <a:lnTo>
                      <a:pt x="109" y="0"/>
                    </a:lnTo>
                    <a:lnTo>
                      <a:pt x="64" y="19"/>
                    </a:lnTo>
                    <a:lnTo>
                      <a:pt x="39" y="49"/>
                    </a:lnTo>
                    <a:lnTo>
                      <a:pt x="11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4" name="Freeform 72"/>
              <p:cNvSpPr>
                <a:spLocks/>
              </p:cNvSpPr>
              <p:nvPr/>
            </p:nvSpPr>
            <p:spPr bwMode="auto">
              <a:xfrm>
                <a:off x="5295" y="437"/>
                <a:ext cx="119" cy="315"/>
              </a:xfrm>
              <a:custGeom>
                <a:avLst/>
                <a:gdLst>
                  <a:gd name="T0" fmla="*/ 5 w 434"/>
                  <a:gd name="T1" fmla="*/ 0 h 1148"/>
                  <a:gd name="T2" fmla="*/ 10 w 434"/>
                  <a:gd name="T3" fmla="*/ 2 h 1148"/>
                  <a:gd name="T4" fmla="*/ 15 w 434"/>
                  <a:gd name="T5" fmla="*/ 12 h 1148"/>
                  <a:gd name="T6" fmla="*/ 21 w 434"/>
                  <a:gd name="T7" fmla="*/ 25 h 1148"/>
                  <a:gd name="T8" fmla="*/ 23 w 434"/>
                  <a:gd name="T9" fmla="*/ 33 h 1148"/>
                  <a:gd name="T10" fmla="*/ 23 w 434"/>
                  <a:gd name="T11" fmla="*/ 40 h 1148"/>
                  <a:gd name="T12" fmla="*/ 22 w 434"/>
                  <a:gd name="T13" fmla="*/ 49 h 1148"/>
                  <a:gd name="T14" fmla="*/ 19 w 434"/>
                  <a:gd name="T15" fmla="*/ 60 h 1148"/>
                  <a:gd name="T16" fmla="*/ 16 w 434"/>
                  <a:gd name="T17" fmla="*/ 70 h 1148"/>
                  <a:gd name="T18" fmla="*/ 15 w 434"/>
                  <a:gd name="T19" fmla="*/ 74 h 1148"/>
                  <a:gd name="T20" fmla="*/ 15 w 434"/>
                  <a:gd name="T21" fmla="*/ 77 h 1148"/>
                  <a:gd name="T22" fmla="*/ 19 w 434"/>
                  <a:gd name="T23" fmla="*/ 78 h 1148"/>
                  <a:gd name="T24" fmla="*/ 25 w 434"/>
                  <a:gd name="T25" fmla="*/ 79 h 1148"/>
                  <a:gd name="T26" fmla="*/ 30 w 434"/>
                  <a:gd name="T27" fmla="*/ 80 h 1148"/>
                  <a:gd name="T28" fmla="*/ 32 w 434"/>
                  <a:gd name="T29" fmla="*/ 81 h 1148"/>
                  <a:gd name="T30" fmla="*/ 33 w 434"/>
                  <a:gd name="T31" fmla="*/ 85 h 1148"/>
                  <a:gd name="T32" fmla="*/ 32 w 434"/>
                  <a:gd name="T33" fmla="*/ 86 h 1148"/>
                  <a:gd name="T34" fmla="*/ 28 w 434"/>
                  <a:gd name="T35" fmla="*/ 86 h 1148"/>
                  <a:gd name="T36" fmla="*/ 22 w 434"/>
                  <a:gd name="T37" fmla="*/ 84 h 1148"/>
                  <a:gd name="T38" fmla="*/ 17 w 434"/>
                  <a:gd name="T39" fmla="*/ 83 h 1148"/>
                  <a:gd name="T40" fmla="*/ 11 w 434"/>
                  <a:gd name="T41" fmla="*/ 82 h 1148"/>
                  <a:gd name="T42" fmla="*/ 9 w 434"/>
                  <a:gd name="T43" fmla="*/ 80 h 1148"/>
                  <a:gd name="T44" fmla="*/ 7 w 434"/>
                  <a:gd name="T45" fmla="*/ 76 h 1148"/>
                  <a:gd name="T46" fmla="*/ 9 w 434"/>
                  <a:gd name="T47" fmla="*/ 73 h 1148"/>
                  <a:gd name="T48" fmla="*/ 12 w 434"/>
                  <a:gd name="T49" fmla="*/ 68 h 1148"/>
                  <a:gd name="T50" fmla="*/ 15 w 434"/>
                  <a:gd name="T51" fmla="*/ 60 h 1148"/>
                  <a:gd name="T52" fmla="*/ 17 w 434"/>
                  <a:gd name="T53" fmla="*/ 50 h 1148"/>
                  <a:gd name="T54" fmla="*/ 18 w 434"/>
                  <a:gd name="T55" fmla="*/ 43 h 1148"/>
                  <a:gd name="T56" fmla="*/ 18 w 434"/>
                  <a:gd name="T57" fmla="*/ 36 h 1148"/>
                  <a:gd name="T58" fmla="*/ 16 w 434"/>
                  <a:gd name="T59" fmla="*/ 30 h 1148"/>
                  <a:gd name="T60" fmla="*/ 12 w 434"/>
                  <a:gd name="T61" fmla="*/ 23 h 1148"/>
                  <a:gd name="T62" fmla="*/ 7 w 434"/>
                  <a:gd name="T63" fmla="*/ 15 h 1148"/>
                  <a:gd name="T64" fmla="*/ 2 w 434"/>
                  <a:gd name="T65" fmla="*/ 10 h 1148"/>
                  <a:gd name="T66" fmla="*/ 0 w 434"/>
                  <a:gd name="T67" fmla="*/ 6 h 1148"/>
                  <a:gd name="T68" fmla="*/ 0 w 434"/>
                  <a:gd name="T69" fmla="*/ 2 h 1148"/>
                  <a:gd name="T70" fmla="*/ 5 w 434"/>
                  <a:gd name="T71" fmla="*/ 0 h 114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34" h="1148">
                    <a:moveTo>
                      <a:pt x="68" y="0"/>
                    </a:moveTo>
                    <a:lnTo>
                      <a:pt x="138" y="30"/>
                    </a:lnTo>
                    <a:lnTo>
                      <a:pt x="202" y="155"/>
                    </a:lnTo>
                    <a:lnTo>
                      <a:pt x="286" y="335"/>
                    </a:lnTo>
                    <a:lnTo>
                      <a:pt x="306" y="440"/>
                    </a:lnTo>
                    <a:lnTo>
                      <a:pt x="306" y="523"/>
                    </a:lnTo>
                    <a:lnTo>
                      <a:pt x="292" y="654"/>
                    </a:lnTo>
                    <a:lnTo>
                      <a:pt x="247" y="794"/>
                    </a:lnTo>
                    <a:lnTo>
                      <a:pt x="207" y="925"/>
                    </a:lnTo>
                    <a:lnTo>
                      <a:pt x="198" y="989"/>
                    </a:lnTo>
                    <a:lnTo>
                      <a:pt x="202" y="1022"/>
                    </a:lnTo>
                    <a:lnTo>
                      <a:pt x="251" y="1041"/>
                    </a:lnTo>
                    <a:lnTo>
                      <a:pt x="336" y="1051"/>
                    </a:lnTo>
                    <a:lnTo>
                      <a:pt x="394" y="1056"/>
                    </a:lnTo>
                    <a:lnTo>
                      <a:pt x="424" y="1080"/>
                    </a:lnTo>
                    <a:lnTo>
                      <a:pt x="434" y="1124"/>
                    </a:lnTo>
                    <a:lnTo>
                      <a:pt x="419" y="1148"/>
                    </a:lnTo>
                    <a:lnTo>
                      <a:pt x="375" y="1148"/>
                    </a:lnTo>
                    <a:lnTo>
                      <a:pt x="300" y="1118"/>
                    </a:lnTo>
                    <a:lnTo>
                      <a:pt x="222" y="1105"/>
                    </a:lnTo>
                    <a:lnTo>
                      <a:pt x="149" y="1090"/>
                    </a:lnTo>
                    <a:lnTo>
                      <a:pt x="113" y="1066"/>
                    </a:lnTo>
                    <a:lnTo>
                      <a:pt x="98" y="1008"/>
                    </a:lnTo>
                    <a:lnTo>
                      <a:pt x="124" y="968"/>
                    </a:lnTo>
                    <a:lnTo>
                      <a:pt x="158" y="901"/>
                    </a:lnTo>
                    <a:lnTo>
                      <a:pt x="198" y="799"/>
                    </a:lnTo>
                    <a:lnTo>
                      <a:pt x="222" y="669"/>
                    </a:lnTo>
                    <a:lnTo>
                      <a:pt x="232" y="577"/>
                    </a:lnTo>
                    <a:lnTo>
                      <a:pt x="232" y="485"/>
                    </a:lnTo>
                    <a:lnTo>
                      <a:pt x="217" y="393"/>
                    </a:lnTo>
                    <a:lnTo>
                      <a:pt x="164" y="305"/>
                    </a:lnTo>
                    <a:lnTo>
                      <a:pt x="89" y="204"/>
                    </a:lnTo>
                    <a:lnTo>
                      <a:pt x="30" y="135"/>
                    </a:lnTo>
                    <a:lnTo>
                      <a:pt x="0" y="77"/>
                    </a:lnTo>
                    <a:lnTo>
                      <a:pt x="5" y="24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5" name="Freeform 73"/>
              <p:cNvSpPr>
                <a:spLocks/>
              </p:cNvSpPr>
              <p:nvPr/>
            </p:nvSpPr>
            <p:spPr bwMode="auto">
              <a:xfrm>
                <a:off x="5236" y="445"/>
                <a:ext cx="69" cy="338"/>
              </a:xfrm>
              <a:custGeom>
                <a:avLst/>
                <a:gdLst>
                  <a:gd name="T0" fmla="*/ 6 w 252"/>
                  <a:gd name="T1" fmla="*/ 13 h 1234"/>
                  <a:gd name="T2" fmla="*/ 9 w 252"/>
                  <a:gd name="T3" fmla="*/ 3 h 1234"/>
                  <a:gd name="T4" fmla="*/ 14 w 252"/>
                  <a:gd name="T5" fmla="*/ 0 h 1234"/>
                  <a:gd name="T6" fmla="*/ 19 w 252"/>
                  <a:gd name="T7" fmla="*/ 1 h 1234"/>
                  <a:gd name="T8" fmla="*/ 19 w 252"/>
                  <a:gd name="T9" fmla="*/ 5 h 1234"/>
                  <a:gd name="T10" fmla="*/ 15 w 252"/>
                  <a:gd name="T11" fmla="*/ 16 h 1234"/>
                  <a:gd name="T12" fmla="*/ 11 w 252"/>
                  <a:gd name="T13" fmla="*/ 26 h 1234"/>
                  <a:gd name="T14" fmla="*/ 9 w 252"/>
                  <a:gd name="T15" fmla="*/ 37 h 1234"/>
                  <a:gd name="T16" fmla="*/ 8 w 252"/>
                  <a:gd name="T17" fmla="*/ 48 h 1234"/>
                  <a:gd name="T18" fmla="*/ 9 w 252"/>
                  <a:gd name="T19" fmla="*/ 58 h 1234"/>
                  <a:gd name="T20" fmla="*/ 11 w 252"/>
                  <a:gd name="T21" fmla="*/ 66 h 1234"/>
                  <a:gd name="T22" fmla="*/ 14 w 252"/>
                  <a:gd name="T23" fmla="*/ 73 h 1234"/>
                  <a:gd name="T24" fmla="*/ 16 w 252"/>
                  <a:gd name="T25" fmla="*/ 76 h 1234"/>
                  <a:gd name="T26" fmla="*/ 18 w 252"/>
                  <a:gd name="T27" fmla="*/ 78 h 1234"/>
                  <a:gd name="T28" fmla="*/ 18 w 252"/>
                  <a:gd name="T29" fmla="*/ 81 h 1234"/>
                  <a:gd name="T30" fmla="*/ 14 w 252"/>
                  <a:gd name="T31" fmla="*/ 84 h 1234"/>
                  <a:gd name="T32" fmla="*/ 10 w 252"/>
                  <a:gd name="T33" fmla="*/ 88 h 1234"/>
                  <a:gd name="T34" fmla="*/ 5 w 252"/>
                  <a:gd name="T35" fmla="*/ 93 h 1234"/>
                  <a:gd name="T36" fmla="*/ 2 w 252"/>
                  <a:gd name="T37" fmla="*/ 93 h 1234"/>
                  <a:gd name="T38" fmla="*/ 0 w 252"/>
                  <a:gd name="T39" fmla="*/ 86 h 1234"/>
                  <a:gd name="T40" fmla="*/ 0 w 252"/>
                  <a:gd name="T41" fmla="*/ 83 h 1234"/>
                  <a:gd name="T42" fmla="*/ 3 w 252"/>
                  <a:gd name="T43" fmla="*/ 82 h 1234"/>
                  <a:gd name="T44" fmla="*/ 10 w 252"/>
                  <a:gd name="T45" fmla="*/ 79 h 1234"/>
                  <a:gd name="T46" fmla="*/ 10 w 252"/>
                  <a:gd name="T47" fmla="*/ 77 h 1234"/>
                  <a:gd name="T48" fmla="*/ 9 w 252"/>
                  <a:gd name="T49" fmla="*/ 71 h 1234"/>
                  <a:gd name="T50" fmla="*/ 6 w 252"/>
                  <a:gd name="T51" fmla="*/ 63 h 1234"/>
                  <a:gd name="T52" fmla="*/ 4 w 252"/>
                  <a:gd name="T53" fmla="*/ 54 h 1234"/>
                  <a:gd name="T54" fmla="*/ 3 w 252"/>
                  <a:gd name="T55" fmla="*/ 47 h 1234"/>
                  <a:gd name="T56" fmla="*/ 3 w 252"/>
                  <a:gd name="T57" fmla="*/ 39 h 1234"/>
                  <a:gd name="T58" fmla="*/ 3 w 252"/>
                  <a:gd name="T59" fmla="*/ 32 h 1234"/>
                  <a:gd name="T60" fmla="*/ 5 w 252"/>
                  <a:gd name="T61" fmla="*/ 24 h 1234"/>
                  <a:gd name="T62" fmla="*/ 6 w 252"/>
                  <a:gd name="T63" fmla="*/ 18 h 1234"/>
                  <a:gd name="T64" fmla="*/ 6 w 252"/>
                  <a:gd name="T65" fmla="*/ 13 h 123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2" h="1234">
                    <a:moveTo>
                      <a:pt x="85" y="179"/>
                    </a:moveTo>
                    <a:lnTo>
                      <a:pt x="116" y="43"/>
                    </a:lnTo>
                    <a:lnTo>
                      <a:pt x="191" y="0"/>
                    </a:lnTo>
                    <a:lnTo>
                      <a:pt x="252" y="15"/>
                    </a:lnTo>
                    <a:lnTo>
                      <a:pt x="247" y="73"/>
                    </a:lnTo>
                    <a:lnTo>
                      <a:pt x="197" y="208"/>
                    </a:lnTo>
                    <a:lnTo>
                      <a:pt x="146" y="344"/>
                    </a:lnTo>
                    <a:lnTo>
                      <a:pt x="121" y="498"/>
                    </a:lnTo>
                    <a:lnTo>
                      <a:pt x="106" y="634"/>
                    </a:lnTo>
                    <a:lnTo>
                      <a:pt x="121" y="771"/>
                    </a:lnTo>
                    <a:lnTo>
                      <a:pt x="146" y="881"/>
                    </a:lnTo>
                    <a:lnTo>
                      <a:pt x="182" y="968"/>
                    </a:lnTo>
                    <a:lnTo>
                      <a:pt x="207" y="1007"/>
                    </a:lnTo>
                    <a:lnTo>
                      <a:pt x="237" y="1037"/>
                    </a:lnTo>
                    <a:lnTo>
                      <a:pt x="237" y="1080"/>
                    </a:lnTo>
                    <a:lnTo>
                      <a:pt x="191" y="1123"/>
                    </a:lnTo>
                    <a:lnTo>
                      <a:pt x="127" y="1176"/>
                    </a:lnTo>
                    <a:lnTo>
                      <a:pt x="70" y="1234"/>
                    </a:lnTo>
                    <a:lnTo>
                      <a:pt x="26" y="1234"/>
                    </a:lnTo>
                    <a:lnTo>
                      <a:pt x="0" y="1142"/>
                    </a:lnTo>
                    <a:lnTo>
                      <a:pt x="5" y="1108"/>
                    </a:lnTo>
                    <a:lnTo>
                      <a:pt x="45" y="1089"/>
                    </a:lnTo>
                    <a:lnTo>
                      <a:pt x="131" y="1050"/>
                    </a:lnTo>
                    <a:lnTo>
                      <a:pt x="136" y="1022"/>
                    </a:lnTo>
                    <a:lnTo>
                      <a:pt x="121" y="953"/>
                    </a:lnTo>
                    <a:lnTo>
                      <a:pt x="85" y="837"/>
                    </a:lnTo>
                    <a:lnTo>
                      <a:pt x="51" y="717"/>
                    </a:lnTo>
                    <a:lnTo>
                      <a:pt x="41" y="629"/>
                    </a:lnTo>
                    <a:lnTo>
                      <a:pt x="41" y="524"/>
                    </a:lnTo>
                    <a:lnTo>
                      <a:pt x="45" y="426"/>
                    </a:lnTo>
                    <a:lnTo>
                      <a:pt x="66" y="324"/>
                    </a:lnTo>
                    <a:lnTo>
                      <a:pt x="76" y="232"/>
                    </a:lnTo>
                    <a:lnTo>
                      <a:pt x="85" y="1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6" name="Freeform 74"/>
              <p:cNvSpPr>
                <a:spLocks/>
              </p:cNvSpPr>
              <p:nvPr/>
            </p:nvSpPr>
            <p:spPr bwMode="auto">
              <a:xfrm>
                <a:off x="4675" y="342"/>
                <a:ext cx="172" cy="503"/>
              </a:xfrm>
              <a:custGeom>
                <a:avLst/>
                <a:gdLst>
                  <a:gd name="T0" fmla="*/ 0 w 627"/>
                  <a:gd name="T1" fmla="*/ 3 h 1833"/>
                  <a:gd name="T2" fmla="*/ 0 w 627"/>
                  <a:gd name="T3" fmla="*/ 0 h 1833"/>
                  <a:gd name="T4" fmla="*/ 2 w 627"/>
                  <a:gd name="T5" fmla="*/ 0 h 1833"/>
                  <a:gd name="T6" fmla="*/ 3 w 627"/>
                  <a:gd name="T7" fmla="*/ 1 h 1833"/>
                  <a:gd name="T8" fmla="*/ 5 w 627"/>
                  <a:gd name="T9" fmla="*/ 5 h 1833"/>
                  <a:gd name="T10" fmla="*/ 8 w 627"/>
                  <a:gd name="T11" fmla="*/ 14 h 1833"/>
                  <a:gd name="T12" fmla="*/ 11 w 627"/>
                  <a:gd name="T13" fmla="*/ 26 h 1833"/>
                  <a:gd name="T14" fmla="*/ 13 w 627"/>
                  <a:gd name="T15" fmla="*/ 40 h 1833"/>
                  <a:gd name="T16" fmla="*/ 16 w 627"/>
                  <a:gd name="T17" fmla="*/ 56 h 1833"/>
                  <a:gd name="T18" fmla="*/ 18 w 627"/>
                  <a:gd name="T19" fmla="*/ 66 h 1833"/>
                  <a:gd name="T20" fmla="*/ 20 w 627"/>
                  <a:gd name="T21" fmla="*/ 78 h 1833"/>
                  <a:gd name="T22" fmla="*/ 22 w 627"/>
                  <a:gd name="T23" fmla="*/ 87 h 1833"/>
                  <a:gd name="T24" fmla="*/ 25 w 627"/>
                  <a:gd name="T25" fmla="*/ 98 h 1833"/>
                  <a:gd name="T26" fmla="*/ 27 w 627"/>
                  <a:gd name="T27" fmla="*/ 105 h 1833"/>
                  <a:gd name="T28" fmla="*/ 30 w 627"/>
                  <a:gd name="T29" fmla="*/ 114 h 1833"/>
                  <a:gd name="T30" fmla="*/ 32 w 627"/>
                  <a:gd name="T31" fmla="*/ 125 h 1833"/>
                  <a:gd name="T32" fmla="*/ 33 w 627"/>
                  <a:gd name="T33" fmla="*/ 133 h 1833"/>
                  <a:gd name="T34" fmla="*/ 37 w 627"/>
                  <a:gd name="T35" fmla="*/ 134 h 1833"/>
                  <a:gd name="T36" fmla="*/ 47 w 627"/>
                  <a:gd name="T37" fmla="*/ 131 h 1833"/>
                  <a:gd name="T38" fmla="*/ 44 w 627"/>
                  <a:gd name="T39" fmla="*/ 134 h 1833"/>
                  <a:gd name="T40" fmla="*/ 38 w 627"/>
                  <a:gd name="T41" fmla="*/ 136 h 1833"/>
                  <a:gd name="T42" fmla="*/ 31 w 627"/>
                  <a:gd name="T43" fmla="*/ 138 h 1833"/>
                  <a:gd name="T44" fmla="*/ 30 w 627"/>
                  <a:gd name="T45" fmla="*/ 136 h 1833"/>
                  <a:gd name="T46" fmla="*/ 29 w 627"/>
                  <a:gd name="T47" fmla="*/ 129 h 1833"/>
                  <a:gd name="T48" fmla="*/ 27 w 627"/>
                  <a:gd name="T49" fmla="*/ 119 h 1833"/>
                  <a:gd name="T50" fmla="*/ 25 w 627"/>
                  <a:gd name="T51" fmla="*/ 110 h 1833"/>
                  <a:gd name="T52" fmla="*/ 23 w 627"/>
                  <a:gd name="T53" fmla="*/ 101 h 1833"/>
                  <a:gd name="T54" fmla="*/ 20 w 627"/>
                  <a:gd name="T55" fmla="*/ 92 h 1833"/>
                  <a:gd name="T56" fmla="*/ 18 w 627"/>
                  <a:gd name="T57" fmla="*/ 83 h 1833"/>
                  <a:gd name="T58" fmla="*/ 16 w 627"/>
                  <a:gd name="T59" fmla="*/ 73 h 1833"/>
                  <a:gd name="T60" fmla="*/ 15 w 627"/>
                  <a:gd name="T61" fmla="*/ 66 h 1833"/>
                  <a:gd name="T62" fmla="*/ 14 w 627"/>
                  <a:gd name="T63" fmla="*/ 57 h 1833"/>
                  <a:gd name="T64" fmla="*/ 12 w 627"/>
                  <a:gd name="T65" fmla="*/ 47 h 1833"/>
                  <a:gd name="T66" fmla="*/ 10 w 627"/>
                  <a:gd name="T67" fmla="*/ 38 h 1833"/>
                  <a:gd name="T68" fmla="*/ 8 w 627"/>
                  <a:gd name="T69" fmla="*/ 27 h 1833"/>
                  <a:gd name="T70" fmla="*/ 5 w 627"/>
                  <a:gd name="T71" fmla="*/ 16 h 1833"/>
                  <a:gd name="T72" fmla="*/ 2 w 627"/>
                  <a:gd name="T73" fmla="*/ 7 h 1833"/>
                  <a:gd name="T74" fmla="*/ 0 w 627"/>
                  <a:gd name="T75" fmla="*/ 3 h 1833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27" h="1833">
                    <a:moveTo>
                      <a:pt x="0" y="43"/>
                    </a:moveTo>
                    <a:lnTo>
                      <a:pt x="4" y="5"/>
                    </a:lnTo>
                    <a:lnTo>
                      <a:pt x="24" y="0"/>
                    </a:lnTo>
                    <a:lnTo>
                      <a:pt x="44" y="9"/>
                    </a:lnTo>
                    <a:lnTo>
                      <a:pt x="68" y="67"/>
                    </a:lnTo>
                    <a:lnTo>
                      <a:pt x="102" y="189"/>
                    </a:lnTo>
                    <a:lnTo>
                      <a:pt x="143" y="342"/>
                    </a:lnTo>
                    <a:lnTo>
                      <a:pt x="177" y="526"/>
                    </a:lnTo>
                    <a:lnTo>
                      <a:pt x="220" y="738"/>
                    </a:lnTo>
                    <a:lnTo>
                      <a:pt x="241" y="879"/>
                    </a:lnTo>
                    <a:lnTo>
                      <a:pt x="265" y="1032"/>
                    </a:lnTo>
                    <a:lnTo>
                      <a:pt x="290" y="1152"/>
                    </a:lnTo>
                    <a:lnTo>
                      <a:pt x="329" y="1303"/>
                    </a:lnTo>
                    <a:lnTo>
                      <a:pt x="358" y="1395"/>
                    </a:lnTo>
                    <a:lnTo>
                      <a:pt x="397" y="1515"/>
                    </a:lnTo>
                    <a:lnTo>
                      <a:pt x="427" y="1660"/>
                    </a:lnTo>
                    <a:lnTo>
                      <a:pt x="446" y="1767"/>
                    </a:lnTo>
                    <a:lnTo>
                      <a:pt x="491" y="1780"/>
                    </a:lnTo>
                    <a:lnTo>
                      <a:pt x="627" y="1747"/>
                    </a:lnTo>
                    <a:lnTo>
                      <a:pt x="583" y="1780"/>
                    </a:lnTo>
                    <a:lnTo>
                      <a:pt x="500" y="1805"/>
                    </a:lnTo>
                    <a:lnTo>
                      <a:pt x="412" y="1833"/>
                    </a:lnTo>
                    <a:lnTo>
                      <a:pt x="397" y="1799"/>
                    </a:lnTo>
                    <a:lnTo>
                      <a:pt x="378" y="1709"/>
                    </a:lnTo>
                    <a:lnTo>
                      <a:pt x="363" y="1582"/>
                    </a:lnTo>
                    <a:lnTo>
                      <a:pt x="337" y="1462"/>
                    </a:lnTo>
                    <a:lnTo>
                      <a:pt x="303" y="1341"/>
                    </a:lnTo>
                    <a:lnTo>
                      <a:pt x="269" y="1221"/>
                    </a:lnTo>
                    <a:lnTo>
                      <a:pt x="241" y="1105"/>
                    </a:lnTo>
                    <a:lnTo>
                      <a:pt x="211" y="965"/>
                    </a:lnTo>
                    <a:lnTo>
                      <a:pt x="201" y="883"/>
                    </a:lnTo>
                    <a:lnTo>
                      <a:pt x="186" y="757"/>
                    </a:lnTo>
                    <a:lnTo>
                      <a:pt x="158" y="623"/>
                    </a:lnTo>
                    <a:lnTo>
                      <a:pt x="132" y="501"/>
                    </a:lnTo>
                    <a:lnTo>
                      <a:pt x="108" y="357"/>
                    </a:lnTo>
                    <a:lnTo>
                      <a:pt x="68" y="208"/>
                    </a:lnTo>
                    <a:lnTo>
                      <a:pt x="34" y="92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7" name="Freeform 75"/>
              <p:cNvSpPr>
                <a:spLocks/>
              </p:cNvSpPr>
              <p:nvPr/>
            </p:nvSpPr>
            <p:spPr bwMode="auto">
              <a:xfrm>
                <a:off x="4852" y="245"/>
                <a:ext cx="407" cy="571"/>
              </a:xfrm>
              <a:custGeom>
                <a:avLst/>
                <a:gdLst>
                  <a:gd name="T0" fmla="*/ 0 w 1481"/>
                  <a:gd name="T1" fmla="*/ 157 h 2083"/>
                  <a:gd name="T2" fmla="*/ 13 w 1481"/>
                  <a:gd name="T3" fmla="*/ 151 h 2083"/>
                  <a:gd name="T4" fmla="*/ 27 w 1481"/>
                  <a:gd name="T5" fmla="*/ 146 h 2083"/>
                  <a:gd name="T6" fmla="*/ 41 w 1481"/>
                  <a:gd name="T7" fmla="*/ 141 h 2083"/>
                  <a:gd name="T8" fmla="*/ 53 w 1481"/>
                  <a:gd name="T9" fmla="*/ 139 h 2083"/>
                  <a:gd name="T10" fmla="*/ 65 w 1481"/>
                  <a:gd name="T11" fmla="*/ 138 h 2083"/>
                  <a:gd name="T12" fmla="*/ 74 w 1481"/>
                  <a:gd name="T13" fmla="*/ 135 h 2083"/>
                  <a:gd name="T14" fmla="*/ 87 w 1481"/>
                  <a:gd name="T15" fmla="*/ 133 h 2083"/>
                  <a:gd name="T16" fmla="*/ 94 w 1481"/>
                  <a:gd name="T17" fmla="*/ 130 h 2083"/>
                  <a:gd name="T18" fmla="*/ 104 w 1481"/>
                  <a:gd name="T19" fmla="*/ 128 h 2083"/>
                  <a:gd name="T20" fmla="*/ 108 w 1481"/>
                  <a:gd name="T21" fmla="*/ 126 h 2083"/>
                  <a:gd name="T22" fmla="*/ 109 w 1481"/>
                  <a:gd name="T23" fmla="*/ 125 h 2083"/>
                  <a:gd name="T24" fmla="*/ 108 w 1481"/>
                  <a:gd name="T25" fmla="*/ 122 h 2083"/>
                  <a:gd name="T26" fmla="*/ 105 w 1481"/>
                  <a:gd name="T27" fmla="*/ 116 h 2083"/>
                  <a:gd name="T28" fmla="*/ 101 w 1481"/>
                  <a:gd name="T29" fmla="*/ 104 h 2083"/>
                  <a:gd name="T30" fmla="*/ 95 w 1481"/>
                  <a:gd name="T31" fmla="*/ 90 h 2083"/>
                  <a:gd name="T32" fmla="*/ 91 w 1481"/>
                  <a:gd name="T33" fmla="*/ 80 h 2083"/>
                  <a:gd name="T34" fmla="*/ 86 w 1481"/>
                  <a:gd name="T35" fmla="*/ 68 h 2083"/>
                  <a:gd name="T36" fmla="*/ 82 w 1481"/>
                  <a:gd name="T37" fmla="*/ 54 h 2083"/>
                  <a:gd name="T38" fmla="*/ 77 w 1481"/>
                  <a:gd name="T39" fmla="*/ 40 h 2083"/>
                  <a:gd name="T40" fmla="*/ 72 w 1481"/>
                  <a:gd name="T41" fmla="*/ 27 h 2083"/>
                  <a:gd name="T42" fmla="*/ 67 w 1481"/>
                  <a:gd name="T43" fmla="*/ 12 h 2083"/>
                  <a:gd name="T44" fmla="*/ 62 w 1481"/>
                  <a:gd name="T45" fmla="*/ 0 h 2083"/>
                  <a:gd name="T46" fmla="*/ 65 w 1481"/>
                  <a:gd name="T47" fmla="*/ 2 h 2083"/>
                  <a:gd name="T48" fmla="*/ 70 w 1481"/>
                  <a:gd name="T49" fmla="*/ 12 h 2083"/>
                  <a:gd name="T50" fmla="*/ 73 w 1481"/>
                  <a:gd name="T51" fmla="*/ 23 h 2083"/>
                  <a:gd name="T52" fmla="*/ 76 w 1481"/>
                  <a:gd name="T53" fmla="*/ 31 h 2083"/>
                  <a:gd name="T54" fmla="*/ 79 w 1481"/>
                  <a:gd name="T55" fmla="*/ 38 h 2083"/>
                  <a:gd name="T56" fmla="*/ 82 w 1481"/>
                  <a:gd name="T57" fmla="*/ 45 h 2083"/>
                  <a:gd name="T58" fmla="*/ 83 w 1481"/>
                  <a:gd name="T59" fmla="*/ 53 h 2083"/>
                  <a:gd name="T60" fmla="*/ 87 w 1481"/>
                  <a:gd name="T61" fmla="*/ 63 h 2083"/>
                  <a:gd name="T62" fmla="*/ 92 w 1481"/>
                  <a:gd name="T63" fmla="*/ 73 h 2083"/>
                  <a:gd name="T64" fmla="*/ 96 w 1481"/>
                  <a:gd name="T65" fmla="*/ 84 h 2083"/>
                  <a:gd name="T66" fmla="*/ 100 w 1481"/>
                  <a:gd name="T67" fmla="*/ 95 h 2083"/>
                  <a:gd name="T68" fmla="*/ 103 w 1481"/>
                  <a:gd name="T69" fmla="*/ 104 h 2083"/>
                  <a:gd name="T70" fmla="*/ 107 w 1481"/>
                  <a:gd name="T71" fmla="*/ 113 h 2083"/>
                  <a:gd name="T72" fmla="*/ 111 w 1481"/>
                  <a:gd name="T73" fmla="*/ 121 h 2083"/>
                  <a:gd name="T74" fmla="*/ 112 w 1481"/>
                  <a:gd name="T75" fmla="*/ 125 h 2083"/>
                  <a:gd name="T76" fmla="*/ 111 w 1481"/>
                  <a:gd name="T77" fmla="*/ 128 h 2083"/>
                  <a:gd name="T78" fmla="*/ 109 w 1481"/>
                  <a:gd name="T79" fmla="*/ 129 h 2083"/>
                  <a:gd name="T80" fmla="*/ 100 w 1481"/>
                  <a:gd name="T81" fmla="*/ 132 h 2083"/>
                  <a:gd name="T82" fmla="*/ 93 w 1481"/>
                  <a:gd name="T83" fmla="*/ 134 h 2083"/>
                  <a:gd name="T84" fmla="*/ 87 w 1481"/>
                  <a:gd name="T85" fmla="*/ 135 h 2083"/>
                  <a:gd name="T86" fmla="*/ 79 w 1481"/>
                  <a:gd name="T87" fmla="*/ 137 h 2083"/>
                  <a:gd name="T88" fmla="*/ 71 w 1481"/>
                  <a:gd name="T89" fmla="*/ 139 h 2083"/>
                  <a:gd name="T90" fmla="*/ 64 w 1481"/>
                  <a:gd name="T91" fmla="*/ 140 h 2083"/>
                  <a:gd name="T92" fmla="*/ 53 w 1481"/>
                  <a:gd name="T93" fmla="*/ 140 h 2083"/>
                  <a:gd name="T94" fmla="*/ 45 w 1481"/>
                  <a:gd name="T95" fmla="*/ 143 h 2083"/>
                  <a:gd name="T96" fmla="*/ 35 w 1481"/>
                  <a:gd name="T97" fmla="*/ 146 h 2083"/>
                  <a:gd name="T98" fmla="*/ 27 w 1481"/>
                  <a:gd name="T99" fmla="*/ 149 h 2083"/>
                  <a:gd name="T100" fmla="*/ 16 w 1481"/>
                  <a:gd name="T101" fmla="*/ 152 h 2083"/>
                  <a:gd name="T102" fmla="*/ 6 w 1481"/>
                  <a:gd name="T103" fmla="*/ 156 h 2083"/>
                  <a:gd name="T104" fmla="*/ 0 w 1481"/>
                  <a:gd name="T105" fmla="*/ 157 h 208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481" h="2083">
                    <a:moveTo>
                      <a:pt x="0" y="2083"/>
                    </a:moveTo>
                    <a:lnTo>
                      <a:pt x="178" y="2006"/>
                    </a:lnTo>
                    <a:lnTo>
                      <a:pt x="354" y="1943"/>
                    </a:lnTo>
                    <a:lnTo>
                      <a:pt x="542" y="1881"/>
                    </a:lnTo>
                    <a:lnTo>
                      <a:pt x="697" y="1846"/>
                    </a:lnTo>
                    <a:lnTo>
                      <a:pt x="861" y="1832"/>
                    </a:lnTo>
                    <a:lnTo>
                      <a:pt x="987" y="1803"/>
                    </a:lnTo>
                    <a:lnTo>
                      <a:pt x="1146" y="1769"/>
                    </a:lnTo>
                    <a:lnTo>
                      <a:pt x="1249" y="1736"/>
                    </a:lnTo>
                    <a:lnTo>
                      <a:pt x="1380" y="1702"/>
                    </a:lnTo>
                    <a:lnTo>
                      <a:pt x="1427" y="1678"/>
                    </a:lnTo>
                    <a:lnTo>
                      <a:pt x="1438" y="1659"/>
                    </a:lnTo>
                    <a:lnTo>
                      <a:pt x="1427" y="1620"/>
                    </a:lnTo>
                    <a:lnTo>
                      <a:pt x="1389" y="1539"/>
                    </a:lnTo>
                    <a:lnTo>
                      <a:pt x="1331" y="1389"/>
                    </a:lnTo>
                    <a:lnTo>
                      <a:pt x="1264" y="1195"/>
                    </a:lnTo>
                    <a:lnTo>
                      <a:pt x="1204" y="1066"/>
                    </a:lnTo>
                    <a:lnTo>
                      <a:pt x="1142" y="901"/>
                    </a:lnTo>
                    <a:lnTo>
                      <a:pt x="1079" y="718"/>
                    </a:lnTo>
                    <a:lnTo>
                      <a:pt x="1026" y="531"/>
                    </a:lnTo>
                    <a:lnTo>
                      <a:pt x="948" y="366"/>
                    </a:lnTo>
                    <a:lnTo>
                      <a:pt x="890" y="154"/>
                    </a:lnTo>
                    <a:lnTo>
                      <a:pt x="818" y="0"/>
                    </a:lnTo>
                    <a:lnTo>
                      <a:pt x="867" y="34"/>
                    </a:lnTo>
                    <a:lnTo>
                      <a:pt x="919" y="163"/>
                    </a:lnTo>
                    <a:lnTo>
                      <a:pt x="963" y="309"/>
                    </a:lnTo>
                    <a:lnTo>
                      <a:pt x="1006" y="410"/>
                    </a:lnTo>
                    <a:lnTo>
                      <a:pt x="1041" y="511"/>
                    </a:lnTo>
                    <a:lnTo>
                      <a:pt x="1079" y="593"/>
                    </a:lnTo>
                    <a:lnTo>
                      <a:pt x="1103" y="699"/>
                    </a:lnTo>
                    <a:lnTo>
                      <a:pt x="1157" y="844"/>
                    </a:lnTo>
                    <a:lnTo>
                      <a:pt x="1210" y="974"/>
                    </a:lnTo>
                    <a:lnTo>
                      <a:pt x="1268" y="1124"/>
                    </a:lnTo>
                    <a:lnTo>
                      <a:pt x="1322" y="1264"/>
                    </a:lnTo>
                    <a:lnTo>
                      <a:pt x="1369" y="1384"/>
                    </a:lnTo>
                    <a:lnTo>
                      <a:pt x="1418" y="1505"/>
                    </a:lnTo>
                    <a:lnTo>
                      <a:pt x="1466" y="1606"/>
                    </a:lnTo>
                    <a:lnTo>
                      <a:pt x="1481" y="1668"/>
                    </a:lnTo>
                    <a:lnTo>
                      <a:pt x="1466" y="1707"/>
                    </a:lnTo>
                    <a:lnTo>
                      <a:pt x="1438" y="1722"/>
                    </a:lnTo>
                    <a:lnTo>
                      <a:pt x="1326" y="1750"/>
                    </a:lnTo>
                    <a:lnTo>
                      <a:pt x="1238" y="1784"/>
                    </a:lnTo>
                    <a:lnTo>
                      <a:pt x="1146" y="1803"/>
                    </a:lnTo>
                    <a:lnTo>
                      <a:pt x="1045" y="1823"/>
                    </a:lnTo>
                    <a:lnTo>
                      <a:pt x="934" y="1846"/>
                    </a:lnTo>
                    <a:lnTo>
                      <a:pt x="847" y="1866"/>
                    </a:lnTo>
                    <a:lnTo>
                      <a:pt x="702" y="1866"/>
                    </a:lnTo>
                    <a:lnTo>
                      <a:pt x="600" y="1896"/>
                    </a:lnTo>
                    <a:lnTo>
                      <a:pt x="470" y="1939"/>
                    </a:lnTo>
                    <a:lnTo>
                      <a:pt x="354" y="1977"/>
                    </a:lnTo>
                    <a:lnTo>
                      <a:pt x="208" y="2025"/>
                    </a:lnTo>
                    <a:lnTo>
                      <a:pt x="77" y="2074"/>
                    </a:lnTo>
                    <a:lnTo>
                      <a:pt x="0" y="20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8" name="Freeform 76"/>
              <p:cNvSpPr>
                <a:spLocks/>
              </p:cNvSpPr>
              <p:nvPr/>
            </p:nvSpPr>
            <p:spPr bwMode="auto">
              <a:xfrm>
                <a:off x="4679" y="220"/>
                <a:ext cx="418" cy="136"/>
              </a:xfrm>
              <a:custGeom>
                <a:avLst/>
                <a:gdLst>
                  <a:gd name="T0" fmla="*/ 0 w 1519"/>
                  <a:gd name="T1" fmla="*/ 34 h 497"/>
                  <a:gd name="T2" fmla="*/ 11 w 1519"/>
                  <a:gd name="T3" fmla="*/ 32 h 497"/>
                  <a:gd name="T4" fmla="*/ 21 w 1519"/>
                  <a:gd name="T5" fmla="*/ 30 h 497"/>
                  <a:gd name="T6" fmla="*/ 35 w 1519"/>
                  <a:gd name="T7" fmla="*/ 25 h 497"/>
                  <a:gd name="T8" fmla="*/ 52 w 1519"/>
                  <a:gd name="T9" fmla="*/ 20 h 497"/>
                  <a:gd name="T10" fmla="*/ 66 w 1519"/>
                  <a:gd name="T11" fmla="*/ 16 h 497"/>
                  <a:gd name="T12" fmla="*/ 78 w 1519"/>
                  <a:gd name="T13" fmla="*/ 12 h 497"/>
                  <a:gd name="T14" fmla="*/ 88 w 1519"/>
                  <a:gd name="T15" fmla="*/ 8 h 497"/>
                  <a:gd name="T16" fmla="*/ 98 w 1519"/>
                  <a:gd name="T17" fmla="*/ 4 h 497"/>
                  <a:gd name="T18" fmla="*/ 106 w 1519"/>
                  <a:gd name="T19" fmla="*/ 1 h 497"/>
                  <a:gd name="T20" fmla="*/ 110 w 1519"/>
                  <a:gd name="T21" fmla="*/ 0 h 497"/>
                  <a:gd name="T22" fmla="*/ 112 w 1519"/>
                  <a:gd name="T23" fmla="*/ 2 h 497"/>
                  <a:gd name="T24" fmla="*/ 114 w 1519"/>
                  <a:gd name="T25" fmla="*/ 7 h 497"/>
                  <a:gd name="T26" fmla="*/ 115 w 1519"/>
                  <a:gd name="T27" fmla="*/ 15 h 497"/>
                  <a:gd name="T28" fmla="*/ 111 w 1519"/>
                  <a:gd name="T29" fmla="*/ 8 h 497"/>
                  <a:gd name="T30" fmla="*/ 108 w 1519"/>
                  <a:gd name="T31" fmla="*/ 4 h 497"/>
                  <a:gd name="T32" fmla="*/ 106 w 1519"/>
                  <a:gd name="T33" fmla="*/ 3 h 497"/>
                  <a:gd name="T34" fmla="*/ 102 w 1519"/>
                  <a:gd name="T35" fmla="*/ 5 h 497"/>
                  <a:gd name="T36" fmla="*/ 94 w 1519"/>
                  <a:gd name="T37" fmla="*/ 8 h 497"/>
                  <a:gd name="T38" fmla="*/ 88 w 1519"/>
                  <a:gd name="T39" fmla="*/ 11 h 497"/>
                  <a:gd name="T40" fmla="*/ 80 w 1519"/>
                  <a:gd name="T41" fmla="*/ 14 h 497"/>
                  <a:gd name="T42" fmla="*/ 72 w 1519"/>
                  <a:gd name="T43" fmla="*/ 17 h 497"/>
                  <a:gd name="T44" fmla="*/ 63 w 1519"/>
                  <a:gd name="T45" fmla="*/ 20 h 497"/>
                  <a:gd name="T46" fmla="*/ 52 w 1519"/>
                  <a:gd name="T47" fmla="*/ 23 h 497"/>
                  <a:gd name="T48" fmla="*/ 42 w 1519"/>
                  <a:gd name="T49" fmla="*/ 26 h 497"/>
                  <a:gd name="T50" fmla="*/ 31 w 1519"/>
                  <a:gd name="T51" fmla="*/ 28 h 497"/>
                  <a:gd name="T52" fmla="*/ 23 w 1519"/>
                  <a:gd name="T53" fmla="*/ 31 h 497"/>
                  <a:gd name="T54" fmla="*/ 14 w 1519"/>
                  <a:gd name="T55" fmla="*/ 34 h 497"/>
                  <a:gd name="T56" fmla="*/ 6 w 1519"/>
                  <a:gd name="T57" fmla="*/ 36 h 497"/>
                  <a:gd name="T58" fmla="*/ 1 w 1519"/>
                  <a:gd name="T59" fmla="*/ 37 h 497"/>
                  <a:gd name="T60" fmla="*/ 0 w 1519"/>
                  <a:gd name="T61" fmla="*/ 34 h 497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519" h="497">
                    <a:moveTo>
                      <a:pt x="0" y="462"/>
                    </a:moveTo>
                    <a:lnTo>
                      <a:pt x="145" y="428"/>
                    </a:lnTo>
                    <a:lnTo>
                      <a:pt x="276" y="399"/>
                    </a:lnTo>
                    <a:lnTo>
                      <a:pt x="459" y="339"/>
                    </a:lnTo>
                    <a:lnTo>
                      <a:pt x="682" y="271"/>
                    </a:lnTo>
                    <a:lnTo>
                      <a:pt x="867" y="211"/>
                    </a:lnTo>
                    <a:lnTo>
                      <a:pt x="1026" y="162"/>
                    </a:lnTo>
                    <a:lnTo>
                      <a:pt x="1157" y="109"/>
                    </a:lnTo>
                    <a:lnTo>
                      <a:pt x="1292" y="49"/>
                    </a:lnTo>
                    <a:lnTo>
                      <a:pt x="1399" y="15"/>
                    </a:lnTo>
                    <a:lnTo>
                      <a:pt x="1457" y="0"/>
                    </a:lnTo>
                    <a:lnTo>
                      <a:pt x="1481" y="30"/>
                    </a:lnTo>
                    <a:lnTo>
                      <a:pt x="1500" y="89"/>
                    </a:lnTo>
                    <a:lnTo>
                      <a:pt x="1519" y="196"/>
                    </a:lnTo>
                    <a:lnTo>
                      <a:pt x="1461" y="113"/>
                    </a:lnTo>
                    <a:lnTo>
                      <a:pt x="1432" y="54"/>
                    </a:lnTo>
                    <a:lnTo>
                      <a:pt x="1399" y="45"/>
                    </a:lnTo>
                    <a:lnTo>
                      <a:pt x="1350" y="68"/>
                    </a:lnTo>
                    <a:lnTo>
                      <a:pt x="1243" y="103"/>
                    </a:lnTo>
                    <a:lnTo>
                      <a:pt x="1157" y="143"/>
                    </a:lnTo>
                    <a:lnTo>
                      <a:pt x="1055" y="181"/>
                    </a:lnTo>
                    <a:lnTo>
                      <a:pt x="948" y="222"/>
                    </a:lnTo>
                    <a:lnTo>
                      <a:pt x="828" y="266"/>
                    </a:lnTo>
                    <a:lnTo>
                      <a:pt x="682" y="309"/>
                    </a:lnTo>
                    <a:lnTo>
                      <a:pt x="547" y="344"/>
                    </a:lnTo>
                    <a:lnTo>
                      <a:pt x="412" y="379"/>
                    </a:lnTo>
                    <a:lnTo>
                      <a:pt x="305" y="418"/>
                    </a:lnTo>
                    <a:lnTo>
                      <a:pt x="189" y="452"/>
                    </a:lnTo>
                    <a:lnTo>
                      <a:pt x="82" y="482"/>
                    </a:lnTo>
                    <a:lnTo>
                      <a:pt x="10" y="497"/>
                    </a:lnTo>
                    <a:lnTo>
                      <a:pt x="0" y="4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19" name="Freeform 77"/>
              <p:cNvSpPr>
                <a:spLocks/>
              </p:cNvSpPr>
              <p:nvPr/>
            </p:nvSpPr>
            <p:spPr bwMode="auto">
              <a:xfrm>
                <a:off x="4656" y="450"/>
                <a:ext cx="77" cy="265"/>
              </a:xfrm>
              <a:custGeom>
                <a:avLst/>
                <a:gdLst>
                  <a:gd name="T0" fmla="*/ 15 w 281"/>
                  <a:gd name="T1" fmla="*/ 0 h 966"/>
                  <a:gd name="T2" fmla="*/ 11 w 281"/>
                  <a:gd name="T3" fmla="*/ 20 h 966"/>
                  <a:gd name="T4" fmla="*/ 8 w 281"/>
                  <a:gd name="T5" fmla="*/ 36 h 966"/>
                  <a:gd name="T6" fmla="*/ 6 w 281"/>
                  <a:gd name="T7" fmla="*/ 48 h 966"/>
                  <a:gd name="T8" fmla="*/ 3 w 281"/>
                  <a:gd name="T9" fmla="*/ 59 h 966"/>
                  <a:gd name="T10" fmla="*/ 0 w 281"/>
                  <a:gd name="T11" fmla="*/ 67 h 966"/>
                  <a:gd name="T12" fmla="*/ 1 w 281"/>
                  <a:gd name="T13" fmla="*/ 71 h 966"/>
                  <a:gd name="T14" fmla="*/ 4 w 281"/>
                  <a:gd name="T15" fmla="*/ 72 h 966"/>
                  <a:gd name="T16" fmla="*/ 6 w 281"/>
                  <a:gd name="T17" fmla="*/ 73 h 966"/>
                  <a:gd name="T18" fmla="*/ 9 w 281"/>
                  <a:gd name="T19" fmla="*/ 72 h 966"/>
                  <a:gd name="T20" fmla="*/ 11 w 281"/>
                  <a:gd name="T21" fmla="*/ 60 h 966"/>
                  <a:gd name="T22" fmla="*/ 14 w 281"/>
                  <a:gd name="T23" fmla="*/ 47 h 966"/>
                  <a:gd name="T24" fmla="*/ 18 w 281"/>
                  <a:gd name="T25" fmla="*/ 35 h 966"/>
                  <a:gd name="T26" fmla="*/ 21 w 281"/>
                  <a:gd name="T27" fmla="*/ 27 h 966"/>
                  <a:gd name="T28" fmla="*/ 20 w 281"/>
                  <a:gd name="T29" fmla="*/ 22 h 966"/>
                  <a:gd name="T30" fmla="*/ 16 w 281"/>
                  <a:gd name="T31" fmla="*/ 33 h 966"/>
                  <a:gd name="T32" fmla="*/ 12 w 281"/>
                  <a:gd name="T33" fmla="*/ 46 h 966"/>
                  <a:gd name="T34" fmla="*/ 10 w 281"/>
                  <a:gd name="T35" fmla="*/ 56 h 966"/>
                  <a:gd name="T36" fmla="*/ 8 w 281"/>
                  <a:gd name="T37" fmla="*/ 66 h 966"/>
                  <a:gd name="T38" fmla="*/ 6 w 281"/>
                  <a:gd name="T39" fmla="*/ 69 h 966"/>
                  <a:gd name="T40" fmla="*/ 4 w 281"/>
                  <a:gd name="T41" fmla="*/ 69 h 966"/>
                  <a:gd name="T42" fmla="*/ 2 w 281"/>
                  <a:gd name="T43" fmla="*/ 67 h 966"/>
                  <a:gd name="T44" fmla="*/ 4 w 281"/>
                  <a:gd name="T45" fmla="*/ 60 h 966"/>
                  <a:gd name="T46" fmla="*/ 7 w 281"/>
                  <a:gd name="T47" fmla="*/ 51 h 966"/>
                  <a:gd name="T48" fmla="*/ 10 w 281"/>
                  <a:gd name="T49" fmla="*/ 40 h 966"/>
                  <a:gd name="T50" fmla="*/ 12 w 281"/>
                  <a:gd name="T51" fmla="*/ 27 h 966"/>
                  <a:gd name="T52" fmla="*/ 15 w 281"/>
                  <a:gd name="T53" fmla="*/ 15 h 966"/>
                  <a:gd name="T54" fmla="*/ 17 w 281"/>
                  <a:gd name="T55" fmla="*/ 6 h 966"/>
                  <a:gd name="T56" fmla="*/ 15 w 281"/>
                  <a:gd name="T57" fmla="*/ 0 h 96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81" h="966">
                    <a:moveTo>
                      <a:pt x="196" y="0"/>
                    </a:moveTo>
                    <a:lnTo>
                      <a:pt x="150" y="267"/>
                    </a:lnTo>
                    <a:lnTo>
                      <a:pt x="110" y="486"/>
                    </a:lnTo>
                    <a:lnTo>
                      <a:pt x="75" y="641"/>
                    </a:lnTo>
                    <a:lnTo>
                      <a:pt x="35" y="782"/>
                    </a:lnTo>
                    <a:lnTo>
                      <a:pt x="0" y="889"/>
                    </a:lnTo>
                    <a:lnTo>
                      <a:pt x="20" y="936"/>
                    </a:lnTo>
                    <a:lnTo>
                      <a:pt x="50" y="962"/>
                    </a:lnTo>
                    <a:lnTo>
                      <a:pt x="84" y="966"/>
                    </a:lnTo>
                    <a:lnTo>
                      <a:pt x="120" y="956"/>
                    </a:lnTo>
                    <a:lnTo>
                      <a:pt x="145" y="801"/>
                    </a:lnTo>
                    <a:lnTo>
                      <a:pt x="190" y="626"/>
                    </a:lnTo>
                    <a:lnTo>
                      <a:pt x="236" y="467"/>
                    </a:lnTo>
                    <a:lnTo>
                      <a:pt x="281" y="359"/>
                    </a:lnTo>
                    <a:lnTo>
                      <a:pt x="261" y="287"/>
                    </a:lnTo>
                    <a:lnTo>
                      <a:pt x="215" y="432"/>
                    </a:lnTo>
                    <a:lnTo>
                      <a:pt x="165" y="606"/>
                    </a:lnTo>
                    <a:lnTo>
                      <a:pt x="130" y="748"/>
                    </a:lnTo>
                    <a:lnTo>
                      <a:pt x="101" y="870"/>
                    </a:lnTo>
                    <a:lnTo>
                      <a:pt x="80" y="913"/>
                    </a:lnTo>
                    <a:lnTo>
                      <a:pt x="50" y="917"/>
                    </a:lnTo>
                    <a:lnTo>
                      <a:pt x="29" y="889"/>
                    </a:lnTo>
                    <a:lnTo>
                      <a:pt x="55" y="797"/>
                    </a:lnTo>
                    <a:lnTo>
                      <a:pt x="95" y="675"/>
                    </a:lnTo>
                    <a:lnTo>
                      <a:pt x="135" y="525"/>
                    </a:lnTo>
                    <a:lnTo>
                      <a:pt x="165" y="364"/>
                    </a:lnTo>
                    <a:lnTo>
                      <a:pt x="200" y="203"/>
                    </a:lnTo>
                    <a:lnTo>
                      <a:pt x="226" y="83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20" name="Freeform 78"/>
              <p:cNvSpPr>
                <a:spLocks/>
              </p:cNvSpPr>
              <p:nvPr/>
            </p:nvSpPr>
            <p:spPr bwMode="auto">
              <a:xfrm>
                <a:off x="5219" y="211"/>
                <a:ext cx="190" cy="173"/>
              </a:xfrm>
              <a:custGeom>
                <a:avLst/>
                <a:gdLst>
                  <a:gd name="T0" fmla="*/ 3 w 689"/>
                  <a:gd name="T1" fmla="*/ 0 h 630"/>
                  <a:gd name="T2" fmla="*/ 11 w 689"/>
                  <a:gd name="T3" fmla="*/ 1 h 630"/>
                  <a:gd name="T4" fmla="*/ 20 w 689"/>
                  <a:gd name="T5" fmla="*/ 2 h 630"/>
                  <a:gd name="T6" fmla="*/ 30 w 689"/>
                  <a:gd name="T7" fmla="*/ 7 h 630"/>
                  <a:gd name="T8" fmla="*/ 38 w 689"/>
                  <a:gd name="T9" fmla="*/ 11 h 630"/>
                  <a:gd name="T10" fmla="*/ 44 w 689"/>
                  <a:gd name="T11" fmla="*/ 15 h 630"/>
                  <a:gd name="T12" fmla="*/ 48 w 689"/>
                  <a:gd name="T13" fmla="*/ 20 h 630"/>
                  <a:gd name="T14" fmla="*/ 51 w 689"/>
                  <a:gd name="T15" fmla="*/ 25 h 630"/>
                  <a:gd name="T16" fmla="*/ 52 w 689"/>
                  <a:gd name="T17" fmla="*/ 30 h 630"/>
                  <a:gd name="T18" fmla="*/ 52 w 689"/>
                  <a:gd name="T19" fmla="*/ 35 h 630"/>
                  <a:gd name="T20" fmla="*/ 52 w 689"/>
                  <a:gd name="T21" fmla="*/ 39 h 630"/>
                  <a:gd name="T22" fmla="*/ 49 w 689"/>
                  <a:gd name="T23" fmla="*/ 42 h 630"/>
                  <a:gd name="T24" fmla="*/ 43 w 689"/>
                  <a:gd name="T25" fmla="*/ 44 h 630"/>
                  <a:gd name="T26" fmla="*/ 37 w 689"/>
                  <a:gd name="T27" fmla="*/ 44 h 630"/>
                  <a:gd name="T28" fmla="*/ 34 w 689"/>
                  <a:gd name="T29" fmla="*/ 46 h 630"/>
                  <a:gd name="T30" fmla="*/ 31 w 689"/>
                  <a:gd name="T31" fmla="*/ 48 h 630"/>
                  <a:gd name="T32" fmla="*/ 29 w 689"/>
                  <a:gd name="T33" fmla="*/ 48 h 630"/>
                  <a:gd name="T34" fmla="*/ 27 w 689"/>
                  <a:gd name="T35" fmla="*/ 46 h 630"/>
                  <a:gd name="T36" fmla="*/ 27 w 689"/>
                  <a:gd name="T37" fmla="*/ 42 h 630"/>
                  <a:gd name="T38" fmla="*/ 28 w 689"/>
                  <a:gd name="T39" fmla="*/ 37 h 630"/>
                  <a:gd name="T40" fmla="*/ 31 w 689"/>
                  <a:gd name="T41" fmla="*/ 34 h 630"/>
                  <a:gd name="T42" fmla="*/ 34 w 689"/>
                  <a:gd name="T43" fmla="*/ 35 h 630"/>
                  <a:gd name="T44" fmla="*/ 37 w 689"/>
                  <a:gd name="T45" fmla="*/ 37 h 630"/>
                  <a:gd name="T46" fmla="*/ 41 w 689"/>
                  <a:gd name="T47" fmla="*/ 38 h 630"/>
                  <a:gd name="T48" fmla="*/ 45 w 689"/>
                  <a:gd name="T49" fmla="*/ 38 h 630"/>
                  <a:gd name="T50" fmla="*/ 46 w 689"/>
                  <a:gd name="T51" fmla="*/ 37 h 630"/>
                  <a:gd name="T52" fmla="*/ 48 w 689"/>
                  <a:gd name="T53" fmla="*/ 35 h 630"/>
                  <a:gd name="T54" fmla="*/ 48 w 689"/>
                  <a:gd name="T55" fmla="*/ 32 h 630"/>
                  <a:gd name="T56" fmla="*/ 47 w 689"/>
                  <a:gd name="T57" fmla="*/ 29 h 630"/>
                  <a:gd name="T58" fmla="*/ 46 w 689"/>
                  <a:gd name="T59" fmla="*/ 26 h 630"/>
                  <a:gd name="T60" fmla="*/ 43 w 689"/>
                  <a:gd name="T61" fmla="*/ 22 h 630"/>
                  <a:gd name="T62" fmla="*/ 41 w 689"/>
                  <a:gd name="T63" fmla="*/ 20 h 630"/>
                  <a:gd name="T64" fmla="*/ 37 w 689"/>
                  <a:gd name="T65" fmla="*/ 17 h 630"/>
                  <a:gd name="T66" fmla="*/ 31 w 689"/>
                  <a:gd name="T67" fmla="*/ 14 h 630"/>
                  <a:gd name="T68" fmla="*/ 27 w 689"/>
                  <a:gd name="T69" fmla="*/ 13 h 630"/>
                  <a:gd name="T70" fmla="*/ 20 w 689"/>
                  <a:gd name="T71" fmla="*/ 11 h 630"/>
                  <a:gd name="T72" fmla="*/ 15 w 689"/>
                  <a:gd name="T73" fmla="*/ 10 h 630"/>
                  <a:gd name="T74" fmla="*/ 8 w 689"/>
                  <a:gd name="T75" fmla="*/ 10 h 630"/>
                  <a:gd name="T76" fmla="*/ 5 w 689"/>
                  <a:gd name="T77" fmla="*/ 9 h 630"/>
                  <a:gd name="T78" fmla="*/ 2 w 689"/>
                  <a:gd name="T79" fmla="*/ 7 h 630"/>
                  <a:gd name="T80" fmla="*/ 0 w 689"/>
                  <a:gd name="T81" fmla="*/ 4 h 630"/>
                  <a:gd name="T82" fmla="*/ 1 w 689"/>
                  <a:gd name="T83" fmla="*/ 0 h 630"/>
                  <a:gd name="T84" fmla="*/ 3 w 689"/>
                  <a:gd name="T85" fmla="*/ 0 h 630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689" h="630">
                    <a:moveTo>
                      <a:pt x="42" y="0"/>
                    </a:moveTo>
                    <a:lnTo>
                      <a:pt x="145" y="7"/>
                    </a:lnTo>
                    <a:lnTo>
                      <a:pt x="256" y="27"/>
                    </a:lnTo>
                    <a:lnTo>
                      <a:pt x="400" y="86"/>
                    </a:lnTo>
                    <a:lnTo>
                      <a:pt x="503" y="151"/>
                    </a:lnTo>
                    <a:lnTo>
                      <a:pt x="576" y="202"/>
                    </a:lnTo>
                    <a:lnTo>
                      <a:pt x="628" y="269"/>
                    </a:lnTo>
                    <a:lnTo>
                      <a:pt x="667" y="330"/>
                    </a:lnTo>
                    <a:lnTo>
                      <a:pt x="689" y="401"/>
                    </a:lnTo>
                    <a:lnTo>
                      <a:pt x="689" y="470"/>
                    </a:lnTo>
                    <a:lnTo>
                      <a:pt x="679" y="520"/>
                    </a:lnTo>
                    <a:lnTo>
                      <a:pt x="644" y="557"/>
                    </a:lnTo>
                    <a:lnTo>
                      <a:pt x="570" y="578"/>
                    </a:lnTo>
                    <a:lnTo>
                      <a:pt x="488" y="586"/>
                    </a:lnTo>
                    <a:lnTo>
                      <a:pt x="453" y="612"/>
                    </a:lnTo>
                    <a:lnTo>
                      <a:pt x="411" y="630"/>
                    </a:lnTo>
                    <a:lnTo>
                      <a:pt x="381" y="630"/>
                    </a:lnTo>
                    <a:lnTo>
                      <a:pt x="359" y="612"/>
                    </a:lnTo>
                    <a:lnTo>
                      <a:pt x="357" y="557"/>
                    </a:lnTo>
                    <a:lnTo>
                      <a:pt x="374" y="489"/>
                    </a:lnTo>
                    <a:lnTo>
                      <a:pt x="408" y="455"/>
                    </a:lnTo>
                    <a:lnTo>
                      <a:pt x="454" y="462"/>
                    </a:lnTo>
                    <a:lnTo>
                      <a:pt x="484" y="496"/>
                    </a:lnTo>
                    <a:lnTo>
                      <a:pt x="533" y="504"/>
                    </a:lnTo>
                    <a:lnTo>
                      <a:pt x="586" y="504"/>
                    </a:lnTo>
                    <a:lnTo>
                      <a:pt x="609" y="490"/>
                    </a:lnTo>
                    <a:lnTo>
                      <a:pt x="631" y="470"/>
                    </a:lnTo>
                    <a:lnTo>
                      <a:pt x="635" y="425"/>
                    </a:lnTo>
                    <a:lnTo>
                      <a:pt x="621" y="386"/>
                    </a:lnTo>
                    <a:lnTo>
                      <a:pt x="598" y="337"/>
                    </a:lnTo>
                    <a:lnTo>
                      <a:pt x="570" y="291"/>
                    </a:lnTo>
                    <a:lnTo>
                      <a:pt x="533" y="262"/>
                    </a:lnTo>
                    <a:lnTo>
                      <a:pt x="481" y="224"/>
                    </a:lnTo>
                    <a:lnTo>
                      <a:pt x="411" y="190"/>
                    </a:lnTo>
                    <a:lnTo>
                      <a:pt x="351" y="166"/>
                    </a:lnTo>
                    <a:lnTo>
                      <a:pt x="264" y="144"/>
                    </a:lnTo>
                    <a:lnTo>
                      <a:pt x="203" y="129"/>
                    </a:lnTo>
                    <a:lnTo>
                      <a:pt x="108" y="129"/>
                    </a:lnTo>
                    <a:lnTo>
                      <a:pt x="64" y="125"/>
                    </a:lnTo>
                    <a:lnTo>
                      <a:pt x="23" y="92"/>
                    </a:lnTo>
                    <a:lnTo>
                      <a:pt x="0" y="49"/>
                    </a:lnTo>
                    <a:lnTo>
                      <a:pt x="12" y="4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0321" name="Freeform 79"/>
              <p:cNvSpPr>
                <a:spLocks/>
              </p:cNvSpPr>
              <p:nvPr/>
            </p:nvSpPr>
            <p:spPr bwMode="auto">
              <a:xfrm>
                <a:off x="5171" y="484"/>
                <a:ext cx="39" cy="52"/>
              </a:xfrm>
              <a:custGeom>
                <a:avLst/>
                <a:gdLst>
                  <a:gd name="T0" fmla="*/ 0 w 141"/>
                  <a:gd name="T1" fmla="*/ 13 h 187"/>
                  <a:gd name="T2" fmla="*/ 1 w 141"/>
                  <a:gd name="T3" fmla="*/ 9 h 187"/>
                  <a:gd name="T4" fmla="*/ 1 w 141"/>
                  <a:gd name="T5" fmla="*/ 5 h 187"/>
                  <a:gd name="T6" fmla="*/ 4 w 141"/>
                  <a:gd name="T7" fmla="*/ 3 h 187"/>
                  <a:gd name="T8" fmla="*/ 9 w 141"/>
                  <a:gd name="T9" fmla="*/ 0 h 187"/>
                  <a:gd name="T10" fmla="*/ 11 w 141"/>
                  <a:gd name="T11" fmla="*/ 3 h 187"/>
                  <a:gd name="T12" fmla="*/ 11 w 141"/>
                  <a:gd name="T13" fmla="*/ 8 h 187"/>
                  <a:gd name="T14" fmla="*/ 7 w 141"/>
                  <a:gd name="T15" fmla="*/ 13 h 187"/>
                  <a:gd name="T16" fmla="*/ 1 w 141"/>
                  <a:gd name="T17" fmla="*/ 14 h 187"/>
                  <a:gd name="T18" fmla="*/ 0 w 141"/>
                  <a:gd name="T19" fmla="*/ 13 h 1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87">
                    <a:moveTo>
                      <a:pt x="0" y="163"/>
                    </a:moveTo>
                    <a:lnTo>
                      <a:pt x="16" y="110"/>
                    </a:lnTo>
                    <a:lnTo>
                      <a:pt x="16" y="61"/>
                    </a:lnTo>
                    <a:lnTo>
                      <a:pt x="55" y="32"/>
                    </a:lnTo>
                    <a:lnTo>
                      <a:pt x="123" y="0"/>
                    </a:lnTo>
                    <a:lnTo>
                      <a:pt x="141" y="41"/>
                    </a:lnTo>
                    <a:lnTo>
                      <a:pt x="138" y="107"/>
                    </a:lnTo>
                    <a:lnTo>
                      <a:pt x="86" y="163"/>
                    </a:lnTo>
                    <a:lnTo>
                      <a:pt x="6" y="187"/>
                    </a:lnTo>
                    <a:lnTo>
                      <a:pt x="0" y="1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40299" name="Text Box 80"/>
            <p:cNvSpPr txBox="1">
              <a:spLocks noChangeArrowheads="1"/>
            </p:cNvSpPr>
            <p:nvPr/>
          </p:nvSpPr>
          <p:spPr bwMode="auto">
            <a:xfrm>
              <a:off x="3957" y="3294"/>
              <a:ext cx="1588" cy="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 sz="1800">
                  <a:solidFill>
                    <a:srgbClr val="FF0066"/>
                  </a:solidFill>
                  <a:latin typeface="Tahoma" pitchFamily="34" charset="0"/>
                </a:rPr>
                <a:t>Make a sketch of this graph and divide it up into appropriate shapes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8375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1" name="Rectangle 3"/>
          <p:cNvSpPr>
            <a:spLocks noGrp="1" noChangeArrowheads="1"/>
          </p:cNvSpPr>
          <p:nvPr>
            <p:ph type="title"/>
          </p:nvPr>
        </p:nvSpPr>
        <p:spPr>
          <a:xfrm>
            <a:off x="223393" y="369713"/>
            <a:ext cx="6347713" cy="659150"/>
          </a:xfrm>
        </p:spPr>
        <p:txBody>
          <a:bodyPr/>
          <a:lstStyle/>
          <a:p>
            <a:pPr eaLnBrk="1" hangingPunct="1"/>
            <a:r>
              <a:rPr lang="en-GB" dirty="0"/>
              <a:t>How far did it go? Distance!</a:t>
            </a:r>
          </a:p>
        </p:txBody>
      </p:sp>
      <p:graphicFrame>
        <p:nvGraphicFramePr>
          <p:cNvPr id="13722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61925" y="1138238"/>
          <a:ext cx="8712200" cy="492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hart" r:id="rId3" imgW="6743969" imgH="3810406" progId="Excel.Chart.8">
                  <p:embed/>
                </p:oleObj>
              </mc:Choice>
              <mc:Fallback>
                <p:oleObj name="Chart" r:id="rId3" imgW="6743969" imgH="3810406" progId="Excel.Chart.8">
                  <p:embed/>
                  <p:pic>
                    <p:nvPicPr>
                      <p:cNvPr id="13722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138238"/>
                        <a:ext cx="8712200" cy="492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7218" name="Date Placeholder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13721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1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8D75F853-9F16-451D-BF41-949EE6192ABB}" type="slidenum">
              <a:rPr lang="en-GB"/>
              <a:pPr/>
              <a:t>33</a:t>
            </a:fld>
            <a:endParaRPr lang="en-GB"/>
          </a:p>
        </p:txBody>
      </p:sp>
      <p:grpSp>
        <p:nvGrpSpPr>
          <p:cNvPr id="137222" name="Group 13"/>
          <p:cNvGrpSpPr>
            <a:grpSpLocks/>
          </p:cNvGrpSpPr>
          <p:nvPr/>
        </p:nvGrpSpPr>
        <p:grpSpPr bwMode="auto">
          <a:xfrm>
            <a:off x="3048000" y="1752600"/>
            <a:ext cx="4889500" cy="3227388"/>
            <a:chOff x="1920" y="1104"/>
            <a:chExt cx="3080" cy="2033"/>
          </a:xfrm>
        </p:grpSpPr>
        <p:sp>
          <p:nvSpPr>
            <p:cNvPr id="137223" name="Line 4"/>
            <p:cNvSpPr>
              <a:spLocks noChangeShapeType="1"/>
            </p:cNvSpPr>
            <p:nvPr/>
          </p:nvSpPr>
          <p:spPr bwMode="auto">
            <a:xfrm>
              <a:off x="2592" y="1104"/>
              <a:ext cx="0" cy="19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4" name="Line 5"/>
            <p:cNvSpPr>
              <a:spLocks noChangeShapeType="1"/>
            </p:cNvSpPr>
            <p:nvPr/>
          </p:nvSpPr>
          <p:spPr bwMode="auto">
            <a:xfrm>
              <a:off x="3456" y="1104"/>
              <a:ext cx="0" cy="19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5" name="Line 6"/>
            <p:cNvSpPr>
              <a:spLocks noChangeShapeType="1"/>
            </p:cNvSpPr>
            <p:nvPr/>
          </p:nvSpPr>
          <p:spPr bwMode="auto">
            <a:xfrm flipH="1">
              <a:off x="4512" y="2400"/>
              <a:ext cx="0" cy="737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6" name="Line 7"/>
            <p:cNvSpPr>
              <a:spLocks noChangeShapeType="1"/>
            </p:cNvSpPr>
            <p:nvPr/>
          </p:nvSpPr>
          <p:spPr bwMode="auto">
            <a:xfrm flipH="1">
              <a:off x="3408" y="2400"/>
              <a:ext cx="107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7227" name="Text Box 8"/>
            <p:cNvSpPr txBox="1">
              <a:spLocks noChangeArrowheads="1"/>
            </p:cNvSpPr>
            <p:nvPr/>
          </p:nvSpPr>
          <p:spPr bwMode="auto">
            <a:xfrm>
              <a:off x="1920" y="2160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137228" name="Text Box 9"/>
            <p:cNvSpPr txBox="1">
              <a:spLocks noChangeArrowheads="1"/>
            </p:cNvSpPr>
            <p:nvPr/>
          </p:nvSpPr>
          <p:spPr bwMode="auto">
            <a:xfrm>
              <a:off x="3744" y="2592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D</a:t>
              </a:r>
            </a:p>
          </p:txBody>
        </p:sp>
        <p:sp>
          <p:nvSpPr>
            <p:cNvPr id="137229" name="Text Box 10"/>
            <p:cNvSpPr txBox="1">
              <a:spLocks noChangeArrowheads="1"/>
            </p:cNvSpPr>
            <p:nvPr/>
          </p:nvSpPr>
          <p:spPr bwMode="auto">
            <a:xfrm>
              <a:off x="3552" y="1728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C</a:t>
              </a:r>
            </a:p>
          </p:txBody>
        </p:sp>
        <p:sp>
          <p:nvSpPr>
            <p:cNvPr id="137230" name="Text Box 11"/>
            <p:cNvSpPr txBox="1">
              <a:spLocks noChangeArrowheads="1"/>
            </p:cNvSpPr>
            <p:nvPr/>
          </p:nvSpPr>
          <p:spPr bwMode="auto">
            <a:xfrm>
              <a:off x="2710" y="2330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B</a:t>
              </a:r>
            </a:p>
          </p:txBody>
        </p:sp>
        <p:sp>
          <p:nvSpPr>
            <p:cNvPr id="137231" name="Text Box 12"/>
            <p:cNvSpPr txBox="1">
              <a:spLocks noChangeArrowheads="1"/>
            </p:cNvSpPr>
            <p:nvPr/>
          </p:nvSpPr>
          <p:spPr bwMode="auto">
            <a:xfrm>
              <a:off x="4560" y="2640"/>
              <a:ext cx="440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4400" b="1">
                  <a:solidFill>
                    <a:srgbClr val="000000"/>
                  </a:solidFill>
                  <a:latin typeface="Tahoma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7217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982" y="138027"/>
            <a:ext cx="6347713" cy="1320800"/>
          </a:xfrm>
        </p:spPr>
        <p:txBody>
          <a:bodyPr/>
          <a:lstStyle/>
          <a:p>
            <a:pPr eaLnBrk="1" hangingPunct="1"/>
            <a:r>
              <a:rPr lang="en-GB" dirty="0"/>
              <a:t>How far did it go?</a:t>
            </a:r>
          </a:p>
        </p:txBody>
      </p:sp>
      <p:sp>
        <p:nvSpPr>
          <p:cNvPr id="225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FC0B61-E10E-4045-B28E-48CBA48B836B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34</a:t>
            </a:fld>
            <a:endParaRPr lang="en-GB" sz="1800">
              <a:solidFill>
                <a:schemeClr val="accent1"/>
              </a:solidFill>
            </a:endParaRPr>
          </a:p>
        </p:txBody>
      </p:sp>
      <p:sp>
        <p:nvSpPr>
          <p:cNvPr id="22534" name="Text Box 3"/>
          <p:cNvSpPr txBox="1">
            <a:spLocks noChangeArrowheads="1"/>
          </p:cNvSpPr>
          <p:nvPr/>
        </p:nvSpPr>
        <p:spPr bwMode="auto">
          <a:xfrm>
            <a:off x="467544" y="3459163"/>
            <a:ext cx="8932862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100">
                <a:solidFill>
                  <a:schemeClr val="accent2">
                    <a:lumMod val="50000"/>
                  </a:schemeClr>
                </a:solidFill>
                <a:latin typeface="+mn-lt"/>
              </a:rPr>
              <a:t>Displacement = area under v-t  graph</a:t>
            </a:r>
          </a:p>
          <a:p>
            <a:pPr eaLnBrk="1" hangingPunct="1">
              <a:spcBef>
                <a:spcPct val="50000"/>
              </a:spcBef>
            </a:pPr>
            <a:r>
              <a:rPr lang="en-GB" sz="2100">
                <a:solidFill>
                  <a:schemeClr val="accent2">
                    <a:lumMod val="50000"/>
                  </a:schemeClr>
                </a:solidFill>
                <a:latin typeface="+mn-lt"/>
              </a:rPr>
              <a:t>= Triangle A     + Rectangle B + Triangle C   + Rectangle D  + Triangle E</a:t>
            </a:r>
          </a:p>
          <a:p>
            <a:pPr eaLnBrk="1" hangingPunct="1">
              <a:spcBef>
                <a:spcPct val="50000"/>
              </a:spcBef>
            </a:pPr>
            <a:r>
              <a:rPr lang="en-GB" sz="2100">
                <a:solidFill>
                  <a:schemeClr val="accent2">
                    <a:lumMod val="50000"/>
                  </a:schemeClr>
                </a:solidFill>
                <a:latin typeface="+mn-lt"/>
              </a:rPr>
              <a:t>= (½x30x15) +   (15x15)   + (½x10x20) +    (20x5)    + (½x15x5) </a:t>
            </a:r>
          </a:p>
          <a:p>
            <a:pPr eaLnBrk="1" hangingPunct="1">
              <a:spcBef>
                <a:spcPct val="50000"/>
              </a:spcBef>
            </a:pPr>
            <a:r>
              <a:rPr lang="en-GB" sz="2100">
                <a:solidFill>
                  <a:schemeClr val="accent2">
                    <a:lumMod val="50000"/>
                  </a:schemeClr>
                </a:solidFill>
                <a:latin typeface="+mn-lt"/>
              </a:rPr>
              <a:t>=      225       +    225       +       100        +       100      +      37.5</a:t>
            </a:r>
          </a:p>
          <a:p>
            <a:pPr eaLnBrk="1" hangingPunct="1">
              <a:spcBef>
                <a:spcPct val="50000"/>
              </a:spcBef>
            </a:pPr>
            <a:r>
              <a:rPr lang="en-GB" sz="2100">
                <a:solidFill>
                  <a:schemeClr val="accent2">
                    <a:lumMod val="50000"/>
                  </a:schemeClr>
                </a:solidFill>
                <a:latin typeface="+mn-lt"/>
              </a:rPr>
              <a:t>=  </a:t>
            </a:r>
            <a:r>
              <a:rPr lang="en-GB" sz="2100" b="1" u="sng">
                <a:solidFill>
                  <a:schemeClr val="accent2">
                    <a:lumMod val="50000"/>
                  </a:schemeClr>
                </a:solidFill>
                <a:latin typeface="+mn-lt"/>
              </a:rPr>
              <a:t>687.5 m</a:t>
            </a:r>
          </a:p>
        </p:txBody>
      </p:sp>
      <p:grpSp>
        <p:nvGrpSpPr>
          <p:cNvPr id="22535" name="Group 4"/>
          <p:cNvGrpSpPr>
            <a:grpSpLocks/>
          </p:cNvGrpSpPr>
          <p:nvPr/>
        </p:nvGrpSpPr>
        <p:grpSpPr bwMode="auto">
          <a:xfrm>
            <a:off x="611560" y="1006474"/>
            <a:ext cx="4230688" cy="2392363"/>
            <a:chOff x="102" y="1001"/>
            <a:chExt cx="5488" cy="3104"/>
          </a:xfrm>
        </p:grpSpPr>
        <p:graphicFrame>
          <p:nvGraphicFramePr>
            <p:cNvPr id="22536" name="Object 5"/>
            <p:cNvGraphicFramePr>
              <a:graphicFrameLocks noChangeAspect="1"/>
            </p:cNvGraphicFramePr>
            <p:nvPr/>
          </p:nvGraphicFramePr>
          <p:xfrm>
            <a:off x="102" y="1001"/>
            <a:ext cx="5488" cy="31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19" name="Chart" r:id="rId3" imgW="6686702" imgH="3781349" progId="Excel.Chart.8">
                    <p:embed/>
                  </p:oleObj>
                </mc:Choice>
                <mc:Fallback>
                  <p:oleObj name="Chart" r:id="rId3" imgW="6686702" imgH="3781349" progId="Excel.Chart.8">
                    <p:embed/>
                    <p:pic>
                      <p:nvPicPr>
                        <p:cNvPr id="2253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2" y="1001"/>
                          <a:ext cx="5488" cy="31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2537" name="Line 6"/>
            <p:cNvSpPr>
              <a:spLocks noChangeShapeType="1"/>
            </p:cNvSpPr>
            <p:nvPr/>
          </p:nvSpPr>
          <p:spPr bwMode="auto">
            <a:xfrm>
              <a:off x="2450" y="1577"/>
              <a:ext cx="0" cy="19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38" name="Line 7"/>
            <p:cNvSpPr>
              <a:spLocks noChangeShapeType="1"/>
            </p:cNvSpPr>
            <p:nvPr/>
          </p:nvSpPr>
          <p:spPr bwMode="auto">
            <a:xfrm>
              <a:off x="3334" y="1593"/>
              <a:ext cx="0" cy="198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39" name="Line 8"/>
            <p:cNvSpPr>
              <a:spLocks noChangeShapeType="1"/>
            </p:cNvSpPr>
            <p:nvPr/>
          </p:nvSpPr>
          <p:spPr bwMode="auto">
            <a:xfrm flipH="1">
              <a:off x="4508" y="2929"/>
              <a:ext cx="5" cy="64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0" name="Line 9"/>
            <p:cNvSpPr>
              <a:spLocks noChangeShapeType="1"/>
            </p:cNvSpPr>
            <p:nvPr/>
          </p:nvSpPr>
          <p:spPr bwMode="auto">
            <a:xfrm flipH="1">
              <a:off x="3390" y="2901"/>
              <a:ext cx="1078" cy="0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22541" name="Text Box 10"/>
            <p:cNvSpPr txBox="1">
              <a:spLocks noChangeArrowheads="1"/>
            </p:cNvSpPr>
            <p:nvPr/>
          </p:nvSpPr>
          <p:spPr bwMode="auto">
            <a:xfrm>
              <a:off x="1863" y="2608"/>
              <a:ext cx="440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A</a:t>
              </a:r>
            </a:p>
          </p:txBody>
        </p:sp>
        <p:sp>
          <p:nvSpPr>
            <p:cNvPr id="22542" name="Text Box 11"/>
            <p:cNvSpPr txBox="1">
              <a:spLocks noChangeArrowheads="1"/>
            </p:cNvSpPr>
            <p:nvPr/>
          </p:nvSpPr>
          <p:spPr bwMode="auto">
            <a:xfrm>
              <a:off x="3650" y="2968"/>
              <a:ext cx="441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D</a:t>
              </a:r>
            </a:p>
          </p:txBody>
        </p:sp>
        <p:sp>
          <p:nvSpPr>
            <p:cNvPr id="22543" name="Text Box 12"/>
            <p:cNvSpPr txBox="1">
              <a:spLocks noChangeArrowheads="1"/>
            </p:cNvSpPr>
            <p:nvPr/>
          </p:nvSpPr>
          <p:spPr bwMode="auto">
            <a:xfrm>
              <a:off x="3580" y="2330"/>
              <a:ext cx="441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C</a:t>
              </a:r>
            </a:p>
          </p:txBody>
        </p:sp>
        <p:sp>
          <p:nvSpPr>
            <p:cNvPr id="22544" name="Text Box 13"/>
            <p:cNvSpPr txBox="1">
              <a:spLocks noChangeArrowheads="1"/>
            </p:cNvSpPr>
            <p:nvPr/>
          </p:nvSpPr>
          <p:spPr bwMode="auto">
            <a:xfrm>
              <a:off x="2709" y="2330"/>
              <a:ext cx="441" cy="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B</a:t>
              </a:r>
            </a:p>
          </p:txBody>
        </p:sp>
        <p:sp>
          <p:nvSpPr>
            <p:cNvPr id="22545" name="Text Box 14"/>
            <p:cNvSpPr txBox="1">
              <a:spLocks noChangeArrowheads="1"/>
            </p:cNvSpPr>
            <p:nvPr/>
          </p:nvSpPr>
          <p:spPr bwMode="auto">
            <a:xfrm>
              <a:off x="4523" y="3067"/>
              <a:ext cx="441" cy="4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sz="1800" b="1">
                  <a:solidFill>
                    <a:srgbClr val="000000"/>
                  </a:solidFill>
                  <a:latin typeface="Tahoma" pitchFamily="34" charset="0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1734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096000" cy="4572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 dirty="0"/>
              <a:t>Problem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3519907-5F3A-4087-8475-9C1B26BBBA6C}" type="slidenum">
              <a:rPr lang="en-GB"/>
              <a:pPr/>
              <a:t>35</a:t>
            </a:fld>
            <a:endParaRPr lang="en-GB"/>
          </a:p>
        </p:txBody>
      </p:sp>
      <p:graphicFrame>
        <p:nvGraphicFramePr>
          <p:cNvPr id="150535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432768"/>
              </p:ext>
            </p:extLst>
          </p:nvPr>
        </p:nvGraphicFramePr>
        <p:xfrm>
          <a:off x="331936" y="1556792"/>
          <a:ext cx="8623424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Document" r:id="rId3" imgW="2819400" imgH="718820" progId="Word.Document.8">
                  <p:embed/>
                </p:oleObj>
              </mc:Choice>
              <mc:Fallback>
                <p:oleObj name="Document" r:id="rId3" imgW="2819400" imgH="718820" progId="Word.Document.8">
                  <p:embed/>
                  <p:pic>
                    <p:nvPicPr>
                      <p:cNvPr id="150535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36" y="1556792"/>
                        <a:ext cx="8623424" cy="24482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6" name="Text Box 1030"/>
          <p:cNvSpPr txBox="1">
            <a:spLocks noChangeArrowheads="1"/>
          </p:cNvSpPr>
          <p:nvPr/>
        </p:nvSpPr>
        <p:spPr bwMode="auto">
          <a:xfrm>
            <a:off x="304800" y="4159250"/>
            <a:ext cx="6404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2. Calculate the total distance traveled in the 12 s</a:t>
            </a:r>
          </a:p>
        </p:txBody>
      </p:sp>
      <p:sp>
        <p:nvSpPr>
          <p:cNvPr id="337928" name="Text Box 1032"/>
          <p:cNvSpPr txBox="1">
            <a:spLocks noChangeArrowheads="1"/>
          </p:cNvSpPr>
          <p:nvPr/>
        </p:nvSpPr>
        <p:spPr bwMode="auto">
          <a:xfrm>
            <a:off x="7092280" y="4159249"/>
            <a:ext cx="15697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rgbClr val="FF3300"/>
                </a:solidFill>
              </a:rPr>
              <a:t>127.5m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927470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28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096000" cy="4572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/>
              <a:t>Problems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3519907-5F3A-4087-8475-9C1B26BBBA6C}" type="slidenum">
              <a:rPr lang="en-GB"/>
              <a:pPr/>
              <a:t>36</a:t>
            </a:fld>
            <a:endParaRPr lang="en-GB"/>
          </a:p>
        </p:txBody>
      </p:sp>
      <p:sp>
        <p:nvSpPr>
          <p:cNvPr id="150534" name="Text Box 1028"/>
          <p:cNvSpPr txBox="1">
            <a:spLocks noChangeArrowheads="1"/>
          </p:cNvSpPr>
          <p:nvPr/>
        </p:nvSpPr>
        <p:spPr bwMode="auto">
          <a:xfrm>
            <a:off x="827584" y="980728"/>
            <a:ext cx="69041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1. Calculate the average velocity  over OA AB and BC</a:t>
            </a:r>
          </a:p>
        </p:txBody>
      </p:sp>
      <p:graphicFrame>
        <p:nvGraphicFramePr>
          <p:cNvPr id="150535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8608636"/>
              </p:ext>
            </p:extLst>
          </p:nvPr>
        </p:nvGraphicFramePr>
        <p:xfrm>
          <a:off x="331936" y="1556792"/>
          <a:ext cx="8623424" cy="3168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Document" r:id="rId3" imgW="2819400" imgH="718820" progId="Word.Document.8">
                  <p:embed/>
                </p:oleObj>
              </mc:Choice>
              <mc:Fallback>
                <p:oleObj name="Document" r:id="rId3" imgW="2819400" imgH="718820" progId="Word.Document.8">
                  <p:embed/>
                  <p:pic>
                    <p:nvPicPr>
                      <p:cNvPr id="150535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36" y="1556792"/>
                        <a:ext cx="8623424" cy="3168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0948150"/>
      </p:ext>
    </p:extLst>
  </p:cSld>
  <p:clrMapOvr>
    <a:masterClrMapping/>
  </p:clrMapOvr>
  <p:transition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8610600" cy="6096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/>
              <a:t>Velocity time graphs;  Summary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47244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n-US"/>
              <a:t>The gradient of a </a:t>
            </a:r>
            <a:r>
              <a:rPr lang="en-US">
                <a:solidFill>
                  <a:srgbClr val="FF0066"/>
                </a:solidFill>
              </a:rPr>
              <a:t>velocity</a:t>
            </a:r>
            <a:r>
              <a:rPr lang="en-US"/>
              <a:t> time graph gives the </a:t>
            </a:r>
            <a:r>
              <a:rPr lang="en-US">
                <a:solidFill>
                  <a:srgbClr val="FF0066"/>
                </a:solidFill>
              </a:rPr>
              <a:t>acceleration</a:t>
            </a:r>
            <a:r>
              <a:rPr lang="en-US"/>
              <a:t> of an object</a:t>
            </a:r>
          </a:p>
          <a:p>
            <a:pPr eaLnBrk="1" hangingPunct="1">
              <a:lnSpc>
                <a:spcPct val="90000"/>
              </a:lnSpc>
            </a:pPr>
            <a:r>
              <a:rPr lang="en-US"/>
              <a:t>the </a:t>
            </a:r>
            <a:r>
              <a:rPr lang="en-US">
                <a:solidFill>
                  <a:srgbClr val="FF0066"/>
                </a:solidFill>
              </a:rPr>
              <a:t>area under a velocity time</a:t>
            </a:r>
            <a:r>
              <a:rPr lang="en-US"/>
              <a:t> graph gives the </a:t>
            </a:r>
            <a:r>
              <a:rPr lang="en-US">
                <a:solidFill>
                  <a:srgbClr val="FF0066"/>
                </a:solidFill>
              </a:rPr>
              <a:t>total distance travelled</a:t>
            </a:r>
          </a:p>
          <a:p>
            <a:pPr eaLnBrk="1" hangingPunct="1">
              <a:lnSpc>
                <a:spcPct val="90000"/>
              </a:lnSpc>
            </a:pPr>
            <a:r>
              <a:rPr lang="en-US" i="1">
                <a:solidFill>
                  <a:srgbClr val="FF0066"/>
                </a:solidFill>
              </a:rPr>
              <a:t>Increasing</a:t>
            </a:r>
            <a:r>
              <a:rPr lang="en-US">
                <a:solidFill>
                  <a:srgbClr val="FF0066"/>
                </a:solidFill>
              </a:rPr>
              <a:t> or </a:t>
            </a:r>
            <a:r>
              <a:rPr lang="en-US" i="1">
                <a:solidFill>
                  <a:srgbClr val="FF0066"/>
                </a:solidFill>
              </a:rPr>
              <a:t>decreasing</a:t>
            </a:r>
            <a:r>
              <a:rPr lang="en-US"/>
              <a:t> gradient gives the rate at which the </a:t>
            </a:r>
            <a:r>
              <a:rPr lang="en-US">
                <a:solidFill>
                  <a:srgbClr val="FF0066"/>
                </a:solidFill>
              </a:rPr>
              <a:t>acceleration is increasing or decreasing</a:t>
            </a:r>
          </a:p>
          <a:p>
            <a:pPr eaLnBrk="1" hangingPunct="1">
              <a:lnSpc>
                <a:spcPct val="90000"/>
              </a:lnSpc>
            </a:pPr>
            <a:r>
              <a:rPr lang="en-US" i="1">
                <a:solidFill>
                  <a:schemeClr val="bg1"/>
                </a:solidFill>
              </a:rPr>
              <a:t>Zero </a:t>
            </a:r>
            <a:r>
              <a:rPr lang="en-US">
                <a:solidFill>
                  <a:schemeClr val="bg1"/>
                </a:solidFill>
              </a:rPr>
              <a:t>gradient</a:t>
            </a:r>
            <a:r>
              <a:rPr lang="en-US"/>
              <a:t> means the object is travelling at </a:t>
            </a:r>
            <a:r>
              <a:rPr lang="en-US">
                <a:solidFill>
                  <a:schemeClr val="bg1"/>
                </a:solidFill>
              </a:rPr>
              <a:t>constant speed</a:t>
            </a:r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FE07769-80EF-47E8-8E14-4922C0166C3F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37</a:t>
            </a:fld>
            <a:endParaRPr lang="en-GB" sz="180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6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6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6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6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6899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219200"/>
            <a:ext cx="7772400" cy="3886200"/>
          </a:xfrm>
        </p:spPr>
        <p:txBody>
          <a:bodyPr/>
          <a:lstStyle/>
          <a:p>
            <a:pPr algn="ctr" eaLnBrk="1" hangingPunct="1"/>
            <a:r>
              <a:rPr lang="en-GB" sz="6000" dirty="0"/>
              <a:t>Distance-Time</a:t>
            </a:r>
            <a:br>
              <a:rPr lang="en-GB" sz="6000" dirty="0"/>
            </a:br>
            <a:r>
              <a:rPr lang="en-GB" sz="6000" dirty="0"/>
              <a:t>GRAPHS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52400"/>
            <a:ext cx="6400800" cy="990600"/>
          </a:xfrm>
        </p:spPr>
        <p:txBody>
          <a:bodyPr/>
          <a:lstStyle/>
          <a:p>
            <a:pPr eaLnBrk="1" hangingPunct="1"/>
            <a:r>
              <a:rPr lang="en-GB"/>
              <a:t>S1-S3 Physics    Transport</a:t>
            </a:r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9370B0-235F-4C5B-9481-FA1C94E04753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38</a:t>
            </a:fld>
            <a:endParaRPr lang="en-GB" sz="1800">
              <a:solidFill>
                <a:schemeClr val="accent1"/>
              </a:solidFill>
            </a:endParaRPr>
          </a:p>
        </p:txBody>
      </p:sp>
      <p:sp>
        <p:nvSpPr>
          <p:cNvPr id="4103" name="AutoShape 4">
            <a:hlinkClick r:id="" action="ppaction://hlinkshowjump?jump=firstslide"/>
            <a:hlinkHover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723188" y="6580188"/>
            <a:ext cx="1420812" cy="277812"/>
          </a:xfrm>
          <a:prstGeom prst="roundRect">
            <a:avLst>
              <a:gd name="adj" fmla="val 16667"/>
            </a:avLst>
          </a:prstGeom>
          <a:solidFill>
            <a:srgbClr val="00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sz="1200">
                <a:latin typeface="Comic Sans MS" pitchFamily="66" charset="0"/>
              </a:rPr>
              <a:t>Back to mind map</a:t>
            </a:r>
          </a:p>
        </p:txBody>
      </p:sp>
    </p:spTree>
    <p:extLst>
      <p:ext uri="{BB962C8B-B14F-4D97-AF65-F5344CB8AC3E}">
        <p14:creationId xmlns:p14="http://schemas.microsoft.com/office/powerpoint/2010/main" val="3209442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029" name="Rectangle 34"/>
          <p:cNvSpPr>
            <a:spLocks noGrp="1" noChangeArrowheads="1"/>
          </p:cNvSpPr>
          <p:nvPr>
            <p:ph type="title"/>
          </p:nvPr>
        </p:nvSpPr>
        <p:spPr>
          <a:xfrm>
            <a:off x="483743" y="138682"/>
            <a:ext cx="6347714" cy="745555"/>
          </a:xfrm>
        </p:spPr>
        <p:txBody>
          <a:bodyPr/>
          <a:lstStyle/>
          <a:p>
            <a:pPr eaLnBrk="1" hangingPunct="1"/>
            <a:r>
              <a:rPr lang="en-GB" dirty="0"/>
              <a:t>Distance-time graphs</a:t>
            </a:r>
          </a:p>
        </p:txBody>
      </p:sp>
      <p:sp>
        <p:nvSpPr>
          <p:cNvPr id="212995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02/10/2011</a:t>
            </a:r>
          </a:p>
        </p:txBody>
      </p:sp>
      <p:sp>
        <p:nvSpPr>
          <p:cNvPr id="2129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GB" sz="1400"/>
              <a:t>JAH</a:t>
            </a:r>
          </a:p>
        </p:txBody>
      </p:sp>
      <p:sp>
        <p:nvSpPr>
          <p:cNvPr id="21299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72CC84-B88D-4A2B-A93C-6AB500E076E5}" type="slidenum">
              <a:rPr lang="en-GB" sz="2000" smtClean="0">
                <a:solidFill>
                  <a:schemeClr val="accent1"/>
                </a:solidFill>
              </a:rPr>
              <a:pPr eaLnBrk="1" hangingPunct="1"/>
              <a:t>39</a:t>
            </a:fld>
            <a:endParaRPr lang="en-GB" sz="2000">
              <a:solidFill>
                <a:schemeClr val="accent1"/>
              </a:solidFill>
            </a:endParaRPr>
          </a:p>
        </p:txBody>
      </p:sp>
      <p:graphicFrame>
        <p:nvGraphicFramePr>
          <p:cNvPr id="3665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232368"/>
              </p:ext>
            </p:extLst>
          </p:nvPr>
        </p:nvGraphicFramePr>
        <p:xfrm>
          <a:off x="1856509" y="1677194"/>
          <a:ext cx="5791200" cy="3454400"/>
        </p:xfrm>
        <a:graphic>
          <a:graphicData uri="http://schemas.openxmlformats.org/drawingml/2006/table">
            <a:tbl>
              <a:tblPr/>
              <a:tblGrid>
                <a:gridCol w="115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7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7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88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B2B2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B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3030" name="Text Box 35"/>
          <p:cNvSpPr txBox="1">
            <a:spLocks noChangeArrowheads="1"/>
          </p:cNvSpPr>
          <p:nvPr/>
        </p:nvSpPr>
        <p:spPr bwMode="auto">
          <a:xfrm>
            <a:off x="1143000" y="1066800"/>
            <a:ext cx="762000" cy="429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40</a:t>
            </a:r>
          </a:p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30</a:t>
            </a:r>
          </a:p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20</a:t>
            </a:r>
          </a:p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10</a:t>
            </a:r>
          </a:p>
          <a:p>
            <a:pPr algn="r" eaLnBrk="1" hangingPunct="1">
              <a:lnSpc>
                <a:spcPct val="190000"/>
              </a:lnSpc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0</a:t>
            </a:r>
          </a:p>
        </p:txBody>
      </p:sp>
      <p:sp>
        <p:nvSpPr>
          <p:cNvPr id="213031" name="Text Box 36"/>
          <p:cNvSpPr txBox="1">
            <a:spLocks noChangeArrowheads="1"/>
          </p:cNvSpPr>
          <p:nvPr/>
        </p:nvSpPr>
        <p:spPr bwMode="auto">
          <a:xfrm>
            <a:off x="2743200" y="5105400"/>
            <a:ext cx="563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20	   40	     60	        80	100</a:t>
            </a:r>
          </a:p>
        </p:txBody>
      </p:sp>
      <p:sp>
        <p:nvSpPr>
          <p:cNvPr id="366629" name="Line 37"/>
          <p:cNvSpPr>
            <a:spLocks noChangeShapeType="1"/>
          </p:cNvSpPr>
          <p:nvPr/>
        </p:nvSpPr>
        <p:spPr bwMode="auto">
          <a:xfrm flipV="1">
            <a:off x="1905000" y="4114800"/>
            <a:ext cx="1143000" cy="8382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6630" name="Line 38"/>
          <p:cNvSpPr>
            <a:spLocks noChangeShapeType="1"/>
          </p:cNvSpPr>
          <p:nvPr/>
        </p:nvSpPr>
        <p:spPr bwMode="auto">
          <a:xfrm flipV="1">
            <a:off x="3048000" y="4114800"/>
            <a:ext cx="1219200" cy="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6631" name="Line 39"/>
          <p:cNvSpPr>
            <a:spLocks noChangeShapeType="1"/>
          </p:cNvSpPr>
          <p:nvPr/>
        </p:nvSpPr>
        <p:spPr bwMode="auto">
          <a:xfrm flipV="1">
            <a:off x="4267200" y="1524000"/>
            <a:ext cx="1066800" cy="25908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6632" name="Line 40"/>
          <p:cNvSpPr>
            <a:spLocks noChangeShapeType="1"/>
          </p:cNvSpPr>
          <p:nvPr/>
        </p:nvSpPr>
        <p:spPr bwMode="auto">
          <a:xfrm flipH="1" flipV="1">
            <a:off x="5334000" y="1524000"/>
            <a:ext cx="2362200" cy="3429000"/>
          </a:xfrm>
          <a:prstGeom prst="line">
            <a:avLst/>
          </a:prstGeom>
          <a:noFill/>
          <a:ln w="50800">
            <a:solidFill>
              <a:srgbClr val="FFCC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66633" name="Group 41"/>
          <p:cNvGrpSpPr>
            <a:grpSpLocks/>
          </p:cNvGrpSpPr>
          <p:nvPr/>
        </p:nvGrpSpPr>
        <p:grpSpPr bwMode="auto">
          <a:xfrm>
            <a:off x="6400800" y="1066800"/>
            <a:ext cx="2743200" cy="1752600"/>
            <a:chOff x="4032" y="672"/>
            <a:chExt cx="1728" cy="1104"/>
          </a:xfrm>
        </p:grpSpPr>
        <p:sp>
          <p:nvSpPr>
            <p:cNvPr id="213048" name="Text Box 42"/>
            <p:cNvSpPr txBox="1">
              <a:spLocks noChangeArrowheads="1"/>
            </p:cNvSpPr>
            <p:nvPr/>
          </p:nvSpPr>
          <p:spPr bwMode="auto">
            <a:xfrm>
              <a:off x="4128" y="672"/>
              <a:ext cx="1632" cy="86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  <a:cs typeface="Arial" pitchFamily="34" charset="0"/>
                </a:rPr>
                <a:t>4) Diagonal line downwards =</a:t>
              </a:r>
            </a:p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3049" name="AutoShape 43"/>
            <p:cNvSpPr>
              <a:spLocks noChangeArrowheads="1"/>
            </p:cNvSpPr>
            <p:nvPr/>
          </p:nvSpPr>
          <p:spPr bwMode="auto">
            <a:xfrm rot="8416817">
              <a:off x="4032" y="1632"/>
              <a:ext cx="716" cy="144"/>
            </a:xfrm>
            <a:prstGeom prst="rightArrow">
              <a:avLst>
                <a:gd name="adj1" fmla="val 50000"/>
                <a:gd name="adj2" fmla="val 124306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6636" name="Group 44"/>
          <p:cNvGrpSpPr>
            <a:grpSpLocks/>
          </p:cNvGrpSpPr>
          <p:nvPr/>
        </p:nvGrpSpPr>
        <p:grpSpPr bwMode="auto">
          <a:xfrm>
            <a:off x="4191000" y="3124200"/>
            <a:ext cx="4648200" cy="3595688"/>
            <a:chOff x="2640" y="1968"/>
            <a:chExt cx="2928" cy="2265"/>
          </a:xfrm>
        </p:grpSpPr>
        <p:sp>
          <p:nvSpPr>
            <p:cNvPr id="213046" name="Text Box 45"/>
            <p:cNvSpPr txBox="1">
              <a:spLocks noChangeArrowheads="1"/>
            </p:cNvSpPr>
            <p:nvPr/>
          </p:nvSpPr>
          <p:spPr bwMode="auto">
            <a:xfrm>
              <a:off x="2640" y="3600"/>
              <a:ext cx="2928" cy="63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  <a:cs typeface="Arial" pitchFamily="34" charset="0"/>
                </a:rPr>
                <a:t>3) Steeper diagonal line =</a:t>
              </a:r>
            </a:p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3047" name="AutoShape 46"/>
            <p:cNvSpPr>
              <a:spLocks noChangeArrowheads="1"/>
            </p:cNvSpPr>
            <p:nvPr/>
          </p:nvSpPr>
          <p:spPr bwMode="auto">
            <a:xfrm rot="-5783162">
              <a:off x="2283" y="2709"/>
              <a:ext cx="1632" cy="149"/>
            </a:xfrm>
            <a:prstGeom prst="rightArrow">
              <a:avLst>
                <a:gd name="adj1" fmla="val 50000"/>
                <a:gd name="adj2" fmla="val 273826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6639" name="Group 47"/>
          <p:cNvGrpSpPr>
            <a:grpSpLocks/>
          </p:cNvGrpSpPr>
          <p:nvPr/>
        </p:nvGrpSpPr>
        <p:grpSpPr bwMode="auto">
          <a:xfrm>
            <a:off x="381000" y="4570413"/>
            <a:ext cx="2819400" cy="2149475"/>
            <a:chOff x="240" y="2879"/>
            <a:chExt cx="1776" cy="1354"/>
          </a:xfrm>
        </p:grpSpPr>
        <p:sp>
          <p:nvSpPr>
            <p:cNvPr id="213044" name="Text Box 48"/>
            <p:cNvSpPr txBox="1">
              <a:spLocks noChangeArrowheads="1"/>
            </p:cNvSpPr>
            <p:nvPr/>
          </p:nvSpPr>
          <p:spPr bwMode="auto">
            <a:xfrm>
              <a:off x="240" y="3600"/>
              <a:ext cx="1776" cy="63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AutoNum type="arabicParenR"/>
              </a:pPr>
              <a:r>
                <a:rPr lang="en-GB">
                  <a:latin typeface="Comic Sans MS" pitchFamily="66" charset="0"/>
                  <a:cs typeface="Arial" pitchFamily="34" charset="0"/>
                </a:rPr>
                <a:t>Diagonal line =</a:t>
              </a:r>
            </a:p>
            <a:p>
              <a:pPr algn="ctr" eaLnBrk="1" hangingPunct="1">
                <a:spcBef>
                  <a:spcPct val="50000"/>
                </a:spcBef>
                <a:buFontTx/>
                <a:buAutoNum type="arabicParenR"/>
              </a:pPr>
              <a:endPara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3045" name="AutoShape 49"/>
            <p:cNvSpPr>
              <a:spLocks noChangeArrowheads="1"/>
            </p:cNvSpPr>
            <p:nvPr/>
          </p:nvSpPr>
          <p:spPr bwMode="auto">
            <a:xfrm rot="-5828502">
              <a:off x="1197" y="3170"/>
              <a:ext cx="720" cy="137"/>
            </a:xfrm>
            <a:prstGeom prst="rightArrow">
              <a:avLst>
                <a:gd name="adj1" fmla="val 50000"/>
                <a:gd name="adj2" fmla="val 131387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6642" name="Group 50"/>
          <p:cNvGrpSpPr>
            <a:grpSpLocks/>
          </p:cNvGrpSpPr>
          <p:nvPr/>
        </p:nvGrpSpPr>
        <p:grpSpPr bwMode="auto">
          <a:xfrm>
            <a:off x="228600" y="1066800"/>
            <a:ext cx="3049588" cy="2959100"/>
            <a:chOff x="144" y="672"/>
            <a:chExt cx="1921" cy="1864"/>
          </a:xfrm>
        </p:grpSpPr>
        <p:sp>
          <p:nvSpPr>
            <p:cNvPr id="213042" name="Text Box 51"/>
            <p:cNvSpPr txBox="1">
              <a:spLocks noChangeArrowheads="1"/>
            </p:cNvSpPr>
            <p:nvPr/>
          </p:nvSpPr>
          <p:spPr bwMode="auto">
            <a:xfrm>
              <a:off x="144" y="672"/>
              <a:ext cx="1920" cy="63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GB">
                  <a:latin typeface="Comic Sans MS" pitchFamily="66" charset="0"/>
                  <a:cs typeface="Arial" pitchFamily="34" charset="0"/>
                </a:rPr>
                <a:t>2) Horizontal line =</a:t>
              </a:r>
            </a:p>
            <a:p>
              <a:pPr algn="ctr" eaLnBrk="1" hangingPunct="1">
                <a:spcBef>
                  <a:spcPct val="50000"/>
                </a:spcBef>
                <a:buFontTx/>
                <a:buChar char="•"/>
              </a:pPr>
              <a:endParaRPr lang="en-GB">
                <a:solidFill>
                  <a:schemeClr val="bg1"/>
                </a:solidFill>
                <a:latin typeface="Comic Sans MS" pitchFamily="66" charset="0"/>
                <a:cs typeface="Arial" pitchFamily="34" charset="0"/>
              </a:endParaRPr>
            </a:p>
          </p:txBody>
        </p:sp>
        <p:sp>
          <p:nvSpPr>
            <p:cNvPr id="213043" name="AutoShape 52"/>
            <p:cNvSpPr>
              <a:spLocks noChangeArrowheads="1"/>
            </p:cNvSpPr>
            <p:nvPr/>
          </p:nvSpPr>
          <p:spPr bwMode="auto">
            <a:xfrm rot="3676838">
              <a:off x="1301" y="1771"/>
              <a:ext cx="1336" cy="193"/>
            </a:xfrm>
            <a:prstGeom prst="rightArrow">
              <a:avLst>
                <a:gd name="adj1" fmla="val 50000"/>
                <a:gd name="adj2" fmla="val 173057"/>
              </a:avLst>
            </a:prstGeom>
            <a:solidFill>
              <a:srgbClr val="CCFF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040" name="Text Box 53"/>
          <p:cNvSpPr txBox="1">
            <a:spLocks noChangeArrowheads="1"/>
          </p:cNvSpPr>
          <p:nvPr/>
        </p:nvSpPr>
        <p:spPr bwMode="auto">
          <a:xfrm>
            <a:off x="0" y="2667000"/>
            <a:ext cx="1219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i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Distance</a:t>
            </a:r>
          </a:p>
          <a:p>
            <a:pPr eaLnBrk="1" hangingPunct="1">
              <a:spcBef>
                <a:spcPct val="50000"/>
              </a:spcBef>
            </a:pPr>
            <a:r>
              <a:rPr lang="en-GB" sz="2000" i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(metres)</a:t>
            </a:r>
          </a:p>
        </p:txBody>
      </p:sp>
      <p:sp>
        <p:nvSpPr>
          <p:cNvPr id="213041" name="Text Box 54"/>
          <p:cNvSpPr txBox="1">
            <a:spLocks noChangeArrowheads="1"/>
          </p:cNvSpPr>
          <p:nvPr/>
        </p:nvSpPr>
        <p:spPr bwMode="auto">
          <a:xfrm>
            <a:off x="7924800" y="4038600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000" i="1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Time/s</a:t>
            </a:r>
          </a:p>
        </p:txBody>
      </p:sp>
    </p:spTree>
    <p:extLst>
      <p:ext uri="{BB962C8B-B14F-4D97-AF65-F5344CB8AC3E}">
        <p14:creationId xmlns:p14="http://schemas.microsoft.com/office/powerpoint/2010/main" val="408524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6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29" grpId="0" animBg="1"/>
      <p:bldP spid="366630" grpId="0" animBg="1"/>
      <p:bldP spid="366631" grpId="0" animBg="1"/>
      <p:bldP spid="3666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78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013" y="512020"/>
            <a:ext cx="8167687" cy="4586288"/>
          </a:xfrm>
          <a:noFill/>
          <a:ln/>
        </p:spPr>
      </p:pic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7CA25461-C5FB-4958-8847-582556521436}" type="slidenum">
              <a:rPr lang="en-GB"/>
              <a:pPr/>
              <a:t>4</a:t>
            </a:fld>
            <a:endParaRPr lang="en-GB"/>
          </a:p>
        </p:txBody>
      </p:sp>
      <p:sp>
        <p:nvSpPr>
          <p:cNvPr id="203781" name="Rectangle 5"/>
          <p:cNvSpPr>
            <a:spLocks noChangeArrowheads="1"/>
          </p:cNvSpPr>
          <p:nvPr/>
        </p:nvSpPr>
        <p:spPr bwMode="auto">
          <a:xfrm>
            <a:off x="0" y="132491"/>
            <a:ext cx="81359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b="1" dirty="0"/>
              <a:t>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Describe the motion represented by the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line 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on each </a:t>
            </a:r>
            <a:r>
              <a:rPr lang="en-GB" b="1" dirty="0">
                <a:solidFill>
                  <a:schemeClr val="accent2">
                    <a:lumMod val="50000"/>
                  </a:schemeClr>
                </a:solidFill>
              </a:rPr>
              <a:t>speed-time graph</a:t>
            </a:r>
            <a:r>
              <a:rPr lang="en-GB" dirty="0">
                <a:solidFill>
                  <a:schemeClr val="accent2">
                    <a:lumMod val="50000"/>
                  </a:schemeClr>
                </a:solidFill>
              </a:rPr>
              <a:t>:</a:t>
            </a:r>
          </a:p>
        </p:txBody>
      </p:sp>
      <p:sp>
        <p:nvSpPr>
          <p:cNvPr id="203782" name="Text Box 6"/>
          <p:cNvSpPr txBox="1">
            <a:spLocks noChangeArrowheads="1"/>
          </p:cNvSpPr>
          <p:nvPr/>
        </p:nvSpPr>
        <p:spPr bwMode="auto">
          <a:xfrm>
            <a:off x="250825" y="5013176"/>
            <a:ext cx="8893175" cy="1616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sz="2000" b="1" dirty="0">
                <a:solidFill>
                  <a:srgbClr val="000099"/>
                </a:solidFill>
                <a:latin typeface="Comic Sans MS" pitchFamily="66" charset="0"/>
              </a:rPr>
              <a:t>0 - 8 seconds: </a:t>
            </a:r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___________ ____ from ____ metres per second</a:t>
            </a:r>
          </a:p>
          <a:p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to ____ metres per second. (Constant/uniform _____________ ).</a:t>
            </a:r>
          </a:p>
          <a:p>
            <a:r>
              <a:rPr lang="en-GB" sz="2000" b="1" dirty="0">
                <a:solidFill>
                  <a:srgbClr val="000099"/>
                </a:solidFill>
                <a:latin typeface="Comic Sans MS" pitchFamily="66" charset="0"/>
              </a:rPr>
              <a:t>8 - 11 seconds: </a:t>
            </a:r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__________ _________ of ____ metres per second.</a:t>
            </a:r>
          </a:p>
          <a:p>
            <a:r>
              <a:rPr lang="en-GB" sz="2000" b="1" dirty="0">
                <a:solidFill>
                  <a:srgbClr val="000099"/>
                </a:solidFill>
                <a:latin typeface="Comic Sans MS" pitchFamily="66" charset="0"/>
              </a:rPr>
              <a:t>11 - 18 seconds: </a:t>
            </a:r>
            <a:r>
              <a:rPr lang="en-GB" sz="2000" dirty="0">
                <a:solidFill>
                  <a:srgbClr val="000099"/>
                </a:solidFill>
                <a:latin typeface="Comic Sans MS" pitchFamily="66" charset="0"/>
              </a:rPr>
              <a:t>___________ _______ from ____ metres per second to ____ metres per second. (Constant/uniform ____________ 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436911-BD88-4EBB-9C42-28A517229F21}"/>
              </a:ext>
            </a:extLst>
          </p:cNvPr>
          <p:cNvSpPr txBox="1"/>
          <p:nvPr/>
        </p:nvSpPr>
        <p:spPr>
          <a:xfrm>
            <a:off x="2627784" y="501317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Increasing velocity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CAE896-AE6A-4912-924C-E9CFB32C6380}"/>
              </a:ext>
            </a:extLst>
          </p:cNvPr>
          <p:cNvSpPr txBox="1"/>
          <p:nvPr/>
        </p:nvSpPr>
        <p:spPr>
          <a:xfrm>
            <a:off x="6040316" y="5347719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acceleration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3E2C2E-36BC-40B3-A662-653A87E2F129}"/>
              </a:ext>
            </a:extLst>
          </p:cNvPr>
          <p:cNvSpPr txBox="1"/>
          <p:nvPr/>
        </p:nvSpPr>
        <p:spPr>
          <a:xfrm>
            <a:off x="755576" y="535234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BCA9CA-D0BC-436F-87C0-42228ED79B62}"/>
              </a:ext>
            </a:extLst>
          </p:cNvPr>
          <p:cNvSpPr txBox="1"/>
          <p:nvPr/>
        </p:nvSpPr>
        <p:spPr>
          <a:xfrm>
            <a:off x="5570380" y="501411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D84A9A-5096-43A9-A598-8A1A5D928FD6}"/>
              </a:ext>
            </a:extLst>
          </p:cNvPr>
          <p:cNvSpPr txBox="1"/>
          <p:nvPr/>
        </p:nvSpPr>
        <p:spPr>
          <a:xfrm>
            <a:off x="2583932" y="5679113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Constant  velocity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6B31BC-7A4E-4609-BD20-5CFB9DAB5698}"/>
              </a:ext>
            </a:extLst>
          </p:cNvPr>
          <p:cNvSpPr txBox="1"/>
          <p:nvPr/>
        </p:nvSpPr>
        <p:spPr>
          <a:xfrm>
            <a:off x="6007982" y="5631757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84F300-16F2-4BEB-BEBF-D668EC6067EF}"/>
              </a:ext>
            </a:extLst>
          </p:cNvPr>
          <p:cNvSpPr txBox="1"/>
          <p:nvPr/>
        </p:nvSpPr>
        <p:spPr>
          <a:xfrm>
            <a:off x="2673814" y="596951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Decreasing      velocity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291CA4-D439-41B3-9964-E21BA0161739}"/>
              </a:ext>
            </a:extLst>
          </p:cNvPr>
          <p:cNvSpPr txBox="1"/>
          <p:nvPr/>
        </p:nvSpPr>
        <p:spPr>
          <a:xfrm>
            <a:off x="6342044" y="594583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6C9637-DB23-4CA8-92E9-03E0D90A7B8A}"/>
              </a:ext>
            </a:extLst>
          </p:cNvPr>
          <p:cNvSpPr txBox="1"/>
          <p:nvPr/>
        </p:nvSpPr>
        <p:spPr>
          <a:xfrm>
            <a:off x="1663255" y="62603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8275237-33D3-45B7-A049-36496869DF40}"/>
              </a:ext>
            </a:extLst>
          </p:cNvPr>
          <p:cNvSpPr txBox="1"/>
          <p:nvPr/>
        </p:nvSpPr>
        <p:spPr>
          <a:xfrm>
            <a:off x="6837941" y="6242817"/>
            <a:ext cx="2408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Negative acceleration</a:t>
            </a:r>
          </a:p>
        </p:txBody>
      </p:sp>
    </p:spTree>
    <p:extLst>
      <p:ext uri="{BB962C8B-B14F-4D97-AF65-F5344CB8AC3E}">
        <p14:creationId xmlns:p14="http://schemas.microsoft.com/office/powerpoint/2010/main" val="47352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153400" cy="3810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/>
              <a:t>Distance time graphs ;  Summary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341438"/>
            <a:ext cx="7772400" cy="480060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en-US"/>
              <a:t>The gradient of a </a:t>
            </a:r>
            <a:r>
              <a:rPr lang="en-US">
                <a:solidFill>
                  <a:srgbClr val="FF0066"/>
                </a:solidFill>
              </a:rPr>
              <a:t>distance time</a:t>
            </a:r>
            <a:r>
              <a:rPr lang="en-US"/>
              <a:t> graph gives the </a:t>
            </a:r>
            <a:r>
              <a:rPr lang="en-US">
                <a:solidFill>
                  <a:srgbClr val="FF0066"/>
                </a:solidFill>
              </a:rPr>
              <a:t>velocity</a:t>
            </a:r>
          </a:p>
          <a:p>
            <a:pPr eaLnBrk="1" hangingPunct="1"/>
            <a:r>
              <a:rPr lang="en-US" i="1">
                <a:solidFill>
                  <a:srgbClr val="FF0066"/>
                </a:solidFill>
              </a:rPr>
              <a:t>increasing</a:t>
            </a:r>
            <a:r>
              <a:rPr lang="en-US"/>
              <a:t> gradient means object is </a:t>
            </a:r>
            <a:r>
              <a:rPr lang="en-US">
                <a:solidFill>
                  <a:srgbClr val="FF0066"/>
                </a:solidFill>
              </a:rPr>
              <a:t>accelerating</a:t>
            </a:r>
          </a:p>
          <a:p>
            <a:pPr eaLnBrk="1" hangingPunct="1"/>
            <a:r>
              <a:rPr lang="en-US" i="1">
                <a:solidFill>
                  <a:srgbClr val="FF0066"/>
                </a:solidFill>
              </a:rPr>
              <a:t>decreasing</a:t>
            </a:r>
            <a:r>
              <a:rPr lang="en-US"/>
              <a:t> gradient means object is </a:t>
            </a:r>
            <a:r>
              <a:rPr lang="en-US">
                <a:solidFill>
                  <a:srgbClr val="FF0066"/>
                </a:solidFill>
              </a:rPr>
              <a:t>decelerating</a:t>
            </a:r>
          </a:p>
          <a:p>
            <a:pPr eaLnBrk="1" hangingPunct="1"/>
            <a:r>
              <a:rPr lang="en-US" i="1">
                <a:solidFill>
                  <a:srgbClr val="FF0066"/>
                </a:solidFill>
              </a:rPr>
              <a:t>zero</a:t>
            </a:r>
            <a:r>
              <a:rPr lang="en-US">
                <a:solidFill>
                  <a:srgbClr val="FF0066"/>
                </a:solidFill>
              </a:rPr>
              <a:t> </a:t>
            </a:r>
            <a:r>
              <a:rPr lang="en-US"/>
              <a:t>gradient means object is </a:t>
            </a:r>
            <a:r>
              <a:rPr lang="en-US">
                <a:solidFill>
                  <a:srgbClr val="FF0066"/>
                </a:solidFill>
              </a:rPr>
              <a:t>stationary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48DE1F84-9B86-47E4-A639-F9EECFA7C70F}" type="slidenum">
              <a:rPr lang="en-GB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325325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7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096000" cy="457200"/>
          </a:xfrm>
          <a:noFill/>
        </p:spPr>
        <p:txBody>
          <a:bodyPr lIns="92075" tIns="46038" rIns="92075" bIns="46038">
            <a:normAutofit fontScale="90000"/>
          </a:bodyPr>
          <a:lstStyle/>
          <a:p>
            <a:pPr eaLnBrk="1" hangingPunct="1"/>
            <a:r>
              <a:rPr lang="en-US"/>
              <a:t>Problems</a:t>
            </a:r>
          </a:p>
        </p:txBody>
      </p:sp>
      <p:graphicFrame>
        <p:nvGraphicFramePr>
          <p:cNvPr id="150533" name="Object 102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4103854"/>
              </p:ext>
            </p:extLst>
          </p:nvPr>
        </p:nvGraphicFramePr>
        <p:xfrm>
          <a:off x="154781" y="2924944"/>
          <a:ext cx="8834438" cy="234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Document" r:id="rId3" imgW="2811780" imgH="746760" progId="Word.Document.8">
                  <p:embed/>
                </p:oleObj>
              </mc:Choice>
              <mc:Fallback>
                <p:oleObj name="Document" r:id="rId3" imgW="2811780" imgH="746760" progId="Word.Document.8">
                  <p:embed/>
                  <p:pic>
                    <p:nvPicPr>
                      <p:cNvPr id="150533" name="Object 10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" y="2924944"/>
                        <a:ext cx="8834438" cy="2344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33519907-5F3A-4087-8475-9C1B26BBBA6C}" type="slidenum">
              <a:rPr lang="en-GB"/>
              <a:pPr/>
              <a:t>41</a:t>
            </a:fld>
            <a:endParaRPr lang="en-GB"/>
          </a:p>
        </p:txBody>
      </p:sp>
      <p:sp>
        <p:nvSpPr>
          <p:cNvPr id="150534" name="Text Box 1028"/>
          <p:cNvSpPr txBox="1">
            <a:spLocks noChangeArrowheads="1"/>
          </p:cNvSpPr>
          <p:nvPr/>
        </p:nvSpPr>
        <p:spPr bwMode="auto">
          <a:xfrm>
            <a:off x="307975" y="1360195"/>
            <a:ext cx="78181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457200" indent="-457200"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Describe  the motion of the vehicle during the 12s journey</a:t>
            </a:r>
          </a:p>
          <a:p>
            <a:pPr marL="457200" indent="-457200">
              <a:buAutoNum type="arabicPeriod"/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Calculate the average speed over OA AB and BC</a:t>
            </a:r>
          </a:p>
        </p:txBody>
      </p:sp>
    </p:spTree>
    <p:extLst>
      <p:ext uri="{BB962C8B-B14F-4D97-AF65-F5344CB8AC3E}">
        <p14:creationId xmlns:p14="http://schemas.microsoft.com/office/powerpoint/2010/main" val="3980225409"/>
      </p:ext>
    </p:extLst>
  </p:cSld>
  <p:clrMapOvr>
    <a:masterClrMapping/>
  </p:clrMapOvr>
  <p:transition>
    <p:cut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525" y="94530"/>
            <a:ext cx="6347714" cy="1320800"/>
          </a:xfrm>
        </p:spPr>
        <p:txBody>
          <a:bodyPr/>
          <a:lstStyle/>
          <a:p>
            <a:pPr eaLnBrk="1" hangingPunct="1"/>
            <a:r>
              <a:rPr lang="en-GB" dirty="0"/>
              <a:t>Speed Worksheet: Label the graph</a:t>
            </a:r>
          </a:p>
        </p:txBody>
      </p:sp>
      <p:sp>
        <p:nvSpPr>
          <p:cNvPr id="2119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4D0E6B-200C-4567-9E43-B3B17225B6FE}" type="slidenum">
              <a:rPr lang="en-GB" sz="2000" smtClean="0">
                <a:solidFill>
                  <a:schemeClr val="accent1"/>
                </a:solidFill>
              </a:rPr>
              <a:pPr eaLnBrk="1" hangingPunct="1"/>
              <a:t>42</a:t>
            </a:fld>
            <a:endParaRPr lang="en-GB" sz="2000">
              <a:solidFill>
                <a:schemeClr val="accent1"/>
              </a:solidFill>
            </a:endParaRPr>
          </a:p>
        </p:txBody>
      </p:sp>
      <p:pic>
        <p:nvPicPr>
          <p:cNvPr id="21197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484313"/>
            <a:ext cx="7092950" cy="469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41438"/>
            <a:ext cx="2066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11" y="2060575"/>
            <a:ext cx="2085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708275"/>
            <a:ext cx="20478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8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20193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1979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20891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768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A1E36-755B-436D-9F94-0B77F89E9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7A090-63D4-4197-9A08-9DBAA4AA2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45CC8-77C0-458E-938C-CAE35D00CCD1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E91126-52DD-4EF5-B864-C8BE384641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8893175" cy="690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441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DDE8DE2B-61C1-46D5-BEB8-521321C182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012C92A-B902-4B69-BDCF-CCA3021FCB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2BDBC14-42A0-4182-BFBA-0751F6350C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5" name="Rectangle 23">
              <a:extLst>
                <a:ext uri="{FF2B5EF4-FFF2-40B4-BE49-F238E27FC236}">
                  <a16:creationId xmlns:a16="http://schemas.microsoft.com/office/drawing/2014/main" id="{902DC474-5BCC-4188-ACDC-AD63E6B187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Rectangle 25">
              <a:extLst>
                <a:ext uri="{FF2B5EF4-FFF2-40B4-BE49-F238E27FC236}">
                  <a16:creationId xmlns:a16="http://schemas.microsoft.com/office/drawing/2014/main" id="{7B427019-8592-4032-931B-4F27104C9DE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Isosceles Triangle 76">
              <a:extLst>
                <a:ext uri="{FF2B5EF4-FFF2-40B4-BE49-F238E27FC236}">
                  <a16:creationId xmlns:a16="http://schemas.microsoft.com/office/drawing/2014/main" id="{1D6E2CEA-A5BB-4CF7-B907-AE4DBF6748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27">
              <a:extLst>
                <a:ext uri="{FF2B5EF4-FFF2-40B4-BE49-F238E27FC236}">
                  <a16:creationId xmlns:a16="http://schemas.microsoft.com/office/drawing/2014/main" id="{78D09D5A-29CC-4B32-9CE1-72E607558A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6DF3A3FC-950B-40B0-923D-0F0BC1A5420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BCA0F2E1-CD3D-4521-9CCB-41A5CC6C54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Isosceles Triangle 80">
              <a:extLst>
                <a:ext uri="{FF2B5EF4-FFF2-40B4-BE49-F238E27FC236}">
                  <a16:creationId xmlns:a16="http://schemas.microsoft.com/office/drawing/2014/main" id="{9BA4F16A-21DC-462A-AD37-0A93C8B79E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Isosceles Triangle 81">
              <a:extLst>
                <a:ext uri="{FF2B5EF4-FFF2-40B4-BE49-F238E27FC236}">
                  <a16:creationId xmlns:a16="http://schemas.microsoft.com/office/drawing/2014/main" id="{FB75EBDD-038D-4572-A372-11493829570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9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0" name="Isosceles Triangle 89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1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2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3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4" name="Isosceles Triangle 93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5" name="Isosceles Triangle 94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97" name="Rectangle 96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 r="-1" b="-1"/>
          <a:stretch/>
        </p:blipFill>
        <p:spPr bwMode="auto">
          <a:xfrm>
            <a:off x="426339" y="571500"/>
            <a:ext cx="8291322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45328" y="6420107"/>
            <a:ext cx="512504" cy="365125"/>
          </a:xfrm>
        </p:spPr>
        <p:txBody>
          <a:bodyPr vert="horz" lIns="91440" tIns="45720" rIns="91440" bIns="45720" rtlCol="0" anchor="ctr">
            <a:norm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fld id="{C834D28D-1F83-41D2-B18F-2810A86CEF70}" type="slidenum">
              <a:rPr lang="en-US" sz="900">
                <a:solidFill>
                  <a:srgbClr val="FFFFFF"/>
                </a:solidFill>
                <a:latin typeface="+mn-lt"/>
              </a:rPr>
              <a:pPr eaLnBrk="1" hangingPunct="1">
                <a:spcAft>
                  <a:spcPts val="600"/>
                </a:spcAft>
              </a:pPr>
              <a:t>6</a:t>
            </a:fld>
            <a:endParaRPr lang="en-US" sz="900">
              <a:solidFill>
                <a:srgbClr val="FFFF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1909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fld id="{C1939001-0CB8-4195-B967-4194F9F4A2CE}" type="slidenum">
              <a:rPr lang="en-GB"/>
              <a:pPr/>
              <a:t>7</a:t>
            </a:fld>
            <a:endParaRPr lang="en-GB"/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4" y="207168"/>
            <a:ext cx="8748712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53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690281-6755-4CE7-AC81-2049A562EFB3}" type="slidenum">
              <a:rPr lang="en-GB" sz="1800" smtClean="0">
                <a:solidFill>
                  <a:schemeClr val="accent1"/>
                </a:solidFill>
              </a:rPr>
              <a:pPr eaLnBrk="1" hangingPunct="1"/>
              <a:t>8</a:t>
            </a:fld>
            <a:endParaRPr lang="en-GB" sz="1800">
              <a:solidFill>
                <a:schemeClr val="accent1"/>
              </a:solidFill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8323262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40A4655-7B75-44EE-84D6-72A4C21EB612}"/>
              </a:ext>
            </a:extLst>
          </p:cNvPr>
          <p:cNvCxnSpPr/>
          <p:nvPr/>
        </p:nvCxnSpPr>
        <p:spPr>
          <a:xfrm flipV="1">
            <a:off x="1115616" y="4545422"/>
            <a:ext cx="2664296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84A77D1-6D36-4DEB-AF31-F5BDE881CB43}"/>
              </a:ext>
            </a:extLst>
          </p:cNvPr>
          <p:cNvCxnSpPr>
            <a:cxnSpLocks/>
          </p:cNvCxnSpPr>
          <p:nvPr/>
        </p:nvCxnSpPr>
        <p:spPr>
          <a:xfrm flipV="1">
            <a:off x="5112528" y="2924944"/>
            <a:ext cx="2339792" cy="165618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855AE4-CFD8-479B-B8F0-D9509E0D8622}"/>
              </a:ext>
            </a:extLst>
          </p:cNvPr>
          <p:cNvCxnSpPr>
            <a:cxnSpLocks/>
          </p:cNvCxnSpPr>
          <p:nvPr/>
        </p:nvCxnSpPr>
        <p:spPr>
          <a:xfrm>
            <a:off x="3779912" y="4581128"/>
            <a:ext cx="1332616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3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04BDC-98C6-4C25-A3F8-0D9C1D959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45CC8-77C0-458E-938C-CAE35D00CCD1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5F0C9CE2-894B-499F-8A91-6F1F9D0F14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926609"/>
              </p:ext>
            </p:extLst>
          </p:nvPr>
        </p:nvGraphicFramePr>
        <p:xfrm>
          <a:off x="179512" y="2060848"/>
          <a:ext cx="8388605" cy="453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0606F16-6511-4109-B43E-6D0F51DCEAFA}"/>
              </a:ext>
            </a:extLst>
          </p:cNvPr>
          <p:cNvSpPr txBox="1"/>
          <p:nvPr/>
        </p:nvSpPr>
        <p:spPr>
          <a:xfrm>
            <a:off x="755577" y="62068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Maximum velocity 9 ms-1, total time 18 s</a:t>
            </a:r>
          </a:p>
          <a:p>
            <a:r>
              <a:rPr lang="en-GB" dirty="0"/>
              <a:t>A cyclist travels at a steady velocity of 9 ms-1 for 6s, before slowing down (negative constant acceleration) to a velocity of 2 ms-1 in 7s. She then travels at this constant velocity for a further 5s.</a:t>
            </a:r>
          </a:p>
        </p:txBody>
      </p:sp>
    </p:spTree>
    <p:extLst>
      <p:ext uri="{BB962C8B-B14F-4D97-AF65-F5344CB8AC3E}">
        <p14:creationId xmlns:p14="http://schemas.microsoft.com/office/powerpoint/2010/main" val="34358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FF9E95D84F5204C82A817EFF84E160C" ma:contentTypeVersion="36" ma:contentTypeDescription="Create a new document." ma:contentTypeScope="" ma:versionID="3f1362ec86105c7c1a6fb1193e414834">
  <xsd:schema xmlns:xsd="http://www.w3.org/2001/XMLSchema" xmlns:xs="http://www.w3.org/2001/XMLSchema" xmlns:p="http://schemas.microsoft.com/office/2006/metadata/properties" xmlns:ns1="http://schemas.microsoft.com/sharepoint/v3" xmlns:ns3="047d31ed-db1b-45f8-951b-70f32d0d50e7" xmlns:ns4="346219e1-681e-4c5f-baa7-59e01490ad14" targetNamespace="http://schemas.microsoft.com/office/2006/metadata/properties" ma:root="true" ma:fieldsID="2cb97ccc1ff55bac26a9168d23596493" ns1:_="" ns3:_="" ns4:_="">
    <xsd:import namespace="http://schemas.microsoft.com/sharepoint/v3"/>
    <xsd:import namespace="047d31ed-db1b-45f8-951b-70f32d0d50e7"/>
    <xsd:import namespace="346219e1-681e-4c5f-baa7-59e01490ad1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1:IMAddres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CultureName" minOccurs="0"/>
                <xsd:element ref="ns4:TeamsChannelId" minOccurs="0"/>
                <xsd:element ref="ns4:Math_Settings" minOccurs="0"/>
                <xsd:element ref="ns4:Templates" minOccurs="0"/>
                <xsd:element ref="ns4:Distribution_Groups" minOccurs="0"/>
                <xsd:element ref="ns4:LMS_Mappings" minOccurs="0"/>
                <xsd:element ref="ns4:Self_Registration_Enabled0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IMAddress" ma:index="9" nillable="true" ma:displayName="IM Address" ma:internalName="IMAddres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d31ed-db1b-45f8-951b-70f32d0d50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0" nillable="true" ma:displayName="Sharing Hint Hash" ma:internalName="SharingHintHash" ma:readOnly="true">
      <xsd:simpleType>
        <xsd:restriction base="dms:Text"/>
      </xsd:simple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219e1-681e-4c5f-baa7-59e01490ad14" elementFormDefault="qualified">
    <xsd:import namespace="http://schemas.microsoft.com/office/2006/documentManagement/types"/>
    <xsd:import namespace="http://schemas.microsoft.com/office/infopath/2007/PartnerControls"/>
    <xsd:element name="NotebookType" ma:index="12" nillable="true" ma:displayName="Notebook Type" ma:indexed="true" ma:internalName="NotebookType">
      <xsd:simpleType>
        <xsd:restriction base="dms:Text"/>
      </xsd:simpleType>
    </xsd:element>
    <xsd:element name="FolderType" ma:index="13" nillable="true" ma:displayName="Folder Type" ma:internalName="FolderType">
      <xsd:simpleType>
        <xsd:restriction base="dms:Text"/>
      </xsd:simpleType>
    </xsd:element>
    <xsd:element name="Owner" ma:index="1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5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_Registration_Enabled" ma:internalName="Self_Registration_Enabled">
      <xsd:simpleType>
        <xsd:restriction base="dms:Boolean"/>
      </xsd:simpleType>
    </xsd:element>
    <xsd:element name="MediaServiceMetadata" ma:index="2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6" nillable="true" ma:displayName="MediaServiceAutoTags" ma:internalName="MediaServiceAutoTags" ma:readOnly="true">
      <xsd:simpleType>
        <xsd:restriction base="dms:Text"/>
      </xsd:simpleType>
    </xsd:element>
    <xsd:element name="MediaServiceOCR" ma:index="2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ServiceAutoKeyPoints" ma:index="3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CultureName" ma:index="33" nillable="true" ma:displayName="Culture Name" ma:internalName="CultureName">
      <xsd:simpleType>
        <xsd:restriction base="dms:Text"/>
      </xsd:simpleType>
    </xsd:element>
    <xsd:element name="TeamsChannelId" ma:index="34" nillable="true" ma:displayName="Teams Channel Id" ma:internalName="TeamsChannelId">
      <xsd:simpleType>
        <xsd:restriction base="dms:Text"/>
      </xsd:simpleType>
    </xsd:element>
    <xsd:element name="Math_Settings" ma:index="35" nillable="true" ma:displayName="Math Settings" ma:internalName="Math_Settings">
      <xsd:simpleType>
        <xsd:restriction base="dms:Text"/>
      </xsd:simpleType>
    </xsd:element>
    <xsd:element name="Templates" ma:index="36" nillable="true" ma:displayName="Templates" ma:internalName="Templates">
      <xsd:simpleType>
        <xsd:restriction base="dms:Note">
          <xsd:maxLength value="255"/>
        </xsd:restriction>
      </xsd:simpleType>
    </xsd:element>
    <xsd:element name="Distribution_Groups" ma:index="37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8" nillable="true" ma:displayName="LMS Mappings" ma:internalName="LMS_Mappings">
      <xsd:simpleType>
        <xsd:restriction base="dms:Note">
          <xsd:maxLength value="255"/>
        </xsd:restriction>
      </xsd:simpleType>
    </xsd:element>
    <xsd:element name="Self_Registration_Enabled0" ma:index="39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4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41" nillable="true" ma:displayName="Is Collaboration Space Locked" ma:internalName="Is_Collaboration_Space_Locked">
      <xsd:simpleType>
        <xsd:restriction base="dms:Boolean"/>
      </xsd:simpleType>
    </xsd:element>
    <xsd:element name="IsNotebookLocked" ma:index="42" nillable="true" ma:displayName="Is Notebook Locked" ma:internalName="IsNotebookLocked">
      <xsd:simpleType>
        <xsd:restriction base="dms:Boolean"/>
      </xsd:simpleType>
    </xsd:element>
    <xsd:element name="Teams_Channel_Section_Location" ma:index="43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346219e1-681e-4c5f-baa7-59e01490ad14" xsi:nil="true"/>
    <Templates xmlns="346219e1-681e-4c5f-baa7-59e01490ad14" xsi:nil="true"/>
    <Teachers xmlns="346219e1-681e-4c5f-baa7-59e01490ad14">
      <UserInfo>
        <DisplayName/>
        <AccountId xsi:nil="true"/>
        <AccountType/>
      </UserInfo>
    </Teachers>
    <Students xmlns="346219e1-681e-4c5f-baa7-59e01490ad14">
      <UserInfo>
        <DisplayName/>
        <AccountId xsi:nil="true"/>
        <AccountType/>
      </UserInfo>
    </Students>
    <Student_Groups xmlns="346219e1-681e-4c5f-baa7-59e01490ad14">
      <UserInfo>
        <DisplayName/>
        <AccountId xsi:nil="true"/>
        <AccountType/>
      </UserInfo>
    </Student_Groups>
    <Math_Settings xmlns="346219e1-681e-4c5f-baa7-59e01490ad14" xsi:nil="true"/>
    <Has_Teacher_Only_SectionGroup xmlns="346219e1-681e-4c5f-baa7-59e01490ad14" xsi:nil="true"/>
    <Is_Collaboration_Space_Locked xmlns="346219e1-681e-4c5f-baa7-59e01490ad14" xsi:nil="true"/>
    <Teams_Channel_Section_Location xmlns="346219e1-681e-4c5f-baa7-59e01490ad14" xsi:nil="true"/>
    <FolderType xmlns="346219e1-681e-4c5f-baa7-59e01490ad14" xsi:nil="true"/>
    <Owner xmlns="346219e1-681e-4c5f-baa7-59e01490ad14">
      <UserInfo>
        <DisplayName/>
        <AccountId xsi:nil="true"/>
        <AccountType/>
      </UserInfo>
    </Owner>
    <Distribution_Groups xmlns="346219e1-681e-4c5f-baa7-59e01490ad14" xsi:nil="true"/>
    <IMAddress xmlns="http://schemas.microsoft.com/sharepoint/v3" xsi:nil="true"/>
    <Invited_Teachers xmlns="346219e1-681e-4c5f-baa7-59e01490ad14" xsi:nil="true"/>
    <LMS_Mappings xmlns="346219e1-681e-4c5f-baa7-59e01490ad14" xsi:nil="true"/>
    <Self_Registration_Enabled0 xmlns="346219e1-681e-4c5f-baa7-59e01490ad14" xsi:nil="true"/>
    <NotebookType xmlns="346219e1-681e-4c5f-baa7-59e01490ad14" xsi:nil="true"/>
    <AppVersion xmlns="346219e1-681e-4c5f-baa7-59e01490ad14" xsi:nil="true"/>
    <TeamsChannelId xmlns="346219e1-681e-4c5f-baa7-59e01490ad14" xsi:nil="true"/>
    <DefaultSectionNames xmlns="346219e1-681e-4c5f-baa7-59e01490ad14" xsi:nil="true"/>
    <CultureName xmlns="346219e1-681e-4c5f-baa7-59e01490ad14" xsi:nil="true"/>
    <Invited_Students xmlns="346219e1-681e-4c5f-baa7-59e01490ad14" xsi:nil="true"/>
    <IsNotebookLocked xmlns="346219e1-681e-4c5f-baa7-59e01490ad14" xsi:nil="true"/>
  </documentManagement>
</p:properties>
</file>

<file path=customXml/itemProps1.xml><?xml version="1.0" encoding="utf-8"?>
<ds:datastoreItem xmlns:ds="http://schemas.openxmlformats.org/officeDocument/2006/customXml" ds:itemID="{1647C684-71A0-4E8A-996F-C130EF2FC1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AEFB4C-6D74-47C3-AC9F-93A6BD5990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47d31ed-db1b-45f8-951b-70f32d0d50e7"/>
    <ds:schemaRef ds:uri="346219e1-681e-4c5f-baa7-59e01490ad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ED19F5-7359-4B58-AE63-4C25AADA2E73}">
  <ds:schemaRefs>
    <ds:schemaRef ds:uri="http://purl.org/dc/dcmitype/"/>
    <ds:schemaRef ds:uri="http://schemas.microsoft.com/office/infopath/2007/PartnerControls"/>
    <ds:schemaRef ds:uri="http://purl.org/dc/elements/1.1/"/>
    <ds:schemaRef ds:uri="047d31ed-db1b-45f8-951b-70f32d0d50e7"/>
    <ds:schemaRef ds:uri="http://schemas.microsoft.com/office/2006/metadata/properties"/>
    <ds:schemaRef ds:uri="346219e1-681e-4c5f-baa7-59e01490ad14"/>
    <ds:schemaRef ds:uri="http://schemas.microsoft.com/sharepoint/v3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1378</Words>
  <Application>Microsoft Office PowerPoint</Application>
  <PresentationFormat>On-screen Show (4:3)</PresentationFormat>
  <Paragraphs>255</Paragraphs>
  <Slides>42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4" baseType="lpstr">
      <vt:lpstr>Arial</vt:lpstr>
      <vt:lpstr>Calibri</vt:lpstr>
      <vt:lpstr>Cambria Math</vt:lpstr>
      <vt:lpstr>Comic Sans MS</vt:lpstr>
      <vt:lpstr>Tahoma</vt:lpstr>
      <vt:lpstr>Times New Roman</vt:lpstr>
      <vt:lpstr>Trebuchet MS</vt:lpstr>
      <vt:lpstr>Wingdings 3</vt:lpstr>
      <vt:lpstr>Facet</vt:lpstr>
      <vt:lpstr>Chart</vt:lpstr>
      <vt:lpstr>Document</vt:lpstr>
      <vt:lpstr>Equation</vt:lpstr>
      <vt:lpstr>Velocity-Time GRAPHS</vt:lpstr>
      <vt:lpstr>Describing graphs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Velocity-time graph challenge</vt:lpstr>
      <vt:lpstr>Now you try drawing a graph</vt:lpstr>
      <vt:lpstr>Finding the acceleration from velocity-time graphs</vt:lpstr>
      <vt:lpstr>PowerPoint Presentation</vt:lpstr>
      <vt:lpstr>Finding the gradient of a velocity-time graph</vt:lpstr>
      <vt:lpstr>Drawing velocity-time Graphs</vt:lpstr>
      <vt:lpstr>What It Should Look Like</vt:lpstr>
      <vt:lpstr>What It Should Look Like</vt:lpstr>
      <vt:lpstr>PowerPoint Presentation</vt:lpstr>
      <vt:lpstr>PowerPoint Presentation</vt:lpstr>
      <vt:lpstr>Problems</vt:lpstr>
      <vt:lpstr>Finding the distance and displacement from velocity-time graphs  </vt:lpstr>
      <vt:lpstr>Distance and Displacement from a graph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Speed/ velocity – Time Graphs</vt:lpstr>
      <vt:lpstr>How far did it go? Distance!</vt:lpstr>
      <vt:lpstr>How far did it go?</vt:lpstr>
      <vt:lpstr>Problem</vt:lpstr>
      <vt:lpstr>Problems</vt:lpstr>
      <vt:lpstr>Velocity time graphs;  Summary</vt:lpstr>
      <vt:lpstr>Distance-Time GRAPHS</vt:lpstr>
      <vt:lpstr>Distance-time graphs</vt:lpstr>
      <vt:lpstr>Distance time graphs ;  Summary</vt:lpstr>
      <vt:lpstr>Problems</vt:lpstr>
      <vt:lpstr>Speed Worksheet: Label the graph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LOCKERBIE ACADEMY   TRANSPORT UNIT</dc:title>
  <dc:creator>Hargreaves</dc:creator>
  <cp:lastModifiedBy>Mrs Hargreaves</cp:lastModifiedBy>
  <cp:revision>312</cp:revision>
  <dcterms:created xsi:type="dcterms:W3CDTF">2011-10-02T15:44:14Z</dcterms:created>
  <dcterms:modified xsi:type="dcterms:W3CDTF">2022-03-03T10:01:58Z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0x0101006FF9E95D84F5204C82A817EFF84E160C</vt:lpwstr>
  </property>
</Properties>
</file>