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handoutMasterIdLst>
    <p:handoutMasterId r:id="rId18"/>
  </p:handoutMasterIdLst>
  <p:sldIdLst>
    <p:sldId id="259" r:id="rId2"/>
    <p:sldId id="257" r:id="rId3"/>
    <p:sldId id="258" r:id="rId4"/>
    <p:sldId id="268" r:id="rId5"/>
    <p:sldId id="260" r:id="rId6"/>
    <p:sldId id="261" r:id="rId7"/>
    <p:sldId id="262" r:id="rId8"/>
    <p:sldId id="263" r:id="rId9"/>
    <p:sldId id="264" r:id="rId10"/>
    <p:sldId id="271" r:id="rId11"/>
    <p:sldId id="265" r:id="rId12"/>
    <p:sldId id="266" r:id="rId13"/>
    <p:sldId id="267" r:id="rId14"/>
    <p:sldId id="272"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2016" y="-56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6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BD5554-53FF-4470-9DB1-CB3772F58D7E}" type="slidenum">
              <a:rPr lang="en-GB" smtClean="0"/>
              <a:pPr/>
              <a:t>‹#›</a:t>
            </a:fld>
            <a:endParaRPr lang="en-GB"/>
          </a:p>
        </p:txBody>
      </p:sp>
    </p:spTree>
    <p:extLst>
      <p:ext uri="{BB962C8B-B14F-4D97-AF65-F5344CB8AC3E}">
        <p14:creationId xmlns:p14="http://schemas.microsoft.com/office/powerpoint/2010/main" val="281527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A3B830-7532-4CB1-BAE1-4A8F2AA6F086}" type="datetimeFigureOut">
              <a:rPr lang="en-GB" smtClean="0"/>
              <a:pPr/>
              <a:t>18/05/2014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F8AD90-1C19-43A6-B8C2-883B4D1D65F9}" type="slidenum">
              <a:rPr lang="en-GB" smtClean="0"/>
              <a:pPr/>
              <a:t>‹#›</a:t>
            </a:fld>
            <a:endParaRPr lang="en-GB"/>
          </a:p>
        </p:txBody>
      </p:sp>
    </p:spTree>
    <p:extLst>
      <p:ext uri="{BB962C8B-B14F-4D97-AF65-F5344CB8AC3E}">
        <p14:creationId xmlns:p14="http://schemas.microsoft.com/office/powerpoint/2010/main" val="2515121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0F8AD90-1C19-43A6-B8C2-883B4D1D65F9}" type="slidenum">
              <a:rPr lang="en-GB" smtClean="0"/>
              <a:pPr/>
              <a:t>12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F1C11-1351-4AC7-95D8-2FF48907CFA6}" type="datetimeFigureOut">
              <a:rPr lang="en-GB" smtClean="0"/>
              <a:pPr/>
              <a:t>18/05/2014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BA0BC4-7E53-4AA9-A3FD-6BA26626D2D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F1C11-1351-4AC7-95D8-2FF48907CFA6}" type="datetimeFigureOut">
              <a:rPr lang="en-GB" smtClean="0"/>
              <a:pPr/>
              <a:t>18/05/2014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A0BC4-7E53-4AA9-A3FD-6BA26626D2D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
            <a:ext cx="7772400" cy="1196752"/>
          </a:xfrm>
        </p:spPr>
        <p:txBody>
          <a:bodyPr/>
          <a:lstStyle/>
          <a:p>
            <a:r>
              <a:rPr lang="en-GB" b="1" dirty="0" smtClean="0">
                <a:solidFill>
                  <a:schemeClr val="bg1"/>
                </a:solidFill>
              </a:rPr>
              <a:t>Sketch Graphs</a:t>
            </a:r>
            <a:endParaRPr lang="en-GB" b="1" dirty="0">
              <a:solidFill>
                <a:schemeClr val="bg1"/>
              </a:solidFill>
            </a:endParaRPr>
          </a:p>
        </p:txBody>
      </p:sp>
      <p:sp>
        <p:nvSpPr>
          <p:cNvPr id="4" name="TextBox 3"/>
          <p:cNvSpPr txBox="1"/>
          <p:nvPr/>
        </p:nvSpPr>
        <p:spPr>
          <a:xfrm>
            <a:off x="0" y="1340768"/>
            <a:ext cx="9144000" cy="4524315"/>
          </a:xfrm>
          <a:prstGeom prst="rect">
            <a:avLst/>
          </a:prstGeom>
          <a:noFill/>
        </p:spPr>
        <p:txBody>
          <a:bodyPr wrap="square" rtlCol="0">
            <a:spAutoFit/>
          </a:bodyPr>
          <a:lstStyle/>
          <a:p>
            <a:r>
              <a:rPr lang="en-GB" sz="2400" i="1" dirty="0" smtClean="0">
                <a:solidFill>
                  <a:schemeClr val="bg1"/>
                </a:solidFill>
                <a:latin typeface="Arial" pitchFamily="34" charset="0"/>
                <a:cs typeface="Arial" pitchFamily="34" charset="0"/>
              </a:rPr>
              <a:t>Extract from PA report Revised Higher 2012</a:t>
            </a:r>
            <a:endParaRPr lang="en-GB" sz="2400" dirty="0" smtClean="0">
              <a:solidFill>
                <a:schemeClr val="bg1"/>
              </a:solidFill>
              <a:latin typeface="Arial" pitchFamily="34" charset="0"/>
              <a:cs typeface="Arial" pitchFamily="34" charset="0"/>
            </a:endParaRPr>
          </a:p>
          <a:p>
            <a:r>
              <a:rPr lang="en-GB" sz="2400" dirty="0" smtClean="0">
                <a:solidFill>
                  <a:schemeClr val="bg1"/>
                </a:solidFill>
                <a:latin typeface="Arial" pitchFamily="34" charset="0"/>
                <a:cs typeface="Arial" pitchFamily="34" charset="0"/>
              </a:rPr>
              <a:t>Question 32 </a:t>
            </a:r>
            <a:r>
              <a:rPr lang="en-GB" sz="2400" i="1" dirty="0" smtClean="0">
                <a:solidFill>
                  <a:schemeClr val="bg1"/>
                </a:solidFill>
                <a:latin typeface="Arial" pitchFamily="34" charset="0"/>
                <a:cs typeface="Arial" pitchFamily="34" charset="0"/>
              </a:rPr>
              <a:t>Part </a:t>
            </a:r>
            <a:r>
              <a:rPr lang="en-GB" sz="2400" i="1" dirty="0">
                <a:solidFill>
                  <a:schemeClr val="bg1"/>
                </a:solidFill>
                <a:latin typeface="Arial" pitchFamily="34" charset="0"/>
                <a:cs typeface="Arial" pitchFamily="34" charset="0"/>
              </a:rPr>
              <a:t>(a) </a:t>
            </a:r>
          </a:p>
          <a:p>
            <a:r>
              <a:rPr lang="en-GB" sz="2400" i="1" dirty="0" smtClean="0">
                <a:solidFill>
                  <a:schemeClr val="bg1"/>
                </a:solidFill>
                <a:latin typeface="Arial" pitchFamily="34" charset="0"/>
                <a:cs typeface="Arial" pitchFamily="34" charset="0"/>
              </a:rPr>
              <a:t>It </a:t>
            </a:r>
            <a:r>
              <a:rPr lang="en-GB" sz="2400" i="1" dirty="0">
                <a:solidFill>
                  <a:schemeClr val="bg1"/>
                </a:solidFill>
                <a:latin typeface="Arial" pitchFamily="34" charset="0"/>
                <a:cs typeface="Arial" pitchFamily="34" charset="0"/>
              </a:rPr>
              <a:t>appears that many candidates are misinterpreting </a:t>
            </a:r>
            <a:r>
              <a:rPr lang="en-GB" sz="2400" b="1" i="1" dirty="0">
                <a:solidFill>
                  <a:schemeClr val="bg1"/>
                </a:solidFill>
                <a:latin typeface="Arial" pitchFamily="34" charset="0"/>
                <a:cs typeface="Arial" pitchFamily="34" charset="0"/>
              </a:rPr>
              <a:t>‘sketch’ </a:t>
            </a:r>
            <a:r>
              <a:rPr lang="en-GB" sz="2400" i="1" dirty="0">
                <a:solidFill>
                  <a:schemeClr val="bg1"/>
                </a:solidFill>
                <a:latin typeface="Arial" pitchFamily="34" charset="0"/>
                <a:cs typeface="Arial" pitchFamily="34" charset="0"/>
              </a:rPr>
              <a:t>as meaning ‘</a:t>
            </a:r>
            <a:r>
              <a:rPr lang="en-GB" sz="2400" b="1" i="1" dirty="0">
                <a:solidFill>
                  <a:schemeClr val="bg1"/>
                </a:solidFill>
                <a:latin typeface="Arial" pitchFamily="34" charset="0"/>
                <a:cs typeface="Arial" pitchFamily="34" charset="0"/>
              </a:rPr>
              <a:t>rough’ </a:t>
            </a:r>
            <a:r>
              <a:rPr lang="en-GB" sz="2400" i="1" dirty="0">
                <a:solidFill>
                  <a:schemeClr val="bg1"/>
                </a:solidFill>
                <a:latin typeface="Arial" pitchFamily="34" charset="0"/>
                <a:cs typeface="Arial" pitchFamily="34" charset="0"/>
              </a:rPr>
              <a:t>or </a:t>
            </a:r>
            <a:r>
              <a:rPr lang="en-GB" sz="2400" b="1" i="1" dirty="0">
                <a:solidFill>
                  <a:schemeClr val="bg1"/>
                </a:solidFill>
                <a:latin typeface="Arial" pitchFamily="34" charset="0"/>
                <a:cs typeface="Arial" pitchFamily="34" charset="0"/>
              </a:rPr>
              <a:t>‘inaccurate’. </a:t>
            </a:r>
            <a:r>
              <a:rPr lang="en-GB" sz="2400" i="1" dirty="0">
                <a:solidFill>
                  <a:schemeClr val="bg1"/>
                </a:solidFill>
                <a:latin typeface="Arial" pitchFamily="34" charset="0"/>
                <a:cs typeface="Arial" pitchFamily="34" charset="0"/>
              </a:rPr>
              <a:t>A sketched graph is one which is not drawn to scale, </a:t>
            </a:r>
            <a:r>
              <a:rPr lang="en-GB" sz="2400" i="1" dirty="0" err="1">
                <a:solidFill>
                  <a:schemeClr val="bg1"/>
                </a:solidFill>
                <a:latin typeface="Arial" pitchFamily="34" charset="0"/>
                <a:cs typeface="Arial" pitchFamily="34" charset="0"/>
              </a:rPr>
              <a:t>ie</a:t>
            </a:r>
            <a:r>
              <a:rPr lang="en-GB" sz="2400" i="1" dirty="0">
                <a:solidFill>
                  <a:schemeClr val="bg1"/>
                </a:solidFill>
                <a:latin typeface="Arial" pitchFamily="34" charset="0"/>
                <a:cs typeface="Arial" pitchFamily="34" charset="0"/>
              </a:rPr>
              <a:t> there is no need to ensure that values are positioned in proportion along the axes. However, appropriate values still need to be shown on the axes and the graph line should be drawn neatly in correct relation to these important values. It would also be good practice to link any important values to the graph line with a dotted reference line. Axes need to be labelled with the names and units of the quantities. The origin needs to be labelled. </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555776" y="3140968"/>
            <a:ext cx="6588224" cy="2677656"/>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1½.</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correct shape</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Axes not labelled, however the 12 allows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us to award the mark for shape and the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levelling off.</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levels off at 12V</a:t>
            </a:r>
            <a:endParaRPr lang="en-GB" sz="2400" dirty="0">
              <a:solidFill>
                <a:schemeClr val="bg1"/>
              </a:solidFill>
              <a:latin typeface="Arial" pitchFamily="34" charset="0"/>
              <a:cs typeface="Arial" pitchFamily="34" charset="0"/>
            </a:endParaRPr>
          </a:p>
        </p:txBody>
      </p:sp>
      <p:grpSp>
        <p:nvGrpSpPr>
          <p:cNvPr id="2" name="Group 2"/>
          <p:cNvGrpSpPr>
            <a:grpSpLocks/>
          </p:cNvGrpSpPr>
          <p:nvPr/>
        </p:nvGrpSpPr>
        <p:grpSpPr bwMode="auto">
          <a:xfrm>
            <a:off x="2843808" y="548680"/>
            <a:ext cx="2609850" cy="1905000"/>
            <a:chOff x="5475" y="1545"/>
            <a:chExt cx="4110" cy="3000"/>
          </a:xfrm>
        </p:grpSpPr>
        <p:grpSp>
          <p:nvGrpSpPr>
            <p:cNvPr id="3" name="Group 3"/>
            <p:cNvGrpSpPr>
              <a:grpSpLocks/>
            </p:cNvGrpSpPr>
            <p:nvPr/>
          </p:nvGrpSpPr>
          <p:grpSpPr bwMode="auto">
            <a:xfrm>
              <a:off x="6015" y="1545"/>
              <a:ext cx="3570" cy="2700"/>
              <a:chOff x="2625" y="1425"/>
              <a:chExt cx="4440" cy="2700"/>
            </a:xfrm>
          </p:grpSpPr>
          <p:cxnSp>
            <p:nvCxnSpPr>
              <p:cNvPr id="6148" name="AutoShape 4"/>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6149" name="AutoShape 5"/>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cxnSp>
          <p:nvCxnSpPr>
            <p:cNvPr id="6150" name="AutoShape 6"/>
            <p:cNvCxnSpPr>
              <a:cxnSpLocks noChangeShapeType="1"/>
            </p:cNvCxnSpPr>
            <p:nvPr/>
          </p:nvCxnSpPr>
          <p:spPr bwMode="auto">
            <a:xfrm>
              <a:off x="6105" y="2100"/>
              <a:ext cx="3285" cy="0"/>
            </a:xfrm>
            <a:prstGeom prst="straightConnector1">
              <a:avLst/>
            </a:prstGeom>
            <a:noFill/>
            <a:ln w="9525">
              <a:solidFill>
                <a:srgbClr val="000000"/>
              </a:solidFill>
              <a:prstDash val="dash"/>
              <a:round/>
              <a:headEnd/>
              <a:tailEnd/>
            </a:ln>
          </p:spPr>
        </p:cxnSp>
        <p:sp>
          <p:nvSpPr>
            <p:cNvPr id="6151" name="Text Box 7"/>
            <p:cNvSpPr txBox="1">
              <a:spLocks noChangeArrowheads="1"/>
            </p:cNvSpPr>
            <p:nvPr/>
          </p:nvSpPr>
          <p:spPr bwMode="auto">
            <a:xfrm>
              <a:off x="5835" y="4065"/>
              <a:ext cx="39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Times New Roman" pitchFamily="18" charset="0"/>
                </a:rPr>
                <a:t>0</a:t>
              </a:r>
              <a:endParaRPr kumimoji="0" lang="en-US" sz="1800" b="0" i="0" u="none" strike="noStrike" cap="none" normalizeH="0" baseline="0" smtClean="0">
                <a:ln>
                  <a:noFill/>
                </a:ln>
                <a:solidFill>
                  <a:schemeClr val="tx1"/>
                </a:solidFill>
                <a:effectLst/>
                <a:latin typeface="Arial" pitchFamily="34" charset="0"/>
              </a:endParaRPr>
            </a:p>
          </p:txBody>
        </p:sp>
        <p:sp>
          <p:nvSpPr>
            <p:cNvPr id="6152" name="Text Box 8"/>
            <p:cNvSpPr txBox="1">
              <a:spLocks noChangeArrowheads="1"/>
            </p:cNvSpPr>
            <p:nvPr/>
          </p:nvSpPr>
          <p:spPr bwMode="auto">
            <a:xfrm>
              <a:off x="5475" y="1875"/>
              <a:ext cx="7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12 </a:t>
              </a:r>
              <a:endParaRPr kumimoji="0" lang="en-US" sz="1800" b="0" i="0" u="none" strike="noStrike" cap="none" normalizeH="0" baseline="0" smtClean="0">
                <a:ln>
                  <a:noFill/>
                </a:ln>
                <a:solidFill>
                  <a:schemeClr val="tx1"/>
                </a:solidFill>
                <a:effectLst/>
                <a:latin typeface="Arial" pitchFamily="34" charset="0"/>
              </a:endParaRPr>
            </a:p>
          </p:txBody>
        </p:sp>
        <p:sp>
          <p:nvSpPr>
            <p:cNvPr id="6153" name="Arc 9"/>
            <p:cNvSpPr>
              <a:spLocks/>
            </p:cNvSpPr>
            <p:nvPr/>
          </p:nvSpPr>
          <p:spPr bwMode="auto">
            <a:xfrm rot="10800000" flipV="1">
              <a:off x="6184" y="2100"/>
              <a:ext cx="2951" cy="196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12" name="TextBox 11"/>
          <p:cNvSpPr txBox="1"/>
          <p:nvPr/>
        </p:nvSpPr>
        <p:spPr>
          <a:xfrm>
            <a:off x="467544" y="476672"/>
            <a:ext cx="356188"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6</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wipe(up)">
                                      <p:cBhvr>
                                        <p:cTn id="21" dur="1000"/>
                                        <p:tgtEl>
                                          <p:spTgt spid="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xEl>
                                              <p:pRg st="4" end="4"/>
                                            </p:txEl>
                                          </p:spTgt>
                                        </p:tgtEl>
                                        <p:attrNameLst>
                                          <p:attrName>style.visibility</p:attrName>
                                        </p:attrNameLst>
                                      </p:cBhvr>
                                      <p:to>
                                        <p:strVal val="visible"/>
                                      </p:to>
                                    </p:set>
                                    <p:animEffect transition="in" filter="wipe(up)">
                                      <p:cBhvr>
                                        <p:cTn id="26" dur="10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555776" y="3140968"/>
            <a:ext cx="6588224" cy="2677656"/>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½.</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correct shape</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Axes labelled.</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Doesn’t level off at 12V. No dotted line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as a guide. A line drawn at from top and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bottom of the 12 used as a guide.</a:t>
            </a:r>
            <a:endParaRPr lang="en-GB" sz="2400" dirty="0">
              <a:solidFill>
                <a:schemeClr val="bg1"/>
              </a:solidFill>
              <a:latin typeface="Arial" pitchFamily="34" charset="0"/>
              <a:cs typeface="Arial" pitchFamily="34" charset="0"/>
            </a:endParaRPr>
          </a:p>
        </p:txBody>
      </p:sp>
      <p:grpSp>
        <p:nvGrpSpPr>
          <p:cNvPr id="7170" name="Group 2"/>
          <p:cNvGrpSpPr>
            <a:grpSpLocks/>
          </p:cNvGrpSpPr>
          <p:nvPr/>
        </p:nvGrpSpPr>
        <p:grpSpPr bwMode="auto">
          <a:xfrm>
            <a:off x="2926829" y="476672"/>
            <a:ext cx="2581275" cy="1905000"/>
            <a:chOff x="5520" y="4740"/>
            <a:chExt cx="4065" cy="3000"/>
          </a:xfrm>
        </p:grpSpPr>
        <p:grpSp>
          <p:nvGrpSpPr>
            <p:cNvPr id="7171" name="Group 3"/>
            <p:cNvGrpSpPr>
              <a:grpSpLocks/>
            </p:cNvGrpSpPr>
            <p:nvPr/>
          </p:nvGrpSpPr>
          <p:grpSpPr bwMode="auto">
            <a:xfrm>
              <a:off x="6015" y="4740"/>
              <a:ext cx="3570" cy="2700"/>
              <a:chOff x="2625" y="1425"/>
              <a:chExt cx="4440" cy="2700"/>
            </a:xfrm>
          </p:grpSpPr>
          <p:cxnSp>
            <p:nvCxnSpPr>
              <p:cNvPr id="7172" name="AutoShape 4"/>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7173" name="AutoShape 5"/>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sp>
          <p:nvSpPr>
            <p:cNvPr id="7174" name="Text Box 6"/>
            <p:cNvSpPr txBox="1">
              <a:spLocks noChangeArrowheads="1"/>
            </p:cNvSpPr>
            <p:nvPr/>
          </p:nvSpPr>
          <p:spPr bwMode="auto">
            <a:xfrm>
              <a:off x="5520" y="5100"/>
              <a:ext cx="7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12 V</a:t>
              </a:r>
              <a:endParaRPr kumimoji="0" lang="en-US" sz="1800" b="0" i="0" u="none" strike="noStrike" cap="none" normalizeH="0" baseline="0" smtClean="0">
                <a:ln>
                  <a:noFill/>
                </a:ln>
                <a:solidFill>
                  <a:schemeClr val="tx1"/>
                </a:solidFill>
                <a:effectLst/>
                <a:latin typeface="Arial" pitchFamily="34" charset="0"/>
              </a:endParaRPr>
            </a:p>
          </p:txBody>
        </p:sp>
        <p:sp>
          <p:nvSpPr>
            <p:cNvPr id="7175" name="Text Box 7"/>
            <p:cNvSpPr txBox="1">
              <a:spLocks noChangeArrowheads="1"/>
            </p:cNvSpPr>
            <p:nvPr/>
          </p:nvSpPr>
          <p:spPr bwMode="auto">
            <a:xfrm>
              <a:off x="8490" y="7260"/>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time</a:t>
              </a:r>
              <a:endParaRPr kumimoji="0" lang="en-US" sz="1800" b="0" i="0" u="none" strike="noStrike" cap="none" normalizeH="0" baseline="0" smtClean="0">
                <a:ln>
                  <a:noFill/>
                </a:ln>
                <a:solidFill>
                  <a:schemeClr val="tx1"/>
                </a:solidFill>
                <a:effectLst/>
                <a:latin typeface="Arial" pitchFamily="34" charset="0"/>
              </a:endParaRPr>
            </a:p>
          </p:txBody>
        </p:sp>
        <p:sp>
          <p:nvSpPr>
            <p:cNvPr id="7176" name="Arc 8"/>
            <p:cNvSpPr>
              <a:spLocks/>
            </p:cNvSpPr>
            <p:nvPr/>
          </p:nvSpPr>
          <p:spPr bwMode="auto">
            <a:xfrm rot="10800000" flipV="1">
              <a:off x="6184" y="5100"/>
              <a:ext cx="2952" cy="2161"/>
            </a:xfrm>
            <a:custGeom>
              <a:avLst/>
              <a:gdLst>
                <a:gd name="G0" fmla="+- 8 0 0"/>
                <a:gd name="G1" fmla="+- 21600 0 0"/>
                <a:gd name="G2" fmla="+- 21600 0 0"/>
                <a:gd name="T0" fmla="*/ 0 w 21608"/>
                <a:gd name="T1" fmla="*/ 0 h 21600"/>
                <a:gd name="T2" fmla="*/ 21608 w 21608"/>
                <a:gd name="T3" fmla="*/ 21600 h 21600"/>
                <a:gd name="T4" fmla="*/ 8 w 21608"/>
                <a:gd name="T5" fmla="*/ 21600 h 21600"/>
              </a:gdLst>
              <a:ahLst/>
              <a:cxnLst>
                <a:cxn ang="0">
                  <a:pos x="T0" y="T1"/>
                </a:cxn>
                <a:cxn ang="0">
                  <a:pos x="T2" y="T3"/>
                </a:cxn>
                <a:cxn ang="0">
                  <a:pos x="T4" y="T5"/>
                </a:cxn>
              </a:cxnLst>
              <a:rect l="0" t="0" r="r" b="b"/>
              <a:pathLst>
                <a:path w="21608" h="21600" fill="none" extrusionOk="0">
                  <a:moveTo>
                    <a:pt x="0" y="0"/>
                  </a:moveTo>
                  <a:cubicBezTo>
                    <a:pt x="2" y="0"/>
                    <a:pt x="5" y="-1"/>
                    <a:pt x="8" y="0"/>
                  </a:cubicBezTo>
                  <a:cubicBezTo>
                    <a:pt x="11937" y="0"/>
                    <a:pt x="21608" y="9670"/>
                    <a:pt x="21608" y="21600"/>
                  </a:cubicBezTo>
                </a:path>
                <a:path w="21608" h="21600" stroke="0" extrusionOk="0">
                  <a:moveTo>
                    <a:pt x="0" y="0"/>
                  </a:moveTo>
                  <a:cubicBezTo>
                    <a:pt x="2" y="0"/>
                    <a:pt x="5" y="-1"/>
                    <a:pt x="8" y="0"/>
                  </a:cubicBezTo>
                  <a:cubicBezTo>
                    <a:pt x="11937" y="0"/>
                    <a:pt x="21608" y="9670"/>
                    <a:pt x="21608" y="21600"/>
                  </a:cubicBezTo>
                  <a:lnTo>
                    <a:pt x="8"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cxnSp>
        <p:nvCxnSpPr>
          <p:cNvPr id="20" name="Straight Connector 19"/>
          <p:cNvCxnSpPr/>
          <p:nvPr/>
        </p:nvCxnSpPr>
        <p:spPr>
          <a:xfrm>
            <a:off x="3059832" y="764704"/>
            <a:ext cx="24482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059832" y="917104"/>
            <a:ext cx="2448272"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67544" y="476672"/>
            <a:ext cx="356188"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7</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wipe(up)">
                                      <p:cBhvr>
                                        <p:cTn id="21" dur="1000"/>
                                        <p:tgtEl>
                                          <p:spTgt spid="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xEl>
                                              <p:pRg st="4" end="4"/>
                                            </p:txEl>
                                          </p:spTgt>
                                        </p:tgtEl>
                                        <p:attrNameLst>
                                          <p:attrName>style.visibility</p:attrName>
                                        </p:attrNameLst>
                                      </p:cBhvr>
                                      <p:to>
                                        <p:strVal val="visible"/>
                                      </p:to>
                                    </p:set>
                                    <p:animEffect transition="in" filter="wipe(up)">
                                      <p:cBhvr>
                                        <p:cTn id="26" dur="1000"/>
                                        <p:tgtEl>
                                          <p:spTgt spid="16">
                                            <p:txEl>
                                              <p:pRg st="4" end="4"/>
                                            </p:txEl>
                                          </p:spTgt>
                                        </p:tgtEl>
                                      </p:cBhvr>
                                    </p:animEffect>
                                  </p:childTnLst>
                                </p:cTn>
                              </p:par>
                            </p:childTnLst>
                          </p:cTn>
                        </p:par>
                        <p:par>
                          <p:cTn id="27" fill="hold">
                            <p:stCondLst>
                              <p:cond delay="1000"/>
                            </p:stCondLst>
                            <p:childTnLst>
                              <p:par>
                                <p:cTn id="28" presetID="22" presetClass="entr" presetSubtype="8" fill="hold"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par>
                                <p:cTn id="31" presetID="22" presetClass="entr" presetSubtype="8"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wipe(left)">
                                      <p:cBhvr>
                                        <p:cTn id="3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555776" y="3140968"/>
            <a:ext cx="6588224" cy="3046988"/>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1½.</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correct shape.</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Axes labelled.</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No origin.</a:t>
            </a:r>
          </a:p>
          <a:p>
            <a:pPr lvl="1">
              <a:buFont typeface="Wingdings" pitchFamily="2" charset="2"/>
              <a:buChar char="Ø"/>
            </a:pPr>
            <a:r>
              <a:rPr lang="en-GB" sz="2400" dirty="0" smtClean="0">
                <a:solidFill>
                  <a:schemeClr val="bg1"/>
                </a:solidFill>
                <a:latin typeface="Arial" pitchFamily="34" charset="0"/>
                <a:cs typeface="Arial" pitchFamily="34" charset="0"/>
              </a:rPr>
              <a:t>  Levels off at12V. No dotted line as a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guide therefore a line drawn at top and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bottom of the 12 used.</a:t>
            </a:r>
            <a:endParaRPr lang="en-GB" sz="2400" dirty="0">
              <a:solidFill>
                <a:schemeClr val="bg1"/>
              </a:solidFill>
              <a:latin typeface="Arial" pitchFamily="34" charset="0"/>
              <a:cs typeface="Arial" pitchFamily="34" charset="0"/>
            </a:endParaRPr>
          </a:p>
        </p:txBody>
      </p:sp>
      <p:cxnSp>
        <p:nvCxnSpPr>
          <p:cNvPr id="20" name="Straight Connector 19"/>
          <p:cNvCxnSpPr/>
          <p:nvPr/>
        </p:nvCxnSpPr>
        <p:spPr>
          <a:xfrm>
            <a:off x="3059832" y="764704"/>
            <a:ext cx="24482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059832" y="917104"/>
            <a:ext cx="2448272"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8194" name="Group 2"/>
          <p:cNvGrpSpPr>
            <a:grpSpLocks/>
          </p:cNvGrpSpPr>
          <p:nvPr/>
        </p:nvGrpSpPr>
        <p:grpSpPr bwMode="auto">
          <a:xfrm>
            <a:off x="2843808" y="476672"/>
            <a:ext cx="2638425" cy="1714500"/>
            <a:chOff x="5430" y="8085"/>
            <a:chExt cx="4155" cy="2700"/>
          </a:xfrm>
        </p:grpSpPr>
        <p:grpSp>
          <p:nvGrpSpPr>
            <p:cNvPr id="8195" name="Group 3"/>
            <p:cNvGrpSpPr>
              <a:grpSpLocks/>
            </p:cNvGrpSpPr>
            <p:nvPr/>
          </p:nvGrpSpPr>
          <p:grpSpPr bwMode="auto">
            <a:xfrm>
              <a:off x="6015" y="8085"/>
              <a:ext cx="3570" cy="2700"/>
              <a:chOff x="2625" y="1425"/>
              <a:chExt cx="4440" cy="2700"/>
            </a:xfrm>
          </p:grpSpPr>
          <p:cxnSp>
            <p:nvCxnSpPr>
              <p:cNvPr id="8196" name="AutoShape 4"/>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8197" name="AutoShape 5"/>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sp>
          <p:nvSpPr>
            <p:cNvPr id="8198" name="Text Box 6"/>
            <p:cNvSpPr txBox="1">
              <a:spLocks noChangeArrowheads="1"/>
            </p:cNvSpPr>
            <p:nvPr/>
          </p:nvSpPr>
          <p:spPr bwMode="auto">
            <a:xfrm>
              <a:off x="5430" y="8415"/>
              <a:ext cx="7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12 V</a:t>
              </a:r>
              <a:endParaRPr kumimoji="0" lang="en-US" sz="1800" b="0" i="0" u="none" strike="noStrike" cap="none" normalizeH="0" baseline="0" smtClean="0">
                <a:ln>
                  <a:noFill/>
                </a:ln>
                <a:solidFill>
                  <a:schemeClr val="tx1"/>
                </a:solidFill>
                <a:effectLst/>
                <a:latin typeface="Arial" pitchFamily="34" charset="0"/>
              </a:endParaRPr>
            </a:p>
          </p:txBody>
        </p:sp>
        <p:sp>
          <p:nvSpPr>
            <p:cNvPr id="8199" name="Arc 7"/>
            <p:cNvSpPr>
              <a:spLocks/>
            </p:cNvSpPr>
            <p:nvPr/>
          </p:nvSpPr>
          <p:spPr bwMode="auto">
            <a:xfrm rot="10800000" flipV="1">
              <a:off x="6183" y="8684"/>
              <a:ext cx="2952" cy="1921"/>
            </a:xfrm>
            <a:custGeom>
              <a:avLst/>
              <a:gdLst>
                <a:gd name="G0" fmla="+- 8 0 0"/>
                <a:gd name="G1" fmla="+- 21600 0 0"/>
                <a:gd name="G2" fmla="+- 21600 0 0"/>
                <a:gd name="T0" fmla="*/ 0 w 21608"/>
                <a:gd name="T1" fmla="*/ 0 h 21600"/>
                <a:gd name="T2" fmla="*/ 21608 w 21608"/>
                <a:gd name="T3" fmla="*/ 21600 h 21600"/>
                <a:gd name="T4" fmla="*/ 8 w 21608"/>
                <a:gd name="T5" fmla="*/ 21600 h 21600"/>
              </a:gdLst>
              <a:ahLst/>
              <a:cxnLst>
                <a:cxn ang="0">
                  <a:pos x="T0" y="T1"/>
                </a:cxn>
                <a:cxn ang="0">
                  <a:pos x="T2" y="T3"/>
                </a:cxn>
                <a:cxn ang="0">
                  <a:pos x="T4" y="T5"/>
                </a:cxn>
              </a:cxnLst>
              <a:rect l="0" t="0" r="r" b="b"/>
              <a:pathLst>
                <a:path w="21608" h="21600" fill="none" extrusionOk="0">
                  <a:moveTo>
                    <a:pt x="0" y="0"/>
                  </a:moveTo>
                  <a:cubicBezTo>
                    <a:pt x="2" y="0"/>
                    <a:pt x="5" y="-1"/>
                    <a:pt x="8" y="0"/>
                  </a:cubicBezTo>
                  <a:cubicBezTo>
                    <a:pt x="11937" y="0"/>
                    <a:pt x="21608" y="9670"/>
                    <a:pt x="21608" y="21600"/>
                  </a:cubicBezTo>
                </a:path>
                <a:path w="21608" h="21600" stroke="0" extrusionOk="0">
                  <a:moveTo>
                    <a:pt x="0" y="0"/>
                  </a:moveTo>
                  <a:cubicBezTo>
                    <a:pt x="2" y="0"/>
                    <a:pt x="5" y="-1"/>
                    <a:pt x="8" y="0"/>
                  </a:cubicBezTo>
                  <a:cubicBezTo>
                    <a:pt x="11937" y="0"/>
                    <a:pt x="21608" y="9670"/>
                    <a:pt x="21608" y="21600"/>
                  </a:cubicBezTo>
                  <a:lnTo>
                    <a:pt x="8"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12" name="TextBox 11"/>
          <p:cNvSpPr txBox="1"/>
          <p:nvPr/>
        </p:nvSpPr>
        <p:spPr>
          <a:xfrm>
            <a:off x="467544" y="476672"/>
            <a:ext cx="356188"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8</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wipe(up)">
                                      <p:cBhvr>
                                        <p:cTn id="21" dur="1000"/>
                                        <p:tgtEl>
                                          <p:spTgt spid="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xEl>
                                              <p:pRg st="4" end="4"/>
                                            </p:txEl>
                                          </p:spTgt>
                                        </p:tgtEl>
                                        <p:attrNameLst>
                                          <p:attrName>style.visibility</p:attrName>
                                        </p:attrNameLst>
                                      </p:cBhvr>
                                      <p:to>
                                        <p:strVal val="visible"/>
                                      </p:to>
                                    </p:set>
                                    <p:animEffect transition="in" filter="wipe(up)">
                                      <p:cBhvr>
                                        <p:cTn id="26" dur="1000"/>
                                        <p:tgtEl>
                                          <p:spTgt spid="16">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6">
                                            <p:txEl>
                                              <p:pRg st="5" end="5"/>
                                            </p:txEl>
                                          </p:spTgt>
                                        </p:tgtEl>
                                        <p:attrNameLst>
                                          <p:attrName>style.visibility</p:attrName>
                                        </p:attrNameLst>
                                      </p:cBhvr>
                                      <p:to>
                                        <p:strVal val="visible"/>
                                      </p:to>
                                    </p:set>
                                    <p:animEffect transition="in" filter="wipe(up)">
                                      <p:cBhvr>
                                        <p:cTn id="31" dur="1000"/>
                                        <p:tgtEl>
                                          <p:spTgt spid="16">
                                            <p:txEl>
                                              <p:pRg st="5" end="5"/>
                                            </p:txEl>
                                          </p:spTgt>
                                        </p:tgtEl>
                                      </p:cBhvr>
                                    </p:animEffect>
                                  </p:childTnLst>
                                </p:cTn>
                              </p:par>
                            </p:childTnLst>
                          </p:cTn>
                        </p:par>
                        <p:par>
                          <p:cTn id="32" fill="hold">
                            <p:stCondLst>
                              <p:cond delay="1000"/>
                            </p:stCondLst>
                            <p:childTnLst>
                              <p:par>
                                <p:cTn id="33" presetID="22" presetClass="entr" presetSubtype="8" fill="hold"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left)">
                                      <p:cBhvr>
                                        <p:cTn id="35" dur="500"/>
                                        <p:tgtEl>
                                          <p:spTgt spid="20"/>
                                        </p:tgtEl>
                                      </p:cBhvr>
                                    </p:animEffect>
                                  </p:childTnLst>
                                </p:cTn>
                              </p:par>
                              <p:par>
                                <p:cTn id="36" presetID="22" presetClass="entr" presetSubtype="8" fill="hold"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left)">
                                      <p:cBhvr>
                                        <p:cTn id="3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555776" y="3140968"/>
            <a:ext cx="6588224" cy="2308324"/>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1.</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correct shape.</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Axes labelled.</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origin labelled.</a:t>
            </a:r>
          </a:p>
          <a:p>
            <a:pPr lvl="1">
              <a:buFont typeface="Wingdings" pitchFamily="2" charset="2"/>
              <a:buChar char="Ø"/>
            </a:pPr>
            <a:r>
              <a:rPr lang="en-GB" sz="2400" dirty="0" smtClean="0">
                <a:solidFill>
                  <a:schemeClr val="bg1"/>
                </a:solidFill>
                <a:latin typeface="Arial" pitchFamily="34" charset="0"/>
                <a:cs typeface="Arial" pitchFamily="34" charset="0"/>
              </a:rPr>
              <a:t>  does not level at 12 V.</a:t>
            </a:r>
            <a:endParaRPr lang="en-GB" sz="2400" dirty="0">
              <a:solidFill>
                <a:schemeClr val="bg1"/>
              </a:solidFill>
              <a:latin typeface="Arial" pitchFamily="34" charset="0"/>
              <a:cs typeface="Arial" pitchFamily="34" charset="0"/>
            </a:endParaRPr>
          </a:p>
        </p:txBody>
      </p:sp>
      <p:grpSp>
        <p:nvGrpSpPr>
          <p:cNvPr id="9226" name="Group 10"/>
          <p:cNvGrpSpPr>
            <a:grpSpLocks/>
          </p:cNvGrpSpPr>
          <p:nvPr/>
        </p:nvGrpSpPr>
        <p:grpSpPr bwMode="auto">
          <a:xfrm>
            <a:off x="2699792" y="548680"/>
            <a:ext cx="2743200" cy="1905000"/>
            <a:chOff x="5520" y="11580"/>
            <a:chExt cx="4320" cy="3000"/>
          </a:xfrm>
        </p:grpSpPr>
        <p:grpSp>
          <p:nvGrpSpPr>
            <p:cNvPr id="9227" name="Group 11"/>
            <p:cNvGrpSpPr>
              <a:grpSpLocks/>
            </p:cNvGrpSpPr>
            <p:nvPr/>
          </p:nvGrpSpPr>
          <p:grpSpPr bwMode="auto">
            <a:xfrm>
              <a:off x="6015" y="11580"/>
              <a:ext cx="3570" cy="2700"/>
              <a:chOff x="2625" y="1425"/>
              <a:chExt cx="4440" cy="2700"/>
            </a:xfrm>
          </p:grpSpPr>
          <p:cxnSp>
            <p:nvCxnSpPr>
              <p:cNvPr id="9228" name="AutoShape 12"/>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9229" name="AutoShape 13"/>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sp>
          <p:nvSpPr>
            <p:cNvPr id="9230" name="Text Box 14"/>
            <p:cNvSpPr txBox="1">
              <a:spLocks noChangeArrowheads="1"/>
            </p:cNvSpPr>
            <p:nvPr/>
          </p:nvSpPr>
          <p:spPr bwMode="auto">
            <a:xfrm>
              <a:off x="5835" y="14100"/>
              <a:ext cx="39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Times New Roman" pitchFamily="18" charset="0"/>
                </a:rPr>
                <a:t>0</a:t>
              </a:r>
              <a:endParaRPr kumimoji="0" lang="en-US" sz="1800" b="0" i="0" u="none" strike="noStrike" cap="none" normalizeH="0" baseline="0" smtClean="0">
                <a:ln>
                  <a:noFill/>
                </a:ln>
                <a:solidFill>
                  <a:schemeClr val="tx1"/>
                </a:solidFill>
                <a:effectLst/>
                <a:latin typeface="Arial" pitchFamily="34" charset="0"/>
              </a:endParaRPr>
            </a:p>
          </p:txBody>
        </p:sp>
        <p:sp>
          <p:nvSpPr>
            <p:cNvPr id="9231" name="Text Box 15"/>
            <p:cNvSpPr txBox="1">
              <a:spLocks noChangeArrowheads="1"/>
            </p:cNvSpPr>
            <p:nvPr/>
          </p:nvSpPr>
          <p:spPr bwMode="auto">
            <a:xfrm>
              <a:off x="5520" y="12390"/>
              <a:ext cx="7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12 V</a:t>
              </a:r>
              <a:endParaRPr kumimoji="0" lang="en-US" sz="1800" b="0" i="0" u="none" strike="noStrike" cap="none" normalizeH="0" baseline="0" smtClean="0">
                <a:ln>
                  <a:noFill/>
                </a:ln>
                <a:solidFill>
                  <a:schemeClr val="tx1"/>
                </a:solidFill>
                <a:effectLst/>
                <a:latin typeface="Arial" pitchFamily="34" charset="0"/>
              </a:endParaRPr>
            </a:p>
          </p:txBody>
        </p:sp>
        <p:sp>
          <p:nvSpPr>
            <p:cNvPr id="9232" name="Text Box 16"/>
            <p:cNvSpPr txBox="1">
              <a:spLocks noChangeArrowheads="1"/>
            </p:cNvSpPr>
            <p:nvPr/>
          </p:nvSpPr>
          <p:spPr bwMode="auto">
            <a:xfrm>
              <a:off x="8745" y="14100"/>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time</a:t>
              </a:r>
              <a:endParaRPr kumimoji="0" lang="en-US" sz="1800" b="0" i="0" u="none" strike="noStrike" cap="none" normalizeH="0" baseline="0" smtClean="0">
                <a:ln>
                  <a:noFill/>
                </a:ln>
                <a:solidFill>
                  <a:schemeClr val="tx1"/>
                </a:solidFill>
                <a:effectLst/>
                <a:latin typeface="Arial" pitchFamily="34" charset="0"/>
              </a:endParaRPr>
            </a:p>
          </p:txBody>
        </p:sp>
        <p:sp>
          <p:nvSpPr>
            <p:cNvPr id="9233" name="Arc 17"/>
            <p:cNvSpPr>
              <a:spLocks/>
            </p:cNvSpPr>
            <p:nvPr/>
          </p:nvSpPr>
          <p:spPr bwMode="auto">
            <a:xfrm rot="10800000" flipV="1">
              <a:off x="6183" y="12180"/>
              <a:ext cx="2952" cy="1921"/>
            </a:xfrm>
            <a:custGeom>
              <a:avLst/>
              <a:gdLst>
                <a:gd name="G0" fmla="+- 8 0 0"/>
                <a:gd name="G1" fmla="+- 21600 0 0"/>
                <a:gd name="G2" fmla="+- 21600 0 0"/>
                <a:gd name="T0" fmla="*/ 0 w 21608"/>
                <a:gd name="T1" fmla="*/ 0 h 21600"/>
                <a:gd name="T2" fmla="*/ 21608 w 21608"/>
                <a:gd name="T3" fmla="*/ 21600 h 21600"/>
                <a:gd name="T4" fmla="*/ 8 w 21608"/>
                <a:gd name="T5" fmla="*/ 21600 h 21600"/>
              </a:gdLst>
              <a:ahLst/>
              <a:cxnLst>
                <a:cxn ang="0">
                  <a:pos x="T0" y="T1"/>
                </a:cxn>
                <a:cxn ang="0">
                  <a:pos x="T2" y="T3"/>
                </a:cxn>
                <a:cxn ang="0">
                  <a:pos x="T4" y="T5"/>
                </a:cxn>
              </a:cxnLst>
              <a:rect l="0" t="0" r="r" b="b"/>
              <a:pathLst>
                <a:path w="21608" h="21600" fill="none" extrusionOk="0">
                  <a:moveTo>
                    <a:pt x="0" y="0"/>
                  </a:moveTo>
                  <a:cubicBezTo>
                    <a:pt x="2" y="0"/>
                    <a:pt x="5" y="-1"/>
                    <a:pt x="8" y="0"/>
                  </a:cubicBezTo>
                  <a:cubicBezTo>
                    <a:pt x="11937" y="0"/>
                    <a:pt x="21608" y="9670"/>
                    <a:pt x="21608" y="21600"/>
                  </a:cubicBezTo>
                </a:path>
                <a:path w="21608" h="21600" stroke="0" extrusionOk="0">
                  <a:moveTo>
                    <a:pt x="0" y="0"/>
                  </a:moveTo>
                  <a:cubicBezTo>
                    <a:pt x="2" y="0"/>
                    <a:pt x="5" y="-1"/>
                    <a:pt x="8" y="0"/>
                  </a:cubicBezTo>
                  <a:cubicBezTo>
                    <a:pt x="11937" y="0"/>
                    <a:pt x="21608" y="9670"/>
                    <a:pt x="21608" y="21600"/>
                  </a:cubicBezTo>
                  <a:lnTo>
                    <a:pt x="8"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cxnSp>
          <p:nvCxnSpPr>
            <p:cNvPr id="9234" name="AutoShape 18"/>
            <p:cNvCxnSpPr>
              <a:cxnSpLocks noChangeShapeType="1"/>
            </p:cNvCxnSpPr>
            <p:nvPr/>
          </p:nvCxnSpPr>
          <p:spPr bwMode="auto">
            <a:xfrm flipH="1">
              <a:off x="6105" y="12180"/>
              <a:ext cx="3375" cy="0"/>
            </a:xfrm>
            <a:prstGeom prst="straightConnector1">
              <a:avLst/>
            </a:prstGeom>
            <a:noFill/>
            <a:ln w="9525">
              <a:solidFill>
                <a:srgbClr val="000000"/>
              </a:solidFill>
              <a:prstDash val="dash"/>
              <a:round/>
              <a:headEnd/>
              <a:tailEnd/>
            </a:ln>
          </p:spPr>
        </p:cxnSp>
      </p:grpSp>
      <p:sp>
        <p:nvSpPr>
          <p:cNvPr id="13" name="TextBox 12"/>
          <p:cNvSpPr txBox="1"/>
          <p:nvPr/>
        </p:nvSpPr>
        <p:spPr>
          <a:xfrm>
            <a:off x="467544" y="476672"/>
            <a:ext cx="356188"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9</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wipe(up)">
                                      <p:cBhvr>
                                        <p:cTn id="21" dur="1000"/>
                                        <p:tgtEl>
                                          <p:spTgt spid="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xEl>
                                              <p:pRg st="4" end="4"/>
                                            </p:txEl>
                                          </p:spTgt>
                                        </p:tgtEl>
                                        <p:attrNameLst>
                                          <p:attrName>style.visibility</p:attrName>
                                        </p:attrNameLst>
                                      </p:cBhvr>
                                      <p:to>
                                        <p:strVal val="visible"/>
                                      </p:to>
                                    </p:set>
                                    <p:animEffect transition="in" filter="wipe(up)">
                                      <p:cBhvr>
                                        <p:cTn id="26" dur="1000"/>
                                        <p:tgtEl>
                                          <p:spTgt spid="16">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6">
                                            <p:txEl>
                                              <p:pRg st="5" end="5"/>
                                            </p:txEl>
                                          </p:spTgt>
                                        </p:tgtEl>
                                        <p:attrNameLst>
                                          <p:attrName>style.visibility</p:attrName>
                                        </p:attrNameLst>
                                      </p:cBhvr>
                                      <p:to>
                                        <p:strVal val="visible"/>
                                      </p:to>
                                    </p:set>
                                    <p:animEffect transition="in" filter="wipe(up)">
                                      <p:cBhvr>
                                        <p:cTn id="31" dur="10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555776" y="3140968"/>
            <a:ext cx="6588224" cy="2308324"/>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1½.</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correct shape.</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Axes labelled.</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origin labelled.</a:t>
            </a:r>
          </a:p>
          <a:p>
            <a:pPr lvl="1">
              <a:buFont typeface="Wingdings" pitchFamily="2" charset="2"/>
              <a:buChar char="Ø"/>
            </a:pPr>
            <a:r>
              <a:rPr lang="en-GB" sz="2400" dirty="0" smtClean="0">
                <a:solidFill>
                  <a:schemeClr val="bg1"/>
                </a:solidFill>
                <a:latin typeface="Arial" pitchFamily="34" charset="0"/>
                <a:cs typeface="Arial" pitchFamily="34" charset="0"/>
              </a:rPr>
              <a:t>  does not start from zero.</a:t>
            </a:r>
            <a:endParaRPr lang="en-GB" sz="2400" dirty="0">
              <a:solidFill>
                <a:schemeClr val="bg1"/>
              </a:solidFill>
              <a:latin typeface="Arial" pitchFamily="34" charset="0"/>
              <a:cs typeface="Arial" pitchFamily="34" charset="0"/>
            </a:endParaRPr>
          </a:p>
        </p:txBody>
      </p:sp>
      <p:sp>
        <p:nvSpPr>
          <p:cNvPr id="13" name="TextBox 12"/>
          <p:cNvSpPr txBox="1"/>
          <p:nvPr/>
        </p:nvSpPr>
        <p:spPr>
          <a:xfrm>
            <a:off x="467544" y="476672"/>
            <a:ext cx="527709"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10</a:t>
            </a:r>
            <a:endParaRPr lang="en-GB" sz="2400" dirty="0">
              <a:solidFill>
                <a:schemeClr val="bg1"/>
              </a:solidFill>
              <a:latin typeface="Arial" pitchFamily="34" charset="0"/>
              <a:cs typeface="Arial" pitchFamily="34" charset="0"/>
            </a:endParaRPr>
          </a:p>
        </p:txBody>
      </p:sp>
      <p:grpSp>
        <p:nvGrpSpPr>
          <p:cNvPr id="2059" name="Group 11"/>
          <p:cNvGrpSpPr>
            <a:grpSpLocks/>
          </p:cNvGrpSpPr>
          <p:nvPr/>
        </p:nvGrpSpPr>
        <p:grpSpPr bwMode="auto">
          <a:xfrm>
            <a:off x="2699792" y="548680"/>
            <a:ext cx="2743200" cy="1905000"/>
            <a:chOff x="5523" y="12676"/>
            <a:chExt cx="4320" cy="3000"/>
          </a:xfrm>
        </p:grpSpPr>
        <p:grpSp>
          <p:nvGrpSpPr>
            <p:cNvPr id="2060" name="Group 12"/>
            <p:cNvGrpSpPr>
              <a:grpSpLocks/>
            </p:cNvGrpSpPr>
            <p:nvPr/>
          </p:nvGrpSpPr>
          <p:grpSpPr bwMode="auto">
            <a:xfrm>
              <a:off x="6018" y="12676"/>
              <a:ext cx="3570" cy="2700"/>
              <a:chOff x="2625" y="1425"/>
              <a:chExt cx="4440" cy="2700"/>
            </a:xfrm>
          </p:grpSpPr>
          <p:cxnSp>
            <p:nvCxnSpPr>
              <p:cNvPr id="2061" name="AutoShape 13"/>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2062" name="AutoShape 14"/>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sp>
          <p:nvSpPr>
            <p:cNvPr id="2063" name="Text Box 15"/>
            <p:cNvSpPr txBox="1">
              <a:spLocks noChangeArrowheads="1"/>
            </p:cNvSpPr>
            <p:nvPr/>
          </p:nvSpPr>
          <p:spPr bwMode="auto">
            <a:xfrm>
              <a:off x="5838" y="15196"/>
              <a:ext cx="39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4" name="Text Box 16"/>
            <p:cNvSpPr txBox="1">
              <a:spLocks noChangeArrowheads="1"/>
            </p:cNvSpPr>
            <p:nvPr/>
          </p:nvSpPr>
          <p:spPr bwMode="auto">
            <a:xfrm>
              <a:off x="5523" y="13045"/>
              <a:ext cx="7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cs typeface="Arial" pitchFamily="34" charset="0"/>
                </a:rPr>
                <a:t>12 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5" name="Text Box 17"/>
            <p:cNvSpPr txBox="1">
              <a:spLocks noChangeArrowheads="1"/>
            </p:cNvSpPr>
            <p:nvPr/>
          </p:nvSpPr>
          <p:spPr bwMode="auto">
            <a:xfrm>
              <a:off x="8748" y="15196"/>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cs typeface="Arial" pitchFamily="34" charset="0"/>
                </a:rPr>
                <a:t>time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6" name="Arc 18"/>
            <p:cNvSpPr>
              <a:spLocks/>
            </p:cNvSpPr>
            <p:nvPr/>
          </p:nvSpPr>
          <p:spPr bwMode="auto">
            <a:xfrm rot="10800000" flipV="1">
              <a:off x="6270" y="13277"/>
              <a:ext cx="3057" cy="1921"/>
            </a:xfrm>
            <a:custGeom>
              <a:avLst/>
              <a:gdLst>
                <a:gd name="G0" fmla="+- 777 0 0"/>
                <a:gd name="G1" fmla="+- 21600 0 0"/>
                <a:gd name="G2" fmla="+- 21600 0 0"/>
                <a:gd name="T0" fmla="*/ 0 w 22377"/>
                <a:gd name="T1" fmla="*/ 14 h 21600"/>
                <a:gd name="T2" fmla="*/ 22377 w 22377"/>
                <a:gd name="T3" fmla="*/ 21600 h 21600"/>
                <a:gd name="T4" fmla="*/ 777 w 22377"/>
                <a:gd name="T5" fmla="*/ 21600 h 21600"/>
              </a:gdLst>
              <a:ahLst/>
              <a:cxnLst>
                <a:cxn ang="0">
                  <a:pos x="T0" y="T1"/>
                </a:cxn>
                <a:cxn ang="0">
                  <a:pos x="T2" y="T3"/>
                </a:cxn>
                <a:cxn ang="0">
                  <a:pos x="T4" y="T5"/>
                </a:cxn>
              </a:cxnLst>
              <a:rect l="0" t="0" r="r" b="b"/>
              <a:pathLst>
                <a:path w="22377" h="21600" fill="none" extrusionOk="0">
                  <a:moveTo>
                    <a:pt x="-1" y="13"/>
                  </a:moveTo>
                  <a:cubicBezTo>
                    <a:pt x="258" y="4"/>
                    <a:pt x="517" y="-1"/>
                    <a:pt x="777" y="0"/>
                  </a:cubicBezTo>
                  <a:cubicBezTo>
                    <a:pt x="12706" y="0"/>
                    <a:pt x="22377" y="9670"/>
                    <a:pt x="22377" y="21600"/>
                  </a:cubicBezTo>
                </a:path>
                <a:path w="22377" h="21600" stroke="0" extrusionOk="0">
                  <a:moveTo>
                    <a:pt x="-1" y="13"/>
                  </a:moveTo>
                  <a:cubicBezTo>
                    <a:pt x="258" y="4"/>
                    <a:pt x="517" y="-1"/>
                    <a:pt x="777" y="0"/>
                  </a:cubicBezTo>
                  <a:cubicBezTo>
                    <a:pt x="12706" y="0"/>
                    <a:pt x="22377" y="9670"/>
                    <a:pt x="22377" y="21600"/>
                  </a:cubicBezTo>
                  <a:lnTo>
                    <a:pt x="777"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cxnSp>
          <p:nvCxnSpPr>
            <p:cNvPr id="2067" name="AutoShape 19"/>
            <p:cNvCxnSpPr>
              <a:cxnSpLocks noChangeShapeType="1"/>
            </p:cNvCxnSpPr>
            <p:nvPr/>
          </p:nvCxnSpPr>
          <p:spPr bwMode="auto">
            <a:xfrm flipH="1">
              <a:off x="6108" y="13276"/>
              <a:ext cx="3375" cy="0"/>
            </a:xfrm>
            <a:prstGeom prst="straightConnector1">
              <a:avLst/>
            </a:prstGeom>
            <a:noFill/>
            <a:ln w="9525">
              <a:solidFill>
                <a:srgbClr val="000000"/>
              </a:solidFill>
              <a:prstDash val="dash"/>
              <a:round/>
              <a:headEnd/>
              <a:tailEnd/>
            </a:ln>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wipe(up)">
                                      <p:cBhvr>
                                        <p:cTn id="21" dur="1000"/>
                                        <p:tgtEl>
                                          <p:spTgt spid="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xEl>
                                              <p:pRg st="4" end="4"/>
                                            </p:txEl>
                                          </p:spTgt>
                                        </p:tgtEl>
                                        <p:attrNameLst>
                                          <p:attrName>style.visibility</p:attrName>
                                        </p:attrNameLst>
                                      </p:cBhvr>
                                      <p:to>
                                        <p:strVal val="visible"/>
                                      </p:to>
                                    </p:set>
                                    <p:animEffect transition="in" filter="wipe(up)">
                                      <p:cBhvr>
                                        <p:cTn id="26" dur="1000"/>
                                        <p:tgtEl>
                                          <p:spTgt spid="16">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6">
                                            <p:txEl>
                                              <p:pRg st="5" end="5"/>
                                            </p:txEl>
                                          </p:spTgt>
                                        </p:tgtEl>
                                        <p:attrNameLst>
                                          <p:attrName>style.visibility</p:attrName>
                                        </p:attrNameLst>
                                      </p:cBhvr>
                                      <p:to>
                                        <p:strVal val="visible"/>
                                      </p:to>
                                    </p:set>
                                    <p:animEffect transition="in" filter="wipe(up)">
                                      <p:cBhvr>
                                        <p:cTn id="31" dur="10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332656"/>
            <a:ext cx="9144000" cy="2308324"/>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Guide:</a:t>
            </a:r>
          </a:p>
          <a:p>
            <a:pPr lvl="1">
              <a:buFont typeface="Wingdings" pitchFamily="2" charset="2"/>
              <a:buChar char="Ø"/>
            </a:pPr>
            <a:r>
              <a:rPr lang="en-GB" sz="2400" dirty="0" smtClean="0">
                <a:solidFill>
                  <a:schemeClr val="bg1"/>
                </a:solidFill>
                <a:latin typeface="Arial" pitchFamily="34" charset="0"/>
                <a:cs typeface="Arial" pitchFamily="34" charset="0"/>
              </a:rPr>
              <a:t>  Use a ruler to draw axes.</a:t>
            </a:r>
          </a:p>
          <a:p>
            <a:pPr lvl="1">
              <a:buFont typeface="Wingdings" pitchFamily="2" charset="2"/>
              <a:buChar char="Ø"/>
            </a:pPr>
            <a:r>
              <a:rPr lang="en-GB" sz="2400" dirty="0" smtClean="0">
                <a:solidFill>
                  <a:schemeClr val="bg1"/>
                </a:solidFill>
                <a:latin typeface="Arial" pitchFamily="34" charset="0"/>
                <a:cs typeface="Arial" pitchFamily="34" charset="0"/>
              </a:rPr>
              <a:t>  Label axes and origin.</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Insert values and units where appropriate.</a:t>
            </a:r>
          </a:p>
          <a:p>
            <a:pPr lvl="1">
              <a:buFont typeface="Wingdings" pitchFamily="2" charset="2"/>
              <a:buChar char="Ø"/>
            </a:pPr>
            <a:r>
              <a:rPr lang="en-GB" sz="2400" dirty="0" smtClean="0">
                <a:solidFill>
                  <a:schemeClr val="bg1"/>
                </a:solidFill>
                <a:latin typeface="Arial" pitchFamily="34" charset="0"/>
                <a:cs typeface="Arial" pitchFamily="34" charset="0"/>
              </a:rPr>
              <a:t>  Use dotted lines for reference.</a:t>
            </a:r>
          </a:p>
          <a:p>
            <a:pPr lvl="1">
              <a:buFont typeface="Wingdings" pitchFamily="2" charset="2"/>
              <a:buChar char="Ø"/>
            </a:pPr>
            <a:r>
              <a:rPr lang="en-GB" sz="2400" dirty="0" smtClean="0">
                <a:solidFill>
                  <a:schemeClr val="bg1"/>
                </a:solidFill>
                <a:latin typeface="Arial" pitchFamily="34" charset="0"/>
                <a:cs typeface="Arial" pitchFamily="34" charset="0"/>
              </a:rPr>
              <a:t>  draw the shape in one single line.</a:t>
            </a:r>
            <a:endParaRPr lang="en-GB" sz="2400" dirty="0">
              <a:solidFill>
                <a:schemeClr val="bg1"/>
              </a:solidFill>
              <a:latin typeface="Arial" pitchFamily="34" charset="0"/>
              <a:cs typeface="Arial" pitchFamily="34" charset="0"/>
            </a:endParaRPr>
          </a:p>
        </p:txBody>
      </p:sp>
      <p:cxnSp>
        <p:nvCxnSpPr>
          <p:cNvPr id="14" name="Straight Connector 13"/>
          <p:cNvCxnSpPr/>
          <p:nvPr/>
        </p:nvCxnSpPr>
        <p:spPr>
          <a:xfrm>
            <a:off x="2483768" y="3356992"/>
            <a:ext cx="0" cy="194421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339752" y="5157192"/>
            <a:ext cx="32403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47664" y="3356992"/>
            <a:ext cx="1224136" cy="369332"/>
          </a:xfrm>
          <a:prstGeom prst="rect">
            <a:avLst/>
          </a:prstGeom>
          <a:noFill/>
        </p:spPr>
        <p:txBody>
          <a:bodyPr wrap="square" rtlCol="0">
            <a:spAutoFit/>
          </a:bodyPr>
          <a:lstStyle/>
          <a:p>
            <a:r>
              <a:rPr lang="en-GB" dirty="0" smtClean="0">
                <a:solidFill>
                  <a:schemeClr val="bg1"/>
                </a:solidFill>
              </a:rPr>
              <a:t>voltage</a:t>
            </a:r>
            <a:endParaRPr lang="en-GB" dirty="0">
              <a:solidFill>
                <a:schemeClr val="bg1"/>
              </a:solidFill>
            </a:endParaRPr>
          </a:p>
        </p:txBody>
      </p:sp>
      <p:sp>
        <p:nvSpPr>
          <p:cNvPr id="20" name="TextBox 19"/>
          <p:cNvSpPr txBox="1"/>
          <p:nvPr/>
        </p:nvSpPr>
        <p:spPr>
          <a:xfrm>
            <a:off x="4644008" y="5301208"/>
            <a:ext cx="1224136" cy="369332"/>
          </a:xfrm>
          <a:prstGeom prst="rect">
            <a:avLst/>
          </a:prstGeom>
          <a:noFill/>
        </p:spPr>
        <p:txBody>
          <a:bodyPr wrap="square" rtlCol="0">
            <a:spAutoFit/>
          </a:bodyPr>
          <a:lstStyle/>
          <a:p>
            <a:r>
              <a:rPr lang="en-GB" dirty="0" smtClean="0">
                <a:solidFill>
                  <a:schemeClr val="bg1"/>
                </a:solidFill>
              </a:rPr>
              <a:t>time</a:t>
            </a:r>
            <a:endParaRPr lang="en-GB" dirty="0">
              <a:solidFill>
                <a:schemeClr val="bg1"/>
              </a:solidFill>
            </a:endParaRPr>
          </a:p>
        </p:txBody>
      </p:sp>
      <p:sp>
        <p:nvSpPr>
          <p:cNvPr id="21" name="TextBox 20"/>
          <p:cNvSpPr txBox="1"/>
          <p:nvPr/>
        </p:nvSpPr>
        <p:spPr>
          <a:xfrm>
            <a:off x="2195736" y="5085184"/>
            <a:ext cx="360040" cy="369332"/>
          </a:xfrm>
          <a:prstGeom prst="rect">
            <a:avLst/>
          </a:prstGeom>
          <a:noFill/>
        </p:spPr>
        <p:txBody>
          <a:bodyPr wrap="square" rtlCol="0">
            <a:spAutoFit/>
          </a:bodyPr>
          <a:lstStyle/>
          <a:p>
            <a:r>
              <a:rPr lang="en-GB" dirty="0" smtClean="0">
                <a:solidFill>
                  <a:schemeClr val="bg1"/>
                </a:solidFill>
              </a:rPr>
              <a:t>0</a:t>
            </a:r>
            <a:endParaRPr lang="en-GB" dirty="0">
              <a:solidFill>
                <a:schemeClr val="bg1"/>
              </a:solidFill>
            </a:endParaRPr>
          </a:p>
        </p:txBody>
      </p:sp>
      <p:sp>
        <p:nvSpPr>
          <p:cNvPr id="22" name="TextBox 21"/>
          <p:cNvSpPr txBox="1"/>
          <p:nvPr/>
        </p:nvSpPr>
        <p:spPr>
          <a:xfrm>
            <a:off x="1835696" y="3717032"/>
            <a:ext cx="792088" cy="369332"/>
          </a:xfrm>
          <a:prstGeom prst="rect">
            <a:avLst/>
          </a:prstGeom>
          <a:noFill/>
        </p:spPr>
        <p:txBody>
          <a:bodyPr wrap="square" rtlCol="0">
            <a:spAutoFit/>
          </a:bodyPr>
          <a:lstStyle/>
          <a:p>
            <a:r>
              <a:rPr lang="en-GB" dirty="0" smtClean="0">
                <a:solidFill>
                  <a:schemeClr val="bg1"/>
                </a:solidFill>
              </a:rPr>
              <a:t>12V</a:t>
            </a:r>
            <a:endParaRPr lang="en-GB" dirty="0">
              <a:solidFill>
                <a:schemeClr val="bg1"/>
              </a:solidFill>
            </a:endParaRPr>
          </a:p>
        </p:txBody>
      </p:sp>
      <p:cxnSp>
        <p:nvCxnSpPr>
          <p:cNvPr id="23" name="Straight Connector 22"/>
          <p:cNvCxnSpPr/>
          <p:nvPr/>
        </p:nvCxnSpPr>
        <p:spPr>
          <a:xfrm>
            <a:off x="2411760" y="3861048"/>
            <a:ext cx="324036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5" name="Arc 24"/>
          <p:cNvSpPr/>
          <p:nvPr/>
        </p:nvSpPr>
        <p:spPr>
          <a:xfrm rot="16200000">
            <a:off x="2879812" y="3465004"/>
            <a:ext cx="2592288" cy="3384376"/>
          </a:xfrm>
          <a:prstGeom prst="arc">
            <a:avLst>
              <a:gd name="adj1" fmla="val 16216076"/>
              <a:gd name="adj2" fmla="val 24090"/>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animEffect transition="in" filter="wipe(up)">
                                      <p:cBhvr>
                                        <p:cTn id="11" dur="1000"/>
                                        <p:tgtEl>
                                          <p:spTgt spid="16">
                                            <p:txEl>
                                              <p:pRg st="1" end="1"/>
                                            </p:txEl>
                                          </p:spTgt>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1000"/>
                                        <p:tgtEl>
                                          <p:spTgt spid="14"/>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left)">
                                      <p:cBhvr>
                                        <p:cTn id="19" dur="10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16">
                                            <p:txEl>
                                              <p:pRg st="2" end="2"/>
                                            </p:txEl>
                                          </p:spTgt>
                                        </p:tgtEl>
                                        <p:attrNameLst>
                                          <p:attrName>style.visibility</p:attrName>
                                        </p:attrNameLst>
                                      </p:cBhvr>
                                      <p:to>
                                        <p:strVal val="visible"/>
                                      </p:to>
                                    </p:set>
                                    <p:animEffect transition="in" filter="wipe(up)">
                                      <p:cBhvr>
                                        <p:cTn id="24" dur="1000"/>
                                        <p:tgtEl>
                                          <p:spTgt spid="16">
                                            <p:txEl>
                                              <p:pRg st="2" end="2"/>
                                            </p:txEl>
                                          </p:spTgt>
                                        </p:tgtEl>
                                      </p:cBhvr>
                                    </p:animEffect>
                                  </p:childTnLst>
                                </p:cTn>
                              </p:par>
                            </p:childTnLst>
                          </p:cTn>
                        </p:par>
                        <p:par>
                          <p:cTn id="25" fill="hold">
                            <p:stCondLst>
                              <p:cond delay="1000"/>
                            </p:stCondLst>
                            <p:childTnLst>
                              <p:par>
                                <p:cTn id="26" presetID="5" presetClass="entr" presetSubtype="10" fill="hold" grpId="0" nodeType="after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checkerboard(across)">
                                      <p:cBhvr>
                                        <p:cTn id="28" dur="1000"/>
                                        <p:tgtEl>
                                          <p:spTgt spid="19"/>
                                        </p:tgtEl>
                                      </p:cBhvr>
                                    </p:animEffect>
                                  </p:childTnLst>
                                </p:cTn>
                              </p:par>
                            </p:childTnLst>
                          </p:cTn>
                        </p:par>
                        <p:par>
                          <p:cTn id="29" fill="hold">
                            <p:stCondLst>
                              <p:cond delay="2000"/>
                            </p:stCondLst>
                            <p:childTnLst>
                              <p:par>
                                <p:cTn id="30" presetID="5" presetClass="entr" presetSubtype="10" fill="hold" grpId="0" nodeType="after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checkerboard(across)">
                                      <p:cBhvr>
                                        <p:cTn id="32" dur="1000"/>
                                        <p:tgtEl>
                                          <p:spTgt spid="20"/>
                                        </p:tgtEl>
                                      </p:cBhvr>
                                    </p:animEffect>
                                  </p:childTnLst>
                                </p:cTn>
                              </p:par>
                            </p:childTnLst>
                          </p:cTn>
                        </p:par>
                        <p:par>
                          <p:cTn id="33" fill="hold">
                            <p:stCondLst>
                              <p:cond delay="3000"/>
                            </p:stCondLst>
                            <p:childTnLst>
                              <p:par>
                                <p:cTn id="34" presetID="5" presetClass="entr" presetSubtype="10"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checkerboard(across)">
                                      <p:cBhvr>
                                        <p:cTn id="36" dur="10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16">
                                            <p:txEl>
                                              <p:pRg st="3" end="3"/>
                                            </p:txEl>
                                          </p:spTgt>
                                        </p:tgtEl>
                                        <p:attrNameLst>
                                          <p:attrName>style.visibility</p:attrName>
                                        </p:attrNameLst>
                                      </p:cBhvr>
                                      <p:to>
                                        <p:strVal val="visible"/>
                                      </p:to>
                                    </p:set>
                                    <p:animEffect transition="in" filter="wipe(up)">
                                      <p:cBhvr>
                                        <p:cTn id="41" dur="1000"/>
                                        <p:tgtEl>
                                          <p:spTgt spid="16">
                                            <p:txEl>
                                              <p:pRg st="3" end="3"/>
                                            </p:txEl>
                                          </p:spTgt>
                                        </p:tgtEl>
                                      </p:cBhvr>
                                    </p:animEffect>
                                  </p:childTnLst>
                                </p:cTn>
                              </p:par>
                            </p:childTnLst>
                          </p:cTn>
                        </p:par>
                        <p:par>
                          <p:cTn id="42" fill="hold">
                            <p:stCondLst>
                              <p:cond delay="1000"/>
                            </p:stCondLst>
                            <p:childTnLst>
                              <p:par>
                                <p:cTn id="43" presetID="5" presetClass="entr" presetSubtype="10" fill="hold" grpId="0" nodeType="after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checkerboard(across)">
                                      <p:cBhvr>
                                        <p:cTn id="45" dur="1000"/>
                                        <p:tgtEl>
                                          <p:spTgt spid="2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nodeType="clickEffect">
                                  <p:stCondLst>
                                    <p:cond delay="0"/>
                                  </p:stCondLst>
                                  <p:childTnLst>
                                    <p:set>
                                      <p:cBhvr>
                                        <p:cTn id="49" dur="1" fill="hold">
                                          <p:stCondLst>
                                            <p:cond delay="0"/>
                                          </p:stCondLst>
                                        </p:cTn>
                                        <p:tgtEl>
                                          <p:spTgt spid="16">
                                            <p:txEl>
                                              <p:pRg st="4" end="4"/>
                                            </p:txEl>
                                          </p:spTgt>
                                        </p:tgtEl>
                                        <p:attrNameLst>
                                          <p:attrName>style.visibility</p:attrName>
                                        </p:attrNameLst>
                                      </p:cBhvr>
                                      <p:to>
                                        <p:strVal val="visible"/>
                                      </p:to>
                                    </p:set>
                                    <p:animEffect transition="in" filter="wipe(up)">
                                      <p:cBhvr>
                                        <p:cTn id="50" dur="1000"/>
                                        <p:tgtEl>
                                          <p:spTgt spid="16">
                                            <p:txEl>
                                              <p:pRg st="4" end="4"/>
                                            </p:txEl>
                                          </p:spTgt>
                                        </p:tgtEl>
                                      </p:cBhvr>
                                    </p:animEffect>
                                  </p:childTnLst>
                                </p:cTn>
                              </p:par>
                              <p:par>
                                <p:cTn id="51" presetID="22" presetClass="entr" presetSubtype="8" fill="hold"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wipe(left)">
                                      <p:cBhvr>
                                        <p:cTn id="53" dur="1000"/>
                                        <p:tgtEl>
                                          <p:spTgt spid="2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nodeType="clickEffect">
                                  <p:stCondLst>
                                    <p:cond delay="0"/>
                                  </p:stCondLst>
                                  <p:childTnLst>
                                    <p:set>
                                      <p:cBhvr>
                                        <p:cTn id="57" dur="1" fill="hold">
                                          <p:stCondLst>
                                            <p:cond delay="0"/>
                                          </p:stCondLst>
                                        </p:cTn>
                                        <p:tgtEl>
                                          <p:spTgt spid="16">
                                            <p:txEl>
                                              <p:pRg st="5" end="5"/>
                                            </p:txEl>
                                          </p:spTgt>
                                        </p:tgtEl>
                                        <p:attrNameLst>
                                          <p:attrName>style.visibility</p:attrName>
                                        </p:attrNameLst>
                                      </p:cBhvr>
                                      <p:to>
                                        <p:strVal val="visible"/>
                                      </p:to>
                                    </p:set>
                                    <p:animEffect transition="in" filter="wipe(up)">
                                      <p:cBhvr>
                                        <p:cTn id="58" dur="1000"/>
                                        <p:tgtEl>
                                          <p:spTgt spid="16">
                                            <p:txEl>
                                              <p:pRg st="5" end="5"/>
                                            </p:txEl>
                                          </p:spTgt>
                                        </p:tgtEl>
                                      </p:cBhvr>
                                    </p:animEffect>
                                  </p:childTnLst>
                                </p:cTn>
                              </p:par>
                            </p:childTnLst>
                          </p:cTn>
                        </p:par>
                        <p:par>
                          <p:cTn id="59" fill="hold">
                            <p:stCondLst>
                              <p:cond delay="1000"/>
                            </p:stCondLst>
                            <p:childTnLst>
                              <p:par>
                                <p:cTn id="60" presetID="22" presetClass="entr" presetSubtype="4"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down)">
                                      <p:cBhvr>
                                        <p:cTn id="62"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92696"/>
            <a:ext cx="9144000" cy="4893647"/>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Errors seen by Markers included: </a:t>
            </a:r>
          </a:p>
          <a:p>
            <a:endParaRPr lang="en-GB" sz="2400" dirty="0" smtClean="0">
              <a:solidFill>
                <a:schemeClr val="bg1"/>
              </a:solidFill>
              <a:latin typeface="Arial" pitchFamily="34" charset="0"/>
              <a:cs typeface="Arial" pitchFamily="34" charset="0"/>
            </a:endParaRPr>
          </a:p>
          <a:p>
            <a:pPr>
              <a:buFont typeface="Wingdings" pitchFamily="2" charset="2"/>
              <a:buChar char="Ø"/>
            </a:pPr>
            <a:r>
              <a:rPr lang="en-GB" sz="2400" dirty="0" smtClean="0">
                <a:solidFill>
                  <a:schemeClr val="bg1"/>
                </a:solidFill>
                <a:latin typeface="Arial" pitchFamily="34" charset="0"/>
                <a:cs typeface="Arial" pitchFamily="34" charset="0"/>
              </a:rPr>
              <a:t>  unlabelled axes </a:t>
            </a:r>
          </a:p>
          <a:p>
            <a:pPr>
              <a:buFont typeface="Wingdings" pitchFamily="2" charset="2"/>
              <a:buChar char="Ø"/>
            </a:pPr>
            <a:r>
              <a:rPr lang="en-GB" sz="2400" dirty="0" smtClean="0">
                <a:solidFill>
                  <a:schemeClr val="bg1"/>
                </a:solidFill>
                <a:latin typeface="Arial" pitchFamily="34" charset="0"/>
                <a:cs typeface="Arial" pitchFamily="34" charset="0"/>
              </a:rPr>
              <a:t>  unlabelled origin </a:t>
            </a:r>
          </a:p>
          <a:p>
            <a:pPr>
              <a:buFont typeface="Wingdings" pitchFamily="2" charset="2"/>
              <a:buChar char="Ø"/>
            </a:pPr>
            <a:r>
              <a:rPr lang="en-GB" sz="2400" dirty="0" smtClean="0">
                <a:solidFill>
                  <a:schemeClr val="bg1"/>
                </a:solidFill>
                <a:latin typeface="Arial" pitchFamily="34" charset="0"/>
                <a:cs typeface="Arial" pitchFamily="34" charset="0"/>
              </a:rPr>
              <a:t>  freehand lines curving the wrong way (</a:t>
            </a:r>
            <a:r>
              <a:rPr lang="en-GB" sz="2400" dirty="0" err="1" smtClean="0">
                <a:solidFill>
                  <a:schemeClr val="bg1"/>
                </a:solidFill>
                <a:latin typeface="Arial" pitchFamily="34" charset="0"/>
                <a:cs typeface="Arial" pitchFamily="34" charset="0"/>
              </a:rPr>
              <a:t>ie</a:t>
            </a:r>
            <a:r>
              <a:rPr lang="en-GB" sz="2400" dirty="0" smtClean="0">
                <a:solidFill>
                  <a:schemeClr val="bg1"/>
                </a:solidFill>
                <a:latin typeface="Arial" pitchFamily="34" charset="0"/>
                <a:cs typeface="Arial" pitchFamily="34" charset="0"/>
              </a:rPr>
              <a:t> upwards) </a:t>
            </a:r>
          </a:p>
          <a:p>
            <a:pPr>
              <a:buFont typeface="Wingdings" pitchFamily="2" charset="2"/>
              <a:buChar char="Ø"/>
            </a:pPr>
            <a:r>
              <a:rPr lang="en-GB" sz="2400" dirty="0" smtClean="0">
                <a:solidFill>
                  <a:schemeClr val="bg1"/>
                </a:solidFill>
                <a:latin typeface="Arial" pitchFamily="34" charset="0"/>
                <a:cs typeface="Arial" pitchFamily="34" charset="0"/>
              </a:rPr>
              <a:t>  carelessly drawn freehand lines which did not stay at a steady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level </a:t>
            </a:r>
          </a:p>
          <a:p>
            <a:pPr>
              <a:buFont typeface="Wingdings" pitchFamily="2" charset="2"/>
              <a:buChar char="Ø"/>
            </a:pPr>
            <a:r>
              <a:rPr lang="en-GB" sz="2400" dirty="0" smtClean="0">
                <a:solidFill>
                  <a:schemeClr val="bg1"/>
                </a:solidFill>
                <a:latin typeface="Arial" pitchFamily="34" charset="0"/>
                <a:cs typeface="Arial" pitchFamily="34" charset="0"/>
              </a:rPr>
              <a:t>  graph line flattening out above (or below) the 12 V value </a:t>
            </a:r>
          </a:p>
          <a:p>
            <a:pPr>
              <a:buFont typeface="Wingdings" pitchFamily="2" charset="2"/>
              <a:buChar char="Ø"/>
            </a:pPr>
            <a:r>
              <a:rPr lang="en-GB" sz="2400" dirty="0" smtClean="0">
                <a:solidFill>
                  <a:schemeClr val="bg1"/>
                </a:solidFill>
                <a:latin typeface="Arial" pitchFamily="34" charset="0"/>
                <a:cs typeface="Arial" pitchFamily="34" charset="0"/>
              </a:rPr>
              <a:t>  graph line stopped, but </a:t>
            </a:r>
            <a:r>
              <a:rPr lang="en-GB" sz="2400" i="1" dirty="0" smtClean="0">
                <a:solidFill>
                  <a:schemeClr val="bg1"/>
                </a:solidFill>
                <a:latin typeface="Arial" pitchFamily="34" charset="0"/>
                <a:cs typeface="Arial" pitchFamily="34" charset="0"/>
              </a:rPr>
              <a:t>still on a rising trend, when the 12 V </a:t>
            </a:r>
            <a:br>
              <a:rPr lang="en-GB" sz="2400" i="1" dirty="0" smtClean="0">
                <a:solidFill>
                  <a:schemeClr val="bg1"/>
                </a:solidFill>
                <a:latin typeface="Arial" pitchFamily="34" charset="0"/>
                <a:cs typeface="Arial" pitchFamily="34" charset="0"/>
              </a:rPr>
            </a:br>
            <a:r>
              <a:rPr lang="en-GB" sz="2400" i="1" dirty="0" smtClean="0">
                <a:solidFill>
                  <a:schemeClr val="bg1"/>
                </a:solidFill>
                <a:latin typeface="Arial" pitchFamily="34" charset="0"/>
                <a:cs typeface="Arial" pitchFamily="34" charset="0"/>
              </a:rPr>
              <a:t>     value is reached </a:t>
            </a:r>
            <a:endParaRPr lang="en-GB" sz="2400" dirty="0" smtClean="0">
              <a:solidFill>
                <a:schemeClr val="bg1"/>
              </a:solidFill>
              <a:latin typeface="Arial" pitchFamily="34" charset="0"/>
              <a:cs typeface="Arial" pitchFamily="34" charset="0"/>
            </a:endParaRPr>
          </a:p>
          <a:p>
            <a:pPr>
              <a:buFont typeface="Wingdings" pitchFamily="2" charset="2"/>
              <a:buChar char="Ø"/>
            </a:pPr>
            <a:r>
              <a:rPr lang="en-GB" sz="2400" dirty="0" smtClean="0">
                <a:solidFill>
                  <a:schemeClr val="bg1"/>
                </a:solidFill>
                <a:latin typeface="Arial" pitchFamily="34" charset="0"/>
                <a:cs typeface="Arial" pitchFamily="34" charset="0"/>
              </a:rPr>
              <a:t>  the value of ‘12’ shown, but no unit indicated anywhere on the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voltage axis </a:t>
            </a:r>
          </a:p>
          <a:p>
            <a:pPr>
              <a:buFont typeface="Wingdings" pitchFamily="2" charset="2"/>
              <a:buChar char="Ø"/>
            </a:pPr>
            <a:r>
              <a:rPr lang="en-GB" sz="2400" dirty="0" smtClean="0">
                <a:solidFill>
                  <a:schemeClr val="bg1"/>
                </a:solidFill>
                <a:latin typeface="Arial" pitchFamily="34" charset="0"/>
                <a:cs typeface="Arial" pitchFamily="34" charset="0"/>
              </a:rPr>
              <a:t>  a gap between the start of the graph line and the origin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up)">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up)">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up)">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up)">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up)">
                                      <p:cBhvr>
                                        <p:cTn id="27" dur="5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up)">
                                      <p:cBhvr>
                                        <p:cTn id="32" dur="5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wipe(up)">
                                      <p:cBhvr>
                                        <p:cTn id="37" dur="5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wipe(up)">
                                      <p:cBhvr>
                                        <p:cTn id="4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32656"/>
            <a:ext cx="9144000" cy="461665"/>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2012 Question 32 </a:t>
            </a:r>
            <a:r>
              <a:rPr lang="en-GB" sz="2400" i="1" dirty="0" smtClean="0">
                <a:solidFill>
                  <a:schemeClr val="bg1"/>
                </a:solidFill>
                <a:latin typeface="Arial" pitchFamily="34" charset="0"/>
                <a:cs typeface="Arial" pitchFamily="34" charset="0"/>
              </a:rPr>
              <a:t>Part </a:t>
            </a:r>
            <a:r>
              <a:rPr lang="en-GB" sz="2400" i="1" dirty="0">
                <a:solidFill>
                  <a:schemeClr val="bg1"/>
                </a:solidFill>
                <a:latin typeface="Arial" pitchFamily="34" charset="0"/>
                <a:cs typeface="Arial" pitchFamily="34" charset="0"/>
              </a:rPr>
              <a:t>(a) </a:t>
            </a:r>
          </a:p>
        </p:txBody>
      </p:sp>
      <p:pic>
        <p:nvPicPr>
          <p:cNvPr id="1026" name="Picture 2"/>
          <p:cNvPicPr>
            <a:picLocks noChangeAspect="1" noChangeArrowheads="1"/>
          </p:cNvPicPr>
          <p:nvPr/>
        </p:nvPicPr>
        <p:blipFill>
          <a:blip r:embed="rId2" cstate="print"/>
          <a:srcRect/>
          <a:stretch>
            <a:fillRect/>
          </a:stretch>
        </p:blipFill>
        <p:spPr bwMode="auto">
          <a:xfrm>
            <a:off x="1" y="955740"/>
            <a:ext cx="9144000" cy="59022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340768"/>
            <a:ext cx="9144000" cy="461665"/>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Marking Instructions:</a:t>
            </a:r>
          </a:p>
        </p:txBody>
      </p:sp>
      <p:sp>
        <p:nvSpPr>
          <p:cNvPr id="14" name="Rectangle 13"/>
          <p:cNvSpPr/>
          <p:nvPr/>
        </p:nvSpPr>
        <p:spPr>
          <a:xfrm>
            <a:off x="323528" y="2132856"/>
            <a:ext cx="3168352" cy="22322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026" name="Group 2"/>
          <p:cNvGrpSpPr>
            <a:grpSpLocks/>
          </p:cNvGrpSpPr>
          <p:nvPr/>
        </p:nvGrpSpPr>
        <p:grpSpPr bwMode="auto">
          <a:xfrm>
            <a:off x="467544" y="2276872"/>
            <a:ext cx="2867025" cy="1905000"/>
            <a:chOff x="450" y="1545"/>
            <a:chExt cx="4515" cy="3000"/>
          </a:xfrm>
        </p:grpSpPr>
        <p:grpSp>
          <p:nvGrpSpPr>
            <p:cNvPr id="1027" name="Group 3"/>
            <p:cNvGrpSpPr>
              <a:grpSpLocks/>
            </p:cNvGrpSpPr>
            <p:nvPr/>
          </p:nvGrpSpPr>
          <p:grpSpPr bwMode="auto">
            <a:xfrm>
              <a:off x="705" y="1545"/>
              <a:ext cx="4260" cy="3000"/>
              <a:chOff x="705" y="1545"/>
              <a:chExt cx="4260" cy="3000"/>
            </a:xfrm>
          </p:grpSpPr>
          <p:grpSp>
            <p:nvGrpSpPr>
              <p:cNvPr id="1028" name="Group 4"/>
              <p:cNvGrpSpPr>
                <a:grpSpLocks/>
              </p:cNvGrpSpPr>
              <p:nvPr/>
            </p:nvGrpSpPr>
            <p:grpSpPr bwMode="auto">
              <a:xfrm>
                <a:off x="1230" y="1545"/>
                <a:ext cx="3570" cy="2700"/>
                <a:chOff x="2625" y="1425"/>
                <a:chExt cx="4440" cy="2700"/>
              </a:xfrm>
            </p:grpSpPr>
            <p:cxnSp>
              <p:nvCxnSpPr>
                <p:cNvPr id="1029" name="AutoShape 5"/>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1030" name="AutoShape 6"/>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cxnSp>
            <p:nvCxnSpPr>
              <p:cNvPr id="1031" name="AutoShape 7"/>
              <p:cNvCxnSpPr>
                <a:cxnSpLocks noChangeShapeType="1"/>
              </p:cNvCxnSpPr>
              <p:nvPr/>
            </p:nvCxnSpPr>
            <p:spPr bwMode="auto">
              <a:xfrm>
                <a:off x="1380" y="2100"/>
                <a:ext cx="3285" cy="0"/>
              </a:xfrm>
              <a:prstGeom prst="straightConnector1">
                <a:avLst/>
              </a:prstGeom>
              <a:noFill/>
              <a:ln w="9525">
                <a:solidFill>
                  <a:srgbClr val="000000"/>
                </a:solidFill>
                <a:prstDash val="dash"/>
                <a:round/>
                <a:headEnd/>
                <a:tailEnd/>
              </a:ln>
            </p:spPr>
          </p:cxnSp>
          <p:sp>
            <p:nvSpPr>
              <p:cNvPr id="1032" name="Text Box 8"/>
              <p:cNvSpPr txBox="1">
                <a:spLocks noChangeArrowheads="1"/>
              </p:cNvSpPr>
              <p:nvPr/>
            </p:nvSpPr>
            <p:spPr bwMode="auto">
              <a:xfrm>
                <a:off x="1125" y="4065"/>
                <a:ext cx="39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Times New Roman" pitchFamily="18" charset="0"/>
                  </a:rPr>
                  <a:t>0</a:t>
                </a:r>
                <a:endParaRPr kumimoji="0" lang="en-US" sz="1800" b="0" i="0" u="none" strike="noStrike" cap="none" normalizeH="0" baseline="0" smtClean="0">
                  <a:ln>
                    <a:noFill/>
                  </a:ln>
                  <a:solidFill>
                    <a:schemeClr val="tx1"/>
                  </a:solidFill>
                  <a:effectLst/>
                  <a:latin typeface="Arial" pitchFamily="34" charset="0"/>
                </a:endParaRPr>
              </a:p>
            </p:txBody>
          </p:sp>
          <p:sp>
            <p:nvSpPr>
              <p:cNvPr id="1033" name="Text Box 9"/>
              <p:cNvSpPr txBox="1">
                <a:spLocks noChangeArrowheads="1"/>
              </p:cNvSpPr>
              <p:nvPr/>
            </p:nvSpPr>
            <p:spPr bwMode="auto">
              <a:xfrm>
                <a:off x="705" y="1875"/>
                <a:ext cx="7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12 V</a:t>
                </a:r>
                <a:endParaRPr kumimoji="0" lang="en-US" sz="1800" b="0" i="0" u="none" strike="noStrike" cap="none" normalizeH="0" baseline="0" smtClean="0">
                  <a:ln>
                    <a:noFill/>
                  </a:ln>
                  <a:solidFill>
                    <a:schemeClr val="tx1"/>
                  </a:solidFill>
                  <a:effectLst/>
                  <a:latin typeface="Arial" pitchFamily="34" charset="0"/>
                </a:endParaRPr>
              </a:p>
            </p:txBody>
          </p:sp>
          <p:sp>
            <p:nvSpPr>
              <p:cNvPr id="1034" name="Text Box 10"/>
              <p:cNvSpPr txBox="1">
                <a:spLocks noChangeArrowheads="1"/>
              </p:cNvSpPr>
              <p:nvPr/>
            </p:nvSpPr>
            <p:spPr bwMode="auto">
              <a:xfrm>
                <a:off x="3870" y="4065"/>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time</a:t>
                </a:r>
                <a:endParaRPr kumimoji="0" lang="en-US" sz="1800" b="0" i="0" u="none" strike="noStrike" cap="none" normalizeH="0" baseline="0" smtClean="0">
                  <a:ln>
                    <a:noFill/>
                  </a:ln>
                  <a:solidFill>
                    <a:schemeClr val="tx1"/>
                  </a:solidFill>
                  <a:effectLst/>
                  <a:latin typeface="Arial" pitchFamily="34" charset="0"/>
                </a:endParaRPr>
              </a:p>
            </p:txBody>
          </p:sp>
        </p:grpSp>
        <p:sp>
          <p:nvSpPr>
            <p:cNvPr id="1035" name="Arc 11"/>
            <p:cNvSpPr>
              <a:spLocks/>
            </p:cNvSpPr>
            <p:nvPr/>
          </p:nvSpPr>
          <p:spPr bwMode="auto">
            <a:xfrm rot="10800000" flipV="1">
              <a:off x="1399" y="2100"/>
              <a:ext cx="2951" cy="196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036" name="Text Box 12"/>
            <p:cNvSpPr txBox="1">
              <a:spLocks noChangeArrowheads="1"/>
            </p:cNvSpPr>
            <p:nvPr/>
          </p:nvSpPr>
          <p:spPr bwMode="auto">
            <a:xfrm>
              <a:off x="450" y="2745"/>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voltage</a:t>
              </a:r>
              <a:endParaRPr kumimoji="0" lang="en-US" sz="1800" b="0" i="0" u="none" strike="noStrike" cap="none" normalizeH="0" baseline="0" smtClean="0">
                <a:ln>
                  <a:noFill/>
                </a:ln>
                <a:solidFill>
                  <a:schemeClr val="tx1"/>
                </a:solidFill>
                <a:effectLst/>
                <a:latin typeface="Arial" pitchFamily="34" charset="0"/>
              </a:endParaRPr>
            </a:p>
          </p:txBody>
        </p:sp>
      </p:grpSp>
      <p:sp>
        <p:nvSpPr>
          <p:cNvPr id="15" name="TextBox 14"/>
          <p:cNvSpPr txBox="1"/>
          <p:nvPr/>
        </p:nvSpPr>
        <p:spPr>
          <a:xfrm>
            <a:off x="3779912" y="1916832"/>
            <a:ext cx="4896544" cy="4154984"/>
          </a:xfrm>
          <a:prstGeom prst="rect">
            <a:avLst/>
          </a:prstGeom>
          <a:noFill/>
        </p:spPr>
        <p:txBody>
          <a:bodyPr wrap="square" rtlCol="0">
            <a:spAutoFit/>
          </a:bodyPr>
          <a:lstStyle/>
          <a:p>
            <a:pPr>
              <a:buFont typeface="Wingdings" pitchFamily="2" charset="2"/>
              <a:buChar char="Ø"/>
            </a:pPr>
            <a:r>
              <a:rPr lang="en-GB" sz="2400" dirty="0" smtClean="0">
                <a:solidFill>
                  <a:schemeClr val="bg1"/>
                </a:solidFill>
                <a:latin typeface="Arial" pitchFamily="34" charset="0"/>
                <a:cs typeface="Arial" pitchFamily="34" charset="0"/>
              </a:rPr>
              <a:t>  Must have correct shape</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before any marks awarded.</a:t>
            </a:r>
          </a:p>
          <a:p>
            <a:pPr>
              <a:buFont typeface="Wingdings" pitchFamily="2" charset="2"/>
              <a:buChar char="Ø"/>
            </a:pPr>
            <a:r>
              <a:rPr lang="en-GB" sz="2400" dirty="0" smtClean="0">
                <a:solidFill>
                  <a:schemeClr val="bg1"/>
                </a:solidFill>
                <a:latin typeface="Arial" pitchFamily="34" charset="0"/>
                <a:cs typeface="Arial" pitchFamily="34" charset="0"/>
              </a:rPr>
              <a:t>  Must have at least one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identifying label on axes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before any marks awarded.</a:t>
            </a:r>
          </a:p>
          <a:p>
            <a:pPr>
              <a:buFont typeface="Wingdings" pitchFamily="2" charset="2"/>
              <a:buChar char="Ø"/>
            </a:pPr>
            <a:r>
              <a:rPr lang="en-GB" sz="2400" dirty="0" smtClean="0">
                <a:solidFill>
                  <a:schemeClr val="bg1"/>
                </a:solidFill>
                <a:latin typeface="Arial" pitchFamily="34" charset="0"/>
                <a:cs typeface="Arial" pitchFamily="34" charset="0"/>
              </a:rPr>
              <a:t>  Shape levelling off – 1 mark</a:t>
            </a:r>
          </a:p>
          <a:p>
            <a:pPr>
              <a:buFont typeface="Wingdings" pitchFamily="2" charset="2"/>
              <a:buChar char="Ø"/>
            </a:pPr>
            <a:r>
              <a:rPr lang="en-GB" sz="2400" dirty="0" smtClean="0">
                <a:solidFill>
                  <a:schemeClr val="bg1"/>
                </a:solidFill>
                <a:latin typeface="Arial" pitchFamily="34" charset="0"/>
                <a:cs typeface="Arial" pitchFamily="34" charset="0"/>
              </a:rPr>
              <a:t>  At 12 V – 1 mark</a:t>
            </a:r>
          </a:p>
          <a:p>
            <a:pPr>
              <a:buFont typeface="Wingdings" pitchFamily="2" charset="2"/>
              <a:buChar char="Ø"/>
            </a:pPr>
            <a:r>
              <a:rPr lang="en-GB" sz="2400" dirty="0" smtClean="0">
                <a:solidFill>
                  <a:schemeClr val="bg1"/>
                </a:solidFill>
                <a:latin typeface="Arial" pitchFamily="34" charset="0"/>
                <a:cs typeface="Arial" pitchFamily="34" charset="0"/>
              </a:rPr>
              <a:t>  Origin missing - 1½ max</a:t>
            </a:r>
          </a:p>
          <a:p>
            <a:pPr>
              <a:buFont typeface="Wingdings" pitchFamily="2" charset="2"/>
              <a:buChar char="Ø"/>
            </a:pPr>
            <a:r>
              <a:rPr lang="en-GB" sz="2400" dirty="0" smtClean="0">
                <a:solidFill>
                  <a:schemeClr val="bg1"/>
                </a:solidFill>
                <a:latin typeface="Arial" pitchFamily="34" charset="0"/>
                <a:cs typeface="Arial" pitchFamily="34" charset="0"/>
              </a:rPr>
              <a:t>  Missing unit - 1½ max</a:t>
            </a:r>
          </a:p>
          <a:p>
            <a:pPr>
              <a:buFont typeface="Wingdings" pitchFamily="2" charset="2"/>
              <a:buChar char="Ø"/>
            </a:pPr>
            <a:r>
              <a:rPr lang="en-GB" sz="2400" dirty="0" smtClean="0">
                <a:solidFill>
                  <a:schemeClr val="bg1"/>
                </a:solidFill>
                <a:latin typeface="Arial" pitchFamily="34" charset="0"/>
                <a:cs typeface="Arial" pitchFamily="34" charset="0"/>
              </a:rPr>
              <a:t>  Not starting from zero - 1½ max</a:t>
            </a:r>
          </a:p>
          <a:p>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wipe(up)">
                                      <p:cBhvr>
                                        <p:cTn id="7" dur="10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wipe(up)">
                                      <p:cBhvr>
                                        <p:cTn id="12" dur="10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wipe(up)">
                                      <p:cBhvr>
                                        <p:cTn id="17" dur="1000"/>
                                        <p:tgtEl>
                                          <p:spTgt spid="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5">
                                            <p:txEl>
                                              <p:pRg st="3" end="3"/>
                                            </p:txEl>
                                          </p:spTgt>
                                        </p:tgtEl>
                                        <p:attrNameLst>
                                          <p:attrName>style.visibility</p:attrName>
                                        </p:attrNameLst>
                                      </p:cBhvr>
                                      <p:to>
                                        <p:strVal val="visible"/>
                                      </p:to>
                                    </p:set>
                                    <p:animEffect transition="in" filter="wipe(up)">
                                      <p:cBhvr>
                                        <p:cTn id="22" dur="1000"/>
                                        <p:tgtEl>
                                          <p:spTgt spid="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5">
                                            <p:txEl>
                                              <p:pRg st="4" end="4"/>
                                            </p:txEl>
                                          </p:spTgt>
                                        </p:tgtEl>
                                        <p:attrNameLst>
                                          <p:attrName>style.visibility</p:attrName>
                                        </p:attrNameLst>
                                      </p:cBhvr>
                                      <p:to>
                                        <p:strVal val="visible"/>
                                      </p:to>
                                    </p:set>
                                    <p:animEffect transition="in" filter="wipe(up)">
                                      <p:cBhvr>
                                        <p:cTn id="27" dur="1000"/>
                                        <p:tgtEl>
                                          <p:spTgt spid="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5">
                                            <p:txEl>
                                              <p:pRg st="5" end="5"/>
                                            </p:txEl>
                                          </p:spTgt>
                                        </p:tgtEl>
                                        <p:attrNameLst>
                                          <p:attrName>style.visibility</p:attrName>
                                        </p:attrNameLst>
                                      </p:cBhvr>
                                      <p:to>
                                        <p:strVal val="visible"/>
                                      </p:to>
                                    </p:set>
                                    <p:animEffect transition="in" filter="wipe(up)">
                                      <p:cBhvr>
                                        <p:cTn id="32" dur="1000"/>
                                        <p:tgtEl>
                                          <p:spTgt spid="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15">
                                            <p:txEl>
                                              <p:pRg st="6" end="6"/>
                                            </p:txEl>
                                          </p:spTgt>
                                        </p:tgtEl>
                                        <p:attrNameLst>
                                          <p:attrName>style.visibility</p:attrName>
                                        </p:attrNameLst>
                                      </p:cBhvr>
                                      <p:to>
                                        <p:strVal val="visible"/>
                                      </p:to>
                                    </p:set>
                                    <p:animEffect transition="in" filter="wipe(up)">
                                      <p:cBhvr>
                                        <p:cTn id="37" dur="10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50" name="Group 2"/>
          <p:cNvGrpSpPr>
            <a:grpSpLocks/>
          </p:cNvGrpSpPr>
          <p:nvPr/>
        </p:nvGrpSpPr>
        <p:grpSpPr bwMode="auto">
          <a:xfrm>
            <a:off x="2627784" y="620688"/>
            <a:ext cx="2867025" cy="1905000"/>
            <a:chOff x="450" y="1545"/>
            <a:chExt cx="4515" cy="3000"/>
          </a:xfrm>
        </p:grpSpPr>
        <p:grpSp>
          <p:nvGrpSpPr>
            <p:cNvPr id="2051" name="Group 3"/>
            <p:cNvGrpSpPr>
              <a:grpSpLocks/>
            </p:cNvGrpSpPr>
            <p:nvPr/>
          </p:nvGrpSpPr>
          <p:grpSpPr bwMode="auto">
            <a:xfrm>
              <a:off x="705" y="1545"/>
              <a:ext cx="4260" cy="3000"/>
              <a:chOff x="705" y="1545"/>
              <a:chExt cx="4260" cy="3000"/>
            </a:xfrm>
          </p:grpSpPr>
          <p:grpSp>
            <p:nvGrpSpPr>
              <p:cNvPr id="2052" name="Group 4"/>
              <p:cNvGrpSpPr>
                <a:grpSpLocks/>
              </p:cNvGrpSpPr>
              <p:nvPr/>
            </p:nvGrpSpPr>
            <p:grpSpPr bwMode="auto">
              <a:xfrm>
                <a:off x="1230" y="1545"/>
                <a:ext cx="3570" cy="2700"/>
                <a:chOff x="2625" y="1425"/>
                <a:chExt cx="4440" cy="2700"/>
              </a:xfrm>
            </p:grpSpPr>
            <p:cxnSp>
              <p:nvCxnSpPr>
                <p:cNvPr id="2053" name="AutoShape 5"/>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2054" name="AutoShape 6"/>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cxnSp>
            <p:nvCxnSpPr>
              <p:cNvPr id="2055" name="AutoShape 7"/>
              <p:cNvCxnSpPr>
                <a:cxnSpLocks noChangeShapeType="1"/>
              </p:cNvCxnSpPr>
              <p:nvPr/>
            </p:nvCxnSpPr>
            <p:spPr bwMode="auto">
              <a:xfrm>
                <a:off x="1380" y="2100"/>
                <a:ext cx="3285" cy="0"/>
              </a:xfrm>
              <a:prstGeom prst="straightConnector1">
                <a:avLst/>
              </a:prstGeom>
              <a:noFill/>
              <a:ln w="9525">
                <a:solidFill>
                  <a:srgbClr val="000000"/>
                </a:solidFill>
                <a:prstDash val="dash"/>
                <a:round/>
                <a:headEnd/>
                <a:tailEnd/>
              </a:ln>
            </p:spPr>
          </p:cxnSp>
          <p:sp>
            <p:nvSpPr>
              <p:cNvPr id="2056" name="Text Box 8"/>
              <p:cNvSpPr txBox="1">
                <a:spLocks noChangeArrowheads="1"/>
              </p:cNvSpPr>
              <p:nvPr/>
            </p:nvSpPr>
            <p:spPr bwMode="auto">
              <a:xfrm>
                <a:off x="1125" y="4065"/>
                <a:ext cx="39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Times New Roman" pitchFamily="18" charset="0"/>
                  </a:rPr>
                  <a:t>0</a:t>
                </a:r>
                <a:endParaRPr kumimoji="0" lang="en-US" sz="1800" b="0" i="0" u="none" strike="noStrike" cap="none" normalizeH="0" baseline="0" smtClean="0">
                  <a:ln>
                    <a:noFill/>
                  </a:ln>
                  <a:solidFill>
                    <a:schemeClr val="tx1"/>
                  </a:solidFill>
                  <a:effectLst/>
                  <a:latin typeface="Arial" pitchFamily="34" charset="0"/>
                </a:endParaRPr>
              </a:p>
            </p:txBody>
          </p:sp>
          <p:sp>
            <p:nvSpPr>
              <p:cNvPr id="2057" name="Text Box 9"/>
              <p:cNvSpPr txBox="1">
                <a:spLocks noChangeArrowheads="1"/>
              </p:cNvSpPr>
              <p:nvPr/>
            </p:nvSpPr>
            <p:spPr bwMode="auto">
              <a:xfrm>
                <a:off x="705" y="1875"/>
                <a:ext cx="7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12 V</a:t>
                </a:r>
                <a:endParaRPr kumimoji="0" lang="en-US" sz="1800" b="0" i="0" u="none" strike="noStrike" cap="none" normalizeH="0" baseline="0" smtClean="0">
                  <a:ln>
                    <a:noFill/>
                  </a:ln>
                  <a:solidFill>
                    <a:schemeClr val="tx1"/>
                  </a:solidFill>
                  <a:effectLst/>
                  <a:latin typeface="Arial" pitchFamily="34" charset="0"/>
                </a:endParaRPr>
              </a:p>
            </p:txBody>
          </p:sp>
          <p:sp>
            <p:nvSpPr>
              <p:cNvPr id="2058" name="Text Box 10"/>
              <p:cNvSpPr txBox="1">
                <a:spLocks noChangeArrowheads="1"/>
              </p:cNvSpPr>
              <p:nvPr/>
            </p:nvSpPr>
            <p:spPr bwMode="auto">
              <a:xfrm>
                <a:off x="3870" y="4065"/>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time</a:t>
                </a:r>
                <a:endParaRPr kumimoji="0" lang="en-US" sz="1800" b="0" i="0" u="none" strike="noStrike" cap="none" normalizeH="0" baseline="0" smtClean="0">
                  <a:ln>
                    <a:noFill/>
                  </a:ln>
                  <a:solidFill>
                    <a:schemeClr val="tx1"/>
                  </a:solidFill>
                  <a:effectLst/>
                  <a:latin typeface="Arial" pitchFamily="34" charset="0"/>
                </a:endParaRPr>
              </a:p>
            </p:txBody>
          </p:sp>
        </p:grpSp>
        <p:sp>
          <p:nvSpPr>
            <p:cNvPr id="2059" name="Arc 11"/>
            <p:cNvSpPr>
              <a:spLocks/>
            </p:cNvSpPr>
            <p:nvPr/>
          </p:nvSpPr>
          <p:spPr bwMode="auto">
            <a:xfrm rot="10800000" flipV="1">
              <a:off x="1399" y="2100"/>
              <a:ext cx="2951" cy="196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060" name="Text Box 12"/>
            <p:cNvSpPr txBox="1">
              <a:spLocks noChangeArrowheads="1"/>
            </p:cNvSpPr>
            <p:nvPr/>
          </p:nvSpPr>
          <p:spPr bwMode="auto">
            <a:xfrm>
              <a:off x="450" y="2745"/>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voltage</a:t>
              </a:r>
              <a:endParaRPr kumimoji="0" lang="en-US" sz="1800" b="0" i="0" u="none" strike="noStrike" cap="none" normalizeH="0" baseline="0" smtClean="0">
                <a:ln>
                  <a:noFill/>
                </a:ln>
                <a:solidFill>
                  <a:schemeClr val="tx1"/>
                </a:solidFill>
                <a:effectLst/>
                <a:latin typeface="Arial" pitchFamily="34" charset="0"/>
              </a:endParaRPr>
            </a:p>
          </p:txBody>
        </p:sp>
      </p:grpSp>
      <p:sp>
        <p:nvSpPr>
          <p:cNvPr id="16" name="TextBox 15"/>
          <p:cNvSpPr txBox="1"/>
          <p:nvPr/>
        </p:nvSpPr>
        <p:spPr>
          <a:xfrm>
            <a:off x="2483768" y="3140968"/>
            <a:ext cx="6264696" cy="1938992"/>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2.</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correct shape</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labelled correctly </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levels off at 12V</a:t>
            </a:r>
            <a:endParaRPr lang="en-GB" sz="2400" dirty="0">
              <a:solidFill>
                <a:schemeClr val="bg1"/>
              </a:solidFill>
              <a:latin typeface="Arial" pitchFamily="34" charset="0"/>
              <a:cs typeface="Arial" pitchFamily="34" charset="0"/>
            </a:endParaRPr>
          </a:p>
        </p:txBody>
      </p:sp>
      <p:sp>
        <p:nvSpPr>
          <p:cNvPr id="17" name="TextBox 16"/>
          <p:cNvSpPr txBox="1"/>
          <p:nvPr/>
        </p:nvSpPr>
        <p:spPr>
          <a:xfrm>
            <a:off x="467544" y="476672"/>
            <a:ext cx="356188"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1</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wipe(up)">
                                      <p:cBhvr>
                                        <p:cTn id="21" dur="1000"/>
                                        <p:tgtEl>
                                          <p:spTgt spid="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xEl>
                                              <p:pRg st="4" end="4"/>
                                            </p:txEl>
                                          </p:spTgt>
                                        </p:tgtEl>
                                        <p:attrNameLst>
                                          <p:attrName>style.visibility</p:attrName>
                                        </p:attrNameLst>
                                      </p:cBhvr>
                                      <p:to>
                                        <p:strVal val="visible"/>
                                      </p:to>
                                    </p:set>
                                    <p:animEffect transition="in" filter="wipe(up)">
                                      <p:cBhvr>
                                        <p:cTn id="26" dur="10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555776" y="3140968"/>
            <a:ext cx="6588224" cy="2308324"/>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2.</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correct shape</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labelled correctly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(the unit beside the 12 labels this axis.) </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levels at off at 12V</a:t>
            </a:r>
            <a:endParaRPr lang="en-GB" sz="2400" dirty="0">
              <a:solidFill>
                <a:schemeClr val="bg1"/>
              </a:solidFill>
              <a:latin typeface="Arial" pitchFamily="34" charset="0"/>
              <a:cs typeface="Arial" pitchFamily="34" charset="0"/>
            </a:endParaRPr>
          </a:p>
        </p:txBody>
      </p:sp>
      <p:grpSp>
        <p:nvGrpSpPr>
          <p:cNvPr id="3074" name="Group 2"/>
          <p:cNvGrpSpPr>
            <a:grpSpLocks/>
          </p:cNvGrpSpPr>
          <p:nvPr/>
        </p:nvGrpSpPr>
        <p:grpSpPr bwMode="auto">
          <a:xfrm>
            <a:off x="3032745" y="587896"/>
            <a:ext cx="2619375" cy="1905000"/>
            <a:chOff x="750" y="4740"/>
            <a:chExt cx="4125" cy="3000"/>
          </a:xfrm>
        </p:grpSpPr>
        <p:grpSp>
          <p:nvGrpSpPr>
            <p:cNvPr id="3075" name="Group 3"/>
            <p:cNvGrpSpPr>
              <a:grpSpLocks/>
            </p:cNvGrpSpPr>
            <p:nvPr/>
          </p:nvGrpSpPr>
          <p:grpSpPr bwMode="auto">
            <a:xfrm>
              <a:off x="1230" y="4740"/>
              <a:ext cx="3570" cy="2700"/>
              <a:chOff x="2625" y="1425"/>
              <a:chExt cx="4440" cy="2700"/>
            </a:xfrm>
          </p:grpSpPr>
          <p:cxnSp>
            <p:nvCxnSpPr>
              <p:cNvPr id="3076" name="AutoShape 4"/>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3077" name="AutoShape 5"/>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cxnSp>
          <p:nvCxnSpPr>
            <p:cNvPr id="3078" name="AutoShape 6"/>
            <p:cNvCxnSpPr>
              <a:cxnSpLocks noChangeShapeType="1"/>
            </p:cNvCxnSpPr>
            <p:nvPr/>
          </p:nvCxnSpPr>
          <p:spPr bwMode="auto">
            <a:xfrm>
              <a:off x="1425" y="5340"/>
              <a:ext cx="3285" cy="0"/>
            </a:xfrm>
            <a:prstGeom prst="straightConnector1">
              <a:avLst/>
            </a:prstGeom>
            <a:noFill/>
            <a:ln w="9525">
              <a:solidFill>
                <a:srgbClr val="000000"/>
              </a:solidFill>
              <a:prstDash val="dash"/>
              <a:round/>
              <a:headEnd/>
              <a:tailEnd/>
            </a:ln>
          </p:spPr>
        </p:cxnSp>
        <p:sp>
          <p:nvSpPr>
            <p:cNvPr id="3079" name="Text Box 7"/>
            <p:cNvSpPr txBox="1">
              <a:spLocks noChangeArrowheads="1"/>
            </p:cNvSpPr>
            <p:nvPr/>
          </p:nvSpPr>
          <p:spPr bwMode="auto">
            <a:xfrm>
              <a:off x="1050" y="7260"/>
              <a:ext cx="39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Times New Roman" pitchFamily="18" charset="0"/>
                </a:rPr>
                <a:t>0</a:t>
              </a:r>
              <a:endParaRPr kumimoji="0" lang="en-US" sz="1800" b="0" i="0" u="none" strike="noStrike" cap="none" normalizeH="0" baseline="0" smtClean="0">
                <a:ln>
                  <a:noFill/>
                </a:ln>
                <a:solidFill>
                  <a:schemeClr val="tx1"/>
                </a:solidFill>
                <a:effectLst/>
                <a:latin typeface="Arial" pitchFamily="34" charset="0"/>
              </a:endParaRPr>
            </a:p>
          </p:txBody>
        </p:sp>
        <p:sp>
          <p:nvSpPr>
            <p:cNvPr id="3080" name="Text Box 8"/>
            <p:cNvSpPr txBox="1">
              <a:spLocks noChangeArrowheads="1"/>
            </p:cNvSpPr>
            <p:nvPr/>
          </p:nvSpPr>
          <p:spPr bwMode="auto">
            <a:xfrm>
              <a:off x="750" y="5100"/>
              <a:ext cx="7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12 V</a:t>
              </a:r>
              <a:endParaRPr kumimoji="0" lang="en-US" sz="1800" b="0" i="0" u="none" strike="noStrike" cap="none" normalizeH="0" baseline="0" smtClean="0">
                <a:ln>
                  <a:noFill/>
                </a:ln>
                <a:solidFill>
                  <a:schemeClr val="tx1"/>
                </a:solidFill>
                <a:effectLst/>
                <a:latin typeface="Arial" pitchFamily="34" charset="0"/>
              </a:endParaRPr>
            </a:p>
          </p:txBody>
        </p:sp>
        <p:sp>
          <p:nvSpPr>
            <p:cNvPr id="3081" name="Text Box 9"/>
            <p:cNvSpPr txBox="1">
              <a:spLocks noChangeArrowheads="1"/>
            </p:cNvSpPr>
            <p:nvPr/>
          </p:nvSpPr>
          <p:spPr bwMode="auto">
            <a:xfrm>
              <a:off x="3780" y="7260"/>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time</a:t>
              </a:r>
              <a:endParaRPr kumimoji="0" lang="en-US" sz="1800" b="0" i="0" u="none" strike="noStrike" cap="none" normalizeH="0" baseline="0" smtClean="0">
                <a:ln>
                  <a:noFill/>
                </a:ln>
                <a:solidFill>
                  <a:schemeClr val="tx1"/>
                </a:solidFill>
                <a:effectLst/>
                <a:latin typeface="Arial" pitchFamily="34" charset="0"/>
              </a:endParaRPr>
            </a:p>
          </p:txBody>
        </p:sp>
        <p:sp>
          <p:nvSpPr>
            <p:cNvPr id="3082" name="Arc 10"/>
            <p:cNvSpPr>
              <a:spLocks/>
            </p:cNvSpPr>
            <p:nvPr/>
          </p:nvSpPr>
          <p:spPr bwMode="auto">
            <a:xfrm rot="10800000" flipV="1">
              <a:off x="1412" y="5340"/>
              <a:ext cx="2952" cy="1921"/>
            </a:xfrm>
            <a:custGeom>
              <a:avLst/>
              <a:gdLst>
                <a:gd name="G0" fmla="+- 8 0 0"/>
                <a:gd name="G1" fmla="+- 21600 0 0"/>
                <a:gd name="G2" fmla="+- 21600 0 0"/>
                <a:gd name="T0" fmla="*/ 0 w 21608"/>
                <a:gd name="T1" fmla="*/ 0 h 21600"/>
                <a:gd name="T2" fmla="*/ 21608 w 21608"/>
                <a:gd name="T3" fmla="*/ 21600 h 21600"/>
                <a:gd name="T4" fmla="*/ 8 w 21608"/>
                <a:gd name="T5" fmla="*/ 21600 h 21600"/>
              </a:gdLst>
              <a:ahLst/>
              <a:cxnLst>
                <a:cxn ang="0">
                  <a:pos x="T0" y="T1"/>
                </a:cxn>
                <a:cxn ang="0">
                  <a:pos x="T2" y="T3"/>
                </a:cxn>
                <a:cxn ang="0">
                  <a:pos x="T4" y="T5"/>
                </a:cxn>
              </a:cxnLst>
              <a:rect l="0" t="0" r="r" b="b"/>
              <a:pathLst>
                <a:path w="21608" h="21600" fill="none" extrusionOk="0">
                  <a:moveTo>
                    <a:pt x="0" y="0"/>
                  </a:moveTo>
                  <a:cubicBezTo>
                    <a:pt x="2" y="0"/>
                    <a:pt x="5" y="-1"/>
                    <a:pt x="8" y="0"/>
                  </a:cubicBezTo>
                  <a:cubicBezTo>
                    <a:pt x="11937" y="0"/>
                    <a:pt x="21608" y="9670"/>
                    <a:pt x="21608" y="21600"/>
                  </a:cubicBezTo>
                </a:path>
                <a:path w="21608" h="21600" stroke="0" extrusionOk="0">
                  <a:moveTo>
                    <a:pt x="0" y="0"/>
                  </a:moveTo>
                  <a:cubicBezTo>
                    <a:pt x="2" y="0"/>
                    <a:pt x="5" y="-1"/>
                    <a:pt x="8" y="0"/>
                  </a:cubicBezTo>
                  <a:cubicBezTo>
                    <a:pt x="11937" y="0"/>
                    <a:pt x="21608" y="9670"/>
                    <a:pt x="21608" y="21600"/>
                  </a:cubicBezTo>
                  <a:lnTo>
                    <a:pt x="8"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13" name="TextBox 12"/>
          <p:cNvSpPr txBox="1"/>
          <p:nvPr/>
        </p:nvSpPr>
        <p:spPr>
          <a:xfrm>
            <a:off x="467544" y="476672"/>
            <a:ext cx="356188"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2</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wipe(up)">
                                      <p:cBhvr>
                                        <p:cTn id="21" dur="1000"/>
                                        <p:tgtEl>
                                          <p:spTgt spid="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xEl>
                                              <p:pRg st="4" end="4"/>
                                            </p:txEl>
                                          </p:spTgt>
                                        </p:tgtEl>
                                        <p:attrNameLst>
                                          <p:attrName>style.visibility</p:attrName>
                                        </p:attrNameLst>
                                      </p:cBhvr>
                                      <p:to>
                                        <p:strVal val="visible"/>
                                      </p:to>
                                    </p:set>
                                    <p:animEffect transition="in" filter="wipe(up)">
                                      <p:cBhvr>
                                        <p:cTn id="26" dur="10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555776" y="3140968"/>
            <a:ext cx="6588224" cy="3416320"/>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2.</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correct shape</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labelled correctly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(the unit beside the 12 labels this axis.</a:t>
            </a:r>
            <a:r>
              <a:rPr lang="en-GB" sz="2400" dirty="0">
                <a:solidFill>
                  <a:schemeClr val="bg1"/>
                </a:solidFill>
                <a:latin typeface="Arial" pitchFamily="34" charset="0"/>
                <a:cs typeface="Arial" pitchFamily="34" charset="0"/>
              </a:rPr>
              <a:t/>
            </a:r>
            <a:br>
              <a:rPr lang="en-GB" sz="2400" dirty="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The question asks for graph of voltage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varying with time, since V identified then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the x-axis must be time.) </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levels at off at 12V</a:t>
            </a:r>
            <a:endParaRPr lang="en-GB" sz="2400" dirty="0">
              <a:solidFill>
                <a:schemeClr val="bg1"/>
              </a:solidFill>
              <a:latin typeface="Arial" pitchFamily="34" charset="0"/>
              <a:cs typeface="Arial" pitchFamily="34" charset="0"/>
            </a:endParaRPr>
          </a:p>
        </p:txBody>
      </p:sp>
      <p:grpSp>
        <p:nvGrpSpPr>
          <p:cNvPr id="4098" name="Group 2"/>
          <p:cNvGrpSpPr>
            <a:grpSpLocks/>
          </p:cNvGrpSpPr>
          <p:nvPr/>
        </p:nvGrpSpPr>
        <p:grpSpPr bwMode="auto">
          <a:xfrm>
            <a:off x="2771800" y="548680"/>
            <a:ext cx="2628900" cy="1905000"/>
            <a:chOff x="660" y="8085"/>
            <a:chExt cx="4140" cy="3000"/>
          </a:xfrm>
        </p:grpSpPr>
        <p:grpSp>
          <p:nvGrpSpPr>
            <p:cNvPr id="4099" name="Group 3"/>
            <p:cNvGrpSpPr>
              <a:grpSpLocks/>
            </p:cNvGrpSpPr>
            <p:nvPr/>
          </p:nvGrpSpPr>
          <p:grpSpPr bwMode="auto">
            <a:xfrm>
              <a:off x="1230" y="8085"/>
              <a:ext cx="3570" cy="2700"/>
              <a:chOff x="2625" y="1425"/>
              <a:chExt cx="4440" cy="2700"/>
            </a:xfrm>
          </p:grpSpPr>
          <p:cxnSp>
            <p:nvCxnSpPr>
              <p:cNvPr id="4100" name="AutoShape 4"/>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4101" name="AutoShape 5"/>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cxnSp>
          <p:nvCxnSpPr>
            <p:cNvPr id="4102" name="AutoShape 6"/>
            <p:cNvCxnSpPr>
              <a:cxnSpLocks noChangeShapeType="1"/>
            </p:cNvCxnSpPr>
            <p:nvPr/>
          </p:nvCxnSpPr>
          <p:spPr bwMode="auto">
            <a:xfrm>
              <a:off x="1380" y="8670"/>
              <a:ext cx="3285" cy="0"/>
            </a:xfrm>
            <a:prstGeom prst="straightConnector1">
              <a:avLst/>
            </a:prstGeom>
            <a:noFill/>
            <a:ln w="9525">
              <a:solidFill>
                <a:srgbClr val="000000"/>
              </a:solidFill>
              <a:prstDash val="dash"/>
              <a:round/>
              <a:headEnd/>
              <a:tailEnd/>
            </a:ln>
          </p:spPr>
        </p:cxnSp>
        <p:sp>
          <p:nvSpPr>
            <p:cNvPr id="4103" name="Text Box 7"/>
            <p:cNvSpPr txBox="1">
              <a:spLocks noChangeArrowheads="1"/>
            </p:cNvSpPr>
            <p:nvPr/>
          </p:nvSpPr>
          <p:spPr bwMode="auto">
            <a:xfrm>
              <a:off x="1050" y="10605"/>
              <a:ext cx="39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Times New Roman" pitchFamily="18" charset="0"/>
                </a:rPr>
                <a:t>0</a:t>
              </a:r>
              <a:endParaRPr kumimoji="0" lang="en-US" sz="1800" b="0" i="0" u="none" strike="noStrike" cap="none" normalizeH="0" baseline="0" smtClean="0">
                <a:ln>
                  <a:noFill/>
                </a:ln>
                <a:solidFill>
                  <a:schemeClr val="tx1"/>
                </a:solidFill>
                <a:effectLst/>
                <a:latin typeface="Arial" pitchFamily="34" charset="0"/>
              </a:endParaRPr>
            </a:p>
          </p:txBody>
        </p:sp>
        <p:sp>
          <p:nvSpPr>
            <p:cNvPr id="4104" name="Text Box 8"/>
            <p:cNvSpPr txBox="1">
              <a:spLocks noChangeArrowheads="1"/>
            </p:cNvSpPr>
            <p:nvPr/>
          </p:nvSpPr>
          <p:spPr bwMode="auto">
            <a:xfrm>
              <a:off x="660" y="8415"/>
              <a:ext cx="7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12 V</a:t>
              </a:r>
              <a:endParaRPr kumimoji="0" lang="en-US" sz="1800" b="0" i="0" u="none" strike="noStrike" cap="none" normalizeH="0" baseline="0" smtClean="0">
                <a:ln>
                  <a:noFill/>
                </a:ln>
                <a:solidFill>
                  <a:schemeClr val="tx1"/>
                </a:solidFill>
                <a:effectLst/>
                <a:latin typeface="Arial" pitchFamily="34" charset="0"/>
              </a:endParaRPr>
            </a:p>
          </p:txBody>
        </p:sp>
        <p:sp>
          <p:nvSpPr>
            <p:cNvPr id="4105" name="Arc 9"/>
            <p:cNvSpPr>
              <a:spLocks/>
            </p:cNvSpPr>
            <p:nvPr/>
          </p:nvSpPr>
          <p:spPr bwMode="auto">
            <a:xfrm rot="10800000" flipV="1">
              <a:off x="1398" y="8670"/>
              <a:ext cx="2952" cy="1921"/>
            </a:xfrm>
            <a:custGeom>
              <a:avLst/>
              <a:gdLst>
                <a:gd name="G0" fmla="+- 8 0 0"/>
                <a:gd name="G1" fmla="+- 21600 0 0"/>
                <a:gd name="G2" fmla="+- 21600 0 0"/>
                <a:gd name="T0" fmla="*/ 0 w 21608"/>
                <a:gd name="T1" fmla="*/ 0 h 21600"/>
                <a:gd name="T2" fmla="*/ 21608 w 21608"/>
                <a:gd name="T3" fmla="*/ 21600 h 21600"/>
                <a:gd name="T4" fmla="*/ 8 w 21608"/>
                <a:gd name="T5" fmla="*/ 21600 h 21600"/>
              </a:gdLst>
              <a:ahLst/>
              <a:cxnLst>
                <a:cxn ang="0">
                  <a:pos x="T0" y="T1"/>
                </a:cxn>
                <a:cxn ang="0">
                  <a:pos x="T2" y="T3"/>
                </a:cxn>
                <a:cxn ang="0">
                  <a:pos x="T4" y="T5"/>
                </a:cxn>
              </a:cxnLst>
              <a:rect l="0" t="0" r="r" b="b"/>
              <a:pathLst>
                <a:path w="21608" h="21600" fill="none" extrusionOk="0">
                  <a:moveTo>
                    <a:pt x="0" y="0"/>
                  </a:moveTo>
                  <a:cubicBezTo>
                    <a:pt x="2" y="0"/>
                    <a:pt x="5" y="-1"/>
                    <a:pt x="8" y="0"/>
                  </a:cubicBezTo>
                  <a:cubicBezTo>
                    <a:pt x="11937" y="0"/>
                    <a:pt x="21608" y="9670"/>
                    <a:pt x="21608" y="21600"/>
                  </a:cubicBezTo>
                </a:path>
                <a:path w="21608" h="21600" stroke="0" extrusionOk="0">
                  <a:moveTo>
                    <a:pt x="0" y="0"/>
                  </a:moveTo>
                  <a:cubicBezTo>
                    <a:pt x="2" y="0"/>
                    <a:pt x="5" y="-1"/>
                    <a:pt x="8" y="0"/>
                  </a:cubicBezTo>
                  <a:cubicBezTo>
                    <a:pt x="11937" y="0"/>
                    <a:pt x="21608" y="9670"/>
                    <a:pt x="21608" y="21600"/>
                  </a:cubicBezTo>
                  <a:lnTo>
                    <a:pt x="8"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12" name="TextBox 11"/>
          <p:cNvSpPr txBox="1"/>
          <p:nvPr/>
        </p:nvSpPr>
        <p:spPr>
          <a:xfrm>
            <a:off x="467544" y="476672"/>
            <a:ext cx="356188"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3</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wipe(up)">
                                      <p:cBhvr>
                                        <p:cTn id="21" dur="1000"/>
                                        <p:tgtEl>
                                          <p:spTgt spid="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xEl>
                                              <p:pRg st="4" end="4"/>
                                            </p:txEl>
                                          </p:spTgt>
                                        </p:tgtEl>
                                        <p:attrNameLst>
                                          <p:attrName>style.visibility</p:attrName>
                                        </p:attrNameLst>
                                      </p:cBhvr>
                                      <p:to>
                                        <p:strVal val="visible"/>
                                      </p:to>
                                    </p:set>
                                    <p:animEffect transition="in" filter="wipe(up)">
                                      <p:cBhvr>
                                        <p:cTn id="26" dur="10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555776" y="3140968"/>
            <a:ext cx="6588224" cy="2677656"/>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1½.</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correct shape</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labelling incomplete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(although the y-axis is labelled voltage </a:t>
            </a:r>
            <a:br>
              <a:rPr lang="en-GB" sz="2400" dirty="0" smtClean="0">
                <a:solidFill>
                  <a:schemeClr val="bg1"/>
                </a:solidFill>
                <a:latin typeface="Arial" pitchFamily="34" charset="0"/>
                <a:cs typeface="Arial" pitchFamily="34" charset="0"/>
              </a:rPr>
            </a:br>
            <a:r>
              <a:rPr lang="en-GB" sz="2400" dirty="0" smtClean="0">
                <a:solidFill>
                  <a:schemeClr val="bg1"/>
                </a:solidFill>
                <a:latin typeface="Arial" pitchFamily="34" charset="0"/>
                <a:cs typeface="Arial" pitchFamily="34" charset="0"/>
              </a:rPr>
              <a:t>      there is no unit against the 12) </a:t>
            </a:r>
          </a:p>
          <a:p>
            <a:pPr lvl="1">
              <a:buFont typeface="Wingdings" pitchFamily="2" charset="2"/>
              <a:buChar char="Ø"/>
            </a:pPr>
            <a:r>
              <a:rPr lang="en-GB" sz="2400" dirty="0">
                <a:solidFill>
                  <a:schemeClr val="bg1"/>
                </a:solidFill>
                <a:latin typeface="Arial" pitchFamily="34" charset="0"/>
                <a:cs typeface="Arial" pitchFamily="34" charset="0"/>
              </a:rPr>
              <a:t> </a:t>
            </a:r>
            <a:r>
              <a:rPr lang="en-GB" sz="2400" dirty="0" smtClean="0">
                <a:solidFill>
                  <a:schemeClr val="bg1"/>
                </a:solidFill>
                <a:latin typeface="Arial" pitchFamily="34" charset="0"/>
                <a:cs typeface="Arial" pitchFamily="34" charset="0"/>
              </a:rPr>
              <a:t> levels off at 12V</a:t>
            </a:r>
            <a:endParaRPr lang="en-GB" sz="2400" dirty="0">
              <a:solidFill>
                <a:schemeClr val="bg1"/>
              </a:solidFill>
              <a:latin typeface="Arial" pitchFamily="34" charset="0"/>
              <a:cs typeface="Arial" pitchFamily="34" charset="0"/>
            </a:endParaRPr>
          </a:p>
        </p:txBody>
      </p:sp>
      <p:grpSp>
        <p:nvGrpSpPr>
          <p:cNvPr id="5122" name="Group 2"/>
          <p:cNvGrpSpPr>
            <a:grpSpLocks/>
          </p:cNvGrpSpPr>
          <p:nvPr/>
        </p:nvGrpSpPr>
        <p:grpSpPr bwMode="auto">
          <a:xfrm>
            <a:off x="2627784" y="548680"/>
            <a:ext cx="3057525" cy="1905000"/>
            <a:chOff x="315" y="11580"/>
            <a:chExt cx="4815" cy="3000"/>
          </a:xfrm>
        </p:grpSpPr>
        <p:grpSp>
          <p:nvGrpSpPr>
            <p:cNvPr id="5123" name="Group 3"/>
            <p:cNvGrpSpPr>
              <a:grpSpLocks/>
            </p:cNvGrpSpPr>
            <p:nvPr/>
          </p:nvGrpSpPr>
          <p:grpSpPr bwMode="auto">
            <a:xfrm>
              <a:off x="1230" y="11580"/>
              <a:ext cx="3570" cy="2700"/>
              <a:chOff x="2625" y="1425"/>
              <a:chExt cx="4440" cy="2700"/>
            </a:xfrm>
          </p:grpSpPr>
          <p:cxnSp>
            <p:nvCxnSpPr>
              <p:cNvPr id="5124" name="AutoShape 4"/>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5125" name="AutoShape 5"/>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cxnSp>
          <p:nvCxnSpPr>
            <p:cNvPr id="5126" name="AutoShape 6"/>
            <p:cNvCxnSpPr>
              <a:cxnSpLocks noChangeShapeType="1"/>
            </p:cNvCxnSpPr>
            <p:nvPr/>
          </p:nvCxnSpPr>
          <p:spPr bwMode="auto">
            <a:xfrm>
              <a:off x="1380" y="12180"/>
              <a:ext cx="3285" cy="0"/>
            </a:xfrm>
            <a:prstGeom prst="straightConnector1">
              <a:avLst/>
            </a:prstGeom>
            <a:noFill/>
            <a:ln w="9525">
              <a:solidFill>
                <a:srgbClr val="000000"/>
              </a:solidFill>
              <a:prstDash val="dash"/>
              <a:round/>
              <a:headEnd/>
              <a:tailEnd/>
            </a:ln>
          </p:spPr>
        </p:cxnSp>
        <p:sp>
          <p:nvSpPr>
            <p:cNvPr id="5127" name="Text Box 7"/>
            <p:cNvSpPr txBox="1">
              <a:spLocks noChangeArrowheads="1"/>
            </p:cNvSpPr>
            <p:nvPr/>
          </p:nvSpPr>
          <p:spPr bwMode="auto">
            <a:xfrm>
              <a:off x="1125" y="14100"/>
              <a:ext cx="39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Times New Roman" pitchFamily="18" charset="0"/>
                </a:rPr>
                <a:t>0</a:t>
              </a:r>
              <a:endParaRPr kumimoji="0" lang="en-US" sz="1800" b="0" i="0" u="none" strike="noStrike" cap="none" normalizeH="0" baseline="0" smtClean="0">
                <a:ln>
                  <a:noFill/>
                </a:ln>
                <a:solidFill>
                  <a:schemeClr val="tx1"/>
                </a:solidFill>
                <a:effectLst/>
                <a:latin typeface="Arial" pitchFamily="34" charset="0"/>
              </a:endParaRPr>
            </a:p>
          </p:txBody>
        </p:sp>
        <p:sp>
          <p:nvSpPr>
            <p:cNvPr id="5128" name="Text Box 8"/>
            <p:cNvSpPr txBox="1">
              <a:spLocks noChangeArrowheads="1"/>
            </p:cNvSpPr>
            <p:nvPr/>
          </p:nvSpPr>
          <p:spPr bwMode="auto">
            <a:xfrm>
              <a:off x="930" y="11970"/>
              <a:ext cx="70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12 </a:t>
              </a:r>
              <a:endParaRPr kumimoji="0" lang="en-US" sz="1800" b="0" i="0" u="none" strike="noStrike" cap="none" normalizeH="0" baseline="0" smtClean="0">
                <a:ln>
                  <a:noFill/>
                </a:ln>
                <a:solidFill>
                  <a:schemeClr val="tx1"/>
                </a:solidFill>
                <a:effectLst/>
                <a:latin typeface="Arial" pitchFamily="34" charset="0"/>
              </a:endParaRPr>
            </a:p>
          </p:txBody>
        </p:sp>
        <p:sp>
          <p:nvSpPr>
            <p:cNvPr id="5129" name="Text Box 9"/>
            <p:cNvSpPr txBox="1">
              <a:spLocks noChangeArrowheads="1"/>
            </p:cNvSpPr>
            <p:nvPr/>
          </p:nvSpPr>
          <p:spPr bwMode="auto">
            <a:xfrm>
              <a:off x="315" y="12690"/>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voltage</a:t>
              </a:r>
              <a:endParaRPr kumimoji="0" lang="en-US" sz="1800" b="0" i="0" u="none" strike="noStrike" cap="none" normalizeH="0" baseline="0" smtClean="0">
                <a:ln>
                  <a:noFill/>
                </a:ln>
                <a:solidFill>
                  <a:schemeClr val="tx1"/>
                </a:solidFill>
                <a:effectLst/>
                <a:latin typeface="Arial" pitchFamily="34" charset="0"/>
              </a:endParaRPr>
            </a:p>
          </p:txBody>
        </p:sp>
        <p:sp>
          <p:nvSpPr>
            <p:cNvPr id="5130" name="Text Box 10"/>
            <p:cNvSpPr txBox="1">
              <a:spLocks noChangeArrowheads="1"/>
            </p:cNvSpPr>
            <p:nvPr/>
          </p:nvSpPr>
          <p:spPr bwMode="auto">
            <a:xfrm>
              <a:off x="4035" y="14100"/>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rPr>
                <a:t>time</a:t>
              </a:r>
              <a:endParaRPr kumimoji="0" lang="en-US" sz="1800" b="0" i="0" u="none" strike="noStrike" cap="none" normalizeH="0" baseline="0" smtClean="0">
                <a:ln>
                  <a:noFill/>
                </a:ln>
                <a:solidFill>
                  <a:schemeClr val="tx1"/>
                </a:solidFill>
                <a:effectLst/>
                <a:latin typeface="Arial" pitchFamily="34" charset="0"/>
              </a:endParaRPr>
            </a:p>
          </p:txBody>
        </p:sp>
        <p:sp>
          <p:nvSpPr>
            <p:cNvPr id="5131" name="Arc 11"/>
            <p:cNvSpPr>
              <a:spLocks/>
            </p:cNvSpPr>
            <p:nvPr/>
          </p:nvSpPr>
          <p:spPr bwMode="auto">
            <a:xfrm rot="10800000" flipV="1">
              <a:off x="1412" y="12180"/>
              <a:ext cx="2952" cy="1921"/>
            </a:xfrm>
            <a:custGeom>
              <a:avLst/>
              <a:gdLst>
                <a:gd name="G0" fmla="+- 8 0 0"/>
                <a:gd name="G1" fmla="+- 21600 0 0"/>
                <a:gd name="G2" fmla="+- 21600 0 0"/>
                <a:gd name="T0" fmla="*/ 0 w 21608"/>
                <a:gd name="T1" fmla="*/ 0 h 21600"/>
                <a:gd name="T2" fmla="*/ 21608 w 21608"/>
                <a:gd name="T3" fmla="*/ 21600 h 21600"/>
                <a:gd name="T4" fmla="*/ 8 w 21608"/>
                <a:gd name="T5" fmla="*/ 21600 h 21600"/>
              </a:gdLst>
              <a:ahLst/>
              <a:cxnLst>
                <a:cxn ang="0">
                  <a:pos x="T0" y="T1"/>
                </a:cxn>
                <a:cxn ang="0">
                  <a:pos x="T2" y="T3"/>
                </a:cxn>
                <a:cxn ang="0">
                  <a:pos x="T4" y="T5"/>
                </a:cxn>
              </a:cxnLst>
              <a:rect l="0" t="0" r="r" b="b"/>
              <a:pathLst>
                <a:path w="21608" h="21600" fill="none" extrusionOk="0">
                  <a:moveTo>
                    <a:pt x="0" y="0"/>
                  </a:moveTo>
                  <a:cubicBezTo>
                    <a:pt x="2" y="0"/>
                    <a:pt x="5" y="-1"/>
                    <a:pt x="8" y="0"/>
                  </a:cubicBezTo>
                  <a:cubicBezTo>
                    <a:pt x="11937" y="0"/>
                    <a:pt x="21608" y="9670"/>
                    <a:pt x="21608" y="21600"/>
                  </a:cubicBezTo>
                </a:path>
                <a:path w="21608" h="21600" stroke="0" extrusionOk="0">
                  <a:moveTo>
                    <a:pt x="0" y="0"/>
                  </a:moveTo>
                  <a:cubicBezTo>
                    <a:pt x="2" y="0"/>
                    <a:pt x="5" y="-1"/>
                    <a:pt x="8" y="0"/>
                  </a:cubicBezTo>
                  <a:cubicBezTo>
                    <a:pt x="11937" y="0"/>
                    <a:pt x="21608" y="9670"/>
                    <a:pt x="21608" y="21600"/>
                  </a:cubicBezTo>
                  <a:lnTo>
                    <a:pt x="8"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14" name="TextBox 13"/>
          <p:cNvSpPr txBox="1"/>
          <p:nvPr/>
        </p:nvSpPr>
        <p:spPr>
          <a:xfrm>
            <a:off x="467544" y="476672"/>
            <a:ext cx="356188"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4</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wipe(up)">
                                      <p:cBhvr>
                                        <p:cTn id="21" dur="1000"/>
                                        <p:tgtEl>
                                          <p:spTgt spid="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xEl>
                                              <p:pRg st="4" end="4"/>
                                            </p:txEl>
                                          </p:spTgt>
                                        </p:tgtEl>
                                        <p:attrNameLst>
                                          <p:attrName>style.visibility</p:attrName>
                                        </p:attrNameLst>
                                      </p:cBhvr>
                                      <p:to>
                                        <p:strVal val="visible"/>
                                      </p:to>
                                    </p:set>
                                    <p:animEffect transition="in" filter="wipe(up)">
                                      <p:cBhvr>
                                        <p:cTn id="26" dur="10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55776" y="332656"/>
            <a:ext cx="3456384"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555776" y="3140968"/>
            <a:ext cx="6588224" cy="1200329"/>
          </a:xfrm>
          <a:prstGeom prst="rect">
            <a:avLst/>
          </a:prstGeom>
          <a:noFill/>
        </p:spPr>
        <p:txBody>
          <a:bodyPr wrap="square" rtlCol="0">
            <a:spAutoFit/>
          </a:bodyPr>
          <a:lstStyle/>
          <a:p>
            <a:r>
              <a:rPr lang="en-GB" sz="2400" dirty="0" smtClean="0">
                <a:solidFill>
                  <a:schemeClr val="bg1"/>
                </a:solidFill>
                <a:latin typeface="Arial" pitchFamily="34" charset="0"/>
                <a:cs typeface="Arial" pitchFamily="34" charset="0"/>
              </a:rPr>
              <a:t>Marks awarded 0</a:t>
            </a:r>
          </a:p>
          <a:p>
            <a:r>
              <a:rPr lang="en-GB" sz="2400" dirty="0" smtClean="0">
                <a:solidFill>
                  <a:schemeClr val="bg1"/>
                </a:solidFill>
                <a:latin typeface="Arial" pitchFamily="34" charset="0"/>
                <a:cs typeface="Arial" pitchFamily="34" charset="0"/>
              </a:rPr>
              <a:t>Comment:</a:t>
            </a:r>
          </a:p>
          <a:p>
            <a:pPr lvl="1">
              <a:buFont typeface="Wingdings" pitchFamily="2" charset="2"/>
              <a:buChar char="Ø"/>
            </a:pPr>
            <a:r>
              <a:rPr lang="en-GB" sz="2400" dirty="0" smtClean="0">
                <a:solidFill>
                  <a:schemeClr val="bg1"/>
                </a:solidFill>
                <a:latin typeface="Arial" pitchFamily="34" charset="0"/>
                <a:cs typeface="Arial" pitchFamily="34" charset="0"/>
              </a:rPr>
              <a:t>  wrong shape</a:t>
            </a:r>
          </a:p>
        </p:txBody>
      </p:sp>
      <p:grpSp>
        <p:nvGrpSpPr>
          <p:cNvPr id="1026" name="Group 2"/>
          <p:cNvGrpSpPr>
            <a:grpSpLocks/>
          </p:cNvGrpSpPr>
          <p:nvPr/>
        </p:nvGrpSpPr>
        <p:grpSpPr bwMode="auto">
          <a:xfrm>
            <a:off x="2555776" y="476672"/>
            <a:ext cx="3057525" cy="1905000"/>
            <a:chOff x="318" y="13548"/>
            <a:chExt cx="4815" cy="3000"/>
          </a:xfrm>
        </p:grpSpPr>
        <p:grpSp>
          <p:nvGrpSpPr>
            <p:cNvPr id="1027" name="Group 3"/>
            <p:cNvGrpSpPr>
              <a:grpSpLocks/>
            </p:cNvGrpSpPr>
            <p:nvPr/>
          </p:nvGrpSpPr>
          <p:grpSpPr bwMode="auto">
            <a:xfrm>
              <a:off x="1233" y="13548"/>
              <a:ext cx="3570" cy="2700"/>
              <a:chOff x="2625" y="1425"/>
              <a:chExt cx="4440" cy="2700"/>
            </a:xfrm>
          </p:grpSpPr>
          <p:cxnSp>
            <p:nvCxnSpPr>
              <p:cNvPr id="1028" name="AutoShape 4"/>
              <p:cNvCxnSpPr>
                <a:cxnSpLocks noChangeShapeType="1"/>
              </p:cNvCxnSpPr>
              <p:nvPr/>
            </p:nvCxnSpPr>
            <p:spPr bwMode="auto">
              <a:xfrm>
                <a:off x="2835" y="1425"/>
                <a:ext cx="0" cy="2700"/>
              </a:xfrm>
              <a:prstGeom prst="straightConnector1">
                <a:avLst/>
              </a:prstGeom>
              <a:noFill/>
              <a:ln w="9525">
                <a:solidFill>
                  <a:srgbClr val="000000"/>
                </a:solidFill>
                <a:round/>
                <a:headEnd/>
                <a:tailEnd/>
              </a:ln>
            </p:spPr>
          </p:cxnSp>
          <p:cxnSp>
            <p:nvCxnSpPr>
              <p:cNvPr id="1029" name="AutoShape 5"/>
              <p:cNvCxnSpPr>
                <a:cxnSpLocks noChangeShapeType="1"/>
              </p:cNvCxnSpPr>
              <p:nvPr/>
            </p:nvCxnSpPr>
            <p:spPr bwMode="auto">
              <a:xfrm>
                <a:off x="2625" y="3945"/>
                <a:ext cx="4440" cy="0"/>
              </a:xfrm>
              <a:prstGeom prst="straightConnector1">
                <a:avLst/>
              </a:prstGeom>
              <a:noFill/>
              <a:ln w="9525">
                <a:solidFill>
                  <a:srgbClr val="000000"/>
                </a:solidFill>
                <a:round/>
                <a:headEnd/>
                <a:tailEnd/>
              </a:ln>
            </p:spPr>
          </p:cxnSp>
        </p:grpSp>
        <p:cxnSp>
          <p:nvCxnSpPr>
            <p:cNvPr id="1030" name="AutoShape 6"/>
            <p:cNvCxnSpPr>
              <a:cxnSpLocks noChangeShapeType="1"/>
            </p:cNvCxnSpPr>
            <p:nvPr/>
          </p:nvCxnSpPr>
          <p:spPr bwMode="auto">
            <a:xfrm>
              <a:off x="1383" y="14148"/>
              <a:ext cx="3285" cy="0"/>
            </a:xfrm>
            <a:prstGeom prst="straightConnector1">
              <a:avLst/>
            </a:prstGeom>
            <a:noFill/>
            <a:ln w="9525">
              <a:solidFill>
                <a:srgbClr val="000000"/>
              </a:solidFill>
              <a:prstDash val="dash"/>
              <a:round/>
              <a:headEnd/>
              <a:tailEnd/>
            </a:ln>
          </p:spPr>
        </p:cxnSp>
        <p:sp>
          <p:nvSpPr>
            <p:cNvPr id="1031" name="Text Box 7"/>
            <p:cNvSpPr txBox="1">
              <a:spLocks noChangeArrowheads="1"/>
            </p:cNvSpPr>
            <p:nvPr/>
          </p:nvSpPr>
          <p:spPr bwMode="auto">
            <a:xfrm>
              <a:off x="1128" y="16068"/>
              <a:ext cx="39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746" y="13938"/>
              <a:ext cx="70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cs typeface="Arial" pitchFamily="34" charset="0"/>
                </a:rPr>
                <a:t>12V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318" y="14658"/>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cs typeface="Arial" pitchFamily="34" charset="0"/>
                </a:rPr>
                <a:t>voltage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4038" y="16068"/>
              <a:ext cx="1095"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smtClean="0">
                  <a:ln>
                    <a:noFill/>
                  </a:ln>
                  <a:solidFill>
                    <a:schemeClr val="tx1"/>
                  </a:solidFill>
                  <a:effectLst/>
                  <a:latin typeface="Calibri" pitchFamily="34" charset="0"/>
                  <a:cs typeface="Arial" pitchFamily="34" charset="0"/>
                </a:rPr>
                <a:t>time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Arc 11"/>
            <p:cNvSpPr>
              <a:spLocks/>
            </p:cNvSpPr>
            <p:nvPr/>
          </p:nvSpPr>
          <p:spPr bwMode="auto">
            <a:xfrm rot="10800000" flipV="1">
              <a:off x="1415" y="14148"/>
              <a:ext cx="2935" cy="1921"/>
            </a:xfrm>
            <a:custGeom>
              <a:avLst/>
              <a:gdLst>
                <a:gd name="G0" fmla="+- 7123 0 0"/>
                <a:gd name="G1" fmla="+- 21600 0 0"/>
                <a:gd name="G2" fmla="+- 21600 0 0"/>
                <a:gd name="T0" fmla="*/ 0 w 28723"/>
                <a:gd name="T1" fmla="*/ 1208 h 21600"/>
                <a:gd name="T2" fmla="*/ 28723 w 28723"/>
                <a:gd name="T3" fmla="*/ 21600 h 21600"/>
                <a:gd name="T4" fmla="*/ 7123 w 28723"/>
                <a:gd name="T5" fmla="*/ 21600 h 21600"/>
              </a:gdLst>
              <a:ahLst/>
              <a:cxnLst>
                <a:cxn ang="0">
                  <a:pos x="T0" y="T1"/>
                </a:cxn>
                <a:cxn ang="0">
                  <a:pos x="T2" y="T3"/>
                </a:cxn>
                <a:cxn ang="0">
                  <a:pos x="T4" y="T5"/>
                </a:cxn>
              </a:cxnLst>
              <a:rect l="0" t="0" r="r" b="b"/>
              <a:pathLst>
                <a:path w="28723" h="21600" fill="none" extrusionOk="0">
                  <a:moveTo>
                    <a:pt x="0" y="1208"/>
                  </a:moveTo>
                  <a:cubicBezTo>
                    <a:pt x="2289" y="408"/>
                    <a:pt x="4697" y="-1"/>
                    <a:pt x="7123" y="0"/>
                  </a:cubicBezTo>
                  <a:cubicBezTo>
                    <a:pt x="19052" y="0"/>
                    <a:pt x="28723" y="9670"/>
                    <a:pt x="28723" y="21600"/>
                  </a:cubicBezTo>
                </a:path>
                <a:path w="28723" h="21600" stroke="0" extrusionOk="0">
                  <a:moveTo>
                    <a:pt x="0" y="1208"/>
                  </a:moveTo>
                  <a:cubicBezTo>
                    <a:pt x="2289" y="408"/>
                    <a:pt x="4697" y="-1"/>
                    <a:pt x="7123" y="0"/>
                  </a:cubicBezTo>
                  <a:cubicBezTo>
                    <a:pt x="19052" y="0"/>
                    <a:pt x="28723" y="9670"/>
                    <a:pt x="28723" y="21600"/>
                  </a:cubicBezTo>
                  <a:lnTo>
                    <a:pt x="7123"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22" name="TextBox 21"/>
          <p:cNvSpPr txBox="1"/>
          <p:nvPr/>
        </p:nvSpPr>
        <p:spPr>
          <a:xfrm>
            <a:off x="467544" y="476672"/>
            <a:ext cx="356188" cy="461665"/>
          </a:xfrm>
          <a:prstGeom prst="rect">
            <a:avLst/>
          </a:prstGeom>
          <a:noFill/>
        </p:spPr>
        <p:txBody>
          <a:bodyPr wrap="none" rtlCol="0">
            <a:spAutoFit/>
          </a:bodyPr>
          <a:lstStyle/>
          <a:p>
            <a:r>
              <a:rPr lang="en-GB" sz="2400" dirty="0" smtClean="0">
                <a:solidFill>
                  <a:schemeClr val="bg1"/>
                </a:solidFill>
                <a:latin typeface="Arial" pitchFamily="34" charset="0"/>
                <a:cs typeface="Arial" pitchFamily="34" charset="0"/>
              </a:rPr>
              <a:t>5</a:t>
            </a:r>
            <a:endParaRPr lang="en-GB"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up)">
                                      <p:cBhvr>
                                        <p:cTn id="7" dur="10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up)">
                                      <p:cBhvr>
                                        <p:cTn id="12" dur="1000"/>
                                        <p:tgtEl>
                                          <p:spTgt spid="16">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up)">
                                      <p:cBhvr>
                                        <p:cTn id="16" dur="10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TotalTime>
  <Words>458</Words>
  <Application>Microsoft Office PowerPoint</Application>
  <PresentationFormat>On-screen Show (4:3)</PresentationFormat>
  <Paragraphs>127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Sketch Graphs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Sketch Graphs</dc:title>
  <dc:creator>User</dc:creator>
  <cp:lastModifiedBy>jennie.hargreaves</cp:lastModifiedBy>
  <cp:revision>41</cp:revision>
  <dcterms:created xsi:type="dcterms:W3CDTF">2014-03-23T09:14:26Z</dcterms:created>
  <dcterms:modified xsi:type="dcterms:W3CDTF">2014-05-18T11:50:27Z</dcterms:modified>
</cp:coreProperties>
</file>