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69" r:id="rId4"/>
    <p:sldId id="260" r:id="rId5"/>
    <p:sldId id="261" r:id="rId6"/>
    <p:sldId id="262" r:id="rId7"/>
    <p:sldId id="259" r:id="rId8"/>
    <p:sldId id="258" r:id="rId9"/>
    <p:sldId id="263" r:id="rId10"/>
    <p:sldId id="266" r:id="rId11"/>
    <p:sldId id="264" r:id="rId12"/>
    <p:sldId id="265" r:id="rId13"/>
    <p:sldId id="268" r:id="rId14"/>
    <p:sldId id="267" r:id="rId15"/>
    <p:sldId id="270" r:id="rId16"/>
    <p:sldId id="272" r:id="rId17"/>
    <p:sldId id="273" r:id="rId18"/>
  </p:sldIdLst>
  <p:sldSz cx="9144000" cy="6858000" type="screen4x3"/>
  <p:notesSz cx="6884988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1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2EE65-D916-4762-96F0-63110AB57012}" type="datetimeFigureOut">
              <a:rPr lang="en-GB" smtClean="0"/>
              <a:t>28/03/2014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6E3C8-42E1-418D-99B6-CC212D2892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4125CE-33BB-4CBA-824E-E58BDAB4C029}" type="datetimeFigureOut">
              <a:rPr lang="en-GB" smtClean="0"/>
              <a:pPr/>
              <a:t>28/03/2014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0A3693-3791-4792-B88B-AAB905DEA0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6632"/>
            <a:ext cx="3168352" cy="126876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Must Justify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5152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1412776"/>
            <a:ext cx="292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2012 Revised q 21.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6841479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25561"/>
            <a:ext cx="9144000" cy="152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429000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Candidates were asked how the capacitance of the new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capacitor compared with that of the original 220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μF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capacitor. They were told that they ‘must justify’ their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answer. Any answer that made no attempt at a justification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could not be awarded any marks. However, an attempt at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an explanation which does not contain wrong physics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gives access to the first mark.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4824536" cy="145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20688"/>
            <a:ext cx="384750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PA’s Comments: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Some candidates wrote ‘the new capacit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or is smaller’. </a:t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This shows a lack of precision in the use of language since </a:t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it refers to the physical size of the capacitor, which bears </a:t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no relationship to its capacitance. 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The question shows graphs for the two capacitors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discharging. Some candidates discussed how the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capacitors were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charging — this could not be accepted as </a:t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appropriate.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There were frequent other examples of candidates using wrong/inappropriate terminology in their answers. 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Examples are: 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‘current is being lost quicker with the second capacitor’ and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‘the original capacitance was better’. 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Some candidates made a correct statement such as ‘the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second capacitor discharges quicker than the first’, but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they failed to answer the question as they did not say how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the two capacitances compared to each other.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Must make an appropriate statement before any marks </a:t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    can be awarded.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A significant number of candidates attempted to answer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this question using the relationship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Q = It, stating that ‘the </a:t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current is constant’. This statement is wrong physics. 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4784"/>
            <a:ext cx="292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2009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Revised q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24.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0"/>
            <a:ext cx="4824536" cy="685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In part (a) the candidate is asked to calculate the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lost volts and the internal resistance when the resistance of R is 1·5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7894" y="764703"/>
            <a:ext cx="5946474" cy="601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In part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(b)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the candidate is asked to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state and justify the effect of increasing the resistance of R.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56200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2348880"/>
            <a:ext cx="906850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No statement answering the question, no marks can be awarded.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A more full answer would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Identify what is not changing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(The internal resistance and the e.m.f.)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Identify what is changing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(The resistance of the resistor is increasing)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Write down appropriate equation(s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   (E = IR +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Ir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GB" sz="1200" dirty="0" err="1" smtClean="0">
                <a:latin typeface="Arial" pitchFamily="34" charset="0"/>
                <a:cs typeface="Arial" pitchFamily="34" charset="0"/>
              </a:rPr>
              <a:t>lost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Ir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Write about the effect of the changes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with reference to the equation(s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   (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E = I(R + r)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/ Current decreases;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GB" sz="1200" dirty="0" err="1" smtClean="0">
                <a:latin typeface="Arial" pitchFamily="34" charset="0"/>
                <a:cs typeface="Arial" pitchFamily="34" charset="0"/>
              </a:rPr>
              <a:t>lost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= I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r / Lost volts decreases)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528" y="1268760"/>
            <a:ext cx="8464667" cy="339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499992" y="1196752"/>
            <a:ext cx="1728192" cy="5760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5536" y="332656"/>
            <a:ext cx="4121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Can’t justify a wrong answer!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27984" y="764704"/>
            <a:ext cx="792088" cy="43204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There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are a variety of ways a candidate could use to justify that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it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is more likely for the ball to hit the tree, but all of them require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precision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in the description. 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For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example, an acceptable answer could be 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    ‘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On its way up, the ball’s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vertical velocity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would decrease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more </a:t>
            </a:r>
            <a:r>
              <a:rPr lang="en-GB" sz="2400" b="1" i="1" dirty="0">
                <a:latin typeface="Arial" pitchFamily="34" charset="0"/>
                <a:cs typeface="Arial" pitchFamily="34" charset="0"/>
              </a:rPr>
              <a:t>quickly </a:t>
            </a:r>
            <a:r>
              <a:rPr lang="en-GB" sz="2400" i="1" dirty="0">
                <a:latin typeface="Arial" pitchFamily="34" charset="0"/>
                <a:cs typeface="Arial" pitchFamily="34" charset="0"/>
              </a:rPr>
              <a:t>than before and so the maximum height would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be </a:t>
            </a:r>
            <a:r>
              <a:rPr lang="en-GB" sz="2400" i="1" dirty="0">
                <a:latin typeface="Arial" pitchFamily="34" charset="0"/>
                <a:cs typeface="Arial" pitchFamily="34" charset="0"/>
              </a:rPr>
              <a:t>less than before. This would mean that it is more likely for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     the </a:t>
            </a:r>
            <a:r>
              <a:rPr lang="en-GB" sz="2400" i="1" dirty="0">
                <a:latin typeface="Arial" pitchFamily="34" charset="0"/>
                <a:cs typeface="Arial" pitchFamily="34" charset="0"/>
              </a:rPr>
              <a:t>ball to hit the tree’. </a:t>
            </a:r>
            <a:endParaRPr lang="en-GB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baseline="0" dirty="0" smtClean="0">
                <a:latin typeface="Arial"/>
              </a:rPr>
              <a:t>  Markers often read very vague statements such as ‘The ball’s </a:t>
            </a:r>
            <a:br>
              <a:rPr lang="en-GB" sz="2400" baseline="0" dirty="0" smtClean="0">
                <a:latin typeface="Arial"/>
              </a:rPr>
            </a:br>
            <a:r>
              <a:rPr lang="en-GB" sz="2400" baseline="0" dirty="0" smtClean="0">
                <a:latin typeface="Arial"/>
              </a:rPr>
              <a:t>     speed would decrease and so it would not reach its maximum </a:t>
            </a:r>
            <a:br>
              <a:rPr lang="en-GB" sz="2400" baseline="0" dirty="0" smtClean="0">
                <a:latin typeface="Arial"/>
              </a:rPr>
            </a:br>
            <a:r>
              <a:rPr lang="en-GB" sz="2400" baseline="0" dirty="0" smtClean="0">
                <a:latin typeface="Arial"/>
              </a:rPr>
              <a:t>     height’. </a:t>
            </a:r>
          </a:p>
          <a:p>
            <a:pPr lvl="1"/>
            <a:r>
              <a:rPr lang="en-GB" sz="2400" baseline="0" dirty="0" smtClean="0">
                <a:latin typeface="Arial"/>
              </a:rPr>
              <a:t>Even when air resistance is ignored the ball’s speed decreases (due to gravitational effects). (This answer does not make clear that the </a:t>
            </a:r>
            <a:r>
              <a:rPr lang="en-GB" sz="2400" b="1" baseline="0" dirty="0" smtClean="0">
                <a:latin typeface="Arial"/>
              </a:rPr>
              <a:t>vertical component of velocity </a:t>
            </a:r>
            <a:r>
              <a:rPr lang="en-GB" sz="2400" baseline="0" dirty="0" smtClean="0">
                <a:latin typeface="Arial"/>
              </a:rPr>
              <a:t>has decreased more rapidly than before.) The ball always reaches a maximum height in its flight. (This answer does not make clear there is a </a:t>
            </a:r>
            <a:r>
              <a:rPr lang="en-GB" sz="2400" i="1" baseline="0" dirty="0" smtClean="0">
                <a:latin typeface="Arial"/>
              </a:rPr>
              <a:t>lower maximum height when air resistance is taken into account.) 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458668"/>
            <a:ext cx="8532441" cy="639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0"/>
            <a:ext cx="2922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2012 Revised q 25.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In part (a) the candidate is asked to calculate the average force exerted by the brakes.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80728"/>
            <a:ext cx="5004048" cy="303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In part (b) the candidate is asked to state and justify the effect on the braking force when the mass of the car is less than before.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68960"/>
            <a:ext cx="906850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No statement answering the question, no marks can be awarded.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A more full answer would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Identify what is not changing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(Same starting speed;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same stopping distance; same force of friction) 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Identify what is changing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.(Mass of car is less)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Write down appropriate equation(s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= ½mv</a:t>
            </a:r>
            <a:r>
              <a:rPr lang="en-GB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W =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Fd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Write about the effect of the changes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reference to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the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equation(s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). (mass less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less; W less therefore F less.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If F is less and force of friction unchanged then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    braking force less.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08720"/>
            <a:ext cx="576743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5574"/>
            <a:ext cx="7469332" cy="63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0"/>
            <a:ext cx="2922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2012 Revised q 27.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196752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itchFamily="34" charset="0"/>
                <a:cs typeface="Arial" pitchFamily="34" charset="0"/>
              </a:rPr>
              <a:t>Despite this question clearly requiring that the answer had to be justified with a calculation, there were a few candidates who failed to show any calculation. Future candidates need to be aware that no marks can be awarded for such an answer.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05132"/>
            <a:ext cx="5315868" cy="616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0"/>
            <a:ext cx="2922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2012 Revised q 32.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388</TotalTime>
  <Words>296</Words>
  <Application>Microsoft Office PowerPoint</Application>
  <PresentationFormat>On-screen Show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Must Justify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 Justify</dc:title>
  <dc:creator>User</dc:creator>
  <cp:lastModifiedBy>User</cp:lastModifiedBy>
  <cp:revision>41</cp:revision>
  <dcterms:created xsi:type="dcterms:W3CDTF">2014-03-23T22:31:57Z</dcterms:created>
  <dcterms:modified xsi:type="dcterms:W3CDTF">2014-03-28T16:43:34Z</dcterms:modified>
</cp:coreProperties>
</file>