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58" r:id="rId7"/>
    <p:sldId id="267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CE10C-74A0-4777-8982-9EEF4757FE54}" type="datetimeFigureOut">
              <a:rPr lang="en-GB" smtClean="0"/>
              <a:t>17/02/2019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AF36D-5D20-4880-BBDC-93E7862D3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4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1449-DC84-46B1-AB4C-9054BE57B84E}" type="datetime1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3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448E-8F05-4BC1-BC2C-8B68AF98453F}" type="datetime1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8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0D0A-58B1-430A-A1CF-B5BDE3ECE331}" type="datetime1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36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2821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C6C5-6B2E-470E-B819-01F427C9F814}" type="datetime1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1520" y="260648"/>
            <a:ext cx="2133600" cy="1276251"/>
          </a:xfrm>
        </p:spPr>
        <p:txBody>
          <a:bodyPr/>
          <a:lstStyle>
            <a:lvl1pPr algn="ctr">
              <a:defRPr sz="9600" b="1">
                <a:solidFill>
                  <a:schemeClr val="tx1"/>
                </a:solidFill>
              </a:defRPr>
            </a:lvl1pPr>
          </a:lstStyle>
          <a:p>
            <a:fld id="{DE75AC5F-8A3D-4C6E-815F-66C19DA3FAB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36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B653-E84F-42B7-9C9D-7A502637A405}" type="datetime1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87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1F94-FBBB-4730-B093-B06CCC66A9C5}" type="datetime1">
              <a:rPr lang="en-GB" smtClean="0"/>
              <a:t>17/02/2019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00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D49B-BA6E-487D-BE20-72B378442667}" type="datetime1">
              <a:rPr lang="en-GB" smtClean="0"/>
              <a:t>17/02/2019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29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D46A6-8B83-4065-9310-F2F3393A8839}" type="datetime1">
              <a:rPr lang="en-GB" smtClean="0"/>
              <a:t>17/02/2019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57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3FAEE-556A-40F2-9EC4-D2D7B530AE3E}" type="datetime1">
              <a:rPr lang="en-GB" smtClean="0"/>
              <a:t>17/02/2019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33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53BA8-1DC7-4381-86A7-C309D90AFFB3}" type="datetime1">
              <a:rPr lang="en-GB" smtClean="0"/>
              <a:t>17/02/2019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40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A7CD-56CE-4A7A-8718-7FA2D3A668B1}" type="datetime1">
              <a:rPr lang="en-GB" smtClean="0"/>
              <a:t>17/02/2019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73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831EB-9AE7-4DCC-B62C-910EC581F310}" type="datetime1">
              <a:rPr lang="en-GB" smtClean="0"/>
              <a:t>17/02/2019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5AC5F-8A3D-4C6E-815F-66C19DA3FA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Standard Model Review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45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6600" dirty="0" smtClean="0"/>
              <a:t>State the meaning of the </a:t>
            </a:r>
          </a:p>
          <a:p>
            <a:pPr marL="0" indent="0">
              <a:buNone/>
            </a:pPr>
            <a:r>
              <a:rPr lang="en-GB" sz="6600" dirty="0" smtClean="0"/>
              <a:t>PHOTOELECTRIC EFFECT</a:t>
            </a:r>
            <a:endParaRPr lang="en-GB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3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State the conditions for….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PHOTOEMISSION – i.e. the emission of electrons</a:t>
            </a:r>
          </a:p>
          <a:p>
            <a:pPr marL="0" indent="0">
              <a:buNone/>
            </a:pPr>
            <a:r>
              <a:rPr lang="en-GB" sz="5400" dirty="0" smtClean="0"/>
              <a:t>…..to occur </a:t>
            </a:r>
            <a:endParaRPr lang="en-GB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42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2. </a:t>
            </a:r>
            <a:r>
              <a:rPr lang="en-GB" dirty="0"/>
              <a:t>hadrons are composite particles made of </a:t>
            </a:r>
            <a:r>
              <a:rPr lang="en-GB" dirty="0" smtClean="0"/>
              <a:t>quarks.</a:t>
            </a:r>
          </a:p>
          <a:p>
            <a:r>
              <a:rPr lang="en-GB" dirty="0" smtClean="0"/>
              <a:t>3. Mesons are hadrons composed of a quark and antiquark</a:t>
            </a:r>
          </a:p>
          <a:p>
            <a:r>
              <a:rPr lang="en-GB" dirty="0" smtClean="0"/>
              <a:t>4. Baryon are hadrons made of 3 quarks</a:t>
            </a:r>
          </a:p>
          <a:p>
            <a:r>
              <a:rPr lang="en-GB" dirty="0" smtClean="0"/>
              <a:t>5. Leptons are fundamental particles that are solitary</a:t>
            </a:r>
          </a:p>
          <a:p>
            <a:r>
              <a:rPr lang="en-GB" dirty="0" smtClean="0"/>
              <a:t>6.</a:t>
            </a:r>
            <a:r>
              <a:rPr lang="en-GB" baseline="0" dirty="0" smtClean="0"/>
              <a:t> No</a:t>
            </a:r>
          </a:p>
          <a:p>
            <a:r>
              <a:rPr lang="en-GB" baseline="0" dirty="0" smtClean="0"/>
              <a:t>7. A fermion is a </a:t>
            </a:r>
            <a:r>
              <a:rPr lang="en-GB" dirty="0"/>
              <a:t>particles </a:t>
            </a:r>
            <a:r>
              <a:rPr lang="en-GB" dirty="0" smtClean="0"/>
              <a:t>that makes matter. Quarks </a:t>
            </a:r>
            <a:r>
              <a:rPr lang="en-GB" dirty="0"/>
              <a:t>and leptons, as well as most composite particles, like protons and neutrons, are fermions.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65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 2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69497"/>
              </p:ext>
            </p:extLst>
          </p:nvPr>
        </p:nvGraphicFramePr>
        <p:xfrm>
          <a:off x="179512" y="1526780"/>
          <a:ext cx="8640960" cy="51781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4255"/>
                <a:gridCol w="1209920"/>
                <a:gridCol w="1425867"/>
                <a:gridCol w="1465130"/>
                <a:gridCol w="2635788"/>
              </a:tblGrid>
              <a:tr h="1025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Force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Range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(m)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Relative strength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Exchange particle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Example effects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6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Strong nuclear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10</a:t>
                      </a:r>
                      <a:r>
                        <a:rPr lang="en-GB" sz="2400" baseline="30000">
                          <a:effectLst/>
                        </a:rPr>
                        <a:t>–15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10</a:t>
                      </a:r>
                      <a:r>
                        <a:rPr lang="en-GB" sz="2400" baseline="30000" dirty="0">
                          <a:effectLst/>
                        </a:rPr>
                        <a:t>38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Gluon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3.Holding </a:t>
                      </a:r>
                      <a:r>
                        <a:rPr lang="en-GB" sz="2400" dirty="0">
                          <a:effectLst/>
                        </a:rPr>
                        <a:t>nucleons in the nucleus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6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Weak nuclear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10</a:t>
                      </a:r>
                      <a:r>
                        <a:rPr lang="en-GB" sz="2400" baseline="30000">
                          <a:effectLst/>
                        </a:rPr>
                        <a:t>–18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10</a:t>
                      </a:r>
                      <a:r>
                        <a:rPr lang="en-GB" sz="2400" baseline="30000" dirty="0">
                          <a:effectLst/>
                        </a:rPr>
                        <a:t>25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W and Z bosons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1. Beta </a:t>
                      </a:r>
                      <a:r>
                        <a:rPr lang="en-GB" sz="2400" dirty="0">
                          <a:effectLst/>
                        </a:rPr>
                        <a:t>decay; decay of unstable hadrons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1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Electro-magnetic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  <a:sym typeface="Symbol"/>
                        </a:rPr>
                        <a:t>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10</a:t>
                      </a:r>
                      <a:r>
                        <a:rPr lang="en-GB" sz="2400" baseline="30000">
                          <a:effectLst/>
                        </a:rPr>
                        <a:t>36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Photon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2. Holding </a:t>
                      </a:r>
                      <a:r>
                        <a:rPr lang="en-GB" sz="2400" dirty="0">
                          <a:effectLst/>
                        </a:rPr>
                        <a:t>electrons in atoms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6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Gravitational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  <a:sym typeface="Symbol"/>
                        </a:rPr>
                        <a:t>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>
                          <a:effectLst/>
                        </a:rPr>
                        <a:t>1</a:t>
                      </a:r>
                      <a:endParaRPr lang="en-GB" sz="24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Graviton*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4. Holding </a:t>
                      </a:r>
                      <a:r>
                        <a:rPr lang="en-GB" sz="2400" dirty="0">
                          <a:effectLst/>
                        </a:rPr>
                        <a:t>matter in planets, stars and galaxies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10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/>
              <a:t>The production of a free electron from the </a:t>
            </a:r>
            <a:r>
              <a:rPr lang="en-GB" sz="4400" b="1" dirty="0">
                <a:solidFill>
                  <a:srgbClr val="FF0000"/>
                </a:solidFill>
              </a:rPr>
              <a:t>surface of a metal </a:t>
            </a:r>
            <a:r>
              <a:rPr lang="en-GB" sz="4400" b="1" dirty="0" smtClean="0"/>
              <a:t>when </a:t>
            </a:r>
            <a:r>
              <a:rPr lang="en-GB" sz="4400" b="1" dirty="0" smtClean="0">
                <a:solidFill>
                  <a:srgbClr val="FF0000"/>
                </a:solidFill>
              </a:rPr>
              <a:t>e-m radiation </a:t>
            </a:r>
            <a:r>
              <a:rPr lang="en-GB" sz="4400" b="1" dirty="0" smtClean="0"/>
              <a:t>of</a:t>
            </a:r>
            <a:r>
              <a:rPr lang="en-GB" sz="4400" b="1" dirty="0" smtClean="0">
                <a:solidFill>
                  <a:srgbClr val="FF0000"/>
                </a:solidFill>
              </a:rPr>
              <a:t> sufficiently high frequency</a:t>
            </a:r>
            <a:r>
              <a:rPr lang="en-GB" sz="4400" b="1" dirty="0" smtClean="0"/>
              <a:t> is </a:t>
            </a:r>
            <a:r>
              <a:rPr lang="en-GB" sz="4400" b="1" dirty="0" smtClean="0">
                <a:solidFill>
                  <a:srgbClr val="FF0000"/>
                </a:solidFill>
              </a:rPr>
              <a:t>incident</a:t>
            </a:r>
            <a:r>
              <a:rPr lang="en-GB" sz="4400" b="1" dirty="0" smtClean="0"/>
              <a:t> on it!</a:t>
            </a:r>
            <a:endParaRPr lang="en-GB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11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State the </a:t>
            </a:r>
            <a:r>
              <a:rPr lang="en-GB" dirty="0" smtClean="0"/>
              <a:t>definition </a:t>
            </a:r>
            <a:r>
              <a:rPr lang="en-GB" dirty="0" smtClean="0"/>
              <a:t>of 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600200"/>
            <a:ext cx="6563072" cy="4525963"/>
          </a:xfrm>
        </p:spPr>
        <p:txBody>
          <a:bodyPr>
            <a:normAutofit/>
          </a:bodyPr>
          <a:lstStyle/>
          <a:p>
            <a:r>
              <a:rPr lang="en-GB" sz="9600" dirty="0" smtClean="0"/>
              <a:t>HADRON</a:t>
            </a:r>
            <a:endParaRPr lang="en-GB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51520" y="188640"/>
            <a:ext cx="2133600" cy="1420267"/>
          </a:xfrm>
        </p:spPr>
        <p:txBody>
          <a:bodyPr/>
          <a:lstStyle/>
          <a:p>
            <a:fld id="{42B5440A-FBEA-4792-9861-F4ADBFC63025}" type="slidenum">
              <a:rPr lang="en-GB" sz="9600" smtClean="0">
                <a:solidFill>
                  <a:schemeClr val="tx1"/>
                </a:solidFill>
              </a:rPr>
              <a:t>2</a:t>
            </a:fld>
            <a:endParaRPr lang="en-GB" sz="9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46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State the </a:t>
            </a:r>
            <a:r>
              <a:rPr lang="en-GB" dirty="0" smtClean="0"/>
              <a:t>definition </a:t>
            </a:r>
            <a:r>
              <a:rPr lang="en-GB" dirty="0" smtClean="0"/>
              <a:t>of 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600200"/>
            <a:ext cx="6059016" cy="4525963"/>
          </a:xfrm>
        </p:spPr>
        <p:txBody>
          <a:bodyPr>
            <a:normAutofit/>
          </a:bodyPr>
          <a:lstStyle/>
          <a:p>
            <a:r>
              <a:rPr lang="en-GB" sz="9600" dirty="0" smtClean="0"/>
              <a:t>MESON</a:t>
            </a:r>
            <a:endParaRPr lang="en-GB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4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State the Definition of 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>
            <a:normAutofit/>
          </a:bodyPr>
          <a:lstStyle/>
          <a:p>
            <a:r>
              <a:rPr lang="en-GB" sz="9600" dirty="0" smtClean="0"/>
              <a:t>BARYON</a:t>
            </a:r>
            <a:endParaRPr lang="en-GB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4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State the </a:t>
            </a:r>
            <a:r>
              <a:rPr lang="en-GB" dirty="0" smtClean="0"/>
              <a:t>definition </a:t>
            </a:r>
            <a:r>
              <a:rPr lang="en-GB" dirty="0" smtClean="0"/>
              <a:t>of 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>
            <a:normAutofit/>
          </a:bodyPr>
          <a:lstStyle/>
          <a:p>
            <a:r>
              <a:rPr lang="en-GB" sz="9600" dirty="0" smtClean="0"/>
              <a:t>LEPTON</a:t>
            </a:r>
            <a:endParaRPr lang="en-GB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4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Can a particle be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9600" dirty="0" smtClean="0"/>
              <a:t>A HADRON and a LEPTON?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E75AC5F-8A3D-4C6E-815F-66C19DA3FABC}" type="slidenum">
              <a:rPr lang="en-GB" smtClean="0"/>
              <a:pPr algn="ctr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75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Define 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9600" dirty="0" smtClean="0"/>
              <a:t>FERMION</a:t>
            </a:r>
            <a:endParaRPr lang="en-GB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8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 and Match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855105"/>
              </p:ext>
            </p:extLst>
          </p:nvPr>
        </p:nvGraphicFramePr>
        <p:xfrm>
          <a:off x="1619672" y="2492896"/>
          <a:ext cx="5472608" cy="3569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1085"/>
                <a:gridCol w="2691523"/>
              </a:tblGrid>
              <a:tr h="713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Force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Exchange particle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713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Strong nuclear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891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Weak nuclear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713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Electromagnetic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536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Gravitational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AC5F-8A3D-4C6E-815F-66C19DA3FABC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628800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GB" sz="3200" b="1" dirty="0" smtClean="0"/>
              <a:t>Gluon,   Graviton* Photon</a:t>
            </a:r>
            <a:r>
              <a:rPr lang="en-GB" sz="3200" dirty="0"/>
              <a:t> </a:t>
            </a:r>
            <a:r>
              <a:rPr lang="en-GB" sz="3200" dirty="0" smtClean="0"/>
              <a:t> </a:t>
            </a:r>
            <a:r>
              <a:rPr lang="en-GB" sz="3200" b="1" dirty="0" smtClean="0"/>
              <a:t>W and Z bosons</a:t>
            </a:r>
            <a:endParaRPr lang="en-GB" sz="3200" dirty="0" smtClean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311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6508" y="74563"/>
            <a:ext cx="6203032" cy="1282154"/>
          </a:xfrm>
        </p:spPr>
        <p:txBody>
          <a:bodyPr/>
          <a:lstStyle/>
          <a:p>
            <a:r>
              <a:rPr lang="en-GB" dirty="0" smtClean="0"/>
              <a:t>Mix and Match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963991"/>
              </p:ext>
            </p:extLst>
          </p:nvPr>
        </p:nvGraphicFramePr>
        <p:xfrm>
          <a:off x="1475656" y="3225821"/>
          <a:ext cx="6408712" cy="3569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6797"/>
                <a:gridCol w="3151915"/>
              </a:tblGrid>
              <a:tr h="713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Force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Responsible</a:t>
                      </a:r>
                      <a:r>
                        <a:rPr lang="en-GB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for….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713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Strong nuclear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891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Weak nuclear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713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Electromagnetic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  <a:tr h="536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dirty="0">
                          <a:effectLst/>
                        </a:rPr>
                        <a:t>Gravitational</a:t>
                      </a: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0343" y="67588"/>
            <a:ext cx="2133600" cy="1276251"/>
          </a:xfrm>
        </p:spPr>
        <p:txBody>
          <a:bodyPr/>
          <a:lstStyle/>
          <a:p>
            <a:fld id="{DE75AC5F-8A3D-4C6E-815F-66C19DA3FABC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052736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fontAlgn="ctr">
              <a:buFont typeface="+mj-lt"/>
              <a:buAutoNum type="arabicPeriod"/>
            </a:pPr>
            <a:r>
              <a:rPr lang="en-GB" sz="3200" dirty="0" smtClean="0">
                <a:effectLst/>
              </a:rPr>
              <a:t>Beta decay; decay of unstable hadrons</a:t>
            </a:r>
            <a:endParaRPr lang="en-GB" sz="3200" dirty="0" smtClean="0">
              <a:effectLst/>
              <a:latin typeface="Trebuchet MS"/>
              <a:ea typeface="Times New Roman"/>
              <a:cs typeface="Times New Roman"/>
            </a:endParaRPr>
          </a:p>
          <a:p>
            <a:pPr marL="514350" indent="-514350" fontAlgn="ctr">
              <a:buFont typeface="+mj-lt"/>
              <a:buAutoNum type="arabicPeriod"/>
            </a:pPr>
            <a:r>
              <a:rPr lang="en-GB" sz="3200" dirty="0" smtClean="0">
                <a:effectLst/>
              </a:rPr>
              <a:t>Holding electrons in atoms</a:t>
            </a:r>
            <a:endParaRPr lang="en-GB" sz="3200" dirty="0" smtClean="0">
              <a:effectLst/>
              <a:latin typeface="Trebuchet MS"/>
              <a:ea typeface="Times New Roman"/>
              <a:cs typeface="Times New Roman"/>
            </a:endParaRPr>
          </a:p>
          <a:p>
            <a:pPr marL="514350" indent="-514350" fontAlgn="ctr">
              <a:buFont typeface="+mj-lt"/>
              <a:buAutoNum type="arabicPeriod"/>
            </a:pPr>
            <a:r>
              <a:rPr lang="en-GB" sz="3200" dirty="0" smtClean="0">
                <a:effectLst/>
              </a:rPr>
              <a:t>Holding nucleons in the nucleus</a:t>
            </a:r>
            <a:endParaRPr lang="en-GB" sz="3200" dirty="0" smtClean="0">
              <a:effectLst/>
              <a:latin typeface="Trebuchet MS"/>
              <a:ea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effectLst/>
              </a:rPr>
              <a:t>Holding matter in planets, stars and galaxies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9066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299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Standard Model Review </vt:lpstr>
      <vt:lpstr>State the definition of a </vt:lpstr>
      <vt:lpstr>State the definition of a </vt:lpstr>
      <vt:lpstr>State the Definition of a </vt:lpstr>
      <vt:lpstr>State the definition of a </vt:lpstr>
      <vt:lpstr>Can a particle be</vt:lpstr>
      <vt:lpstr>Define a</vt:lpstr>
      <vt:lpstr>Mix and Match</vt:lpstr>
      <vt:lpstr>Mix and Match</vt:lpstr>
      <vt:lpstr>PowerPoint Presentation</vt:lpstr>
      <vt:lpstr>State the conditions for….</vt:lpstr>
      <vt:lpstr>Answers</vt:lpstr>
      <vt:lpstr>Answers 2</vt:lpstr>
      <vt:lpstr>Answers 3</vt:lpstr>
    </vt:vector>
  </TitlesOfParts>
  <Company>Altiris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Model Review</dc:title>
  <dc:creator>Jennie Hargreaves</dc:creator>
  <cp:lastModifiedBy>Jennie Hargreaves</cp:lastModifiedBy>
  <cp:revision>9</cp:revision>
  <dcterms:created xsi:type="dcterms:W3CDTF">2019-02-14T18:42:28Z</dcterms:created>
  <dcterms:modified xsi:type="dcterms:W3CDTF">2019-02-17T11:38:48Z</dcterms:modified>
</cp:coreProperties>
</file>