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6" r:id="rId19"/>
  </p:sldIdLst>
  <p:sldSz cx="9144000" cy="6858000" type="screen4x3"/>
  <p:notesSz cx="9880600" cy="6808788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5000"/>
    <a:srgbClr val="CC0099"/>
    <a:srgbClr val="FF9900"/>
    <a:srgbClr val="33CC33"/>
    <a:srgbClr val="F93109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520" autoAdjust="0"/>
    <p:restoredTop sz="90929"/>
  </p:normalViewPr>
  <p:slideViewPr>
    <p:cSldViewPr>
      <p:cViewPr>
        <p:scale>
          <a:sx n="10" d="100"/>
          <a:sy n="10" d="100"/>
        </p:scale>
        <p:origin x="3662" y="1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1498" y="67"/>
      </p:cViewPr>
      <p:guideLst>
        <p:guide orient="horz" pos="2144"/>
        <p:guide pos="31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026">
            <a:extLst>
              <a:ext uri="{FF2B5EF4-FFF2-40B4-BE49-F238E27FC236}">
                <a16:creationId xmlns:a16="http://schemas.microsoft.com/office/drawing/2014/main" id="{F05AA39B-47D4-43C7-8F78-EE29C2BFA1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1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1200">
                <a:solidFill>
                  <a:srgbClr val="034176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3603" name="Rectangle 1027">
            <a:extLst>
              <a:ext uri="{FF2B5EF4-FFF2-40B4-BE49-F238E27FC236}">
                <a16:creationId xmlns:a16="http://schemas.microsoft.com/office/drawing/2014/main" id="{063EBB2A-2C8A-4248-B414-82661F1944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9113" y="0"/>
            <a:ext cx="42814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1200">
                <a:solidFill>
                  <a:srgbClr val="034176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3604" name="Rectangle 1028">
            <a:extLst>
              <a:ext uri="{FF2B5EF4-FFF2-40B4-BE49-F238E27FC236}">
                <a16:creationId xmlns:a16="http://schemas.microsoft.com/office/drawing/2014/main" id="{B34EE467-A8B1-4C7E-B829-9F64C29B21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9063"/>
            <a:ext cx="4281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1200">
                <a:solidFill>
                  <a:srgbClr val="034176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53605" name="Rectangle 1029">
            <a:extLst>
              <a:ext uri="{FF2B5EF4-FFF2-40B4-BE49-F238E27FC236}">
                <a16:creationId xmlns:a16="http://schemas.microsoft.com/office/drawing/2014/main" id="{FDC8CE65-F51A-4C60-B23D-C09EFB5EB7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9113" y="6469063"/>
            <a:ext cx="42814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1200">
                <a:solidFill>
                  <a:srgbClr val="034176"/>
                </a:solidFill>
                <a:latin typeface="Arial" panose="020B0604020202020204" pitchFamily="34" charset="0"/>
              </a:defRPr>
            </a:lvl1pPr>
          </a:lstStyle>
          <a:p>
            <a:fld id="{484A4B31-91AE-448B-8289-B5521F49E5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DBAF9F7-2DA4-47ED-BE7C-A510D1EB8E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1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B4E1292-74C0-4334-9096-FED9F629D5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99113" y="0"/>
            <a:ext cx="42814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90A81C2-89D2-4F38-B0BF-FA3689BA10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11175"/>
            <a:ext cx="3403600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420D104-87AE-4A55-868B-25287A07F5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7625" y="3233738"/>
            <a:ext cx="724535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21B6C3F-F52A-41CE-82E1-313CDE5EB2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9063"/>
            <a:ext cx="42814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9A801D4-CAF2-4BCE-8310-8A9ECD49B5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9113" y="6469063"/>
            <a:ext cx="42814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anose="02020603050405020304" pitchFamily="18" charset="0"/>
              </a:defRPr>
            </a:lvl1pPr>
          </a:lstStyle>
          <a:p>
            <a:fld id="{4A159EFB-3889-40EB-9F2D-4F15E367126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37658B-5ACC-47E9-9253-61C10C3D6A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63B0A-29E1-40EE-BF67-EFE4CD1FF44B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3458" name="Rectangle 2">
            <a:extLst>
              <a:ext uri="{FF2B5EF4-FFF2-40B4-BE49-F238E27FC236}">
                <a16:creationId xmlns:a16="http://schemas.microsoft.com/office/drawing/2014/main" id="{40F13ECC-84FF-4304-ACB3-4D0D0B828B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DB6AF085-303E-45D0-BAE3-755564FC4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B62F-B1C1-41DF-9000-5EDD53F2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78626D-F9D7-495D-B2AB-D2F651CD8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09785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EC083-410B-4C95-A35C-C0769D5EC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43713" y="365125"/>
            <a:ext cx="2071687" cy="6035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F5C54-0204-47D3-87C4-A44842E9E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062663" cy="6035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00875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5C3C-FA9C-42B0-A4DB-33667D8C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74249-61AF-4234-9745-3D681827B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27901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90AD-0E84-4614-9C8D-CEE44C67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1708D-43C8-4A47-9309-47781BD11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53475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3A37-4215-45F7-94E4-BAFEECD6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A3A3-E7EF-48B7-B506-E96B25684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8481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FA886-5E90-467B-B7B6-46B74D0ED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7300" y="1295400"/>
            <a:ext cx="38481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74345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C045-3728-42FB-8C89-A9718E44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549C5-404D-4F4F-A022-4BD6F8EC1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C7458-1ED9-422D-A3F1-4EB019C61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4405D-9DBF-473E-9916-B890E10C8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47526-1148-44CF-B7E1-750913F26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23302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3751-88AD-4635-8366-1019A20E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16655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24784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EFDA-F5CF-429C-81DE-221CB5E0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D50E6-8875-4BEE-8B57-E8906926C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460F6-C8A0-4923-AE79-3BCB41E23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8884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3722-D76C-45BF-B117-6E60223A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8A804-3E5F-4A8F-913A-6EF27C25B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6AF0D-7AE8-4E03-BF08-47D9C3AC6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027667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Rectangle 30">
            <a:extLst>
              <a:ext uri="{FF2B5EF4-FFF2-40B4-BE49-F238E27FC236}">
                <a16:creationId xmlns:a16="http://schemas.microsoft.com/office/drawing/2014/main" id="{EA68E2BC-5AF8-4624-9032-8646160CF5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0" y="1524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GB" altLang="en-US" sz="4000" b="1" dirty="0">
                <a:solidFill>
                  <a:srgbClr val="054780"/>
                </a:solidFill>
              </a:rPr>
              <a:t>	</a:t>
            </a:r>
            <a:r>
              <a:rPr lang="en-GB" altLang="en-US" sz="2000" b="1" dirty="0">
                <a:solidFill>
                  <a:schemeClr val="bg2"/>
                </a:solidFill>
              </a:rPr>
              <a:t>Slide </a:t>
            </a:r>
            <a:fld id="{9361D49B-215A-48FC-B6D8-E9AA5B486E6F}" type="slidenum">
              <a:rPr lang="en-GB" altLang="en-US" sz="2000" b="1">
                <a:solidFill>
                  <a:schemeClr val="bg2"/>
                </a:solidFill>
              </a:rPr>
              <a:pPr algn="r">
                <a:spcBef>
                  <a:spcPct val="0"/>
                </a:spcBef>
              </a:pPr>
              <a:t>‹#›</a:t>
            </a:fld>
            <a:endParaRPr lang="en-GB" altLang="en-US" sz="2000" b="1" dirty="0">
              <a:solidFill>
                <a:schemeClr val="bg2"/>
              </a:solidFill>
            </a:endParaRPr>
          </a:p>
        </p:txBody>
      </p:sp>
      <p:sp>
        <p:nvSpPr>
          <p:cNvPr id="3103" name="Rectangle 31">
            <a:extLst>
              <a:ext uri="{FF2B5EF4-FFF2-40B4-BE49-F238E27FC236}">
                <a16:creationId xmlns:a16="http://schemas.microsoft.com/office/drawing/2014/main" id="{3275B752-C0B3-4593-ABD2-353CAD48E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81200"/>
            <a:ext cx="8153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06" name="Rectangle 34">
            <a:extLst>
              <a:ext uri="{FF2B5EF4-FFF2-40B4-BE49-F238E27FC236}">
                <a16:creationId xmlns:a16="http://schemas.microsoft.com/office/drawing/2014/main" id="{E5CBEF60-AC5A-4800-B880-AF26A0D4B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95400"/>
            <a:ext cx="7848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id="{9A166B61-E476-4A9A-A680-1E02DED41A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" y="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600">
                <a:solidFill>
                  <a:srgbClr val="034176"/>
                </a:solidFill>
              </a:rPr>
              <a:t>Higher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cut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67465A-5673-4C6F-B0EE-3EE5999841A2}"/>
              </a:ext>
            </a:extLst>
          </p:cNvPr>
          <p:cNvSpPr txBox="1"/>
          <p:nvPr/>
        </p:nvSpPr>
        <p:spPr>
          <a:xfrm>
            <a:off x="539552" y="1916832"/>
            <a:ext cx="554461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Century" panose="02040604050505020304" pitchFamily="18" charset="0"/>
              </a:rPr>
              <a:t>Polar to Rectangular Coordinates</a:t>
            </a:r>
          </a:p>
          <a:p>
            <a:r>
              <a:rPr lang="en-GB" sz="5400" dirty="0">
                <a:latin typeface="Century" panose="02040604050505020304" pitchFamily="18" charset="0"/>
              </a:rPr>
              <a:t>Adding Vectors</a:t>
            </a:r>
          </a:p>
        </p:txBody>
      </p:sp>
      <p:pic>
        <p:nvPicPr>
          <p:cNvPr id="4" name="Picture 3" descr="A picture containing doll, toy, indoor&#10;&#10;Description automatically generated">
            <a:extLst>
              <a:ext uri="{FF2B5EF4-FFF2-40B4-BE49-F238E27FC236}">
                <a16:creationId xmlns:a16="http://schemas.microsoft.com/office/drawing/2014/main" id="{1960E073-2F1F-4D57-A4F0-7CD7C9E75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428236" cy="508518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Oval 2">
            <a:extLst>
              <a:ext uri="{FF2B5EF4-FFF2-40B4-BE49-F238E27FC236}">
                <a16:creationId xmlns:a16="http://schemas.microsoft.com/office/drawing/2014/main" id="{B12C1DDB-4110-47BB-815D-29FDA3469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4963" name="Oval 3">
            <a:extLst>
              <a:ext uri="{FF2B5EF4-FFF2-40B4-BE49-F238E27FC236}">
                <a16:creationId xmlns:a16="http://schemas.microsoft.com/office/drawing/2014/main" id="{8E37A639-E580-45DD-BB96-6E467F5AC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4964" name="Line 4">
            <a:extLst>
              <a:ext uri="{FF2B5EF4-FFF2-40B4-BE49-F238E27FC236}">
                <a16:creationId xmlns:a16="http://schemas.microsoft.com/office/drawing/2014/main" id="{9BFFC437-5749-47BD-8962-170CE552E6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75" y="5676900"/>
            <a:ext cx="449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4965" name="Line 5">
            <a:extLst>
              <a:ext uri="{FF2B5EF4-FFF2-40B4-BE49-F238E27FC236}">
                <a16:creationId xmlns:a16="http://schemas.microsoft.com/office/drawing/2014/main" id="{0E7C6D02-65DF-4901-BB69-3BC38948E4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7900" y="1628775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4966" name="Text Box 6">
            <a:extLst>
              <a:ext uri="{FF2B5EF4-FFF2-40B4-BE49-F238E27FC236}">
                <a16:creationId xmlns:a16="http://schemas.microsoft.com/office/drawing/2014/main" id="{6EDDCC1E-DA77-442D-9179-3467F925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715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X</a:t>
            </a:r>
          </a:p>
        </p:txBody>
      </p:sp>
      <p:sp>
        <p:nvSpPr>
          <p:cNvPr id="424967" name="Text Box 7">
            <a:extLst>
              <a:ext uri="{FF2B5EF4-FFF2-40B4-BE49-F238E27FC236}">
                <a16:creationId xmlns:a16="http://schemas.microsoft.com/office/drawing/2014/main" id="{4FB426C8-0ADD-474B-91E3-9B9DD6618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Y</a:t>
            </a:r>
          </a:p>
        </p:txBody>
      </p:sp>
      <p:sp>
        <p:nvSpPr>
          <p:cNvPr id="424968" name="Line 8">
            <a:extLst>
              <a:ext uri="{FF2B5EF4-FFF2-40B4-BE49-F238E27FC236}">
                <a16:creationId xmlns:a16="http://schemas.microsoft.com/office/drawing/2014/main" id="{AC2FBED5-27EC-4572-8D01-521F70649F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2625" y="2133600"/>
            <a:ext cx="0" cy="36576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4969" name="Line 9">
            <a:extLst>
              <a:ext uri="{FF2B5EF4-FFF2-40B4-BE49-F238E27FC236}">
                <a16:creationId xmlns:a16="http://schemas.microsoft.com/office/drawing/2014/main" id="{1F795D77-BCC6-44B9-93EC-79270A2801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714625"/>
            <a:ext cx="4114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4970" name="Text Box 10">
            <a:extLst>
              <a:ext uri="{FF2B5EF4-FFF2-40B4-BE49-F238E27FC236}">
                <a16:creationId xmlns:a16="http://schemas.microsoft.com/office/drawing/2014/main" id="{E2F4B135-B510-41C0-9868-F18A2AD70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715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24971" name="Text Box 11">
            <a:extLst>
              <a:ext uri="{FF2B5EF4-FFF2-40B4-BE49-F238E27FC236}">
                <a16:creationId xmlns:a16="http://schemas.microsoft.com/office/drawing/2014/main" id="{0E3F1427-E121-489E-B854-98FA9B51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24972" name="Line 12">
            <a:extLst>
              <a:ext uri="{FF2B5EF4-FFF2-40B4-BE49-F238E27FC236}">
                <a16:creationId xmlns:a16="http://schemas.microsoft.com/office/drawing/2014/main" id="{90E74E0F-CA19-471B-B135-DEA02304D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667000"/>
            <a:ext cx="3505200" cy="2971800"/>
          </a:xfrm>
          <a:prstGeom prst="line">
            <a:avLst/>
          </a:prstGeom>
          <a:noFill/>
          <a:ln w="28575">
            <a:solidFill>
              <a:srgbClr val="005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4973" name="Text Box 13">
            <a:extLst>
              <a:ext uri="{FF2B5EF4-FFF2-40B4-BE49-F238E27FC236}">
                <a16:creationId xmlns:a16="http://schemas.microsoft.com/office/drawing/2014/main" id="{5579A7F4-4C77-46CE-99CF-B24EBD6DE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733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5000"/>
                </a:solidFill>
              </a:rPr>
              <a:t>R</a:t>
            </a:r>
          </a:p>
        </p:txBody>
      </p:sp>
      <p:sp>
        <p:nvSpPr>
          <p:cNvPr id="424974" name="Freeform 14">
            <a:extLst>
              <a:ext uri="{FF2B5EF4-FFF2-40B4-BE49-F238E27FC236}">
                <a16:creationId xmlns:a16="http://schemas.microsoft.com/office/drawing/2014/main" id="{F5F3A58D-A420-43F0-82A9-12043F58402A}"/>
              </a:ext>
            </a:extLst>
          </p:cNvPr>
          <p:cNvSpPr>
            <a:spLocks/>
          </p:cNvSpPr>
          <p:nvPr/>
        </p:nvSpPr>
        <p:spPr bwMode="auto">
          <a:xfrm>
            <a:off x="2895600" y="5105400"/>
            <a:ext cx="219075" cy="581025"/>
          </a:xfrm>
          <a:custGeom>
            <a:avLst/>
            <a:gdLst>
              <a:gd name="T0" fmla="*/ 0 w 138"/>
              <a:gd name="T1" fmla="*/ 0 h 366"/>
              <a:gd name="T2" fmla="*/ 114 w 138"/>
              <a:gd name="T3" fmla="*/ 168 h 366"/>
              <a:gd name="T4" fmla="*/ 138 w 138"/>
              <a:gd name="T5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" h="366">
                <a:moveTo>
                  <a:pt x="0" y="0"/>
                </a:moveTo>
                <a:cubicBezTo>
                  <a:pt x="19" y="28"/>
                  <a:pt x="91" y="107"/>
                  <a:pt x="114" y="168"/>
                </a:cubicBezTo>
                <a:cubicBezTo>
                  <a:pt x="137" y="229"/>
                  <a:pt x="133" y="325"/>
                  <a:pt x="138" y="366"/>
                </a:cubicBezTo>
              </a:path>
            </a:pathLst>
          </a:custGeom>
          <a:noFill/>
          <a:ln w="19050" cap="flat" cmpd="sng">
            <a:solidFill>
              <a:srgbClr val="005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4975" name="Text Box 15">
            <a:extLst>
              <a:ext uri="{FF2B5EF4-FFF2-40B4-BE49-F238E27FC236}">
                <a16:creationId xmlns:a16="http://schemas.microsoft.com/office/drawing/2014/main" id="{0F15A932-B1CF-4B5A-9076-93850D0C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05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5000"/>
                </a:solidFill>
                <a:sym typeface="Symbol" panose="05050102010706020507" pitchFamily="18" charset="2"/>
              </a:rPr>
              <a:t></a:t>
            </a:r>
            <a:endParaRPr lang="en-GB" altLang="en-US" sz="2000" b="1">
              <a:solidFill>
                <a:srgbClr val="005000"/>
              </a:solidFill>
            </a:endParaRPr>
          </a:p>
        </p:txBody>
      </p:sp>
      <p:graphicFrame>
        <p:nvGraphicFramePr>
          <p:cNvPr id="424977" name="Object 17">
            <a:extLst>
              <a:ext uri="{FF2B5EF4-FFF2-40B4-BE49-F238E27FC236}">
                <a16:creationId xmlns:a16="http://schemas.microsoft.com/office/drawing/2014/main" id="{5EA9D4F0-AA67-4EB5-BF8B-25A99B2907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3429000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482400" progId="Equation.DSMT4">
                  <p:embed/>
                </p:oleObj>
              </mc:Choice>
              <mc:Fallback>
                <p:oleObj name="Equation" r:id="rId2" imgW="914400" imgH="482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429000"/>
                        <a:ext cx="914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78" name="Object 18">
            <a:extLst>
              <a:ext uri="{FF2B5EF4-FFF2-40B4-BE49-F238E27FC236}">
                <a16:creationId xmlns:a16="http://schemas.microsoft.com/office/drawing/2014/main" id="{E1BF1846-9E89-4E55-AF8D-28ED0C443A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5791200"/>
          <a:ext cx="952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507960" progId="Equation.DSMT4">
                  <p:embed/>
                </p:oleObj>
              </mc:Choice>
              <mc:Fallback>
                <p:oleObj name="Equation" r:id="rId4" imgW="952200" imgH="5079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791200"/>
                        <a:ext cx="952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79" name="Object 19">
            <a:extLst>
              <a:ext uri="{FF2B5EF4-FFF2-40B4-BE49-F238E27FC236}">
                <a16:creationId xmlns:a16="http://schemas.microsoft.com/office/drawing/2014/main" id="{C9E22D08-B13F-4148-8661-5414331C1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4191000"/>
          <a:ext cx="1333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53800" progId="Equation.DSMT4">
                  <p:embed/>
                </p:oleObj>
              </mc:Choice>
              <mc:Fallback>
                <p:oleObj name="Equation" r:id="rId6" imgW="133344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191000"/>
                        <a:ext cx="13335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80" name="Object 20">
            <a:extLst>
              <a:ext uri="{FF2B5EF4-FFF2-40B4-BE49-F238E27FC236}">
                <a16:creationId xmlns:a16="http://schemas.microsoft.com/office/drawing/2014/main" id="{4CB851CE-EDF9-4907-932C-F87CD08B2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768850"/>
          <a:ext cx="1333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317160" progId="Equation.DSMT4">
                  <p:embed/>
                </p:oleObj>
              </mc:Choice>
              <mc:Fallback>
                <p:oleObj name="Equation" r:id="rId8" imgW="1333440" imgH="3171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768850"/>
                        <a:ext cx="1333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81" name="Object 21">
            <a:extLst>
              <a:ext uri="{FF2B5EF4-FFF2-40B4-BE49-F238E27FC236}">
                <a16:creationId xmlns:a16="http://schemas.microsoft.com/office/drawing/2014/main" id="{96BC3E80-0BAF-484A-93D0-06D2DEBBCE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5257800"/>
          <a:ext cx="1219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8960" imgH="266400" progId="Equation.DSMT4">
                  <p:embed/>
                </p:oleObj>
              </mc:Choice>
              <mc:Fallback>
                <p:oleObj name="Equation" r:id="rId10" imgW="1218960" imgH="266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57800"/>
                        <a:ext cx="12192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82" name="Object 22">
            <a:extLst>
              <a:ext uri="{FF2B5EF4-FFF2-40B4-BE49-F238E27FC236}">
                <a16:creationId xmlns:a16="http://schemas.microsoft.com/office/drawing/2014/main" id="{CD03DFD1-549F-49F9-8B55-6BBB9B170A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5867400"/>
          <a:ext cx="1346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46040" imgH="241200" progId="Equation.DSMT4">
                  <p:embed/>
                </p:oleObj>
              </mc:Choice>
              <mc:Fallback>
                <p:oleObj name="Equation" r:id="rId12" imgW="1346040" imgH="24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867400"/>
                        <a:ext cx="1346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4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4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90" name="Picture 260" descr="msotw9_temp0">
            <a:extLst>
              <a:ext uri="{FF2B5EF4-FFF2-40B4-BE49-F238E27FC236}">
                <a16:creationId xmlns:a16="http://schemas.microsoft.com/office/drawing/2014/main" id="{4E5599E1-0601-478C-8B7F-D3CA2228E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1729"/>
            <a:ext cx="3032571" cy="19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89" name="Picture 259" descr="msotw9_temp0">
            <a:extLst>
              <a:ext uri="{FF2B5EF4-FFF2-40B4-BE49-F238E27FC236}">
                <a16:creationId xmlns:a16="http://schemas.microsoft.com/office/drawing/2014/main" id="{B67B0746-B54C-486D-BAD3-EC93A187B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72" y="2734724"/>
            <a:ext cx="3387885" cy="119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5985" name="Picture 257" descr="msotw9_temp0">
            <a:extLst>
              <a:ext uri="{FF2B5EF4-FFF2-40B4-BE49-F238E27FC236}">
                <a16:creationId xmlns:a16="http://schemas.microsoft.com/office/drawing/2014/main" id="{367125D2-FE07-4D30-9661-E193A9ACB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229" y="5364534"/>
            <a:ext cx="3613771" cy="142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AEEC62B-1C45-4B05-8146-3E0D72CD5D24}"/>
              </a:ext>
            </a:extLst>
          </p:cNvPr>
          <p:cNvGrpSpPr/>
          <p:nvPr/>
        </p:nvGrpSpPr>
        <p:grpSpPr>
          <a:xfrm>
            <a:off x="914400" y="8656320"/>
            <a:ext cx="2476500" cy="914400"/>
            <a:chOff x="0" y="0"/>
            <a:chExt cx="2476500" cy="914400"/>
          </a:xfrm>
        </p:grpSpPr>
        <p:pic>
          <p:nvPicPr>
            <p:cNvPr id="6" name="Picture 5" descr="msotw9_temp0">
              <a:extLst>
                <a:ext uri="{FF2B5EF4-FFF2-40B4-BE49-F238E27FC236}">
                  <a16:creationId xmlns:a16="http://schemas.microsoft.com/office/drawing/2014/main" id="{CE8D7002-ECB5-4AF8-BB4F-7AD8D7074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76500" cy="914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F8F5536-298E-4EE3-B3F8-12210F2702A4}"/>
                </a:ext>
              </a:extLst>
            </p:cNvPr>
            <p:cNvCxnSpPr/>
            <p:nvPr/>
          </p:nvCxnSpPr>
          <p:spPr>
            <a:xfrm flipV="1">
              <a:off x="1181100" y="66675"/>
              <a:ext cx="352425" cy="35242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id="{3E1D91CC-34AC-4E5B-9D84-742050AF6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0193"/>
            <a:ext cx="9139490" cy="946352"/>
          </a:xfrm>
          <a:prstGeom prst="rect">
            <a:avLst/>
          </a:prstGeom>
          <a:solidFill>
            <a:srgbClr val="B83D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9044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force of 3.5 N pulls at an angle of 79.4</a:t>
            </a:r>
            <a:r>
              <a:rPr kumimoji="0" lang="en-GB" altLang="en-US" sz="2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kumimoji="0" lang="en-GB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 a force of 5.5 N as shown.</a:t>
            </a: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4358A43D-DF71-424D-A272-DDB906D91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091" y="700747"/>
            <a:ext cx="53367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</a:b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single force are these equal to?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6172F34-D20D-4D58-8744-D8EBFF559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287" y="3196662"/>
            <a:ext cx="27116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VECTOR DIAGRAM: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13EE145-BFF4-42AB-A6EB-982E003AB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8871"/>
            <a:ext cx="9324528" cy="1015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 is the same as  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			</a:t>
            </a:r>
            <a:r>
              <a:rPr lang="en-GB" altLang="en-US" sz="2400" dirty="0"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nd is equivalent to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0336C-05FF-467A-81DB-62D36A222E8E}"/>
              </a:ext>
            </a:extLst>
          </p:cNvPr>
          <p:cNvSpPr txBox="1"/>
          <p:nvPr/>
        </p:nvSpPr>
        <p:spPr>
          <a:xfrm>
            <a:off x="914400" y="5621141"/>
            <a:ext cx="4392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which is 7 N at an angle of 29</a:t>
            </a:r>
            <a:r>
              <a:rPr kumimoji="0" lang="en-GB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to the direction of the 5.5 N force.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40D73C-8B5A-49E1-BF9F-0939F0483E0F}"/>
              </a:ext>
            </a:extLst>
          </p:cNvPr>
          <p:cNvGrpSpPr/>
          <p:nvPr/>
        </p:nvGrpSpPr>
        <p:grpSpPr>
          <a:xfrm>
            <a:off x="2771800" y="4271176"/>
            <a:ext cx="2962558" cy="1269759"/>
            <a:chOff x="0" y="0"/>
            <a:chExt cx="2476500" cy="914400"/>
          </a:xfrm>
        </p:grpSpPr>
        <p:pic>
          <p:nvPicPr>
            <p:cNvPr id="15" name="Picture 14" descr="msotw9_temp0">
              <a:extLst>
                <a:ext uri="{FF2B5EF4-FFF2-40B4-BE49-F238E27FC236}">
                  <a16:creationId xmlns:a16="http://schemas.microsoft.com/office/drawing/2014/main" id="{8D61491E-3230-458D-A4E6-EAE5F37BB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76500" cy="9144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6B81FAC-C3B1-4AE0-825F-424366D3C0D1}"/>
                </a:ext>
              </a:extLst>
            </p:cNvPr>
            <p:cNvCxnSpPr/>
            <p:nvPr/>
          </p:nvCxnSpPr>
          <p:spPr>
            <a:xfrm flipV="1">
              <a:off x="1181100" y="66675"/>
              <a:ext cx="352425" cy="35242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9575122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D4BE9A-7044-411C-8C43-9B1F23ABC216}"/>
              </a:ext>
            </a:extLst>
          </p:cNvPr>
          <p:cNvSpPr txBox="1"/>
          <p:nvPr/>
        </p:nvSpPr>
        <p:spPr>
          <a:xfrm>
            <a:off x="161764" y="326420"/>
            <a:ext cx="8820472" cy="620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en-GB" sz="2400" b="1" cap="all" spc="75" dirty="0">
                <a:solidFill>
                  <a:srgbClr val="5B1E33"/>
                </a:solidFill>
                <a:effectLst/>
                <a:latin typeface="Trebuchet MS" panose="020B0603020202020204" pitchFamily="34" charset="0"/>
              </a:rPr>
              <a:t>Resolving Vectors by Scale Diagrams</a:t>
            </a:r>
          </a:p>
          <a:p>
            <a:pPr marL="342900" lvl="0" indent="-342900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Always draw a small plan to show all vectors. Include the direction.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80008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an adequate scale (as large as possible but which fits on the page). Use an easy conversion.</a:t>
            </a:r>
            <a:endParaRPr lang="en-GB" sz="2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 sharp pencil and draw the first vector (any one to start).</a:t>
            </a:r>
            <a:endParaRPr lang="en-GB" sz="2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 an arrow on the end and ensure you have clearly indicated the start.</a:t>
            </a:r>
            <a:endParaRPr lang="en-GB" sz="2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3333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head of the first vector draw the next vector. Ensure the angles are measured correctly and accurately.</a:t>
            </a:r>
            <a:endParaRPr lang="en-GB" sz="2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0000FF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adding vectors until all are drawn.</a:t>
            </a:r>
            <a:endParaRPr lang="en-GB" sz="2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70041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D4BE9A-7044-411C-8C43-9B1F23ABC216}"/>
              </a:ext>
            </a:extLst>
          </p:cNvPr>
          <p:cNvSpPr txBox="1"/>
          <p:nvPr/>
        </p:nvSpPr>
        <p:spPr>
          <a:xfrm>
            <a:off x="161764" y="836712"/>
            <a:ext cx="8820472" cy="3159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</a:pPr>
            <a:r>
              <a:rPr lang="en-GB" sz="2400" b="1" cap="all" spc="75" dirty="0">
                <a:solidFill>
                  <a:srgbClr val="5B1E33"/>
                </a:solidFill>
                <a:effectLst/>
                <a:latin typeface="Trebuchet MS" panose="020B0603020202020204" pitchFamily="34" charset="0"/>
              </a:rPr>
              <a:t>Resolving Vectors by Scale Diagrams</a:t>
            </a:r>
          </a:p>
          <a:p>
            <a:pPr marL="457200" lvl="0" indent="-457200">
              <a:lnSpc>
                <a:spcPct val="115000"/>
              </a:lnSpc>
              <a:buFont typeface="+mj-lt"/>
              <a:buAutoNum type="arabicPeriod" startAt="7"/>
            </a:pPr>
            <a:r>
              <a:rPr lang="en-GB" sz="2400" dirty="0">
                <a:solidFill>
                  <a:srgbClr val="80008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CHECK!</a:t>
            </a:r>
            <a:endParaRPr lang="en-GB" sz="2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7"/>
            </a:pPr>
            <a:r>
              <a:rPr lang="en-GB" sz="2400" dirty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a line from the START of the FIRST to the HEAD of the FINAL vector. This is the RESULTANT.</a:t>
            </a:r>
            <a:endParaRPr lang="en-GB" sz="2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7"/>
            </a:pPr>
            <a:r>
              <a:rPr lang="en-GB" sz="2400" dirty="0">
                <a:solidFill>
                  <a:srgbClr val="80008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angle and measure or calculate it. DON’T MISS THIS OFF!</a:t>
            </a:r>
            <a:endParaRPr lang="en-GB" sz="2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34339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6BD1-82FF-4815-8EC1-6F82E6C2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Resolving by components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906C8D-F5C5-4607-AC19-4F1E6EB3FA8F}"/>
              </a:ext>
            </a:extLst>
          </p:cNvPr>
          <p:cNvGrpSpPr>
            <a:grpSpLocks/>
          </p:cNvGrpSpPr>
          <p:nvPr/>
        </p:nvGrpSpPr>
        <p:grpSpPr bwMode="auto">
          <a:xfrm>
            <a:off x="899592" y="1484784"/>
            <a:ext cx="3545469" cy="2954839"/>
            <a:chOff x="2700" y="3006"/>
            <a:chExt cx="4972" cy="37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B560800-F1BA-453C-8E9A-8CACC5D59A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0" y="3006"/>
              <a:ext cx="4972" cy="3772"/>
              <a:chOff x="2988" y="4734"/>
              <a:chExt cx="4972" cy="3772"/>
            </a:xfrm>
          </p:grpSpPr>
          <p:cxnSp>
            <p:nvCxnSpPr>
              <p:cNvPr id="10" name="Line 315">
                <a:extLst>
                  <a:ext uri="{FF2B5EF4-FFF2-40B4-BE49-F238E27FC236}">
                    <a16:creationId xmlns:a16="http://schemas.microsoft.com/office/drawing/2014/main" id="{182F6CCB-774A-44FB-B2DB-BE2B46D8FDDC}"/>
                  </a:ext>
                </a:extLst>
              </p:cNvPr>
              <p:cNvCxnSpPr/>
              <p:nvPr/>
            </p:nvCxnSpPr>
            <p:spPr bwMode="auto">
              <a:xfrm flipV="1">
                <a:off x="5436" y="7902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Line 316">
                <a:extLst>
                  <a:ext uri="{FF2B5EF4-FFF2-40B4-BE49-F238E27FC236}">
                    <a16:creationId xmlns:a16="http://schemas.microsoft.com/office/drawing/2014/main" id="{624D671F-C8D3-4B7D-B833-9376B1493EB7}"/>
                  </a:ext>
                </a:extLst>
              </p:cNvPr>
              <p:cNvCxnSpPr/>
              <p:nvPr/>
            </p:nvCxnSpPr>
            <p:spPr bwMode="auto">
              <a:xfrm flipV="1">
                <a:off x="5436" y="4734"/>
                <a:ext cx="2304" cy="316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Line 317">
                <a:extLst>
                  <a:ext uri="{FF2B5EF4-FFF2-40B4-BE49-F238E27FC236}">
                    <a16:creationId xmlns:a16="http://schemas.microsoft.com/office/drawing/2014/main" id="{433C2B45-E944-43A1-99A8-F3977F769704}"/>
                  </a:ext>
                </a:extLst>
              </p:cNvPr>
              <p:cNvCxnSpPr/>
              <p:nvPr/>
            </p:nvCxnSpPr>
            <p:spPr bwMode="auto">
              <a:xfrm flipH="1" flipV="1">
                <a:off x="2988" y="6750"/>
                <a:ext cx="2448" cy="115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Text Box 318">
                <a:extLst>
                  <a:ext uri="{FF2B5EF4-FFF2-40B4-BE49-F238E27FC236}">
                    <a16:creationId xmlns:a16="http://schemas.microsoft.com/office/drawing/2014/main" id="{7F536ED6-A804-4995-B395-0110F53AE4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6" y="7326"/>
                <a:ext cx="1152" cy="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15 N</a:t>
                </a:r>
                <a:endParaRPr lang="en-GB" sz="24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 Box 319">
                <a:extLst>
                  <a:ext uri="{FF2B5EF4-FFF2-40B4-BE49-F238E27FC236}">
                    <a16:creationId xmlns:a16="http://schemas.microsoft.com/office/drawing/2014/main" id="{8891596A-D76C-45E3-87F7-577B8EDFE6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0" y="7902"/>
                <a:ext cx="1152" cy="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N</a:t>
                </a:r>
                <a:endParaRPr lang="en-GB" sz="24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320">
                <a:extLst>
                  <a:ext uri="{FF2B5EF4-FFF2-40B4-BE49-F238E27FC236}">
                    <a16:creationId xmlns:a16="http://schemas.microsoft.com/office/drawing/2014/main" id="{49321E74-46E8-474F-A3AF-E5735D0748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8" y="5644"/>
                <a:ext cx="1152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 N</a:t>
                </a:r>
                <a:endParaRPr lang="en-GB" sz="24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321">
              <a:extLst>
                <a:ext uri="{FF2B5EF4-FFF2-40B4-BE49-F238E27FC236}">
                  <a16:creationId xmlns:a16="http://schemas.microsoft.com/office/drawing/2014/main" id="{D1A469ED-4EFB-49B3-A888-997C82EC6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" y="5490"/>
              <a:ext cx="252" cy="680"/>
            </a:xfrm>
            <a:custGeom>
              <a:avLst/>
              <a:gdLst>
                <a:gd name="T0" fmla="*/ 0 w 252"/>
                <a:gd name="T1" fmla="*/ 0 h 680"/>
                <a:gd name="T2" fmla="*/ 210 w 252"/>
                <a:gd name="T3" fmla="*/ 330 h 680"/>
                <a:gd name="T4" fmla="*/ 250 w 252"/>
                <a:gd name="T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" h="680">
                  <a:moveTo>
                    <a:pt x="0" y="0"/>
                  </a:moveTo>
                  <a:cubicBezTo>
                    <a:pt x="84" y="108"/>
                    <a:pt x="168" y="217"/>
                    <a:pt x="210" y="330"/>
                  </a:cubicBezTo>
                  <a:cubicBezTo>
                    <a:pt x="252" y="443"/>
                    <a:pt x="251" y="561"/>
                    <a:pt x="250" y="68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" name="Freeform 322">
              <a:extLst>
                <a:ext uri="{FF2B5EF4-FFF2-40B4-BE49-F238E27FC236}">
                  <a16:creationId xmlns:a16="http://schemas.microsoft.com/office/drawing/2014/main" id="{ADE4171E-D0E6-4547-B299-90BB51F51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5630"/>
              <a:ext cx="980" cy="240"/>
            </a:xfrm>
            <a:custGeom>
              <a:avLst/>
              <a:gdLst>
                <a:gd name="T0" fmla="*/ 0 w 980"/>
                <a:gd name="T1" fmla="*/ 240 h 240"/>
                <a:gd name="T2" fmla="*/ 500 w 980"/>
                <a:gd name="T3" fmla="*/ 40 h 240"/>
                <a:gd name="T4" fmla="*/ 980 w 980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0" h="240">
                  <a:moveTo>
                    <a:pt x="0" y="240"/>
                  </a:moveTo>
                  <a:cubicBezTo>
                    <a:pt x="83" y="207"/>
                    <a:pt x="337" y="80"/>
                    <a:pt x="500" y="40"/>
                  </a:cubicBezTo>
                  <a:cubicBezTo>
                    <a:pt x="663" y="0"/>
                    <a:pt x="880" y="8"/>
                    <a:pt x="98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Text Box 323">
              <a:extLst>
                <a:ext uri="{FF2B5EF4-FFF2-40B4-BE49-F238E27FC236}">
                  <a16:creationId xmlns:a16="http://schemas.microsoft.com/office/drawing/2014/main" id="{DCB3A248-26E1-416F-B7C6-B03AAADDE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3" y="5205"/>
              <a:ext cx="118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24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en-GB" sz="2400" baseline="300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GB" sz="24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324">
              <a:extLst>
                <a:ext uri="{FF2B5EF4-FFF2-40B4-BE49-F238E27FC236}">
                  <a16:creationId xmlns:a16="http://schemas.microsoft.com/office/drawing/2014/main" id="{AC442643-93FC-4ADC-921E-7E5B0E5F1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9" y="4848"/>
              <a:ext cx="1201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24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120</a:t>
              </a:r>
              <a:r>
                <a:rPr lang="en-GB" sz="2400" baseline="300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GB" sz="24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9DBD190-1105-40D6-8ED7-A3E469548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278944"/>
              </p:ext>
            </p:extLst>
          </p:nvPr>
        </p:nvGraphicFramePr>
        <p:xfrm>
          <a:off x="5109657" y="1235107"/>
          <a:ext cx="314967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65400" imgH="1079500" progId="">
                  <p:embed/>
                </p:oleObj>
              </mc:Choice>
              <mc:Fallback>
                <p:oleObj r:id="rId2" imgW="2565400" imgH="10795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657" y="1235107"/>
                        <a:ext cx="3149670" cy="132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C0FA81B-1AE4-4B8D-8975-89C4CF61A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788488"/>
              </p:ext>
            </p:extLst>
          </p:nvPr>
        </p:nvGraphicFramePr>
        <p:xfrm>
          <a:off x="5145047" y="3103061"/>
          <a:ext cx="2867352" cy="139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22500" imgH="1079500" progId="">
                  <p:embed/>
                </p:oleObj>
              </mc:Choice>
              <mc:Fallback>
                <p:oleObj r:id="rId4" imgW="2222500" imgH="10795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47" y="3103061"/>
                        <a:ext cx="2867352" cy="1394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26265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F1DD96-09EE-421F-86D3-F4B9DF736A7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79512" y="597723"/>
            <a:ext cx="3391745" cy="3575408"/>
            <a:chOff x="5190" y="2173"/>
            <a:chExt cx="1455" cy="62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F6F93AE-B0EC-4BB0-A681-25A36A86E7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0" y="2173"/>
              <a:ext cx="1455" cy="6287"/>
              <a:chOff x="5190" y="2173"/>
              <a:chExt cx="1455" cy="6287"/>
            </a:xfrm>
          </p:grpSpPr>
          <p:cxnSp>
            <p:nvCxnSpPr>
              <p:cNvPr id="8" name="Line 240">
                <a:extLst>
                  <a:ext uri="{FF2B5EF4-FFF2-40B4-BE49-F238E27FC236}">
                    <a16:creationId xmlns:a16="http://schemas.microsoft.com/office/drawing/2014/main" id="{18CC8A3A-52C4-48E8-AA68-9E256C2DEBF5}"/>
                  </a:ext>
                </a:extLst>
              </p:cNvPr>
              <p:cNvCxnSpPr/>
              <p:nvPr/>
            </p:nvCxnSpPr>
            <p:spPr bwMode="auto">
              <a:xfrm flipV="1">
                <a:off x="6180" y="2880"/>
                <a:ext cx="0" cy="558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Line 241">
                <a:extLst>
                  <a:ext uri="{FF2B5EF4-FFF2-40B4-BE49-F238E27FC236}">
                    <a16:creationId xmlns:a16="http://schemas.microsoft.com/office/drawing/2014/main" id="{FA74E35B-FA7E-431C-A539-9CEB37CD9218}"/>
                  </a:ext>
                </a:extLst>
              </p:cNvPr>
              <p:cNvCxnSpPr/>
              <p:nvPr/>
            </p:nvCxnSpPr>
            <p:spPr bwMode="auto">
              <a:xfrm flipH="1">
                <a:off x="5460" y="288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Line 242">
                <a:extLst>
                  <a:ext uri="{FF2B5EF4-FFF2-40B4-BE49-F238E27FC236}">
                    <a16:creationId xmlns:a16="http://schemas.microsoft.com/office/drawing/2014/main" id="{727210C7-35FB-449D-B95D-18E35AFAD297}"/>
                  </a:ext>
                </a:extLst>
              </p:cNvPr>
              <p:cNvCxnSpPr/>
              <p:nvPr/>
            </p:nvCxnSpPr>
            <p:spPr bwMode="auto">
              <a:xfrm flipH="1" flipV="1">
                <a:off x="5460" y="2880"/>
                <a:ext cx="720" cy="55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Text Box 243">
                <a:extLst>
                  <a:ext uri="{FF2B5EF4-FFF2-40B4-BE49-F238E27FC236}">
                    <a16:creationId xmlns:a16="http://schemas.microsoft.com/office/drawing/2014/main" id="{12D02257-6CBE-40EF-AE4F-1214500D6D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4" y="4340"/>
                <a:ext cx="621" cy="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FF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18.0 N</a:t>
                </a:r>
                <a:endParaRPr lang="en-GB" sz="24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244">
                <a:extLst>
                  <a:ext uri="{FF2B5EF4-FFF2-40B4-BE49-F238E27FC236}">
                    <a16:creationId xmlns:a16="http://schemas.microsoft.com/office/drawing/2014/main" id="{9FEFEBD9-8D27-4112-9683-1605584C06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0" y="2173"/>
                <a:ext cx="632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2400" dirty="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6.2 N</a:t>
                </a:r>
              </a:p>
            </p:txBody>
          </p:sp>
          <p:sp>
            <p:nvSpPr>
              <p:cNvPr id="13" name="Text Box 245">
                <a:extLst>
                  <a:ext uri="{FF2B5EF4-FFF2-40B4-BE49-F238E27FC236}">
                    <a16:creationId xmlns:a16="http://schemas.microsoft.com/office/drawing/2014/main" id="{52D88D64-EB99-4624-8BD2-0F3D8816CD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0" y="5070"/>
                <a:ext cx="585" cy="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2400" b="1">
                    <a:solidFill>
                      <a:srgbClr val="FF0000"/>
                    </a:solidFill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GB" sz="24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246">
              <a:extLst>
                <a:ext uri="{FF2B5EF4-FFF2-40B4-BE49-F238E27FC236}">
                  <a16:creationId xmlns:a16="http://schemas.microsoft.com/office/drawing/2014/main" id="{B48219BD-F853-441A-B948-D410CADD4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" y="5723"/>
              <a:ext cx="360" cy="37"/>
            </a:xfrm>
            <a:custGeom>
              <a:avLst/>
              <a:gdLst>
                <a:gd name="T0" fmla="*/ 0 w 360"/>
                <a:gd name="T1" fmla="*/ 37 h 37"/>
                <a:gd name="T2" fmla="*/ 180 w 360"/>
                <a:gd name="T3" fmla="*/ 0 h 37"/>
                <a:gd name="T4" fmla="*/ 360 w 360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" h="37">
                  <a:moveTo>
                    <a:pt x="0" y="37"/>
                  </a:moveTo>
                  <a:cubicBezTo>
                    <a:pt x="30" y="31"/>
                    <a:pt x="120" y="0"/>
                    <a:pt x="180" y="0"/>
                  </a:cubicBezTo>
                  <a:cubicBezTo>
                    <a:pt x="240" y="0"/>
                    <a:pt x="323" y="29"/>
                    <a:pt x="360" y="3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" name="Text Box 247">
              <a:extLst>
                <a:ext uri="{FF2B5EF4-FFF2-40B4-BE49-F238E27FC236}">
                  <a16:creationId xmlns:a16="http://schemas.microsoft.com/office/drawing/2014/main" id="{040D57E2-ABC2-48E9-A817-02FE301C0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9" y="6040"/>
              <a:ext cx="311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FF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n-GB" sz="24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72384DF2-F5C1-40B0-A352-F8630F6E1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4506" y="18453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0966205B-1CBD-4F3B-9F70-CCB1AB72D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9229" y="1809977"/>
                <a:ext cx="6258573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i="1" smtClean="0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sSubSupPr>
                        <m:e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sSupPr>
                        <m:e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6.2</m:t>
                          </m:r>
                        </m:e>
                        <m:sup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sSupPr>
                        <m:e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GB" sz="2800" i="1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=38.4+324=362.4</m:t>
                      </m:r>
                    </m:oMath>
                  </m:oMathPara>
                </a14:m>
                <a:endParaRPr kumimoji="0" lang="en-GB" altLang="en-US" sz="2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en-US" sz="1200" b="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ea typeface="MS Mincho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5" name="Rectangle 16">
                <a:extLst>
                  <a:ext uri="{FF2B5EF4-FFF2-40B4-BE49-F238E27FC236}">
                    <a16:creationId xmlns:a16="http://schemas.microsoft.com/office/drawing/2014/main" id="{0966205B-1CBD-4F3B-9F70-CCB1AB72D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9229" y="1809977"/>
                <a:ext cx="625857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0DA5809-809C-46F6-91B4-DFDE3EAC2DC9}"/>
                  </a:ext>
                </a:extLst>
              </p:cNvPr>
              <p:cNvSpPr txBox="1"/>
              <p:nvPr/>
            </p:nvSpPr>
            <p:spPr>
              <a:xfrm>
                <a:off x="2555776" y="2823764"/>
                <a:ext cx="6003470" cy="642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GB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32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i="0">
                              <a:latin typeface="Cambria Math" panose="02040503050406030204" pitchFamily="18" charset="0"/>
                            </a:rPr>
                            <m:t>362.4</m:t>
                          </m:r>
                        </m:e>
                      </m:rad>
                      <m:r>
                        <a:rPr lang="en-GB" sz="3200" i="0">
                          <a:latin typeface="Cambria Math" panose="02040503050406030204" pitchFamily="18" charset="0"/>
                        </a:rPr>
                        <m:t>=19.0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0DA5809-809C-46F6-91B4-DFDE3EAC2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823764"/>
                <a:ext cx="6003470" cy="642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3B2958-C4EA-4E27-9FFA-3FC2AC0C7966}"/>
                  </a:ext>
                </a:extLst>
              </p:cNvPr>
              <p:cNvSpPr txBox="1"/>
              <p:nvPr/>
            </p:nvSpPr>
            <p:spPr>
              <a:xfrm>
                <a:off x="2555776" y="4000206"/>
                <a:ext cx="6003470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6.2</m:t>
                          </m:r>
                        </m:num>
                        <m:den>
                          <m:r>
                            <a:rPr lang="en-GB" sz="2800" i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GB" sz="2800" i="0">
                          <a:latin typeface="Cambria Math" panose="02040503050406030204" pitchFamily="18" charset="0"/>
                        </a:rPr>
                        <m:t>=0.344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D3B2958-C4EA-4E27-9FFA-3FC2AC0C7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000206"/>
                <a:ext cx="6003470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33EA24D-92FA-4064-8FCF-AE8970923918}"/>
              </a:ext>
            </a:extLst>
          </p:cNvPr>
          <p:cNvSpPr txBox="1"/>
          <p:nvPr/>
        </p:nvSpPr>
        <p:spPr>
          <a:xfrm>
            <a:off x="4572000" y="5589240"/>
            <a:ext cx="2592288" cy="610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3200" u="dbl" dirty="0"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GB" sz="3200" u="dbl" dirty="0"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=19</a:t>
            </a:r>
            <a:r>
              <a:rPr lang="en-GB" sz="3200" u="dbl" dirty="0">
                <a:effectLst/>
                <a:latin typeface="Trebuchet MS" panose="020B0603020202020204" pitchFamily="34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endParaRPr lang="en-GB" sz="32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983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4F5A5E-1294-4E5A-AA36-3840B2175D01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42754"/>
            <a:ext cx="4318348" cy="2544946"/>
            <a:chOff x="1800" y="2133"/>
            <a:chExt cx="9414" cy="6504"/>
          </a:xfrm>
        </p:grpSpPr>
        <p:cxnSp>
          <p:nvCxnSpPr>
            <p:cNvPr id="5" name="Line 216">
              <a:extLst>
                <a:ext uri="{FF2B5EF4-FFF2-40B4-BE49-F238E27FC236}">
                  <a16:creationId xmlns:a16="http://schemas.microsoft.com/office/drawing/2014/main" id="{1534E3C6-61F9-4472-835F-D5368C67B25A}"/>
                </a:ext>
              </a:extLst>
            </p:cNvPr>
            <p:cNvCxnSpPr/>
            <p:nvPr/>
          </p:nvCxnSpPr>
          <p:spPr bwMode="auto">
            <a:xfrm flipH="1" flipV="1">
              <a:off x="1800" y="6633"/>
              <a:ext cx="45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217">
              <a:extLst>
                <a:ext uri="{FF2B5EF4-FFF2-40B4-BE49-F238E27FC236}">
                  <a16:creationId xmlns:a16="http://schemas.microsoft.com/office/drawing/2014/main" id="{CBDB9C0C-327A-4FEB-AE75-118E13AC6F51}"/>
                </a:ext>
              </a:extLst>
            </p:cNvPr>
            <p:cNvCxnSpPr/>
            <p:nvPr/>
          </p:nvCxnSpPr>
          <p:spPr bwMode="auto">
            <a:xfrm flipV="1">
              <a:off x="6300" y="6633"/>
              <a:ext cx="21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218">
              <a:extLst>
                <a:ext uri="{FF2B5EF4-FFF2-40B4-BE49-F238E27FC236}">
                  <a16:creationId xmlns:a16="http://schemas.microsoft.com/office/drawing/2014/main" id="{016EDC84-B236-46D0-A9BE-B25C78815AA9}"/>
                </a:ext>
              </a:extLst>
            </p:cNvPr>
            <p:cNvCxnSpPr/>
            <p:nvPr/>
          </p:nvCxnSpPr>
          <p:spPr bwMode="auto">
            <a:xfrm flipH="1" flipV="1">
              <a:off x="5400" y="5733"/>
              <a:ext cx="900" cy="9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219">
              <a:extLst>
                <a:ext uri="{FF2B5EF4-FFF2-40B4-BE49-F238E27FC236}">
                  <a16:creationId xmlns:a16="http://schemas.microsoft.com/office/drawing/2014/main" id="{1A3FDBF9-6FDA-45F3-8BDF-8314A296AFF9}"/>
                </a:ext>
              </a:extLst>
            </p:cNvPr>
            <p:cNvCxnSpPr/>
            <p:nvPr/>
          </p:nvCxnSpPr>
          <p:spPr bwMode="auto">
            <a:xfrm flipV="1">
              <a:off x="6300" y="2133"/>
              <a:ext cx="3240" cy="45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220">
              <a:extLst>
                <a:ext uri="{FF2B5EF4-FFF2-40B4-BE49-F238E27FC236}">
                  <a16:creationId xmlns:a16="http://schemas.microsoft.com/office/drawing/2014/main" id="{B5A7C4A3-F5D2-486B-9F4B-163F7DF7DD40}"/>
                </a:ext>
              </a:extLst>
            </p:cNvPr>
            <p:cNvCxnSpPr/>
            <p:nvPr/>
          </p:nvCxnSpPr>
          <p:spPr bwMode="auto">
            <a:xfrm>
              <a:off x="6300" y="6633"/>
              <a:ext cx="0" cy="198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Freeform 221">
              <a:extLst>
                <a:ext uri="{FF2B5EF4-FFF2-40B4-BE49-F238E27FC236}">
                  <a16:creationId xmlns:a16="http://schemas.microsoft.com/office/drawing/2014/main" id="{A0DD6715-BA6F-4DEF-8478-6951FA689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" y="5958"/>
              <a:ext cx="240" cy="675"/>
            </a:xfrm>
            <a:custGeom>
              <a:avLst/>
              <a:gdLst>
                <a:gd name="T0" fmla="*/ 0 w 240"/>
                <a:gd name="T1" fmla="*/ 0 h 675"/>
                <a:gd name="T2" fmla="*/ 180 w 240"/>
                <a:gd name="T3" fmla="*/ 330 h 675"/>
                <a:gd name="T4" fmla="*/ 240 w 240"/>
                <a:gd name="T5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675">
                  <a:moveTo>
                    <a:pt x="0" y="0"/>
                  </a:moveTo>
                  <a:cubicBezTo>
                    <a:pt x="30" y="55"/>
                    <a:pt x="140" y="217"/>
                    <a:pt x="180" y="330"/>
                  </a:cubicBezTo>
                  <a:cubicBezTo>
                    <a:pt x="220" y="443"/>
                    <a:pt x="228" y="603"/>
                    <a:pt x="240" y="675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/>
            </a:p>
          </p:txBody>
        </p:sp>
        <p:sp>
          <p:nvSpPr>
            <p:cNvPr id="11" name="Freeform 222">
              <a:extLst>
                <a:ext uri="{FF2B5EF4-FFF2-40B4-BE49-F238E27FC236}">
                  <a16:creationId xmlns:a16="http://schemas.microsoft.com/office/drawing/2014/main" id="{D7D168F9-DE6F-4D1F-A273-AECB8D37F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" y="6116"/>
              <a:ext cx="195" cy="510"/>
            </a:xfrm>
            <a:custGeom>
              <a:avLst/>
              <a:gdLst>
                <a:gd name="T0" fmla="*/ 0 w 195"/>
                <a:gd name="T1" fmla="*/ 510 h 510"/>
                <a:gd name="T2" fmla="*/ 38 w 195"/>
                <a:gd name="T3" fmla="*/ 210 h 510"/>
                <a:gd name="T4" fmla="*/ 195 w 195"/>
                <a:gd name="T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510">
                  <a:moveTo>
                    <a:pt x="0" y="510"/>
                  </a:moveTo>
                  <a:cubicBezTo>
                    <a:pt x="6" y="460"/>
                    <a:pt x="5" y="295"/>
                    <a:pt x="38" y="210"/>
                  </a:cubicBezTo>
                  <a:cubicBezTo>
                    <a:pt x="71" y="125"/>
                    <a:pt x="162" y="44"/>
                    <a:pt x="195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 sz="2400"/>
            </a:p>
          </p:txBody>
        </p:sp>
        <p:sp>
          <p:nvSpPr>
            <p:cNvPr id="12" name="Text Box 223">
              <a:extLst>
                <a:ext uri="{FF2B5EF4-FFF2-40B4-BE49-F238E27FC236}">
                  <a16:creationId xmlns:a16="http://schemas.microsoft.com/office/drawing/2014/main" id="{5C7084C5-10BC-432D-A332-AE2B5F717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4" y="5522"/>
              <a:ext cx="1817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  <a:r>
                <a:rPr lang="en-GB" sz="2400" baseline="30000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GB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24">
              <a:extLst>
                <a:ext uri="{FF2B5EF4-FFF2-40B4-BE49-F238E27FC236}">
                  <a16:creationId xmlns:a16="http://schemas.microsoft.com/office/drawing/2014/main" id="{B8F7B035-8EE3-4BBC-8F95-BC2F47FF7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3" y="5440"/>
              <a:ext cx="2027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GB" sz="2400" baseline="30000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GB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25">
              <a:extLst>
                <a:ext uri="{FF2B5EF4-FFF2-40B4-BE49-F238E27FC236}">
                  <a16:creationId xmlns:a16="http://schemas.microsoft.com/office/drawing/2014/main" id="{068AF3F1-2683-4C04-9393-CFD753819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6" y="6116"/>
              <a:ext cx="1887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10 N</a:t>
              </a:r>
              <a:endParaRPr lang="en-GB" sz="24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26">
              <a:extLst>
                <a:ext uri="{FF2B5EF4-FFF2-40B4-BE49-F238E27FC236}">
                  <a16:creationId xmlns:a16="http://schemas.microsoft.com/office/drawing/2014/main" id="{9A70C66D-D091-4023-811C-F3750F0EA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0" y="2448"/>
              <a:ext cx="222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FF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25 N</a:t>
              </a:r>
            </a:p>
          </p:txBody>
        </p:sp>
        <p:sp>
          <p:nvSpPr>
            <p:cNvPr id="16" name="Text Box 227">
              <a:extLst>
                <a:ext uri="{FF2B5EF4-FFF2-40B4-BE49-F238E27FC236}">
                  <a16:creationId xmlns:a16="http://schemas.microsoft.com/office/drawing/2014/main" id="{18ED7E60-80D2-4B3F-B28B-2493F6C884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8" y="4613"/>
              <a:ext cx="1598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5 N</a:t>
              </a:r>
              <a:endParaRPr lang="en-GB" sz="24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28">
              <a:extLst>
                <a:ext uri="{FF2B5EF4-FFF2-40B4-BE49-F238E27FC236}">
                  <a16:creationId xmlns:a16="http://schemas.microsoft.com/office/drawing/2014/main" id="{D710CC21-02CE-484F-8C8C-1946B573B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6" y="7528"/>
              <a:ext cx="2378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10 N</a:t>
              </a:r>
              <a:endParaRPr lang="en-GB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29">
              <a:extLst>
                <a:ext uri="{FF2B5EF4-FFF2-40B4-BE49-F238E27FC236}">
                  <a16:creationId xmlns:a16="http://schemas.microsoft.com/office/drawing/2014/main" id="{C992F29B-8682-43E0-8C35-BCE305EE5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6416"/>
              <a:ext cx="237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20 N</a:t>
              </a:r>
              <a:endParaRPr lang="en-GB" sz="24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429648-0998-4BE3-989D-FBE11F217B71}"/>
              </a:ext>
            </a:extLst>
          </p:cNvPr>
          <p:cNvGrpSpPr>
            <a:grpSpLocks/>
          </p:cNvGrpSpPr>
          <p:nvPr/>
        </p:nvGrpSpPr>
        <p:grpSpPr bwMode="auto">
          <a:xfrm>
            <a:off x="7164288" y="1293906"/>
            <a:ext cx="996950" cy="359410"/>
            <a:chOff x="5580" y="9296"/>
            <a:chExt cx="1800" cy="6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176DA0-15DF-4679-8C90-35A952476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" y="9360"/>
              <a:ext cx="540" cy="54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Text Box 232">
              <a:extLst>
                <a:ext uri="{FF2B5EF4-FFF2-40B4-BE49-F238E27FC236}">
                  <a16:creationId xmlns:a16="http://schemas.microsoft.com/office/drawing/2014/main" id="{EB923192-9748-4244-A101-41D772659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4" y="9296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600" dirty="0">
                  <a:solidFill>
                    <a:srgbClr val="FF66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GB" sz="12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Line 233">
              <a:extLst>
                <a:ext uri="{FF2B5EF4-FFF2-40B4-BE49-F238E27FC236}">
                  <a16:creationId xmlns:a16="http://schemas.microsoft.com/office/drawing/2014/main" id="{02186D45-58D4-43B2-B932-2A4CD2A38B87}"/>
                </a:ext>
              </a:extLst>
            </p:cNvPr>
            <p:cNvCxnSpPr/>
            <p:nvPr/>
          </p:nvCxnSpPr>
          <p:spPr bwMode="auto">
            <a:xfrm>
              <a:off x="6300" y="9630"/>
              <a:ext cx="108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BD431D-431E-4F04-96ED-A7E808B09415}"/>
              </a:ext>
            </a:extLst>
          </p:cNvPr>
          <p:cNvGrpSpPr>
            <a:grpSpLocks/>
          </p:cNvGrpSpPr>
          <p:nvPr/>
        </p:nvGrpSpPr>
        <p:grpSpPr bwMode="auto">
          <a:xfrm>
            <a:off x="5868144" y="3792441"/>
            <a:ext cx="571500" cy="457200"/>
            <a:chOff x="5760" y="12600"/>
            <a:chExt cx="900" cy="72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C0EA50-8C96-4773-8453-37BA5F4F3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12735"/>
              <a:ext cx="540" cy="54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Text Box 236">
              <a:extLst>
                <a:ext uri="{FF2B5EF4-FFF2-40B4-BE49-F238E27FC236}">
                  <a16:creationId xmlns:a16="http://schemas.microsoft.com/office/drawing/2014/main" id="{2ACD212F-0547-403B-A42F-82A7F19340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6" y="12675"/>
              <a:ext cx="72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1600">
                  <a:solidFill>
                    <a:srgbClr val="FF66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GB" sz="12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Line 237">
              <a:extLst>
                <a:ext uri="{FF2B5EF4-FFF2-40B4-BE49-F238E27FC236}">
                  <a16:creationId xmlns:a16="http://schemas.microsoft.com/office/drawing/2014/main" id="{5F46FBFC-80C7-46F6-9FE5-E815C5C2A0EA}"/>
                </a:ext>
              </a:extLst>
            </p:cNvPr>
            <p:cNvCxnSpPr/>
            <p:nvPr/>
          </p:nvCxnSpPr>
          <p:spPr bwMode="auto">
            <a:xfrm flipV="1">
              <a:off x="6660" y="12600"/>
              <a:ext cx="0" cy="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9AF91ED3-890F-4F98-89CD-4E7ECF648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0896" y="679770"/>
            <a:ext cx="461068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 vectors horizontally: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a direction to be positive.		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components to each vector.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CE4D4EEC-378E-48DE-8865-12B5B7DA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1" y="2360815"/>
            <a:ext cx="77048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mbria Math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Horizonal vector </a:t>
            </a:r>
            <a:r>
              <a:rPr kumimoji="0" lang="en-GB" altLang="en-US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Fh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=10+25cos60-5cos45-20+0=-1N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EEC58629-40D7-4E1F-8C28-380ABA9F5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92" y="3330054"/>
            <a:ext cx="6296917" cy="1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 vectors vertically: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a direction to be positive.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components to each vector.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the resultant vector by Pythagoras: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AFCC3A-D095-4D4C-8743-1BF081BA9906}"/>
              </a:ext>
            </a:extLst>
          </p:cNvPr>
          <p:cNvSpPr txBox="1"/>
          <p:nvPr/>
        </p:nvSpPr>
        <p:spPr>
          <a:xfrm>
            <a:off x="611561" y="5489166"/>
            <a:ext cx="7923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 vector </a:t>
            </a:r>
            <a:r>
              <a:rPr kumimoji="0" lang="en-GB" altLang="en-US" sz="24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r>
              <a:rPr kumimoji="0" lang="en-GB" altLang="en-US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=0+25sin60+5sin45-10+0=15.2N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7809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F826DD-0AA1-4A2C-97EE-CB33632F6934}"/>
              </a:ext>
            </a:extLst>
          </p:cNvPr>
          <p:cNvGrpSpPr>
            <a:grpSpLocks/>
          </p:cNvGrpSpPr>
          <p:nvPr/>
        </p:nvGrpSpPr>
        <p:grpSpPr bwMode="auto">
          <a:xfrm>
            <a:off x="827584" y="577756"/>
            <a:ext cx="1678940" cy="4018280"/>
            <a:chOff x="5280" y="2132"/>
            <a:chExt cx="2644" cy="63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968519F-65CE-4343-8D19-06693E94A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2132"/>
              <a:ext cx="2644" cy="6328"/>
              <a:chOff x="5280" y="2132"/>
              <a:chExt cx="2644" cy="6328"/>
            </a:xfrm>
          </p:grpSpPr>
          <p:cxnSp>
            <p:nvCxnSpPr>
              <p:cNvPr id="8" name="Line 240">
                <a:extLst>
                  <a:ext uri="{FF2B5EF4-FFF2-40B4-BE49-F238E27FC236}">
                    <a16:creationId xmlns:a16="http://schemas.microsoft.com/office/drawing/2014/main" id="{2E36FC13-83D0-471A-AC00-40D7E5D9292D}"/>
                  </a:ext>
                </a:extLst>
              </p:cNvPr>
              <p:cNvCxnSpPr/>
              <p:nvPr/>
            </p:nvCxnSpPr>
            <p:spPr bwMode="auto">
              <a:xfrm flipV="1">
                <a:off x="6180" y="2880"/>
                <a:ext cx="0" cy="558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Line 241">
                <a:extLst>
                  <a:ext uri="{FF2B5EF4-FFF2-40B4-BE49-F238E27FC236}">
                    <a16:creationId xmlns:a16="http://schemas.microsoft.com/office/drawing/2014/main" id="{38F290A5-F8D4-4450-80D3-52E704351A62}"/>
                  </a:ext>
                </a:extLst>
              </p:cNvPr>
              <p:cNvCxnSpPr/>
              <p:nvPr/>
            </p:nvCxnSpPr>
            <p:spPr bwMode="auto">
              <a:xfrm flipH="1">
                <a:off x="5460" y="288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Line 242">
                <a:extLst>
                  <a:ext uri="{FF2B5EF4-FFF2-40B4-BE49-F238E27FC236}">
                    <a16:creationId xmlns:a16="http://schemas.microsoft.com/office/drawing/2014/main" id="{EA6FA590-E49A-48C2-813D-5FBD4604C577}"/>
                  </a:ext>
                </a:extLst>
              </p:cNvPr>
              <p:cNvCxnSpPr/>
              <p:nvPr/>
            </p:nvCxnSpPr>
            <p:spPr bwMode="auto">
              <a:xfrm flipH="1" flipV="1">
                <a:off x="5460" y="2880"/>
                <a:ext cx="720" cy="55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" name="Text Box 243">
                <a:extLst>
                  <a:ext uri="{FF2B5EF4-FFF2-40B4-BE49-F238E27FC236}">
                    <a16:creationId xmlns:a16="http://schemas.microsoft.com/office/drawing/2014/main" id="{F1DF0DAC-303F-41F9-95AA-3D9AFB5B7D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80" y="4860"/>
                <a:ext cx="1744" cy="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FF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15.2 N</a:t>
                </a:r>
                <a:endParaRPr lang="en-GB" sz="2400" dirty="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 Box 244">
                <a:extLst>
                  <a:ext uri="{FF2B5EF4-FFF2-40B4-BE49-F238E27FC236}">
                    <a16:creationId xmlns:a16="http://schemas.microsoft.com/office/drawing/2014/main" id="{E361EAC9-179D-47FF-9E16-51202E1FD7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2132"/>
                <a:ext cx="1440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2400">
                    <a:effectLst/>
                    <a:latin typeface="Trebuchet MS" panose="020B0603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N</a:t>
                </a:r>
              </a:p>
            </p:txBody>
          </p:sp>
          <p:sp>
            <p:nvSpPr>
              <p:cNvPr id="13" name="Text Box 245">
                <a:extLst>
                  <a:ext uri="{FF2B5EF4-FFF2-40B4-BE49-F238E27FC236}">
                    <a16:creationId xmlns:a16="http://schemas.microsoft.com/office/drawing/2014/main" id="{ABB25DCD-DF30-458D-B262-0ACAE83D63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5040"/>
                <a:ext cx="1744" cy="1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GB" sz="2400"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Freeform 246">
              <a:extLst>
                <a:ext uri="{FF2B5EF4-FFF2-40B4-BE49-F238E27FC236}">
                  <a16:creationId xmlns:a16="http://schemas.microsoft.com/office/drawing/2014/main" id="{F5A91F5E-76BE-48B7-A90B-CECC9FEE7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0" y="5723"/>
              <a:ext cx="360" cy="37"/>
            </a:xfrm>
            <a:custGeom>
              <a:avLst/>
              <a:gdLst>
                <a:gd name="T0" fmla="*/ 0 w 360"/>
                <a:gd name="T1" fmla="*/ 37 h 37"/>
                <a:gd name="T2" fmla="*/ 180 w 360"/>
                <a:gd name="T3" fmla="*/ 0 h 37"/>
                <a:gd name="T4" fmla="*/ 360 w 360"/>
                <a:gd name="T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0" h="37">
                  <a:moveTo>
                    <a:pt x="0" y="37"/>
                  </a:moveTo>
                  <a:cubicBezTo>
                    <a:pt x="30" y="31"/>
                    <a:pt x="120" y="0"/>
                    <a:pt x="180" y="0"/>
                  </a:cubicBezTo>
                  <a:cubicBezTo>
                    <a:pt x="240" y="0"/>
                    <a:pt x="323" y="29"/>
                    <a:pt x="360" y="3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" name="Text Box 247">
              <a:extLst>
                <a:ext uri="{FF2B5EF4-FFF2-40B4-BE49-F238E27FC236}">
                  <a16:creationId xmlns:a16="http://schemas.microsoft.com/office/drawing/2014/main" id="{0C321065-E5B5-4B39-BE3D-43E409A89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0" y="5940"/>
              <a:ext cx="174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endParaRPr lang="en-GB" sz="240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 Box 244">
            <a:extLst>
              <a:ext uri="{FF2B5EF4-FFF2-40B4-BE49-F238E27FC236}">
                <a16:creationId xmlns:a16="http://schemas.microsoft.com/office/drawing/2014/main" id="{B228ACA5-2391-447E-8B5D-86C93247E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51518"/>
            <a:ext cx="914400" cy="35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GB" sz="1200" u="sng">
                <a:solidFill>
                  <a:srgbClr val="FFDE66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N</a:t>
            </a:r>
            <a:endParaRPr lang="en-GB" sz="120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1F34E6-93BD-44B5-BD4E-C143D450E75F}"/>
              </a:ext>
            </a:extLst>
          </p:cNvPr>
          <p:cNvSpPr txBox="1"/>
          <p:nvPr/>
        </p:nvSpPr>
        <p:spPr>
          <a:xfrm>
            <a:off x="2724150" y="755238"/>
            <a:ext cx="55922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Pythagoras states that the square of the long side of a right-angled triangle is the sum of the squares of the other two sides</a:t>
            </a:r>
            <a:endParaRPr lang="en-GB" sz="2000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97893C8-BFA5-427F-856B-3B1435E10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301530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EB43638-33BA-4192-BB64-D7EDCB7251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140898"/>
              </p:ext>
            </p:extLst>
          </p:nvPr>
        </p:nvGraphicFramePr>
        <p:xfrm>
          <a:off x="3635896" y="2032521"/>
          <a:ext cx="2041376" cy="2422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31366" imgH="1459866" progId="Equation.DSMT4">
                  <p:embed/>
                </p:oleObj>
              </mc:Choice>
              <mc:Fallback>
                <p:oleObj r:id="rId2" imgW="1231366" imgH="145986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032521"/>
                        <a:ext cx="2041376" cy="24227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>
            <a:extLst>
              <a:ext uri="{FF2B5EF4-FFF2-40B4-BE49-F238E27FC236}">
                <a16:creationId xmlns:a16="http://schemas.microsoft.com/office/drawing/2014/main" id="{9C3DB07E-1774-44A5-8C02-911445DF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4529138"/>
            <a:ext cx="24482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GB" alt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5F4DB3C4-A4CA-41E4-86AA-65FAD077B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936374"/>
            <a:ext cx="159279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5D4E33F-5839-4F31-8FC9-BE08DB43A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835456"/>
              </p:ext>
            </p:extLst>
          </p:nvPr>
        </p:nvGraphicFramePr>
        <p:xfrm>
          <a:off x="4691843" y="4733909"/>
          <a:ext cx="2362200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49400" imgH="1155700" progId="Equation.DSMT4">
                  <p:embed/>
                </p:oleObj>
              </mc:Choice>
              <mc:Fallback>
                <p:oleObj r:id="rId4" imgW="1549400" imgH="1155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843" y="4733909"/>
                        <a:ext cx="2362200" cy="1770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01296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87220-9A55-4356-8BFC-3D44CF6F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377" y="980728"/>
            <a:ext cx="7186203" cy="501685"/>
          </a:xfrm>
        </p:spPr>
        <p:txBody>
          <a:bodyPr/>
          <a:lstStyle/>
          <a:p>
            <a:r>
              <a:rPr lang="en-GB" sz="2400" dirty="0">
                <a:latin typeface="Trebuchet MS" panose="020B0603020202020204" pitchFamily="34" charset="0"/>
              </a:rPr>
              <a:t>Vector Addition by Components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49A93C-2662-4199-AC74-83AE4DEB94DE}"/>
              </a:ext>
            </a:extLst>
          </p:cNvPr>
          <p:cNvGrpSpPr/>
          <p:nvPr/>
        </p:nvGrpSpPr>
        <p:grpSpPr>
          <a:xfrm>
            <a:off x="1115616" y="1916832"/>
            <a:ext cx="3958046" cy="2694215"/>
            <a:chOff x="1115616" y="1916832"/>
            <a:chExt cx="3958046" cy="26942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2DAD28-E9FE-4955-927A-2A54CBEAC019}"/>
                </a:ext>
              </a:extLst>
            </p:cNvPr>
            <p:cNvSpPr txBox="1"/>
            <p:nvPr/>
          </p:nvSpPr>
          <p:spPr>
            <a:xfrm>
              <a:off x="3771581" y="2436609"/>
              <a:ext cx="4956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40 N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378124-BA99-4BDE-A678-2600E98E0A03}"/>
                </a:ext>
              </a:extLst>
            </p:cNvPr>
            <p:cNvGrpSpPr/>
            <p:nvPr/>
          </p:nvGrpSpPr>
          <p:grpSpPr>
            <a:xfrm>
              <a:off x="1115616" y="1916832"/>
              <a:ext cx="3958046" cy="2694215"/>
              <a:chOff x="613954" y="2496821"/>
              <a:chExt cx="3958046" cy="269421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8D0940D-FA18-4C2A-B4C9-9D5249A2526F}"/>
                  </a:ext>
                </a:extLst>
              </p:cNvPr>
              <p:cNvGrpSpPr/>
              <p:nvPr/>
            </p:nvGrpSpPr>
            <p:grpSpPr>
              <a:xfrm>
                <a:off x="613954" y="2496821"/>
                <a:ext cx="3958046" cy="2694215"/>
                <a:chOff x="541039" y="2496821"/>
                <a:chExt cx="3958046" cy="2694215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744D4B16-5682-4DC3-B926-D25CD07AE413}"/>
                    </a:ext>
                  </a:extLst>
                </p:cNvPr>
                <p:cNvGrpSpPr/>
                <p:nvPr/>
              </p:nvGrpSpPr>
              <p:grpSpPr>
                <a:xfrm>
                  <a:off x="1076616" y="2496821"/>
                  <a:ext cx="2886891" cy="2694215"/>
                  <a:chOff x="2708366" y="2360023"/>
                  <a:chExt cx="3849188" cy="3592286"/>
                </a:xfrm>
              </p:grpSpPr>
              <p:cxnSp>
                <p:nvCxnSpPr>
                  <p:cNvPr id="5" name="Straight Arrow Connector 4">
                    <a:extLst>
                      <a:ext uri="{FF2B5EF4-FFF2-40B4-BE49-F238E27FC236}">
                        <a16:creationId xmlns:a16="http://schemas.microsoft.com/office/drawing/2014/main" id="{6B025649-7F0F-4B00-9536-2A18B4299D7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518263" y="2360023"/>
                    <a:ext cx="3039291" cy="2220686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8AFE262A-3036-47B5-8266-A72822F5231E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08366" y="4093029"/>
                    <a:ext cx="809897" cy="48768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Arrow Connector 7">
                    <a:extLst>
                      <a:ext uri="{FF2B5EF4-FFF2-40B4-BE49-F238E27FC236}">
                        <a16:creationId xmlns:a16="http://schemas.microsoft.com/office/drawing/2014/main" id="{834532D9-8856-43D6-8367-B99C243315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518263" y="4580709"/>
                    <a:ext cx="1" cy="137160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F4B4664-C277-426A-B2E6-4F770655E6DF}"/>
                    </a:ext>
                  </a:extLst>
                </p:cNvPr>
                <p:cNvSpPr txBox="1"/>
                <p:nvPr/>
              </p:nvSpPr>
              <p:spPr>
                <a:xfrm>
                  <a:off x="1632857" y="4565027"/>
                  <a:ext cx="47481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dirty="0"/>
                    <a:t>10 N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23E9281-643C-4012-AD4A-68DCEDD12278}"/>
                    </a:ext>
                  </a:extLst>
                </p:cNvPr>
                <p:cNvSpPr txBox="1"/>
                <p:nvPr/>
              </p:nvSpPr>
              <p:spPr>
                <a:xfrm>
                  <a:off x="1221377" y="3729297"/>
                  <a:ext cx="41389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dirty="0"/>
                    <a:t>5 N</a:t>
                  </a:r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1602F980-74F8-4939-A575-48424B253779}"/>
                    </a:ext>
                  </a:extLst>
                </p:cNvPr>
                <p:cNvCxnSpPr/>
                <p:nvPr/>
              </p:nvCxnSpPr>
              <p:spPr>
                <a:xfrm>
                  <a:off x="541039" y="4176628"/>
                  <a:ext cx="3958046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21A65D2D-8235-45DC-824F-1C82D55F8400}"/>
                    </a:ext>
                  </a:extLst>
                </p:cNvPr>
                <p:cNvSpPr/>
                <p:nvPr/>
              </p:nvSpPr>
              <p:spPr>
                <a:xfrm rot="1147092">
                  <a:off x="1860123" y="3640279"/>
                  <a:ext cx="797909" cy="813979"/>
                </a:xfrm>
                <a:prstGeom prst="arc">
                  <a:avLst>
                    <a:gd name="adj1" fmla="val 15870978"/>
                    <a:gd name="adj2" fmla="val 0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sz="1050"/>
                </a:p>
              </p:txBody>
            </p:sp>
          </p:grp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E90CF4BB-737C-4425-8356-01C2DDF3E7DC}"/>
                  </a:ext>
                </a:extLst>
              </p:cNvPr>
              <p:cNvSpPr/>
              <p:nvPr/>
            </p:nvSpPr>
            <p:spPr>
              <a:xfrm rot="16697373">
                <a:off x="933766" y="3997452"/>
                <a:ext cx="413012" cy="321563"/>
              </a:xfrm>
              <a:prstGeom prst="arc">
                <a:avLst>
                  <a:gd name="adj1" fmla="val 15870978"/>
                  <a:gd name="adj2" fmla="val 0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05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0D5EC6-4D5D-4AD6-BAE7-4BFBECF96290}"/>
                  </a:ext>
                </a:extLst>
              </p:cNvPr>
              <p:cNvSpPr txBox="1"/>
              <p:nvPr/>
            </p:nvSpPr>
            <p:spPr>
              <a:xfrm>
                <a:off x="2026320" y="3843929"/>
                <a:ext cx="44275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/>
                  <a:t>60 </a:t>
                </a:r>
                <a:r>
                  <a:rPr lang="en-GB" sz="1050" dirty="0">
                    <a:sym typeface="Symbol" panose="05050102010706020507" pitchFamily="18" charset="2"/>
                  </a:rPr>
                  <a:t></a:t>
                </a:r>
                <a:endParaRPr lang="en-GB" sz="105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6FEB8F4-FDC3-47B6-8DDA-A5A07AB0566C}"/>
                  </a:ext>
                </a:extLst>
              </p:cNvPr>
              <p:cNvSpPr txBox="1"/>
              <p:nvPr/>
            </p:nvSpPr>
            <p:spPr>
              <a:xfrm>
                <a:off x="1049122" y="3952963"/>
                <a:ext cx="44275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/>
                  <a:t>30 </a:t>
                </a:r>
                <a:r>
                  <a:rPr lang="en-GB" sz="1050" dirty="0">
                    <a:sym typeface="Symbol" panose="05050102010706020507" pitchFamily="18" charset="2"/>
                  </a:rPr>
                  <a:t></a:t>
                </a:r>
                <a:endParaRPr lang="en-GB" sz="1050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F3B9A2-69E7-4130-880C-4E0E9C9E9909}"/>
              </a:ext>
            </a:extLst>
          </p:cNvPr>
          <p:cNvGrpSpPr/>
          <p:nvPr/>
        </p:nvGrpSpPr>
        <p:grpSpPr>
          <a:xfrm>
            <a:off x="6084168" y="1328524"/>
            <a:ext cx="1224136" cy="1308388"/>
            <a:chOff x="6084168" y="1328524"/>
            <a:chExt cx="1224136" cy="130838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6F9D2F1-65C3-4EED-A051-5D54176935A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300192" y="1412776"/>
              <a:ext cx="0" cy="12241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D58046E-56F3-4845-94D7-4BF145042CEB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6696236" y="1736812"/>
              <a:ext cx="0" cy="12241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91C71C-A243-45FC-9128-273F1A94B146}"/>
                </a:ext>
              </a:extLst>
            </p:cNvPr>
            <p:cNvSpPr txBox="1"/>
            <p:nvPr/>
          </p:nvSpPr>
          <p:spPr>
            <a:xfrm>
              <a:off x="6311106" y="1328524"/>
              <a:ext cx="27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7325B1-FE34-4E86-9072-5A4FE9AC39C2}"/>
                </a:ext>
              </a:extLst>
            </p:cNvPr>
            <p:cNvSpPr txBox="1"/>
            <p:nvPr/>
          </p:nvSpPr>
          <p:spPr>
            <a:xfrm>
              <a:off x="7037076" y="2060849"/>
              <a:ext cx="2712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03006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Oval 2">
            <a:extLst>
              <a:ext uri="{FF2B5EF4-FFF2-40B4-BE49-F238E27FC236}">
                <a16:creationId xmlns:a16="http://schemas.microsoft.com/office/drawing/2014/main" id="{81E155FB-CD1F-424E-BB73-7C2F5C549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76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416771" name="Text Box 3">
            <a:extLst>
              <a:ext uri="{FF2B5EF4-FFF2-40B4-BE49-F238E27FC236}">
                <a16:creationId xmlns:a16="http://schemas.microsoft.com/office/drawing/2014/main" id="{E3655462-94D3-435C-97C4-11A5C3D86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338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chemeClr val="bg1"/>
                </a:solidFill>
              </a:rPr>
              <a:t>How do you know where you are?</a:t>
            </a:r>
          </a:p>
        </p:txBody>
      </p:sp>
      <p:sp>
        <p:nvSpPr>
          <p:cNvPr id="416772" name="Rectangle 4">
            <a:extLst>
              <a:ext uri="{FF2B5EF4-FFF2-40B4-BE49-F238E27FC236}">
                <a16:creationId xmlns:a16="http://schemas.microsoft.com/office/drawing/2014/main" id="{7B851963-F4FC-46D2-89BB-C0B506A6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73152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16773" name="Rectangle 5">
            <a:extLst>
              <a:ext uri="{FF2B5EF4-FFF2-40B4-BE49-F238E27FC236}">
                <a16:creationId xmlns:a16="http://schemas.microsoft.com/office/drawing/2014/main" id="{06CB06D3-C23D-4703-BAA4-59A58A0D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3716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>
            <a:extLst>
              <a:ext uri="{FF2B5EF4-FFF2-40B4-BE49-F238E27FC236}">
                <a16:creationId xmlns:a16="http://schemas.microsoft.com/office/drawing/2014/main" id="{E2C9CEAE-C1D5-4656-9C8E-378168EB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FFFF00"/>
                </a:solidFill>
              </a:rPr>
              <a:t>You need a reference point………</a:t>
            </a:r>
          </a:p>
        </p:txBody>
      </p:sp>
      <p:sp>
        <p:nvSpPr>
          <p:cNvPr id="418819" name="Oval 3">
            <a:extLst>
              <a:ext uri="{FF2B5EF4-FFF2-40B4-BE49-F238E27FC236}">
                <a16:creationId xmlns:a16="http://schemas.microsoft.com/office/drawing/2014/main" id="{5764CAD0-8344-471E-BA3E-69AEB33B7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18821" name="Text Box 5">
            <a:extLst>
              <a:ext uri="{FF2B5EF4-FFF2-40B4-BE49-F238E27FC236}">
                <a16:creationId xmlns:a16="http://schemas.microsoft.com/office/drawing/2014/main" id="{CA1A9E25-F3F1-4F30-9E59-F76860421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86200"/>
            <a:ext cx="3186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rgbClr val="FFFF00"/>
                </a:solidFill>
              </a:rPr>
              <a:t>Now you are going places!</a:t>
            </a:r>
          </a:p>
        </p:txBody>
      </p:sp>
      <p:sp>
        <p:nvSpPr>
          <p:cNvPr id="418822" name="Rectangle 6">
            <a:extLst>
              <a:ext uri="{FF2B5EF4-FFF2-40B4-BE49-F238E27FC236}">
                <a16:creationId xmlns:a16="http://schemas.microsoft.com/office/drawing/2014/main" id="{462C0F3E-5CED-466B-B8BE-06A514944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0010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18823" name="Rectangle 7">
            <a:extLst>
              <a:ext uri="{FF2B5EF4-FFF2-40B4-BE49-F238E27FC236}">
                <a16:creationId xmlns:a16="http://schemas.microsoft.com/office/drawing/2014/main" id="{0E0DE9E4-29BD-4D2D-AF4C-417399DCE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478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18824" name="Oval 8">
            <a:extLst>
              <a:ext uri="{FF2B5EF4-FFF2-40B4-BE49-F238E27FC236}">
                <a16:creationId xmlns:a16="http://schemas.microsoft.com/office/drawing/2014/main" id="{88D5834B-6A55-436D-89DD-B970B117C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14600"/>
            <a:ext cx="76200" cy="76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8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 autoUpdateAnimBg="0"/>
      <p:bldP spid="41882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Oval 2">
            <a:extLst>
              <a:ext uri="{FF2B5EF4-FFF2-40B4-BE49-F238E27FC236}">
                <a16:creationId xmlns:a16="http://schemas.microsoft.com/office/drawing/2014/main" id="{1BD87BD2-FAB5-4134-8CC9-79FE8B3F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19843" name="Oval 3">
            <a:extLst>
              <a:ext uri="{FF2B5EF4-FFF2-40B4-BE49-F238E27FC236}">
                <a16:creationId xmlns:a16="http://schemas.microsoft.com/office/drawing/2014/main" id="{29B58939-36E8-44B9-8FD7-7747E240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19844" name="Line 4">
            <a:extLst>
              <a:ext uri="{FF2B5EF4-FFF2-40B4-BE49-F238E27FC236}">
                <a16:creationId xmlns:a16="http://schemas.microsoft.com/office/drawing/2014/main" id="{FD4655AB-5F8E-49EE-ACEE-E84301283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75" y="5676900"/>
            <a:ext cx="449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9845" name="Line 5">
            <a:extLst>
              <a:ext uri="{FF2B5EF4-FFF2-40B4-BE49-F238E27FC236}">
                <a16:creationId xmlns:a16="http://schemas.microsoft.com/office/drawing/2014/main" id="{7D26D763-ECC5-4650-AF35-573CB669AC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7900" y="1628775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9846" name="Text Box 6">
            <a:extLst>
              <a:ext uri="{FF2B5EF4-FFF2-40B4-BE49-F238E27FC236}">
                <a16:creationId xmlns:a16="http://schemas.microsoft.com/office/drawing/2014/main" id="{D50C8F3A-03D1-4550-BDC0-4A0F0DBD0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715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X</a:t>
            </a:r>
          </a:p>
        </p:txBody>
      </p:sp>
      <p:sp>
        <p:nvSpPr>
          <p:cNvPr id="419847" name="Text Box 7">
            <a:extLst>
              <a:ext uri="{FF2B5EF4-FFF2-40B4-BE49-F238E27FC236}">
                <a16:creationId xmlns:a16="http://schemas.microsoft.com/office/drawing/2014/main" id="{79EF0A31-569C-4A60-AC3A-3605C44CC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Y</a:t>
            </a:r>
          </a:p>
        </p:txBody>
      </p:sp>
      <p:sp>
        <p:nvSpPr>
          <p:cNvPr id="419848" name="Line 8">
            <a:extLst>
              <a:ext uri="{FF2B5EF4-FFF2-40B4-BE49-F238E27FC236}">
                <a16:creationId xmlns:a16="http://schemas.microsoft.com/office/drawing/2014/main" id="{E5B61BE3-BEB0-47BF-B7BD-3E49EA1D74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2625" y="2133600"/>
            <a:ext cx="0" cy="36576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9849" name="Line 9">
            <a:extLst>
              <a:ext uri="{FF2B5EF4-FFF2-40B4-BE49-F238E27FC236}">
                <a16:creationId xmlns:a16="http://schemas.microsoft.com/office/drawing/2014/main" id="{E8131C0E-3F01-41AF-AB1C-9A81985880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714625"/>
            <a:ext cx="4114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9850" name="Text Box 10">
            <a:extLst>
              <a:ext uri="{FF2B5EF4-FFF2-40B4-BE49-F238E27FC236}">
                <a16:creationId xmlns:a16="http://schemas.microsoft.com/office/drawing/2014/main" id="{D23290F1-7947-4D04-8642-77C19ADA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715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19851" name="Text Box 11">
            <a:extLst>
              <a:ext uri="{FF2B5EF4-FFF2-40B4-BE49-F238E27FC236}">
                <a16:creationId xmlns:a16="http://schemas.microsoft.com/office/drawing/2014/main" id="{A5581553-BB3B-4B83-AFE4-AAA50F11C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19852" name="Text Box 12">
            <a:extLst>
              <a:ext uri="{FF2B5EF4-FFF2-40B4-BE49-F238E27FC236}">
                <a16:creationId xmlns:a16="http://schemas.microsoft.com/office/drawing/2014/main" id="{BC47C7F7-0FAF-4F03-98B4-E60423DED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143000"/>
            <a:ext cx="3429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5000"/>
                </a:solidFill>
              </a:rPr>
              <a:t>We can quote the position from the reference point using x and y values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6" grpId="0" autoUpdateAnimBg="0"/>
      <p:bldP spid="419847" grpId="0" autoUpdateAnimBg="0"/>
      <p:bldP spid="419850" grpId="0" autoUpdateAnimBg="0"/>
      <p:bldP spid="419851" grpId="0" autoUpdateAnimBg="0"/>
      <p:bldP spid="4198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Oval 2">
            <a:extLst>
              <a:ext uri="{FF2B5EF4-FFF2-40B4-BE49-F238E27FC236}">
                <a16:creationId xmlns:a16="http://schemas.microsoft.com/office/drawing/2014/main" id="{2A81A348-EB63-419D-AD14-39A804C2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0867" name="Oval 3">
            <a:extLst>
              <a:ext uri="{FF2B5EF4-FFF2-40B4-BE49-F238E27FC236}">
                <a16:creationId xmlns:a16="http://schemas.microsoft.com/office/drawing/2014/main" id="{116829AB-AD7E-498B-9A29-D4395C172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0868" name="Line 4">
            <a:extLst>
              <a:ext uri="{FF2B5EF4-FFF2-40B4-BE49-F238E27FC236}">
                <a16:creationId xmlns:a16="http://schemas.microsoft.com/office/drawing/2014/main" id="{9B16DE87-5C38-42DE-993F-6896269D2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75" y="5676900"/>
            <a:ext cx="449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0869" name="Line 5">
            <a:extLst>
              <a:ext uri="{FF2B5EF4-FFF2-40B4-BE49-F238E27FC236}">
                <a16:creationId xmlns:a16="http://schemas.microsoft.com/office/drawing/2014/main" id="{D2CBCAC7-ECD6-4F81-9BC2-6626381312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7900" y="1628775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0870" name="Text Box 6">
            <a:extLst>
              <a:ext uri="{FF2B5EF4-FFF2-40B4-BE49-F238E27FC236}">
                <a16:creationId xmlns:a16="http://schemas.microsoft.com/office/drawing/2014/main" id="{BB09165E-31A4-4021-85AC-C7E160D4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715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X</a:t>
            </a:r>
          </a:p>
        </p:txBody>
      </p:sp>
      <p:sp>
        <p:nvSpPr>
          <p:cNvPr id="420871" name="Text Box 7">
            <a:extLst>
              <a:ext uri="{FF2B5EF4-FFF2-40B4-BE49-F238E27FC236}">
                <a16:creationId xmlns:a16="http://schemas.microsoft.com/office/drawing/2014/main" id="{FDD6A203-FB4F-494A-8C46-BA92783E0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Y</a:t>
            </a:r>
          </a:p>
        </p:txBody>
      </p:sp>
      <p:sp>
        <p:nvSpPr>
          <p:cNvPr id="420872" name="Line 8">
            <a:extLst>
              <a:ext uri="{FF2B5EF4-FFF2-40B4-BE49-F238E27FC236}">
                <a16:creationId xmlns:a16="http://schemas.microsoft.com/office/drawing/2014/main" id="{3CDC825C-9283-46BA-8BFB-E601D82333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2625" y="2133600"/>
            <a:ext cx="0" cy="36576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0873" name="Line 9">
            <a:extLst>
              <a:ext uri="{FF2B5EF4-FFF2-40B4-BE49-F238E27FC236}">
                <a16:creationId xmlns:a16="http://schemas.microsoft.com/office/drawing/2014/main" id="{AE273952-7407-4F6E-BEBF-2D6804E15E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714625"/>
            <a:ext cx="4114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0874" name="Text Box 10">
            <a:extLst>
              <a:ext uri="{FF2B5EF4-FFF2-40B4-BE49-F238E27FC236}">
                <a16:creationId xmlns:a16="http://schemas.microsoft.com/office/drawing/2014/main" id="{6E268F32-C2E6-4190-9D33-74438CFD3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715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20875" name="Text Box 11">
            <a:extLst>
              <a:ext uri="{FF2B5EF4-FFF2-40B4-BE49-F238E27FC236}">
                <a16:creationId xmlns:a16="http://schemas.microsoft.com/office/drawing/2014/main" id="{2A963304-1D53-4C47-8FC7-A9EAC70D1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20876" name="Text Box 12">
            <a:extLst>
              <a:ext uri="{FF2B5EF4-FFF2-40B4-BE49-F238E27FC236}">
                <a16:creationId xmlns:a16="http://schemas.microsoft.com/office/drawing/2014/main" id="{D2E97CEF-FF9B-4E8C-81CC-A020AD6E6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1430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5000"/>
                </a:solidFill>
              </a:rPr>
              <a:t>Or we can use polar coordinates</a:t>
            </a:r>
          </a:p>
        </p:txBody>
      </p:sp>
      <p:sp>
        <p:nvSpPr>
          <p:cNvPr id="420877" name="Line 13">
            <a:extLst>
              <a:ext uri="{FF2B5EF4-FFF2-40B4-BE49-F238E27FC236}">
                <a16:creationId xmlns:a16="http://schemas.microsoft.com/office/drawing/2014/main" id="{BE33C687-3A3E-4FBE-A77A-E15DFF6BB6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667000"/>
            <a:ext cx="3505200" cy="2971800"/>
          </a:xfrm>
          <a:prstGeom prst="line">
            <a:avLst/>
          </a:prstGeom>
          <a:noFill/>
          <a:ln w="28575">
            <a:solidFill>
              <a:srgbClr val="005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0878" name="Text Box 14">
            <a:extLst>
              <a:ext uri="{FF2B5EF4-FFF2-40B4-BE49-F238E27FC236}">
                <a16:creationId xmlns:a16="http://schemas.microsoft.com/office/drawing/2014/main" id="{3FCEEE19-040A-4ECF-A427-9B55D6C42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733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5000"/>
                </a:solidFill>
              </a:rPr>
              <a:t>R</a:t>
            </a:r>
          </a:p>
        </p:txBody>
      </p:sp>
      <p:sp>
        <p:nvSpPr>
          <p:cNvPr id="420879" name="Freeform 15">
            <a:extLst>
              <a:ext uri="{FF2B5EF4-FFF2-40B4-BE49-F238E27FC236}">
                <a16:creationId xmlns:a16="http://schemas.microsoft.com/office/drawing/2014/main" id="{D431D97E-A0AA-4F80-BD5C-1BC99195D4D0}"/>
              </a:ext>
            </a:extLst>
          </p:cNvPr>
          <p:cNvSpPr>
            <a:spLocks/>
          </p:cNvSpPr>
          <p:nvPr/>
        </p:nvSpPr>
        <p:spPr bwMode="auto">
          <a:xfrm>
            <a:off x="2895600" y="5105400"/>
            <a:ext cx="219075" cy="581025"/>
          </a:xfrm>
          <a:custGeom>
            <a:avLst/>
            <a:gdLst>
              <a:gd name="T0" fmla="*/ 0 w 138"/>
              <a:gd name="T1" fmla="*/ 0 h 366"/>
              <a:gd name="T2" fmla="*/ 114 w 138"/>
              <a:gd name="T3" fmla="*/ 168 h 366"/>
              <a:gd name="T4" fmla="*/ 138 w 138"/>
              <a:gd name="T5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" h="366">
                <a:moveTo>
                  <a:pt x="0" y="0"/>
                </a:moveTo>
                <a:cubicBezTo>
                  <a:pt x="19" y="28"/>
                  <a:pt x="91" y="107"/>
                  <a:pt x="114" y="168"/>
                </a:cubicBezTo>
                <a:cubicBezTo>
                  <a:pt x="137" y="229"/>
                  <a:pt x="133" y="325"/>
                  <a:pt x="138" y="366"/>
                </a:cubicBezTo>
              </a:path>
            </a:pathLst>
          </a:custGeom>
          <a:noFill/>
          <a:ln w="19050" cap="flat" cmpd="sng">
            <a:solidFill>
              <a:srgbClr val="005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0880" name="Text Box 16">
            <a:extLst>
              <a:ext uri="{FF2B5EF4-FFF2-40B4-BE49-F238E27FC236}">
                <a16:creationId xmlns:a16="http://schemas.microsoft.com/office/drawing/2014/main" id="{A67415AD-86A0-421B-AEA1-CD3667A61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05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5000"/>
                </a:solidFill>
                <a:sym typeface="Symbol" panose="05050102010706020507" pitchFamily="18" charset="2"/>
              </a:rPr>
              <a:t></a:t>
            </a:r>
            <a:endParaRPr lang="en-GB" altLang="en-US" sz="2000" b="1">
              <a:solidFill>
                <a:srgbClr val="005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6" grpId="0" autoUpdateAnimBg="0"/>
      <p:bldP spid="420878" grpId="0" autoUpdateAnimBg="0"/>
      <p:bldP spid="42088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Oval 2">
            <a:extLst>
              <a:ext uri="{FF2B5EF4-FFF2-40B4-BE49-F238E27FC236}">
                <a16:creationId xmlns:a16="http://schemas.microsoft.com/office/drawing/2014/main" id="{A994AEFB-794D-4AE7-BA0A-A710E7FFB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1891" name="Oval 3">
            <a:extLst>
              <a:ext uri="{FF2B5EF4-FFF2-40B4-BE49-F238E27FC236}">
                <a16:creationId xmlns:a16="http://schemas.microsoft.com/office/drawing/2014/main" id="{D30CCD94-388F-45E6-8237-463CDD20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667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1892" name="Line 4">
            <a:extLst>
              <a:ext uri="{FF2B5EF4-FFF2-40B4-BE49-F238E27FC236}">
                <a16:creationId xmlns:a16="http://schemas.microsoft.com/office/drawing/2014/main" id="{F11C6162-2E93-492D-8D2C-DCFAFD5FBD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75" y="5676900"/>
            <a:ext cx="449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1893" name="Line 5">
            <a:extLst>
              <a:ext uri="{FF2B5EF4-FFF2-40B4-BE49-F238E27FC236}">
                <a16:creationId xmlns:a16="http://schemas.microsoft.com/office/drawing/2014/main" id="{466BF0AD-2940-41A3-ACB8-1C89E0EFC4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7900" y="1628775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1894" name="Text Box 6">
            <a:extLst>
              <a:ext uri="{FF2B5EF4-FFF2-40B4-BE49-F238E27FC236}">
                <a16:creationId xmlns:a16="http://schemas.microsoft.com/office/drawing/2014/main" id="{8F71E358-8AC5-4AEC-AE0A-2D6AC8ED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715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X</a:t>
            </a:r>
          </a:p>
        </p:txBody>
      </p:sp>
      <p:sp>
        <p:nvSpPr>
          <p:cNvPr id="421895" name="Text Box 7">
            <a:extLst>
              <a:ext uri="{FF2B5EF4-FFF2-40B4-BE49-F238E27FC236}">
                <a16:creationId xmlns:a16="http://schemas.microsoft.com/office/drawing/2014/main" id="{A5C5E1CF-66AA-4F01-AF73-040B933B0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Y</a:t>
            </a:r>
          </a:p>
        </p:txBody>
      </p:sp>
      <p:sp>
        <p:nvSpPr>
          <p:cNvPr id="421896" name="Line 8">
            <a:extLst>
              <a:ext uri="{FF2B5EF4-FFF2-40B4-BE49-F238E27FC236}">
                <a16:creationId xmlns:a16="http://schemas.microsoft.com/office/drawing/2014/main" id="{3DD664F6-1D68-4CED-8B60-4F80B2047A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2625" y="2133600"/>
            <a:ext cx="0" cy="36576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1897" name="Line 9">
            <a:extLst>
              <a:ext uri="{FF2B5EF4-FFF2-40B4-BE49-F238E27FC236}">
                <a16:creationId xmlns:a16="http://schemas.microsoft.com/office/drawing/2014/main" id="{F3AD4A4F-1F5E-4F03-B97D-68F3370A89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714625"/>
            <a:ext cx="4114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1898" name="Text Box 10">
            <a:extLst>
              <a:ext uri="{FF2B5EF4-FFF2-40B4-BE49-F238E27FC236}">
                <a16:creationId xmlns:a16="http://schemas.microsoft.com/office/drawing/2014/main" id="{FCC6329D-E43E-4C5D-BFF6-C2CE8F4FE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715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21899" name="Text Box 11">
            <a:extLst>
              <a:ext uri="{FF2B5EF4-FFF2-40B4-BE49-F238E27FC236}">
                <a16:creationId xmlns:a16="http://schemas.microsoft.com/office/drawing/2014/main" id="{820280CB-FA6E-46EE-BE81-4D4FA5DC9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21900" name="Line 12">
            <a:extLst>
              <a:ext uri="{FF2B5EF4-FFF2-40B4-BE49-F238E27FC236}">
                <a16:creationId xmlns:a16="http://schemas.microsoft.com/office/drawing/2014/main" id="{053B94A6-20EA-4E78-B592-AA961D043F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667000"/>
            <a:ext cx="3505200" cy="2971800"/>
          </a:xfrm>
          <a:prstGeom prst="line">
            <a:avLst/>
          </a:prstGeom>
          <a:noFill/>
          <a:ln w="28575">
            <a:solidFill>
              <a:srgbClr val="005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1901" name="Text Box 13">
            <a:extLst>
              <a:ext uri="{FF2B5EF4-FFF2-40B4-BE49-F238E27FC236}">
                <a16:creationId xmlns:a16="http://schemas.microsoft.com/office/drawing/2014/main" id="{B84C9B24-A177-4610-BF95-02338DF3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733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5000"/>
                </a:solidFill>
              </a:rPr>
              <a:t>R</a:t>
            </a:r>
          </a:p>
        </p:txBody>
      </p:sp>
      <p:sp>
        <p:nvSpPr>
          <p:cNvPr id="421902" name="Freeform 14">
            <a:extLst>
              <a:ext uri="{FF2B5EF4-FFF2-40B4-BE49-F238E27FC236}">
                <a16:creationId xmlns:a16="http://schemas.microsoft.com/office/drawing/2014/main" id="{D9B28826-058E-4E23-BBB1-4FBD2B179AC4}"/>
              </a:ext>
            </a:extLst>
          </p:cNvPr>
          <p:cNvSpPr>
            <a:spLocks/>
          </p:cNvSpPr>
          <p:nvPr/>
        </p:nvSpPr>
        <p:spPr bwMode="auto">
          <a:xfrm>
            <a:off x="2895600" y="5105400"/>
            <a:ext cx="219075" cy="581025"/>
          </a:xfrm>
          <a:custGeom>
            <a:avLst/>
            <a:gdLst>
              <a:gd name="T0" fmla="*/ 0 w 138"/>
              <a:gd name="T1" fmla="*/ 0 h 366"/>
              <a:gd name="T2" fmla="*/ 114 w 138"/>
              <a:gd name="T3" fmla="*/ 168 h 366"/>
              <a:gd name="T4" fmla="*/ 138 w 138"/>
              <a:gd name="T5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" h="366">
                <a:moveTo>
                  <a:pt x="0" y="0"/>
                </a:moveTo>
                <a:cubicBezTo>
                  <a:pt x="19" y="28"/>
                  <a:pt x="91" y="107"/>
                  <a:pt x="114" y="168"/>
                </a:cubicBezTo>
                <a:cubicBezTo>
                  <a:pt x="137" y="229"/>
                  <a:pt x="133" y="325"/>
                  <a:pt x="138" y="366"/>
                </a:cubicBezTo>
              </a:path>
            </a:pathLst>
          </a:custGeom>
          <a:noFill/>
          <a:ln w="19050" cap="flat" cmpd="sng">
            <a:solidFill>
              <a:srgbClr val="005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1903" name="Text Box 15">
            <a:extLst>
              <a:ext uri="{FF2B5EF4-FFF2-40B4-BE49-F238E27FC236}">
                <a16:creationId xmlns:a16="http://schemas.microsoft.com/office/drawing/2014/main" id="{69706CCC-98BE-4C03-AE27-1452F7B8A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05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5000"/>
                </a:solidFill>
                <a:sym typeface="Symbol" panose="05050102010706020507" pitchFamily="18" charset="2"/>
              </a:rPr>
              <a:t></a:t>
            </a:r>
            <a:endParaRPr lang="en-GB" altLang="en-US" sz="2000" b="1">
              <a:solidFill>
                <a:srgbClr val="005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Oval 2">
            <a:extLst>
              <a:ext uri="{FF2B5EF4-FFF2-40B4-BE49-F238E27FC236}">
                <a16:creationId xmlns:a16="http://schemas.microsoft.com/office/drawing/2014/main" id="{2E30D58D-8A51-471B-8B48-69CD1CD5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2915" name="Oval 3">
            <a:extLst>
              <a:ext uri="{FF2B5EF4-FFF2-40B4-BE49-F238E27FC236}">
                <a16:creationId xmlns:a16="http://schemas.microsoft.com/office/drawing/2014/main" id="{61DE70A5-0F6D-460A-9BE5-E1C54BB54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610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2916" name="Line 4">
            <a:extLst>
              <a:ext uri="{FF2B5EF4-FFF2-40B4-BE49-F238E27FC236}">
                <a16:creationId xmlns:a16="http://schemas.microsoft.com/office/drawing/2014/main" id="{E659F32E-CE9E-4B5E-9D85-7E76CCBA6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75" y="5676900"/>
            <a:ext cx="449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2917" name="Line 5">
            <a:extLst>
              <a:ext uri="{FF2B5EF4-FFF2-40B4-BE49-F238E27FC236}">
                <a16:creationId xmlns:a16="http://schemas.microsoft.com/office/drawing/2014/main" id="{9F23CD2E-50BC-4CE6-8E0E-6CBA759282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7900" y="1628775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2918" name="Text Box 6">
            <a:extLst>
              <a:ext uri="{FF2B5EF4-FFF2-40B4-BE49-F238E27FC236}">
                <a16:creationId xmlns:a16="http://schemas.microsoft.com/office/drawing/2014/main" id="{7CEE3E3E-1BF4-4E46-B62A-41287FBB9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715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X</a:t>
            </a:r>
          </a:p>
        </p:txBody>
      </p:sp>
      <p:sp>
        <p:nvSpPr>
          <p:cNvPr id="422919" name="Text Box 7">
            <a:extLst>
              <a:ext uri="{FF2B5EF4-FFF2-40B4-BE49-F238E27FC236}">
                <a16:creationId xmlns:a16="http://schemas.microsoft.com/office/drawing/2014/main" id="{09A89FE1-53CB-4F77-9650-37A73165A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Y</a:t>
            </a:r>
          </a:p>
        </p:txBody>
      </p:sp>
      <p:sp>
        <p:nvSpPr>
          <p:cNvPr id="422920" name="Line 8">
            <a:extLst>
              <a:ext uri="{FF2B5EF4-FFF2-40B4-BE49-F238E27FC236}">
                <a16:creationId xmlns:a16="http://schemas.microsoft.com/office/drawing/2014/main" id="{EC5860A3-4E8D-4316-84A3-4B30128855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133600"/>
            <a:ext cx="0" cy="36576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2921" name="Line 9">
            <a:extLst>
              <a:ext uri="{FF2B5EF4-FFF2-40B4-BE49-F238E27FC236}">
                <a16:creationId xmlns:a16="http://schemas.microsoft.com/office/drawing/2014/main" id="{050A77C3-98BE-4EBE-9293-149A924523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4648200"/>
            <a:ext cx="4114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2922" name="Text Box 10">
            <a:extLst>
              <a:ext uri="{FF2B5EF4-FFF2-40B4-BE49-F238E27FC236}">
                <a16:creationId xmlns:a16="http://schemas.microsoft.com/office/drawing/2014/main" id="{B2FF83AB-55E2-4DF6-9984-84CCFAD01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715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22923" name="Text Box 11">
            <a:extLst>
              <a:ext uri="{FF2B5EF4-FFF2-40B4-BE49-F238E27FC236}">
                <a16:creationId xmlns:a16="http://schemas.microsoft.com/office/drawing/2014/main" id="{243FBD2F-B2E8-440D-A23B-AB573DB37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419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22924" name="Line 12">
            <a:extLst>
              <a:ext uri="{FF2B5EF4-FFF2-40B4-BE49-F238E27FC236}">
                <a16:creationId xmlns:a16="http://schemas.microsoft.com/office/drawing/2014/main" id="{B29019AA-F88C-4361-9C74-607EDAF7E3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4648200"/>
            <a:ext cx="2819400" cy="990600"/>
          </a:xfrm>
          <a:prstGeom prst="line">
            <a:avLst/>
          </a:prstGeom>
          <a:noFill/>
          <a:ln w="28575">
            <a:solidFill>
              <a:srgbClr val="005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2925" name="Text Box 13">
            <a:extLst>
              <a:ext uri="{FF2B5EF4-FFF2-40B4-BE49-F238E27FC236}">
                <a16:creationId xmlns:a16="http://schemas.microsoft.com/office/drawing/2014/main" id="{5F868C00-01CA-420F-B5AF-215709892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876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5000"/>
                </a:solidFill>
              </a:rPr>
              <a:t>R</a:t>
            </a:r>
          </a:p>
        </p:txBody>
      </p:sp>
      <p:sp>
        <p:nvSpPr>
          <p:cNvPr id="422926" name="Freeform 14">
            <a:extLst>
              <a:ext uri="{FF2B5EF4-FFF2-40B4-BE49-F238E27FC236}">
                <a16:creationId xmlns:a16="http://schemas.microsoft.com/office/drawing/2014/main" id="{B239D2C3-23F5-48BA-BBDB-E28EA51DFD49}"/>
              </a:ext>
            </a:extLst>
          </p:cNvPr>
          <p:cNvSpPr>
            <a:spLocks/>
          </p:cNvSpPr>
          <p:nvPr/>
        </p:nvSpPr>
        <p:spPr bwMode="auto">
          <a:xfrm>
            <a:off x="3040063" y="5410200"/>
            <a:ext cx="74612" cy="276225"/>
          </a:xfrm>
          <a:custGeom>
            <a:avLst/>
            <a:gdLst>
              <a:gd name="T0" fmla="*/ 0 w 138"/>
              <a:gd name="T1" fmla="*/ 0 h 366"/>
              <a:gd name="T2" fmla="*/ 114 w 138"/>
              <a:gd name="T3" fmla="*/ 168 h 366"/>
              <a:gd name="T4" fmla="*/ 138 w 138"/>
              <a:gd name="T5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8" h="366">
                <a:moveTo>
                  <a:pt x="0" y="0"/>
                </a:moveTo>
                <a:cubicBezTo>
                  <a:pt x="19" y="28"/>
                  <a:pt x="91" y="107"/>
                  <a:pt x="114" y="168"/>
                </a:cubicBezTo>
                <a:cubicBezTo>
                  <a:pt x="137" y="229"/>
                  <a:pt x="133" y="325"/>
                  <a:pt x="138" y="366"/>
                </a:cubicBezTo>
              </a:path>
            </a:pathLst>
          </a:custGeom>
          <a:noFill/>
          <a:ln w="19050" cap="flat" cmpd="sng">
            <a:solidFill>
              <a:srgbClr val="005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2927" name="Text Box 15">
            <a:extLst>
              <a:ext uri="{FF2B5EF4-FFF2-40B4-BE49-F238E27FC236}">
                <a16:creationId xmlns:a16="http://schemas.microsoft.com/office/drawing/2014/main" id="{038963AF-FB11-4EF5-A763-600931E35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257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5000"/>
                </a:solidFill>
                <a:sym typeface="Symbol" panose="05050102010706020507" pitchFamily="18" charset="2"/>
              </a:rPr>
              <a:t></a:t>
            </a:r>
            <a:endParaRPr lang="en-GB" altLang="en-US" sz="2000" b="1">
              <a:solidFill>
                <a:srgbClr val="005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Oval 2">
            <a:extLst>
              <a:ext uri="{FF2B5EF4-FFF2-40B4-BE49-F238E27FC236}">
                <a16:creationId xmlns:a16="http://schemas.microsoft.com/office/drawing/2014/main" id="{D7D5B660-140F-4943-BB69-EF319039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3939" name="Oval 3">
            <a:extLst>
              <a:ext uri="{FF2B5EF4-FFF2-40B4-BE49-F238E27FC236}">
                <a16:creationId xmlns:a16="http://schemas.microsoft.com/office/drawing/2014/main" id="{67D00D6F-4EAC-4027-9B79-C5FA64396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3907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3940" name="Line 4">
            <a:extLst>
              <a:ext uri="{FF2B5EF4-FFF2-40B4-BE49-F238E27FC236}">
                <a16:creationId xmlns:a16="http://schemas.microsoft.com/office/drawing/2014/main" id="{9E5E55A5-0975-40EA-8FC2-49221D910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75" y="5676900"/>
            <a:ext cx="449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3941" name="Line 5">
            <a:extLst>
              <a:ext uri="{FF2B5EF4-FFF2-40B4-BE49-F238E27FC236}">
                <a16:creationId xmlns:a16="http://schemas.microsoft.com/office/drawing/2014/main" id="{682E878F-4821-47DE-B5F7-33A3D64FED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7900" y="1628775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3942" name="Text Box 6">
            <a:extLst>
              <a:ext uri="{FF2B5EF4-FFF2-40B4-BE49-F238E27FC236}">
                <a16:creationId xmlns:a16="http://schemas.microsoft.com/office/drawing/2014/main" id="{2FB845E5-765B-4597-91AC-0D23ACAA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715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X</a:t>
            </a:r>
          </a:p>
        </p:txBody>
      </p:sp>
      <p:sp>
        <p:nvSpPr>
          <p:cNvPr id="423943" name="Text Box 7">
            <a:extLst>
              <a:ext uri="{FF2B5EF4-FFF2-40B4-BE49-F238E27FC236}">
                <a16:creationId xmlns:a16="http://schemas.microsoft.com/office/drawing/2014/main" id="{A4154E40-B3C5-4558-9CB3-AA508B04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Y</a:t>
            </a:r>
          </a:p>
        </p:txBody>
      </p:sp>
      <p:sp>
        <p:nvSpPr>
          <p:cNvPr id="423944" name="Line 8">
            <a:extLst>
              <a:ext uri="{FF2B5EF4-FFF2-40B4-BE49-F238E27FC236}">
                <a16:creationId xmlns:a16="http://schemas.microsoft.com/office/drawing/2014/main" id="{74E99D3E-80C4-409E-A434-62180E13DE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2133600"/>
            <a:ext cx="0" cy="36576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3945" name="Line 9">
            <a:extLst>
              <a:ext uri="{FF2B5EF4-FFF2-40B4-BE49-F238E27FC236}">
                <a16:creationId xmlns:a16="http://schemas.microsoft.com/office/drawing/2014/main" id="{15B65AE2-F931-496C-A70B-8623F0E08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438400"/>
            <a:ext cx="4114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3946" name="Text Box 10">
            <a:extLst>
              <a:ext uri="{FF2B5EF4-FFF2-40B4-BE49-F238E27FC236}">
                <a16:creationId xmlns:a16="http://schemas.microsoft.com/office/drawing/2014/main" id="{6D9F60F8-4933-4164-B78D-FAB62F49E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150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23947" name="Text Box 11">
            <a:extLst>
              <a:ext uri="{FF2B5EF4-FFF2-40B4-BE49-F238E27FC236}">
                <a16:creationId xmlns:a16="http://schemas.microsoft.com/office/drawing/2014/main" id="{60B44A20-7642-4B7F-8A36-D0E68B245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23948" name="Line 12">
            <a:extLst>
              <a:ext uri="{FF2B5EF4-FFF2-40B4-BE49-F238E27FC236}">
                <a16:creationId xmlns:a16="http://schemas.microsoft.com/office/drawing/2014/main" id="{BC39252C-A2B3-4719-AC27-1F5E665D35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2438400"/>
            <a:ext cx="609600" cy="3200400"/>
          </a:xfrm>
          <a:prstGeom prst="line">
            <a:avLst/>
          </a:prstGeom>
          <a:noFill/>
          <a:ln w="28575">
            <a:solidFill>
              <a:srgbClr val="005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3949" name="Text Box 13">
            <a:extLst>
              <a:ext uri="{FF2B5EF4-FFF2-40B4-BE49-F238E27FC236}">
                <a16:creationId xmlns:a16="http://schemas.microsoft.com/office/drawing/2014/main" id="{74F33882-BDC4-469B-A768-4D80B6E1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576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5000"/>
                </a:solidFill>
              </a:rPr>
              <a:t>R</a:t>
            </a:r>
          </a:p>
        </p:txBody>
      </p:sp>
      <p:sp>
        <p:nvSpPr>
          <p:cNvPr id="423950" name="Freeform 14">
            <a:extLst>
              <a:ext uri="{FF2B5EF4-FFF2-40B4-BE49-F238E27FC236}">
                <a16:creationId xmlns:a16="http://schemas.microsoft.com/office/drawing/2014/main" id="{C41CD0E9-AD0D-4688-AAA7-C3D33F061C8B}"/>
              </a:ext>
            </a:extLst>
          </p:cNvPr>
          <p:cNvSpPr>
            <a:spLocks/>
          </p:cNvSpPr>
          <p:nvPr/>
        </p:nvSpPr>
        <p:spPr bwMode="auto">
          <a:xfrm>
            <a:off x="2343150" y="5334000"/>
            <a:ext cx="257175" cy="352425"/>
          </a:xfrm>
          <a:custGeom>
            <a:avLst/>
            <a:gdLst>
              <a:gd name="T0" fmla="*/ 0 w 162"/>
              <a:gd name="T1" fmla="*/ 0 h 222"/>
              <a:gd name="T2" fmla="*/ 102 w 162"/>
              <a:gd name="T3" fmla="*/ 90 h 222"/>
              <a:gd name="T4" fmla="*/ 162 w 162"/>
              <a:gd name="T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222">
                <a:moveTo>
                  <a:pt x="0" y="0"/>
                </a:moveTo>
                <a:cubicBezTo>
                  <a:pt x="17" y="15"/>
                  <a:pt x="75" y="53"/>
                  <a:pt x="102" y="90"/>
                </a:cubicBezTo>
                <a:cubicBezTo>
                  <a:pt x="129" y="127"/>
                  <a:pt x="150" y="195"/>
                  <a:pt x="162" y="222"/>
                </a:cubicBezTo>
              </a:path>
            </a:pathLst>
          </a:custGeom>
          <a:noFill/>
          <a:ln w="19050" cap="flat" cmpd="sng">
            <a:solidFill>
              <a:srgbClr val="005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3951" name="Text Box 15">
            <a:extLst>
              <a:ext uri="{FF2B5EF4-FFF2-40B4-BE49-F238E27FC236}">
                <a16:creationId xmlns:a16="http://schemas.microsoft.com/office/drawing/2014/main" id="{768528BE-F6F8-462C-9CE6-D3EAB79A8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1054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5000"/>
                </a:solidFill>
                <a:sym typeface="Symbol" panose="05050102010706020507" pitchFamily="18" charset="2"/>
              </a:rPr>
              <a:t></a:t>
            </a:r>
            <a:endParaRPr lang="en-GB" altLang="en-US" sz="2000" b="1">
              <a:solidFill>
                <a:srgbClr val="005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Oval 4">
            <a:extLst>
              <a:ext uri="{FF2B5EF4-FFF2-40B4-BE49-F238E27FC236}">
                <a16:creationId xmlns:a16="http://schemas.microsoft.com/office/drawing/2014/main" id="{A87CFD04-3DA2-42A6-B936-F43D02171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17797" name="Oval 5">
            <a:extLst>
              <a:ext uri="{FF2B5EF4-FFF2-40B4-BE49-F238E27FC236}">
                <a16:creationId xmlns:a16="http://schemas.microsoft.com/office/drawing/2014/main" id="{F126565E-51F9-4CF2-883F-E5A080B8E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33051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17799" name="Line 7">
            <a:extLst>
              <a:ext uri="{FF2B5EF4-FFF2-40B4-BE49-F238E27FC236}">
                <a16:creationId xmlns:a16="http://schemas.microsoft.com/office/drawing/2014/main" id="{1DA7801D-6FB4-4B1B-9CE6-DE1A593BC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75" y="5676900"/>
            <a:ext cx="449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7800" name="Line 8">
            <a:extLst>
              <a:ext uri="{FF2B5EF4-FFF2-40B4-BE49-F238E27FC236}">
                <a16:creationId xmlns:a16="http://schemas.microsoft.com/office/drawing/2014/main" id="{D8C261EA-17D0-4CB5-A21E-E07DCED9CC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7900" y="1628775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7801" name="Text Box 9">
            <a:extLst>
              <a:ext uri="{FF2B5EF4-FFF2-40B4-BE49-F238E27FC236}">
                <a16:creationId xmlns:a16="http://schemas.microsoft.com/office/drawing/2014/main" id="{141949DE-A34F-4696-BCD8-6E84F411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7150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X</a:t>
            </a:r>
          </a:p>
        </p:txBody>
      </p:sp>
      <p:sp>
        <p:nvSpPr>
          <p:cNvPr id="417802" name="Text Box 10">
            <a:extLst>
              <a:ext uri="{FF2B5EF4-FFF2-40B4-BE49-F238E27FC236}">
                <a16:creationId xmlns:a16="http://schemas.microsoft.com/office/drawing/2014/main" id="{0AD4EC84-29E3-41F3-B276-33E3AEBAA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Y</a:t>
            </a:r>
          </a:p>
        </p:txBody>
      </p:sp>
      <p:sp>
        <p:nvSpPr>
          <p:cNvPr id="417803" name="Line 11">
            <a:extLst>
              <a:ext uri="{FF2B5EF4-FFF2-40B4-BE49-F238E27FC236}">
                <a16:creationId xmlns:a16="http://schemas.microsoft.com/office/drawing/2014/main" id="{ADBC69C2-1572-49B3-8562-55AE6EC511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133600"/>
            <a:ext cx="0" cy="365760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7804" name="Line 12">
            <a:extLst>
              <a:ext uri="{FF2B5EF4-FFF2-40B4-BE49-F238E27FC236}">
                <a16:creationId xmlns:a16="http://schemas.microsoft.com/office/drawing/2014/main" id="{500B04F4-9CC1-49D7-AE52-971935DDFC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352800"/>
            <a:ext cx="4114800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7805" name="Text Box 13">
            <a:extLst>
              <a:ext uri="{FF2B5EF4-FFF2-40B4-BE49-F238E27FC236}">
                <a16:creationId xmlns:a16="http://schemas.microsoft.com/office/drawing/2014/main" id="{5D6A622F-F31E-4275-BC75-7BD69718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91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17806" name="Text Box 14">
            <a:extLst>
              <a:ext uri="{FF2B5EF4-FFF2-40B4-BE49-F238E27FC236}">
                <a16:creationId xmlns:a16="http://schemas.microsoft.com/office/drawing/2014/main" id="{4140092F-FEFF-4A06-B973-7402B2C3E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17809" name="Line 17">
            <a:extLst>
              <a:ext uri="{FF2B5EF4-FFF2-40B4-BE49-F238E27FC236}">
                <a16:creationId xmlns:a16="http://schemas.microsoft.com/office/drawing/2014/main" id="{187B7A2A-FCAF-4EF3-9338-B5AC8B3109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352800"/>
            <a:ext cx="1371600" cy="2286000"/>
          </a:xfrm>
          <a:prstGeom prst="line">
            <a:avLst/>
          </a:prstGeom>
          <a:noFill/>
          <a:ln w="28575">
            <a:solidFill>
              <a:srgbClr val="005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7810" name="Text Box 18">
            <a:extLst>
              <a:ext uri="{FF2B5EF4-FFF2-40B4-BE49-F238E27FC236}">
                <a16:creationId xmlns:a16="http://schemas.microsoft.com/office/drawing/2014/main" id="{4BDF9694-9DFE-43D6-AFFF-736DFB87C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1148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5000"/>
                </a:solidFill>
              </a:rPr>
              <a:t>R</a:t>
            </a:r>
          </a:p>
        </p:txBody>
      </p:sp>
      <p:sp>
        <p:nvSpPr>
          <p:cNvPr id="417811" name="Freeform 19">
            <a:extLst>
              <a:ext uri="{FF2B5EF4-FFF2-40B4-BE49-F238E27FC236}">
                <a16:creationId xmlns:a16="http://schemas.microsoft.com/office/drawing/2014/main" id="{48B6A953-5768-4A87-AC6E-1C8BC3E3F198}"/>
              </a:ext>
            </a:extLst>
          </p:cNvPr>
          <p:cNvSpPr>
            <a:spLocks/>
          </p:cNvSpPr>
          <p:nvPr/>
        </p:nvSpPr>
        <p:spPr bwMode="auto">
          <a:xfrm>
            <a:off x="2505075" y="5314950"/>
            <a:ext cx="180975" cy="352425"/>
          </a:xfrm>
          <a:custGeom>
            <a:avLst/>
            <a:gdLst>
              <a:gd name="T0" fmla="*/ 0 w 114"/>
              <a:gd name="T1" fmla="*/ 0 h 222"/>
              <a:gd name="T2" fmla="*/ 72 w 114"/>
              <a:gd name="T3" fmla="*/ 108 h 222"/>
              <a:gd name="T4" fmla="*/ 114 w 114"/>
              <a:gd name="T5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" h="222">
                <a:moveTo>
                  <a:pt x="0" y="0"/>
                </a:moveTo>
                <a:cubicBezTo>
                  <a:pt x="12" y="18"/>
                  <a:pt x="53" y="71"/>
                  <a:pt x="72" y="108"/>
                </a:cubicBezTo>
                <a:cubicBezTo>
                  <a:pt x="91" y="145"/>
                  <a:pt x="105" y="198"/>
                  <a:pt x="114" y="222"/>
                </a:cubicBezTo>
              </a:path>
            </a:pathLst>
          </a:custGeom>
          <a:noFill/>
          <a:ln w="19050" cap="flat" cmpd="sng">
            <a:solidFill>
              <a:srgbClr val="005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17812" name="Text Box 20">
            <a:extLst>
              <a:ext uri="{FF2B5EF4-FFF2-40B4-BE49-F238E27FC236}">
                <a16:creationId xmlns:a16="http://schemas.microsoft.com/office/drawing/2014/main" id="{917DED71-588C-49D7-8C9E-7741CF9AE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816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 b="1">
                <a:solidFill>
                  <a:srgbClr val="005000"/>
                </a:solidFill>
                <a:sym typeface="Symbol" panose="05050102010706020507" pitchFamily="18" charset="2"/>
              </a:rPr>
              <a:t></a:t>
            </a:r>
            <a:endParaRPr lang="en-GB" altLang="en-US" sz="2000" b="1">
              <a:solidFill>
                <a:srgbClr val="005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physics template">
  <a:themeElements>
    <a:clrScheme name="physics templat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physics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physics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452</Words>
  <Application>Microsoft Office PowerPoint</Application>
  <PresentationFormat>On-screen Show (4:3)</PresentationFormat>
  <Paragraphs>115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Cambria Math</vt:lpstr>
      <vt:lpstr>Century</vt:lpstr>
      <vt:lpstr>Comic Sans MS</vt:lpstr>
      <vt:lpstr>Times New Roman</vt:lpstr>
      <vt:lpstr>Trebuchet MS</vt:lpstr>
      <vt:lpstr>Wingdings</vt:lpstr>
      <vt:lpstr>physics template</vt:lpstr>
      <vt:lpstr>Equation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Resolving by components</vt:lpstr>
      <vt:lpstr>PowerPoint Presentation</vt:lpstr>
      <vt:lpstr>PowerPoint Presentation</vt:lpstr>
      <vt:lpstr>PowerPoint Presentation</vt:lpstr>
      <vt:lpstr>Vector Addition by Components</vt:lpstr>
    </vt:vector>
  </TitlesOfParts>
  <Company>Dumfries and Galloway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WORKSHOP</dc:title>
  <dc:creator>KJ &amp; JA Hargreaves</dc:creator>
  <cp:lastModifiedBy>Mrs Hargreaves</cp:lastModifiedBy>
  <cp:revision>607</cp:revision>
  <dcterms:created xsi:type="dcterms:W3CDTF">2004-04-22T10:37:02Z</dcterms:created>
  <dcterms:modified xsi:type="dcterms:W3CDTF">2021-08-23T20:11:04Z</dcterms:modified>
</cp:coreProperties>
</file>