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4A189958-99F0-46C3-8B68-490BF4C48E2A}"/>
    <pc:docChg chg="modSld">
      <pc:chgData name="Mrs Hargreaves" userId="16d29ebe-5fd1-4f7c-a551-c4871f6cfdc9" providerId="ADAL" clId="{4A189958-99F0-46C3-8B68-490BF4C48E2A}" dt="2021-09-15T17:45:59.155" v="0" actId="14100"/>
      <pc:docMkLst>
        <pc:docMk/>
      </pc:docMkLst>
      <pc:sldChg chg="modSp mod">
        <pc:chgData name="Mrs Hargreaves" userId="16d29ebe-5fd1-4f7c-a551-c4871f6cfdc9" providerId="ADAL" clId="{4A189958-99F0-46C3-8B68-490BF4C48E2A}" dt="2021-09-15T17:45:59.155" v="0" actId="14100"/>
        <pc:sldMkLst>
          <pc:docMk/>
          <pc:sldMk cId="1700981794" sldId="257"/>
        </pc:sldMkLst>
        <pc:spChg chg="mod">
          <ac:chgData name="Mrs Hargreaves" userId="16d29ebe-5fd1-4f7c-a551-c4871f6cfdc9" providerId="ADAL" clId="{4A189958-99F0-46C3-8B68-490BF4C48E2A}" dt="2021-09-15T17:45:59.155" v="0" actId="14100"/>
          <ac:spMkLst>
            <pc:docMk/>
            <pc:sldMk cId="1700981794" sldId="257"/>
            <ac:spMk id="3" creationId="{B30F383D-1681-449A-B936-B919EA2FB61D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9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0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03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8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eff&amp;#39;s Work › Live life on Impulse">
            <a:extLst>
              <a:ext uri="{FF2B5EF4-FFF2-40B4-BE49-F238E27FC236}">
                <a16:creationId xmlns:a16="http://schemas.microsoft.com/office/drawing/2014/main" id="{4FA17149-78D2-4CEB-A276-88498B09DB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910" y="691390"/>
            <a:ext cx="3229275" cy="32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E9C4F-7F3A-4F75-81E7-CE82024E2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032" y="4519486"/>
            <a:ext cx="10366743" cy="1054907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Momentum (formula)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4BD91-7D22-4D87-AA94-6DED6BB98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033" y="5576777"/>
            <a:ext cx="10366744" cy="3774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And impulse</a:t>
            </a:r>
          </a:p>
        </p:txBody>
      </p:sp>
      <p:pic>
        <p:nvPicPr>
          <p:cNvPr id="1028" name="Picture 4" descr="Deodorant GIFs - Get the best GIF on GIPHY">
            <a:extLst>
              <a:ext uri="{FF2B5EF4-FFF2-40B4-BE49-F238E27FC236}">
                <a16:creationId xmlns:a16="http://schemas.microsoft.com/office/drawing/2014/main" id="{75C0C7A6-6846-42E6-8F83-49C7F96862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71" y="300908"/>
            <a:ext cx="3038615" cy="36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93F4-9116-46D6-A7F8-D784A2CB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8215"/>
            <a:ext cx="10058400" cy="656817"/>
          </a:xfrm>
        </p:spPr>
        <p:txBody>
          <a:bodyPr/>
          <a:lstStyle/>
          <a:p>
            <a:r>
              <a:rPr lang="en-GB" dirty="0"/>
              <a:t>Newton’s Third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F383D-1681-449A-B936-B919EA2FB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8463" y="1155032"/>
                <a:ext cx="10058400" cy="4653333"/>
              </a:xfrm>
            </p:spPr>
            <p:txBody>
              <a:bodyPr>
                <a:noAutofit/>
              </a:bodyPr>
              <a:lstStyle/>
              <a:p>
                <a:r>
                  <a:rPr lang="en-GB" sz="2800" dirty="0" smtClean="0"/>
                  <a:t>For every action there is an equal but opposite reaction!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m:rPr>
                            <m:nor/>
                          </m:rPr>
                          <a:rPr lang="en-GB" sz="2800" dirty="0"/>
                          <m:t> 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We </a:t>
                </a:r>
                <a:r>
                  <a:rPr lang="en-GB" sz="2800" dirty="0"/>
                  <a:t>know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/>
                  <a:t>therefore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sz="2800" dirty="0"/>
                          <m:t> </m:t>
                        </m:r>
                      </m:sub>
                    </m:sSub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2800" dirty="0"/>
                          <m:t> </m:t>
                        </m:r>
                      </m:sub>
                    </m:sSub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But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800" dirty="0" smtClean="0"/>
                  <a:t> so substituting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2800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sz="2800" dirty="0" smtClean="0"/>
              </a:p>
              <a:p>
                <a:r>
                  <a:rPr lang="en-GB" sz="2800" dirty="0" smtClean="0"/>
                  <a:t>Now the time of contact is the same so </a:t>
                </a:r>
                <a:r>
                  <a:rPr lang="en-GB" sz="2800" i="1" dirty="0" smtClean="0"/>
                  <a:t>t</a:t>
                </a:r>
                <a:r>
                  <a:rPr lang="en-GB" sz="2800" dirty="0" smtClean="0"/>
                  <a:t> cancels giving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 smtClean="0"/>
                  <a:t>)</a:t>
                </a:r>
                <a:endParaRPr lang="en-GB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F383D-1681-449A-B936-B919EA2FB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463" y="1155032"/>
                <a:ext cx="10058400" cy="4653333"/>
              </a:xfrm>
              <a:blipFill>
                <a:blip r:embed="rId2"/>
                <a:stretch>
                  <a:fillRect l="-1091" t="-131" b="-18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)=−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sz="4000" dirty="0" smtClean="0"/>
                  <a:t>Expand the brackets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/>
                </a:r>
                <a:br>
                  <a:rPr lang="en-GB" sz="4000" dirty="0"/>
                </a:br>
                <a:r>
                  <a:rPr lang="en-GB" sz="4000" dirty="0" smtClean="0"/>
                  <a:t>Rearrange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4000" dirty="0" smtClean="0"/>
              </a:p>
              <a:p>
                <a:r>
                  <a:rPr lang="en-GB" sz="4000" dirty="0" smtClean="0"/>
                  <a:t>Now lets look what this means and rearrange it</a:t>
                </a:r>
                <a:endParaRPr lang="en-GB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39" t="-791" b="-1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8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4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0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0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12759"/>
                <a:ext cx="10058400" cy="468429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 smtClean="0"/>
                  <a:t> is the change in momentum of object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8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8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is the change in momentum of object </a:t>
                </a:r>
                <a:r>
                  <a:rPr lang="en-GB" sz="2800" dirty="0" smtClean="0"/>
                  <a:t>2</a:t>
                </a:r>
              </a:p>
              <a:p>
                <a:r>
                  <a:rPr lang="en-GB" sz="2800" dirty="0" smtClean="0"/>
                  <a:t>So this says </a:t>
                </a:r>
              </a:p>
              <a:p>
                <a:r>
                  <a:rPr lang="en-GB" sz="2800" b="1" dirty="0"/>
                  <a:t>T</a:t>
                </a:r>
                <a:r>
                  <a:rPr lang="en-GB" sz="2800" b="1" dirty="0" smtClean="0"/>
                  <a:t>he change in momentum of object 1 is equal to the change in momentum of object 2. (notice that if object 1 gains momentum, object 2 loses momentum)</a:t>
                </a:r>
              </a:p>
              <a:p>
                <a:r>
                  <a:rPr lang="en-GB" sz="2800" b="1" dirty="0" smtClean="0"/>
                  <a:t>Isn’t this another way of saying “In the absence of external forces momentum is conserved”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12759"/>
                <a:ext cx="10058400" cy="4684294"/>
              </a:xfrm>
              <a:blipFill>
                <a:blip r:embed="rId3"/>
                <a:stretch>
                  <a:fillRect l="-1091" t="-130" b="-2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4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6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3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36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600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360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sz="4800" dirty="0" smtClean="0">
                    <a:sym typeface="Symbol" panose="05050102010706020507" pitchFamily="18" charset="2"/>
                  </a:rPr>
                  <a:t>momentum or p is called IMPULSE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4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4800" dirty="0" smtClean="0">
                  <a:sym typeface="Symbol" panose="05050102010706020507" pitchFamily="18" charset="2"/>
                </a:endParaRPr>
              </a:p>
              <a:p>
                <a:r>
                  <a:rPr lang="en-GB" sz="4800" dirty="0" smtClean="0">
                    <a:sym typeface="Symbol" panose="05050102010706020507" pitchFamily="18" charset="2"/>
                  </a:rPr>
                  <a:t>Impulse must also equal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8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4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4800" dirty="0" smtClean="0">
                    <a:sym typeface="Symbol" panose="05050102010706020507" pitchFamily="18" charset="2"/>
                  </a:rPr>
                  <a:t>) so also has units Ns</a:t>
                </a:r>
              </a:p>
              <a:p>
                <a:endParaRPr lang="en-GB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3006" b="-3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Force time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3922295" cy="3849624"/>
          </a:xfrm>
        </p:spPr>
        <p:txBody>
          <a:bodyPr>
            <a:normAutofit/>
          </a:bodyPr>
          <a:lstStyle/>
          <a:p>
            <a:r>
              <a:rPr lang="en-GB" sz="3200" b="1" i="1" dirty="0" smtClean="0"/>
              <a:t>Impulse or change in momentum must also be equal to the AREA under an F-t graph</a:t>
            </a:r>
            <a:endParaRPr lang="en-GB" sz="3200" b="1" i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01627" y="1249788"/>
            <a:ext cx="4123573" cy="4557454"/>
            <a:chOff x="863" y="1858"/>
            <a:chExt cx="3615" cy="334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3" y="1858"/>
              <a:ext cx="3615" cy="3345"/>
              <a:chOff x="866" y="1762"/>
              <a:chExt cx="3615" cy="3345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245" y="1890"/>
                <a:ext cx="2835" cy="2850"/>
                <a:chOff x="1245" y="1890"/>
                <a:chExt cx="2835" cy="2850"/>
              </a:xfrm>
            </p:grpSpPr>
            <p:cxnSp>
              <p:nvCxnSpPr>
                <p:cNvPr id="12" name="Line 260"/>
                <p:cNvCxnSpPr/>
                <p:nvPr/>
              </p:nvCxnSpPr>
              <p:spPr bwMode="auto">
                <a:xfrm flipV="1">
                  <a:off x="1425" y="1890"/>
                  <a:ext cx="0" cy="28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Line 261"/>
                <p:cNvCxnSpPr/>
                <p:nvPr/>
              </p:nvCxnSpPr>
              <p:spPr bwMode="auto">
                <a:xfrm flipV="1">
                  <a:off x="1245" y="4545"/>
                  <a:ext cx="283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" name="Line 262"/>
                <p:cNvCxnSpPr/>
                <p:nvPr/>
              </p:nvCxnSpPr>
              <p:spPr bwMode="auto">
                <a:xfrm flipV="1">
                  <a:off x="1410" y="2595"/>
                  <a:ext cx="1140" cy="195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Line 263"/>
                <p:cNvCxnSpPr/>
                <p:nvPr/>
              </p:nvCxnSpPr>
              <p:spPr bwMode="auto">
                <a:xfrm flipH="1" flipV="1">
                  <a:off x="2520" y="2595"/>
                  <a:ext cx="1140" cy="195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" name="Text Box 264"/>
              <p:cNvSpPr txBox="1">
                <a:spLocks noChangeArrowheads="1"/>
              </p:cNvSpPr>
              <p:nvPr/>
            </p:nvSpPr>
            <p:spPr bwMode="auto">
              <a:xfrm>
                <a:off x="3765" y="4075"/>
                <a:ext cx="7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320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9" name="Text Box 265"/>
              <p:cNvSpPr txBox="1">
                <a:spLocks noChangeArrowheads="1"/>
              </p:cNvSpPr>
              <p:nvPr/>
            </p:nvSpPr>
            <p:spPr bwMode="auto">
              <a:xfrm>
                <a:off x="866" y="1762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320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0" name="Text Box 266"/>
              <p:cNvSpPr txBox="1">
                <a:spLocks noChangeArrowheads="1"/>
              </p:cNvSpPr>
              <p:nvPr/>
            </p:nvSpPr>
            <p:spPr bwMode="auto">
              <a:xfrm>
                <a:off x="3401" y="4492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32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GB" sz="32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267"/>
              <p:cNvSpPr txBox="1">
                <a:spLocks noChangeArrowheads="1"/>
              </p:cNvSpPr>
              <p:nvPr/>
            </p:nvSpPr>
            <p:spPr bwMode="auto">
              <a:xfrm>
                <a:off x="941" y="2362"/>
                <a:ext cx="67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32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GB" sz="32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071" y="4589"/>
              <a:ext cx="695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320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32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2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Force time graphs</a:t>
            </a:r>
            <a:endParaRPr lang="en-GB" dirty="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042485" y="1336749"/>
            <a:ext cx="4082716" cy="4518619"/>
            <a:chOff x="863" y="1858"/>
            <a:chExt cx="3615" cy="3345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863" y="1858"/>
              <a:ext cx="3615" cy="3345"/>
              <a:chOff x="866" y="1762"/>
              <a:chExt cx="3615" cy="3345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245" y="1890"/>
                <a:ext cx="2835" cy="2850"/>
                <a:chOff x="1245" y="1890"/>
                <a:chExt cx="2835" cy="2850"/>
              </a:xfrm>
            </p:grpSpPr>
            <p:cxnSp>
              <p:nvCxnSpPr>
                <p:cNvPr id="27" name="Line 260"/>
                <p:cNvCxnSpPr/>
                <p:nvPr/>
              </p:nvCxnSpPr>
              <p:spPr bwMode="auto">
                <a:xfrm flipV="1">
                  <a:off x="1425" y="1890"/>
                  <a:ext cx="0" cy="285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Line 261"/>
                <p:cNvCxnSpPr/>
                <p:nvPr/>
              </p:nvCxnSpPr>
              <p:spPr bwMode="auto">
                <a:xfrm flipV="1">
                  <a:off x="1245" y="4545"/>
                  <a:ext cx="283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Line 262"/>
                <p:cNvCxnSpPr/>
                <p:nvPr/>
              </p:nvCxnSpPr>
              <p:spPr bwMode="auto">
                <a:xfrm flipV="1">
                  <a:off x="1410" y="2595"/>
                  <a:ext cx="1140" cy="195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Line 263"/>
                <p:cNvCxnSpPr/>
                <p:nvPr/>
              </p:nvCxnSpPr>
              <p:spPr bwMode="auto">
                <a:xfrm flipH="1" flipV="1">
                  <a:off x="2520" y="2595"/>
                  <a:ext cx="1140" cy="195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" name="Text Box 264"/>
              <p:cNvSpPr txBox="1">
                <a:spLocks noChangeArrowheads="1"/>
              </p:cNvSpPr>
              <p:nvPr/>
            </p:nvSpPr>
            <p:spPr bwMode="auto">
              <a:xfrm>
                <a:off x="3765" y="4075"/>
                <a:ext cx="7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24" name="Text Box 265"/>
              <p:cNvSpPr txBox="1">
                <a:spLocks noChangeArrowheads="1"/>
              </p:cNvSpPr>
              <p:nvPr/>
            </p:nvSpPr>
            <p:spPr bwMode="auto">
              <a:xfrm>
                <a:off x="866" y="1762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5" name="Text Box 266"/>
              <p:cNvSpPr txBox="1">
                <a:spLocks noChangeArrowheads="1"/>
              </p:cNvSpPr>
              <p:nvPr/>
            </p:nvSpPr>
            <p:spPr bwMode="auto">
              <a:xfrm>
                <a:off x="3401" y="4492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267"/>
              <p:cNvSpPr txBox="1">
                <a:spLocks noChangeArrowheads="1"/>
              </p:cNvSpPr>
              <p:nvPr/>
            </p:nvSpPr>
            <p:spPr bwMode="auto">
              <a:xfrm>
                <a:off x="941" y="2362"/>
                <a:ext cx="67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 dirty="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en-GB" sz="28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071" y="4589"/>
              <a:ext cx="695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2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30774" y="196237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force-time graphs:</a:t>
            </a:r>
            <a:endParaRPr lang="en-GB" altLang="en-US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under graph</a:t>
            </a:r>
            <a:endParaRPr lang="en-GB" altLang="en-US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Ft</a:t>
            </a:r>
            <a:endParaRPr lang="en-GB" altLang="en-US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(change in momentum)</a:t>
            </a:r>
            <a:endParaRPr lang="en-GB" altLang="en-US" sz="2800" dirty="0">
              <a:sym typeface="Symbol" panose="05050102010706020507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0000F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impulse</a:t>
            </a:r>
            <a:endParaRPr lang="en-GB" altLang="en-US" sz="2800" dirty="0">
              <a:sym typeface="Symbol" panose="05050102010706020507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Impulse 	= area under the graph</a:t>
            </a:r>
            <a:endParaRPr lang="en-GB" altLang="en-US" sz="2800" dirty="0">
              <a:sym typeface="Symbol" panose="05050102010706020507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GB" altLang="en-US" sz="28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½</a:t>
            </a:r>
            <a:r>
              <a:rPr lang="en-GB" altLang="en-US" sz="28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 12 x 5 = 30 N s.</a:t>
            </a:r>
            <a:endParaRPr lang="en-GB" altLang="en-US" sz="2800" dirty="0">
              <a:solidFill>
                <a:srgbClr val="0000FF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54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44213"/>
              </p:ext>
            </p:extLst>
          </p:nvPr>
        </p:nvGraphicFramePr>
        <p:xfrm>
          <a:off x="609599" y="594161"/>
          <a:ext cx="8928901" cy="171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icture" r:id="rId3" imgW="4318000" imgH="825500" progId="Word.Picture.8">
                  <p:embed/>
                </p:oleObj>
              </mc:Choice>
              <mc:Fallback>
                <p:oleObj name="Picture" r:id="rId3" imgW="4318000" imgH="825500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594161"/>
                        <a:ext cx="8928901" cy="1715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660358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660358" y="165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660358" y="165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842" y="1778001"/>
            <a:ext cx="4231316" cy="446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33439"/>
              </p:ext>
            </p:extLst>
          </p:nvPr>
        </p:nvGraphicFramePr>
        <p:xfrm>
          <a:off x="4329497" y="1076088"/>
          <a:ext cx="7541661" cy="475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r:id="rId3" imgW="4343400" imgH="2273300" progId="Equation.DSMT4">
                  <p:embed/>
                </p:oleObj>
              </mc:Choice>
              <mc:Fallback>
                <p:oleObj r:id="rId3" imgW="4343400" imgH="2273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497" y="1076088"/>
                        <a:ext cx="7541661" cy="4756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46483" y="1066800"/>
            <a:ext cx="5053263" cy="5213985"/>
            <a:chOff x="818" y="8635"/>
            <a:chExt cx="3326" cy="334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818" y="8635"/>
              <a:ext cx="3326" cy="3346"/>
              <a:chOff x="821" y="9697"/>
              <a:chExt cx="3326" cy="3346"/>
            </a:xfrm>
          </p:grpSpPr>
          <p:cxnSp>
            <p:nvCxnSpPr>
              <p:cNvPr id="9" name="Line 406"/>
              <p:cNvCxnSpPr/>
              <p:nvPr/>
            </p:nvCxnSpPr>
            <p:spPr bwMode="auto">
              <a:xfrm flipV="1">
                <a:off x="1380" y="9825"/>
                <a:ext cx="0" cy="2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407"/>
              <p:cNvCxnSpPr/>
              <p:nvPr/>
            </p:nvCxnSpPr>
            <p:spPr bwMode="auto">
              <a:xfrm flipV="1">
                <a:off x="1200" y="12480"/>
                <a:ext cx="28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408"/>
              <p:cNvCxnSpPr/>
              <p:nvPr/>
            </p:nvCxnSpPr>
            <p:spPr bwMode="auto">
              <a:xfrm flipV="1">
                <a:off x="1365" y="12045"/>
                <a:ext cx="345" cy="43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409"/>
              <p:cNvCxnSpPr/>
              <p:nvPr/>
            </p:nvCxnSpPr>
            <p:spPr bwMode="auto">
              <a:xfrm flipH="1" flipV="1">
                <a:off x="2055" y="11040"/>
                <a:ext cx="1560" cy="145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 Box 410"/>
              <p:cNvSpPr txBox="1">
                <a:spLocks noChangeArrowheads="1"/>
              </p:cNvSpPr>
              <p:nvPr/>
            </p:nvSpPr>
            <p:spPr bwMode="auto">
              <a:xfrm>
                <a:off x="3652" y="12027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411"/>
              <p:cNvSpPr txBox="1">
                <a:spLocks noChangeArrowheads="1"/>
              </p:cNvSpPr>
              <p:nvPr/>
            </p:nvSpPr>
            <p:spPr bwMode="auto">
              <a:xfrm>
                <a:off x="821" y="9697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412"/>
              <p:cNvSpPr txBox="1">
                <a:spLocks noChangeArrowheads="1"/>
              </p:cNvSpPr>
              <p:nvPr/>
            </p:nvSpPr>
            <p:spPr bwMode="auto">
              <a:xfrm>
                <a:off x="3356" y="12427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 Box 413"/>
              <p:cNvSpPr txBox="1">
                <a:spLocks noChangeArrowheads="1"/>
              </p:cNvSpPr>
              <p:nvPr/>
            </p:nvSpPr>
            <p:spPr bwMode="auto">
              <a:xfrm>
                <a:off x="896" y="10747"/>
                <a:ext cx="67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Line 414"/>
              <p:cNvCxnSpPr/>
              <p:nvPr/>
            </p:nvCxnSpPr>
            <p:spPr bwMode="auto">
              <a:xfrm flipV="1">
                <a:off x="1695" y="11025"/>
                <a:ext cx="375" cy="106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 Box 415"/>
              <p:cNvSpPr txBox="1">
                <a:spLocks noChangeArrowheads="1"/>
              </p:cNvSpPr>
              <p:nvPr/>
            </p:nvSpPr>
            <p:spPr bwMode="auto">
              <a:xfrm>
                <a:off x="896" y="11827"/>
                <a:ext cx="67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416"/>
              <p:cNvSpPr txBox="1">
                <a:spLocks noChangeArrowheads="1"/>
              </p:cNvSpPr>
              <p:nvPr/>
            </p:nvSpPr>
            <p:spPr bwMode="auto">
              <a:xfrm>
                <a:off x="1480" y="12428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 Box 417"/>
              <p:cNvSpPr txBox="1">
                <a:spLocks noChangeArrowheads="1"/>
              </p:cNvSpPr>
              <p:nvPr/>
            </p:nvSpPr>
            <p:spPr bwMode="auto">
              <a:xfrm>
                <a:off x="1825" y="12428"/>
                <a:ext cx="495" cy="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n-GB" sz="28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sz="28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Line 418"/>
              <p:cNvCxnSpPr/>
              <p:nvPr/>
            </p:nvCxnSpPr>
            <p:spPr bwMode="auto">
              <a:xfrm flipV="1">
                <a:off x="1695" y="12075"/>
                <a:ext cx="0" cy="39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419"/>
              <p:cNvCxnSpPr/>
              <p:nvPr/>
            </p:nvCxnSpPr>
            <p:spPr bwMode="auto">
              <a:xfrm flipV="1">
                <a:off x="2055" y="11025"/>
                <a:ext cx="0" cy="142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Line 420"/>
              <p:cNvCxnSpPr/>
              <p:nvPr/>
            </p:nvCxnSpPr>
            <p:spPr bwMode="auto">
              <a:xfrm flipV="1">
                <a:off x="1380" y="12090"/>
                <a:ext cx="33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421"/>
              <p:cNvCxnSpPr/>
              <p:nvPr/>
            </p:nvCxnSpPr>
            <p:spPr bwMode="auto">
              <a:xfrm flipV="1">
                <a:off x="1410" y="11055"/>
                <a:ext cx="67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962" y="11358"/>
              <a:ext cx="589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</a:pPr>
              <a:r>
                <a:rPr lang="en-GB" sz="280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GB" sz="28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660358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660358" y="165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1660358" y="1651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46219e1-681e-4c5f-baa7-59e01490ad14" xsi:nil="true"/>
    <Templates xmlns="346219e1-681e-4c5f-baa7-59e01490ad14" xsi:nil="true"/>
    <Teachers xmlns="346219e1-681e-4c5f-baa7-59e01490ad14">
      <UserInfo>
        <DisplayName/>
        <AccountId xsi:nil="true"/>
        <AccountType/>
      </UserInfo>
    </Teachers>
    <Students xmlns="346219e1-681e-4c5f-baa7-59e01490ad14">
      <UserInfo>
        <DisplayName/>
        <AccountId xsi:nil="true"/>
        <AccountType/>
      </UserInfo>
    </Students>
    <Student_Groups xmlns="346219e1-681e-4c5f-baa7-59e01490ad14">
      <UserInfo>
        <DisplayName/>
        <AccountId xsi:nil="true"/>
        <AccountType/>
      </UserInfo>
    </Student_Groups>
    <Math_Settings xmlns="346219e1-681e-4c5f-baa7-59e01490ad14" xsi:nil="true"/>
    <Has_Teacher_Only_SectionGroup xmlns="346219e1-681e-4c5f-baa7-59e01490ad14" xsi:nil="true"/>
    <Is_Collaboration_Space_Locked xmlns="346219e1-681e-4c5f-baa7-59e01490ad14" xsi:nil="true"/>
    <Teams_Channel_Section_Location xmlns="346219e1-681e-4c5f-baa7-59e01490ad14" xsi:nil="true"/>
    <FolderType xmlns="346219e1-681e-4c5f-baa7-59e01490ad14" xsi:nil="true"/>
    <Owner xmlns="346219e1-681e-4c5f-baa7-59e01490ad14">
      <UserInfo>
        <DisplayName/>
        <AccountId xsi:nil="true"/>
        <AccountType/>
      </UserInfo>
    </Owner>
    <Distribution_Groups xmlns="346219e1-681e-4c5f-baa7-59e01490ad14" xsi:nil="true"/>
    <IMAddress xmlns="http://schemas.microsoft.com/sharepoint/v3" xsi:nil="true"/>
    <Invited_Teachers xmlns="346219e1-681e-4c5f-baa7-59e01490ad14" xsi:nil="true"/>
    <LMS_Mappings xmlns="346219e1-681e-4c5f-baa7-59e01490ad14" xsi:nil="true"/>
    <Self_Registration_Enabled0 xmlns="346219e1-681e-4c5f-baa7-59e01490ad14" xsi:nil="true"/>
    <NotebookType xmlns="346219e1-681e-4c5f-baa7-59e01490ad14" xsi:nil="true"/>
    <AppVersion xmlns="346219e1-681e-4c5f-baa7-59e01490ad14" xsi:nil="true"/>
    <TeamsChannelId xmlns="346219e1-681e-4c5f-baa7-59e01490ad14" xsi:nil="true"/>
    <DefaultSectionNames xmlns="346219e1-681e-4c5f-baa7-59e01490ad14" xsi:nil="true"/>
    <CultureName xmlns="346219e1-681e-4c5f-baa7-59e01490ad14" xsi:nil="true"/>
    <Invited_Students xmlns="346219e1-681e-4c5f-baa7-59e01490ad14" xsi:nil="true"/>
    <IsNotebookLocked xmlns="346219e1-681e-4c5f-baa7-59e01490ad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9E95D84F5204C82A817EFF84E160C" ma:contentTypeVersion="37" ma:contentTypeDescription="Create a new document." ma:contentTypeScope="" ma:versionID="f3075e8e098f4a0ff7ec52ae7731d45b">
  <xsd:schema xmlns:xsd="http://www.w3.org/2001/XMLSchema" xmlns:xs="http://www.w3.org/2001/XMLSchema" xmlns:p="http://schemas.microsoft.com/office/2006/metadata/properties" xmlns:ns1="http://schemas.microsoft.com/sharepoint/v3" xmlns:ns3="047d31ed-db1b-45f8-951b-70f32d0d50e7" xmlns:ns4="346219e1-681e-4c5f-baa7-59e01490ad14" targetNamespace="http://schemas.microsoft.com/office/2006/metadata/properties" ma:root="true" ma:fieldsID="c5f230b722b9f75a495f836c524f0184" ns1:_="" ns3:_="" ns4:_="">
    <xsd:import namespace="http://schemas.microsoft.com/sharepoint/v3"/>
    <xsd:import namespace="047d31ed-db1b-45f8-951b-70f32d0d50e7"/>
    <xsd:import namespace="346219e1-681e-4c5f-baa7-59e01490a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d31ed-db1b-45f8-951b-70f32d0d5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219e1-681e-4c5f-baa7-59e01490ad14" elementFormDefault="qualified">
    <xsd:import namespace="http://schemas.microsoft.com/office/2006/documentManagement/types"/>
    <xsd:import namespace="http://schemas.microsoft.com/office/infopath/2007/PartnerControls"/>
    <xsd:element name="NotebookType" ma:index="12" nillable="true" ma:displayName="Notebook Type" ma:indexed="tru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ltureName" ma:index="33" nillable="true" ma:displayName="Culture Name" ma:internalName="CultureNam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Templates" ma:index="36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2D1C8-4BFF-44EB-8855-20208E49B778}">
  <ds:schemaRefs>
    <ds:schemaRef ds:uri="http://purl.org/dc/elements/1.1/"/>
    <ds:schemaRef ds:uri="http://schemas.microsoft.com/office/2006/metadata/properties"/>
    <ds:schemaRef ds:uri="346219e1-681e-4c5f-baa7-59e01490ad14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47d31ed-db1b-45f8-951b-70f32d0d50e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514E2A-2EB3-4612-83EE-BF64201C8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F5A3F-324D-41F6-89D8-7FFBB94BA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d31ed-db1b-45f8-951b-70f32d0d50e7"/>
    <ds:schemaRef ds:uri="346219e1-681e-4c5f-baa7-59e01490a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688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Cambria Math</vt:lpstr>
      <vt:lpstr>Comic Sans MS</vt:lpstr>
      <vt:lpstr>Garamond</vt:lpstr>
      <vt:lpstr>Georgia Pro</vt:lpstr>
      <vt:lpstr>Georgia Pro Cond Black</vt:lpstr>
      <vt:lpstr>Symbol</vt:lpstr>
      <vt:lpstr>Times New Roman</vt:lpstr>
      <vt:lpstr>Trebuchet MS</vt:lpstr>
      <vt:lpstr>SavonVTI</vt:lpstr>
      <vt:lpstr>Equation.DSMT4</vt:lpstr>
      <vt:lpstr>Picture</vt:lpstr>
      <vt:lpstr>Momentum (formula)</vt:lpstr>
      <vt:lpstr>Newton’s Third Law</vt:lpstr>
      <vt:lpstr>m_1 (v_1-u_1)=-m_2 (v_2-u_2)</vt:lpstr>
      <vt:lpstr>m_1 v_1-m_1 u_1=〖m_2 u〗_2-m_2 v_2</vt:lpstr>
      <vt:lpstr>m_1 v_1-m_1 u_1=〖m_2 u〗_2-m_2 v_2</vt:lpstr>
      <vt:lpstr>Force time graphs</vt:lpstr>
      <vt:lpstr>Force time graphs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(formula)</dc:title>
  <dc:creator>Mrs Hargreaves</dc:creator>
  <cp:lastModifiedBy>Mrs Hargreaves</cp:lastModifiedBy>
  <cp:revision>8</cp:revision>
  <dcterms:created xsi:type="dcterms:W3CDTF">2021-09-15T16:30:35Z</dcterms:created>
  <dcterms:modified xsi:type="dcterms:W3CDTF">2021-09-17T10:49:50Z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0x0101006FF9E95D84F5204C82A817EFF84E160C</vt:lpwstr>
  </property>
</Properties>
</file>