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199313" cy="10080625"/>
  <p:notesSz cx="6888163" cy="10017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49770"/>
            <a:ext cx="6119416" cy="3509551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294662"/>
            <a:ext cx="5399485" cy="24338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7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12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36700"/>
            <a:ext cx="1552352" cy="8542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36700"/>
            <a:ext cx="4567064" cy="85428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61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06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13159"/>
            <a:ext cx="6209407" cy="4193259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746088"/>
            <a:ext cx="6209407" cy="2205136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683500"/>
            <a:ext cx="3059708" cy="6396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683500"/>
            <a:ext cx="3059708" cy="6396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85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36702"/>
            <a:ext cx="6209407" cy="1948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71154"/>
            <a:ext cx="3045646" cy="1211074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682228"/>
            <a:ext cx="3045646" cy="5416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471154"/>
            <a:ext cx="3060646" cy="1211074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682228"/>
            <a:ext cx="3060646" cy="5416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7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72042"/>
            <a:ext cx="2321966" cy="2352146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451426"/>
            <a:ext cx="3644652" cy="7163777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24188"/>
            <a:ext cx="2321966" cy="5602681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72042"/>
            <a:ext cx="2321966" cy="2352146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451426"/>
            <a:ext cx="3644652" cy="7163777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24188"/>
            <a:ext cx="2321966" cy="5602681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9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36702"/>
            <a:ext cx="6209407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683500"/>
            <a:ext cx="6209407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343248"/>
            <a:ext cx="161984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B237A-2742-4778-A0B3-7B55A2B06D76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343248"/>
            <a:ext cx="242976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343248"/>
            <a:ext cx="161984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C0FC-A216-4713-827A-819264A1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6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4336"/>
              </p:ext>
            </p:extLst>
          </p:nvPr>
        </p:nvGraphicFramePr>
        <p:xfrm>
          <a:off x="0" y="-272375"/>
          <a:ext cx="7199314" cy="10583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82371" y="463395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Define Voltage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(potential difference)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15724" y="2601150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Orders of Magnitude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5836" y="4696306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Beta Decay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082370" y="4717146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Hadron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05836" y="6890877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Baryons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82370" y="6885069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Mesons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836" y="8954887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Fermions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82370" y="8904381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Bosons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836" y="595539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Define Electric field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5835" y="2051446"/>
            <a:ext cx="26070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Right hand rule for finding the direction of the force on charged particles moving in a magnetic field.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426464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99657" y="1426464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497046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18683" y="3518524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" y="5711952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18683" y="5632062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7740986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8683" y="7757508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9584149"/>
            <a:ext cx="329184" cy="37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99656" y="9634671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1387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4336"/>
              </p:ext>
            </p:extLst>
          </p:nvPr>
        </p:nvGraphicFramePr>
        <p:xfrm>
          <a:off x="0" y="-272375"/>
          <a:ext cx="7199314" cy="10583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82371" y="349095"/>
            <a:ext cx="2607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 region where a charged particle experiences a force.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30603" y="2014297"/>
            <a:ext cx="31105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</a:t>
            </a:r>
            <a:r>
              <a:rPr lang="en-GB" dirty="0">
                <a:latin typeface="Comic Sans MS" panose="030F0702030302020204" pitchFamily="66" charset="0"/>
              </a:rPr>
              <a:t>irst finger = Direction of magnetic </a:t>
            </a:r>
            <a:r>
              <a:rPr lang="en-GB" b="1" dirty="0">
                <a:latin typeface="Comic Sans MS" panose="030F0702030302020204" pitchFamily="66" charset="0"/>
              </a:rPr>
              <a:t>f</a:t>
            </a:r>
            <a:r>
              <a:rPr lang="en-GB" dirty="0">
                <a:latin typeface="Comic Sans MS" panose="030F0702030302020204" pitchFamily="66" charset="0"/>
              </a:rPr>
              <a:t>ield (N to S)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Middle finger = direction of electron current.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Thumb = direction of the force on the particle.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5836" y="4582006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Composite particle consisting of quarks.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105492" y="5388672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was the first evidence for the neutrino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5836" y="6613219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Hadrons consisting of quark – anti-quark pairs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82370" y="6808869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Hadrons consisting of 3 quarks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8250962"/>
            <a:ext cx="352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These are the force mediating particles. Photons (electromagnetic force), W and Z bosons (weak nuclear force), gluons (strong nuclear force) &amp; Higgs boson.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8685" y="8250962"/>
            <a:ext cx="3580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These are the matter particles. Consisting of quarks (Six types: up, down, charm, strange, top, bottom) and leptons (electron, muon and tau, together with their neutrinos).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836" y="405039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V = W / Q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Work done per coulomb of charge.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801" y="2231521"/>
            <a:ext cx="3110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1x10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is 3 orders of magnitude smaller than 2.4x10</a:t>
            </a:r>
            <a:r>
              <a:rPr lang="en-GB" baseline="30000" dirty="0">
                <a:latin typeface="Comic Sans MS" panose="030F0702030302020204" pitchFamily="66" charset="0"/>
              </a:rPr>
              <a:t>6</a:t>
            </a:r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133EE8-F621-414C-AE8F-09B7A1041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837" y="4087031"/>
            <a:ext cx="1748489" cy="126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4336"/>
              </p:ext>
            </p:extLst>
          </p:nvPr>
        </p:nvGraphicFramePr>
        <p:xfrm>
          <a:off x="0" y="-272375"/>
          <a:ext cx="7199314" cy="10583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82371" y="520545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Nuclear fusion reactors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15724" y="2601150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Point source of light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5836" y="4543906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Photoelectric effect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2370" y="4717146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Threshold frequency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05836" y="6890877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Work function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53135" y="6410068"/>
            <a:ext cx="3179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E</a:t>
            </a:r>
            <a:r>
              <a:rPr lang="en-GB" baseline="-25000" dirty="0">
                <a:latin typeface="Comic Sans MS" panose="030F0702030302020204" pitchFamily="66" charset="0"/>
              </a:rPr>
              <a:t>k</a:t>
            </a:r>
            <a:r>
              <a:rPr lang="en-GB" dirty="0">
                <a:latin typeface="Comic Sans MS" panose="030F0702030302020204" pitchFamily="66" charset="0"/>
              </a:rPr>
              <a:t> = </a:t>
            </a:r>
            <a:r>
              <a:rPr lang="en-GB" dirty="0" err="1">
                <a:latin typeface="Comic Sans MS" panose="030F0702030302020204" pitchFamily="66" charset="0"/>
              </a:rPr>
              <a:t>hf</a:t>
            </a:r>
            <a:r>
              <a:rPr lang="en-GB" dirty="0">
                <a:latin typeface="Comic Sans MS" panose="030F0702030302020204" pitchFamily="66" charset="0"/>
              </a:rPr>
              <a:t> – hf</a:t>
            </a:r>
            <a:r>
              <a:rPr lang="en-GB" baseline="-250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836" y="8954887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Interference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82370" y="8904381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Coherent waves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836" y="595539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 = mc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5836" y="2572090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Irradiance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3123" y="1442878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1218" y="1442878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4441" y="3553747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11218" y="3551770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8769" y="5688039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95272" y="5659569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14864" y="7815013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1218" y="7757965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9711293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11218" y="9681465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53054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4336"/>
              </p:ext>
            </p:extLst>
          </p:nvPr>
        </p:nvGraphicFramePr>
        <p:xfrm>
          <a:off x="0" y="-272375"/>
          <a:ext cx="7199314" cy="10583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30603" y="169540"/>
            <a:ext cx="31105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In nuclear fission and fusion reactions mass is lost. This lost mass is converted into energy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30603" y="2242897"/>
            <a:ext cx="3110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Power per unit area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 = P / A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26718" y="4419307"/>
            <a:ext cx="2607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Minimum frequency of a photon required for photoemission.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660448" y="4172684"/>
            <a:ext cx="3450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This is evidence for the particle model of light. Photons of a sufficient energy can eject electrons from the surface of a material (photoemission).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05835" y="6608070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Electron kinetic energy = energy of photon - work function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82368" y="6608070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Minimum energy of photon required for photoemission.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1068" y="8627959"/>
            <a:ext cx="3138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Waves that have the same frequency and constant phase difference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82370" y="8627959"/>
            <a:ext cx="274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This is evidence for the wave model of light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65109"/>
            <a:ext cx="352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Require charged particles at very high temperature (plasma) which have to be contained by magnetic fields.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1923917"/>
            <a:ext cx="352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 source of light coming from a single point and giving off light in all directions e.g. small light bulb or a distant star.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 = k/d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for a point source.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</a:t>
            </a:r>
            <a:r>
              <a:rPr lang="en-GB" baseline="-25000" dirty="0">
                <a:latin typeface="Comic Sans MS" panose="030F0702030302020204" pitchFamily="66" charset="0"/>
              </a:rPr>
              <a:t>1</a:t>
            </a:r>
            <a:r>
              <a:rPr lang="en-GB" dirty="0">
                <a:latin typeface="Comic Sans MS" panose="030F0702030302020204" pitchFamily="66" charset="0"/>
              </a:rPr>
              <a:t> d</a:t>
            </a:r>
            <a:r>
              <a:rPr lang="en-GB" baseline="-25000" dirty="0">
                <a:latin typeface="Comic Sans MS" panose="030F0702030302020204" pitchFamily="66" charset="0"/>
              </a:rPr>
              <a:t>1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= I</a:t>
            </a:r>
            <a:r>
              <a:rPr lang="en-GB" baseline="-25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d</a:t>
            </a:r>
            <a:r>
              <a:rPr lang="en-GB" baseline="-25000" dirty="0">
                <a:latin typeface="Comic Sans MS" panose="030F0702030302020204" pitchFamily="66" charset="0"/>
              </a:rPr>
              <a:t>2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85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4336"/>
              </p:ext>
            </p:extLst>
          </p:nvPr>
        </p:nvGraphicFramePr>
        <p:xfrm>
          <a:off x="0" y="-272375"/>
          <a:ext cx="7199314" cy="10583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82371" y="501495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Destructive interference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15724" y="2486850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Bohr model of the atom - Ground state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082370" y="4717146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Emission spectrum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05836" y="6890877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Absorption spectrum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95912" y="6613878"/>
            <a:ext cx="3179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err="1">
                <a:latin typeface="Comic Sans MS" panose="030F0702030302020204" pitchFamily="66" charset="0"/>
              </a:rPr>
              <a:t>Fraunhofer</a:t>
            </a:r>
            <a:r>
              <a:rPr lang="en-GB" dirty="0">
                <a:latin typeface="Comic Sans MS" panose="030F0702030302020204" pitchFamily="66" charset="0"/>
              </a:rPr>
              <a:t> lines</a:t>
            </a:r>
            <a:endParaRPr lang="en-GB" baseline="-25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5835" y="8865930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Absolute Refractive Index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82370" y="8904381"/>
            <a:ext cx="260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Snell’s Law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836" y="443139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 Constructive Interference</a:t>
            </a:r>
            <a:endParaRPr lang="en-GB" baseline="30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5836" y="2381590"/>
            <a:ext cx="2607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Diffraction grating formula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m</a:t>
            </a:r>
            <a:r>
              <a:rPr lang="el-GR" dirty="0">
                <a:latin typeface="Times New Roman" panose="02020603050405020304" pitchFamily="18" charset="0"/>
              </a:rPr>
              <a:t>λ</a:t>
            </a:r>
            <a:r>
              <a:rPr lang="en-GB" dirty="0">
                <a:latin typeface="Comic Sans MS" panose="030F0702030302020204" pitchFamily="66" charset="0"/>
              </a:rPr>
              <a:t> = d sin </a:t>
            </a:r>
            <a:r>
              <a:rPr lang="el-GR" dirty="0">
                <a:latin typeface="Comic Sans MS" panose="030F0702030302020204" pitchFamily="66" charset="0"/>
              </a:rPr>
              <a:t>θ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05835" y="4658543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Bohr model of the atom – Ionisation level</a:t>
            </a:r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3123" y="1442878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11218" y="1442878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4441" y="3553747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11218" y="3551770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8769" y="5688039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95272" y="5659569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4864" y="7815013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11218" y="7757965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9711293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11218" y="9681465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78088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4336"/>
              </p:ext>
            </p:extLst>
          </p:nvPr>
        </p:nvGraphicFramePr>
        <p:xfrm>
          <a:off x="0" y="-272375"/>
          <a:ext cx="7199314" cy="10583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18685" y="49565"/>
            <a:ext cx="3450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Occurs when 2 waves with a phase difference of an integer multiple of wavelengths meet and combine.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Path difference = m</a:t>
            </a:r>
            <a:r>
              <a:rPr lang="el-GR" dirty="0">
                <a:latin typeface="Times New Roman" panose="02020603050405020304" pitchFamily="18" charset="0"/>
              </a:rPr>
              <a:t> λ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30603" y="2145908"/>
            <a:ext cx="3110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 = order of maximum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</a:rPr>
              <a:t>λ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= wavelength of source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d = distance between slits</a:t>
            </a:r>
          </a:p>
          <a:p>
            <a:pPr algn="ctr"/>
            <a:r>
              <a:rPr lang="el-GR" dirty="0">
                <a:latin typeface="Comic Sans MS" panose="030F0702030302020204" pitchFamily="66" charset="0"/>
              </a:rPr>
              <a:t>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= angle from the central (zero order) maximum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0723" y="6222157"/>
            <a:ext cx="26070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Absorption lines in the spectrum of sunlight. These give evidence for the composition of the sun’s outer atmosphere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082370" y="8627959"/>
            <a:ext cx="2741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The ratio of the speed of light in a vacuum to the speed of light in a medium.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227" y="2422906"/>
            <a:ext cx="352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The lowest energy level an electron can be in. This corresponds to the level closest to the nucleus.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8803" y="31544"/>
            <a:ext cx="3450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Occurs when 2 waves with a phase difference of an integer multiple of ½ wavelengths meet and combine.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Path difference = (m+1/2)</a:t>
            </a:r>
            <a:r>
              <a:rPr lang="el-GR" dirty="0">
                <a:latin typeface="Times New Roman" panose="02020603050405020304" pitchFamily="18" charset="0"/>
              </a:rPr>
              <a:t> λ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661" y="8337446"/>
            <a:ext cx="1918634" cy="7699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661" y="9135378"/>
            <a:ext cx="1327467" cy="8525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71F57C3-4205-4186-8F28-79A8C4BDD3A5}"/>
              </a:ext>
            </a:extLst>
          </p:cNvPr>
          <p:cNvSpPr txBox="1"/>
          <p:nvPr/>
        </p:nvSpPr>
        <p:spPr>
          <a:xfrm>
            <a:off x="3626646" y="4419307"/>
            <a:ext cx="352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The energy level an electron is in when it has zero potential energy and can escape from the atom.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0E1349-9998-4739-9C92-933292002478}"/>
              </a:ext>
            </a:extLst>
          </p:cNvPr>
          <p:cNvSpPr txBox="1"/>
          <p:nvPr/>
        </p:nvSpPr>
        <p:spPr>
          <a:xfrm>
            <a:off x="570723" y="4164319"/>
            <a:ext cx="26070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Range of frequencies emitted when electrons fall to lower energy levels. Each element has a unique emission spectrum.</a:t>
            </a:r>
          </a:p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39F2F9-41D6-40AB-AA6D-0A9CE7B9C754}"/>
              </a:ext>
            </a:extLst>
          </p:cNvPr>
          <p:cNvSpPr txBox="1"/>
          <p:nvPr/>
        </p:nvSpPr>
        <p:spPr>
          <a:xfrm>
            <a:off x="4082370" y="6202825"/>
            <a:ext cx="26070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Range of frequencies absorbed when electrons rise to higher energy levels. Each element has a unique absorption spectrum.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27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4336"/>
              </p:ext>
            </p:extLst>
          </p:nvPr>
        </p:nvGraphicFramePr>
        <p:xfrm>
          <a:off x="0" y="-272375"/>
          <a:ext cx="7199314" cy="10583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82371" y="615795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Critical Angle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34012" y="2469433"/>
            <a:ext cx="2607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Relationship between refractive index and critical angle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5836" y="595539"/>
            <a:ext cx="260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Refractive index and frequency relationship</a:t>
            </a:r>
            <a:endParaRPr lang="en-GB" baseline="30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5836" y="2572090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Total internal reflection</a:t>
            </a:r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3123" y="1442878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1218" y="1442878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4441" y="3553747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11218" y="3551770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8769" y="5688039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95272" y="5659569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4864" y="7815013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11218" y="7757965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9711293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11218" y="9681465"/>
            <a:ext cx="48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7C4F4F-3E4E-4B91-9733-C35B41C80B24}"/>
              </a:ext>
            </a:extLst>
          </p:cNvPr>
          <p:cNvSpPr txBox="1"/>
          <p:nvPr/>
        </p:nvSpPr>
        <p:spPr>
          <a:xfrm>
            <a:off x="505836" y="4557807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Electric field patterns for single point charges.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DCCCB9-1A2B-4BF2-9A93-3F2FDF534A30}"/>
              </a:ext>
            </a:extLst>
          </p:cNvPr>
          <p:cNvSpPr txBox="1"/>
          <p:nvPr/>
        </p:nvSpPr>
        <p:spPr>
          <a:xfrm>
            <a:off x="4093931" y="4496265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Electric field patterns for pairs of point charges.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0C7752-5A9A-449B-86B3-5646956BFBD3}"/>
              </a:ext>
            </a:extLst>
          </p:cNvPr>
          <p:cNvSpPr txBox="1"/>
          <p:nvPr/>
        </p:nvSpPr>
        <p:spPr>
          <a:xfrm>
            <a:off x="505836" y="6543524"/>
            <a:ext cx="2607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Electric field pattern between two charged parallel plates.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96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365760"/>
            <a:ext cx="3450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The angle of incidence when the angle of refraction is equal to 90 degrees.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4336"/>
              </p:ext>
            </p:extLst>
          </p:nvPr>
        </p:nvGraphicFramePr>
        <p:xfrm>
          <a:off x="0" y="-272375"/>
          <a:ext cx="7199314" cy="10583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67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48460" y="384048"/>
            <a:ext cx="3321078" cy="1513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Refractive index of a medium increases as the frequency of incident radiation increases.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30603" y="2145908"/>
            <a:ext cx="31105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This occurs whenever the angle of incidence is greater than the critical angle.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661" y="2328132"/>
            <a:ext cx="1557823" cy="95200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9478AF0-89CC-4E63-B65E-DD199FF8E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278" y="4245711"/>
            <a:ext cx="2990850" cy="14573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75F4ED-5163-47A3-B174-ACE520FB2E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85" y="4300422"/>
            <a:ext cx="3028950" cy="1628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B0FEA4-1373-4B58-9CB1-16A0F47B21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0603" y="6652332"/>
            <a:ext cx="3339767" cy="116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0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744</Words>
  <Application>Microsoft Office PowerPoint</Application>
  <PresentationFormat>Custom</PresentationFormat>
  <Paragraphs>135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Fife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Stuart</dc:creator>
  <cp:lastModifiedBy>David Kennedy</cp:lastModifiedBy>
  <cp:revision>78</cp:revision>
  <cp:lastPrinted>2019-03-16T21:18:09Z</cp:lastPrinted>
  <dcterms:created xsi:type="dcterms:W3CDTF">2015-09-22T07:38:10Z</dcterms:created>
  <dcterms:modified xsi:type="dcterms:W3CDTF">2019-03-16T21:32:31Z</dcterms:modified>
</cp:coreProperties>
</file>