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257" r:id="rId6"/>
    <p:sldId id="258" r:id="rId7"/>
    <p:sldId id="259" r:id="rId8"/>
    <p:sldId id="260" r:id="rId9"/>
    <p:sldId id="272" r:id="rId10"/>
    <p:sldId id="273" r:id="rId11"/>
    <p:sldId id="274" r:id="rId12"/>
    <p:sldId id="275" r:id="rId13"/>
    <p:sldId id="276" r:id="rId14"/>
    <p:sldId id="277" r:id="rId15"/>
    <p:sldId id="278" r:id="rId16"/>
    <p:sldId id="279" r:id="rId17"/>
    <p:sldId id="280" r:id="rId18"/>
    <p:sldId id="281" r:id="rId19"/>
    <p:sldId id="261" r:id="rId20"/>
    <p:sldId id="262" r:id="rId21"/>
    <p:sldId id="263" r:id="rId22"/>
    <p:sldId id="264" r:id="rId23"/>
    <p:sldId id="265" r:id="rId24"/>
    <p:sldId id="266" r:id="rId25"/>
    <p:sldId id="267" r:id="rId26"/>
    <p:sldId id="268" r:id="rId27"/>
    <p:sldId id="269" r:id="rId28"/>
    <p:sldId id="270" r:id="rId29"/>
    <p:sldId id="2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758FF-D1D5-4094-8F50-6097E92FF14B}" v="39" dt="2021-12-15T19:37:34.860"/>
    <p1510:client id="{BC113586-FFFB-4667-B041-7DB5BF856C0A}" v="1" dt="2021-12-14T19:56:03.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5503" autoAdjust="0"/>
  </p:normalViewPr>
  <p:slideViewPr>
    <p:cSldViewPr snapToGrid="0">
      <p:cViewPr varScale="1">
        <p:scale>
          <a:sx n="88" d="100"/>
          <a:sy n="88" d="100"/>
        </p:scale>
        <p:origin x="10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BC113586-FFFB-4667-B041-7DB5BF856C0A}"/>
    <pc:docChg chg="modSld">
      <pc:chgData name="Mrs Hargreaves" userId="16d29ebe-5fd1-4f7c-a551-c4871f6cfdc9" providerId="ADAL" clId="{BC113586-FFFB-4667-B041-7DB5BF856C0A}" dt="2021-12-14T19:57:30.137" v="25" actId="1076"/>
      <pc:docMkLst>
        <pc:docMk/>
      </pc:docMkLst>
      <pc:sldChg chg="addSp modSp mod">
        <pc:chgData name="Mrs Hargreaves" userId="16d29ebe-5fd1-4f7c-a551-c4871f6cfdc9" providerId="ADAL" clId="{BC113586-FFFB-4667-B041-7DB5BF856C0A}" dt="2021-12-14T19:57:30.137" v="25" actId="1076"/>
        <pc:sldMkLst>
          <pc:docMk/>
          <pc:sldMk cId="3496873959" sldId="269"/>
        </pc:sldMkLst>
        <pc:spChg chg="add mod">
          <ac:chgData name="Mrs Hargreaves" userId="16d29ebe-5fd1-4f7c-a551-c4871f6cfdc9" providerId="ADAL" clId="{BC113586-FFFB-4667-B041-7DB5BF856C0A}" dt="2021-12-14T19:56:34.530" v="19" actId="122"/>
          <ac:spMkLst>
            <pc:docMk/>
            <pc:sldMk cId="3496873959" sldId="269"/>
            <ac:spMk id="3" creationId="{774E972C-A9A1-4635-B1B8-324A51CCBDD1}"/>
          </ac:spMkLst>
        </pc:spChg>
        <pc:spChg chg="add mod">
          <ac:chgData name="Mrs Hargreaves" userId="16d29ebe-5fd1-4f7c-a551-c4871f6cfdc9" providerId="ADAL" clId="{BC113586-FFFB-4667-B041-7DB5BF856C0A}" dt="2021-12-14T19:57:23.748" v="24" actId="1076"/>
          <ac:spMkLst>
            <pc:docMk/>
            <pc:sldMk cId="3496873959" sldId="269"/>
            <ac:spMk id="4" creationId="{61A7658A-FE49-4D8D-93CF-E92A976AF081}"/>
          </ac:spMkLst>
        </pc:spChg>
        <pc:spChg chg="add mod">
          <ac:chgData name="Mrs Hargreaves" userId="16d29ebe-5fd1-4f7c-a551-c4871f6cfdc9" providerId="ADAL" clId="{BC113586-FFFB-4667-B041-7DB5BF856C0A}" dt="2021-12-14T19:57:30.137" v="25" actId="1076"/>
          <ac:spMkLst>
            <pc:docMk/>
            <pc:sldMk cId="3496873959" sldId="269"/>
            <ac:spMk id="5" creationId="{6725C911-EA48-4CD8-BD5D-0AF0B61D028B}"/>
          </ac:spMkLst>
        </pc:spChg>
      </pc:sldChg>
    </pc:docChg>
  </pc:docChgLst>
  <pc:docChgLst>
    <pc:chgData name="Mrs Hargreaves" userId="16d29ebe-5fd1-4f7c-a551-c4871f6cfdc9" providerId="ADAL" clId="{85E758FF-D1D5-4094-8F50-6097E92FF14B}"/>
    <pc:docChg chg="custSel modSld">
      <pc:chgData name="Mrs Hargreaves" userId="16d29ebe-5fd1-4f7c-a551-c4871f6cfdc9" providerId="ADAL" clId="{85E758FF-D1D5-4094-8F50-6097E92FF14B}" dt="2021-12-15T19:37:47.773" v="47" actId="1076"/>
      <pc:docMkLst>
        <pc:docMk/>
      </pc:docMkLst>
      <pc:sldChg chg="modSp mod">
        <pc:chgData name="Mrs Hargreaves" userId="16d29ebe-5fd1-4f7c-a551-c4871f6cfdc9" providerId="ADAL" clId="{85E758FF-D1D5-4094-8F50-6097E92FF14B}" dt="2021-12-15T19:35:20.072" v="6" actId="27636"/>
        <pc:sldMkLst>
          <pc:docMk/>
          <pc:sldMk cId="2782171325" sldId="260"/>
        </pc:sldMkLst>
        <pc:spChg chg="mod">
          <ac:chgData name="Mrs Hargreaves" userId="16d29ebe-5fd1-4f7c-a551-c4871f6cfdc9" providerId="ADAL" clId="{85E758FF-D1D5-4094-8F50-6097E92FF14B}" dt="2021-12-15T19:35:20.072" v="6" actId="27636"/>
          <ac:spMkLst>
            <pc:docMk/>
            <pc:sldMk cId="2782171325" sldId="260"/>
            <ac:spMk id="2" creationId="{81A1050F-0FF8-456A-9589-21A30C02FDAB}"/>
          </ac:spMkLst>
        </pc:spChg>
      </pc:sldChg>
      <pc:sldChg chg="modSp mod">
        <pc:chgData name="Mrs Hargreaves" userId="16d29ebe-5fd1-4f7c-a551-c4871f6cfdc9" providerId="ADAL" clId="{85E758FF-D1D5-4094-8F50-6097E92FF14B}" dt="2021-12-15T19:35:20.064" v="5" actId="27636"/>
        <pc:sldMkLst>
          <pc:docMk/>
          <pc:sldMk cId="1357036004" sldId="265"/>
        </pc:sldMkLst>
        <pc:spChg chg="mod">
          <ac:chgData name="Mrs Hargreaves" userId="16d29ebe-5fd1-4f7c-a551-c4871f6cfdc9" providerId="ADAL" clId="{85E758FF-D1D5-4094-8F50-6097E92FF14B}" dt="2021-12-15T19:35:20.064" v="5" actId="27636"/>
          <ac:spMkLst>
            <pc:docMk/>
            <pc:sldMk cId="1357036004" sldId="265"/>
            <ac:spMk id="24" creationId="{D4D1F3B1-0076-4694-9DC3-50CC512554F1}"/>
          </ac:spMkLst>
        </pc:spChg>
      </pc:sldChg>
      <pc:sldChg chg="addSp modSp mod">
        <pc:chgData name="Mrs Hargreaves" userId="16d29ebe-5fd1-4f7c-a551-c4871f6cfdc9" providerId="ADAL" clId="{85E758FF-D1D5-4094-8F50-6097E92FF14B}" dt="2021-12-15T19:37:47.773" v="47" actId="1076"/>
        <pc:sldMkLst>
          <pc:docMk/>
          <pc:sldMk cId="75945011" sldId="274"/>
        </pc:sldMkLst>
        <pc:spChg chg="add mod">
          <ac:chgData name="Mrs Hargreaves" userId="16d29ebe-5fd1-4f7c-a551-c4871f6cfdc9" providerId="ADAL" clId="{85E758FF-D1D5-4094-8F50-6097E92FF14B}" dt="2021-12-15T19:37:34.860" v="46" actId="20577"/>
          <ac:spMkLst>
            <pc:docMk/>
            <pc:sldMk cId="75945011" sldId="274"/>
            <ac:spMk id="2" creationId="{AB013803-9709-4FC2-98F8-96D4F26A05F0}"/>
          </ac:spMkLst>
        </pc:spChg>
        <pc:spChg chg="mod">
          <ac:chgData name="Mrs Hargreaves" userId="16d29ebe-5fd1-4f7c-a551-c4871f6cfdc9" providerId="ADAL" clId="{85E758FF-D1D5-4094-8F50-6097E92FF14B}" dt="2021-12-15T19:37:47.773" v="47" actId="1076"/>
          <ac:spMkLst>
            <pc:docMk/>
            <pc:sldMk cId="75945011" sldId="274"/>
            <ac:spMk id="3" creationId="{00000000-0000-0000-0000-000000000000}"/>
          </ac:spMkLst>
        </pc:spChg>
      </pc:sldChg>
      <pc:sldChg chg="modSp mod">
        <pc:chgData name="Mrs Hargreaves" userId="16d29ebe-5fd1-4f7c-a551-c4871f6cfdc9" providerId="ADAL" clId="{85E758FF-D1D5-4094-8F50-6097E92FF14B}" dt="2021-12-15T19:35:01.634" v="3" actId="1076"/>
        <pc:sldMkLst>
          <pc:docMk/>
          <pc:sldMk cId="1533621485" sldId="276"/>
        </pc:sldMkLst>
        <pc:spChg chg="mod">
          <ac:chgData name="Mrs Hargreaves" userId="16d29ebe-5fd1-4f7c-a551-c4871f6cfdc9" providerId="ADAL" clId="{85E758FF-D1D5-4094-8F50-6097E92FF14B}" dt="2021-12-15T19:35:01.634" v="3" actId="1076"/>
          <ac:spMkLst>
            <pc:docMk/>
            <pc:sldMk cId="1533621485" sldId="276"/>
            <ac:spMk id="5" creationId="{00000000-0000-0000-0000-000000000000}"/>
          </ac:spMkLst>
        </pc:spChg>
      </pc:sldChg>
      <pc:sldChg chg="modSp mod">
        <pc:chgData name="Mrs Hargreaves" userId="16d29ebe-5fd1-4f7c-a551-c4871f6cfdc9" providerId="ADAL" clId="{85E758FF-D1D5-4094-8F50-6097E92FF14B}" dt="2021-12-15T19:34:38.543" v="2" actId="14100"/>
        <pc:sldMkLst>
          <pc:docMk/>
          <pc:sldMk cId="1058634535" sldId="281"/>
        </pc:sldMkLst>
        <pc:picChg chg="mod">
          <ac:chgData name="Mrs Hargreaves" userId="16d29ebe-5fd1-4f7c-a551-c4871f6cfdc9" providerId="ADAL" clId="{85E758FF-D1D5-4094-8F50-6097E92FF14B}" dt="2021-12-15T19:34:38.543" v="2" actId="14100"/>
          <ac:picMkLst>
            <pc:docMk/>
            <pc:sldMk cId="1058634535" sldId="281"/>
            <ac:picMk id="4"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99B10-50E6-47B3-B5C8-E6058B9E6F2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7B22173-F7B2-48C6-9395-C19896C555BB}">
      <dgm:prSet/>
      <dgm:spPr/>
      <dgm:t>
        <a:bodyPr/>
        <a:lstStyle/>
        <a:p>
          <a:r>
            <a:rPr lang="en-GB" b="1" dirty="0"/>
            <a:t>In Physics, a field means a region where an object experiences a force</a:t>
          </a:r>
          <a:r>
            <a:rPr lang="en-GB" dirty="0"/>
            <a:t>.</a:t>
          </a:r>
          <a:endParaRPr lang="en-US" dirty="0"/>
        </a:p>
      </dgm:t>
    </dgm:pt>
    <dgm:pt modelId="{837E8A13-39C6-4F9F-9DF3-006AFC84F2CC}" type="parTrans" cxnId="{9AF4C6B9-D6AA-4201-8C14-F74A5256E7F3}">
      <dgm:prSet/>
      <dgm:spPr/>
      <dgm:t>
        <a:bodyPr/>
        <a:lstStyle/>
        <a:p>
          <a:endParaRPr lang="en-US"/>
        </a:p>
      </dgm:t>
    </dgm:pt>
    <dgm:pt modelId="{A4D583A4-61B7-4C33-954F-58690F2A8607}" type="sibTrans" cxnId="{9AF4C6B9-D6AA-4201-8C14-F74A5256E7F3}">
      <dgm:prSet/>
      <dgm:spPr/>
      <dgm:t>
        <a:bodyPr/>
        <a:lstStyle/>
        <a:p>
          <a:endParaRPr lang="en-US"/>
        </a:p>
      </dgm:t>
    </dgm:pt>
    <dgm:pt modelId="{86EEACA8-E85B-439A-A47F-82E5823B2564}">
      <dgm:prSet/>
      <dgm:spPr/>
      <dgm:t>
        <a:bodyPr/>
        <a:lstStyle/>
        <a:p>
          <a:r>
            <a:rPr lang="en-GB" dirty="0"/>
            <a:t>An ELECTRIC FIELD is a region where a CHARGE experiences a FORCE.</a:t>
          </a:r>
          <a:endParaRPr lang="en-US" dirty="0"/>
        </a:p>
      </dgm:t>
    </dgm:pt>
    <dgm:pt modelId="{17BD46B9-E81A-42D4-9A69-5672FEAB5E24}" type="parTrans" cxnId="{6D32FCD9-CBAF-4B8F-80C1-F35BCE56B071}">
      <dgm:prSet/>
      <dgm:spPr/>
      <dgm:t>
        <a:bodyPr/>
        <a:lstStyle/>
        <a:p>
          <a:endParaRPr lang="en-US"/>
        </a:p>
      </dgm:t>
    </dgm:pt>
    <dgm:pt modelId="{95504EA0-6864-46AF-AC1B-69ABD36E1DB9}" type="sibTrans" cxnId="{6D32FCD9-CBAF-4B8F-80C1-F35BCE56B071}">
      <dgm:prSet/>
      <dgm:spPr/>
      <dgm:t>
        <a:bodyPr/>
        <a:lstStyle/>
        <a:p>
          <a:endParaRPr lang="en-US"/>
        </a:p>
      </dgm:t>
    </dgm:pt>
    <dgm:pt modelId="{D25D0123-21A2-458A-8DE7-D4839864B109}" type="pres">
      <dgm:prSet presAssocID="{09199B10-50E6-47B3-B5C8-E6058B9E6F29}" presName="hierChild1" presStyleCnt="0">
        <dgm:presLayoutVars>
          <dgm:chPref val="1"/>
          <dgm:dir/>
          <dgm:animOne val="branch"/>
          <dgm:animLvl val="lvl"/>
          <dgm:resizeHandles/>
        </dgm:presLayoutVars>
      </dgm:prSet>
      <dgm:spPr/>
    </dgm:pt>
    <dgm:pt modelId="{ACA4258E-DB18-49E1-B5B7-637D5ADDB35E}" type="pres">
      <dgm:prSet presAssocID="{07B22173-F7B2-48C6-9395-C19896C555BB}" presName="hierRoot1" presStyleCnt="0"/>
      <dgm:spPr/>
    </dgm:pt>
    <dgm:pt modelId="{7AC4B8F1-ACC0-4BA7-8175-1B3AFA297E0B}" type="pres">
      <dgm:prSet presAssocID="{07B22173-F7B2-48C6-9395-C19896C555BB}" presName="composite" presStyleCnt="0"/>
      <dgm:spPr/>
    </dgm:pt>
    <dgm:pt modelId="{F174C08D-127E-4ED5-8191-58D78885D8AD}" type="pres">
      <dgm:prSet presAssocID="{07B22173-F7B2-48C6-9395-C19896C555BB}" presName="background" presStyleLbl="node0" presStyleIdx="0" presStyleCnt="2"/>
      <dgm:spPr/>
    </dgm:pt>
    <dgm:pt modelId="{77822407-A72D-411A-BA65-84B2A310632C}" type="pres">
      <dgm:prSet presAssocID="{07B22173-F7B2-48C6-9395-C19896C555BB}" presName="text" presStyleLbl="fgAcc0" presStyleIdx="0" presStyleCnt="2" custScaleX="118512" custScaleY="152964" custLinFactNeighborX="-19410" custLinFactNeighborY="17099">
        <dgm:presLayoutVars>
          <dgm:chPref val="3"/>
        </dgm:presLayoutVars>
      </dgm:prSet>
      <dgm:spPr/>
    </dgm:pt>
    <dgm:pt modelId="{C5B94B8D-BDDC-4719-BE8C-CB7262E5B520}" type="pres">
      <dgm:prSet presAssocID="{07B22173-F7B2-48C6-9395-C19896C555BB}" presName="hierChild2" presStyleCnt="0"/>
      <dgm:spPr/>
    </dgm:pt>
    <dgm:pt modelId="{FD1E69EF-B99D-49E2-AD22-41E81B10FD93}" type="pres">
      <dgm:prSet presAssocID="{86EEACA8-E85B-439A-A47F-82E5823B2564}" presName="hierRoot1" presStyleCnt="0"/>
      <dgm:spPr/>
    </dgm:pt>
    <dgm:pt modelId="{AD09F8D5-624F-4BD1-B1D9-BF3947210C50}" type="pres">
      <dgm:prSet presAssocID="{86EEACA8-E85B-439A-A47F-82E5823B2564}" presName="composite" presStyleCnt="0"/>
      <dgm:spPr/>
    </dgm:pt>
    <dgm:pt modelId="{071DE40D-D78B-448D-BEB9-D125D24DCD6B}" type="pres">
      <dgm:prSet presAssocID="{86EEACA8-E85B-439A-A47F-82E5823B2564}" presName="background" presStyleLbl="node0" presStyleIdx="1" presStyleCnt="2"/>
      <dgm:spPr/>
    </dgm:pt>
    <dgm:pt modelId="{5DFF7931-47E1-4E1C-A393-88C1ACB13EC1}" type="pres">
      <dgm:prSet presAssocID="{86EEACA8-E85B-439A-A47F-82E5823B2564}" presName="text" presStyleLbl="fgAcc0" presStyleIdx="1" presStyleCnt="2" custScaleX="109521" custScaleY="150949" custLinFactNeighborX="-13761" custLinFactNeighborY="43617">
        <dgm:presLayoutVars>
          <dgm:chPref val="3"/>
        </dgm:presLayoutVars>
      </dgm:prSet>
      <dgm:spPr/>
    </dgm:pt>
    <dgm:pt modelId="{F7325B7E-134C-492A-9AE7-8D85A98AD586}" type="pres">
      <dgm:prSet presAssocID="{86EEACA8-E85B-439A-A47F-82E5823B2564}" presName="hierChild2" presStyleCnt="0"/>
      <dgm:spPr/>
    </dgm:pt>
  </dgm:ptLst>
  <dgm:cxnLst>
    <dgm:cxn modelId="{A375F42D-2B87-40AC-BC3F-4B331096DD05}" type="presOf" srcId="{07B22173-F7B2-48C6-9395-C19896C555BB}" destId="{77822407-A72D-411A-BA65-84B2A310632C}" srcOrd="0" destOrd="0" presId="urn:microsoft.com/office/officeart/2005/8/layout/hierarchy1"/>
    <dgm:cxn modelId="{DBFB1A80-FA31-4D57-B9BF-AA42B4E0BD6D}" type="presOf" srcId="{86EEACA8-E85B-439A-A47F-82E5823B2564}" destId="{5DFF7931-47E1-4E1C-A393-88C1ACB13EC1}" srcOrd="0" destOrd="0" presId="urn:microsoft.com/office/officeart/2005/8/layout/hierarchy1"/>
    <dgm:cxn modelId="{B1C9CE85-8075-4523-BFFB-1BE50E015BD3}" type="presOf" srcId="{09199B10-50E6-47B3-B5C8-E6058B9E6F29}" destId="{D25D0123-21A2-458A-8DE7-D4839864B109}" srcOrd="0" destOrd="0" presId="urn:microsoft.com/office/officeart/2005/8/layout/hierarchy1"/>
    <dgm:cxn modelId="{9AF4C6B9-D6AA-4201-8C14-F74A5256E7F3}" srcId="{09199B10-50E6-47B3-B5C8-E6058B9E6F29}" destId="{07B22173-F7B2-48C6-9395-C19896C555BB}" srcOrd="0" destOrd="0" parTransId="{837E8A13-39C6-4F9F-9DF3-006AFC84F2CC}" sibTransId="{A4D583A4-61B7-4C33-954F-58690F2A8607}"/>
    <dgm:cxn modelId="{6D32FCD9-CBAF-4B8F-80C1-F35BCE56B071}" srcId="{09199B10-50E6-47B3-B5C8-E6058B9E6F29}" destId="{86EEACA8-E85B-439A-A47F-82E5823B2564}" srcOrd="1" destOrd="0" parTransId="{17BD46B9-E81A-42D4-9A69-5672FEAB5E24}" sibTransId="{95504EA0-6864-46AF-AC1B-69ABD36E1DB9}"/>
    <dgm:cxn modelId="{706FEADB-CFBD-4555-A828-09C22D897993}" type="presParOf" srcId="{D25D0123-21A2-458A-8DE7-D4839864B109}" destId="{ACA4258E-DB18-49E1-B5B7-637D5ADDB35E}" srcOrd="0" destOrd="0" presId="urn:microsoft.com/office/officeart/2005/8/layout/hierarchy1"/>
    <dgm:cxn modelId="{7AD7A6CE-BDB8-4732-B600-0F55B417EEF5}" type="presParOf" srcId="{ACA4258E-DB18-49E1-B5B7-637D5ADDB35E}" destId="{7AC4B8F1-ACC0-4BA7-8175-1B3AFA297E0B}" srcOrd="0" destOrd="0" presId="urn:microsoft.com/office/officeart/2005/8/layout/hierarchy1"/>
    <dgm:cxn modelId="{254EF223-8F7F-4476-9050-10ECA6BF8CFD}" type="presParOf" srcId="{7AC4B8F1-ACC0-4BA7-8175-1B3AFA297E0B}" destId="{F174C08D-127E-4ED5-8191-58D78885D8AD}" srcOrd="0" destOrd="0" presId="urn:microsoft.com/office/officeart/2005/8/layout/hierarchy1"/>
    <dgm:cxn modelId="{CB422148-EC35-42BE-B924-F5074B18B560}" type="presParOf" srcId="{7AC4B8F1-ACC0-4BA7-8175-1B3AFA297E0B}" destId="{77822407-A72D-411A-BA65-84B2A310632C}" srcOrd="1" destOrd="0" presId="urn:microsoft.com/office/officeart/2005/8/layout/hierarchy1"/>
    <dgm:cxn modelId="{BD40A294-3C63-44F3-B1E4-3AF2F02D1EC6}" type="presParOf" srcId="{ACA4258E-DB18-49E1-B5B7-637D5ADDB35E}" destId="{C5B94B8D-BDDC-4719-BE8C-CB7262E5B520}" srcOrd="1" destOrd="0" presId="urn:microsoft.com/office/officeart/2005/8/layout/hierarchy1"/>
    <dgm:cxn modelId="{97ACBEBB-A486-46A6-87F3-D19186C59E8C}" type="presParOf" srcId="{D25D0123-21A2-458A-8DE7-D4839864B109}" destId="{FD1E69EF-B99D-49E2-AD22-41E81B10FD93}" srcOrd="1" destOrd="0" presId="urn:microsoft.com/office/officeart/2005/8/layout/hierarchy1"/>
    <dgm:cxn modelId="{46C2E530-2101-4EFB-B1A5-16E3CBB382BB}" type="presParOf" srcId="{FD1E69EF-B99D-49E2-AD22-41E81B10FD93}" destId="{AD09F8D5-624F-4BD1-B1D9-BF3947210C50}" srcOrd="0" destOrd="0" presId="urn:microsoft.com/office/officeart/2005/8/layout/hierarchy1"/>
    <dgm:cxn modelId="{4CEABEBB-4E45-4590-ACAC-08F8D3CB7477}" type="presParOf" srcId="{AD09F8D5-624F-4BD1-B1D9-BF3947210C50}" destId="{071DE40D-D78B-448D-BEB9-D125D24DCD6B}" srcOrd="0" destOrd="0" presId="urn:microsoft.com/office/officeart/2005/8/layout/hierarchy1"/>
    <dgm:cxn modelId="{E7F8F7AA-E955-4782-BDF9-4C2A6A98256C}" type="presParOf" srcId="{AD09F8D5-624F-4BD1-B1D9-BF3947210C50}" destId="{5DFF7931-47E1-4E1C-A393-88C1ACB13EC1}" srcOrd="1" destOrd="0" presId="urn:microsoft.com/office/officeart/2005/8/layout/hierarchy1"/>
    <dgm:cxn modelId="{E49DD567-9E0B-4556-A5CB-61C6CBFC6490}" type="presParOf" srcId="{FD1E69EF-B99D-49E2-AD22-41E81B10FD93}" destId="{F7325B7E-134C-492A-9AE7-8D85A98AD58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C08D-127E-4ED5-8191-58D78885D8AD}">
      <dsp:nvSpPr>
        <dsp:cNvPr id="0" name=""/>
        <dsp:cNvSpPr/>
      </dsp:nvSpPr>
      <dsp:spPr>
        <a:xfrm>
          <a:off x="114281" y="2900"/>
          <a:ext cx="3500899" cy="286932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822407-A72D-411A-BA65-84B2A310632C}">
      <dsp:nvSpPr>
        <dsp:cNvPr id="0" name=""/>
        <dsp:cNvSpPr/>
      </dsp:nvSpPr>
      <dsp:spPr>
        <a:xfrm>
          <a:off x="442508" y="314716"/>
          <a:ext cx="3500899" cy="286932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In Physics, a field means a region where an object experiences a force</a:t>
          </a:r>
          <a:r>
            <a:rPr lang="en-GB" sz="2800" kern="1200" dirty="0"/>
            <a:t>.</a:t>
          </a:r>
          <a:endParaRPr lang="en-US" sz="2800" kern="1200" dirty="0"/>
        </a:p>
      </dsp:txBody>
      <dsp:txXfrm>
        <a:off x="526548" y="398756"/>
        <a:ext cx="3332819" cy="2701248"/>
      </dsp:txXfrm>
    </dsp:sp>
    <dsp:sp modelId="{071DE40D-D78B-448D-BEB9-D125D24DCD6B}">
      <dsp:nvSpPr>
        <dsp:cNvPr id="0" name=""/>
        <dsp:cNvSpPr/>
      </dsp:nvSpPr>
      <dsp:spPr>
        <a:xfrm>
          <a:off x="4438510" y="40697"/>
          <a:ext cx="3235301" cy="283153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F7931-47E1-4E1C-A393-88C1ACB13EC1}">
      <dsp:nvSpPr>
        <dsp:cNvPr id="0" name=""/>
        <dsp:cNvSpPr/>
      </dsp:nvSpPr>
      <dsp:spPr>
        <a:xfrm>
          <a:off x="4766737" y="352513"/>
          <a:ext cx="3235301" cy="283153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An ELECTRIC FIELD is a region where a CHARGE experiences a FORCE.</a:t>
          </a:r>
          <a:endParaRPr lang="en-US" sz="2800" kern="1200" dirty="0"/>
        </a:p>
      </dsp:txBody>
      <dsp:txXfrm>
        <a:off x="4849670" y="435446"/>
        <a:ext cx="3069435" cy="26656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B9199-B820-4C78-B21B-3858BC639D6D}" type="datetimeFigureOut">
              <a:rPr lang="en-GB" smtClean="0"/>
              <a:t>15/12/2021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CF0C2-AC3B-4F1C-9EF1-6CEB0FA21EB9}" type="slidenum">
              <a:rPr lang="en-GB" smtClean="0"/>
              <a:t>‹#›</a:t>
            </a:fld>
            <a:endParaRPr lang="en-GB" dirty="0"/>
          </a:p>
        </p:txBody>
      </p:sp>
    </p:spTree>
    <p:extLst>
      <p:ext uri="{BB962C8B-B14F-4D97-AF65-F5344CB8AC3E}">
        <p14:creationId xmlns:p14="http://schemas.microsoft.com/office/powerpoint/2010/main" val="190155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Michael_Farad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clerkmaxwellfoundation.org/" TargetMode="External"/><Relationship Id="rId4" Type="http://schemas.openxmlformats.org/officeDocument/2006/relationships/hyperlink" Target="http://en.wikipedia.org/wiki/William_Ewart_Gladsto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The discovery of the interaction between electricity and magnetism, and the resultant ability to produce movement, must rank as one of the most significant developments in physics in terms of the impact on everyday life.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This work was first carried out by </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hlinkClick r:id="rId3"/>
              </a:rPr>
              <a:t>Michael Farada</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y whose work on electromagnetic rotation in 1821 gave us the electric motor. He was also involved in the work which brought electricity into everyday life, with the discovery of the principle of the transformer and generator in 1831.</a:t>
            </a:r>
            <a:r>
              <a:rPr kumimoji="0" lang="en-GB" altLang="en-US" sz="1200" b="1" i="1" u="none" strike="noStrike" cap="none" normalizeH="0" baseline="0" dirty="0">
                <a:ln>
                  <a:noFill/>
                </a:ln>
                <a:solidFill>
                  <a:srgbClr val="0000CC"/>
                </a:solidFill>
                <a:effectLst/>
                <a:latin typeface="Geneva"/>
                <a:ea typeface="Times New Roman" panose="02020603050405020304" pitchFamily="18" charset="0"/>
                <a:cs typeface="Arial" panose="020B0604020202020204" pitchFamily="34" charset="0"/>
              </a:rPr>
              <a:t> </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Not everyone could see its potential.  </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hlinkClick r:id="rId4"/>
              </a:rPr>
              <a:t>William Gladstone</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(1809–1898), the then Chancellor of the Exchequer and subsequently four-time Prime Minister of Great Britain, challenged Faraday on the practical worth of this new discovery – electricity. Faraday’s response was ‘Why, sir, there is every probability that you will soon be able to tax it!’  </a:t>
            </a:r>
            <a:r>
              <a:rPr kumimoji="0" lang="en-GB" altLang="en-US" sz="1200" b="0" i="0" u="none" strike="noStrike" cap="none" normalizeH="0" baseline="0" dirty="0">
                <a:ln>
                  <a:noFill/>
                </a:ln>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The Scottish physicist, </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hlinkClick r:id="rId5"/>
              </a:rPr>
              <a:t>James Clark Maxwell</a:t>
            </a:r>
            <a:r>
              <a:rPr kumimoji="0" lang="en-GB" altLang="en-US" sz="1200" b="0" i="0" u="none" strike="noStrike" cap="none" normalizeH="0" baseline="0" dirty="0">
                <a:ln>
                  <a:noFill/>
                </a:ln>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(1831–1879), built upon the work of Faraday and wrote down mathematical equations describing the interaction between electric and magnetic fields.  </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The computing revolution of the 20</a:t>
            </a:r>
            <a:r>
              <a:rPr kumimoji="0" lang="en-GB" altLang="en-US" sz="1200" b="0" i="0" u="none" strike="noStrike" cap="none" normalizeH="0" baseline="3000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th</a:t>
            </a:r>
            <a:r>
              <a:rPr kumimoji="0" lang="en-GB" altLang="en-US" sz="1200"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century could not have happened without an understanding of electromagnetism.  </a:t>
            </a:r>
            <a:endParaRPr kumimoji="0" lang="en-GB" altLang="en-US" sz="1200" b="0" i="0" u="none" strike="noStrike" cap="none" normalizeH="0" baseline="0" dirty="0">
              <a:ln>
                <a:noFill/>
              </a:ln>
              <a:solidFill>
                <a:schemeClr val="tx1"/>
              </a:solidFill>
              <a:effectLst/>
            </a:endParaRPr>
          </a:p>
          <a:p>
            <a:endParaRPr lang="en-GB" dirty="0"/>
          </a:p>
        </p:txBody>
      </p:sp>
      <p:sp>
        <p:nvSpPr>
          <p:cNvPr id="4" name="Slide Number Placeholder 3"/>
          <p:cNvSpPr>
            <a:spLocks noGrp="1"/>
          </p:cNvSpPr>
          <p:nvPr>
            <p:ph type="sldNum" sz="quarter" idx="5"/>
          </p:nvPr>
        </p:nvSpPr>
        <p:spPr/>
        <p:txBody>
          <a:bodyPr/>
          <a:lstStyle/>
          <a:p>
            <a:fld id="{980CF0C2-AC3B-4F1C-9EF1-6CEB0FA21EB9}" type="slidenum">
              <a:rPr lang="en-GB" smtClean="0"/>
              <a:t>2</a:t>
            </a:fld>
            <a:endParaRPr lang="en-GB"/>
          </a:p>
        </p:txBody>
      </p:sp>
    </p:spTree>
    <p:extLst>
      <p:ext uri="{BB962C8B-B14F-4D97-AF65-F5344CB8AC3E}">
        <p14:creationId xmlns:p14="http://schemas.microsoft.com/office/powerpoint/2010/main" val="40846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1" y="3085765"/>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23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871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043613" y="599725"/>
            <a:ext cx="2765487"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53150" y="863600"/>
            <a:ext cx="234315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81193" y="863600"/>
            <a:ext cx="5371219"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334901" y="457200"/>
            <a:ext cx="277749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6031610" y="453643"/>
            <a:ext cx="277749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12/15/2021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930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340864"/>
            <a:ext cx="8272211"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499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0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3896075"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2030" y="2228004"/>
            <a:ext cx="389607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209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35894" y="2250891"/>
            <a:ext cx="3896077"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895" y="2926053"/>
            <a:ext cx="389607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12029" y="2250893"/>
            <a:ext cx="3896078"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812028" y="2926053"/>
            <a:ext cx="3896078"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331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909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973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601201"/>
            <a:ext cx="2762042"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5893" y="933451"/>
            <a:ext cx="2273889"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75697" y="1179829"/>
            <a:ext cx="4988243"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5893" y="2836654"/>
            <a:ext cx="2273889"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5704464" y="6456917"/>
            <a:ext cx="2133599" cy="365125"/>
          </a:xfrm>
        </p:spPr>
        <p:txBody>
          <a:bodyPr/>
          <a:lstStyle/>
          <a:p>
            <a:fld id="{D82884F1-FFEA-405F-9602-3DCA865EDA4E}" type="datetime1">
              <a:rPr lang="en-US" smtClean="0"/>
              <a:t>12/15/2021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435894" y="6452591"/>
            <a:ext cx="5187908"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7918725" y="6456917"/>
            <a:ext cx="789383"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780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641351"/>
            <a:ext cx="8468144"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35894" y="5260127"/>
            <a:ext cx="8272213"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664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12/15/2021</a:t>
            </a:fld>
            <a:endParaRPr lang="en-US" dirty="0"/>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334901"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3228606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Hans_Christian_%C3%98rst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Michael_Farada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hyperlink" Target="http://www.clerkmaxwellfoundation.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zj91VO7WJg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27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3490722"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6250A9-4891-45F2-AB5A-73287E64F7F2}"/>
              </a:ext>
            </a:extLst>
          </p:cNvPr>
          <p:cNvSpPr>
            <a:spLocks noGrp="1"/>
          </p:cNvSpPr>
          <p:nvPr>
            <p:ph type="ctrTitle"/>
          </p:nvPr>
        </p:nvSpPr>
        <p:spPr>
          <a:xfrm>
            <a:off x="6081926" y="863695"/>
            <a:ext cx="2633425" cy="3779995"/>
          </a:xfrm>
        </p:spPr>
        <p:txBody>
          <a:bodyPr anchor="ctr">
            <a:normAutofit/>
          </a:bodyPr>
          <a:lstStyle/>
          <a:p>
            <a:r>
              <a:rPr lang="en-GB" b="1" dirty="0" err="1">
                <a:solidFill>
                  <a:schemeClr val="tx1"/>
                </a:solidFill>
              </a:rPr>
              <a:t>CHARGed</a:t>
            </a:r>
            <a:r>
              <a:rPr lang="en-GB" b="1" dirty="0">
                <a:solidFill>
                  <a:schemeClr val="tx1"/>
                </a:solidFill>
              </a:rPr>
              <a:t> Particles in Fields </a:t>
            </a:r>
          </a:p>
        </p:txBody>
      </p:sp>
      <p:sp>
        <p:nvSpPr>
          <p:cNvPr id="3" name="Subtitle 2">
            <a:extLst>
              <a:ext uri="{FF2B5EF4-FFF2-40B4-BE49-F238E27FC236}">
                <a16:creationId xmlns:a16="http://schemas.microsoft.com/office/drawing/2014/main" id="{DC518D58-B1EC-4067-AAFA-867C96DCEF8A}"/>
              </a:ext>
            </a:extLst>
          </p:cNvPr>
          <p:cNvSpPr>
            <a:spLocks noGrp="1"/>
          </p:cNvSpPr>
          <p:nvPr>
            <p:ph type="subTitle" idx="1"/>
          </p:nvPr>
        </p:nvSpPr>
        <p:spPr>
          <a:xfrm>
            <a:off x="6081927" y="4739780"/>
            <a:ext cx="2633424" cy="1147054"/>
          </a:xfrm>
        </p:spPr>
        <p:txBody>
          <a:bodyPr anchor="t">
            <a:normAutofit/>
          </a:bodyPr>
          <a:lstStyle/>
          <a:p>
            <a:r>
              <a:rPr lang="en-GB" sz="1700"/>
              <a:t>Higher Physics</a:t>
            </a:r>
          </a:p>
        </p:txBody>
      </p:sp>
      <p:sp>
        <p:nvSpPr>
          <p:cNvPr id="31" name="Rectangle 3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926" y="457200"/>
            <a:ext cx="2633425"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Diagram&#10;&#10;Description automatically generated">
            <a:extLst>
              <a:ext uri="{FF2B5EF4-FFF2-40B4-BE49-F238E27FC236}">
                <a16:creationId xmlns:a16="http://schemas.microsoft.com/office/drawing/2014/main" id="{7B7FDDD4-1972-4CB1-8ED5-FD072E3CB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98" y="1093761"/>
            <a:ext cx="4689873" cy="4689873"/>
          </a:xfrm>
          <a:prstGeom prst="rect">
            <a:avLst/>
          </a:prstGeom>
        </p:spPr>
      </p:pic>
    </p:spTree>
    <p:extLst>
      <p:ext uri="{BB962C8B-B14F-4D97-AF65-F5344CB8AC3E}">
        <p14:creationId xmlns:p14="http://schemas.microsoft.com/office/powerpoint/2010/main" val="3974484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1611" y="0"/>
            <a:ext cx="8272211" cy="6725653"/>
          </a:xfrm>
        </p:spPr>
        <p:txBody>
          <a:bodyPr>
            <a:normAutofit/>
          </a:bodyPr>
          <a:lstStyle/>
          <a:p>
            <a:pPr marL="0" indent="0">
              <a:buNone/>
            </a:pPr>
            <a:r>
              <a:rPr lang="en-GB" sz="1600" dirty="0"/>
              <a:t>Electrons, excited by heat energy from the filament, are emitted by the cathode and are accelerated forwards through a large potential difference towards the anode.  The electrons pass through the cylindrical anode and a beam is formed.  The grid is negative with respect to the cathode and some of the electrons are repelled back towards the cathode.  It is made more negative by moving the variable resistor control towards A, more electrons will be repelled and so the beam becomes less intense and the spot dimmer.</a:t>
            </a:r>
          </a:p>
          <a:p>
            <a:r>
              <a:rPr lang="en-GB" sz="1600" dirty="0"/>
              <a:t>Potential differences applied to pairs of parallel plates are used to deflect the electron beam to different points on the screen.  For the spot to be deflected to point T then plate Y</a:t>
            </a:r>
            <a:r>
              <a:rPr lang="en-GB" sz="1600" baseline="-25000" dirty="0"/>
              <a:t>B</a:t>
            </a:r>
            <a:r>
              <a:rPr lang="en-GB" sz="1600" dirty="0"/>
              <a:t> must be more positive than plate Y</a:t>
            </a:r>
            <a:r>
              <a:rPr lang="en-GB" sz="1600" baseline="-25000" dirty="0"/>
              <a:t>A</a:t>
            </a:r>
            <a:r>
              <a:rPr lang="en-GB" sz="1600" dirty="0"/>
              <a:t> and plate X</a:t>
            </a:r>
            <a:r>
              <a:rPr lang="en-GB" sz="1600" baseline="-25000" dirty="0"/>
              <a:t>B</a:t>
            </a:r>
            <a:r>
              <a:rPr lang="en-GB" sz="1600" dirty="0"/>
              <a:t> must be more positive than plate X</a:t>
            </a:r>
            <a:r>
              <a:rPr lang="en-GB" sz="1600" baseline="-25000" dirty="0"/>
              <a:t>A</a:t>
            </a:r>
            <a:r>
              <a:rPr lang="en-GB" sz="1600" dirty="0"/>
              <a:t>.</a:t>
            </a:r>
          </a:p>
          <a:p>
            <a:pPr marL="0" indent="0">
              <a:buNone/>
            </a:pPr>
            <a:r>
              <a:rPr lang="en-GB" sz="1600" dirty="0"/>
              <a:t> We can use this to calculate the speed of an electron within the electron gun as shown in the following example.</a:t>
            </a:r>
          </a:p>
          <a:p>
            <a:pPr marL="0" indent="0">
              <a:buNone/>
            </a:pPr>
            <a:r>
              <a:rPr lang="en-GB" sz="1600" b="1" dirty="0"/>
              <a:t>Example:	</a:t>
            </a:r>
            <a:r>
              <a:rPr lang="en-GB" sz="1600" dirty="0"/>
              <a:t>An electron is accelerated from rest through a potential difference of 200 V. Calculate:</a:t>
            </a:r>
          </a:p>
          <a:p>
            <a:pPr marL="0" indent="0">
              <a:buNone/>
            </a:pPr>
            <a:r>
              <a:rPr lang="en-GB" sz="1600" dirty="0"/>
              <a:t>(a)	the kinetic energy of the electron;</a:t>
            </a:r>
          </a:p>
          <a:p>
            <a:pPr marL="0" indent="0">
              <a:buNone/>
            </a:pPr>
            <a:r>
              <a:rPr lang="en-GB" sz="1600" dirty="0"/>
              <a:t>(b)	the final speed of the electron.</a:t>
            </a:r>
          </a:p>
          <a:p>
            <a:pPr marL="0" indent="0">
              <a:buNone/>
            </a:pPr>
            <a:r>
              <a:rPr lang="en-GB" sz="1600" dirty="0"/>
              <a:t>(Note: in an exam, the mass and charge of the electron can be found on the data sheet.)</a:t>
            </a:r>
          </a:p>
        </p:txBody>
      </p:sp>
    </p:spTree>
    <p:extLst>
      <p:ext uri="{BB962C8B-B14F-4D97-AF65-F5344CB8AC3E}">
        <p14:creationId xmlns:p14="http://schemas.microsoft.com/office/powerpoint/2010/main" val="153362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pic>
        <p:nvPicPr>
          <p:cNvPr id="7" name="Content Placeholder 6"/>
          <p:cNvPicPr>
            <a:picLocks noGrp="1" noChangeAspect="1"/>
          </p:cNvPicPr>
          <p:nvPr>
            <p:ph idx="1"/>
          </p:nvPr>
        </p:nvPicPr>
        <p:blipFill>
          <a:blip r:embed="rId2"/>
          <a:stretch>
            <a:fillRect/>
          </a:stretch>
        </p:blipFill>
        <p:spPr>
          <a:xfrm>
            <a:off x="536443" y="1985211"/>
            <a:ext cx="8467648" cy="3015369"/>
          </a:xfrm>
          <a:prstGeom prst="rect">
            <a:avLst/>
          </a:prstGeom>
        </p:spPr>
      </p:pic>
    </p:spTree>
    <p:extLst>
      <p:ext uri="{BB962C8B-B14F-4D97-AF65-F5344CB8AC3E}">
        <p14:creationId xmlns:p14="http://schemas.microsoft.com/office/powerpoint/2010/main" val="272900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Example 2 Electrons released from the hot cathode are accelerated by a </a:t>
            </a:r>
            <a:r>
              <a:rPr lang="en-GB" sz="2800" dirty="0" err="1"/>
              <a:t>p.d</a:t>
            </a:r>
            <a:r>
              <a:rPr lang="en-GB" sz="2800" dirty="0"/>
              <a:t>. of 5.0 kV between the cathode and anode. </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8486" r="2163"/>
          <a:stretch/>
        </p:blipFill>
        <p:spPr bwMode="auto">
          <a:xfrm>
            <a:off x="1635177" y="1975097"/>
            <a:ext cx="5368320" cy="2103344"/>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168443" y="4343401"/>
            <a:ext cx="8539663" cy="2031325"/>
          </a:xfrm>
          <a:prstGeom prst="rect">
            <a:avLst/>
          </a:prstGeom>
          <a:noFill/>
        </p:spPr>
        <p:txBody>
          <a:bodyPr wrap="square" rtlCol="0">
            <a:spAutoFit/>
          </a:bodyPr>
          <a:lstStyle/>
          <a:p>
            <a:r>
              <a:rPr lang="en-GB" dirty="0"/>
              <a:t>(a)</a:t>
            </a:r>
            <a:r>
              <a:rPr lang="en-GB" dirty="0" err="1"/>
              <a:t>i</a:t>
            </a:r>
            <a:r>
              <a:rPr lang="en-GB" dirty="0"/>
              <a:t>) Assuming that an electron starts from rest at the cathode, calculate its speed just before it reaches the anode. (You may have to refer to the Science Data Booklet.)</a:t>
            </a:r>
          </a:p>
          <a:p>
            <a:r>
              <a:rPr lang="en-GB" dirty="0"/>
              <a:t>ii)  What is the effect on the speed of the electron just before it reaches the anode if the </a:t>
            </a:r>
            <a:r>
              <a:rPr lang="en-GB" dirty="0" err="1"/>
              <a:t>p.d</a:t>
            </a:r>
            <a:r>
              <a:rPr lang="en-GB" dirty="0"/>
              <a:t>. between the cathode and anode is halved? Show your reasoning.</a:t>
            </a:r>
          </a:p>
          <a:p>
            <a:r>
              <a:rPr lang="en-GB" dirty="0"/>
              <a:t>(b)  If the electron beam current is 15mA, how many electrons leave the cathode each second? (You may have to refer to the Science Data Booklet.)</a:t>
            </a:r>
          </a:p>
          <a:p>
            <a:endParaRPr lang="en-GB" dirty="0"/>
          </a:p>
        </p:txBody>
      </p:sp>
    </p:spTree>
    <p:extLst>
      <p:ext uri="{BB962C8B-B14F-4D97-AF65-F5344CB8AC3E}">
        <p14:creationId xmlns:p14="http://schemas.microsoft.com/office/powerpoint/2010/main" val="65165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734758"/>
          </a:xfrm>
        </p:spPr>
        <p:txBody>
          <a:bodyPr/>
          <a:lstStyle/>
          <a:p>
            <a:r>
              <a:rPr lang="en-GB" dirty="0"/>
              <a:t>solution</a:t>
            </a:r>
          </a:p>
        </p:txBody>
      </p:sp>
      <p:pic>
        <p:nvPicPr>
          <p:cNvPr id="4" name="Content Placeholder 3"/>
          <p:cNvPicPr>
            <a:picLocks noGrp="1" noChangeAspect="1"/>
          </p:cNvPicPr>
          <p:nvPr>
            <p:ph idx="1"/>
          </p:nvPr>
        </p:nvPicPr>
        <p:blipFill>
          <a:blip r:embed="rId2"/>
          <a:stretch>
            <a:fillRect/>
          </a:stretch>
        </p:blipFill>
        <p:spPr>
          <a:xfrm>
            <a:off x="543681" y="1436914"/>
            <a:ext cx="8056638" cy="4967123"/>
          </a:xfrm>
          <a:prstGeom prst="rect">
            <a:avLst/>
          </a:prstGeom>
        </p:spPr>
      </p:pic>
    </p:spTree>
    <p:extLst>
      <p:ext uri="{BB962C8B-B14F-4D97-AF65-F5344CB8AC3E}">
        <p14:creationId xmlns:p14="http://schemas.microsoft.com/office/powerpoint/2010/main" val="356053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a:t>
            </a:r>
          </a:p>
        </p:txBody>
      </p:sp>
      <p:sp>
        <p:nvSpPr>
          <p:cNvPr id="3" name="Content Placeholder 2"/>
          <p:cNvSpPr>
            <a:spLocks noGrp="1"/>
          </p:cNvSpPr>
          <p:nvPr>
            <p:ph idx="1"/>
          </p:nvPr>
        </p:nvSpPr>
        <p:spPr/>
        <p:txBody>
          <a:bodyPr/>
          <a:lstStyle/>
          <a:p>
            <a:r>
              <a:rPr lang="en-GB" dirty="0"/>
              <a:t>3.	The electrons which are emitted from the cathode start from rest and reach the anode with a speed of     4.2 </a:t>
            </a:r>
            <a:r>
              <a:rPr lang="en-GB" dirty="0">
                <a:sym typeface="Symbol" panose="05050102010706020507" pitchFamily="18" charset="2"/>
              </a:rPr>
              <a:t></a:t>
            </a:r>
            <a:r>
              <a:rPr lang="en-GB" dirty="0"/>
              <a:t>10</a:t>
            </a:r>
            <a:r>
              <a:rPr lang="en-GB" baseline="30000" dirty="0"/>
              <a:t>7</a:t>
            </a:r>
            <a:r>
              <a:rPr lang="en-GB" dirty="0"/>
              <a:t> m</a:t>
            </a:r>
            <a:r>
              <a:rPr lang="en-GB" baseline="-25000" dirty="0"/>
              <a:t> </a:t>
            </a:r>
            <a:r>
              <a:rPr lang="en-GB" dirty="0"/>
              <a:t>s</a:t>
            </a:r>
            <a:r>
              <a:rPr lang="en-GB" baseline="30000" dirty="0"/>
              <a:t>-1</a:t>
            </a:r>
            <a:r>
              <a:rPr lang="en-GB" dirty="0"/>
              <a:t> </a:t>
            </a:r>
          </a:p>
          <a:p>
            <a:r>
              <a:rPr lang="en-GB" dirty="0"/>
              <a:t>a)	</a:t>
            </a:r>
            <a:r>
              <a:rPr lang="en-GB" dirty="0" err="1"/>
              <a:t>i</a:t>
            </a:r>
            <a:r>
              <a:rPr lang="en-GB" dirty="0"/>
              <a:t>)	Calculate the kinetic energy in joules of each electron just before it reaches the anode.</a:t>
            </a:r>
          </a:p>
          <a:p>
            <a:r>
              <a:rPr lang="en-GB" dirty="0"/>
              <a:t>  	ii)	Calculate the </a:t>
            </a:r>
            <a:r>
              <a:rPr lang="en-GB" dirty="0" err="1"/>
              <a:t>p.d</a:t>
            </a:r>
            <a:r>
              <a:rPr lang="en-GB" dirty="0"/>
              <a:t>. between the anode and the cathode.</a:t>
            </a:r>
          </a:p>
          <a:p>
            <a:r>
              <a:rPr lang="en-GB" b="1" dirty="0"/>
              <a:t> </a:t>
            </a:r>
            <a:endParaRPr lang="en-GB" dirty="0"/>
          </a:p>
          <a:p>
            <a:r>
              <a:rPr lang="en-GB" dirty="0"/>
              <a:t>b)	Describe how the spot at the centre of the screen produced by the electrons can be moved to position X.</a:t>
            </a:r>
          </a:p>
          <a:p>
            <a:r>
              <a:rPr lang="en-GB" dirty="0"/>
              <a:t>Your answer must make reference to the relative sizes and polarity (signs) of the voltages applied to plates P and Q.</a:t>
            </a:r>
          </a:p>
          <a:p>
            <a:endParaRPr lang="en-GB" dirty="0"/>
          </a:p>
        </p:txBody>
      </p:sp>
    </p:spTree>
    <p:extLst>
      <p:ext uri="{BB962C8B-B14F-4D97-AF65-F5344CB8AC3E}">
        <p14:creationId xmlns:p14="http://schemas.microsoft.com/office/powerpoint/2010/main" val="321484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pic>
        <p:nvPicPr>
          <p:cNvPr id="4" name="Content Placeholder 3"/>
          <p:cNvPicPr>
            <a:picLocks noGrp="1" noChangeAspect="1"/>
          </p:cNvPicPr>
          <p:nvPr>
            <p:ph idx="1"/>
          </p:nvPr>
        </p:nvPicPr>
        <p:blipFill>
          <a:blip r:embed="rId2"/>
          <a:stretch>
            <a:fillRect/>
          </a:stretch>
        </p:blipFill>
        <p:spPr>
          <a:xfrm>
            <a:off x="436563" y="2318657"/>
            <a:ext cx="8472305" cy="3385457"/>
          </a:xfrm>
          <a:prstGeom prst="rect">
            <a:avLst/>
          </a:prstGeom>
        </p:spPr>
      </p:pic>
    </p:spTree>
    <p:extLst>
      <p:ext uri="{BB962C8B-B14F-4D97-AF65-F5344CB8AC3E}">
        <p14:creationId xmlns:p14="http://schemas.microsoft.com/office/powerpoint/2010/main" val="105863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01200"/>
            <a:ext cx="2780608"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417B75A-0BE5-4CE6-BD27-F0B706F1F9DB}"/>
              </a:ext>
            </a:extLst>
          </p:cNvPr>
          <p:cNvSpPr>
            <a:spLocks noGrp="1"/>
          </p:cNvSpPr>
          <p:nvPr>
            <p:ph idx="1"/>
          </p:nvPr>
        </p:nvSpPr>
        <p:spPr>
          <a:xfrm>
            <a:off x="338667" y="548640"/>
            <a:ext cx="2842705" cy="5452109"/>
          </a:xfrm>
        </p:spPr>
        <p:txBody>
          <a:bodyPr>
            <a:normAutofit/>
          </a:bodyPr>
          <a:lstStyle/>
          <a:p>
            <a:pPr marL="0" indent="0">
              <a:lnSpc>
                <a:spcPct val="110000"/>
              </a:lnSpc>
              <a:spcBef>
                <a:spcPts val="300"/>
              </a:spcBef>
              <a:spcAft>
                <a:spcPts val="300"/>
              </a:spcAft>
              <a:buNone/>
            </a:pPr>
            <a:r>
              <a:rPr lang="en-GB" sz="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In 1820 the Danish physicist </a:t>
            </a:r>
            <a:r>
              <a:rPr lang="en-GB" sz="1400" u="none" strike="noStrike"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hlinkClick r:id="rId2"/>
              </a:rPr>
              <a:t>Oersted</a:t>
            </a:r>
            <a:r>
              <a:rPr lang="en-GB" sz="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 discovered that a magnetic compass was deflected when an electrical current flowed through a nearby wire.  This was explained by saying that when a charged particle moves a magnetic field is generated.  In other words, a wire with a current flowing through it (a current-carrying wire) creates a magnetic field.</a:t>
            </a:r>
            <a:endParaRPr lang="en-GB" sz="1400"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10000"/>
              </a:lnSpc>
              <a:spcBef>
                <a:spcPts val="300"/>
              </a:spcBef>
              <a:spcAft>
                <a:spcPts val="300"/>
              </a:spcAft>
              <a:buNone/>
            </a:pPr>
            <a:endParaRPr lang="en-GB" sz="1400"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lnSpc>
                <a:spcPct val="110000"/>
              </a:lnSpc>
              <a:spcBef>
                <a:spcPts val="300"/>
              </a:spcBef>
              <a:spcAft>
                <a:spcPts val="300"/>
              </a:spcAft>
              <a:buNone/>
            </a:pPr>
            <a:r>
              <a:rPr lang="en-GB" sz="1400" dirty="0">
                <a:solidFill>
                  <a:srgbClr val="FFFFFF"/>
                </a:solidFill>
                <a:effectLst/>
                <a:latin typeface="Trebuchet MS" panose="020B0603020202020204" pitchFamily="34" charset="0"/>
                <a:ea typeface="Times New Roman" panose="02020603050405020304" pitchFamily="18" charset="0"/>
                <a:cs typeface="Arial" panose="020B0604020202020204" pitchFamily="34" charset="0"/>
              </a:rPr>
              <a:t>The magnetic field around a current-carrying wire is circular.  For electron flow, the direction of the field can be found by using the left-hand grip rule.</a:t>
            </a:r>
            <a:endParaRPr lang="en-GB" sz="1400" dirty="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0000"/>
              </a:lnSpc>
            </a:pPr>
            <a:endParaRPr lang="en-GB" sz="1100" dirty="0">
              <a:solidFill>
                <a:srgbClr val="FFFFFF"/>
              </a:solidFill>
            </a:endParaRPr>
          </a:p>
        </p:txBody>
      </p:sp>
      <p:pic>
        <p:nvPicPr>
          <p:cNvPr id="3074" name="Picture 2">
            <a:extLst>
              <a:ext uri="{FF2B5EF4-FFF2-40B4-BE49-F238E27FC236}">
                <a16:creationId xmlns:a16="http://schemas.microsoft.com/office/drawing/2014/main" id="{51BF915A-C8F0-4637-AAD6-14250DB869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4173" y="1888836"/>
            <a:ext cx="5123627" cy="306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08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C70D-64C6-4CF5-A7C5-5329D91EF455}"/>
              </a:ext>
            </a:extLst>
          </p:cNvPr>
          <p:cNvSpPr>
            <a:spLocks noGrp="1"/>
          </p:cNvSpPr>
          <p:nvPr>
            <p:ph type="title"/>
          </p:nvPr>
        </p:nvSpPr>
        <p:spPr>
          <a:xfrm>
            <a:off x="435894" y="702156"/>
            <a:ext cx="8272212" cy="707544"/>
          </a:xfrm>
        </p:spPr>
        <p:txBody>
          <a:bodyPr/>
          <a:lstStyle/>
          <a:p>
            <a:r>
              <a:rPr lang="en-GB" dirty="0"/>
              <a:t>Left hand grip rule</a:t>
            </a:r>
          </a:p>
        </p:txBody>
      </p:sp>
      <p:graphicFrame>
        <p:nvGraphicFramePr>
          <p:cNvPr id="4" name="Object 3">
            <a:extLst>
              <a:ext uri="{FF2B5EF4-FFF2-40B4-BE49-F238E27FC236}">
                <a16:creationId xmlns:a16="http://schemas.microsoft.com/office/drawing/2014/main" id="{5F5B9EC1-E211-44F1-8F9E-A8FB1ECCC6B5}"/>
              </a:ext>
            </a:extLst>
          </p:cNvPr>
          <p:cNvGraphicFramePr>
            <a:graphicFrameLocks noChangeAspect="1"/>
          </p:cNvGraphicFramePr>
          <p:nvPr>
            <p:extLst>
              <p:ext uri="{D42A27DB-BD31-4B8C-83A1-F6EECF244321}">
                <p14:modId xmlns:p14="http://schemas.microsoft.com/office/powerpoint/2010/main" val="3295999923"/>
              </p:ext>
            </p:extLst>
          </p:nvPr>
        </p:nvGraphicFramePr>
        <p:xfrm>
          <a:off x="585470" y="3083243"/>
          <a:ext cx="1749425" cy="1427162"/>
        </p:xfrm>
        <a:graphic>
          <a:graphicData uri="http://schemas.openxmlformats.org/presentationml/2006/ole">
            <mc:AlternateContent xmlns:mc="http://schemas.openxmlformats.org/markup-compatibility/2006">
              <mc:Choice xmlns:v="urn:schemas-microsoft-com:vml" Requires="v">
                <p:oleObj name="Picture" r:id="rId2" imgW="1744920" imgH="1419840" progId="Word.Picture.8">
                  <p:embed/>
                </p:oleObj>
              </mc:Choice>
              <mc:Fallback>
                <p:oleObj name="Picture" r:id="rId2" imgW="1744920" imgH="1419840" progId="Word.Picture.8">
                  <p:embed/>
                  <p:pic>
                    <p:nvPicPr>
                      <p:cNvPr id="4" name="Object 3">
                        <a:extLst>
                          <a:ext uri="{FF2B5EF4-FFF2-40B4-BE49-F238E27FC236}">
                            <a16:creationId xmlns:a16="http://schemas.microsoft.com/office/drawing/2014/main" id="{5F5B9EC1-E211-44F1-8F9E-A8FB1ECCC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 y="3083243"/>
                        <a:ext cx="1749425" cy="142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a:extLst>
              <a:ext uri="{FF2B5EF4-FFF2-40B4-BE49-F238E27FC236}">
                <a16:creationId xmlns:a16="http://schemas.microsoft.com/office/drawing/2014/main" id="{E2131547-447C-4CB5-8D64-78B0371B9EFE}"/>
              </a:ext>
            </a:extLst>
          </p:cNvPr>
          <p:cNvGrpSpPr/>
          <p:nvPr/>
        </p:nvGrpSpPr>
        <p:grpSpPr>
          <a:xfrm>
            <a:off x="2786933" y="1751096"/>
            <a:ext cx="5771597" cy="4344904"/>
            <a:chOff x="2786933" y="1751096"/>
            <a:chExt cx="5771597" cy="3598144"/>
          </a:xfrm>
        </p:grpSpPr>
        <p:grpSp>
          <p:nvGrpSpPr>
            <p:cNvPr id="8" name="Group 7">
              <a:extLst>
                <a:ext uri="{FF2B5EF4-FFF2-40B4-BE49-F238E27FC236}">
                  <a16:creationId xmlns:a16="http://schemas.microsoft.com/office/drawing/2014/main" id="{F315F60E-6D98-4674-BBC9-8F6D146918D7}"/>
                </a:ext>
              </a:extLst>
            </p:cNvPr>
            <p:cNvGrpSpPr/>
            <p:nvPr/>
          </p:nvGrpSpPr>
          <p:grpSpPr>
            <a:xfrm>
              <a:off x="2786933" y="1751096"/>
              <a:ext cx="5771597" cy="3598144"/>
              <a:chOff x="2786933" y="1751096"/>
              <a:chExt cx="5771597" cy="3598144"/>
            </a:xfrm>
          </p:grpSpPr>
          <p:sp>
            <p:nvSpPr>
              <p:cNvPr id="5" name="Text Box 2">
                <a:extLst>
                  <a:ext uri="{FF2B5EF4-FFF2-40B4-BE49-F238E27FC236}">
                    <a16:creationId xmlns:a16="http://schemas.microsoft.com/office/drawing/2014/main" id="{E3C15979-797D-45B0-82C2-E8B2384808ED}"/>
                  </a:ext>
                </a:extLst>
              </p:cNvPr>
              <p:cNvSpPr txBox="1">
                <a:spLocks noChangeArrowheads="1"/>
              </p:cNvSpPr>
              <p:nvPr/>
            </p:nvSpPr>
            <p:spPr bwMode="auto">
              <a:xfrm>
                <a:off x="3090863" y="2103120"/>
                <a:ext cx="5467667" cy="32461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Bef>
                    <a:spcPts val="300"/>
                  </a:spcBef>
                  <a:spcAft>
                    <a:spcPts val="300"/>
                  </a:spcAft>
                </a:pPr>
                <a:r>
                  <a:rPr lang="en-GB" dirty="0">
                    <a:latin typeface="Trebuchet MS" panose="020B0603020202020204" pitchFamily="34" charset="0"/>
                    <a:ea typeface="Times New Roman" panose="02020603050405020304" pitchFamily="18" charset="0"/>
                    <a:cs typeface="Times New Roman" panose="02020603050405020304" pitchFamily="18" charset="0"/>
                  </a:rPr>
                  <a:t> </a:t>
                </a:r>
                <a:r>
                  <a:rPr lang="en-GB" dirty="0" err="1">
                    <a:effectLst/>
                    <a:latin typeface="Trebuchet MS" panose="020B0603020202020204" pitchFamily="34" charset="0"/>
                    <a:ea typeface="Times New Roman" panose="02020603050405020304" pitchFamily="18" charset="0"/>
                    <a:cs typeface="Times New Roman" panose="02020603050405020304" pitchFamily="18" charset="0"/>
                  </a:rPr>
                  <a:t>humb</a:t>
                </a:r>
                <a:r>
                  <a:rPr lang="en-GB" dirty="0">
                    <a:effectLst/>
                    <a:latin typeface="Trebuchet MS" panose="020B0603020202020204" pitchFamily="34" charset="0"/>
                    <a:ea typeface="Times New Roman" panose="02020603050405020304" pitchFamily="18" charset="0"/>
                    <a:cs typeface="Times New Roman" panose="02020603050405020304" pitchFamily="18" charset="0"/>
                  </a:rPr>
                  <a:t> = direction of electron flow	</a:t>
                </a:r>
              </a:p>
              <a:p>
                <a:pPr>
                  <a:lnSpc>
                    <a:spcPct val="115000"/>
                  </a:lnSpc>
                  <a:spcBef>
                    <a:spcPts val="300"/>
                  </a:spcBef>
                  <a:spcAft>
                    <a:spcPts val="300"/>
                  </a:spcAft>
                </a:pP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tabLst>
                    <a:tab pos="1980565" algn="l"/>
                  </a:tabLst>
                </a:pPr>
                <a:r>
                  <a:rPr lang="en-GB" dirty="0">
                    <a:latin typeface="Trebuchet MS" panose="020B0603020202020204" pitchFamily="34" charset="0"/>
                    <a:ea typeface="Times New Roman" panose="02020603050405020304" pitchFamily="18" charset="0"/>
                    <a:cs typeface="Times New Roman" panose="02020603050405020304" pitchFamily="18" charset="0"/>
                  </a:rPr>
                  <a:t> </a:t>
                </a:r>
                <a:r>
                  <a:rPr lang="en-GB" dirty="0" err="1">
                    <a:effectLst/>
                    <a:latin typeface="Trebuchet MS" panose="020B0603020202020204" pitchFamily="34" charset="0"/>
                    <a:ea typeface="Times New Roman" panose="02020603050405020304" pitchFamily="18" charset="0"/>
                    <a:cs typeface="Times New Roman" panose="02020603050405020304" pitchFamily="18" charset="0"/>
                  </a:rPr>
                  <a:t>ingers</a:t>
                </a:r>
                <a:r>
                  <a:rPr lang="en-GB" dirty="0">
                    <a:effectLst/>
                    <a:latin typeface="Trebuchet MS" panose="020B0603020202020204" pitchFamily="34" charset="0"/>
                    <a:ea typeface="Times New Roman" panose="02020603050405020304" pitchFamily="18" charset="0"/>
                    <a:cs typeface="Times New Roman" panose="02020603050405020304" pitchFamily="18" charset="0"/>
                  </a:rPr>
                  <a:t> =direction of the magnetic field</a:t>
                </a:r>
                <a:r>
                  <a:rPr lang="en-GB" b="1"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tabLst>
                    <a:tab pos="1980565" algn="l"/>
                  </a:tabLst>
                </a:pPr>
                <a:r>
                  <a:rPr lang="en-GB" b="1"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Moving charges experience a force in a magnetic field</a:t>
                </a: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en-GB" b="1"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en-GB" b="1"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Summary</a:t>
                </a: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en-GB" b="1"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A stationary charge creates an electric field.</a:t>
                </a: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b="1"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A moving charge also creates a magnetic field</a:t>
                </a:r>
                <a:endParaRPr lang="en-GB"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300"/>
                  </a:spcBef>
                  <a:spcAft>
                    <a:spcPts val="300"/>
                  </a:spcAft>
                </a:pPr>
                <a:r>
                  <a:rPr lang="en-GB" sz="1100" b="1" dirty="0">
                    <a:solidFill>
                      <a:srgbClr val="FF0000"/>
                    </a:solidFill>
                    <a:effectLst/>
                    <a:latin typeface="Trebuchet MS" panose="020B0603020202020204" pitchFamily="34" charset="0"/>
                    <a:ea typeface="Times New Roman" panose="02020603050405020304" pitchFamily="18" charset="0"/>
                    <a:cs typeface="Arial" panose="020B0604020202020204" pitchFamily="34" charset="0"/>
                  </a:rPr>
                  <a:t> </a:t>
                </a:r>
                <a:endParaRPr lang="en-GB" sz="11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FF99358-67C0-4C2B-88B3-624C1B1AED2E}"/>
                  </a:ext>
                </a:extLst>
              </p:cNvPr>
              <p:cNvSpPr/>
              <p:nvPr/>
            </p:nvSpPr>
            <p:spPr>
              <a:xfrm>
                <a:off x="2786933" y="1751096"/>
                <a:ext cx="60785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rebuchet MS" panose="020B0603020202020204" pitchFamily="34" charset="0"/>
                    <a:ea typeface="Times New Roman" panose="02020603050405020304" pitchFamily="18" charset="0"/>
                    <a:cs typeface="Times New Roman" panose="02020603050405020304" pitchFamily="18" charset="0"/>
                  </a:rPr>
                  <a:t>T</a:t>
                </a:r>
                <a:endPar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
          <p:nvSpPr>
            <p:cNvPr id="7" name="Rectangle 6">
              <a:extLst>
                <a:ext uri="{FF2B5EF4-FFF2-40B4-BE49-F238E27FC236}">
                  <a16:creationId xmlns:a16="http://schemas.microsoft.com/office/drawing/2014/main" id="{6207A53D-DF6F-47FF-BF12-044ECC01EC59}"/>
                </a:ext>
              </a:extLst>
            </p:cNvPr>
            <p:cNvSpPr/>
            <p:nvPr/>
          </p:nvSpPr>
          <p:spPr>
            <a:xfrm>
              <a:off x="2786933" y="2505670"/>
              <a:ext cx="60785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rebuchet MS" panose="020B0603020202020204" pitchFamily="34" charset="0"/>
                  <a:ea typeface="Times New Roman" panose="02020603050405020304" pitchFamily="18" charset="0"/>
                  <a:cs typeface="Times New Roman" panose="02020603050405020304" pitchFamily="18" charset="0"/>
                </a:rPr>
                <a:t>F</a:t>
              </a:r>
              <a:endPar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Tree>
    <p:extLst>
      <p:ext uri="{BB962C8B-B14F-4D97-AF65-F5344CB8AC3E}">
        <p14:creationId xmlns:p14="http://schemas.microsoft.com/office/powerpoint/2010/main" val="102035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4"/>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3"/>
            <a:chOff x="438068" y="457200"/>
            <a:chExt cx="3703320" cy="5935133"/>
          </a:xfrm>
        </p:grpSpPr>
        <p:sp>
          <p:nvSpPr>
            <p:cNvPr id="20" name="Rectangle 19">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374E6DB-A0CB-4D0C-95AE-A10449E961C3}"/>
              </a:ext>
            </a:extLst>
          </p:cNvPr>
          <p:cNvSpPr>
            <a:spLocks noGrp="1"/>
          </p:cNvSpPr>
          <p:nvPr>
            <p:ph type="title"/>
          </p:nvPr>
        </p:nvSpPr>
        <p:spPr>
          <a:xfrm>
            <a:off x="438150" y="1524001"/>
            <a:ext cx="2559050" cy="3478384"/>
          </a:xfrm>
        </p:spPr>
        <p:txBody>
          <a:bodyPr vert="horz" lIns="91440" tIns="45720" rIns="91440" bIns="45720" rtlCol="0" anchor="b">
            <a:normAutofit/>
          </a:bodyPr>
          <a:lstStyle/>
          <a:p>
            <a:r>
              <a:rPr lang="en-US" sz="3600">
                <a:solidFill>
                  <a:srgbClr val="FFFFFF"/>
                </a:solidFill>
              </a:rPr>
              <a:t>For electron flow</a:t>
            </a:r>
          </a:p>
        </p:txBody>
      </p:sp>
      <p:pic>
        <p:nvPicPr>
          <p:cNvPr id="4" name="Content Placeholder 3">
            <a:extLst>
              <a:ext uri="{FF2B5EF4-FFF2-40B4-BE49-F238E27FC236}">
                <a16:creationId xmlns:a16="http://schemas.microsoft.com/office/drawing/2014/main" id="{8A637ED9-8FDB-4981-BFAC-8FB38D4EEE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3789" y="1029546"/>
            <a:ext cx="5073648" cy="4775198"/>
          </a:xfrm>
          <a:prstGeom prst="rect">
            <a:avLst/>
          </a:prstGeom>
          <a:noFill/>
        </p:spPr>
      </p:pic>
    </p:spTree>
    <p:extLst>
      <p:ext uri="{BB962C8B-B14F-4D97-AF65-F5344CB8AC3E}">
        <p14:creationId xmlns:p14="http://schemas.microsoft.com/office/powerpoint/2010/main" val="23085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2">
            <a:extLst>
              <a:ext uri="{FF2B5EF4-FFF2-40B4-BE49-F238E27FC236}">
                <a16:creationId xmlns:a16="http://schemas.microsoft.com/office/drawing/2014/main" id="{DE7E1DB0-CFE7-4BA9-882A-D46142987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771" y="3139862"/>
            <a:ext cx="3441483" cy="33038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5B8035-872B-4429-AAB6-66A2A7FAE00B}"/>
              </a:ext>
            </a:extLst>
          </p:cNvPr>
          <p:cNvSpPr>
            <a:spLocks noChangeArrowheads="1"/>
          </p:cNvSpPr>
          <p:nvPr/>
        </p:nvSpPr>
        <p:spPr bwMode="auto">
          <a:xfrm>
            <a:off x="1148903" y="5283835"/>
            <a:ext cx="99060" cy="1276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nvGrpSpPr>
          <p:cNvPr id="5" name="Group 4">
            <a:extLst>
              <a:ext uri="{FF2B5EF4-FFF2-40B4-BE49-F238E27FC236}">
                <a16:creationId xmlns:a16="http://schemas.microsoft.com/office/drawing/2014/main" id="{A8650AFB-45F2-4D20-9E6B-0939EB7C37F7}"/>
              </a:ext>
            </a:extLst>
          </p:cNvPr>
          <p:cNvGrpSpPr/>
          <p:nvPr/>
        </p:nvGrpSpPr>
        <p:grpSpPr>
          <a:xfrm>
            <a:off x="466489" y="745119"/>
            <a:ext cx="8677511" cy="3900194"/>
            <a:chOff x="64538" y="-2723939"/>
            <a:chExt cx="6330349" cy="3904644"/>
          </a:xfrm>
          <a:noFill/>
        </p:grpSpPr>
        <p:sp>
          <p:nvSpPr>
            <p:cNvPr id="6" name="Text Box 2">
              <a:extLst>
                <a:ext uri="{FF2B5EF4-FFF2-40B4-BE49-F238E27FC236}">
                  <a16:creationId xmlns:a16="http://schemas.microsoft.com/office/drawing/2014/main" id="{F1734471-FE0A-4CEF-ADB1-41ADF72FE807}"/>
                </a:ext>
              </a:extLst>
            </p:cNvPr>
            <p:cNvSpPr txBox="1">
              <a:spLocks noChangeArrowheads="1"/>
            </p:cNvSpPr>
            <p:nvPr/>
          </p:nvSpPr>
          <p:spPr bwMode="auto">
            <a:xfrm>
              <a:off x="64538" y="-2723939"/>
              <a:ext cx="6330349" cy="3677890"/>
            </a:xfrm>
            <a:prstGeom prst="rect">
              <a:avLst/>
            </a:prstGeom>
            <a:grpFill/>
            <a:ln w="9525">
              <a:noFill/>
              <a:miter lim="800000"/>
              <a:headEnd/>
              <a:tailEnd/>
            </a:ln>
          </p:spPr>
          <p:txBody>
            <a:bodyPr rot="0" vert="horz" wrap="square" lIns="91440" tIns="45720" rIns="91440" bIns="45720" anchor="t" anchorCtr="0">
              <a:spAutoFit/>
            </a:bodyPr>
            <a:lstStyle/>
            <a:p>
              <a:pPr>
                <a:lnSpc>
                  <a:spcPct val="115000"/>
                </a:lnSpc>
                <a:spcBef>
                  <a:spcPts val="300"/>
                </a:spcBef>
                <a:spcAft>
                  <a:spcPts val="300"/>
                </a:spcAft>
              </a:pPr>
              <a:r>
                <a:rPr lang="en-GB" sz="3200" dirty="0">
                  <a:effectLst/>
                  <a:latin typeface="Trebuchet MS" panose="020B0603020202020204" pitchFamily="34" charset="0"/>
                  <a:ea typeface="Times New Roman" panose="02020603050405020304" pitchFamily="18" charset="0"/>
                  <a:cs typeface="Times New Roman" panose="02020603050405020304" pitchFamily="18" charset="0"/>
                </a:rPr>
                <a:t>Where:</a:t>
              </a:r>
            </a:p>
            <a:p>
              <a:pPr>
                <a:lnSpc>
                  <a:spcPct val="115000"/>
                </a:lnSpc>
                <a:spcBef>
                  <a:spcPts val="300"/>
                </a:spcBef>
                <a:spcAft>
                  <a:spcPts val="300"/>
                </a:spcAft>
              </a:pPr>
              <a:r>
                <a:rPr lang="en-GB" sz="3200" b="1"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F</a:t>
              </a:r>
              <a:r>
                <a:rPr lang="en-GB" sz="3200" b="1" dirty="0">
                  <a:effectLst/>
                  <a:latin typeface="Trebuchet MS" panose="020B0603020202020204" pitchFamily="34" charset="0"/>
                  <a:ea typeface="Times New Roman" panose="02020603050405020304" pitchFamily="18" charset="0"/>
                  <a:cs typeface="Times New Roman" panose="02020603050405020304" pitchFamily="18" charset="0"/>
                </a:rPr>
                <a:t>irst Finger is the magnetic </a:t>
              </a:r>
              <a:r>
                <a:rPr lang="en-GB" sz="3200" b="1" dirty="0">
                  <a:solidFill>
                    <a:srgbClr val="FF0000"/>
                  </a:solidFill>
                  <a:effectLst/>
                  <a:latin typeface="Trebuchet MS" panose="020B0603020202020204" pitchFamily="34" charset="0"/>
                  <a:ea typeface="Times New Roman" panose="02020603050405020304" pitchFamily="18" charset="0"/>
                  <a:cs typeface="Times New Roman" panose="02020603050405020304" pitchFamily="18" charset="0"/>
                </a:rPr>
                <a:t>F</a:t>
              </a:r>
              <a:r>
                <a:rPr lang="en-GB" sz="3200" b="1" dirty="0">
                  <a:effectLst/>
                  <a:latin typeface="Trebuchet MS" panose="020B0603020202020204" pitchFamily="34" charset="0"/>
                  <a:ea typeface="Times New Roman" panose="02020603050405020304" pitchFamily="18" charset="0"/>
                  <a:cs typeface="Times New Roman" panose="02020603050405020304" pitchFamily="18" charset="0"/>
                </a:rPr>
                <a:t>ield</a:t>
              </a:r>
              <a:endParaRPr lang="en-GB" sz="32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3200" b="1" dirty="0" err="1">
                  <a:effectLst/>
                  <a:latin typeface="Trebuchet MS" panose="020B0603020202020204" pitchFamily="34" charset="0"/>
                  <a:ea typeface="Times New Roman" panose="02020603050405020304" pitchFamily="18" charset="0"/>
                  <a:cs typeface="Times New Roman" panose="02020603050405020304" pitchFamily="18" charset="0"/>
                </a:rPr>
                <a:t>se</a:t>
              </a:r>
              <a:r>
                <a:rPr lang="en-GB" sz="3200" b="1" dirty="0" err="1">
                  <a:solidFill>
                    <a:srgbClr val="5A2C64"/>
                  </a:solidFill>
                  <a:effectLst/>
                  <a:latin typeface="Trebuchet MS" panose="020B0603020202020204" pitchFamily="34" charset="0"/>
                  <a:ea typeface="Times New Roman" panose="02020603050405020304" pitchFamily="18" charset="0"/>
                  <a:cs typeface="Times New Roman" panose="02020603050405020304" pitchFamily="18" charset="0"/>
                </a:rPr>
                <a:t>C</a:t>
              </a:r>
              <a:r>
                <a:rPr lang="en-GB" sz="3200" b="1" dirty="0" err="1">
                  <a:effectLst/>
                  <a:latin typeface="Trebuchet MS" panose="020B0603020202020204" pitchFamily="34" charset="0"/>
                  <a:ea typeface="Times New Roman" panose="02020603050405020304" pitchFamily="18" charset="0"/>
                  <a:cs typeface="Times New Roman" panose="02020603050405020304" pitchFamily="18" charset="0"/>
                </a:rPr>
                <a:t>ond</a:t>
              </a:r>
              <a:r>
                <a:rPr lang="en-GB" sz="3200" b="1" dirty="0">
                  <a:effectLst/>
                  <a:latin typeface="Trebuchet MS" panose="020B0603020202020204" pitchFamily="34" charset="0"/>
                  <a:ea typeface="Times New Roman" panose="02020603050405020304" pitchFamily="18" charset="0"/>
                  <a:cs typeface="Times New Roman" panose="02020603050405020304" pitchFamily="18" charset="0"/>
                </a:rPr>
                <a:t> Finger is the </a:t>
              </a:r>
              <a:r>
                <a:rPr lang="en-GB" sz="3200" b="1" dirty="0">
                  <a:solidFill>
                    <a:srgbClr val="5A2C64"/>
                  </a:solidFill>
                  <a:effectLst/>
                  <a:latin typeface="Trebuchet MS" panose="020B0603020202020204" pitchFamily="34" charset="0"/>
                  <a:ea typeface="Times New Roman" panose="02020603050405020304" pitchFamily="18" charset="0"/>
                  <a:cs typeface="Times New Roman" panose="02020603050405020304" pitchFamily="18" charset="0"/>
                </a:rPr>
                <a:t>C</a:t>
              </a:r>
              <a:r>
                <a:rPr lang="en-GB" sz="3200" b="1" dirty="0">
                  <a:effectLst/>
                  <a:latin typeface="Trebuchet MS" panose="020B0603020202020204" pitchFamily="34" charset="0"/>
                  <a:ea typeface="Times New Roman" panose="02020603050405020304" pitchFamily="18" charset="0"/>
                  <a:cs typeface="Times New Roman" panose="02020603050405020304" pitchFamily="18" charset="0"/>
                </a:rPr>
                <a:t>urrent (</a:t>
              </a:r>
              <a:r>
                <a:rPr lang="en-GB" sz="3200" b="1" dirty="0" err="1">
                  <a:effectLst/>
                  <a:latin typeface="Trebuchet MS" panose="020B0603020202020204" pitchFamily="34" charset="0"/>
                  <a:ea typeface="Times New Roman" panose="02020603050405020304" pitchFamily="18" charset="0"/>
                  <a:cs typeface="Times New Roman" panose="02020603050405020304" pitchFamily="18" charset="0"/>
                </a:rPr>
                <a:t>ele</a:t>
              </a:r>
              <a:r>
                <a:rPr lang="en-GB" sz="3200" b="1" dirty="0" err="1">
                  <a:solidFill>
                    <a:srgbClr val="5A2C64"/>
                  </a:solidFill>
                  <a:effectLst/>
                  <a:latin typeface="Trebuchet MS" panose="020B0603020202020204" pitchFamily="34" charset="0"/>
                  <a:ea typeface="Times New Roman" panose="02020603050405020304" pitchFamily="18" charset="0"/>
                  <a:cs typeface="Times New Roman" panose="02020603050405020304" pitchFamily="18" charset="0"/>
                </a:rPr>
                <a:t>C</a:t>
              </a:r>
              <a:r>
                <a:rPr lang="en-GB" sz="3200" b="1" dirty="0" err="1">
                  <a:effectLst/>
                  <a:latin typeface="Trebuchet MS" panose="020B0603020202020204" pitchFamily="34" charset="0"/>
                  <a:ea typeface="Times New Roman" panose="02020603050405020304" pitchFamily="18" charset="0"/>
                  <a:cs typeface="Times New Roman" panose="02020603050405020304" pitchFamily="18" charset="0"/>
                </a:rPr>
                <a:t>ton</a:t>
              </a:r>
              <a:r>
                <a:rPr lang="en-GB" sz="3200" b="1" dirty="0">
                  <a:effectLst/>
                  <a:latin typeface="Trebuchet MS" panose="020B0603020202020204" pitchFamily="34" charset="0"/>
                  <a:ea typeface="Times New Roman" panose="02020603050405020304" pitchFamily="18" charset="0"/>
                  <a:cs typeface="Times New Roman" panose="02020603050405020304" pitchFamily="18" charset="0"/>
                </a:rPr>
                <a:t> flow)</a:t>
              </a:r>
              <a:endParaRPr lang="en-GB" sz="32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15000"/>
                </a:lnSpc>
                <a:spcBef>
                  <a:spcPts val="300"/>
                </a:spcBef>
                <a:spcAft>
                  <a:spcPts val="300"/>
                </a:spcAft>
              </a:pPr>
              <a:r>
                <a:rPr lang="en-GB" sz="3200" b="1" dirty="0" err="1">
                  <a:effectLst/>
                  <a:latin typeface="Trebuchet MS" panose="020B0603020202020204" pitchFamily="34" charset="0"/>
                  <a:ea typeface="Times New Roman" panose="02020603050405020304" pitchFamily="18" charset="0"/>
                  <a:cs typeface="Times New Roman" panose="02020603050405020304" pitchFamily="18" charset="0"/>
                </a:rPr>
                <a:t>Thu</a:t>
              </a:r>
              <a:r>
                <a:rPr lang="en-GB" sz="3200" b="1" dirty="0" err="1">
                  <a:solidFill>
                    <a:srgbClr val="842F73"/>
                  </a:solidFill>
                  <a:effectLst/>
                  <a:latin typeface="Trebuchet MS" panose="020B0603020202020204" pitchFamily="34" charset="0"/>
                  <a:ea typeface="Times New Roman" panose="02020603050405020304" pitchFamily="18" charset="0"/>
                  <a:cs typeface="Times New Roman" panose="02020603050405020304" pitchFamily="18" charset="0"/>
                </a:rPr>
                <a:t>M</a:t>
              </a:r>
              <a:r>
                <a:rPr lang="en-GB" sz="3200" b="1" dirty="0" err="1">
                  <a:effectLst/>
                  <a:latin typeface="Trebuchet MS" panose="020B0603020202020204" pitchFamily="34" charset="0"/>
                  <a:ea typeface="Times New Roman" panose="02020603050405020304" pitchFamily="18" charset="0"/>
                  <a:cs typeface="Times New Roman" panose="02020603050405020304" pitchFamily="18" charset="0"/>
                </a:rPr>
                <a:t>b</a:t>
              </a:r>
              <a:r>
                <a:rPr lang="en-GB" sz="3200" b="1" dirty="0">
                  <a:effectLst/>
                  <a:latin typeface="Trebuchet MS" panose="020B0603020202020204" pitchFamily="34" charset="0"/>
                  <a:ea typeface="Times New Roman" panose="02020603050405020304" pitchFamily="18" charset="0"/>
                  <a:cs typeface="Times New Roman" panose="02020603050405020304" pitchFamily="18" charset="0"/>
                </a:rPr>
                <a:t> is the </a:t>
              </a:r>
              <a:r>
                <a:rPr lang="en-GB" sz="3200" b="1" dirty="0">
                  <a:solidFill>
                    <a:srgbClr val="842F73"/>
                  </a:solidFill>
                  <a:effectLst/>
                  <a:latin typeface="Trebuchet MS" panose="020B0603020202020204" pitchFamily="34" charset="0"/>
                  <a:ea typeface="Times New Roman" panose="02020603050405020304" pitchFamily="18" charset="0"/>
                  <a:cs typeface="Times New Roman" panose="02020603050405020304" pitchFamily="18" charset="0"/>
                </a:rPr>
                <a:t>M</a:t>
              </a:r>
              <a:r>
                <a:rPr lang="en-GB" sz="3200" b="1" dirty="0">
                  <a:effectLst/>
                  <a:latin typeface="Trebuchet MS" panose="020B0603020202020204" pitchFamily="34" charset="0"/>
                  <a:ea typeface="Times New Roman" panose="02020603050405020304" pitchFamily="18" charset="0"/>
                  <a:cs typeface="Times New Roman" panose="02020603050405020304" pitchFamily="18" charset="0"/>
                </a:rPr>
                <a:t>otion</a:t>
              </a:r>
              <a:endParaRPr lang="en-GB" sz="3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7" name="Text Box 2">
              <a:extLst>
                <a:ext uri="{FF2B5EF4-FFF2-40B4-BE49-F238E27FC236}">
                  <a16:creationId xmlns:a16="http://schemas.microsoft.com/office/drawing/2014/main" id="{65B4FD73-16DD-4983-B9F8-8DAFB94CA1C8}"/>
                </a:ext>
              </a:extLst>
            </p:cNvPr>
            <p:cNvSpPr txBox="1">
              <a:spLocks noChangeArrowheads="1"/>
            </p:cNvSpPr>
            <p:nvPr/>
          </p:nvSpPr>
          <p:spPr bwMode="auto">
            <a:xfrm>
              <a:off x="891900" y="768209"/>
              <a:ext cx="2194325" cy="412496"/>
            </a:xfrm>
            <a:prstGeom prst="rect">
              <a:avLst/>
            </a:prstGeom>
            <a:grpFill/>
            <a:ln w="9525">
              <a:solidFill>
                <a:srgbClr val="000000"/>
              </a:solidFill>
              <a:miter lim="800000"/>
              <a:headEnd/>
              <a:tailEnd/>
            </a:ln>
          </p:spPr>
          <p:txBody>
            <a:bodyPr rot="0" vert="horz" wrap="square" lIns="91440" tIns="45720" rIns="91440" bIns="45720" anchor="t" anchorCtr="0">
              <a:spAutoFit/>
            </a:bodyPr>
            <a:lstStyle/>
            <a:p>
              <a:pPr>
                <a:lnSpc>
                  <a:spcPct val="115000"/>
                </a:lnSpc>
                <a:spcBef>
                  <a:spcPts val="300"/>
                </a:spcBef>
                <a:spcAft>
                  <a:spcPts val="300"/>
                </a:spcAft>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Right Hand Motor Rule</a:t>
              </a:r>
              <a:endParaRPr lang="en-GB" sz="11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sp>
        <p:nvSpPr>
          <p:cNvPr id="3" name="Rectangle 6">
            <a:extLst>
              <a:ext uri="{FF2B5EF4-FFF2-40B4-BE49-F238E27FC236}">
                <a16:creationId xmlns:a16="http://schemas.microsoft.com/office/drawing/2014/main" id="{37B4A541-CBAC-4613-82FF-92183317A745}"/>
              </a:ext>
            </a:extLst>
          </p:cNvPr>
          <p:cNvSpPr>
            <a:spLocks noChangeArrowheads="1"/>
          </p:cNvSpPr>
          <p:nvPr/>
        </p:nvSpPr>
        <p:spPr bwMode="auto">
          <a:xfrm>
            <a:off x="-439867" y="-32156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a:extLst>
              <a:ext uri="{FF2B5EF4-FFF2-40B4-BE49-F238E27FC236}">
                <a16:creationId xmlns:a16="http://schemas.microsoft.com/office/drawing/2014/main" id="{3F933E7F-FA74-4B12-A8B8-C727C0F84E3F}"/>
              </a:ext>
            </a:extLst>
          </p:cNvPr>
          <p:cNvSpPr>
            <a:spLocks noChangeArrowheads="1"/>
          </p:cNvSpPr>
          <p:nvPr/>
        </p:nvSpPr>
        <p:spPr bwMode="auto">
          <a:xfrm>
            <a:off x="-439867" y="-27203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Trebuchet MS" panose="020B0603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One common method to determine the direction of force on a charged particle is known as </a:t>
            </a:r>
            <a:r>
              <a:rPr kumimoji="0" lang="en-GB" altLang="en-US" sz="1100" b="1" i="0" u="none" strike="noStrike" cap="none" normalizeH="0" baseline="0">
                <a:ln>
                  <a:noFill/>
                </a:ln>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the Right-Hand Motor Rule</a:t>
            </a:r>
            <a:r>
              <a:rPr kumimoji="0" lang="en-GB" altLang="en-US" sz="1100" b="0" i="0" u="none" strike="noStrike" cap="none" normalizeH="0" baseline="0">
                <a:ln>
                  <a:noFill/>
                </a:ln>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6358ADAC-2896-4A10-A661-28B0DA8190B0}"/>
              </a:ext>
            </a:extLst>
          </p:cNvPr>
          <p:cNvSpPr>
            <a:spLocks noChangeArrowheads="1"/>
          </p:cNvSpPr>
          <p:nvPr/>
        </p:nvSpPr>
        <p:spPr bwMode="auto">
          <a:xfrm>
            <a:off x="-439867" y="-27584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5A8BE022-E7D9-476F-971B-A899FD79AF4D}"/>
              </a:ext>
            </a:extLst>
          </p:cNvPr>
          <p:cNvSpPr>
            <a:spLocks noChangeArrowheads="1"/>
          </p:cNvSpPr>
          <p:nvPr/>
        </p:nvSpPr>
        <p:spPr bwMode="auto">
          <a:xfrm>
            <a:off x="-439867" y="-27584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902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50F0-7BD9-4761-BCF5-C387B235E717}"/>
              </a:ext>
            </a:extLst>
          </p:cNvPr>
          <p:cNvSpPr>
            <a:spLocks noGrp="1"/>
          </p:cNvSpPr>
          <p:nvPr>
            <p:ph type="title"/>
          </p:nvPr>
        </p:nvSpPr>
        <p:spPr/>
        <p:txBody>
          <a:bodyPr>
            <a:normAutofit fontScale="90000"/>
          </a:bodyPr>
          <a:lstStyle/>
          <a:p>
            <a:r>
              <a:rPr lang="en-GB" dirty="0"/>
              <a:t>CHARGED PARTICLES IN MAGNETIC FIELDS </a:t>
            </a:r>
          </a:p>
        </p:txBody>
      </p:sp>
      <p:sp>
        <p:nvSpPr>
          <p:cNvPr id="4" name="Rectangle 2">
            <a:extLst>
              <a:ext uri="{FF2B5EF4-FFF2-40B4-BE49-F238E27FC236}">
                <a16:creationId xmlns:a16="http://schemas.microsoft.com/office/drawing/2014/main" id="{DBB2427A-B928-4E08-98AC-0026F8E96B19}"/>
              </a:ext>
            </a:extLst>
          </p:cNvPr>
          <p:cNvSpPr>
            <a:spLocks noChangeArrowheads="1"/>
          </p:cNvSpPr>
          <p:nvPr/>
        </p:nvSpPr>
        <p:spPr bwMode="auto">
          <a:xfrm>
            <a:off x="117951" y="1736988"/>
            <a:ext cx="81026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000" dirty="0">
                <a:latin typeface="Trebuchet MS" panose="020B0603020202020204" pitchFamily="34" charset="0"/>
                <a:ea typeface="Times New Roman" panose="02020603050405020304" pitchFamily="18" charset="0"/>
                <a:cs typeface="Arial" panose="020B0604020202020204" pitchFamily="34" charset="0"/>
              </a:rPr>
              <a:t>The interaction between electricity and magnetism, resulting in movement had MASSIVE impact on everyday life. </a:t>
            </a:r>
            <a:endParaRPr lang="en-GB" altLang="en-US" sz="2000" dirty="0"/>
          </a:p>
          <a:p>
            <a:pPr eaLnBrk="0" fontAlgn="base" hangingPunct="0">
              <a:spcBef>
                <a:spcPct val="0"/>
              </a:spcBef>
              <a:spcAft>
                <a:spcPct val="0"/>
              </a:spcAft>
            </a:pPr>
            <a:r>
              <a:rPr lang="en-GB" altLang="en-US" sz="2000" dirty="0">
                <a:latin typeface="Trebuchet MS" panose="020B0603020202020204" pitchFamily="34" charset="0"/>
                <a:ea typeface="Times New Roman" panose="02020603050405020304" pitchFamily="18" charset="0"/>
                <a:cs typeface="Arial" panose="020B0604020202020204" pitchFamily="34" charset="0"/>
                <a:hlinkClick r:id="rId3"/>
              </a:rPr>
              <a:t>Michael Farada</a:t>
            </a:r>
            <a:r>
              <a:rPr lang="en-GB" altLang="en-US" sz="2000" dirty="0">
                <a:latin typeface="Trebuchet MS" panose="020B0603020202020204" pitchFamily="34" charset="0"/>
                <a:ea typeface="Times New Roman" panose="02020603050405020304" pitchFamily="18" charset="0"/>
                <a:cs typeface="Arial" panose="020B0604020202020204" pitchFamily="34" charset="0"/>
              </a:rPr>
              <a:t>y work electromagnetic rotation (1821) led to the electric motor. </a:t>
            </a:r>
          </a:p>
          <a:p>
            <a:pPr eaLnBrk="0" fontAlgn="base" hangingPunct="0">
              <a:spcBef>
                <a:spcPct val="0"/>
              </a:spcBef>
              <a:spcAft>
                <a:spcPct val="0"/>
              </a:spcAft>
            </a:pPr>
            <a:endParaRPr lang="en-GB" altLang="en-US" sz="2000" dirty="0">
              <a:latin typeface="Trebuchet MS" panose="020B0603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endParaRPr lang="en-GB" altLang="en-US" sz="2000" dirty="0">
              <a:latin typeface="Trebuchet MS" panose="020B0603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altLang="en-US" sz="2000" dirty="0">
                <a:latin typeface="Trebuchet MS" panose="020B0603020202020204" pitchFamily="34" charset="0"/>
                <a:ea typeface="Times New Roman" panose="02020603050405020304" pitchFamily="18" charset="0"/>
                <a:cs typeface="Arial" panose="020B0604020202020204" pitchFamily="34" charset="0"/>
              </a:rPr>
              <a:t>T</a:t>
            </a:r>
            <a:r>
              <a:rPr lang="en-GB" altLang="en-US" sz="2000" dirty="0">
                <a:solidFill>
                  <a:srgbClr val="000000"/>
                </a:solidFill>
                <a:latin typeface="Trebuchet MS" panose="020B0603020202020204" pitchFamily="34" charset="0"/>
                <a:ea typeface="Times New Roman" panose="02020603050405020304" pitchFamily="18" charset="0"/>
                <a:cs typeface="Arial" panose="020B0604020202020204" pitchFamily="34" charset="0"/>
              </a:rPr>
              <a:t>he Scottish physicist, </a:t>
            </a:r>
            <a:r>
              <a:rPr lang="en-GB" altLang="en-US" sz="2000" dirty="0">
                <a:latin typeface="Trebuchet MS" panose="020B0603020202020204" pitchFamily="34" charset="0"/>
                <a:ea typeface="Times New Roman" panose="02020603050405020304" pitchFamily="18" charset="0"/>
                <a:cs typeface="Arial" panose="020B0604020202020204" pitchFamily="34" charset="0"/>
                <a:hlinkClick r:id="rId4"/>
              </a:rPr>
              <a:t>James Clark Maxwell</a:t>
            </a:r>
            <a:r>
              <a:rPr lang="en-GB" altLang="en-US" sz="2000" dirty="0">
                <a:solidFill>
                  <a:srgbClr val="000000"/>
                </a:solidFill>
                <a:latin typeface="Trebuchet MS" panose="020B0603020202020204" pitchFamily="34" charset="0"/>
                <a:ea typeface="Times New Roman" panose="02020603050405020304" pitchFamily="18" charset="0"/>
                <a:cs typeface="Arial" panose="020B0604020202020204" pitchFamily="34" charset="0"/>
              </a:rPr>
              <a:t> (1831–1879), built upon the work of Faraday and wrote down mathematical equations describing the interaction between electric and magnetic fields.  </a:t>
            </a:r>
          </a:p>
          <a:p>
            <a:pPr eaLnBrk="0" fontAlgn="base" hangingPunct="0">
              <a:spcBef>
                <a:spcPct val="0"/>
              </a:spcBef>
              <a:spcAft>
                <a:spcPct val="0"/>
              </a:spcAft>
            </a:pPr>
            <a:endParaRPr lang="en-GB" altLang="en-US" sz="2000" dirty="0">
              <a:solidFill>
                <a:srgbClr val="000000"/>
              </a:solidFill>
              <a:latin typeface="Trebuchet MS" panose="020B0603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altLang="en-US" sz="2000" dirty="0">
                <a:latin typeface="Trebuchet MS" panose="020B0603020202020204" pitchFamily="34" charset="0"/>
                <a:ea typeface="Times New Roman" panose="02020603050405020304" pitchFamily="18" charset="0"/>
                <a:cs typeface="Arial" panose="020B0604020202020204" pitchFamily="34" charset="0"/>
              </a:rPr>
              <a:t>The computing revolution of the 20</a:t>
            </a:r>
            <a:r>
              <a:rPr lang="en-GB" altLang="en-US" sz="2000" baseline="30000" dirty="0">
                <a:latin typeface="Trebuchet MS" panose="020B0603020202020204" pitchFamily="34" charset="0"/>
                <a:ea typeface="Times New Roman" panose="02020603050405020304" pitchFamily="18" charset="0"/>
                <a:cs typeface="Arial" panose="020B0604020202020204" pitchFamily="34" charset="0"/>
              </a:rPr>
              <a:t>th</a:t>
            </a:r>
            <a:r>
              <a:rPr lang="en-GB" altLang="en-US" sz="2000" dirty="0">
                <a:latin typeface="Trebuchet MS" panose="020B0603020202020204" pitchFamily="34" charset="0"/>
                <a:ea typeface="Times New Roman" panose="02020603050405020304" pitchFamily="18" charset="0"/>
                <a:cs typeface="Arial" panose="020B0604020202020204" pitchFamily="34" charset="0"/>
              </a:rPr>
              <a:t> century could not have happened without an understanding of electromagnetism.  </a:t>
            </a:r>
            <a:endParaRPr lang="en-GB" altLang="en-US" sz="2000" dirty="0"/>
          </a:p>
          <a:p>
            <a:pPr eaLnBrk="0" fontAlgn="base" hangingPunct="0">
              <a:spcBef>
                <a:spcPct val="0"/>
              </a:spcBef>
              <a:spcAft>
                <a:spcPct val="0"/>
              </a:spcAft>
            </a:pPr>
            <a:endParaRPr lang="en-GB" altLang="en-US" dirty="0">
              <a:latin typeface="Arial" panose="020B0604020202020204" pitchFamily="34" charset="0"/>
            </a:endParaRPr>
          </a:p>
        </p:txBody>
      </p:sp>
      <p:graphicFrame>
        <p:nvGraphicFramePr>
          <p:cNvPr id="5" name="Object 4">
            <a:extLst>
              <a:ext uri="{FF2B5EF4-FFF2-40B4-BE49-F238E27FC236}">
                <a16:creationId xmlns:a16="http://schemas.microsoft.com/office/drawing/2014/main" id="{535444A1-21A7-42CE-8B0F-131E07529377}"/>
              </a:ext>
            </a:extLst>
          </p:cNvPr>
          <p:cNvGraphicFramePr>
            <a:graphicFrameLocks noChangeAspect="1"/>
          </p:cNvGraphicFramePr>
          <p:nvPr>
            <p:extLst>
              <p:ext uri="{D42A27DB-BD31-4B8C-83A1-F6EECF244321}">
                <p14:modId xmlns:p14="http://schemas.microsoft.com/office/powerpoint/2010/main" val="49252388"/>
              </p:ext>
            </p:extLst>
          </p:nvPr>
        </p:nvGraphicFramePr>
        <p:xfrm>
          <a:off x="6615272" y="1736988"/>
          <a:ext cx="2410777" cy="3261639"/>
        </p:xfrm>
        <a:graphic>
          <a:graphicData uri="http://schemas.openxmlformats.org/presentationml/2006/ole">
            <mc:AlternateContent xmlns:mc="http://schemas.openxmlformats.org/markup-compatibility/2006">
              <mc:Choice xmlns:v="urn:schemas-microsoft-com:vml" Requires="v">
                <p:oleObj name="Picture" r:id="rId5" imgW="1620012" imgH="2191512" progId="Word.Picture.8">
                  <p:embed/>
                </p:oleObj>
              </mc:Choice>
              <mc:Fallback>
                <p:oleObj name="Picture" r:id="rId5" imgW="1620012" imgH="2191512" progId="Word.Picture.8">
                  <p:embed/>
                  <p:pic>
                    <p:nvPicPr>
                      <p:cNvPr id="5" name="Object 4">
                        <a:extLst>
                          <a:ext uri="{FF2B5EF4-FFF2-40B4-BE49-F238E27FC236}">
                            <a16:creationId xmlns:a16="http://schemas.microsoft.com/office/drawing/2014/main" id="{535444A1-21A7-42CE-8B0F-131E075293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272" y="1736988"/>
                        <a:ext cx="2410777" cy="3261639"/>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D5713D4C-6F69-4BF6-B716-0D25D94CB7DB}"/>
              </a:ext>
            </a:extLst>
          </p:cNvPr>
          <p:cNvSpPr>
            <a:spLocks noChangeArrowheads="1"/>
          </p:cNvSpPr>
          <p:nvPr/>
        </p:nvSpPr>
        <p:spPr bwMode="auto">
          <a:xfrm>
            <a:off x="2600961" y="272871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46772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43">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45">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47">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49">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1">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5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55">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57">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2" y="601200"/>
            <a:ext cx="2780608"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TextBox 23">
            <a:extLst>
              <a:ext uri="{FF2B5EF4-FFF2-40B4-BE49-F238E27FC236}">
                <a16:creationId xmlns:a16="http://schemas.microsoft.com/office/drawing/2014/main" id="{D4D1F3B1-0076-4694-9DC3-50CC512554F1}"/>
              </a:ext>
            </a:extLst>
          </p:cNvPr>
          <p:cNvSpPr txBox="1"/>
          <p:nvPr/>
        </p:nvSpPr>
        <p:spPr>
          <a:xfrm>
            <a:off x="450941" y="702155"/>
            <a:ext cx="2557337" cy="1300365"/>
          </a:xfrm>
          <a:prstGeom prst="rect">
            <a:avLst/>
          </a:prstGeom>
        </p:spPr>
        <p:txBody>
          <a:bodyPr vert="horz" lIns="91440" tIns="45720" rIns="91440" bIns="45720" rtlCol="0" anchor="b">
            <a:normAutofit/>
          </a:bodyPr>
          <a:lstStyle/>
          <a:p>
            <a:pPr defTabSz="457200">
              <a:spcBef>
                <a:spcPct val="0"/>
              </a:spcBef>
              <a:spcAft>
                <a:spcPts val="600"/>
              </a:spcAft>
              <a:buClr>
                <a:schemeClr val="accent1"/>
              </a:buClr>
              <a:buSzPct val="92000"/>
            </a:pPr>
            <a:r>
              <a:rPr lang="en-US" sz="2800" cap="all">
                <a:solidFill>
                  <a:srgbClr val="FFFFFF"/>
                </a:solidFill>
                <a:latin typeface="+mj-lt"/>
                <a:ea typeface="+mj-ea"/>
                <a:cs typeface="+mj-cs"/>
              </a:rPr>
              <a:t>LEFT HAND SLAP </a:t>
            </a:r>
            <a:r>
              <a:rPr lang="en-US" sz="2800" cap="all">
                <a:solidFill>
                  <a:srgbClr val="FFFFFF"/>
                </a:solidFill>
                <a:effectLst/>
                <a:latin typeface="+mj-lt"/>
                <a:ea typeface="+mj-ea"/>
                <a:cs typeface="+mj-cs"/>
              </a:rPr>
              <a:t>Method</a:t>
            </a:r>
            <a:r>
              <a:rPr lang="en-US" sz="2800" cap="all">
                <a:solidFill>
                  <a:srgbClr val="FFFFFF"/>
                </a:solidFill>
                <a:latin typeface="+mj-lt"/>
                <a:ea typeface="+mj-ea"/>
                <a:cs typeface="+mj-cs"/>
              </a:rPr>
              <a:t>.</a:t>
            </a:r>
            <a:endParaRPr lang="en-US" sz="2800" cap="all">
              <a:solidFill>
                <a:srgbClr val="FFFFFF"/>
              </a:solidFill>
              <a:effectLst/>
              <a:latin typeface="+mj-lt"/>
              <a:ea typeface="+mj-ea"/>
              <a:cs typeface="+mj-cs"/>
            </a:endParaRPr>
          </a:p>
        </p:txBody>
      </p:sp>
      <p:sp>
        <p:nvSpPr>
          <p:cNvPr id="15" name="Text Box 2">
            <a:extLst>
              <a:ext uri="{FF2B5EF4-FFF2-40B4-BE49-F238E27FC236}">
                <a16:creationId xmlns:a16="http://schemas.microsoft.com/office/drawing/2014/main" id="{AC5CC99D-E207-4DE4-836A-1ABAB9331891}"/>
              </a:ext>
            </a:extLst>
          </p:cNvPr>
          <p:cNvSpPr txBox="1">
            <a:spLocks noChangeArrowheads="1"/>
          </p:cNvSpPr>
          <p:nvPr/>
        </p:nvSpPr>
        <p:spPr bwMode="auto">
          <a:xfrm>
            <a:off x="450941" y="2177142"/>
            <a:ext cx="2557336" cy="3823607"/>
          </a:xfrm>
          <a:prstGeom prst="rect">
            <a:avLst/>
          </a:prstGeom>
        </p:spPr>
        <p:txBody>
          <a:bodyPr rot="0" vert="horz" lIns="91440" tIns="45720" rIns="91440" bIns="45720" rtlCol="0" anchor="ctr" anchorCtr="0">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b="1">
                <a:solidFill>
                  <a:srgbClr val="FFFFFF"/>
                </a:solidFill>
                <a:effectLst/>
              </a:rPr>
              <a:t>Alternatively, </a:t>
            </a:r>
            <a:r>
              <a:rPr lang="en-US" b="0">
                <a:solidFill>
                  <a:srgbClr val="FFFFFF"/>
                </a:solidFill>
                <a:effectLst/>
              </a:rPr>
              <a:t>the Left-hand Slap Rule</a:t>
            </a:r>
            <a:r>
              <a:rPr lang="en-US" b="1">
                <a:solidFill>
                  <a:srgbClr val="FFFFFF"/>
                </a:solidFill>
                <a:effectLst/>
              </a:rPr>
              <a:t> where the four fingers of the left point in the direction of the magnetic field B and the thumb points in the direction of the electron current  I, the direction of slapping would be the direction of force F on the conductor. </a:t>
            </a:r>
          </a:p>
        </p:txBody>
      </p:sp>
      <p:pic>
        <p:nvPicPr>
          <p:cNvPr id="12" name="Picture 11" descr="Diagram&#10;&#10;Description automatically generated">
            <a:extLst>
              <a:ext uri="{FF2B5EF4-FFF2-40B4-BE49-F238E27FC236}">
                <a16:creationId xmlns:a16="http://schemas.microsoft.com/office/drawing/2014/main" id="{5160EE07-3F49-4918-AA11-59D7B59870C8}"/>
              </a:ext>
            </a:extLst>
          </p:cNvPr>
          <p:cNvPicPr>
            <a:picLocks noChangeAspect="1"/>
          </p:cNvPicPr>
          <p:nvPr/>
        </p:nvPicPr>
        <p:blipFill>
          <a:blip r:embed="rId2"/>
          <a:stretch>
            <a:fillRect/>
          </a:stretch>
        </p:blipFill>
        <p:spPr>
          <a:xfrm>
            <a:off x="3444173" y="1473315"/>
            <a:ext cx="5123627" cy="3893957"/>
          </a:xfrm>
          <a:prstGeom prst="rect">
            <a:avLst/>
          </a:prstGeom>
        </p:spPr>
      </p:pic>
    </p:spTree>
    <p:extLst>
      <p:ext uri="{BB962C8B-B14F-4D97-AF65-F5344CB8AC3E}">
        <p14:creationId xmlns:p14="http://schemas.microsoft.com/office/powerpoint/2010/main" val="135703600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5873675"/>
            <a:ext cx="8472550"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nvGrpSpPr>
          <p:cNvPr id="2" name="Group 1">
            <a:extLst>
              <a:ext uri="{FF2B5EF4-FFF2-40B4-BE49-F238E27FC236}">
                <a16:creationId xmlns:a16="http://schemas.microsoft.com/office/drawing/2014/main" id="{F37ECE69-CF85-4CA9-8B98-7C36CB3AD4E1}"/>
              </a:ext>
            </a:extLst>
          </p:cNvPr>
          <p:cNvGrpSpPr/>
          <p:nvPr/>
        </p:nvGrpSpPr>
        <p:grpSpPr>
          <a:xfrm>
            <a:off x="1020574" y="599724"/>
            <a:ext cx="7097756" cy="5200321"/>
            <a:chOff x="792480" y="487355"/>
            <a:chExt cx="3326107" cy="2436819"/>
          </a:xfrm>
        </p:grpSpPr>
        <p:grpSp>
          <p:nvGrpSpPr>
            <p:cNvPr id="3" name="Group 2">
              <a:extLst>
                <a:ext uri="{FF2B5EF4-FFF2-40B4-BE49-F238E27FC236}">
                  <a16:creationId xmlns:a16="http://schemas.microsoft.com/office/drawing/2014/main" id="{ADC58D4C-6570-41AF-9D1C-63387BCBBAF7}"/>
                </a:ext>
              </a:extLst>
            </p:cNvPr>
            <p:cNvGrpSpPr/>
            <p:nvPr/>
          </p:nvGrpSpPr>
          <p:grpSpPr>
            <a:xfrm>
              <a:off x="792480" y="487355"/>
              <a:ext cx="3326107" cy="2436819"/>
              <a:chOff x="792480" y="487355"/>
              <a:chExt cx="3326107" cy="2436819"/>
            </a:xfrm>
          </p:grpSpPr>
          <p:pic>
            <p:nvPicPr>
              <p:cNvPr id="5" name="Picture 4">
                <a:extLst>
                  <a:ext uri="{FF2B5EF4-FFF2-40B4-BE49-F238E27FC236}">
                    <a16:creationId xmlns:a16="http://schemas.microsoft.com/office/drawing/2014/main" id="{1ECFC8EB-2408-4E21-A74B-94D0D3CE48CA}"/>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882187" y="487355"/>
                <a:ext cx="3236400" cy="2436819"/>
              </a:xfrm>
              <a:prstGeom prst="rect">
                <a:avLst/>
              </a:prstGeom>
            </p:spPr>
          </p:pic>
          <p:pic>
            <p:nvPicPr>
              <p:cNvPr id="6" name="Picture 5">
                <a:extLst>
                  <a:ext uri="{FF2B5EF4-FFF2-40B4-BE49-F238E27FC236}">
                    <a16:creationId xmlns:a16="http://schemas.microsoft.com/office/drawing/2014/main" id="{A5DC51AA-5C8B-4C97-B09C-460243D4D629}"/>
                  </a:ext>
                </a:extLst>
              </p:cNvPr>
              <p:cNvPicPr/>
              <p:nvPr/>
            </p:nvPicPr>
            <p:blipFill rotWithShape="1">
              <a:blip r:embed="rId2">
                <a:extLst>
                  <a:ext uri="{28A0092B-C50C-407E-A947-70E740481C1C}">
                    <a14:useLocalDpi xmlns:a14="http://schemas.microsoft.com/office/drawing/2010/main" val="0"/>
                  </a:ext>
                </a:extLst>
              </a:blip>
              <a:srcRect l="40941" t="18440" r="42294" b="65936"/>
              <a:stretch/>
            </p:blipFill>
            <p:spPr bwMode="auto">
              <a:xfrm>
                <a:off x="2257425" y="923924"/>
                <a:ext cx="542925" cy="381000"/>
              </a:xfrm>
              <a:prstGeom prst="rect">
                <a:avLst/>
              </a:prstGeom>
              <a:solidFill>
                <a:schemeClr val="bg1"/>
              </a:solid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11D4EE4-44E4-42F9-94A9-E11ECCC17F73}"/>
                  </a:ext>
                </a:extLst>
              </p:cNvPr>
              <p:cNvPicPr/>
              <p:nvPr/>
            </p:nvPicPr>
            <p:blipFill rotWithShape="1">
              <a:blip r:embed="rId2">
                <a:extLst>
                  <a:ext uri="{28A0092B-C50C-407E-A947-70E740481C1C}">
                    <a14:useLocalDpi xmlns:a14="http://schemas.microsoft.com/office/drawing/2010/main" val="0"/>
                  </a:ext>
                </a:extLst>
              </a:blip>
              <a:srcRect l="60000" t="83594"/>
              <a:stretch/>
            </p:blipFill>
            <p:spPr bwMode="auto">
              <a:xfrm>
                <a:off x="792480" y="2560492"/>
                <a:ext cx="1424940" cy="363682"/>
              </a:xfrm>
              <a:prstGeom prst="rect">
                <a:avLst/>
              </a:prstGeom>
              <a:solidFill>
                <a:schemeClr val="bg1"/>
              </a:solid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372A1A9A-0A03-46A6-9CC4-0C63D818C3B4}"/>
                  </a:ext>
                </a:extLst>
              </p:cNvPr>
              <p:cNvPicPr/>
              <p:nvPr/>
            </p:nvPicPr>
            <p:blipFill rotWithShape="1">
              <a:blip r:embed="rId2">
                <a:extLst>
                  <a:ext uri="{28A0092B-C50C-407E-A947-70E740481C1C}">
                    <a14:useLocalDpi xmlns:a14="http://schemas.microsoft.com/office/drawing/2010/main" val="0"/>
                  </a:ext>
                </a:extLst>
              </a:blip>
              <a:srcRect l="1765" t="68439" r="67352" b="16408"/>
              <a:stretch/>
            </p:blipFill>
            <p:spPr bwMode="auto">
              <a:xfrm>
                <a:off x="3080362" y="2202312"/>
                <a:ext cx="1000125" cy="369525"/>
              </a:xfrm>
              <a:prstGeom prst="rect">
                <a:avLst/>
              </a:prstGeom>
              <a:solidFill>
                <a:schemeClr val="bg1"/>
              </a:solidFill>
              <a:ln>
                <a:noFill/>
              </a:ln>
              <a:extLst>
                <a:ext uri="{53640926-AAD7-44D8-BBD7-CCE9431645EC}">
                  <a14:shadowObscured xmlns:a14="http://schemas.microsoft.com/office/drawing/2010/main"/>
                </a:ext>
              </a:extLst>
            </p:spPr>
          </p:pic>
        </p:grpSp>
        <p:sp>
          <p:nvSpPr>
            <p:cNvPr id="4" name="Rectangle 3">
              <a:extLst>
                <a:ext uri="{FF2B5EF4-FFF2-40B4-BE49-F238E27FC236}">
                  <a16:creationId xmlns:a16="http://schemas.microsoft.com/office/drawing/2014/main" id="{34A6793D-C339-48A7-83A1-9FBE3460C758}"/>
                </a:ext>
              </a:extLst>
            </p:cNvPr>
            <p:cNvSpPr/>
            <p:nvPr/>
          </p:nvSpPr>
          <p:spPr>
            <a:xfrm>
              <a:off x="3919538" y="2124075"/>
              <a:ext cx="199049"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06028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B9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2AFCDC69-9D72-4DA7-AE39-B670220D81AD}"/>
              </a:ext>
            </a:extLst>
          </p:cNvPr>
          <p:cNvPicPr>
            <a:picLocks noChangeAspect="1"/>
          </p:cNvPicPr>
          <p:nvPr/>
        </p:nvPicPr>
        <p:blipFill>
          <a:blip r:embed="rId2"/>
          <a:stretch>
            <a:fillRect/>
          </a:stretch>
        </p:blipFill>
        <p:spPr>
          <a:xfrm>
            <a:off x="989320" y="643467"/>
            <a:ext cx="7165358" cy="5571066"/>
          </a:xfrm>
          <a:prstGeom prst="rect">
            <a:avLst/>
          </a:prstGeom>
        </p:spPr>
      </p:pic>
    </p:spTree>
    <p:extLst>
      <p:ext uri="{BB962C8B-B14F-4D97-AF65-F5344CB8AC3E}">
        <p14:creationId xmlns:p14="http://schemas.microsoft.com/office/powerpoint/2010/main" val="3352269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4"/>
            <a:ext cx="8474199"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663C8597-D378-41D0-836C-36E026A611E5}"/>
              </a:ext>
            </a:extLst>
          </p:cNvPr>
          <p:cNvPicPr>
            <a:picLocks noChangeAspect="1"/>
          </p:cNvPicPr>
          <p:nvPr/>
        </p:nvPicPr>
        <p:blipFill rotWithShape="1">
          <a:blip r:embed="rId2"/>
          <a:srcRect l="20412" r="4579"/>
          <a:stretch/>
        </p:blipFill>
        <p:spPr>
          <a:xfrm>
            <a:off x="339946" y="479653"/>
            <a:ext cx="5691664" cy="5899650"/>
          </a:xfrm>
          <a:prstGeom prst="rect">
            <a:avLst/>
          </a:prstGeom>
        </p:spPr>
      </p:pic>
      <p:sp>
        <p:nvSpPr>
          <p:cNvPr id="19" name="Rectangle 18">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457199"/>
            <a:ext cx="2714120"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C25A5F-322E-4E9A-86A9-D79CB6B112FF}"/>
              </a:ext>
            </a:extLst>
          </p:cNvPr>
          <p:cNvSpPr>
            <a:spLocks noGrp="1"/>
          </p:cNvSpPr>
          <p:nvPr>
            <p:ph type="title"/>
          </p:nvPr>
        </p:nvSpPr>
        <p:spPr>
          <a:xfrm>
            <a:off x="6279542" y="850791"/>
            <a:ext cx="2401512" cy="4198288"/>
          </a:xfrm>
        </p:spPr>
        <p:txBody>
          <a:bodyPr vert="horz" lIns="91440" tIns="45720" rIns="91440" bIns="45720" rtlCol="0" anchor="ctr">
            <a:normAutofit/>
          </a:bodyPr>
          <a:lstStyle/>
          <a:p>
            <a:r>
              <a:rPr lang="en-US" sz="2500">
                <a:solidFill>
                  <a:srgbClr val="FFFFFF"/>
                </a:solidFill>
              </a:rPr>
              <a:t>Let’s do the Fool Proof System of Remembering with LEFT HAND</a:t>
            </a:r>
          </a:p>
        </p:txBody>
      </p:sp>
      <p:sp>
        <p:nvSpPr>
          <p:cNvPr id="21" name="Rectangle 20">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5367338"/>
            <a:ext cx="2714121"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92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38AE9F-C0B6-45D7-9769-7A9C90AFFF9C}"/>
              </a:ext>
            </a:extLst>
          </p:cNvPr>
          <p:cNvPicPr>
            <a:picLocks noChangeAspect="1"/>
          </p:cNvPicPr>
          <p:nvPr/>
        </p:nvPicPr>
        <p:blipFill rotWithShape="1">
          <a:blip r:embed="rId2">
            <a:extLst>
              <a:ext uri="{28A0092B-C50C-407E-A947-70E740481C1C}">
                <a14:useLocalDpi xmlns:a14="http://schemas.microsoft.com/office/drawing/2010/main" val="0"/>
              </a:ext>
            </a:extLst>
          </a:blip>
          <a:srcRect t="12807" b="2923"/>
          <a:stretch/>
        </p:blipFill>
        <p:spPr bwMode="auto">
          <a:xfrm>
            <a:off x="20" y="10"/>
            <a:ext cx="9143980" cy="6857990"/>
          </a:xfrm>
          <a:prstGeom prst="rect">
            <a:avLst/>
          </a:prstGeom>
          <a:noFill/>
        </p:spPr>
      </p:pic>
      <p:sp>
        <p:nvSpPr>
          <p:cNvPr id="3" name="TextBox 2">
            <a:extLst>
              <a:ext uri="{FF2B5EF4-FFF2-40B4-BE49-F238E27FC236}">
                <a16:creationId xmlns:a16="http://schemas.microsoft.com/office/drawing/2014/main" id="{774E972C-A9A1-4635-B1B8-324A51CCBDD1}"/>
              </a:ext>
            </a:extLst>
          </p:cNvPr>
          <p:cNvSpPr txBox="1"/>
          <p:nvPr/>
        </p:nvSpPr>
        <p:spPr>
          <a:xfrm>
            <a:off x="3004457" y="4232366"/>
            <a:ext cx="140208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a:t>Out of the hand!</a:t>
            </a:r>
          </a:p>
        </p:txBody>
      </p:sp>
      <p:sp>
        <p:nvSpPr>
          <p:cNvPr id="4" name="Oval 3">
            <a:extLst>
              <a:ext uri="{FF2B5EF4-FFF2-40B4-BE49-F238E27FC236}">
                <a16:creationId xmlns:a16="http://schemas.microsoft.com/office/drawing/2014/main" id="{61A7658A-FE49-4D8D-93CF-E92A976AF081}"/>
              </a:ext>
            </a:extLst>
          </p:cNvPr>
          <p:cNvSpPr/>
          <p:nvPr/>
        </p:nvSpPr>
        <p:spPr>
          <a:xfrm>
            <a:off x="2945673" y="4505737"/>
            <a:ext cx="383177" cy="3937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725C911-EA48-4CD8-BD5D-0AF0B61D028B}"/>
              </a:ext>
            </a:extLst>
          </p:cNvPr>
          <p:cNvSpPr/>
          <p:nvPr/>
        </p:nvSpPr>
        <p:spPr>
          <a:xfrm>
            <a:off x="3114401" y="4676502"/>
            <a:ext cx="45719" cy="5225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687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551">
            <a:extLst>
              <a:ext uri="{FF2B5EF4-FFF2-40B4-BE49-F238E27FC236}">
                <a16:creationId xmlns:a16="http://schemas.microsoft.com/office/drawing/2014/main" id="{BFA79194-DB77-4E39-B18A-7A1771FC3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883" y="2786308"/>
            <a:ext cx="3108325" cy="33496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12220">
            <a:extLst>
              <a:ext uri="{FF2B5EF4-FFF2-40B4-BE49-F238E27FC236}">
                <a16:creationId xmlns:a16="http://schemas.microsoft.com/office/drawing/2014/main" id="{80F02170-6E2C-4279-B83A-CC7ACB19F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602" y="3367405"/>
            <a:ext cx="2103438" cy="18748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8C3837C-25D7-4DDD-8BBA-E45F46DF80A8}"/>
              </a:ext>
            </a:extLst>
          </p:cNvPr>
          <p:cNvGrpSpPr/>
          <p:nvPr/>
        </p:nvGrpSpPr>
        <p:grpSpPr>
          <a:xfrm>
            <a:off x="632960" y="5305790"/>
            <a:ext cx="4514080" cy="589623"/>
            <a:chOff x="-606560" y="-373015"/>
            <a:chExt cx="4514080" cy="589623"/>
          </a:xfrm>
        </p:grpSpPr>
        <p:grpSp>
          <p:nvGrpSpPr>
            <p:cNvPr id="5" name="Group 4">
              <a:extLst>
                <a:ext uri="{FF2B5EF4-FFF2-40B4-BE49-F238E27FC236}">
                  <a16:creationId xmlns:a16="http://schemas.microsoft.com/office/drawing/2014/main" id="{85CF13F0-F4C3-418A-95D4-B93FE8614B21}"/>
                </a:ext>
              </a:extLst>
            </p:cNvPr>
            <p:cNvGrpSpPr/>
            <p:nvPr/>
          </p:nvGrpSpPr>
          <p:grpSpPr>
            <a:xfrm>
              <a:off x="-606560" y="-291832"/>
              <a:ext cx="3609999" cy="508440"/>
              <a:chOff x="-606560" y="-291832"/>
              <a:chExt cx="3609999" cy="508440"/>
            </a:xfrm>
          </p:grpSpPr>
          <p:sp>
            <p:nvSpPr>
              <p:cNvPr id="7" name="Text Box 2601">
                <a:extLst>
                  <a:ext uri="{FF2B5EF4-FFF2-40B4-BE49-F238E27FC236}">
                    <a16:creationId xmlns:a16="http://schemas.microsoft.com/office/drawing/2014/main" id="{8B71D181-F160-44C1-A19D-F4743B304730}"/>
                  </a:ext>
                </a:extLst>
              </p:cNvPr>
              <p:cNvSpPr txBox="1"/>
              <p:nvPr/>
            </p:nvSpPr>
            <p:spPr>
              <a:xfrm>
                <a:off x="-606560" y="-291832"/>
                <a:ext cx="1826662" cy="27129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nSpc>
                    <a:spcPct val="115000"/>
                  </a:lnSpc>
                  <a:spcBef>
                    <a:spcPts val="300"/>
                  </a:spcBef>
                  <a:spcAft>
                    <a:spcPts val="300"/>
                  </a:spcAft>
                </a:pPr>
                <a:r>
                  <a:rPr lang="en-GB" sz="800" b="1"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rPr>
                  <a:t>arrow coming towards you (out of the page)</a:t>
                </a:r>
              </a:p>
            </p:txBody>
          </p:sp>
          <p:grpSp>
            <p:nvGrpSpPr>
              <p:cNvPr id="8" name="Group 7">
                <a:extLst>
                  <a:ext uri="{FF2B5EF4-FFF2-40B4-BE49-F238E27FC236}">
                    <a16:creationId xmlns:a16="http://schemas.microsoft.com/office/drawing/2014/main" id="{089FB28F-B71A-4459-A50F-2EE2284486D1}"/>
                  </a:ext>
                </a:extLst>
              </p:cNvPr>
              <p:cNvGrpSpPr/>
              <p:nvPr/>
            </p:nvGrpSpPr>
            <p:grpSpPr>
              <a:xfrm>
                <a:off x="322603" y="-97717"/>
                <a:ext cx="2680836" cy="314325"/>
                <a:chOff x="-1106147" y="-173917"/>
                <a:chExt cx="2680836" cy="314325"/>
              </a:xfrm>
            </p:grpSpPr>
            <p:sp>
              <p:nvSpPr>
                <p:cNvPr id="9" name="Oval 8">
                  <a:extLst>
                    <a:ext uri="{FF2B5EF4-FFF2-40B4-BE49-F238E27FC236}">
                      <a16:creationId xmlns:a16="http://schemas.microsoft.com/office/drawing/2014/main" id="{95544AFC-0361-4CA3-A87E-2493AD6F35F0}"/>
                    </a:ext>
                  </a:extLst>
                </p:cNvPr>
                <p:cNvSpPr/>
                <p:nvPr/>
              </p:nvSpPr>
              <p:spPr>
                <a:xfrm>
                  <a:off x="-1106147" y="47992"/>
                  <a:ext cx="51435" cy="450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Cross 9">
                  <a:extLst>
                    <a:ext uri="{FF2B5EF4-FFF2-40B4-BE49-F238E27FC236}">
                      <a16:creationId xmlns:a16="http://schemas.microsoft.com/office/drawing/2014/main" id="{9973C611-389B-4092-ABE7-844AC05CCDA6}"/>
                    </a:ext>
                  </a:extLst>
                </p:cNvPr>
                <p:cNvSpPr/>
                <p:nvPr/>
              </p:nvSpPr>
              <p:spPr>
                <a:xfrm rot="2806542">
                  <a:off x="1269889" y="-164392"/>
                  <a:ext cx="314325" cy="295275"/>
                </a:xfrm>
                <a:prstGeom prst="plus">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6" name="Text Box 2603">
              <a:extLst>
                <a:ext uri="{FF2B5EF4-FFF2-40B4-BE49-F238E27FC236}">
                  <a16:creationId xmlns:a16="http://schemas.microsoft.com/office/drawing/2014/main" id="{8C11136D-48AD-46D5-A73D-2EBE334BB9AA}"/>
                </a:ext>
              </a:extLst>
            </p:cNvPr>
            <p:cNvSpPr txBox="1"/>
            <p:nvPr/>
          </p:nvSpPr>
          <p:spPr>
            <a:xfrm>
              <a:off x="1863236" y="-373015"/>
              <a:ext cx="2044284" cy="12971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nSpc>
                  <a:spcPct val="115000"/>
                </a:lnSpc>
                <a:spcBef>
                  <a:spcPts val="300"/>
                </a:spcBef>
                <a:spcAft>
                  <a:spcPts val="300"/>
                </a:spcAft>
              </a:pPr>
              <a:r>
                <a:rPr lang="en-GB" sz="800" b="1" dirty="0">
                  <a:solidFill>
                    <a:srgbClr val="892D4D"/>
                  </a:solidFill>
                  <a:effectLst/>
                  <a:latin typeface="Trebuchet MS" panose="020B0603020202020204" pitchFamily="34" charset="0"/>
                  <a:ea typeface="Times New Roman" panose="02020603050405020304" pitchFamily="18" charset="0"/>
                  <a:cs typeface="Times New Roman" panose="02020603050405020304" pitchFamily="18" charset="0"/>
                </a:rPr>
                <a:t>arrow going away from you (into the page)</a:t>
              </a:r>
            </a:p>
          </p:txBody>
        </p:sp>
      </p:grpSp>
      <p:pic>
        <p:nvPicPr>
          <p:cNvPr id="6153" name="Picture 12218">
            <a:extLst>
              <a:ext uri="{FF2B5EF4-FFF2-40B4-BE49-F238E27FC236}">
                <a16:creationId xmlns:a16="http://schemas.microsoft.com/office/drawing/2014/main" id="{7AE5B349-9C17-4AE7-B1B4-CB3DB9F9C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60" y="3308667"/>
            <a:ext cx="1909762" cy="1933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a:extLst>
              <a:ext uri="{FF2B5EF4-FFF2-40B4-BE49-F238E27FC236}">
                <a16:creationId xmlns:a16="http://schemas.microsoft.com/office/drawing/2014/main" id="{6455FC83-52B2-4155-B2BE-D0DB7F240470}"/>
              </a:ext>
            </a:extLst>
          </p:cNvPr>
          <p:cNvSpPr>
            <a:spLocks noChangeArrowheads="1"/>
          </p:cNvSpPr>
          <p:nvPr/>
        </p:nvSpPr>
        <p:spPr bwMode="auto">
          <a:xfrm>
            <a:off x="601747" y="935469"/>
            <a:ext cx="7998828" cy="189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90440"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As we are working on 2D paper for a 3D model we have to show the extra dimension of going in and coming out of the paper. To distinguish these we use the arrow model. If an arrow was coming towards you, you would see the point. A great big dot (duck)! If the arrow was going away from you, you would notice the feathers arranged as a cross.</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3">
            <a:extLst>
              <a:ext uri="{FF2B5EF4-FFF2-40B4-BE49-F238E27FC236}">
                <a16:creationId xmlns:a16="http://schemas.microsoft.com/office/drawing/2014/main" id="{E490C1D0-6A5F-4FC1-AE56-4FF5FA1598CE}"/>
              </a:ext>
            </a:extLst>
          </p:cNvPr>
          <p:cNvSpPr>
            <a:spLocks noChangeArrowheads="1"/>
          </p:cNvSpPr>
          <p:nvPr/>
        </p:nvSpPr>
        <p:spPr bwMode="auto">
          <a:xfrm>
            <a:off x="152400" y="143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4">
            <a:extLst>
              <a:ext uri="{FF2B5EF4-FFF2-40B4-BE49-F238E27FC236}">
                <a16:creationId xmlns:a16="http://schemas.microsoft.com/office/drawing/2014/main" id="{FC637C04-66C2-4783-AA4C-2344CD16C41A}"/>
              </a:ext>
            </a:extLst>
          </p:cNvPr>
          <p:cNvSpPr>
            <a:spLocks noChangeArrowheads="1"/>
          </p:cNvSpPr>
          <p:nvPr/>
        </p:nvSpPr>
        <p:spPr bwMode="auto">
          <a:xfrm>
            <a:off x="15240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17">
            <a:extLst>
              <a:ext uri="{FF2B5EF4-FFF2-40B4-BE49-F238E27FC236}">
                <a16:creationId xmlns:a16="http://schemas.microsoft.com/office/drawing/2014/main" id="{2B223ED1-DF48-4906-B8A2-F80D56CA19EF}"/>
              </a:ext>
            </a:extLst>
          </p:cNvPr>
          <p:cNvSpPr>
            <a:spLocks noChangeArrowheads="1"/>
          </p:cNvSpPr>
          <p:nvPr/>
        </p:nvSpPr>
        <p:spPr bwMode="auto">
          <a:xfrm>
            <a:off x="15240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Trebuchet MS" panose="020B0603020202020204" pitchFamily="34" charset="0"/>
                <a:ea typeface="Times New Roman" panose="02020603050405020304" pitchFamily="18" charset="0"/>
                <a:cs typeface="Arial" panose="020B0604020202020204" pitchFamily="34" charset="0"/>
              </a:rPr>
              <a:t>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17" name="Group 16">
            <a:extLst>
              <a:ext uri="{FF2B5EF4-FFF2-40B4-BE49-F238E27FC236}">
                <a16:creationId xmlns:a16="http://schemas.microsoft.com/office/drawing/2014/main" id="{E0696DE5-A633-4976-9399-B088906A6537}"/>
              </a:ext>
            </a:extLst>
          </p:cNvPr>
          <p:cNvGrpSpPr>
            <a:grpSpLocks/>
          </p:cNvGrpSpPr>
          <p:nvPr/>
        </p:nvGrpSpPr>
        <p:grpSpPr bwMode="auto">
          <a:xfrm>
            <a:off x="5112237" y="2558347"/>
            <a:ext cx="3462655" cy="1934845"/>
            <a:chOff x="2445" y="11767"/>
            <a:chExt cx="5453" cy="3047"/>
          </a:xfrm>
        </p:grpSpPr>
        <p:grpSp>
          <p:nvGrpSpPr>
            <p:cNvPr id="18" name="Group 17">
              <a:extLst>
                <a:ext uri="{FF2B5EF4-FFF2-40B4-BE49-F238E27FC236}">
                  <a16:creationId xmlns:a16="http://schemas.microsoft.com/office/drawing/2014/main" id="{68785A6C-4E3A-47C0-B403-D17D1F0B2590}"/>
                </a:ext>
              </a:extLst>
            </p:cNvPr>
            <p:cNvGrpSpPr>
              <a:grpSpLocks/>
            </p:cNvGrpSpPr>
            <p:nvPr/>
          </p:nvGrpSpPr>
          <p:grpSpPr bwMode="auto">
            <a:xfrm>
              <a:off x="3642" y="12306"/>
              <a:ext cx="912" cy="513"/>
              <a:chOff x="3699" y="12762"/>
              <a:chExt cx="912" cy="513"/>
            </a:xfrm>
          </p:grpSpPr>
          <p:sp>
            <p:nvSpPr>
              <p:cNvPr id="25" name="Oval 24">
                <a:extLst>
                  <a:ext uri="{FF2B5EF4-FFF2-40B4-BE49-F238E27FC236}">
                    <a16:creationId xmlns:a16="http://schemas.microsoft.com/office/drawing/2014/main" id="{B9E68CF0-C2D0-4506-91FB-DE40EBBBA1FA}"/>
                  </a:ext>
                </a:extLst>
              </p:cNvPr>
              <p:cNvSpPr>
                <a:spLocks noChangeArrowheads="1"/>
              </p:cNvSpPr>
              <p:nvPr/>
            </p:nvSpPr>
            <p:spPr bwMode="auto">
              <a:xfrm>
                <a:off x="3699" y="13104"/>
                <a:ext cx="114" cy="11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cxnSp>
            <p:nvCxnSpPr>
              <p:cNvPr id="26" name="AutoShape 1544">
                <a:extLst>
                  <a:ext uri="{FF2B5EF4-FFF2-40B4-BE49-F238E27FC236}">
                    <a16:creationId xmlns:a16="http://schemas.microsoft.com/office/drawing/2014/main" id="{69EDF42B-D738-49CC-AD76-BFED18CBA2F1}"/>
                  </a:ext>
                </a:extLst>
              </p:cNvPr>
              <p:cNvCxnSpPr>
                <a:cxnSpLocks noChangeShapeType="1"/>
              </p:cNvCxnSpPr>
              <p:nvPr/>
            </p:nvCxnSpPr>
            <p:spPr bwMode="auto">
              <a:xfrm>
                <a:off x="3813" y="13161"/>
                <a:ext cx="62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 name="Text Box 1545">
                <a:extLst>
                  <a:ext uri="{FF2B5EF4-FFF2-40B4-BE49-F238E27FC236}">
                    <a16:creationId xmlns:a16="http://schemas.microsoft.com/office/drawing/2014/main" id="{B1E92156-1409-4CAD-A158-E1EA58D7DC1E}"/>
                  </a:ext>
                </a:extLst>
              </p:cNvPr>
              <p:cNvSpPr txBox="1">
                <a:spLocks noChangeArrowheads="1"/>
              </p:cNvSpPr>
              <p:nvPr/>
            </p:nvSpPr>
            <p:spPr bwMode="auto">
              <a:xfrm>
                <a:off x="4098" y="12762"/>
                <a:ext cx="513"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Bef>
                    <a:spcPts val="300"/>
                  </a:spcBef>
                  <a:spcAft>
                    <a:spcPts val="300"/>
                  </a:spcAft>
                </a:pPr>
                <a:r>
                  <a:rPr lang="en-GB" sz="1100" i="1">
                    <a:effectLst/>
                    <a:latin typeface="Trebuchet MS" panose="020B0603020202020204" pitchFamily="34" charset="0"/>
                    <a:ea typeface="Times New Roman" panose="02020603050405020304" pitchFamily="18" charset="0"/>
                    <a:cs typeface="Times New Roman" panose="02020603050405020304" pitchFamily="18" charset="0"/>
                  </a:rPr>
                  <a:t>v</a:t>
                </a:r>
                <a:endParaRPr lang="en-GB" sz="11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cxnSp>
          <p:nvCxnSpPr>
            <p:cNvPr id="19" name="AutoShape 1546">
              <a:extLst>
                <a:ext uri="{FF2B5EF4-FFF2-40B4-BE49-F238E27FC236}">
                  <a16:creationId xmlns:a16="http://schemas.microsoft.com/office/drawing/2014/main" id="{DE747357-7E07-4564-A914-844ABA3551EB}"/>
                </a:ext>
              </a:extLst>
            </p:cNvPr>
            <p:cNvCxnSpPr>
              <a:cxnSpLocks noChangeShapeType="1"/>
            </p:cNvCxnSpPr>
            <p:nvPr/>
          </p:nvCxnSpPr>
          <p:spPr bwMode="auto">
            <a:xfrm>
              <a:off x="3699" y="12762"/>
              <a:ext cx="0" cy="6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Text Box 1547">
              <a:extLst>
                <a:ext uri="{FF2B5EF4-FFF2-40B4-BE49-F238E27FC236}">
                  <a16:creationId xmlns:a16="http://schemas.microsoft.com/office/drawing/2014/main" id="{561C86F9-9457-435F-A385-5AE9A5AB1278}"/>
                </a:ext>
              </a:extLst>
            </p:cNvPr>
            <p:cNvSpPr txBox="1">
              <a:spLocks noChangeArrowheads="1"/>
            </p:cNvSpPr>
            <p:nvPr/>
          </p:nvSpPr>
          <p:spPr bwMode="auto">
            <a:xfrm>
              <a:off x="3585" y="13275"/>
              <a:ext cx="798"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Bef>
                  <a:spcPts val="300"/>
                </a:spcBef>
                <a:spcAft>
                  <a:spcPts val="300"/>
                </a:spcAft>
              </a:pPr>
              <a:r>
                <a:rPr lang="en-GB" sz="1100" i="1">
                  <a:effectLst/>
                  <a:latin typeface="Trebuchet MS" panose="020B0603020202020204" pitchFamily="34" charset="0"/>
                  <a:ea typeface="Times New Roman" panose="02020603050405020304" pitchFamily="18" charset="0"/>
                  <a:cs typeface="Times New Roman" panose="02020603050405020304" pitchFamily="18" charset="0"/>
                </a:rPr>
                <a:t>F</a:t>
              </a:r>
              <a:endParaRPr lang="en-GB" sz="11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 name="Text Box 1548">
              <a:extLst>
                <a:ext uri="{FF2B5EF4-FFF2-40B4-BE49-F238E27FC236}">
                  <a16:creationId xmlns:a16="http://schemas.microsoft.com/office/drawing/2014/main" id="{90F822D7-2EC6-4394-A20F-938FB62DB270}"/>
                </a:ext>
              </a:extLst>
            </p:cNvPr>
            <p:cNvSpPr txBox="1">
              <a:spLocks noChangeArrowheads="1"/>
            </p:cNvSpPr>
            <p:nvPr/>
          </p:nvSpPr>
          <p:spPr bwMode="auto">
            <a:xfrm>
              <a:off x="5846" y="11767"/>
              <a:ext cx="2052"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sz="1100" dirty="0">
                  <a:effectLst/>
                  <a:latin typeface="Trebuchet MS" panose="020B0603020202020204" pitchFamily="34" charset="0"/>
                  <a:ea typeface="Times New Roman" panose="02020603050405020304" pitchFamily="18" charset="0"/>
                  <a:cs typeface="Times New Roman" panose="02020603050405020304" pitchFamily="18" charset="0"/>
                </a:rPr>
                <a:t>magnetic field perpendicularly into the page</a:t>
              </a:r>
            </a:p>
          </p:txBody>
        </p:sp>
        <p:sp>
          <p:nvSpPr>
            <p:cNvPr id="22" name="Arc 1549">
              <a:extLst>
                <a:ext uri="{FF2B5EF4-FFF2-40B4-BE49-F238E27FC236}">
                  <a16:creationId xmlns:a16="http://schemas.microsoft.com/office/drawing/2014/main" id="{42E8B6B6-34C9-40B8-8788-B36B51B2F46F}"/>
                </a:ext>
              </a:extLst>
            </p:cNvPr>
            <p:cNvSpPr>
              <a:spLocks/>
            </p:cNvSpPr>
            <p:nvPr/>
          </p:nvSpPr>
          <p:spPr bwMode="auto">
            <a:xfrm>
              <a:off x="3756" y="12705"/>
              <a:ext cx="1539"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3" name="Text Box 1550">
              <a:extLst>
                <a:ext uri="{FF2B5EF4-FFF2-40B4-BE49-F238E27FC236}">
                  <a16:creationId xmlns:a16="http://schemas.microsoft.com/office/drawing/2014/main" id="{E1076AE1-D5BF-44A7-A274-BB4102D8CDF8}"/>
                </a:ext>
              </a:extLst>
            </p:cNvPr>
            <p:cNvSpPr txBox="1">
              <a:spLocks noChangeArrowheads="1"/>
            </p:cNvSpPr>
            <p:nvPr/>
          </p:nvSpPr>
          <p:spPr bwMode="auto">
            <a:xfrm>
              <a:off x="2445" y="12420"/>
              <a:ext cx="1425"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sz="1100">
                  <a:effectLst/>
                  <a:latin typeface="Trebuchet MS" panose="020B0603020202020204" pitchFamily="34" charset="0"/>
                  <a:ea typeface="Times New Roman" panose="02020603050405020304" pitchFamily="18" charset="0"/>
                  <a:cs typeface="Times New Roman" panose="02020603050405020304" pitchFamily="18" charset="0"/>
                </a:rPr>
                <a:t>negative charge</a:t>
              </a:r>
            </a:p>
          </p:txBody>
        </p:sp>
        <p:sp>
          <p:nvSpPr>
            <p:cNvPr id="24" name="Text Box 1551">
              <a:extLst>
                <a:ext uri="{FF2B5EF4-FFF2-40B4-BE49-F238E27FC236}">
                  <a16:creationId xmlns:a16="http://schemas.microsoft.com/office/drawing/2014/main" id="{16758927-40A1-44B2-965E-FBA94853C2BC}"/>
                </a:ext>
              </a:extLst>
            </p:cNvPr>
            <p:cNvSpPr txBox="1">
              <a:spLocks noChangeArrowheads="1"/>
            </p:cNvSpPr>
            <p:nvPr/>
          </p:nvSpPr>
          <p:spPr bwMode="auto">
            <a:xfrm>
              <a:off x="4269" y="14073"/>
              <a:ext cx="1777"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300"/>
                </a:spcBef>
                <a:spcAft>
                  <a:spcPts val="300"/>
                </a:spcAft>
              </a:pPr>
              <a:r>
                <a:rPr lang="en-GB" sz="1100">
                  <a:effectLst/>
                  <a:latin typeface="Trebuchet MS" panose="020B0603020202020204" pitchFamily="34" charset="0"/>
                  <a:ea typeface="Times New Roman" panose="02020603050405020304" pitchFamily="18" charset="0"/>
                  <a:cs typeface="Times New Roman" panose="02020603050405020304" pitchFamily="18" charset="0"/>
                </a:rPr>
                <a:t>path of </a:t>
              </a:r>
            </a:p>
            <a:p>
              <a:pPr algn="ctr">
                <a:lnSpc>
                  <a:spcPct val="115000"/>
                </a:lnSpc>
                <a:spcBef>
                  <a:spcPts val="300"/>
                </a:spcBef>
                <a:spcAft>
                  <a:spcPts val="300"/>
                </a:spcAft>
              </a:pPr>
              <a:r>
                <a:rPr lang="en-GB" sz="1100">
                  <a:effectLst/>
                  <a:latin typeface="Trebuchet MS" panose="020B0603020202020204" pitchFamily="34" charset="0"/>
                  <a:ea typeface="Times New Roman" panose="02020603050405020304" pitchFamily="18" charset="0"/>
                  <a:cs typeface="Times New Roman" panose="02020603050405020304" pitchFamily="18" charset="0"/>
                </a:rPr>
                <a:t>negative charge</a:t>
              </a:r>
            </a:p>
          </p:txBody>
        </p:sp>
      </p:grpSp>
      <p:sp>
        <p:nvSpPr>
          <p:cNvPr id="29" name="TextBox 28">
            <a:extLst>
              <a:ext uri="{FF2B5EF4-FFF2-40B4-BE49-F238E27FC236}">
                <a16:creationId xmlns:a16="http://schemas.microsoft.com/office/drawing/2014/main" id="{C83C5FE0-7C48-4CB5-B633-0538F3B1B55C}"/>
              </a:ext>
            </a:extLst>
          </p:cNvPr>
          <p:cNvSpPr txBox="1"/>
          <p:nvPr/>
        </p:nvSpPr>
        <p:spPr>
          <a:xfrm>
            <a:off x="4350142" y="2305324"/>
            <a:ext cx="4572000" cy="3548215"/>
          </a:xfrm>
          <a:prstGeom prst="rect">
            <a:avLst/>
          </a:prstGeom>
          <a:noFill/>
        </p:spPr>
        <p:txBody>
          <a:bodyPr wrap="square">
            <a:spAutoFit/>
          </a:bodyPr>
          <a:lstStyle/>
          <a:p>
            <a:pPr algn="just">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tabLst>
                <a:tab pos="1447800" algn="l"/>
                <a:tab pos="2171700" algn="l"/>
                <a:tab pos="2895600" algn="l"/>
                <a:tab pos="3619500" algn="l"/>
              </a:tabLs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	×	×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tabLst>
                <a:tab pos="1447800" algn="l"/>
                <a:tab pos="2171700" algn="l"/>
                <a:tab pos="2895600" algn="l"/>
                <a:tab pos="3619500" algn="l"/>
              </a:tabLs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	×	×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tabLst>
                <a:tab pos="1447800" algn="l"/>
                <a:tab pos="2171700" algn="l"/>
                <a:tab pos="2895600" algn="l"/>
                <a:tab pos="3619500" algn="l"/>
              </a:tabLs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	×	×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 </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5F109AE-B842-4A5C-A4C1-CF2B44D085F1}"/>
              </a:ext>
            </a:extLst>
          </p:cNvPr>
          <p:cNvSpPr txBox="1"/>
          <p:nvPr/>
        </p:nvSpPr>
        <p:spPr>
          <a:xfrm>
            <a:off x="256721" y="6048813"/>
            <a:ext cx="8613985" cy="702821"/>
          </a:xfrm>
          <a:prstGeom prst="rect">
            <a:avLst/>
          </a:prstGeom>
          <a:noFill/>
        </p:spPr>
        <p:txBody>
          <a:bodyPr wrap="square">
            <a:spAutoFit/>
          </a:bodyPr>
          <a:lstStyle/>
          <a:p>
            <a:pPr algn="just">
              <a:lnSpc>
                <a:spcPct val="115000"/>
              </a:lnSpc>
              <a:spcBef>
                <a:spcPts val="300"/>
              </a:spcBef>
              <a:spcAft>
                <a:spcPts val="300"/>
              </a:spcAft>
            </a:pPr>
            <a:r>
              <a:rPr lang="en-GB" sz="1800" dirty="0">
                <a:effectLst/>
                <a:latin typeface="Trebuchet MS" panose="020B0603020202020204" pitchFamily="34" charset="0"/>
                <a:ea typeface="Times New Roman" panose="02020603050405020304" pitchFamily="18" charset="0"/>
                <a:cs typeface="Arial" panose="020B0604020202020204" pitchFamily="34" charset="0"/>
              </a:rPr>
              <a:t>The motor rules are also used to determine the direction of spin of the coil in an electric motor</a:t>
            </a: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069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CB7738-739C-4EB5-8055-2F5847897BC5}"/>
              </a:ext>
            </a:extLst>
          </p:cNvPr>
          <p:cNvSpPr>
            <a:spLocks noChangeArrowheads="1"/>
          </p:cNvSpPr>
          <p:nvPr/>
        </p:nvSpPr>
        <p:spPr bwMode="auto">
          <a:xfrm>
            <a:off x="567409" y="672867"/>
            <a:ext cx="85765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4" algn="l" defTabSz="914400" rtl="0" eaLnBrk="0" fontAlgn="base" latinLnBrk="0" hangingPunct="0">
              <a:lnSpc>
                <a:spcPct val="100000"/>
              </a:lnSpc>
              <a:spcBef>
                <a:spcPct val="0"/>
              </a:spcBef>
              <a:spcAft>
                <a:spcPct val="0"/>
              </a:spcAft>
              <a:buClrTx/>
              <a:buSzTx/>
              <a:tabLst/>
            </a:pPr>
            <a:r>
              <a:rPr kumimoji="0" lang="en-GB" altLang="en-US"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Copy the diagrams below and describe the movement of the particle in the magnetic field.</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7169" name="Picture 11523">
            <a:extLst>
              <a:ext uri="{FF2B5EF4-FFF2-40B4-BE49-F238E27FC236}">
                <a16:creationId xmlns:a16="http://schemas.microsoft.com/office/drawing/2014/main" id="{715108CD-AC72-4474-94D2-BB599B5E6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666" y="1380066"/>
            <a:ext cx="5851525"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F0B755C-0C45-4785-8B2F-658370BBF9D0}"/>
              </a:ext>
            </a:extLst>
          </p:cNvPr>
          <p:cNvSpPr>
            <a:spLocks noChangeArrowheads="1"/>
          </p:cNvSpPr>
          <p:nvPr/>
        </p:nvSpPr>
        <p:spPr bwMode="auto">
          <a:xfrm>
            <a:off x="474274" y="2768600"/>
            <a:ext cx="73453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just" defTabSz="914400" rtl="0" eaLnBrk="0" fontAlgn="base" latinLnBrk="0" hangingPunct="0">
              <a:lnSpc>
                <a:spcPct val="100000"/>
              </a:lnSpc>
              <a:spcBef>
                <a:spcPct val="0"/>
              </a:spcBef>
              <a:spcAft>
                <a:spcPct val="0"/>
              </a:spcAft>
              <a:buClrTx/>
              <a:buSzTx/>
              <a:tabLst/>
            </a:pPr>
            <a:r>
              <a:rPr kumimoji="0" lang="en-GB" altLang="en-US" b="0" i="0" u="none" strike="noStrike" cap="none" normalizeH="0" baseline="0" dirty="0">
                <a:ln>
                  <a:noFill/>
                </a:ln>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Using the same magnetic fields as shown above replace each of the particles with an alpha particle. Describe the motion of the alpha particle due to the force from each field.</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88AD254-DB96-4489-8CE7-6AAE17449964}"/>
              </a:ext>
            </a:extLst>
          </p:cNvPr>
          <p:cNvSpPr txBox="1"/>
          <p:nvPr/>
        </p:nvSpPr>
        <p:spPr>
          <a:xfrm>
            <a:off x="1227667" y="4512733"/>
            <a:ext cx="3147015" cy="369332"/>
          </a:xfrm>
          <a:prstGeom prst="rect">
            <a:avLst/>
          </a:prstGeom>
          <a:noFill/>
        </p:spPr>
        <p:txBody>
          <a:bodyPr wrap="none" rtlCol="0">
            <a:spAutoFit/>
          </a:bodyPr>
          <a:lstStyle/>
          <a:p>
            <a:r>
              <a:rPr lang="en-GB" dirty="0"/>
              <a:t>Complete the tutorial sheet</a:t>
            </a:r>
          </a:p>
        </p:txBody>
      </p:sp>
    </p:spTree>
    <p:extLst>
      <p:ext uri="{BB962C8B-B14F-4D97-AF65-F5344CB8AC3E}">
        <p14:creationId xmlns:p14="http://schemas.microsoft.com/office/powerpoint/2010/main" val="308078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ED66-8255-4DE7-AA81-03AA908AAF8F}"/>
              </a:ext>
            </a:extLst>
          </p:cNvPr>
          <p:cNvSpPr>
            <a:spLocks noGrp="1"/>
          </p:cNvSpPr>
          <p:nvPr>
            <p:ph type="title"/>
          </p:nvPr>
        </p:nvSpPr>
        <p:spPr>
          <a:xfrm>
            <a:off x="276392" y="191616"/>
            <a:ext cx="11029616" cy="1188720"/>
          </a:xfrm>
        </p:spPr>
        <p:txBody>
          <a:bodyPr>
            <a:normAutofit/>
          </a:bodyPr>
          <a:lstStyle/>
          <a:p>
            <a:r>
              <a:rPr lang="en-GB" dirty="0"/>
              <a:t>Electric fields</a:t>
            </a:r>
          </a:p>
        </p:txBody>
      </p:sp>
      <p:graphicFrame>
        <p:nvGraphicFramePr>
          <p:cNvPr id="5" name="Content Placeholder 2">
            <a:extLst>
              <a:ext uri="{FF2B5EF4-FFF2-40B4-BE49-F238E27FC236}">
                <a16:creationId xmlns:a16="http://schemas.microsoft.com/office/drawing/2014/main" id="{1B6CE24B-19F7-49B8-8F7E-B308C2946888}"/>
              </a:ext>
            </a:extLst>
          </p:cNvPr>
          <p:cNvGraphicFramePr>
            <a:graphicFrameLocks noGrp="1"/>
          </p:cNvGraphicFramePr>
          <p:nvPr>
            <p:ph idx="1"/>
            <p:extLst>
              <p:ext uri="{D42A27DB-BD31-4B8C-83A1-F6EECF244321}">
                <p14:modId xmlns:p14="http://schemas.microsoft.com/office/powerpoint/2010/main" val="2656709984"/>
              </p:ext>
            </p:extLst>
          </p:nvPr>
        </p:nvGraphicFramePr>
        <p:xfrm>
          <a:off x="420325" y="2059940"/>
          <a:ext cx="9096208" cy="3184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214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A887BC5A-A8F7-489F-8982-70E610E94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7E89BD3B-D523-4770-93E8-3E1DDE2B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102">
            <a:extLst>
              <a:ext uri="{FF2B5EF4-FFF2-40B4-BE49-F238E27FC236}">
                <a16:creationId xmlns:a16="http://schemas.microsoft.com/office/drawing/2014/main" id="{4CFCD5A8-05B8-424F-964A-EB97BE65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5" name="Rectangle 104">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0" y="699565"/>
            <a:ext cx="2664849" cy="5156200"/>
            <a:chOff x="7807230" y="2012810"/>
            <a:chExt cx="3251252" cy="3459865"/>
          </a:xfrm>
        </p:grpSpPr>
        <p:sp>
          <p:nvSpPr>
            <p:cNvPr id="108" name="Rectangle 107">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Content Placeholder 31">
            <a:extLst>
              <a:ext uri="{FF2B5EF4-FFF2-40B4-BE49-F238E27FC236}">
                <a16:creationId xmlns:a16="http://schemas.microsoft.com/office/drawing/2014/main" id="{8FAC50E9-5950-426A-A0AB-56BE1E0BC8E8}"/>
              </a:ext>
            </a:extLst>
          </p:cNvPr>
          <p:cNvPicPr>
            <a:picLocks noGrp="1" noChangeAspect="1"/>
          </p:cNvPicPr>
          <p:nvPr>
            <p:ph idx="1"/>
          </p:nvPr>
        </p:nvPicPr>
        <p:blipFill>
          <a:blip r:embed="rId2"/>
          <a:stretch>
            <a:fillRect/>
          </a:stretch>
        </p:blipFill>
        <p:spPr>
          <a:xfrm>
            <a:off x="529926" y="1964367"/>
            <a:ext cx="2407158" cy="2626595"/>
          </a:xfrm>
          <a:prstGeom prst="rect">
            <a:avLst/>
          </a:prstGeom>
        </p:spPr>
      </p:pic>
      <p:grpSp>
        <p:nvGrpSpPr>
          <p:cNvPr id="111" name="Group 110">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39575" y="699565"/>
            <a:ext cx="2664849" cy="5156200"/>
            <a:chOff x="7807230" y="2012810"/>
            <a:chExt cx="3251252" cy="3459865"/>
          </a:xfrm>
        </p:grpSpPr>
        <p:sp>
          <p:nvSpPr>
            <p:cNvPr id="112" name="Rectangle 111">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4" name="Picture 33">
            <a:extLst>
              <a:ext uri="{FF2B5EF4-FFF2-40B4-BE49-F238E27FC236}">
                <a16:creationId xmlns:a16="http://schemas.microsoft.com/office/drawing/2014/main" id="{FFA36887-8460-41B5-82B6-223F90F95852}"/>
              </a:ext>
            </a:extLst>
          </p:cNvPr>
          <p:cNvPicPr>
            <a:picLocks noChangeAspect="1"/>
          </p:cNvPicPr>
          <p:nvPr/>
        </p:nvPicPr>
        <p:blipFill>
          <a:blip r:embed="rId3"/>
          <a:stretch>
            <a:fillRect/>
          </a:stretch>
        </p:blipFill>
        <p:spPr>
          <a:xfrm>
            <a:off x="3365499" y="2128247"/>
            <a:ext cx="2407158" cy="2298835"/>
          </a:xfrm>
          <a:prstGeom prst="rect">
            <a:avLst/>
          </a:prstGeom>
        </p:spPr>
      </p:pic>
      <p:grpSp>
        <p:nvGrpSpPr>
          <p:cNvPr id="115" name="Group 114">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78069" y="699565"/>
            <a:ext cx="2664849" cy="5156200"/>
            <a:chOff x="7807230" y="2012810"/>
            <a:chExt cx="3251252" cy="3459865"/>
          </a:xfrm>
        </p:grpSpPr>
        <p:sp>
          <p:nvSpPr>
            <p:cNvPr id="116" name="Rectangle 115">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5" name="Picture 34" descr="Graphical user interface, application&#10;&#10;Description automatically generated">
            <a:extLst>
              <a:ext uri="{FF2B5EF4-FFF2-40B4-BE49-F238E27FC236}">
                <a16:creationId xmlns:a16="http://schemas.microsoft.com/office/drawing/2014/main" id="{0AFE64F2-0E15-4BE5-9F9D-7B3C0352C2E7}"/>
              </a:ext>
            </a:extLst>
          </p:cNvPr>
          <p:cNvPicPr>
            <a:picLocks noChangeAspect="1"/>
          </p:cNvPicPr>
          <p:nvPr/>
        </p:nvPicPr>
        <p:blipFill rotWithShape="1">
          <a:blip r:embed="rId4">
            <a:extLst>
              <a:ext uri="{28A0092B-C50C-407E-A947-70E740481C1C}">
                <a14:useLocalDpi xmlns:a14="http://schemas.microsoft.com/office/drawing/2010/main" val="0"/>
              </a:ext>
            </a:extLst>
          </a:blip>
          <a:srcRect t="48038"/>
          <a:stretch/>
        </p:blipFill>
        <p:spPr bwMode="auto">
          <a:xfrm>
            <a:off x="6206915" y="2742319"/>
            <a:ext cx="2407158" cy="1070691"/>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64266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050F-0FF8-456A-9589-21A30C02FDAB}"/>
              </a:ext>
            </a:extLst>
          </p:cNvPr>
          <p:cNvSpPr>
            <a:spLocks noGrp="1"/>
          </p:cNvSpPr>
          <p:nvPr>
            <p:ph type="title"/>
          </p:nvPr>
        </p:nvSpPr>
        <p:spPr/>
        <p:txBody>
          <a:bodyPr>
            <a:normAutofit/>
          </a:bodyPr>
          <a:lstStyle/>
          <a:p>
            <a:r>
              <a:rPr lang="en-GB" dirty="0"/>
              <a:t>Opposites &amp; Similar charges</a:t>
            </a:r>
          </a:p>
        </p:txBody>
      </p:sp>
      <p:grpSp>
        <p:nvGrpSpPr>
          <p:cNvPr id="4" name="Group 3">
            <a:extLst>
              <a:ext uri="{FF2B5EF4-FFF2-40B4-BE49-F238E27FC236}">
                <a16:creationId xmlns:a16="http://schemas.microsoft.com/office/drawing/2014/main" id="{1A92A29C-E0A0-4174-88DA-5725C5E0B2DD}"/>
              </a:ext>
            </a:extLst>
          </p:cNvPr>
          <p:cNvGrpSpPr/>
          <p:nvPr/>
        </p:nvGrpSpPr>
        <p:grpSpPr>
          <a:xfrm>
            <a:off x="4427220" y="2186780"/>
            <a:ext cx="4334510" cy="2780345"/>
            <a:chOff x="29732" y="-11953"/>
            <a:chExt cx="2557930" cy="1589741"/>
          </a:xfrm>
        </p:grpSpPr>
        <p:grpSp>
          <p:nvGrpSpPr>
            <p:cNvPr id="5" name="Group 4">
              <a:extLst>
                <a:ext uri="{FF2B5EF4-FFF2-40B4-BE49-F238E27FC236}">
                  <a16:creationId xmlns:a16="http://schemas.microsoft.com/office/drawing/2014/main" id="{514A4897-8D67-4859-BB5E-2FB171F29FA6}"/>
                </a:ext>
              </a:extLst>
            </p:cNvPr>
            <p:cNvGrpSpPr/>
            <p:nvPr/>
          </p:nvGrpSpPr>
          <p:grpSpPr>
            <a:xfrm>
              <a:off x="29732" y="-11953"/>
              <a:ext cx="2557930" cy="1589741"/>
              <a:chOff x="29732" y="-11953"/>
              <a:chExt cx="2557930" cy="1589741"/>
            </a:xfrm>
          </p:grpSpPr>
          <p:pic>
            <p:nvPicPr>
              <p:cNvPr id="7" name="Picture 6">
                <a:extLst>
                  <a:ext uri="{FF2B5EF4-FFF2-40B4-BE49-F238E27FC236}">
                    <a16:creationId xmlns:a16="http://schemas.microsoft.com/office/drawing/2014/main" id="{1AAD73DD-F097-4C06-8470-7EB4BD510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32" y="-11953"/>
                <a:ext cx="2557930" cy="1589741"/>
              </a:xfrm>
              <a:prstGeom prst="rect">
                <a:avLst/>
              </a:prstGeom>
            </p:spPr>
          </p:pic>
          <p:grpSp>
            <p:nvGrpSpPr>
              <p:cNvPr id="8" name="Group 7">
                <a:extLst>
                  <a:ext uri="{FF2B5EF4-FFF2-40B4-BE49-F238E27FC236}">
                    <a16:creationId xmlns:a16="http://schemas.microsoft.com/office/drawing/2014/main" id="{8293D387-E506-4BBB-A927-87118A2DFF88}"/>
                  </a:ext>
                </a:extLst>
              </p:cNvPr>
              <p:cNvGrpSpPr/>
              <p:nvPr/>
            </p:nvGrpSpPr>
            <p:grpSpPr>
              <a:xfrm>
                <a:off x="604226" y="669221"/>
                <a:ext cx="280034" cy="221175"/>
                <a:chOff x="-11267" y="11630"/>
                <a:chExt cx="280893" cy="221452"/>
              </a:xfrm>
            </p:grpSpPr>
            <p:sp>
              <p:nvSpPr>
                <p:cNvPr id="9" name="Oval 8">
                  <a:extLst>
                    <a:ext uri="{FF2B5EF4-FFF2-40B4-BE49-F238E27FC236}">
                      <a16:creationId xmlns:a16="http://schemas.microsoft.com/office/drawing/2014/main" id="{975C999F-70D9-43DD-93A7-F32A2A239CBC}"/>
                    </a:ext>
                  </a:extLst>
                </p:cNvPr>
                <p:cNvSpPr/>
                <p:nvPr/>
              </p:nvSpPr>
              <p:spPr>
                <a:xfrm>
                  <a:off x="0" y="77694"/>
                  <a:ext cx="167341" cy="1553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Text Box 2">
                  <a:extLst>
                    <a:ext uri="{FF2B5EF4-FFF2-40B4-BE49-F238E27FC236}">
                      <a16:creationId xmlns:a16="http://schemas.microsoft.com/office/drawing/2014/main" id="{1730209B-2D84-482F-A343-F417935713AB}"/>
                    </a:ext>
                  </a:extLst>
                </p:cNvPr>
                <p:cNvSpPr txBox="1">
                  <a:spLocks noChangeArrowheads="1"/>
                </p:cNvSpPr>
                <p:nvPr/>
              </p:nvSpPr>
              <p:spPr bwMode="auto">
                <a:xfrm>
                  <a:off x="-11267" y="11630"/>
                  <a:ext cx="280893" cy="154983"/>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Bef>
                      <a:spcPts val="300"/>
                    </a:spcBef>
                    <a:spcAft>
                      <a:spcPts val="300"/>
                    </a:spcAft>
                  </a:pPr>
                  <a:r>
                    <a:rPr lang="en-GB" sz="1100" b="1">
                      <a:effectLst>
                        <a:outerShdw blurRad="50800" algn="tl">
                          <a:srgbClr val="000000"/>
                        </a:outerShdw>
                      </a:effectLst>
                      <a:latin typeface="Trebuchet MS" panose="020B0603020202020204" pitchFamily="34" charset="0"/>
                      <a:ea typeface="Times New Roman" panose="02020603050405020304" pitchFamily="18" charset="0"/>
                      <a:cs typeface="Times New Roman" panose="02020603050405020304" pitchFamily="18" charset="0"/>
                    </a:rPr>
                    <a:t>+</a:t>
                  </a:r>
                  <a:endParaRPr lang="en-GB" sz="1100" dirty="0">
                    <a:latin typeface="Trebuchet MS" panose="020B0603020202020204" pitchFamily="34" charset="0"/>
                    <a:ea typeface="Times New Roman" panose="02020603050405020304" pitchFamily="18" charset="0"/>
                    <a:cs typeface="Times New Roman" panose="02020603050405020304" pitchFamily="18" charset="0"/>
                  </a:endParaRPr>
                </a:p>
              </p:txBody>
            </p:sp>
          </p:grpSp>
        </p:grpSp>
        <p:sp>
          <p:nvSpPr>
            <p:cNvPr id="6" name="Text Box 2">
              <a:extLst>
                <a:ext uri="{FF2B5EF4-FFF2-40B4-BE49-F238E27FC236}">
                  <a16:creationId xmlns:a16="http://schemas.microsoft.com/office/drawing/2014/main" id="{6D50C81F-E71A-47FB-91AA-2FC3F2037F9F}"/>
                </a:ext>
              </a:extLst>
            </p:cNvPr>
            <p:cNvSpPr txBox="1">
              <a:spLocks noChangeArrowheads="1"/>
            </p:cNvSpPr>
            <p:nvPr/>
          </p:nvSpPr>
          <p:spPr bwMode="auto">
            <a:xfrm>
              <a:off x="1595626" y="669221"/>
              <a:ext cx="280669" cy="154789"/>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Bef>
                  <a:spcPts val="300"/>
                </a:spcBef>
                <a:spcAft>
                  <a:spcPts val="300"/>
                </a:spcAft>
              </a:pPr>
              <a:r>
                <a:rPr lang="en-GB" sz="1100" b="1">
                  <a:effectLst>
                    <a:outerShdw blurRad="50800" algn="tl">
                      <a:srgbClr val="000000"/>
                    </a:outerShdw>
                  </a:effectLst>
                  <a:latin typeface="Trebuchet MS" panose="020B0603020202020204" pitchFamily="34" charset="0"/>
                  <a:ea typeface="Times New Roman" panose="02020603050405020304" pitchFamily="18" charset="0"/>
                  <a:cs typeface="Times New Roman" panose="02020603050405020304" pitchFamily="18" charset="0"/>
                </a:rPr>
                <a:t>+</a:t>
              </a:r>
              <a:endParaRPr lang="en-GB" sz="1100" dirty="0">
                <a:latin typeface="Trebuchet MS" panose="020B0603020202020204" pitchFamily="34" charset="0"/>
                <a:ea typeface="Times New Roman" panose="02020603050405020304" pitchFamily="18" charset="0"/>
                <a:cs typeface="Times New Roman" panose="02020603050405020304" pitchFamily="18" charset="0"/>
              </a:endParaRPr>
            </a:p>
          </p:txBody>
        </p:sp>
      </p:grpSp>
      <p:pic>
        <p:nvPicPr>
          <p:cNvPr id="11" name="Content Placeholder 10">
            <a:extLst>
              <a:ext uri="{FF2B5EF4-FFF2-40B4-BE49-F238E27FC236}">
                <a16:creationId xmlns:a16="http://schemas.microsoft.com/office/drawing/2014/main" id="{29B25BCF-1D81-4B79-951A-C40AA882F0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 y="2186780"/>
            <a:ext cx="3617173" cy="2712880"/>
          </a:xfrm>
          <a:prstGeom prst="rect">
            <a:avLst/>
          </a:prstGeom>
        </p:spPr>
      </p:pic>
    </p:spTree>
    <p:extLst>
      <p:ext uri="{BB962C8B-B14F-4D97-AF65-F5344CB8AC3E}">
        <p14:creationId xmlns:p14="http://schemas.microsoft.com/office/powerpoint/2010/main" val="278217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Charges in electric fields</a:t>
            </a:r>
          </a:p>
        </p:txBody>
      </p:sp>
      <p:sp>
        <p:nvSpPr>
          <p:cNvPr id="4" name="Rectangle 3"/>
          <p:cNvSpPr/>
          <p:nvPr/>
        </p:nvSpPr>
        <p:spPr>
          <a:xfrm>
            <a:off x="596008" y="2628622"/>
            <a:ext cx="148281" cy="3219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2797771" y="2524590"/>
            <a:ext cx="176799" cy="3243353"/>
          </a:xfrm>
          <a:prstGeom prst="rect">
            <a:avLst/>
          </a:prstGeom>
        </p:spPr>
      </p:pic>
      <p:sp>
        <p:nvSpPr>
          <p:cNvPr id="8" name="TextBox 7"/>
          <p:cNvSpPr txBox="1"/>
          <p:nvPr/>
        </p:nvSpPr>
        <p:spPr>
          <a:xfrm>
            <a:off x="2974570" y="2628622"/>
            <a:ext cx="319318" cy="3139321"/>
          </a:xfrm>
          <a:prstGeom prst="rect">
            <a:avLst/>
          </a:prstGeom>
          <a:noFill/>
        </p:spPr>
        <p:txBody>
          <a:bodyPr wrap="none" rtlCol="0">
            <a:spAutoFit/>
          </a:bodyPr>
          <a:lstStyle/>
          <a:p>
            <a:r>
              <a:rPr lang="en-GB"/>
              <a:t>+</a:t>
            </a:r>
            <a:endParaRPr lang="en-GB" dirty="0"/>
          </a:p>
          <a:p>
            <a:r>
              <a:rPr lang="en-GB"/>
              <a:t>+</a:t>
            </a:r>
            <a:endParaRPr lang="en-GB" dirty="0"/>
          </a:p>
          <a:p>
            <a:r>
              <a:rPr lang="en-GB"/>
              <a:t>+</a:t>
            </a:r>
            <a:endParaRPr lang="en-GB" dirty="0"/>
          </a:p>
          <a:p>
            <a:r>
              <a:rPr lang="en-GB"/>
              <a:t>+</a:t>
            </a:r>
            <a:endParaRPr lang="en-GB" dirty="0"/>
          </a:p>
          <a:p>
            <a:r>
              <a:rPr lang="en-GB"/>
              <a:t>+</a:t>
            </a:r>
            <a:br>
              <a:rPr lang="en-GB"/>
            </a:br>
            <a:r>
              <a:rPr lang="en-GB"/>
              <a:t>+</a:t>
            </a:r>
            <a:br>
              <a:rPr lang="en-GB"/>
            </a:br>
            <a:r>
              <a:rPr lang="en-GB"/>
              <a:t>+</a:t>
            </a:r>
            <a:endParaRPr lang="en-GB" dirty="0"/>
          </a:p>
          <a:p>
            <a:r>
              <a:rPr lang="en-GB"/>
              <a:t>+</a:t>
            </a:r>
            <a:endParaRPr lang="en-GB" dirty="0"/>
          </a:p>
          <a:p>
            <a:r>
              <a:rPr lang="en-GB"/>
              <a:t>+</a:t>
            </a:r>
            <a:endParaRPr lang="en-GB" dirty="0"/>
          </a:p>
          <a:p>
            <a:r>
              <a:rPr lang="en-GB"/>
              <a:t>+</a:t>
            </a:r>
            <a:endParaRPr lang="en-GB" dirty="0"/>
          </a:p>
          <a:p>
            <a:r>
              <a:rPr lang="en-GB"/>
              <a:t>+</a:t>
            </a:r>
            <a:endParaRPr lang="en-GB" dirty="0"/>
          </a:p>
        </p:txBody>
      </p:sp>
      <p:sp>
        <p:nvSpPr>
          <p:cNvPr id="11" name="TextBox 10"/>
          <p:cNvSpPr txBox="1"/>
          <p:nvPr/>
        </p:nvSpPr>
        <p:spPr>
          <a:xfrm>
            <a:off x="324623" y="2570441"/>
            <a:ext cx="260008" cy="3416320"/>
          </a:xfrm>
          <a:prstGeom prst="rect">
            <a:avLst/>
          </a:prstGeom>
          <a:noFill/>
        </p:spPr>
        <p:txBody>
          <a:bodyPr wrap="none" rtlCol="0">
            <a:spAutoFit/>
          </a:bodyPr>
          <a:lstStyle/>
          <a:p>
            <a:r>
              <a:rPr lang="en-GB" dirty="0"/>
              <a:t>-</a:t>
            </a:r>
          </a:p>
          <a:p>
            <a:r>
              <a:rPr lang="en-GB" dirty="0"/>
              <a:t>-</a:t>
            </a:r>
          </a:p>
          <a:p>
            <a:r>
              <a:rPr lang="en-GB" dirty="0"/>
              <a:t>-</a:t>
            </a:r>
          </a:p>
          <a:p>
            <a:r>
              <a:rPr lang="en-GB" dirty="0"/>
              <a:t>-</a:t>
            </a:r>
          </a:p>
          <a:p>
            <a:r>
              <a:rPr lang="en-GB" dirty="0"/>
              <a:t>-</a:t>
            </a:r>
          </a:p>
          <a:p>
            <a:r>
              <a:rPr lang="en-GB" dirty="0"/>
              <a:t>-</a:t>
            </a:r>
          </a:p>
          <a:p>
            <a:r>
              <a:rPr lang="en-GB" dirty="0"/>
              <a:t>-</a:t>
            </a:r>
          </a:p>
          <a:p>
            <a:r>
              <a:rPr lang="en-GB" dirty="0"/>
              <a:t>-</a:t>
            </a:r>
          </a:p>
          <a:p>
            <a:r>
              <a:rPr lang="en-GB" dirty="0"/>
              <a:t>-</a:t>
            </a:r>
          </a:p>
          <a:p>
            <a:r>
              <a:rPr lang="en-GB" dirty="0"/>
              <a:t>-</a:t>
            </a:r>
          </a:p>
          <a:p>
            <a:r>
              <a:rPr lang="en-GB" dirty="0"/>
              <a:t>-</a:t>
            </a:r>
          </a:p>
          <a:p>
            <a:endParaRPr lang="en-GB" dirty="0"/>
          </a:p>
        </p:txBody>
      </p:sp>
      <p:grpSp>
        <p:nvGrpSpPr>
          <p:cNvPr id="18" name="Group 17"/>
          <p:cNvGrpSpPr/>
          <p:nvPr/>
        </p:nvGrpSpPr>
        <p:grpSpPr>
          <a:xfrm>
            <a:off x="2103890" y="4117963"/>
            <a:ext cx="605481" cy="377973"/>
            <a:chOff x="2103890" y="4117963"/>
            <a:chExt cx="605481" cy="377973"/>
          </a:xfrm>
        </p:grpSpPr>
        <p:grpSp>
          <p:nvGrpSpPr>
            <p:cNvPr id="16" name="Group 15"/>
            <p:cNvGrpSpPr/>
            <p:nvPr/>
          </p:nvGrpSpPr>
          <p:grpSpPr>
            <a:xfrm>
              <a:off x="2103890" y="4117963"/>
              <a:ext cx="605481" cy="160638"/>
              <a:chOff x="4263081" y="3818238"/>
              <a:chExt cx="605481" cy="160638"/>
            </a:xfrm>
          </p:grpSpPr>
          <p:sp>
            <p:nvSpPr>
              <p:cNvPr id="12" name="Oval 11"/>
              <p:cNvSpPr/>
              <p:nvPr/>
            </p:nvSpPr>
            <p:spPr>
              <a:xfrm>
                <a:off x="4263081" y="3818238"/>
                <a:ext cx="174731" cy="160638"/>
              </a:xfrm>
              <a:prstGeom prst="ellips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cxnSp>
            <p:nvCxnSpPr>
              <p:cNvPr id="14" name="Straight Arrow Connector 13"/>
              <p:cNvCxnSpPr/>
              <p:nvPr/>
            </p:nvCxnSpPr>
            <p:spPr>
              <a:xfrm flipV="1">
                <a:off x="4312208" y="3898557"/>
                <a:ext cx="55635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rot="192381">
              <a:off x="2210236" y="4126604"/>
              <a:ext cx="319318" cy="369332"/>
            </a:xfrm>
            <a:prstGeom prst="rect">
              <a:avLst/>
            </a:prstGeom>
            <a:noFill/>
          </p:spPr>
          <p:txBody>
            <a:bodyPr wrap="none" rtlCol="0">
              <a:spAutoFit/>
            </a:bodyPr>
            <a:lstStyle/>
            <a:p>
              <a:r>
                <a:rPr lang="en-GB" b="1" dirty="0">
                  <a:solidFill>
                    <a:srgbClr val="FF0000"/>
                  </a:solidFill>
                </a:rPr>
                <a:t>q</a:t>
              </a:r>
            </a:p>
          </p:txBody>
        </p:sp>
      </p:grpSp>
      <mc:AlternateContent xmlns:mc="http://schemas.openxmlformats.org/markup-compatibility/2006" xmlns:a14="http://schemas.microsoft.com/office/drawing/2010/main">
        <mc:Choice Requires="a14">
          <p:sp>
            <p:nvSpPr>
              <p:cNvPr id="19" name="TextBox 18"/>
              <p:cNvSpPr txBox="1"/>
              <p:nvPr/>
            </p:nvSpPr>
            <p:spPr>
              <a:xfrm>
                <a:off x="3493720" y="2819753"/>
                <a:ext cx="5341361" cy="3507755"/>
              </a:xfrm>
              <a:prstGeom prst="rect">
                <a:avLst/>
              </a:prstGeom>
              <a:noFill/>
            </p:spPr>
            <p:txBody>
              <a:bodyPr wrap="square" rtlCol="0">
                <a:spAutoFit/>
              </a:bodyPr>
              <a:lstStyle/>
              <a:p>
                <a:r>
                  <a:rPr lang="en-GB" dirty="0"/>
                  <a:t>Work is done in moving the charge, q across the potential difference, V</a:t>
                </a:r>
              </a:p>
              <a:p>
                <a:endParaRPr lang="en-GB" dirty="0"/>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𝑤</m:t>
                          </m:r>
                        </m:sub>
                      </m:sSub>
                      <m:r>
                        <a:rPr lang="en-GB" b="0" i="1" smtClean="0">
                          <a:latin typeface="Cambria Math" panose="02040503050406030204" pitchFamily="18" charset="0"/>
                        </a:rPr>
                        <m:t>=</m:t>
                      </m:r>
                      <m:r>
                        <a:rPr lang="en-GB" b="0" i="1" smtClean="0">
                          <a:latin typeface="Cambria Math" panose="02040503050406030204" pitchFamily="18" charset="0"/>
                        </a:rPr>
                        <m:t>𝑄𝑉</m:t>
                      </m:r>
                    </m:oMath>
                  </m:oMathPara>
                </a14:m>
                <a:endParaRPr lang="en-GB" b="0" dirty="0"/>
              </a:p>
              <a:p>
                <a:endParaRPr lang="en-GB" b="0" dirty="0"/>
              </a:p>
              <a:p>
                <a:r>
                  <a:rPr lang="en-GB" dirty="0"/>
                  <a:t>This is converted to kinetic energy</a:t>
                </a:r>
              </a:p>
              <a:p>
                <a:endParaRPr lang="en-GB" dirty="0"/>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𝐸</m:t>
                          </m:r>
                        </m:e>
                        <m:sub>
                          <m:r>
                            <a:rPr lang="en-GB" b="0" i="1" smtClean="0">
                              <a:latin typeface="Cambria Math" panose="02040503050406030204" pitchFamily="18" charset="0"/>
                            </a:rPr>
                            <m:t>𝐾</m:t>
                          </m:r>
                        </m:sub>
                      </m:sSub>
                      <m:r>
                        <a:rPr lang="en-GB" i="1">
                          <a:latin typeface="Cambria Math" panose="02040503050406030204" pitchFamily="18" charset="0"/>
                        </a:rPr>
                        <m:t>=</m:t>
                      </m:r>
                      <m:box>
                        <m:boxPr>
                          <m:ctrlPr>
                            <a:rPr lang="en-GB" i="1" smtClean="0">
                              <a:latin typeface="Cambria Math" panose="02040503050406030204" pitchFamily="18" charset="0"/>
                            </a:rPr>
                          </m:ctrlPr>
                        </m:boxPr>
                        <m:e>
                          <m:argPr>
                            <m:argSz m:val="-1"/>
                          </m:argP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e>
                      </m:box>
                      <m:r>
                        <a:rPr lang="en-GB" b="0" i="1" smtClean="0">
                          <a:latin typeface="Cambria Math" panose="02040503050406030204" pitchFamily="18" charset="0"/>
                        </a:rPr>
                        <m:t>𝑚</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2</m:t>
                          </m:r>
                        </m:sup>
                      </m:sSup>
                    </m:oMath>
                  </m:oMathPara>
                </a14:m>
                <a:endParaRPr lang="en-GB" dirty="0"/>
              </a:p>
              <a:p>
                <a:endParaRPr lang="en-GB" dirty="0"/>
              </a:p>
              <a:p>
                <a:r>
                  <a:rPr lang="en-GB" dirty="0"/>
                  <a:t>These can be equated</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𝑄𝑉</m:t>
                      </m:r>
                      <m:r>
                        <a:rPr lang="en-GB" i="1">
                          <a:latin typeface="Cambria Math" panose="02040503050406030204" pitchFamily="18" charset="0"/>
                        </a:rPr>
                        <m:t>=</m:t>
                      </m:r>
                      <m:box>
                        <m:boxPr>
                          <m:ctrlPr>
                            <a:rPr lang="en-GB" i="1">
                              <a:latin typeface="Cambria Math" panose="02040503050406030204" pitchFamily="18" charset="0"/>
                            </a:rPr>
                          </m:ctrlPr>
                        </m:boxPr>
                        <m:e>
                          <m:argPr>
                            <m:argSz m:val="-1"/>
                          </m:argP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e>
                      </m:box>
                      <m:r>
                        <a:rPr lang="en-GB" i="1">
                          <a:latin typeface="Cambria Math" panose="02040503050406030204" pitchFamily="18" charset="0"/>
                        </a:rPr>
                        <m:t>𝑚</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2</m:t>
                          </m:r>
                        </m:sup>
                      </m:sSup>
                    </m:oMath>
                  </m:oMathPara>
                </a14:m>
                <a:endParaRPr lang="en-GB" dirty="0"/>
              </a:p>
              <a:p>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493720" y="2819753"/>
                <a:ext cx="5341361" cy="3507755"/>
              </a:xfrm>
              <a:prstGeom prst="rect">
                <a:avLst/>
              </a:prstGeom>
              <a:blipFill>
                <a:blip r:embed="rId3"/>
                <a:stretch>
                  <a:fillRect l="-913" t="-1043"/>
                </a:stretch>
              </a:blipFill>
            </p:spPr>
            <p:txBody>
              <a:bodyPr/>
              <a:lstStyle/>
              <a:p>
                <a:r>
                  <a:rPr lang="en-GB">
                    <a:noFill/>
                  </a:rPr>
                  <a:t> </a:t>
                </a:r>
              </a:p>
            </p:txBody>
          </p:sp>
        </mc:Fallback>
      </mc:AlternateContent>
    </p:spTree>
    <p:extLst>
      <p:ext uri="{BB962C8B-B14F-4D97-AF65-F5344CB8AC3E}">
        <p14:creationId xmlns:p14="http://schemas.microsoft.com/office/powerpoint/2010/main" val="146461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577" b="1"/>
          <a:stretch/>
        </p:blipFill>
        <p:spPr>
          <a:xfrm>
            <a:off x="498594" y="827903"/>
            <a:ext cx="7533298" cy="5684108"/>
          </a:xfrm>
          <a:prstGeom prst="rect">
            <a:avLst/>
          </a:prstGeom>
        </p:spPr>
      </p:pic>
    </p:spTree>
    <p:extLst>
      <p:ext uri="{BB962C8B-B14F-4D97-AF65-F5344CB8AC3E}">
        <p14:creationId xmlns:p14="http://schemas.microsoft.com/office/powerpoint/2010/main" val="91828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48" y="0"/>
            <a:ext cx="8979952" cy="3634486"/>
          </a:xfrm>
        </p:spPr>
        <p:txBody>
          <a:bodyPr/>
          <a:lstStyle/>
          <a:p>
            <a:pPr marL="0" indent="0">
              <a:buNone/>
            </a:pPr>
            <a:r>
              <a:rPr lang="en-GB" b="1" dirty="0"/>
              <a:t>Example:</a:t>
            </a:r>
            <a:r>
              <a:rPr lang="en-GB" dirty="0"/>
              <a:t>	A positive charge of 3.0 µC is moved from A to B. The potential difference between A and B is 2.0 kV.</a:t>
            </a:r>
          </a:p>
          <a:p>
            <a:pPr marL="0" indent="0">
              <a:buNone/>
            </a:pPr>
            <a:r>
              <a:rPr lang="en-GB" dirty="0"/>
              <a:t>(a) Calculate the electric potential energy gained by the charge–field system.</a:t>
            </a:r>
          </a:p>
          <a:p>
            <a:pPr marL="0" indent="0">
              <a:buNone/>
            </a:pPr>
            <a:r>
              <a:rPr lang="en-GB" dirty="0"/>
              <a:t>(b) The charge is released. Describe the motion of the charge.</a:t>
            </a:r>
          </a:p>
          <a:p>
            <a:pPr marL="0" indent="0">
              <a:buNone/>
            </a:pPr>
            <a:r>
              <a:rPr lang="en-GB" dirty="0"/>
              <a:t>(c)	Determine the kinetic energy when the charge is at point A. </a:t>
            </a:r>
          </a:p>
          <a:p>
            <a:pPr marL="0" indent="0">
              <a:buNone/>
            </a:pPr>
            <a:r>
              <a:rPr lang="en-GB" dirty="0"/>
              <a:t>(d)	The mass of the charge is 5.0 </a:t>
            </a:r>
            <a:r>
              <a:rPr lang="en-GB" dirty="0">
                <a:sym typeface="Symbol" panose="05050102010706020507" pitchFamily="18" charset="2"/>
              </a:rPr>
              <a:t></a:t>
            </a:r>
            <a:r>
              <a:rPr lang="en-GB" dirty="0"/>
              <a:t>g.  Calculate the speed of the charge.</a:t>
            </a:r>
          </a:p>
          <a:p>
            <a:endParaRPr lang="en-GB" dirty="0"/>
          </a:p>
        </p:txBody>
      </p:sp>
      <p:pic>
        <p:nvPicPr>
          <p:cNvPr id="4" name="Picture 3"/>
          <p:cNvPicPr>
            <a:picLocks noChangeAspect="1"/>
          </p:cNvPicPr>
          <p:nvPr/>
        </p:nvPicPr>
        <p:blipFill>
          <a:blip r:embed="rId2"/>
          <a:stretch>
            <a:fillRect/>
          </a:stretch>
        </p:blipFill>
        <p:spPr>
          <a:xfrm>
            <a:off x="6122065" y="616020"/>
            <a:ext cx="2781688" cy="2067213"/>
          </a:xfrm>
          <a:prstGeom prst="rect">
            <a:avLst/>
          </a:prstGeom>
        </p:spPr>
      </p:pic>
      <p:pic>
        <p:nvPicPr>
          <p:cNvPr id="5" name="Picture 4"/>
          <p:cNvPicPr>
            <a:picLocks noChangeAspect="1"/>
          </p:cNvPicPr>
          <p:nvPr/>
        </p:nvPicPr>
        <p:blipFill rotWithShape="1">
          <a:blip r:embed="rId3"/>
          <a:srcRect b="14261"/>
          <a:stretch/>
        </p:blipFill>
        <p:spPr>
          <a:xfrm>
            <a:off x="164048" y="2683233"/>
            <a:ext cx="6287377" cy="3422292"/>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AB013803-9709-4FC2-98F8-96D4F26A05F0}"/>
                  </a:ext>
                </a:extLst>
              </p:cNvPr>
              <p:cNvSpPr txBox="1"/>
              <p:nvPr/>
            </p:nvSpPr>
            <p:spPr>
              <a:xfrm>
                <a:off x="4978959" y="5650175"/>
                <a:ext cx="3383619" cy="656013"/>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𝑣</m:t>
                    </m:r>
                    <m:r>
                      <a:rPr lang="en-GB" b="0" i="1" smtClean="0">
                        <a:latin typeface="Cambria Math" panose="02040503050406030204" pitchFamily="18" charset="0"/>
                      </a:rPr>
                      <m:t>=</m:t>
                    </m:r>
                    <m:rad>
                      <m:radPr>
                        <m:degHide m:val="on"/>
                        <m:ctrlPr>
                          <a:rPr lang="en-GB" i="1" smtClean="0">
                            <a:latin typeface="Cambria Math" panose="02040503050406030204" pitchFamily="18" charset="0"/>
                          </a:rPr>
                        </m:ctrlPr>
                      </m:radPr>
                      <m:deg/>
                      <m:e>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×6.0×</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10</m:t>
                                </m:r>
                              </m:e>
                              <m:sup>
                                <m:r>
                                  <a:rPr lang="en-GB" i="1">
                                    <a:latin typeface="Cambria Math" panose="02040503050406030204" pitchFamily="18" charset="0"/>
                                    <a:ea typeface="Cambria Math" panose="02040503050406030204" pitchFamily="18" charset="0"/>
                                  </a:rPr>
                                  <m:t>−3</m:t>
                                </m:r>
                              </m:sup>
                            </m:sSup>
                          </m:num>
                          <m:den>
                            <m:r>
                              <a:rPr lang="en-GB" i="1">
                                <a:latin typeface="Cambria Math" panose="02040503050406030204" pitchFamily="18" charset="0"/>
                              </a:rPr>
                              <m:t>5.0</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10</m:t>
                                </m:r>
                              </m:e>
                              <m:sup>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9</m:t>
                                </m:r>
                              </m:sup>
                            </m:sSup>
                          </m:den>
                        </m:f>
                      </m:e>
                    </m:rad>
                    <m:r>
                      <a:rPr lang="en-GB" b="0" i="1" smtClean="0">
                        <a:latin typeface="Cambria Math" panose="02040503050406030204" pitchFamily="18" charset="0"/>
                      </a:rPr>
                      <m:t>=1.5</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10</m:t>
                        </m:r>
                      </m:e>
                      <m:sup>
                        <m:r>
                          <a:rPr lang="en-GB" i="1">
                            <a:latin typeface="Cambria Math" panose="02040503050406030204" pitchFamily="18" charset="0"/>
                            <a:ea typeface="Cambria Math" panose="02040503050406030204" pitchFamily="18" charset="0"/>
                          </a:rPr>
                          <m:t>3</m:t>
                        </m:r>
                      </m:sup>
                    </m:sSup>
                  </m:oMath>
                </a14:m>
                <a:r>
                  <a:rPr lang="en-GB" dirty="0"/>
                  <a:t>m/s</a:t>
                </a:r>
              </a:p>
            </p:txBody>
          </p:sp>
        </mc:Choice>
        <mc:Fallback>
          <p:sp>
            <p:nvSpPr>
              <p:cNvPr id="2" name="TextBox 1">
                <a:extLst>
                  <a:ext uri="{FF2B5EF4-FFF2-40B4-BE49-F238E27FC236}">
                    <a16:creationId xmlns:a16="http://schemas.microsoft.com/office/drawing/2014/main" id="{AB013803-9709-4FC2-98F8-96D4F26A05F0}"/>
                  </a:ext>
                </a:extLst>
              </p:cNvPr>
              <p:cNvSpPr txBox="1">
                <a:spLocks noRot="1" noChangeAspect="1" noMove="1" noResize="1" noEditPoints="1" noAdjustHandles="1" noChangeArrowheads="1" noChangeShapeType="1" noTextEdit="1"/>
              </p:cNvSpPr>
              <p:nvPr/>
            </p:nvSpPr>
            <p:spPr>
              <a:xfrm>
                <a:off x="4978959" y="5650175"/>
                <a:ext cx="3383619" cy="656013"/>
              </a:xfrm>
              <a:prstGeom prst="rect">
                <a:avLst/>
              </a:prstGeom>
              <a:blipFill>
                <a:blip r:embed="rId4"/>
                <a:stretch>
                  <a:fillRect r="-721"/>
                </a:stretch>
              </a:blipFill>
            </p:spPr>
            <p:txBody>
              <a:bodyPr/>
              <a:lstStyle/>
              <a:p>
                <a:r>
                  <a:rPr lang="en-GB">
                    <a:noFill/>
                  </a:rPr>
                  <a:t> </a:t>
                </a:r>
              </a:p>
            </p:txBody>
          </p:sp>
        </mc:Fallback>
      </mc:AlternateContent>
    </p:spTree>
    <p:extLst>
      <p:ext uri="{BB962C8B-B14F-4D97-AF65-F5344CB8AC3E}">
        <p14:creationId xmlns:p14="http://schemas.microsoft.com/office/powerpoint/2010/main" val="7594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Cathode Ray Tubes</a:t>
            </a:r>
          </a:p>
        </p:txBody>
      </p:sp>
      <p:sp>
        <p:nvSpPr>
          <p:cNvPr id="3" name="Content Placeholder 2"/>
          <p:cNvSpPr>
            <a:spLocks noGrp="1"/>
          </p:cNvSpPr>
          <p:nvPr>
            <p:ph idx="1"/>
          </p:nvPr>
        </p:nvSpPr>
        <p:spPr>
          <a:xfrm>
            <a:off x="435895" y="1825227"/>
            <a:ext cx="8272211" cy="670838"/>
          </a:xfrm>
        </p:spPr>
        <p:txBody>
          <a:bodyPr>
            <a:normAutofit/>
          </a:bodyPr>
          <a:lstStyle/>
          <a:p>
            <a:pPr marL="0" indent="0">
              <a:buNone/>
            </a:pPr>
            <a:r>
              <a:rPr lang="en-GB" u="sng" dirty="0">
                <a:hlinkClick r:id="rId2"/>
              </a:rPr>
              <a:t>https://www.youtube.com/watch?v=zj91VO7WJgU</a:t>
            </a:r>
            <a:endParaRPr lang="en-GB" dirty="0"/>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26936" y="2255331"/>
            <a:ext cx="4937760" cy="2223770"/>
          </a:xfrm>
          <a:prstGeom prst="rect">
            <a:avLst/>
          </a:prstGeom>
        </p:spPr>
      </p:pic>
      <p:sp>
        <p:nvSpPr>
          <p:cNvPr id="5" name="TextBox 4"/>
          <p:cNvSpPr txBox="1"/>
          <p:nvPr/>
        </p:nvSpPr>
        <p:spPr>
          <a:xfrm>
            <a:off x="435894" y="4843556"/>
            <a:ext cx="7756636" cy="1754326"/>
          </a:xfrm>
          <a:prstGeom prst="rect">
            <a:avLst/>
          </a:prstGeom>
          <a:noFill/>
        </p:spPr>
        <p:txBody>
          <a:bodyPr wrap="square" rtlCol="0">
            <a:spAutoFit/>
          </a:bodyPr>
          <a:lstStyle/>
          <a:p>
            <a:r>
              <a:rPr lang="en-GB" dirty="0"/>
              <a:t>The cathode ray tube (CRT) was invented in the 1800s but formed the basis of the majority of the world’s new television technology until the end of the twentieth century. The cathode ray tube continues to be the basis for some scientific equipment such as the oscilloscope and radar systems. In the CRT an “electron gun” fires electrons at a screen.  </a:t>
            </a:r>
          </a:p>
          <a:p>
            <a:endParaRPr lang="en-GB" dirty="0"/>
          </a:p>
        </p:txBody>
      </p:sp>
    </p:spTree>
    <p:extLst>
      <p:ext uri="{BB962C8B-B14F-4D97-AF65-F5344CB8AC3E}">
        <p14:creationId xmlns:p14="http://schemas.microsoft.com/office/powerpoint/2010/main" val="395996138"/>
      </p:ext>
    </p:extLst>
  </p:cSld>
  <p:clrMapOvr>
    <a:masterClrMapping/>
  </p:clrMapOvr>
</p:sld>
</file>

<file path=ppt/theme/theme1.xml><?xml version="1.0" encoding="utf-8"?>
<a:theme xmlns:a="http://schemas.openxmlformats.org/drawingml/2006/main" name="DividendVTI">
  <a:themeElements>
    <a:clrScheme name="AnalogousFromLightSeed_2SEEDS">
      <a:dk1>
        <a:srgbClr val="000000"/>
      </a:dk1>
      <a:lt1>
        <a:srgbClr val="FFFFFF"/>
      </a:lt1>
      <a:dk2>
        <a:srgbClr val="412A24"/>
      </a:dk2>
      <a:lt2>
        <a:srgbClr val="E8E4E2"/>
      </a:lt2>
      <a:accent1>
        <a:srgbClr val="6BA9C5"/>
      </a:accent1>
      <a:accent2>
        <a:srgbClr val="73ADA7"/>
      </a:accent2>
      <a:accent3>
        <a:srgbClr val="8B9ED1"/>
      </a:accent3>
      <a:accent4>
        <a:srgbClr val="C77178"/>
      </a:accent4>
      <a:accent5>
        <a:srgbClr val="CB977C"/>
      </a:accent5>
      <a:accent6>
        <a:srgbClr val="B3A066"/>
      </a:accent6>
      <a:hlink>
        <a:srgbClr val="A9765F"/>
      </a:hlink>
      <a:folHlink>
        <a:srgbClr val="7F7F7F"/>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F9E95D84F5204C82A817EFF84E160C" ma:contentTypeVersion="37" ma:contentTypeDescription="Create a new document." ma:contentTypeScope="" ma:versionID="f3075e8e098f4a0ff7ec52ae7731d45b">
  <xsd:schema xmlns:xsd="http://www.w3.org/2001/XMLSchema" xmlns:xs="http://www.w3.org/2001/XMLSchema" xmlns:p="http://schemas.microsoft.com/office/2006/metadata/properties" xmlns:ns1="http://schemas.microsoft.com/sharepoint/v3" xmlns:ns3="047d31ed-db1b-45f8-951b-70f32d0d50e7" xmlns:ns4="346219e1-681e-4c5f-baa7-59e01490ad14" targetNamespace="http://schemas.microsoft.com/office/2006/metadata/properties" ma:root="true" ma:fieldsID="c5f230b722b9f75a495f836c524f0184" ns1:_="" ns3:_="" ns4:_="">
    <xsd:import namespace="http://schemas.microsoft.com/sharepoint/v3"/>
    <xsd:import namespace="047d31ed-db1b-45f8-951b-70f32d0d50e7"/>
    <xsd:import namespace="346219e1-681e-4c5f-baa7-59e01490ad14"/>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CultureName"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Has_Teacher_Only_SectionGroup" minOccurs="0"/>
                <xsd:element ref="ns4:Is_Collaboration_Space_Locked" minOccurs="0"/>
                <xsd:element ref="ns4:IsNotebookLocked"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d31ed-db1b-45f8-951b-70f32d0d50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6219e1-681e-4c5f-baa7-59e01490ad14" elementFormDefault="qualified">
    <xsd:import namespace="http://schemas.microsoft.com/office/2006/documentManagement/types"/>
    <xsd:import namespace="http://schemas.microsoft.com/office/infopath/2007/PartnerControls"/>
    <xsd:element name="NotebookType" ma:index="12" nillable="true" ma:displayName="Notebook Type" ma:indexed="true" ma:internalName="NotebookType">
      <xsd:simpleType>
        <xsd:restriction base="dms:Text"/>
      </xsd:simpleType>
    </xsd:element>
    <xsd:element name="FolderType" ma:index="13" nillable="true" ma:displayName="Folder Type" ma:internalName="FolderType">
      <xsd:simpleType>
        <xsd:restriction base="dms:Text"/>
      </xsd:simpleType>
    </xsd:element>
    <xsd:element name="Owner" ma:index="1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5" nillable="true" ma:displayName="Default Section Names" ma:internalName="DefaultSectionNames">
      <xsd:simpleType>
        <xsd:restriction base="dms:Note">
          <xsd:maxLength value="255"/>
        </xsd:restriction>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MediaServiceAutoTags"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CultureName" ma:index="33" nillable="true" ma:displayName="Culture Name" ma:internalName="CultureName">
      <xsd:simpleType>
        <xsd:restriction base="dms:Text"/>
      </xsd:simpleType>
    </xsd:element>
    <xsd:element name="TeamsChannelId" ma:index="34" nillable="true" ma:displayName="Teams Channel Id" ma:internalName="TeamsChannelId">
      <xsd:simpleType>
        <xsd:restriction base="dms:Text"/>
      </xsd:simpleType>
    </xsd:element>
    <xsd:element name="Math_Settings" ma:index="35" nillable="true" ma:displayName="Math Settings" ma:internalName="Math_Settings">
      <xsd:simpleType>
        <xsd:restriction base="dms:Text"/>
      </xsd:simpleType>
    </xsd:element>
    <xsd:element name="Templates" ma:index="36" nillable="true" ma:displayName="Templates" ma:internalName="Templates">
      <xsd:simpleType>
        <xsd:restriction base="dms:Note">
          <xsd:maxLength value="255"/>
        </xsd:restriction>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Self_Registration_Enabled0" ma:index="39" nillable="true" ma:displayName="Self Registration Enabled" ma:internalName="Self_Registration_Enabled0">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Teams_Channel_Section_Location" ma:index="43" nillable="true" ma:displayName="Teams Channel Section Location" ma:internalName="Teams_Channel_Section_Location">
      <xsd:simpleType>
        <xsd:restriction base="dms:Text"/>
      </xsd:simpleType>
    </xsd:element>
    <xsd:element name="MediaLengthInSeconds" ma:index="4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346219e1-681e-4c5f-baa7-59e01490ad14" xsi:nil="true"/>
    <Templates xmlns="346219e1-681e-4c5f-baa7-59e01490ad14" xsi:nil="true"/>
    <Teachers xmlns="346219e1-681e-4c5f-baa7-59e01490ad14">
      <UserInfo>
        <DisplayName/>
        <AccountId xsi:nil="true"/>
        <AccountType/>
      </UserInfo>
    </Teachers>
    <Students xmlns="346219e1-681e-4c5f-baa7-59e01490ad14">
      <UserInfo>
        <DisplayName/>
        <AccountId xsi:nil="true"/>
        <AccountType/>
      </UserInfo>
    </Students>
    <Student_Groups xmlns="346219e1-681e-4c5f-baa7-59e01490ad14">
      <UserInfo>
        <DisplayName/>
        <AccountId xsi:nil="true"/>
        <AccountType/>
      </UserInfo>
    </Student_Groups>
    <Math_Settings xmlns="346219e1-681e-4c5f-baa7-59e01490ad14" xsi:nil="true"/>
    <Has_Teacher_Only_SectionGroup xmlns="346219e1-681e-4c5f-baa7-59e01490ad14" xsi:nil="true"/>
    <Is_Collaboration_Space_Locked xmlns="346219e1-681e-4c5f-baa7-59e01490ad14" xsi:nil="true"/>
    <Teams_Channel_Section_Location xmlns="346219e1-681e-4c5f-baa7-59e01490ad14" xsi:nil="true"/>
    <FolderType xmlns="346219e1-681e-4c5f-baa7-59e01490ad14" xsi:nil="true"/>
    <Owner xmlns="346219e1-681e-4c5f-baa7-59e01490ad14">
      <UserInfo>
        <DisplayName/>
        <AccountId xsi:nil="true"/>
        <AccountType/>
      </UserInfo>
    </Owner>
    <Distribution_Groups xmlns="346219e1-681e-4c5f-baa7-59e01490ad14" xsi:nil="true"/>
    <IMAddress xmlns="http://schemas.microsoft.com/sharepoint/v3" xsi:nil="true"/>
    <Invited_Teachers xmlns="346219e1-681e-4c5f-baa7-59e01490ad14" xsi:nil="true"/>
    <LMS_Mappings xmlns="346219e1-681e-4c5f-baa7-59e01490ad14" xsi:nil="true"/>
    <Self_Registration_Enabled0 xmlns="346219e1-681e-4c5f-baa7-59e01490ad14" xsi:nil="true"/>
    <NotebookType xmlns="346219e1-681e-4c5f-baa7-59e01490ad14" xsi:nil="true"/>
    <AppVersion xmlns="346219e1-681e-4c5f-baa7-59e01490ad14" xsi:nil="true"/>
    <TeamsChannelId xmlns="346219e1-681e-4c5f-baa7-59e01490ad14" xsi:nil="true"/>
    <DefaultSectionNames xmlns="346219e1-681e-4c5f-baa7-59e01490ad14" xsi:nil="true"/>
    <CultureName xmlns="346219e1-681e-4c5f-baa7-59e01490ad14" xsi:nil="true"/>
    <Invited_Students xmlns="346219e1-681e-4c5f-baa7-59e01490ad14" xsi:nil="true"/>
    <IsNotebookLocked xmlns="346219e1-681e-4c5f-baa7-59e01490ad14" xsi:nil="true"/>
  </documentManagement>
</p:properties>
</file>

<file path=customXml/itemProps1.xml><?xml version="1.0" encoding="utf-8"?>
<ds:datastoreItem xmlns:ds="http://schemas.openxmlformats.org/officeDocument/2006/customXml" ds:itemID="{26FAF12F-F88F-427D-9C0D-9FBE77930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7d31ed-db1b-45f8-951b-70f32d0d50e7"/>
    <ds:schemaRef ds:uri="346219e1-681e-4c5f-baa7-59e01490a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0FB50C-216C-4F8B-BBA1-5B9AD36F2BE0}">
  <ds:schemaRefs>
    <ds:schemaRef ds:uri="http://schemas.microsoft.com/sharepoint/v3/contenttype/forms"/>
  </ds:schemaRefs>
</ds:datastoreItem>
</file>

<file path=customXml/itemProps3.xml><?xml version="1.0" encoding="utf-8"?>
<ds:datastoreItem xmlns:ds="http://schemas.openxmlformats.org/officeDocument/2006/customXml" ds:itemID="{725D15E1-39DE-43A0-9016-2D1FBE14D5C4}">
  <ds:schemaRefs>
    <ds:schemaRef ds:uri="http://schemas.microsoft.com/office/2006/documentManagement/types"/>
    <ds:schemaRef ds:uri="346219e1-681e-4c5f-baa7-59e01490ad14"/>
    <ds:schemaRef ds:uri="http://schemas.microsoft.com/sharepoint/v3"/>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047d31ed-db1b-45f8-951b-70f32d0d50e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On-screen Show (4:3)</PresentationFormat>
  <Paragraphs>135</Paragraphs>
  <Slides>26</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vt:lpstr>
      <vt:lpstr>Calibri</vt:lpstr>
      <vt:lpstr>Cambria Math</vt:lpstr>
      <vt:lpstr>Geneva</vt:lpstr>
      <vt:lpstr>Gill Sans MT</vt:lpstr>
      <vt:lpstr>Trebuchet MS</vt:lpstr>
      <vt:lpstr>Univers</vt:lpstr>
      <vt:lpstr>Univers Condensed</vt:lpstr>
      <vt:lpstr>Wingdings 2</vt:lpstr>
      <vt:lpstr>DividendVTI</vt:lpstr>
      <vt:lpstr>Picture</vt:lpstr>
      <vt:lpstr>CHARGed Particles in Fields </vt:lpstr>
      <vt:lpstr>CHARGED PARTICLES IN MAGNETIC FIELDS </vt:lpstr>
      <vt:lpstr>Electric fields</vt:lpstr>
      <vt:lpstr>PowerPoint Presentation</vt:lpstr>
      <vt:lpstr>Opposites &amp; Similar charges</vt:lpstr>
      <vt:lpstr>Charges in electric fields</vt:lpstr>
      <vt:lpstr>PowerPoint Presentation</vt:lpstr>
      <vt:lpstr>PowerPoint Presentation</vt:lpstr>
      <vt:lpstr>Cathode Ray Tubes</vt:lpstr>
      <vt:lpstr>PowerPoint Presentation</vt:lpstr>
      <vt:lpstr>solution</vt:lpstr>
      <vt:lpstr>Example 2 Electrons released from the hot cathode are accelerated by a p.d. of 5.0 kV between the cathode and anode. </vt:lpstr>
      <vt:lpstr>solution</vt:lpstr>
      <vt:lpstr>Example 3</vt:lpstr>
      <vt:lpstr>SOLUTION</vt:lpstr>
      <vt:lpstr>PowerPoint Presentation</vt:lpstr>
      <vt:lpstr>Left hand grip rule</vt:lpstr>
      <vt:lpstr>For electron flow</vt:lpstr>
      <vt:lpstr>PowerPoint Presentation</vt:lpstr>
      <vt:lpstr>PowerPoint Presentation</vt:lpstr>
      <vt:lpstr>PowerPoint Presentation</vt:lpstr>
      <vt:lpstr>PowerPoint Presentation</vt:lpstr>
      <vt:lpstr>Let’s do the Fool Proof System of Remembering with LEFT HAND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CHARGed Particles in Fields</dc:title>
  <dc:creator>Mrs Hargreaves</dc:creator>
  <cp:lastModifiedBy>Mrs Hargreaves</cp:lastModifiedBy>
  <cp:revision>9</cp:revision>
  <dcterms:created xsi:type="dcterms:W3CDTF">2021-12-05T17:02:36Z</dcterms:created>
  <dcterms:modified xsi:type="dcterms:W3CDTF">2021-12-15T19:37:49Z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0x0101006FF9E95D84F5204C82A817EFF84E160C</vt:lpwstr>
  </property>
</Properties>
</file>