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notesMasterIdLst>
    <p:notesMasterId r:id="rId93"/>
  </p:notesMasterIdLst>
  <p:handoutMasterIdLst>
    <p:handoutMasterId r:id="rId94"/>
  </p:handoutMasterIdLst>
  <p:sldIdLst>
    <p:sldId id="256" r:id="rId2"/>
    <p:sldId id="270" r:id="rId3"/>
    <p:sldId id="261" r:id="rId4"/>
    <p:sldId id="262" r:id="rId5"/>
    <p:sldId id="314" r:id="rId6"/>
    <p:sldId id="321" r:id="rId7"/>
    <p:sldId id="257" r:id="rId8"/>
    <p:sldId id="284" r:id="rId9"/>
    <p:sldId id="322" r:id="rId10"/>
    <p:sldId id="268" r:id="rId11"/>
    <p:sldId id="275" r:id="rId12"/>
    <p:sldId id="272" r:id="rId13"/>
    <p:sldId id="267" r:id="rId14"/>
    <p:sldId id="266" r:id="rId15"/>
    <p:sldId id="315" r:id="rId16"/>
    <p:sldId id="317" r:id="rId17"/>
    <p:sldId id="318" r:id="rId18"/>
    <p:sldId id="319" r:id="rId19"/>
    <p:sldId id="294" r:id="rId20"/>
    <p:sldId id="293" r:id="rId21"/>
    <p:sldId id="316" r:id="rId22"/>
    <p:sldId id="323" r:id="rId23"/>
    <p:sldId id="306" r:id="rId24"/>
    <p:sldId id="295" r:id="rId25"/>
    <p:sldId id="307" r:id="rId26"/>
    <p:sldId id="308" r:id="rId27"/>
    <p:sldId id="309" r:id="rId28"/>
    <p:sldId id="311" r:id="rId29"/>
    <p:sldId id="312" r:id="rId30"/>
    <p:sldId id="310" r:id="rId31"/>
    <p:sldId id="320" r:id="rId32"/>
    <p:sldId id="296" r:id="rId33"/>
    <p:sldId id="313" r:id="rId34"/>
    <p:sldId id="301" r:id="rId35"/>
    <p:sldId id="260" r:id="rId36"/>
    <p:sldId id="271" r:id="rId37"/>
    <p:sldId id="302" r:id="rId38"/>
    <p:sldId id="324" r:id="rId39"/>
    <p:sldId id="326" r:id="rId40"/>
    <p:sldId id="292" r:id="rId41"/>
    <p:sldId id="288" r:id="rId42"/>
    <p:sldId id="259" r:id="rId43"/>
    <p:sldId id="298" r:id="rId44"/>
    <p:sldId id="264" r:id="rId45"/>
    <p:sldId id="269" r:id="rId46"/>
    <p:sldId id="297" r:id="rId47"/>
    <p:sldId id="291" r:id="rId48"/>
    <p:sldId id="290" r:id="rId49"/>
    <p:sldId id="340" r:id="rId50"/>
    <p:sldId id="342" r:id="rId51"/>
    <p:sldId id="343" r:id="rId52"/>
    <p:sldId id="341" r:id="rId53"/>
    <p:sldId id="286" r:id="rId54"/>
    <p:sldId id="299" r:id="rId55"/>
    <p:sldId id="328" r:id="rId56"/>
    <p:sldId id="325" r:id="rId57"/>
    <p:sldId id="327" r:id="rId58"/>
    <p:sldId id="289" r:id="rId59"/>
    <p:sldId id="329" r:id="rId60"/>
    <p:sldId id="330" r:id="rId61"/>
    <p:sldId id="273" r:id="rId62"/>
    <p:sldId id="303" r:id="rId63"/>
    <p:sldId id="304" r:id="rId64"/>
    <p:sldId id="305" r:id="rId65"/>
    <p:sldId id="279" r:id="rId66"/>
    <p:sldId id="285" r:id="rId67"/>
    <p:sldId id="287" r:id="rId68"/>
    <p:sldId id="276" r:id="rId69"/>
    <p:sldId id="277" r:id="rId70"/>
    <p:sldId id="278" r:id="rId71"/>
    <p:sldId id="282" r:id="rId72"/>
    <p:sldId id="331" r:id="rId73"/>
    <p:sldId id="283" r:id="rId74"/>
    <p:sldId id="344" r:id="rId75"/>
    <p:sldId id="281" r:id="rId76"/>
    <p:sldId id="280" r:id="rId77"/>
    <p:sldId id="300" r:id="rId78"/>
    <p:sldId id="263" r:id="rId79"/>
    <p:sldId id="332" r:id="rId80"/>
    <p:sldId id="333" r:id="rId81"/>
    <p:sldId id="336" r:id="rId82"/>
    <p:sldId id="337" r:id="rId83"/>
    <p:sldId id="338" r:id="rId84"/>
    <p:sldId id="334" r:id="rId85"/>
    <p:sldId id="265" r:id="rId86"/>
    <p:sldId id="346" r:id="rId87"/>
    <p:sldId id="347" r:id="rId88"/>
    <p:sldId id="349" r:id="rId89"/>
    <p:sldId id="352" r:id="rId90"/>
    <p:sldId id="339" r:id="rId91"/>
    <p:sldId id="345" r:id="rId9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FFA548-3F6C-4AB2-B478-9E32E46317A9}" v="242" dt="2024-01-14T11:46:35.2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5" d="100"/>
          <a:sy n="85" d="100"/>
        </p:scale>
        <p:origin x="5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1450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handoutMaster" Target="handoutMasters/handoutMaster1.xml"/><Relationship Id="rId9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Relationship Id="rId98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rs Hargreaves" userId="16d29ebe-5fd1-4f7c-a551-c4871f6cfdc9" providerId="ADAL" clId="{F1FFA548-3F6C-4AB2-B478-9E32E46317A9}"/>
    <pc:docChg chg="custSel addSld delSld modSld sldOrd">
      <pc:chgData name="Mrs Hargreaves" userId="16d29ebe-5fd1-4f7c-a551-c4871f6cfdc9" providerId="ADAL" clId="{F1FFA548-3F6C-4AB2-B478-9E32E46317A9}" dt="2024-01-14T11:48:39.112" v="360" actId="27636"/>
      <pc:docMkLst>
        <pc:docMk/>
      </pc:docMkLst>
      <pc:sldChg chg="modSp mod">
        <pc:chgData name="Mrs Hargreaves" userId="16d29ebe-5fd1-4f7c-a551-c4871f6cfdc9" providerId="ADAL" clId="{F1FFA548-3F6C-4AB2-B478-9E32E46317A9}" dt="2024-01-14T11:48:39.112" v="360" actId="27636"/>
        <pc:sldMkLst>
          <pc:docMk/>
          <pc:sldMk cId="1964364993" sldId="256"/>
        </pc:sldMkLst>
        <pc:spChg chg="mod">
          <ac:chgData name="Mrs Hargreaves" userId="16d29ebe-5fd1-4f7c-a551-c4871f6cfdc9" providerId="ADAL" clId="{F1FFA548-3F6C-4AB2-B478-9E32E46317A9}" dt="2024-01-14T11:48:39.112" v="360" actId="27636"/>
          <ac:spMkLst>
            <pc:docMk/>
            <pc:sldMk cId="1964364993" sldId="256"/>
            <ac:spMk id="3" creationId="{0013CB3E-4518-C759-15EF-BA2BC8DB584B}"/>
          </ac:spMkLst>
        </pc:spChg>
      </pc:sldChg>
      <pc:sldChg chg="ord">
        <pc:chgData name="Mrs Hargreaves" userId="16d29ebe-5fd1-4f7c-a551-c4871f6cfdc9" providerId="ADAL" clId="{F1FFA548-3F6C-4AB2-B478-9E32E46317A9}" dt="2024-01-09T22:50:51.643" v="1"/>
        <pc:sldMkLst>
          <pc:docMk/>
          <pc:sldMk cId="2654619346" sldId="263"/>
        </pc:sldMkLst>
      </pc:sldChg>
      <pc:sldChg chg="modSp mod modAnim">
        <pc:chgData name="Mrs Hargreaves" userId="16d29ebe-5fd1-4f7c-a551-c4871f6cfdc9" providerId="ADAL" clId="{F1FFA548-3F6C-4AB2-B478-9E32E46317A9}" dt="2024-01-09T22:55:31.721" v="102" actId="20577"/>
        <pc:sldMkLst>
          <pc:docMk/>
          <pc:sldMk cId="3843577565" sldId="265"/>
        </pc:sldMkLst>
        <pc:spChg chg="mod">
          <ac:chgData name="Mrs Hargreaves" userId="16d29ebe-5fd1-4f7c-a551-c4871f6cfdc9" providerId="ADAL" clId="{F1FFA548-3F6C-4AB2-B478-9E32E46317A9}" dt="2024-01-09T22:55:21.603" v="84" actId="14100"/>
          <ac:spMkLst>
            <pc:docMk/>
            <pc:sldMk cId="3843577565" sldId="265"/>
            <ac:spMk id="2" creationId="{6270A9A8-CC0F-C368-5197-C9D1E9E58591}"/>
          </ac:spMkLst>
        </pc:spChg>
        <pc:spChg chg="mod">
          <ac:chgData name="Mrs Hargreaves" userId="16d29ebe-5fd1-4f7c-a551-c4871f6cfdc9" providerId="ADAL" clId="{F1FFA548-3F6C-4AB2-B478-9E32E46317A9}" dt="2024-01-09T22:55:31.721" v="102" actId="20577"/>
          <ac:spMkLst>
            <pc:docMk/>
            <pc:sldMk cId="3843577565" sldId="265"/>
            <ac:spMk id="3" creationId="{5AFF107F-6924-B753-333D-21E6D628C3B1}"/>
          </ac:spMkLst>
        </pc:spChg>
        <pc:spChg chg="mod">
          <ac:chgData name="Mrs Hargreaves" userId="16d29ebe-5fd1-4f7c-a551-c4871f6cfdc9" providerId="ADAL" clId="{F1FFA548-3F6C-4AB2-B478-9E32E46317A9}" dt="2024-01-09T22:54:32.285" v="81" actId="20577"/>
          <ac:spMkLst>
            <pc:docMk/>
            <pc:sldMk cId="3843577565" sldId="265"/>
            <ac:spMk id="5" creationId="{F4442C8A-E045-00C9-3971-7F0BE0831DA1}"/>
          </ac:spMkLst>
        </pc:spChg>
      </pc:sldChg>
      <pc:sldChg chg="modSp add">
        <pc:chgData name="Mrs Hargreaves" userId="16d29ebe-5fd1-4f7c-a551-c4871f6cfdc9" providerId="ADAL" clId="{F1FFA548-3F6C-4AB2-B478-9E32E46317A9}" dt="2024-01-09T22:51:43.934" v="10" actId="20577"/>
        <pc:sldMkLst>
          <pc:docMk/>
          <pc:sldMk cId="2872431827" sldId="332"/>
        </pc:sldMkLst>
        <pc:spChg chg="mod">
          <ac:chgData name="Mrs Hargreaves" userId="16d29ebe-5fd1-4f7c-a551-c4871f6cfdc9" providerId="ADAL" clId="{F1FFA548-3F6C-4AB2-B478-9E32E46317A9}" dt="2024-01-09T22:51:43.934" v="10" actId="20577"/>
          <ac:spMkLst>
            <pc:docMk/>
            <pc:sldMk cId="2872431827" sldId="332"/>
            <ac:spMk id="2" creationId="{6270A9A8-CC0F-C368-5197-C9D1E9E58591}"/>
          </ac:spMkLst>
        </pc:spChg>
      </pc:sldChg>
      <pc:sldChg chg="modSp add mod">
        <pc:chgData name="Mrs Hargreaves" userId="16d29ebe-5fd1-4f7c-a551-c4871f6cfdc9" providerId="ADAL" clId="{F1FFA548-3F6C-4AB2-B478-9E32E46317A9}" dt="2024-01-09T22:52:49.323" v="49" actId="27636"/>
        <pc:sldMkLst>
          <pc:docMk/>
          <pc:sldMk cId="4219641664" sldId="333"/>
        </pc:sldMkLst>
        <pc:spChg chg="mod">
          <ac:chgData name="Mrs Hargreaves" userId="16d29ebe-5fd1-4f7c-a551-c4871f6cfdc9" providerId="ADAL" clId="{F1FFA548-3F6C-4AB2-B478-9E32E46317A9}" dt="2024-01-09T22:52:34.948" v="19" actId="20577"/>
          <ac:spMkLst>
            <pc:docMk/>
            <pc:sldMk cId="4219641664" sldId="333"/>
            <ac:spMk id="2" creationId="{6270A9A8-CC0F-C368-5197-C9D1E9E58591}"/>
          </ac:spMkLst>
        </pc:spChg>
        <pc:spChg chg="mod">
          <ac:chgData name="Mrs Hargreaves" userId="16d29ebe-5fd1-4f7c-a551-c4871f6cfdc9" providerId="ADAL" clId="{F1FFA548-3F6C-4AB2-B478-9E32E46317A9}" dt="2024-01-09T22:52:49.323" v="49" actId="27636"/>
          <ac:spMkLst>
            <pc:docMk/>
            <pc:sldMk cId="4219641664" sldId="333"/>
            <ac:spMk id="3" creationId="{5AFF107F-6924-B753-333D-21E6D628C3B1}"/>
          </ac:spMkLst>
        </pc:spChg>
      </pc:sldChg>
      <pc:sldChg chg="add">
        <pc:chgData name="Mrs Hargreaves" userId="16d29ebe-5fd1-4f7c-a551-c4871f6cfdc9" providerId="ADAL" clId="{F1FFA548-3F6C-4AB2-B478-9E32E46317A9}" dt="2024-01-09T22:56:21.243" v="103"/>
        <pc:sldMkLst>
          <pc:docMk/>
          <pc:sldMk cId="3349808421" sldId="334"/>
        </pc:sldMkLst>
      </pc:sldChg>
      <pc:sldChg chg="add del">
        <pc:chgData name="Mrs Hargreaves" userId="16d29ebe-5fd1-4f7c-a551-c4871f6cfdc9" providerId="ADAL" clId="{F1FFA548-3F6C-4AB2-B478-9E32E46317A9}" dt="2024-01-14T11:44:35.053" v="350" actId="47"/>
        <pc:sldMkLst>
          <pc:docMk/>
          <pc:sldMk cId="2358038564" sldId="335"/>
        </pc:sldMkLst>
      </pc:sldChg>
      <pc:sldChg chg="add">
        <pc:chgData name="Mrs Hargreaves" userId="16d29ebe-5fd1-4f7c-a551-c4871f6cfdc9" providerId="ADAL" clId="{F1FFA548-3F6C-4AB2-B478-9E32E46317A9}" dt="2024-01-09T22:57:18.477" v="104"/>
        <pc:sldMkLst>
          <pc:docMk/>
          <pc:sldMk cId="1289127634" sldId="336"/>
        </pc:sldMkLst>
      </pc:sldChg>
      <pc:sldChg chg="add">
        <pc:chgData name="Mrs Hargreaves" userId="16d29ebe-5fd1-4f7c-a551-c4871f6cfdc9" providerId="ADAL" clId="{F1FFA548-3F6C-4AB2-B478-9E32E46317A9}" dt="2024-01-09T22:57:18.477" v="104"/>
        <pc:sldMkLst>
          <pc:docMk/>
          <pc:sldMk cId="3999499000" sldId="337"/>
        </pc:sldMkLst>
      </pc:sldChg>
      <pc:sldChg chg="add">
        <pc:chgData name="Mrs Hargreaves" userId="16d29ebe-5fd1-4f7c-a551-c4871f6cfdc9" providerId="ADAL" clId="{F1FFA548-3F6C-4AB2-B478-9E32E46317A9}" dt="2024-01-09T22:57:18.477" v="104"/>
        <pc:sldMkLst>
          <pc:docMk/>
          <pc:sldMk cId="187207834" sldId="338"/>
        </pc:sldMkLst>
      </pc:sldChg>
      <pc:sldChg chg="addSp delSp modSp new mod ord">
        <pc:chgData name="Mrs Hargreaves" userId="16d29ebe-5fd1-4f7c-a551-c4871f6cfdc9" providerId="ADAL" clId="{F1FFA548-3F6C-4AB2-B478-9E32E46317A9}" dt="2024-01-09T23:18:46.545" v="346" actId="6549"/>
        <pc:sldMkLst>
          <pc:docMk/>
          <pc:sldMk cId="126316456" sldId="339"/>
        </pc:sldMkLst>
        <pc:spChg chg="mod">
          <ac:chgData name="Mrs Hargreaves" userId="16d29ebe-5fd1-4f7c-a551-c4871f6cfdc9" providerId="ADAL" clId="{F1FFA548-3F6C-4AB2-B478-9E32E46317A9}" dt="2024-01-09T23:18:20.949" v="342" actId="6549"/>
          <ac:spMkLst>
            <pc:docMk/>
            <pc:sldMk cId="126316456" sldId="339"/>
            <ac:spMk id="2" creationId="{41ACC880-6743-5A98-5BD9-2A284A8291CD}"/>
          </ac:spMkLst>
        </pc:spChg>
        <pc:spChg chg="del">
          <ac:chgData name="Mrs Hargreaves" userId="16d29ebe-5fd1-4f7c-a551-c4871f6cfdc9" providerId="ADAL" clId="{F1FFA548-3F6C-4AB2-B478-9E32E46317A9}" dt="2024-01-09T23:18:37.150" v="344"/>
          <ac:spMkLst>
            <pc:docMk/>
            <pc:sldMk cId="126316456" sldId="339"/>
            <ac:spMk id="3" creationId="{02BCF575-D03E-C12B-4EEE-895F05E62D2E}"/>
          </ac:spMkLst>
        </pc:spChg>
        <pc:spChg chg="add mod">
          <ac:chgData name="Mrs Hargreaves" userId="16d29ebe-5fd1-4f7c-a551-c4871f6cfdc9" providerId="ADAL" clId="{F1FFA548-3F6C-4AB2-B478-9E32E46317A9}" dt="2024-01-09T23:18:46.545" v="346" actId="6549"/>
          <ac:spMkLst>
            <pc:docMk/>
            <pc:sldMk cId="126316456" sldId="339"/>
            <ac:spMk id="5" creationId="{2A82A2C7-0683-08E1-F060-37AE3C83726A}"/>
          </ac:spMkLst>
        </pc:spChg>
        <pc:spChg chg="add mod">
          <ac:chgData name="Mrs Hargreaves" userId="16d29ebe-5fd1-4f7c-a551-c4871f6cfdc9" providerId="ADAL" clId="{F1FFA548-3F6C-4AB2-B478-9E32E46317A9}" dt="2024-01-09T23:18:41.553" v="345"/>
          <ac:spMkLst>
            <pc:docMk/>
            <pc:sldMk cId="126316456" sldId="339"/>
            <ac:spMk id="6" creationId="{5732430A-FEE2-0EEB-BC39-1D69277A633D}"/>
          </ac:spMkLst>
        </pc:spChg>
      </pc:sldChg>
      <pc:sldChg chg="modSp add">
        <pc:chgData name="Mrs Hargreaves" userId="16d29ebe-5fd1-4f7c-a551-c4871f6cfdc9" providerId="ADAL" clId="{F1FFA548-3F6C-4AB2-B478-9E32E46317A9}" dt="2024-01-09T22:58:42.299" v="132" actId="20577"/>
        <pc:sldMkLst>
          <pc:docMk/>
          <pc:sldMk cId="1923917650" sldId="340"/>
        </pc:sldMkLst>
        <pc:spChg chg="mod">
          <ac:chgData name="Mrs Hargreaves" userId="16d29ebe-5fd1-4f7c-a551-c4871f6cfdc9" providerId="ADAL" clId="{F1FFA548-3F6C-4AB2-B478-9E32E46317A9}" dt="2024-01-09T22:58:34.907" v="119" actId="20577"/>
          <ac:spMkLst>
            <pc:docMk/>
            <pc:sldMk cId="1923917650" sldId="340"/>
            <ac:spMk id="2" creationId="{6270A9A8-CC0F-C368-5197-C9D1E9E58591}"/>
          </ac:spMkLst>
        </pc:spChg>
        <pc:spChg chg="mod">
          <ac:chgData name="Mrs Hargreaves" userId="16d29ebe-5fd1-4f7c-a551-c4871f6cfdc9" providerId="ADAL" clId="{F1FFA548-3F6C-4AB2-B478-9E32E46317A9}" dt="2024-01-09T22:58:42.299" v="132" actId="20577"/>
          <ac:spMkLst>
            <pc:docMk/>
            <pc:sldMk cId="1923917650" sldId="340"/>
            <ac:spMk id="3" creationId="{5AFF107F-6924-B753-333D-21E6D628C3B1}"/>
          </ac:spMkLst>
        </pc:spChg>
      </pc:sldChg>
      <pc:sldChg chg="modSp add mod modAnim">
        <pc:chgData name="Mrs Hargreaves" userId="16d29ebe-5fd1-4f7c-a551-c4871f6cfdc9" providerId="ADAL" clId="{F1FFA548-3F6C-4AB2-B478-9E32E46317A9}" dt="2024-01-09T23:00:40.787" v="199" actId="20577"/>
        <pc:sldMkLst>
          <pc:docMk/>
          <pc:sldMk cId="1166284924" sldId="341"/>
        </pc:sldMkLst>
        <pc:spChg chg="mod">
          <ac:chgData name="Mrs Hargreaves" userId="16d29ebe-5fd1-4f7c-a551-c4871f6cfdc9" providerId="ADAL" clId="{F1FFA548-3F6C-4AB2-B478-9E32E46317A9}" dt="2024-01-09T22:58:58.264" v="134" actId="20577"/>
          <ac:spMkLst>
            <pc:docMk/>
            <pc:sldMk cId="1166284924" sldId="341"/>
            <ac:spMk id="2" creationId="{6270A9A8-CC0F-C368-5197-C9D1E9E58591}"/>
          </ac:spMkLst>
        </pc:spChg>
        <pc:spChg chg="mod">
          <ac:chgData name="Mrs Hargreaves" userId="16d29ebe-5fd1-4f7c-a551-c4871f6cfdc9" providerId="ADAL" clId="{F1FFA548-3F6C-4AB2-B478-9E32E46317A9}" dt="2024-01-09T23:00:37.431" v="198" actId="14100"/>
          <ac:spMkLst>
            <pc:docMk/>
            <pc:sldMk cId="1166284924" sldId="341"/>
            <ac:spMk id="3" creationId="{5AFF107F-6924-B753-333D-21E6D628C3B1}"/>
          </ac:spMkLst>
        </pc:spChg>
        <pc:spChg chg="mod">
          <ac:chgData name="Mrs Hargreaves" userId="16d29ebe-5fd1-4f7c-a551-c4871f6cfdc9" providerId="ADAL" clId="{F1FFA548-3F6C-4AB2-B478-9E32E46317A9}" dt="2024-01-09T23:00:40.787" v="199" actId="20577"/>
          <ac:spMkLst>
            <pc:docMk/>
            <pc:sldMk cId="1166284924" sldId="341"/>
            <ac:spMk id="5" creationId="{F4442C8A-E045-00C9-3971-7F0BE0831DA1}"/>
          </ac:spMkLst>
        </pc:spChg>
      </pc:sldChg>
      <pc:sldChg chg="modSp new mod">
        <pc:chgData name="Mrs Hargreaves" userId="16d29ebe-5fd1-4f7c-a551-c4871f6cfdc9" providerId="ADAL" clId="{F1FFA548-3F6C-4AB2-B478-9E32E46317A9}" dt="2024-01-09T23:02:30.899" v="239" actId="14100"/>
        <pc:sldMkLst>
          <pc:docMk/>
          <pc:sldMk cId="3792054624" sldId="342"/>
        </pc:sldMkLst>
        <pc:spChg chg="mod">
          <ac:chgData name="Mrs Hargreaves" userId="16d29ebe-5fd1-4f7c-a551-c4871f6cfdc9" providerId="ADAL" clId="{F1FFA548-3F6C-4AB2-B478-9E32E46317A9}" dt="2024-01-09T23:01:42.679" v="216" actId="255"/>
          <ac:spMkLst>
            <pc:docMk/>
            <pc:sldMk cId="3792054624" sldId="342"/>
            <ac:spMk id="2" creationId="{0F976C2E-6CC4-E850-7574-758AC33EF8D8}"/>
          </ac:spMkLst>
        </pc:spChg>
        <pc:spChg chg="mod">
          <ac:chgData name="Mrs Hargreaves" userId="16d29ebe-5fd1-4f7c-a551-c4871f6cfdc9" providerId="ADAL" clId="{F1FFA548-3F6C-4AB2-B478-9E32E46317A9}" dt="2024-01-09T23:02:30.899" v="239" actId="14100"/>
          <ac:spMkLst>
            <pc:docMk/>
            <pc:sldMk cId="3792054624" sldId="342"/>
            <ac:spMk id="3" creationId="{F43684B4-7B4A-E3C5-9403-7BED2802A445}"/>
          </ac:spMkLst>
        </pc:spChg>
      </pc:sldChg>
      <pc:sldChg chg="modSp add mod">
        <pc:chgData name="Mrs Hargreaves" userId="16d29ebe-5fd1-4f7c-a551-c4871f6cfdc9" providerId="ADAL" clId="{F1FFA548-3F6C-4AB2-B478-9E32E46317A9}" dt="2024-01-09T23:03:01.148" v="268" actId="20577"/>
        <pc:sldMkLst>
          <pc:docMk/>
          <pc:sldMk cId="38252401" sldId="343"/>
        </pc:sldMkLst>
        <pc:spChg chg="mod">
          <ac:chgData name="Mrs Hargreaves" userId="16d29ebe-5fd1-4f7c-a551-c4871f6cfdc9" providerId="ADAL" clId="{F1FFA548-3F6C-4AB2-B478-9E32E46317A9}" dt="2024-01-09T23:02:42.424" v="241" actId="20577"/>
          <ac:spMkLst>
            <pc:docMk/>
            <pc:sldMk cId="38252401" sldId="343"/>
            <ac:spMk id="2" creationId="{0F976C2E-6CC4-E850-7574-758AC33EF8D8}"/>
          </ac:spMkLst>
        </pc:spChg>
        <pc:spChg chg="mod">
          <ac:chgData name="Mrs Hargreaves" userId="16d29ebe-5fd1-4f7c-a551-c4871f6cfdc9" providerId="ADAL" clId="{F1FFA548-3F6C-4AB2-B478-9E32E46317A9}" dt="2024-01-09T23:03:01.148" v="268" actId="20577"/>
          <ac:spMkLst>
            <pc:docMk/>
            <pc:sldMk cId="38252401" sldId="343"/>
            <ac:spMk id="3" creationId="{F43684B4-7B4A-E3C5-9403-7BED2802A445}"/>
          </ac:spMkLst>
        </pc:spChg>
      </pc:sldChg>
      <pc:sldChg chg="modSp add mod">
        <pc:chgData name="Mrs Hargreaves" userId="16d29ebe-5fd1-4f7c-a551-c4871f6cfdc9" providerId="ADAL" clId="{F1FFA548-3F6C-4AB2-B478-9E32E46317A9}" dt="2024-01-09T23:04:40.619" v="339" actId="1076"/>
        <pc:sldMkLst>
          <pc:docMk/>
          <pc:sldMk cId="3481726590" sldId="344"/>
        </pc:sldMkLst>
        <pc:spChg chg="mod">
          <ac:chgData name="Mrs Hargreaves" userId="16d29ebe-5fd1-4f7c-a551-c4871f6cfdc9" providerId="ADAL" clId="{F1FFA548-3F6C-4AB2-B478-9E32E46317A9}" dt="2024-01-09T23:04:10.916" v="272" actId="255"/>
          <ac:spMkLst>
            <pc:docMk/>
            <pc:sldMk cId="3481726590" sldId="344"/>
            <ac:spMk id="2" creationId="{6270A9A8-CC0F-C368-5197-C9D1E9E58591}"/>
          </ac:spMkLst>
        </pc:spChg>
        <pc:spChg chg="mod">
          <ac:chgData name="Mrs Hargreaves" userId="16d29ebe-5fd1-4f7c-a551-c4871f6cfdc9" providerId="ADAL" clId="{F1FFA548-3F6C-4AB2-B478-9E32E46317A9}" dt="2024-01-09T23:04:40.619" v="339" actId="1076"/>
          <ac:spMkLst>
            <pc:docMk/>
            <pc:sldMk cId="3481726590" sldId="344"/>
            <ac:spMk id="3" creationId="{5AFF107F-6924-B753-333D-21E6D628C3B1}"/>
          </ac:spMkLst>
        </pc:spChg>
      </pc:sldChg>
      <pc:sldChg chg="addSp modSp add">
        <pc:chgData name="Mrs Hargreaves" userId="16d29ebe-5fd1-4f7c-a551-c4871f6cfdc9" providerId="ADAL" clId="{F1FFA548-3F6C-4AB2-B478-9E32E46317A9}" dt="2024-01-09T23:18:50.334" v="347"/>
        <pc:sldMkLst>
          <pc:docMk/>
          <pc:sldMk cId="4099358556" sldId="345"/>
        </pc:sldMkLst>
        <pc:spChg chg="add mod">
          <ac:chgData name="Mrs Hargreaves" userId="16d29ebe-5fd1-4f7c-a551-c4871f6cfdc9" providerId="ADAL" clId="{F1FFA548-3F6C-4AB2-B478-9E32E46317A9}" dt="2024-01-09T23:18:50.334" v="347"/>
          <ac:spMkLst>
            <pc:docMk/>
            <pc:sldMk cId="4099358556" sldId="345"/>
            <ac:spMk id="5" creationId="{7888D0F8-2FBF-DB87-D526-53098246AE15}"/>
          </ac:spMkLst>
        </pc:spChg>
      </pc:sldChg>
      <pc:sldChg chg="add">
        <pc:chgData name="Mrs Hargreaves" userId="16d29ebe-5fd1-4f7c-a551-c4871f6cfdc9" providerId="ADAL" clId="{F1FFA548-3F6C-4AB2-B478-9E32E46317A9}" dt="2024-01-14T11:44:08.532" v="348"/>
        <pc:sldMkLst>
          <pc:docMk/>
          <pc:sldMk cId="3132544148" sldId="346"/>
        </pc:sldMkLst>
      </pc:sldChg>
      <pc:sldChg chg="add">
        <pc:chgData name="Mrs Hargreaves" userId="16d29ebe-5fd1-4f7c-a551-c4871f6cfdc9" providerId="ADAL" clId="{F1FFA548-3F6C-4AB2-B478-9E32E46317A9}" dt="2024-01-14T11:44:08.532" v="348"/>
        <pc:sldMkLst>
          <pc:docMk/>
          <pc:sldMk cId="77174659" sldId="347"/>
        </pc:sldMkLst>
      </pc:sldChg>
      <pc:sldChg chg="add del">
        <pc:chgData name="Mrs Hargreaves" userId="16d29ebe-5fd1-4f7c-a551-c4871f6cfdc9" providerId="ADAL" clId="{F1FFA548-3F6C-4AB2-B478-9E32E46317A9}" dt="2024-01-14T11:44:24.269" v="349" actId="47"/>
        <pc:sldMkLst>
          <pc:docMk/>
          <pc:sldMk cId="2599746651" sldId="348"/>
        </pc:sldMkLst>
      </pc:sldChg>
      <pc:sldChg chg="add">
        <pc:chgData name="Mrs Hargreaves" userId="16d29ebe-5fd1-4f7c-a551-c4871f6cfdc9" providerId="ADAL" clId="{F1FFA548-3F6C-4AB2-B478-9E32E46317A9}" dt="2024-01-14T11:44:08.532" v="348"/>
        <pc:sldMkLst>
          <pc:docMk/>
          <pc:sldMk cId="284387083" sldId="349"/>
        </pc:sldMkLst>
      </pc:sldChg>
      <pc:sldChg chg="add del">
        <pc:chgData name="Mrs Hargreaves" userId="16d29ebe-5fd1-4f7c-a551-c4871f6cfdc9" providerId="ADAL" clId="{F1FFA548-3F6C-4AB2-B478-9E32E46317A9}" dt="2024-01-14T11:46:29.815" v="351" actId="47"/>
        <pc:sldMkLst>
          <pc:docMk/>
          <pc:sldMk cId="305420165" sldId="350"/>
        </pc:sldMkLst>
      </pc:sldChg>
      <pc:sldChg chg="modSp add">
        <pc:chgData name="Mrs Hargreaves" userId="16d29ebe-5fd1-4f7c-a551-c4871f6cfdc9" providerId="ADAL" clId="{F1FFA548-3F6C-4AB2-B478-9E32E46317A9}" dt="2024-01-14T11:46:35.296" v="352" actId="20577"/>
        <pc:sldMkLst>
          <pc:docMk/>
          <pc:sldMk cId="2781193491" sldId="352"/>
        </pc:sldMkLst>
        <pc:spChg chg="mod">
          <ac:chgData name="Mrs Hargreaves" userId="16d29ebe-5fd1-4f7c-a551-c4871f6cfdc9" providerId="ADAL" clId="{F1FFA548-3F6C-4AB2-B478-9E32E46317A9}" dt="2024-01-14T11:46:35.296" v="352" actId="20577"/>
          <ac:spMkLst>
            <pc:docMk/>
            <pc:sldMk cId="2781193491" sldId="352"/>
            <ac:spMk id="2" creationId="{6270A9A8-CC0F-C368-5197-C9D1E9E58591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C1E2AE4-9734-3920-01BE-7762DA1C641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ABACCB-F6FA-272C-3BED-8B4ECE65EC3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B2DE45-5213-4786-A94B-3A48714FEFBA}" type="datetimeFigureOut">
              <a:rPr lang="en-GB" smtClean="0"/>
              <a:t>14/01/2024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B363BF-3DAA-5528-F11A-E5C98237CDE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AD482A-27AD-2F4C-1F98-D4FDDE83CDA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2218E7-C94E-4255-B86B-1026B19A0F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93506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1DB81-2C40-4E15-8F49-671CD3DCFE4D}" type="datetimeFigureOut">
              <a:rPr lang="en-GB" smtClean="0"/>
              <a:t>14/01/2024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87C725-118C-4A32-B16B-F3DC6A546B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602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220876" y="176133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76279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DBB79387-E4E4-4561-A363-A2ED5B35ADFB}" type="datetime2">
              <a:rPr lang="en-US" smtClean="0"/>
              <a:t>Sunday, January 14,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63575" y="3226820"/>
            <a:ext cx="3859795" cy="304801"/>
          </a:xfrm>
        </p:spPr>
        <p:txBody>
          <a:bodyPr anchor="b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 spc="200"/>
              <a:t>Sample Footer Text</a:t>
            </a:r>
            <a:endParaRPr lang="en-US" spc="200" dirty="0"/>
          </a:p>
        </p:txBody>
      </p:sp>
      <p:sp>
        <p:nvSpPr>
          <p:cNvPr id="17" name="Rectangle 16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/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62E3E09-4A8E-082E-2B78-7F12D5B95E4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24634" y="4792683"/>
            <a:ext cx="1893888" cy="131445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25" name="Picture 24" descr="A blue vest with arms and legs and a face&#10;&#10;Description automatically generated">
            <a:extLst>
              <a:ext uri="{FF2B5EF4-FFF2-40B4-BE49-F238E27FC236}">
                <a16:creationId xmlns:a16="http://schemas.microsoft.com/office/drawing/2014/main" id="{7FEADFD7-C17C-BF37-B323-231DFDAA0D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176" y="4898131"/>
            <a:ext cx="1446804" cy="124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018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5945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2683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44498-A682-47CC-8383-F366B7957A98}" type="datetime2">
              <a:rPr lang="en-US" smtClean="0"/>
              <a:t>Sunday, January 14, 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pc="200"/>
              <a:t>Sample Footer Text</a:t>
            </a:r>
            <a:endParaRPr lang="en-US" spc="200" dirty="0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589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9D6B-005F-4533-B321-B5BA530E3CF7}" type="datetime2">
              <a:rPr lang="en-US" smtClean="0"/>
              <a:t>Sunday, January 14,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pc="200"/>
              <a:t>Sample Footer Text</a:t>
            </a:r>
            <a:endParaRPr lang="en-US" spc="200" dirty="0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46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TextBox 10"/>
          <p:cNvSpPr txBox="1"/>
          <p:nvPr/>
        </p:nvSpPr>
        <p:spPr bwMode="gray">
          <a:xfrm>
            <a:off x="898295" y="603589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705137" y="261378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705034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86515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14393"/>
            <a:ext cx="8825659" cy="101266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42247-8A8B-403F-944B-C10338DBDA66}" type="datetime2">
              <a:rPr lang="en-US" smtClean="0"/>
              <a:t>Sunday, January 14,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pc="200"/>
              <a:t>Sample Footer Text</a:t>
            </a:r>
            <a:endParaRPr lang="en-US" spc="200" dirty="0"/>
          </a:p>
        </p:txBody>
      </p:sp>
      <p:sp>
        <p:nvSpPr>
          <p:cNvPr id="24" name="Rectangle 23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909353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404477"/>
            <a:ext cx="8825659" cy="178870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8587" y="5024967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59623-A394-402D-A40F-3FE4CF821823}" type="datetime2">
              <a:rPr lang="en-US" smtClean="0"/>
              <a:t>Sunday, January 14,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pc="200"/>
              <a:t>Sample Footer Text</a:t>
            </a:r>
            <a:endParaRPr lang="en-US" spc="200" dirty="0"/>
          </a:p>
        </p:txBody>
      </p:sp>
      <p:sp>
        <p:nvSpPr>
          <p:cNvPr id="12" name="Rectangle 11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4969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09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87261"/>
            <a:ext cx="3129168" cy="28397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10999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87261"/>
            <a:ext cx="3145380" cy="28397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1" y="2603500"/>
            <a:ext cx="315744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87261"/>
            <a:ext cx="3161029" cy="283979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19669-C837-47CB-A283-950B2025BF8A}" type="datetime2">
              <a:rPr lang="en-US" smtClean="0"/>
              <a:t>Sunday, January 14, 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pc="200"/>
              <a:t>Sample Footer Text</a:t>
            </a:r>
            <a:endParaRPr lang="en-US" spc="2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436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20744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1246"/>
            <a:ext cx="2691242" cy="158376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20745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42840"/>
            <a:ext cx="2691242" cy="155217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7"/>
            <a:ext cx="3050438" cy="92140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18992"/>
            <a:ext cx="2691242" cy="157601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09107"/>
            <a:ext cx="3054127" cy="89634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B6FE4-8F49-4326-AB6B-DECC6DDC993D}" type="datetime2">
              <a:rPr lang="en-US" smtClean="0"/>
              <a:t>Sunday, January 14, 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pc="200"/>
              <a:t>Sample Footer Text</a:t>
            </a:r>
            <a:endParaRPr lang="en-US" spc="2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344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6C8F8-BB8A-4B16-B68C-1351DAEAB5F1}" type="datetime2">
              <a:rPr lang="en-US" smtClean="0"/>
              <a:t>Sunday, January 14,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38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97430"/>
            <a:ext cx="1409965" cy="4729626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97429"/>
            <a:ext cx="6247546" cy="472962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F2AFE-1534-4A44-AA2E-DFEA180408BE}" type="datetime2">
              <a:rPr lang="en-US" smtClean="0"/>
              <a:t>Sunday, January 14,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862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16368" y="6394407"/>
            <a:ext cx="1725170" cy="304799"/>
          </a:xfrm>
        </p:spPr>
        <p:txBody>
          <a:bodyPr/>
          <a:lstStyle/>
          <a:p>
            <a:fld id="{DA5B2C47-AEC8-4799-A62B-71E90ED70F73}" type="datetime2">
              <a:rPr lang="en-US" smtClean="0"/>
              <a:t>Sunday, January 14,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pc="200"/>
              <a:t>Sample Footer Text</a:t>
            </a:r>
            <a:endParaRPr lang="en-US" spc="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A cartoon character with arms and legs&#10;&#10;Description automatically generated">
            <a:extLst>
              <a:ext uri="{FF2B5EF4-FFF2-40B4-BE49-F238E27FC236}">
                <a16:creationId xmlns:a16="http://schemas.microsoft.com/office/drawing/2014/main" id="{1B26A67D-7B8F-9DE5-0619-0BD46D3187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317" y="4963685"/>
            <a:ext cx="3328793" cy="189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346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4"/>
            <a:ext cx="4351023" cy="2283823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48A7-84B5-4387-BB1D-C6D5EB60F76E}" type="datetime2">
              <a:rPr lang="en-US" smtClean="0"/>
              <a:t>Sunday, January 14,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879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1368" y="2603500"/>
            <a:ext cx="4828744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1" y="2603500"/>
            <a:ext cx="4825159" cy="337770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9E1D0-CC16-4359-AD1C-8704F6EBC7E4}" type="datetime2">
              <a:rPr lang="en-US" smtClean="0"/>
              <a:t>Sunday, January 14,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792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36063"/>
            <a:ext cx="48251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212326"/>
            <a:ext cx="4825158" cy="280747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1" y="2603499"/>
            <a:ext cx="4825160" cy="60882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212327"/>
            <a:ext cx="4825159" cy="280747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916FA-A6AE-4A32-A937-F5B7F5EEB8DA}" type="datetime2">
              <a:rPr lang="en-US" smtClean="0"/>
              <a:t>Sunday, January 14, 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346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C86AF-1ADC-40A5-AD4B-B712F3B52139}" type="datetime2">
              <a:rPr lang="en-US" smtClean="0"/>
              <a:t>Sunday, January 14,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661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C277E-2B12-4EFD-9CCD-86D3B85E8EBE}" type="datetime2">
              <a:rPr lang="en-US" smtClean="0"/>
              <a:t>Sunday, January 14,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Rectangle 5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69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E6CE7-0A12-4F4E-9401-8DDEA941E757}" type="datetime2">
              <a:rPr lang="en-US" smtClean="0"/>
              <a:t>Sunday, January 14,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45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2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12ABE-4B72-47BF-BA3F-256E7BE23713}" type="datetime2">
              <a:rPr lang="en-US" smtClean="0"/>
              <a:t>Sunday, January 14,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927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Oval 4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Oval 48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spc="200" dirty="0"/>
              <a:t>Sample Footer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ED142247-8A8B-403F-944B-C10338DBDA66}" type="datetime2">
              <a:rPr lang="en-US" smtClean="0"/>
              <a:t>Sunday, January 14, 2024</a:t>
            </a:fld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98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02" r:id="rId14"/>
    <p:sldLayoutId id="2147483903" r:id="rId15"/>
    <p:sldLayoutId id="2147483904" r:id="rId16"/>
    <p:sldLayoutId id="2147483905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 descr="Moving Equations">
            <a:extLst>
              <a:ext uri="{FF2B5EF4-FFF2-40B4-BE49-F238E27FC236}">
                <a16:creationId xmlns:a16="http://schemas.microsoft.com/office/drawing/2014/main" id="{868E1F9F-B487-9435-F953-9D6DABE5B3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6AC917-EF10-D600-8F07-D4A100B74D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5412" y="894971"/>
            <a:ext cx="7380000" cy="2954655"/>
          </a:xfrm>
        </p:spPr>
        <p:txBody>
          <a:bodyPr>
            <a:normAutofit/>
          </a:bodyPr>
          <a:lstStyle/>
          <a:p>
            <a:r>
              <a:rPr lang="en-GB" dirty="0"/>
              <a:t>H Physics</a:t>
            </a:r>
            <a:br>
              <a:rPr lang="en-GB" dirty="0"/>
            </a:br>
            <a:r>
              <a:rPr lang="en-GB" dirty="0"/>
              <a:t>Quantity, Symbol, Unit, Unit Symbol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13CB3E-4518-C759-15EF-BA2BC8DB5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5412" y="4213412"/>
            <a:ext cx="7380000" cy="2351980"/>
          </a:xfrm>
        </p:spPr>
        <p:txBody>
          <a:bodyPr>
            <a:normAutofit/>
          </a:bodyPr>
          <a:lstStyle/>
          <a:p>
            <a:r>
              <a:rPr lang="en-GB" dirty="0"/>
              <a:t>Revision Game</a:t>
            </a:r>
          </a:p>
          <a:p>
            <a:r>
              <a:rPr lang="en-GB" dirty="0"/>
              <a:t>For each equation note the quantity highlighted, state its unit and unit symbol and whether it is a scalar or vector quantity. Up to 4 marks per question, keep your score. How many cards can you complete before making a mistake or forgetting one?</a:t>
            </a:r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049AAA-12CE-7B17-1217-111157099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36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154955" y="973668"/>
                <a:ext cx="10373431" cy="706964"/>
              </a:xfrm>
            </p:spPr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</a:t>
                </a:r>
                <a:r>
                  <a:rPr lang="en-GB" sz="7200" dirty="0" err="1"/>
                  <a:t>E</a:t>
                </a:r>
                <a:r>
                  <a:rPr lang="en-GB" sz="7200" baseline="-25000" dirty="0" err="1"/>
                  <a:t>w</a:t>
                </a:r>
                <a:r>
                  <a:rPr lang="en-GB" sz="7200" dirty="0"/>
                  <a:t>’ or W as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7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7200" i="1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GB" sz="7200" i="1" dirty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n-GB" sz="72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7200" i="1" dirty="0">
                        <a:latin typeface="Cambria Math" panose="02040503050406030204" pitchFamily="18" charset="0"/>
                      </a:rPr>
                      <m:t>𝐹𝑑</m:t>
                    </m:r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154955" y="973668"/>
                <a:ext cx="10373431" cy="706964"/>
              </a:xfrm>
              <a:blipFill>
                <a:blip r:embed="rId2"/>
                <a:stretch>
                  <a:fillRect l="-3878" t="-56034" b="-896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Work done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Joule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J (must look like a capital</a:t>
            </a:r>
            <a:r>
              <a:rPr lang="en-GB" sz="4800" dirty="0">
                <a:latin typeface="Congenial" panose="02000503040000020004" pitchFamily="2" charset="0"/>
                <a:sym typeface="Symbol" panose="05050102010706020507" pitchFamily="18" charset="2"/>
              </a:rPr>
              <a:t>)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4000"/>
              <a:t>10</a:t>
            </a:fld>
            <a:endParaRPr lang="en-US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42029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‘m’  as in </a:t>
                </a:r>
                <a14:m>
                  <m:oMath xmlns:m="http://schemas.openxmlformats.org/officeDocument/2006/math">
                    <m:r>
                      <a:rPr lang="en-GB" sz="7200" i="1" dirty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GB" sz="72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7200" i="1" dirty="0">
                        <a:latin typeface="Cambria Math" panose="02040503050406030204" pitchFamily="18" charset="0"/>
                      </a:rPr>
                      <m:t>𝑚𝑎</m:t>
                    </m:r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6034" b="-896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mass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kilogram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kg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/>
              <a:t>11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398255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‘h’  as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7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7200" i="1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GB" sz="7200" i="1" dirty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GB" sz="72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7200" dirty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GB" sz="7200" i="1" dirty="0">
                        <a:latin typeface="Cambria Math" panose="02040503050406030204" pitchFamily="18" charset="0"/>
                      </a:rPr>
                      <m:t>𝑔h</m:t>
                    </m:r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8333" b="-78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height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metre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4000"/>
              <a:t>12</a:t>
            </a:fld>
            <a:endParaRPr lang="en-US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335755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‘E</a:t>
                </a:r>
                <a:r>
                  <a:rPr lang="en-GB" sz="7200" baseline="-25000" dirty="0"/>
                  <a:t>p</a:t>
                </a:r>
                <a:r>
                  <a:rPr lang="en-GB" sz="7200" dirty="0"/>
                  <a:t>’  as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7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7200" i="1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GB" sz="7200" i="1" dirty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GB" sz="72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7200" dirty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GB" sz="7200" i="1" dirty="0">
                        <a:latin typeface="Cambria Math" panose="02040503050406030204" pitchFamily="18" charset="0"/>
                      </a:rPr>
                      <m:t>𝑔h</m:t>
                    </m:r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62931" b="-827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(gravitational) potential Energy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Joule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J (must look like a capital</a:t>
            </a:r>
            <a:r>
              <a:rPr lang="en-GB" sz="4800" dirty="0">
                <a:latin typeface="Congenial" panose="02000503040000020004" pitchFamily="2" charset="0"/>
                <a:sym typeface="Symbol" panose="05050102010706020507" pitchFamily="18" charset="2"/>
              </a:rPr>
              <a:t>)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4000"/>
              <a:t>13</a:t>
            </a:fld>
            <a:endParaRPr lang="en-US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89830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‘E</a:t>
                </a:r>
                <a:r>
                  <a:rPr lang="en-GB" sz="7200" baseline="-25000" dirty="0"/>
                  <a:t>k</a:t>
                </a:r>
                <a:r>
                  <a:rPr lang="en-GB" sz="7200" dirty="0"/>
                  <a:t>’  as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7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7200" i="1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GB" sz="7200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GB" sz="7200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7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7200" i="1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7200" i="1" dirty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GB" sz="7200" dirty="0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GB" sz="7200" i="1" dirty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en-GB" sz="7200" i="1" dirty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𝑣</m:t>
                        </m:r>
                      </m:e>
                      <m:sup>
                        <m:r>
                          <a:rPr lang="en-GB" sz="7200" i="1" dirty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2</m:t>
                        </m:r>
                      </m:sup>
                    </m:sSup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9483" b="-853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Kinetic Energy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Joule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J (must look like a capital</a:t>
            </a:r>
            <a:r>
              <a:rPr lang="en-GB" sz="4800" dirty="0">
                <a:latin typeface="Congenial" panose="02000503040000020004" pitchFamily="2" charset="0"/>
                <a:sym typeface="Symbol" panose="05050102010706020507" pitchFamily="18" charset="2"/>
              </a:rPr>
              <a:t>)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4000"/>
              <a:t>14</a:t>
            </a:fld>
            <a:endParaRPr lang="en-US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316083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6209F4F-04B5-61A1-6B81-D80D48CEE47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 sz="5400" dirty="0"/>
                  <a:t>‘P’ as in </a:t>
                </a:r>
                <a14:m>
                  <m:oMath xmlns:m="http://schemas.openxmlformats.org/officeDocument/2006/math">
                    <m:r>
                      <a:rPr lang="en-GB" sz="54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GB" sz="54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GB" sz="54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5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num>
                      <m:den>
                        <m:r>
                          <a:rPr lang="en-GB" sz="5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en-GB" sz="54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6209F4F-04B5-61A1-6B81-D80D48CEE4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3686" t="-39167" b="-6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A35ADA-554E-B19A-440E-A0B9714FF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sz="5400" dirty="0">
                <a:latin typeface="Congenial" panose="02000503040000020004" pitchFamily="2" charset="0"/>
              </a:rPr>
              <a:t>Power</a:t>
            </a:r>
          </a:p>
          <a:p>
            <a:r>
              <a:rPr lang="en-GB" sz="5400" dirty="0">
                <a:latin typeface="Congenial" panose="02000503040000020004" pitchFamily="2" charset="0"/>
              </a:rPr>
              <a:t>Watt (yes Watt is the unit of power)</a:t>
            </a:r>
          </a:p>
          <a:p>
            <a:r>
              <a:rPr lang="en-GB" sz="5400" dirty="0">
                <a:latin typeface="Congenial" panose="02000503040000020004" pitchFamily="2" charset="0"/>
              </a:rPr>
              <a:t>W </a:t>
            </a:r>
          </a:p>
          <a:p>
            <a:r>
              <a:rPr lang="en-GB" sz="54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10B585-B56C-5B98-0A4B-8CAF966D5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B63E25-C690-ADCE-32CF-143EA94A88B4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4180006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</a:t>
                </a:r>
                <a14:m>
                  <m:oMath xmlns:m="http://schemas.openxmlformats.org/officeDocument/2006/math">
                    <m:r>
                      <a:rPr lang="en-GB" sz="7200" i="1" dirty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</m:t>
                    </m:r>
                    <m:r>
                      <a:rPr lang="en-GB" sz="7200" b="0" i="1" dirty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𝐹</m:t>
                    </m:r>
                  </m:oMath>
                </a14:m>
                <a:r>
                  <a:rPr lang="en-GB" sz="7200" dirty="0"/>
                  <a:t>’  as in</a:t>
                </a:r>
                <a14:m>
                  <m:oMath xmlns:m="http://schemas.openxmlformats.org/officeDocument/2006/math">
                    <m:r>
                      <a:rPr lang="en-GB" sz="6000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GB" sz="6000" i="1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GB" sz="6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6000" i="1">
                        <a:latin typeface="Cambria Math" panose="02040503050406030204" pitchFamily="18" charset="0"/>
                      </a:rPr>
                      <m:t>𝐺</m:t>
                    </m:r>
                    <m:f>
                      <m:fPr>
                        <m:ctrlPr>
                          <a:rPr lang="en-GB" sz="6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6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60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sz="6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GB" sz="6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60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sz="6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GB" sz="6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60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GB" sz="6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GB" sz="60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64167" b="-7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500"/>
            <a:ext cx="10445374" cy="3824194"/>
          </a:xfrm>
        </p:spPr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Gravitational force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Newton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N or kgms</a:t>
            </a:r>
            <a:r>
              <a:rPr lang="en-GB" sz="4800" baseline="30000" dirty="0">
                <a:latin typeface="Congenial" panose="02000503040000020004" pitchFamily="2" charset="0"/>
              </a:rPr>
              <a:t>-2</a:t>
            </a:r>
            <a:r>
              <a:rPr lang="en-GB" sz="4800" dirty="0">
                <a:latin typeface="Congenial" panose="02000503040000020004" pitchFamily="2" charset="0"/>
              </a:rPr>
              <a:t> 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vector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2800"/>
              <a:t>16</a:t>
            </a:fld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20025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</a:t>
                </a:r>
                <a14:m>
                  <m:oMath xmlns:m="http://schemas.openxmlformats.org/officeDocument/2006/math">
                    <m:r>
                      <a:rPr lang="en-GB" sz="7200" i="1" dirty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</m:t>
                    </m:r>
                    <m:r>
                      <a:rPr lang="en-GB" sz="7200" b="0" i="1" dirty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𝐺</m:t>
                    </m:r>
                  </m:oMath>
                </a14:m>
                <a:r>
                  <a:rPr lang="en-GB" sz="7200" dirty="0"/>
                  <a:t>’  as in</a:t>
                </a:r>
                <a14:m>
                  <m:oMath xmlns:m="http://schemas.openxmlformats.org/officeDocument/2006/math">
                    <m:r>
                      <a:rPr lang="en-GB" sz="6000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GB" sz="6000" i="1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GB" sz="6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6000" i="1">
                        <a:latin typeface="Cambria Math" panose="02040503050406030204" pitchFamily="18" charset="0"/>
                      </a:rPr>
                      <m:t>𝐺</m:t>
                    </m:r>
                    <m:f>
                      <m:fPr>
                        <m:ctrlPr>
                          <a:rPr lang="en-GB" sz="6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6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60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sz="6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GB" sz="6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60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sz="6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GB" sz="6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60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GB" sz="6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GB" sz="60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64167" b="-7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730" y="2366682"/>
            <a:ext cx="11869270" cy="4383742"/>
          </a:xfrm>
        </p:spPr>
        <p:txBody>
          <a:bodyPr>
            <a:normAutofit fontScale="85000" lnSpcReduction="10000"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Universal constant of Gravitation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 cubic metres per kilogram per second squared!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</a:t>
            </a:r>
            <a:r>
              <a:rPr lang="en-GB" sz="4800" baseline="30000" dirty="0">
                <a:latin typeface="Congenial" panose="02000503040000020004" pitchFamily="2" charset="0"/>
              </a:rPr>
              <a:t>3</a:t>
            </a:r>
            <a:r>
              <a:rPr lang="en-GB" sz="4800" dirty="0">
                <a:latin typeface="Congenial" panose="02000503040000020004" pitchFamily="2" charset="0"/>
              </a:rPr>
              <a:t>kg</a:t>
            </a:r>
            <a:r>
              <a:rPr lang="en-GB" sz="4800" baseline="30000" dirty="0">
                <a:latin typeface="Congenial" panose="02000503040000020004" pitchFamily="2" charset="0"/>
              </a:rPr>
              <a:t>-1</a:t>
            </a:r>
            <a:r>
              <a:rPr lang="en-GB" sz="4800" dirty="0">
                <a:latin typeface="Congenial" panose="02000503040000020004" pitchFamily="2" charset="0"/>
              </a:rPr>
              <a:t>s</a:t>
            </a:r>
            <a:r>
              <a:rPr lang="en-GB" sz="4800" baseline="30000" dirty="0">
                <a:latin typeface="Congenial" panose="02000503040000020004" pitchFamily="2" charset="0"/>
              </a:rPr>
              <a:t>-2</a:t>
            </a:r>
            <a:r>
              <a:rPr lang="en-GB" sz="4800" dirty="0">
                <a:latin typeface="Congenial" panose="02000503040000020004" pitchFamily="2" charset="0"/>
              </a:rPr>
              <a:t> 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Scalar 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equal to 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6.67 </a:t>
            </a:r>
            <a:r>
              <a:rPr lang="en-GB" sz="4800" dirty="0">
                <a:latin typeface="Congenial" panose="02000503040000020004" pitchFamily="2" charset="0"/>
                <a:sym typeface="Symbol" panose="05050102010706020507" pitchFamily="18" charset="2"/>
              </a:rPr>
              <a:t> 10</a:t>
            </a:r>
            <a:r>
              <a:rPr lang="en-GB" sz="4800" baseline="30000" dirty="0">
                <a:latin typeface="Congenial" panose="02000503040000020004" pitchFamily="2" charset="0"/>
                <a:sym typeface="Symbol" panose="05050102010706020507" pitchFamily="18" charset="2"/>
              </a:rPr>
              <a:t>-11</a:t>
            </a:r>
            <a:r>
              <a:rPr lang="en-GB" sz="4800" dirty="0">
                <a:latin typeface="Congenial" panose="02000503040000020004" pitchFamily="2" charset="0"/>
                <a:sym typeface="Symbol" panose="05050102010706020507" pitchFamily="18" charset="2"/>
              </a:rPr>
              <a:t> </a:t>
            </a:r>
            <a:r>
              <a:rPr lang="en-GB" sz="4800" dirty="0">
                <a:latin typeface="Congenial" panose="02000503040000020004" pitchFamily="2" charset="0"/>
              </a:rPr>
              <a:t>m</a:t>
            </a:r>
            <a:r>
              <a:rPr lang="en-GB" sz="4800" baseline="30000" dirty="0">
                <a:latin typeface="Congenial" panose="02000503040000020004" pitchFamily="2" charset="0"/>
              </a:rPr>
              <a:t>3</a:t>
            </a:r>
            <a:r>
              <a:rPr lang="en-GB" sz="4800" dirty="0">
                <a:latin typeface="Congenial" panose="02000503040000020004" pitchFamily="2" charset="0"/>
              </a:rPr>
              <a:t>kg</a:t>
            </a:r>
            <a:r>
              <a:rPr lang="en-GB" sz="4800" baseline="30000" dirty="0">
                <a:latin typeface="Congenial" panose="02000503040000020004" pitchFamily="2" charset="0"/>
              </a:rPr>
              <a:t>-1</a:t>
            </a:r>
            <a:r>
              <a:rPr lang="en-GB" sz="4800" dirty="0">
                <a:latin typeface="Congenial" panose="02000503040000020004" pitchFamily="2" charset="0"/>
              </a:rPr>
              <a:t>s</a:t>
            </a:r>
            <a:r>
              <a:rPr lang="en-GB" sz="4800" baseline="30000" dirty="0">
                <a:latin typeface="Congenial" panose="02000503040000020004" pitchFamily="2" charset="0"/>
              </a:rPr>
              <a:t>-2</a:t>
            </a:r>
            <a:endParaRPr lang="en-GB" sz="4800" dirty="0">
              <a:latin typeface="Congenial" panose="0200050304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2800"/>
              <a:t>17</a:t>
            </a:fld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/5</a:t>
            </a:r>
          </a:p>
        </p:txBody>
      </p:sp>
    </p:spTree>
    <p:extLst>
      <p:ext uri="{BB962C8B-B14F-4D97-AF65-F5344CB8AC3E}">
        <p14:creationId xmlns:p14="http://schemas.microsoft.com/office/powerpoint/2010/main" val="268458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154955" y="973668"/>
                <a:ext cx="10373431" cy="706964"/>
              </a:xfrm>
            </p:spPr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‘W’ as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7200" b="0" i="0" dirty="0" smtClean="0">
                        <a:latin typeface="Cambria Math" panose="02040503050406030204" pitchFamily="18" charset="0"/>
                      </a:rPr>
                      <m:t>W</m:t>
                    </m:r>
                    <m:r>
                      <a:rPr lang="en-GB" sz="72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𝑄𝑉</m:t>
                    </m:r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154955" y="973668"/>
                <a:ext cx="10373431" cy="706964"/>
              </a:xfrm>
              <a:blipFill>
                <a:blip r:embed="rId2"/>
                <a:stretch>
                  <a:fillRect l="-3878" t="-56034" b="-896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Work done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Joule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J (must look like a capital</a:t>
            </a:r>
            <a:r>
              <a:rPr lang="en-GB" sz="4800" dirty="0">
                <a:latin typeface="Congenial" panose="02000503040000020004" pitchFamily="2" charset="0"/>
                <a:sym typeface="Symbol" panose="05050102010706020507" pitchFamily="18" charset="2"/>
              </a:rPr>
              <a:t>)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4000"/>
              <a:t>18</a:t>
            </a:fld>
            <a:endParaRPr lang="en-US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59364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</a:t>
                </a:r>
                <a14:m>
                  <m:oMath xmlns:m="http://schemas.openxmlformats.org/officeDocument/2006/math">
                    <m:r>
                      <a:rPr lang="en-GB" sz="7200" i="1" dirty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</m:t>
                    </m:r>
                    <m:r>
                      <a:rPr lang="en-GB" sz="7200" b="0" i="1" dirty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𝑝</m:t>
                    </m:r>
                  </m:oMath>
                </a14:m>
                <a:r>
                  <a:rPr lang="en-GB" sz="7200" dirty="0"/>
                  <a:t>’  as in</a:t>
                </a:r>
                <a14:m>
                  <m:oMath xmlns:m="http://schemas.openxmlformats.org/officeDocument/2006/math">
                    <m:r>
                      <a:rPr lang="en-GB" sz="73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73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</m:t>
                    </m:r>
                    <m:r>
                      <a:rPr lang="en-GB" sz="73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sz="73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7300" b="0" i="1" smtClean="0">
                        <a:latin typeface="Cambria Math" panose="02040503050406030204" pitchFamily="18" charset="0"/>
                      </a:rPr>
                      <m:t>𝐹𝑡</m:t>
                    </m:r>
                  </m:oMath>
                </a14:m>
                <a:endParaRPr lang="en-GB" sz="73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0833" b="-858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500"/>
            <a:ext cx="10445374" cy="3824194"/>
          </a:xfrm>
        </p:spPr>
        <p:txBody>
          <a:bodyPr>
            <a:normAutofit fontScale="92500" lnSpcReduction="10000"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Change in momentum or impulse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Kilogram metre per second or Newton second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Kgms</a:t>
            </a:r>
            <a:r>
              <a:rPr lang="en-GB" sz="4800" baseline="30000" dirty="0">
                <a:latin typeface="Congenial" panose="02000503040000020004" pitchFamily="2" charset="0"/>
              </a:rPr>
              <a:t>-1</a:t>
            </a:r>
            <a:r>
              <a:rPr lang="en-GB" sz="4800" dirty="0">
                <a:latin typeface="Congenial" panose="02000503040000020004" pitchFamily="2" charset="0"/>
              </a:rPr>
              <a:t> or Ns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vector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2800"/>
              <a:t>19</a:t>
            </a:fld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189953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‘F’  as in </a:t>
                </a:r>
                <a14:m>
                  <m:oMath xmlns:m="http://schemas.openxmlformats.org/officeDocument/2006/math">
                    <m:r>
                      <a:rPr lang="en-GB" sz="7200" i="1" dirty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GB" sz="72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7200" i="1" dirty="0">
                        <a:latin typeface="Cambria Math" panose="02040503050406030204" pitchFamily="18" charset="0"/>
                      </a:rPr>
                      <m:t>𝑚𝑎</m:t>
                    </m:r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6034" b="-896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force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Newton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N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vector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4800"/>
              <a:t>2</a:t>
            </a:fld>
            <a:endParaRPr lang="en-US" sz="4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331279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</a:t>
                </a:r>
                <a14:m>
                  <m:oMath xmlns:m="http://schemas.openxmlformats.org/officeDocument/2006/math">
                    <m:r>
                      <a:rPr lang="en-GB" sz="7200" i="1" dirty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</m:t>
                    </m:r>
                    <m:r>
                      <a:rPr lang="en-GB" sz="7200" b="0" i="1" dirty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𝑝</m:t>
                    </m:r>
                  </m:oMath>
                </a14:m>
                <a:r>
                  <a:rPr lang="en-GB" sz="7200" dirty="0"/>
                  <a:t>’  as in</a:t>
                </a:r>
                <a14:m>
                  <m:oMath xmlns:m="http://schemas.openxmlformats.org/officeDocument/2006/math">
                    <m:r>
                      <a:rPr lang="en-GB" sz="73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73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sz="73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7300" i="1">
                        <a:latin typeface="Cambria Math" panose="02040503050406030204" pitchFamily="18" charset="0"/>
                      </a:rPr>
                      <m:t>𝑚𝑣</m:t>
                    </m:r>
                  </m:oMath>
                </a14:m>
                <a:endParaRPr lang="en-GB" sz="73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0833" b="-858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Momentum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Kilogram metre per second or Newton second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Kgms</a:t>
            </a:r>
            <a:r>
              <a:rPr lang="en-GB" sz="4800" baseline="30000" dirty="0">
                <a:latin typeface="Congenial" panose="02000503040000020004" pitchFamily="2" charset="0"/>
              </a:rPr>
              <a:t>-1</a:t>
            </a:r>
            <a:r>
              <a:rPr lang="en-GB" sz="4800" dirty="0">
                <a:latin typeface="Congenial" panose="02000503040000020004" pitchFamily="2" charset="0"/>
              </a:rPr>
              <a:t> or Ns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vector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2800"/>
              <a:t>20</a:t>
            </a:fld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258945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</a:t>
                </a:r>
                <a14:m>
                  <m:oMath xmlns:m="http://schemas.openxmlformats.org/officeDocument/2006/math">
                    <m:r>
                      <a:rPr lang="en-GB" sz="7200" i="1" dirty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</m:t>
                    </m:r>
                    <m:r>
                      <a:rPr lang="en-GB" sz="7200" b="0" i="1" dirty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𝑚</m:t>
                    </m:r>
                  </m:oMath>
                </a14:m>
                <a:r>
                  <a:rPr lang="en-GB" sz="7200" dirty="0"/>
                  <a:t>’  as in</a:t>
                </a:r>
                <a14:m>
                  <m:oMath xmlns:m="http://schemas.openxmlformats.org/officeDocument/2006/math">
                    <m:r>
                      <a:rPr lang="en-GB" sz="73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73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sz="73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7300" b="0" i="1" smtClean="0">
                        <a:latin typeface="Cambria Math" panose="02040503050406030204" pitchFamily="18" charset="0"/>
                      </a:rPr>
                      <m:t>𝑚𝑣</m:t>
                    </m:r>
                  </m:oMath>
                </a14:m>
                <a:endParaRPr lang="en-GB" sz="73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0833" b="-858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500"/>
            <a:ext cx="10445374" cy="3824194"/>
          </a:xfrm>
        </p:spPr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mass 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Kilogram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Kg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2800"/>
              <a:t>21</a:t>
            </a:fld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125201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</a:t>
                </a:r>
                <a14:m>
                  <m:oMath xmlns:m="http://schemas.openxmlformats.org/officeDocument/2006/math">
                    <m:r>
                      <a:rPr lang="en-GB" sz="7200" i="1" dirty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</m:t>
                    </m:r>
                    <m:r>
                      <a:rPr lang="en-GB" sz="7200" b="0" i="1" dirty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𝐹𝑡</m:t>
                    </m:r>
                  </m:oMath>
                </a14:m>
                <a:r>
                  <a:rPr lang="en-GB" sz="7200" dirty="0"/>
                  <a:t>’  as in</a:t>
                </a:r>
                <a14:m>
                  <m:oMath xmlns:m="http://schemas.openxmlformats.org/officeDocument/2006/math">
                    <m:r>
                      <a:rPr lang="en-GB" sz="6000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GB" sz="6000" i="1">
                        <a:latin typeface="Cambria Math" panose="02040503050406030204" pitchFamily="18" charset="0"/>
                      </a:rPr>
                      <m:t>𝐹𝑡</m:t>
                    </m:r>
                    <m:r>
                      <a:rPr lang="en-GB" sz="6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6000" i="1">
                        <a:latin typeface="Cambria Math" panose="02040503050406030204" pitchFamily="18" charset="0"/>
                      </a:rPr>
                      <m:t>𝑚𝑣</m:t>
                    </m:r>
                    <m:r>
                      <a:rPr lang="en-GB" sz="6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GB" sz="6000" i="1">
                        <a:latin typeface="Cambria Math" panose="02040503050406030204" pitchFamily="18" charset="0"/>
                      </a:rPr>
                      <m:t>𝑚𝑢</m:t>
                    </m:r>
                  </m:oMath>
                </a14:m>
                <a:endParaRPr lang="en-GB" sz="60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1667" b="-8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Impulse or change  in momentum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Newton second or kilogram metre per second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Ns or kgms</a:t>
            </a:r>
            <a:r>
              <a:rPr lang="en-GB" sz="4800" baseline="30000" dirty="0">
                <a:latin typeface="Congenial" panose="02000503040000020004" pitchFamily="2" charset="0"/>
              </a:rPr>
              <a:t>-1</a:t>
            </a:r>
            <a:r>
              <a:rPr lang="en-GB" sz="4800" dirty="0">
                <a:latin typeface="Congenial" panose="02000503040000020004" pitchFamily="2" charset="0"/>
              </a:rPr>
              <a:t> 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vector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2800"/>
              <a:t>22</a:t>
            </a:fld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386067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7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72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GB" sz="72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GB" sz="7200" dirty="0"/>
                  <a:t>’  as in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6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6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60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GB" sz="60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 sz="6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6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6000" i="1">
                            <a:latin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GB" sz="6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60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GB" sz="6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GB" sz="6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GB" sz="6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GB" sz="6000" i="1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num>
                                      <m:den>
                                        <m:r>
                                          <a:rPr lang="en-GB" sz="6000" i="1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GB" sz="6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den>
                    </m:f>
                  </m:oMath>
                </a14:m>
                <a:endParaRPr lang="en-GB" sz="6000" baseline="300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108333" b="-758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Relativistic /Dilated time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Units of time</a:t>
            </a:r>
          </a:p>
          <a:p>
            <a:r>
              <a:rPr lang="en-GB" sz="4800" dirty="0" err="1">
                <a:latin typeface="Congenial" panose="02000503040000020004" pitchFamily="2" charset="0"/>
              </a:rPr>
              <a:t>s,d</a:t>
            </a:r>
            <a:r>
              <a:rPr lang="en-GB" sz="4800" dirty="0">
                <a:latin typeface="Congenial" panose="02000503040000020004" pitchFamily="2" charset="0"/>
              </a:rPr>
              <a:t>, h, </a:t>
            </a:r>
            <a:r>
              <a:rPr lang="en-GB" sz="4800" dirty="0" err="1">
                <a:latin typeface="Congenial" panose="02000503040000020004" pitchFamily="2" charset="0"/>
              </a:rPr>
              <a:t>yr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97709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7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72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72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GB" sz="72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GB" sz="7200" dirty="0"/>
                  <a:t>’  as </a:t>
                </a:r>
                <a:r>
                  <a:rPr lang="en-GB" sz="6000" dirty="0"/>
                  <a:t>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6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6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60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GB" sz="60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 sz="6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6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6000" i="1">
                            <a:latin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GB" sz="6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60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GB" sz="6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GB" sz="6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GB" sz="6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GB" sz="6000" i="1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num>
                                      <m:den>
                                        <m:r>
                                          <a:rPr lang="en-GB" sz="6000" i="1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GB" sz="6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den>
                    </m:f>
                  </m:oMath>
                </a14:m>
                <a:endParaRPr lang="en-GB" sz="60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108333" b="-758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dilated time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second (or years/days etc)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 (</a:t>
            </a:r>
            <a:r>
              <a:rPr lang="en-GB" sz="4800" dirty="0" err="1">
                <a:latin typeface="Congenial" panose="02000503040000020004" pitchFamily="2" charset="0"/>
              </a:rPr>
              <a:t>yr</a:t>
            </a:r>
            <a:r>
              <a:rPr lang="en-GB" sz="4800" dirty="0">
                <a:latin typeface="Congenial" panose="02000503040000020004" pitchFamily="2" charset="0"/>
              </a:rPr>
              <a:t>/d/h)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/>
              <a:t>24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298004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</a:t>
                </a:r>
                <a14:m>
                  <m:oMath xmlns:m="http://schemas.openxmlformats.org/officeDocument/2006/math">
                    <m:r>
                      <a:rPr lang="en-GB" sz="72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GB" sz="7200" dirty="0"/>
                  <a:t>’  as in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6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6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60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GB" sz="60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 sz="6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6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6000" i="1">
                            <a:latin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GB" sz="6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60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GB" sz="6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GB" sz="6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GB" sz="6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GB" sz="6000" i="1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num>
                                      <m:den>
                                        <m:r>
                                          <a:rPr lang="en-GB" sz="6000" i="1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GB" sz="6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den>
                    </m:f>
                  </m:oMath>
                </a14:m>
                <a:endParaRPr lang="en-GB" sz="6000" baseline="300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108333" b="-758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Time in the same reference frame as the clock???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Units of time</a:t>
            </a:r>
          </a:p>
          <a:p>
            <a:r>
              <a:rPr lang="en-GB" sz="4800" dirty="0" err="1">
                <a:latin typeface="Congenial" panose="02000503040000020004" pitchFamily="2" charset="0"/>
              </a:rPr>
              <a:t>s,d</a:t>
            </a:r>
            <a:r>
              <a:rPr lang="en-GB" sz="4800" dirty="0">
                <a:latin typeface="Congenial" panose="02000503040000020004" pitchFamily="2" charset="0"/>
              </a:rPr>
              <a:t>, h, </a:t>
            </a:r>
            <a:r>
              <a:rPr lang="en-GB" sz="4800" dirty="0" err="1">
                <a:latin typeface="Congenial" panose="02000503040000020004" pitchFamily="2" charset="0"/>
              </a:rPr>
              <a:t>yr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mtClean="0"/>
              <a:t>25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10557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7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72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lang="en-GB" sz="72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GB" sz="7200" dirty="0"/>
                  <a:t>’  as in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6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6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6000" i="1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lang="en-GB" sz="60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 sz="6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6000" i="1">
                        <a:latin typeface="Cambria Math" panose="02040503050406030204" pitchFamily="18" charset="0"/>
                      </a:rPr>
                      <m:t>𝑙</m:t>
                    </m:r>
                    <m:rad>
                      <m:radPr>
                        <m:degHide m:val="on"/>
                        <m:ctrlPr>
                          <a:rPr lang="en-GB" sz="6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GB" sz="6000" i="1">
                            <a:latin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en-GB" sz="6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GB" sz="6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GB" sz="6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6000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num>
                                  <m:den>
                                    <m:r>
                                      <a:rPr lang="en-GB" sz="60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GB" sz="6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GB" sz="6000" baseline="300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45000" b="-98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Relativistic /contracted length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Units of length, metres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mtClean="0"/>
              <a:t>26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294025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</a:t>
                </a:r>
                <a14:m>
                  <m:oMath xmlns:m="http://schemas.openxmlformats.org/officeDocument/2006/math">
                    <m:r>
                      <a:rPr lang="en-GB" sz="7200" b="0" i="1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GB" sz="7200" dirty="0"/>
                  <a:t>’  as in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6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6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6000" i="1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lang="en-GB" sz="60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 sz="6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6000" i="1">
                        <a:latin typeface="Cambria Math" panose="02040503050406030204" pitchFamily="18" charset="0"/>
                      </a:rPr>
                      <m:t>𝑙</m:t>
                    </m:r>
                    <m:rad>
                      <m:radPr>
                        <m:degHide m:val="on"/>
                        <m:ctrlPr>
                          <a:rPr lang="en-GB" sz="6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GB" sz="6000" i="1">
                            <a:latin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en-GB" sz="6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GB" sz="6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GB" sz="6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6000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num>
                                  <m:den>
                                    <m:r>
                                      <a:rPr lang="en-GB" sz="60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GB" sz="6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GB" sz="6000" baseline="300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45000" b="-98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original length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Units of length, metres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mtClean="0"/>
              <a:t>27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72188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7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720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sz="72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GB" sz="7200" dirty="0"/>
                  <a:t>’  as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6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600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sz="600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GB" sz="600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6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600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sz="600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GB" sz="600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GB" sz="6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GB" sz="6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600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num>
                          <m:den>
                            <m:r>
                              <a:rPr lang="en-GB" sz="600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bar>
                              <m:barPr>
                                <m:ctrlPr>
                                  <a:rPr lang="en-GB" sz="6000" i="1"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en-GB" sz="600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bar>
                            <m:sSub>
                              <m:sSubPr>
                                <m:ctrlPr>
                                  <a:rPr lang="en-GB" sz="6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600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GB" sz="600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en-GB" sz="6000" baseline="300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60833" b="-758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Frequency of the source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Hertz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Hz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mtClean="0"/>
              <a:t>28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175118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7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7200" b="0" i="0" smtClean="0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a:rPr lang="en-GB" sz="72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GB" sz="7200" dirty="0"/>
                  <a:t>’  as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6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600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sz="600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GB" sz="600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6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600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sz="600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GB" sz="600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GB" sz="6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GB" sz="6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600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num>
                          <m:den>
                            <m:r>
                              <a:rPr lang="en-GB" sz="600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bar>
                              <m:barPr>
                                <m:ctrlPr>
                                  <a:rPr lang="en-GB" sz="6000" i="1"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en-GB" sz="600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bar>
                            <m:sSub>
                              <m:sSubPr>
                                <m:ctrlPr>
                                  <a:rPr lang="en-GB" sz="6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600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GB" sz="600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en-GB" sz="6000" baseline="300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60833" b="-758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velocity of the source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Metres per second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ms</a:t>
            </a:r>
            <a:r>
              <a:rPr lang="en-GB" sz="4800" baseline="30000" dirty="0">
                <a:latin typeface="Congenial" panose="02000503040000020004" pitchFamily="2" charset="0"/>
              </a:rPr>
              <a:t>-1 </a:t>
            </a:r>
            <a:r>
              <a:rPr lang="en-GB" sz="4800" dirty="0">
                <a:latin typeface="Congenial" panose="02000503040000020004" pitchFamily="2" charset="0"/>
              </a:rPr>
              <a:t>or m/s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vector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mtClean="0"/>
              <a:t>29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312944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‘d’  as in v</a:t>
                </a:r>
                <a14:m>
                  <m:oMath xmlns:m="http://schemas.openxmlformats.org/officeDocument/2006/math">
                    <m:r>
                      <a:rPr lang="en-GB" sz="7200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7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7200" i="1" dirty="0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GB" sz="7200" i="1" dirty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7759" b="-870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distance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metre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4800"/>
              <a:t>3</a:t>
            </a:fld>
            <a:endParaRPr lang="en-US" sz="4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172534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7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720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sz="720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en-GB" sz="7200" dirty="0"/>
                  <a:t>’  as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6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600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sz="600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GB" sz="600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6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600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sz="600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GB" sz="600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GB" sz="6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GB" sz="6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600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num>
                          <m:den>
                            <m:r>
                              <a:rPr lang="en-GB" sz="600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bar>
                              <m:barPr>
                                <m:ctrlPr>
                                  <a:rPr lang="en-GB" sz="6000" i="1"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en-GB" sz="600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bar>
                            <m:sSub>
                              <m:sSubPr>
                                <m:ctrlPr>
                                  <a:rPr lang="en-GB" sz="6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600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GB" sz="600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en-GB" sz="6000" baseline="300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60833" b="-758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Observed frequency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Hertz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Hz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mtClean="0"/>
              <a:t>30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94765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</a:t>
                </a:r>
                <a14:m>
                  <m:oMath xmlns:m="http://schemas.openxmlformats.org/officeDocument/2006/math">
                    <m:r>
                      <a:rPr lang="en-GB" sz="72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GB" sz="7200" dirty="0"/>
                  <a:t>’  as in</a:t>
                </a:r>
                <a14:m>
                  <m:oMath xmlns:m="http://schemas.openxmlformats.org/officeDocument/2006/math">
                    <m:r>
                      <a:rPr lang="en-GB" sz="6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600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GB" sz="6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6000" i="1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GB" sz="6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60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GB" sz="6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6000" baseline="300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1667" b="-8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Speed of light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metres per second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ms</a:t>
            </a:r>
            <a:r>
              <a:rPr lang="en-GB" sz="4800" baseline="30000" dirty="0">
                <a:latin typeface="Congenial" panose="02000503040000020004" pitchFamily="2" charset="0"/>
              </a:rPr>
              <a:t>-1 </a:t>
            </a:r>
            <a:r>
              <a:rPr lang="en-GB" sz="4800" dirty="0">
                <a:latin typeface="Congenial" panose="02000503040000020004" pitchFamily="2" charset="0"/>
              </a:rPr>
              <a:t>or m/s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This is equal to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3.00 </a:t>
            </a:r>
            <a:r>
              <a:rPr lang="en-GB" sz="4800" dirty="0">
                <a:latin typeface="Congenial" panose="02000503040000020004" pitchFamily="2" charset="0"/>
                <a:sym typeface="Symbol" panose="05050102010706020507" pitchFamily="18" charset="2"/>
              </a:rPr>
              <a:t> 10</a:t>
            </a:r>
            <a:r>
              <a:rPr lang="en-GB" sz="4800" baseline="30000" dirty="0">
                <a:latin typeface="Congenial" panose="02000503040000020004" pitchFamily="2" charset="0"/>
                <a:sym typeface="Symbol" panose="05050102010706020507" pitchFamily="18" charset="2"/>
              </a:rPr>
              <a:t>8</a:t>
            </a:r>
            <a:r>
              <a:rPr lang="en-GB" sz="4800" dirty="0">
                <a:latin typeface="Congenial" panose="02000503040000020004" pitchFamily="2" charset="0"/>
                <a:sym typeface="Symbol" panose="05050102010706020507" pitchFamily="18" charset="2"/>
              </a:rPr>
              <a:t> ms</a:t>
            </a:r>
            <a:r>
              <a:rPr lang="en-GB" sz="4800" baseline="30000" dirty="0">
                <a:latin typeface="Congenial" panose="02000503040000020004" pitchFamily="2" charset="0"/>
                <a:sym typeface="Symbol" panose="05050102010706020507" pitchFamily="18" charset="2"/>
              </a:rPr>
              <a:t>-1</a:t>
            </a:r>
            <a:endParaRPr lang="en-GB" sz="4800" baseline="30000" dirty="0">
              <a:latin typeface="Congenial" panose="0200050304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mtClean="0"/>
              <a:t>31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59146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7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72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72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lang="en-GB" sz="72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GB" sz="7200" dirty="0"/>
                  <a:t>’  as </a:t>
                </a:r>
                <a:r>
                  <a:rPr lang="en-GB" sz="6000" dirty="0"/>
                  <a:t>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6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6000" i="1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lang="en-GB" sz="60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 sz="6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6000" i="1">
                        <a:latin typeface="Cambria Math" panose="02040503050406030204" pitchFamily="18" charset="0"/>
                      </a:rPr>
                      <m:t>𝑙</m:t>
                    </m:r>
                    <m:rad>
                      <m:radPr>
                        <m:degHide m:val="on"/>
                        <m:ctrlPr>
                          <a:rPr lang="en-GB" sz="6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GB" sz="6000" i="1">
                            <a:latin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en-GB" sz="6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GB" sz="6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GB" sz="6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6000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num>
                                  <m:den>
                                    <m:r>
                                      <a:rPr lang="en-GB" sz="60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GB" sz="6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GB" sz="60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45000" b="-98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contracted length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metre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/>
              <a:t>32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266689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0C336CE-49B2-2912-EF55-28EBA2F0697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81318" y="947920"/>
                <a:ext cx="10094258" cy="728480"/>
              </a:xfrm>
            </p:spPr>
            <p:txBody>
              <a:bodyPr/>
              <a:lstStyle/>
              <a:p>
                <a:br>
                  <a:rPr lang="en-GB" sz="5400" dirty="0"/>
                </a:br>
                <a:r>
                  <a:rPr lang="en-GB" sz="4800" dirty="0"/>
                  <a:t>‘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4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4800" b="1" i="1">
                            <a:latin typeface="Cambria Math" panose="02040503050406030204" pitchFamily="18" charset="0"/>
                          </a:rPr>
                          <m:t>𝝀</m:t>
                        </m:r>
                      </m:e>
                      <m:sub>
                        <m:r>
                          <a:rPr lang="en-GB" sz="4800" b="1" i="1">
                            <a:latin typeface="Cambria Math" panose="02040503050406030204" pitchFamily="18" charset="0"/>
                          </a:rPr>
                          <m:t>𝒐𝒃𝒔𝒆𝒓𝒗𝒆𝒅</m:t>
                        </m:r>
                        <m:r>
                          <a:rPr lang="en-GB" sz="4800" b="1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GB" sz="4800" dirty="0"/>
                  <a:t>’ as in</a:t>
                </a:r>
                <a14:m>
                  <m:oMath xmlns:m="http://schemas.openxmlformats.org/officeDocument/2006/math">
                    <m:r>
                      <a:rPr lang="en-GB" sz="4800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GB" sz="4800" b="1" i="1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GB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48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4800" b="1" i="1">
                                <a:latin typeface="Cambria Math" panose="02040503050406030204" pitchFamily="18" charset="0"/>
                              </a:rPr>
                              <m:t>𝝀</m:t>
                            </m:r>
                          </m:e>
                          <m:sub>
                            <m:r>
                              <a:rPr lang="en-GB" sz="4800" b="1" i="1">
                                <a:latin typeface="Cambria Math" panose="02040503050406030204" pitchFamily="18" charset="0"/>
                              </a:rPr>
                              <m:t>𝒐𝒃𝒔𝒆𝒓𝒗𝒆𝒅</m:t>
                            </m:r>
                            <m:r>
                              <a:rPr lang="en-GB" sz="4800" b="1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  <m:r>
                          <a:rPr lang="en-GB" sz="4800" b="1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GB" sz="48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4800" b="1" i="1">
                                <a:latin typeface="Cambria Math" panose="02040503050406030204" pitchFamily="18" charset="0"/>
                              </a:rPr>
                              <m:t>𝝀</m:t>
                            </m:r>
                          </m:e>
                          <m:sub>
                            <m:r>
                              <a:rPr lang="en-GB" sz="4800" b="1" i="1">
                                <a:latin typeface="Cambria Math" panose="02040503050406030204" pitchFamily="18" charset="0"/>
                              </a:rPr>
                              <m:t>𝒓𝒆𝒔𝒕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sz="48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4800" b="1" i="1">
                                <a:latin typeface="Cambria Math" panose="02040503050406030204" pitchFamily="18" charset="0"/>
                              </a:rPr>
                              <m:t>𝝀</m:t>
                            </m:r>
                          </m:e>
                          <m:sub>
                            <m:r>
                              <a:rPr lang="en-GB" sz="4800" b="1" i="1">
                                <a:latin typeface="Cambria Math" panose="02040503050406030204" pitchFamily="18" charset="0"/>
                              </a:rPr>
                              <m:t>𝒓𝒆𝒔𝒕</m:t>
                            </m:r>
                          </m:sub>
                        </m:sSub>
                      </m:den>
                    </m:f>
                  </m:oMath>
                </a14:m>
                <a:br>
                  <a:rPr lang="en-GB" dirty="0"/>
                </a:br>
                <a:endParaRPr lang="en-GB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0C336CE-49B2-2912-EF55-28EBA2F069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81318" y="947920"/>
                <a:ext cx="10094258" cy="728480"/>
              </a:xfrm>
              <a:blipFill>
                <a:blip r:embed="rId2"/>
                <a:stretch>
                  <a:fillRect l="-2778" t="-13333" b="-6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F4DC3-175A-2966-DA1F-ED20EEBB4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7835" y="2235947"/>
            <a:ext cx="10460318" cy="3416300"/>
          </a:xfrm>
        </p:spPr>
        <p:txBody>
          <a:bodyPr>
            <a:noAutofit/>
          </a:bodyPr>
          <a:lstStyle/>
          <a:p>
            <a:r>
              <a:rPr lang="en-GB" sz="5400" dirty="0">
                <a:latin typeface="Congenial" panose="02000503040000020004" pitchFamily="2" charset="0"/>
              </a:rPr>
              <a:t>Observed wavelength </a:t>
            </a:r>
            <a:r>
              <a:rPr lang="en-GB" sz="2400" dirty="0">
                <a:latin typeface="Congenial" panose="02000503040000020004" pitchFamily="2" charset="0"/>
              </a:rPr>
              <a:t>(the wavelength arriving at us after  passing through space)</a:t>
            </a:r>
          </a:p>
          <a:p>
            <a:r>
              <a:rPr lang="en-GB" sz="5400" dirty="0">
                <a:latin typeface="Congenial" panose="02000503040000020004" pitchFamily="2" charset="0"/>
              </a:rPr>
              <a:t>metre</a:t>
            </a:r>
          </a:p>
          <a:p>
            <a:r>
              <a:rPr lang="en-GB" sz="5400" dirty="0">
                <a:latin typeface="Congenial" panose="02000503040000020004" pitchFamily="2" charset="0"/>
              </a:rPr>
              <a:t>m</a:t>
            </a:r>
          </a:p>
          <a:p>
            <a:r>
              <a:rPr lang="en-GB" sz="54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A5ABD7-5F6F-5DC1-A990-37E20444C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EED2AC-0AC0-D658-7F62-B3BD48F62671}"/>
              </a:ext>
            </a:extLst>
          </p:cNvPr>
          <p:cNvSpPr txBox="1"/>
          <p:nvPr/>
        </p:nvSpPr>
        <p:spPr>
          <a:xfrm>
            <a:off x="8351815" y="4729960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38998803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13954" y="903329"/>
                <a:ext cx="11500567" cy="728480"/>
              </a:xfrm>
            </p:spPr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7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720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GB" sz="7200">
                            <a:latin typeface="Cambria Math" panose="02040503050406030204" pitchFamily="18" charset="0"/>
                          </a:rPr>
                          <m:t>𝑜𝑏𝑠𝑒𝑟𝑣𝑒𝑑</m:t>
                        </m:r>
                        <m:r>
                          <a:rPr lang="en-GB" sz="720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GB" sz="7200" dirty="0"/>
                  <a:t>’ as in </a:t>
                </a:r>
                <a:r>
                  <a:rPr lang="en-GB" sz="6700" dirty="0"/>
                  <a:t> </a:t>
                </a:r>
                <a14:m>
                  <m:oMath xmlns:m="http://schemas.openxmlformats.org/officeDocument/2006/math">
                    <m:r>
                      <a:rPr lang="en-GB" sz="440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GB" sz="44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4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440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GB" sz="4400">
                                <a:latin typeface="Cambria Math" panose="02040503050406030204" pitchFamily="18" charset="0"/>
                              </a:rPr>
                              <m:t>𝑜𝑏𝑠𝑒𝑟𝑣𝑒𝑑</m:t>
                            </m:r>
                            <m:r>
                              <a:rPr lang="en-GB" sz="440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  <m:r>
                          <a:rPr lang="en-GB" sz="440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GB" sz="4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440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GB" sz="4400">
                                <a:latin typeface="Cambria Math" panose="02040503050406030204" pitchFamily="18" charset="0"/>
                              </a:rPr>
                              <m:t>𝑟𝑒𝑠𝑡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sz="4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440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GB" sz="4400">
                                <a:latin typeface="Cambria Math" panose="02040503050406030204" pitchFamily="18" charset="0"/>
                              </a:rPr>
                              <m:t>𝑟𝑒𝑠𝑡</m:t>
                            </m:r>
                          </m:sub>
                        </m:sSub>
                      </m:den>
                    </m:f>
                  </m:oMath>
                </a14:m>
                <a:r>
                  <a:rPr lang="en-GB" sz="6700" dirty="0"/>
                  <a:t>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13954" y="903329"/>
                <a:ext cx="11500567" cy="728480"/>
              </a:xfrm>
              <a:blipFill>
                <a:blip r:embed="rId2"/>
                <a:stretch>
                  <a:fillRect l="-3498" t="-65833" b="-708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Observed wavelength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metre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  <a:p>
            <a:pPr marL="0" indent="0">
              <a:buNone/>
            </a:pPr>
            <a:endParaRPr lang="en-GB" sz="4800" dirty="0">
              <a:latin typeface="Congenial" panose="0200050304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/>
              <a:t>34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253411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432860" y="1287433"/>
                <a:ext cx="9609502" cy="706964"/>
              </a:xfrm>
            </p:spPr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‘v’  as in </a:t>
                </a:r>
                <a14:m>
                  <m:oMath xmlns:m="http://schemas.openxmlformats.org/officeDocument/2006/math">
                    <m:r>
                      <a:rPr lang="en-GB" sz="60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𝒛</m:t>
                    </m:r>
                    <m:r>
                      <a:rPr lang="en-GB" sz="60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GB" sz="6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GB" sz="6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𝒗</m:t>
                        </m:r>
                      </m:num>
                      <m:den>
                        <m:r>
                          <a:rPr lang="en-GB" sz="6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𝒄</m:t>
                        </m:r>
                      </m:den>
                    </m:f>
                  </m:oMath>
                </a14:m>
                <a:br>
                  <a:rPr lang="en-GB" sz="1800" dirty="0">
                    <a:effectLst/>
                    <a:latin typeface="Trebuchet MS" panose="020B0603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432860" y="1287433"/>
                <a:ext cx="9609502" cy="706964"/>
              </a:xfrm>
              <a:blipFill>
                <a:blip r:embed="rId2"/>
                <a:stretch>
                  <a:fillRect l="-4188" t="-137931" b="-68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Recessional velocity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metres per second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ms</a:t>
            </a:r>
            <a:r>
              <a:rPr lang="en-GB" sz="4800" baseline="30000" dirty="0">
                <a:latin typeface="Congenial" panose="02000503040000020004" pitchFamily="2" charset="0"/>
              </a:rPr>
              <a:t>-1</a:t>
            </a:r>
            <a:r>
              <a:rPr lang="en-GB" sz="4800" dirty="0">
                <a:latin typeface="Congenial" panose="02000503040000020004" pitchFamily="2" charset="0"/>
              </a:rPr>
              <a:t>or m/s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vector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/>
              <a:t>35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315905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13954" y="903329"/>
                <a:ext cx="11500567" cy="728480"/>
              </a:xfrm>
            </p:spPr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‘z’  as in </a:t>
                </a:r>
                <a14:m>
                  <m:oMath xmlns:m="http://schemas.openxmlformats.org/officeDocument/2006/math">
                    <m:r>
                      <a:rPr lang="en-GB" sz="6700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GB" sz="67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67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6700" i="1"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r>
                          <a:rPr lang="en-GB" sz="6700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en-GB" sz="6700" dirty="0"/>
                  <a:t>  or </a:t>
                </a:r>
                <a14:m>
                  <m:oMath xmlns:m="http://schemas.openxmlformats.org/officeDocument/2006/math">
                    <m:r>
                      <a:rPr lang="en-GB" sz="440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GB" sz="44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4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440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GB" sz="4400">
                                <a:latin typeface="Cambria Math" panose="02040503050406030204" pitchFamily="18" charset="0"/>
                              </a:rPr>
                              <m:t>𝑜𝑏𝑠𝑒𝑟𝑣𝑒𝑑</m:t>
                            </m:r>
                            <m:r>
                              <a:rPr lang="en-GB" sz="440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  <m:r>
                          <a:rPr lang="en-GB" sz="440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GB" sz="4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440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GB" sz="4400">
                                <a:latin typeface="Cambria Math" panose="02040503050406030204" pitchFamily="18" charset="0"/>
                              </a:rPr>
                              <m:t>𝑟𝑒𝑠𝑡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sz="4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440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GB" sz="4400">
                                <a:latin typeface="Cambria Math" panose="02040503050406030204" pitchFamily="18" charset="0"/>
                              </a:rPr>
                              <m:t>𝑟𝑒𝑠𝑡</m:t>
                            </m:r>
                          </m:sub>
                        </m:sSub>
                      </m:den>
                    </m:f>
                  </m:oMath>
                </a14:m>
                <a:r>
                  <a:rPr lang="en-GB" sz="6700" dirty="0"/>
                  <a:t>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13954" y="903329"/>
                <a:ext cx="11500567" cy="728480"/>
              </a:xfrm>
              <a:blipFill>
                <a:blip r:embed="rId2"/>
                <a:stretch>
                  <a:fillRect l="-3498" t="-64167" b="-7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redshift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No unit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  <a:p>
            <a:pPr marL="0" indent="0">
              <a:buNone/>
            </a:pPr>
            <a:endParaRPr lang="en-GB" sz="4800" dirty="0">
              <a:latin typeface="Congenial" panose="0200050304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/>
              <a:t>36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/3</a:t>
            </a:r>
          </a:p>
        </p:txBody>
      </p:sp>
    </p:spTree>
    <p:extLst>
      <p:ext uri="{BB962C8B-B14F-4D97-AF65-F5344CB8AC3E}">
        <p14:creationId xmlns:p14="http://schemas.microsoft.com/office/powerpoint/2010/main" val="87547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13954" y="903329"/>
                <a:ext cx="11500567" cy="728480"/>
              </a:xfrm>
            </p:spPr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7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720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GB" sz="7200">
                            <a:latin typeface="Cambria Math" panose="02040503050406030204" pitchFamily="18" charset="0"/>
                          </a:rPr>
                          <m:t>𝑟𝑒</m:t>
                        </m:r>
                        <m:r>
                          <m:rPr>
                            <m:sty m:val="p"/>
                          </m:rPr>
                          <a:rPr lang="en-GB" sz="7200" b="0" i="0" smtClean="0">
                            <a:latin typeface="Cambria Math" panose="02040503050406030204" pitchFamily="18" charset="0"/>
                          </a:rPr>
                          <m:t>st</m:t>
                        </m:r>
                        <m:r>
                          <a:rPr lang="en-GB" sz="720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GB" sz="7200" dirty="0"/>
                  <a:t>’ as in </a:t>
                </a:r>
                <a:r>
                  <a:rPr lang="en-GB" sz="6700" dirty="0"/>
                  <a:t> </a:t>
                </a:r>
                <a14:m>
                  <m:oMath xmlns:m="http://schemas.openxmlformats.org/officeDocument/2006/math">
                    <m:r>
                      <a:rPr lang="en-GB" sz="440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GB" sz="44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4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440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GB" sz="4400">
                                <a:latin typeface="Cambria Math" panose="02040503050406030204" pitchFamily="18" charset="0"/>
                              </a:rPr>
                              <m:t>𝑜𝑏𝑠𝑒𝑟𝑣𝑒𝑑</m:t>
                            </m:r>
                            <m:r>
                              <a:rPr lang="en-GB" sz="440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  <m:r>
                          <a:rPr lang="en-GB" sz="440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GB" sz="4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440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GB" sz="4400">
                                <a:latin typeface="Cambria Math" panose="02040503050406030204" pitchFamily="18" charset="0"/>
                              </a:rPr>
                              <m:t>𝑟𝑒𝑠𝑡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sz="4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440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GB" sz="4400">
                                <a:latin typeface="Cambria Math" panose="02040503050406030204" pitchFamily="18" charset="0"/>
                              </a:rPr>
                              <m:t>𝑟𝑒𝑠𝑡</m:t>
                            </m:r>
                          </m:sub>
                        </m:sSub>
                      </m:den>
                    </m:f>
                  </m:oMath>
                </a14:m>
                <a:r>
                  <a:rPr lang="en-GB" sz="6700" dirty="0"/>
                  <a:t>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13954" y="903329"/>
                <a:ext cx="11500567" cy="728480"/>
              </a:xfrm>
              <a:blipFill>
                <a:blip r:embed="rId2"/>
                <a:stretch>
                  <a:fillRect l="-3498" t="-65833" b="-708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rest wavelength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metre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  <a:p>
            <a:pPr marL="0" indent="0">
              <a:buNone/>
            </a:pPr>
            <a:endParaRPr lang="en-GB" sz="4800" dirty="0">
              <a:latin typeface="Congenial" panose="0200050304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/>
              <a:t>37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303841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6EC8143-6588-D964-B51B-EC8F4B5C71C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 sz="5400" dirty="0"/>
                  <a:t>‘H</a:t>
                </a:r>
                <a:r>
                  <a:rPr lang="en-GB" sz="5400" baseline="-25000" dirty="0"/>
                  <a:t>o</a:t>
                </a:r>
                <a:r>
                  <a:rPr lang="en-GB" sz="5400" dirty="0"/>
                  <a:t>’ as in </a:t>
                </a:r>
                <a14:m>
                  <m:oMath xmlns:m="http://schemas.openxmlformats.org/officeDocument/2006/math">
                    <m:r>
                      <a:rPr lang="en-GB" sz="54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𝑣</m:t>
                    </m:r>
                    <m:r>
                      <a:rPr lang="en-GB" sz="54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GB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GB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b>
                    </m:sSub>
                    <m:r>
                      <a:rPr lang="en-GB" sz="5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</m:oMath>
                </a14:m>
                <a:endParaRPr lang="en-GB" sz="54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6EC8143-6588-D964-B51B-EC8F4B5C71C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3686" t="-35833" b="-6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08C1F-EC4D-73C1-6E19-13FA9E8A7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776" y="2603500"/>
            <a:ext cx="11125200" cy="3416300"/>
          </a:xfrm>
        </p:spPr>
        <p:txBody>
          <a:bodyPr>
            <a:normAutofit fontScale="92500" lnSpcReduction="20000"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Hubble’s constant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Per Second or seconds to the minus 1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</a:t>
            </a:r>
            <a:r>
              <a:rPr lang="en-GB" sz="4800" baseline="30000" dirty="0">
                <a:latin typeface="Congenial" panose="02000503040000020004" pitchFamily="2" charset="0"/>
              </a:rPr>
              <a:t>-1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Scalar. The value is equal to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2.3 </a:t>
            </a:r>
            <a:r>
              <a:rPr lang="en-GB" sz="4800" dirty="0">
                <a:latin typeface="Congenial" panose="02000503040000020004" pitchFamily="2" charset="0"/>
                <a:sym typeface="Symbol" panose="05050102010706020507" pitchFamily="18" charset="2"/>
              </a:rPr>
              <a:t> 10</a:t>
            </a:r>
            <a:r>
              <a:rPr lang="en-GB" sz="4800" baseline="30000" dirty="0">
                <a:latin typeface="Congenial" panose="02000503040000020004" pitchFamily="2" charset="0"/>
                <a:sym typeface="Symbol" panose="05050102010706020507" pitchFamily="18" charset="2"/>
              </a:rPr>
              <a:t>-18 </a:t>
            </a:r>
            <a:r>
              <a:rPr lang="en-GB" sz="4800" dirty="0">
                <a:latin typeface="Congenial" panose="02000503040000020004" pitchFamily="2" charset="0"/>
                <a:sym typeface="Symbol" panose="05050102010706020507" pitchFamily="18" charset="2"/>
              </a:rPr>
              <a:t>s</a:t>
            </a:r>
            <a:r>
              <a:rPr lang="en-GB" sz="4800" baseline="30000" dirty="0">
                <a:latin typeface="Congenial" panose="02000503040000020004" pitchFamily="2" charset="0"/>
                <a:sym typeface="Symbol" panose="05050102010706020507" pitchFamily="18" charset="2"/>
              </a:rPr>
              <a:t>-1</a:t>
            </a:r>
            <a:endParaRPr lang="en-GB" sz="4800" dirty="0">
              <a:latin typeface="Congenial" panose="0200050304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46E2D5-A1E7-765C-A865-30CFE2187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F95195-E10B-A102-ED49-09084A882DF0}"/>
              </a:ext>
            </a:extLst>
          </p:cNvPr>
          <p:cNvSpPr txBox="1"/>
          <p:nvPr/>
        </p:nvSpPr>
        <p:spPr>
          <a:xfrm>
            <a:off x="8907627" y="4729960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/5</a:t>
            </a:r>
          </a:p>
        </p:txBody>
      </p:sp>
    </p:spTree>
    <p:extLst>
      <p:ext uri="{BB962C8B-B14F-4D97-AF65-F5344CB8AC3E}">
        <p14:creationId xmlns:p14="http://schemas.microsoft.com/office/powerpoint/2010/main" val="20558825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6EC8143-6588-D964-B51B-EC8F4B5C71C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 sz="5400" dirty="0"/>
                  <a:t>‘d’ as in </a:t>
                </a:r>
                <a14:m>
                  <m:oMath xmlns:m="http://schemas.openxmlformats.org/officeDocument/2006/math">
                    <m:r>
                      <a:rPr lang="en-GB" sz="54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𝑣</m:t>
                    </m:r>
                    <m:r>
                      <a:rPr lang="en-GB" sz="54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GB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GB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b>
                    </m:sSub>
                    <m:r>
                      <a:rPr lang="en-GB" sz="5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</m:oMath>
                </a14:m>
                <a:endParaRPr lang="en-GB" sz="54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6EC8143-6588-D964-B51B-EC8F4B5C71C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3686" t="-35833" b="-6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08C1F-EC4D-73C1-6E19-13FA9E8A7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776" y="2603500"/>
            <a:ext cx="11125200" cy="3416300"/>
          </a:xfrm>
        </p:spPr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Distance from galaxy to the observer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metre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46E2D5-A1E7-765C-A865-30CFE2187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CA72B7-56F1-A455-DF40-8E26208051A4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3187584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‘s’  as in v</a:t>
                </a:r>
                <a14:m>
                  <m:oMath xmlns:m="http://schemas.openxmlformats.org/officeDocument/2006/math">
                    <m:r>
                      <a:rPr lang="en-GB" sz="7200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7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7200" i="1" dirty="0">
                            <a:latin typeface="Cambria Math" panose="02040503050406030204" pitchFamily="18" charset="0"/>
                          </a:rPr>
                          <m:t>𝑠</m:t>
                        </m:r>
                      </m:num>
                      <m:den>
                        <m:r>
                          <a:rPr lang="en-GB" sz="7200" i="1" dirty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65517" b="-793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displacement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metre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vector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4000"/>
              <a:t>4</a:t>
            </a:fld>
            <a:endParaRPr lang="en-US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423210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154955" y="947920"/>
                <a:ext cx="9799916" cy="728480"/>
              </a:xfrm>
            </p:spPr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</a:t>
                </a:r>
                <a:r>
                  <a:rPr lang="en-GB" sz="7200" dirty="0" err="1"/>
                  <a:t>f</a:t>
                </a:r>
                <a:r>
                  <a:rPr lang="en-GB" sz="7200" baseline="-25000" dirty="0" err="1"/>
                  <a:t>o</a:t>
                </a:r>
                <a:r>
                  <a:rPr lang="en-GB" sz="7200" dirty="0"/>
                  <a:t>’  as in </a:t>
                </a:r>
                <a:r>
                  <a:rPr lang="en-GB" sz="7200" dirty="0" err="1"/>
                  <a:t>f</a:t>
                </a:r>
                <a:r>
                  <a:rPr lang="en-GB" sz="7200" baseline="-25000" dirty="0" err="1"/>
                  <a:t>o</a:t>
                </a:r>
                <a14:m>
                  <m:oMath xmlns:m="http://schemas.openxmlformats.org/officeDocument/2006/math">
                    <m:r>
                      <a:rPr lang="en-GB" sz="72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7200" dirty="0"/>
                      <m:t>f</m:t>
                    </m:r>
                    <m:r>
                      <m:rPr>
                        <m:nor/>
                      </m:rPr>
                      <a:rPr lang="en-GB" sz="7200" baseline="-25000" dirty="0"/>
                      <m:t>s</m:t>
                    </m:r>
                  </m:oMath>
                </a14:m>
                <a:r>
                  <a:rPr lang="en-GB" sz="72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sz="72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GB" sz="720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7200" b="0" i="1" dirty="0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num>
                          <m:den>
                            <m:r>
                              <a:rPr lang="en-GB" sz="7200" b="0" i="1" dirty="0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GB" sz="7200" b="0" i="1" dirty="0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</m:t>
                            </m:r>
                            <m:sSub>
                              <m:sSubPr>
                                <m:ctrlPr>
                                  <a:rPr lang="en-GB" sz="7200" b="0" i="1" dirty="0" smtClean="0"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</m:ctrlPr>
                              </m:sSubPr>
                              <m:e>
                                <m:r>
                                  <a:rPr lang="en-GB" sz="7200" b="0" i="1" dirty="0" smtClean="0"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GB" sz="7200" b="0" i="1" dirty="0" smtClean="0"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𝑠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154955" y="947920"/>
                <a:ext cx="9799916" cy="728480"/>
              </a:xfrm>
              <a:blipFill>
                <a:blip r:embed="rId2"/>
                <a:stretch>
                  <a:fillRect l="-4104" t="-60000" b="-7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Observed frequency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Hertz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Hz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4800"/>
              <a:t>40</a:t>
            </a:fld>
            <a:endParaRPr lang="en-US" sz="4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285306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</a:t>
                </a:r>
                <a:r>
                  <a:rPr lang="en-GB" sz="7200" dirty="0">
                    <a:sym typeface="Symbol" panose="05050102010706020507" pitchFamily="18" charset="2"/>
                  </a:rPr>
                  <a:t>v</a:t>
                </a:r>
                <a:r>
                  <a:rPr lang="en-GB" sz="7200" dirty="0"/>
                  <a:t>’  as in </a:t>
                </a:r>
                <a14:m>
                  <m:oMath xmlns:m="http://schemas.openxmlformats.org/officeDocument/2006/math"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GB" sz="7200" i="1" dirty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en-GB" sz="7200" i="1" dirty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</m:t>
                        </m:r>
                        <m:r>
                          <a:rPr lang="en-GB" sz="7200" i="1" dirty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𝑣</m:t>
                        </m:r>
                      </m:num>
                      <m:den>
                        <m:r>
                          <a:rPr lang="en-GB" sz="7200" i="1" dirty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𝑡</m:t>
                        </m:r>
                      </m:den>
                    </m:f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44167" b="-941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Change in velocity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Metres per second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ms</a:t>
            </a:r>
            <a:r>
              <a:rPr lang="en-GB" sz="4800" baseline="30000" dirty="0">
                <a:latin typeface="Congenial" panose="02000503040000020004" pitchFamily="2" charset="0"/>
              </a:rPr>
              <a:t>-1</a:t>
            </a:r>
            <a:r>
              <a:rPr lang="en-GB" sz="4800" dirty="0">
                <a:latin typeface="Congenial" panose="02000503040000020004" pitchFamily="2" charset="0"/>
              </a:rPr>
              <a:t>or m/s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vector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mtClean="0"/>
              <a:t>41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351815" y="4729960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79289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‘A’  as in </a:t>
                </a:r>
                <a14:m>
                  <m:oMath xmlns:m="http://schemas.openxmlformats.org/officeDocument/2006/math"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GB" sz="7200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7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7200" b="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en-GB" sz="7200" i="1" dirty="0">
                            <a:latin typeface="Cambria Math" panose="02040503050406030204" pitchFamily="18" charset="0"/>
                          </a:rPr>
                          <m:t>𝐴</m:t>
                        </m:r>
                      </m:den>
                    </m:f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5000" b="-8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Area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Square metres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</a:t>
            </a:r>
            <a:r>
              <a:rPr lang="en-GB" sz="4800" baseline="30000" dirty="0">
                <a:latin typeface="Congenial" panose="02000503040000020004" pitchFamily="2" charset="0"/>
              </a:rPr>
              <a:t>2</a:t>
            </a:r>
            <a:r>
              <a:rPr lang="en-GB" sz="4800" dirty="0">
                <a:latin typeface="Congenial" panose="02000503040000020004" pitchFamily="2" charset="0"/>
              </a:rPr>
              <a:t> or m</a:t>
            </a:r>
            <a:r>
              <a:rPr lang="en-GB" sz="4800" baseline="30000" dirty="0">
                <a:latin typeface="Congenial" panose="02000503040000020004" pitchFamily="2" charset="0"/>
              </a:rPr>
              <a:t>2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mtClean="0"/>
              <a:t>42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295945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‘I’  as in </a:t>
                </a:r>
                <a14:m>
                  <m:oMath xmlns:m="http://schemas.openxmlformats.org/officeDocument/2006/math"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GB" sz="7200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7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7200" b="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en-GB" sz="7200" i="1" dirty="0">
                            <a:latin typeface="Cambria Math" panose="02040503050406030204" pitchFamily="18" charset="0"/>
                          </a:rPr>
                          <m:t>𝐴</m:t>
                        </m:r>
                      </m:den>
                    </m:f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5000" b="-8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irradiance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Watts per square metre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Wm</a:t>
            </a:r>
            <a:r>
              <a:rPr lang="en-GB" sz="4800" baseline="30000" dirty="0">
                <a:latin typeface="Congenial" panose="02000503040000020004" pitchFamily="2" charset="0"/>
              </a:rPr>
              <a:t>-2</a:t>
            </a:r>
            <a:r>
              <a:rPr lang="en-GB" sz="4800" dirty="0">
                <a:latin typeface="Congenial" panose="02000503040000020004" pitchFamily="2" charset="0"/>
              </a:rPr>
              <a:t> or W/m</a:t>
            </a:r>
            <a:r>
              <a:rPr lang="en-GB" sz="4800" baseline="30000" dirty="0">
                <a:latin typeface="Congenial" panose="02000503040000020004" pitchFamily="2" charset="0"/>
              </a:rPr>
              <a:t>2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mtClean="0"/>
              <a:t>43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127886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</a:t>
                </a:r>
                <a14:m>
                  <m:oMath xmlns:m="http://schemas.openxmlformats.org/officeDocument/2006/math">
                    <m:r>
                      <a:rPr lang="en-GB" sz="7200" i="1" dirty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</m:t>
                    </m:r>
                    <m:r>
                      <a:rPr lang="en-GB" sz="7200" b="0" i="1" dirty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𝑅</m:t>
                    </m:r>
                  </m:oMath>
                </a14:m>
                <a:r>
                  <a:rPr lang="en-GB" sz="7200" dirty="0"/>
                  <a:t>’  as in</a:t>
                </a:r>
                <a14:m>
                  <m:oMath xmlns:m="http://schemas.openxmlformats.org/officeDocument/2006/math">
                    <m:r>
                      <a:rPr lang="en-GB" sz="4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4400" i="1">
                        <a:latin typeface="Cambria Math" panose="02040503050406030204" pitchFamily="18" charset="0"/>
                      </a:rPr>
                      <m:t>∆</m:t>
                    </m:r>
                    <m:r>
                      <a:rPr lang="en-GB" sz="4400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GB" sz="4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4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44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GB" sz="4400" i="1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  <m:r>
                          <a:rPr lang="en-GB" sz="44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GB" sz="4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44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GB" sz="4400" i="1"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sub>
                        </m:sSub>
                      </m:num>
                      <m:den>
                        <m:r>
                          <a:rPr lang="en-GB" sz="4400" i="1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endParaRPr lang="en-GB" sz="44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9167" b="-77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Approximate random uncertainty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The units of the quantity measured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Scalar or vector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2800"/>
              <a:t>44</a:t>
            </a:fld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/3</a:t>
            </a:r>
          </a:p>
        </p:txBody>
      </p:sp>
    </p:spTree>
    <p:extLst>
      <p:ext uri="{BB962C8B-B14F-4D97-AF65-F5344CB8AC3E}">
        <p14:creationId xmlns:p14="http://schemas.microsoft.com/office/powerpoint/2010/main" val="748489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‘f’  as in </a:t>
                </a:r>
                <a14:m>
                  <m:oMath xmlns:m="http://schemas.openxmlformats.org/officeDocument/2006/math">
                    <m:r>
                      <a:rPr lang="en-GB" sz="7200" i="1" dirty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GB" sz="7200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7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7200" i="1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7200" i="1" dirty="0">
                            <a:latin typeface="Cambria Math" panose="02040503050406030204" pitchFamily="18" charset="0"/>
                          </a:rPr>
                          <m:t>𝑓</m:t>
                        </m:r>
                      </m:den>
                    </m:f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68103" b="-775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frequency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Hertz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Hz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4800"/>
              <a:t>45</a:t>
            </a:fld>
            <a:endParaRPr lang="en-US" sz="4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352827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‘T’  as in </a:t>
                </a:r>
                <a14:m>
                  <m:oMath xmlns:m="http://schemas.openxmlformats.org/officeDocument/2006/math">
                    <m:r>
                      <a:rPr lang="en-GB" sz="7200" i="1" dirty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GB" sz="7200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7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7200" i="1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7200" i="1" dirty="0">
                            <a:latin typeface="Cambria Math" panose="02040503050406030204" pitchFamily="18" charset="0"/>
                          </a:rPr>
                          <m:t>𝑓</m:t>
                        </m:r>
                      </m:den>
                    </m:f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63333" b="-7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period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second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4800"/>
              <a:t>46</a:t>
            </a:fld>
            <a:endParaRPr lang="en-US" sz="4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376491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154955" y="947920"/>
                <a:ext cx="9799916" cy="728480"/>
              </a:xfrm>
            </p:spPr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‘f</a:t>
                </a:r>
                <a:r>
                  <a:rPr lang="en-GB" sz="7200" baseline="-25000" dirty="0"/>
                  <a:t>s</a:t>
                </a:r>
                <a:r>
                  <a:rPr lang="en-GB" sz="7200" dirty="0"/>
                  <a:t>’  as in </a:t>
                </a:r>
                <a:r>
                  <a:rPr lang="en-GB" sz="7200" dirty="0" err="1"/>
                  <a:t>f</a:t>
                </a:r>
                <a:r>
                  <a:rPr lang="en-GB" sz="7200" baseline="-25000" dirty="0" err="1"/>
                  <a:t>o</a:t>
                </a:r>
                <a14:m>
                  <m:oMath xmlns:m="http://schemas.openxmlformats.org/officeDocument/2006/math">
                    <m:r>
                      <a:rPr lang="en-GB" sz="72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7200" dirty="0"/>
                      <m:t>f</m:t>
                    </m:r>
                    <m:r>
                      <m:rPr>
                        <m:nor/>
                      </m:rPr>
                      <a:rPr lang="en-GB" sz="7200" baseline="-25000" dirty="0"/>
                      <m:t>s</m:t>
                    </m:r>
                  </m:oMath>
                </a14:m>
                <a:r>
                  <a:rPr lang="en-GB" sz="72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sz="72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GB" sz="720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7200" b="0" i="1" dirty="0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num>
                          <m:den>
                            <m:r>
                              <a:rPr lang="en-GB" sz="7200" b="0" i="1" dirty="0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GB" sz="7200" b="0" i="1" dirty="0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</m:t>
                            </m:r>
                            <m:sSub>
                              <m:sSubPr>
                                <m:ctrlPr>
                                  <a:rPr lang="en-GB" sz="7200" b="0" i="1" dirty="0" smtClean="0"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</m:ctrlPr>
                              </m:sSubPr>
                              <m:e>
                                <m:r>
                                  <a:rPr lang="en-GB" sz="7200" b="0" i="1" dirty="0" smtClean="0"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GB" sz="7200" b="0" i="1" dirty="0" smtClean="0"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𝑠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154955" y="947920"/>
                <a:ext cx="9799916" cy="728480"/>
              </a:xfrm>
              <a:blipFill>
                <a:blip r:embed="rId2"/>
                <a:stretch>
                  <a:fillRect l="-4104" t="-60000" b="-7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Frequency of source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Hertz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Hz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4800"/>
              <a:t>47</a:t>
            </a:fld>
            <a:endParaRPr lang="en-US" sz="4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282115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‘E</a:t>
                </a:r>
                <a:r>
                  <a:rPr lang="en-GB" sz="7200" baseline="-25000" dirty="0"/>
                  <a:t>2</a:t>
                </a:r>
                <a:r>
                  <a:rPr lang="en-GB" sz="7200" dirty="0"/>
                  <a:t>’  as in E</a:t>
                </a:r>
                <a:r>
                  <a:rPr lang="en-GB" sz="7200" baseline="-25000" dirty="0"/>
                  <a:t>2</a:t>
                </a:r>
                <a14:m>
                  <m:oMath xmlns:m="http://schemas.openxmlformats.org/officeDocument/2006/math">
                    <m:r>
                      <a:rPr lang="en-GB" sz="7200" b="0" i="0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sz="7200" dirty="0"/>
                      <m:t>E</m:t>
                    </m:r>
                    <m:r>
                      <m:rPr>
                        <m:nor/>
                      </m:rPr>
                      <a:rPr lang="en-GB" sz="7200" b="0" i="0" baseline="-25000" dirty="0" smtClean="0"/>
                      <m:t>1</m:t>
                    </m:r>
                    <m:r>
                      <a:rPr lang="en-GB" sz="72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h𝑓</m:t>
                    </m:r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1667" b="-8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Energy level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Joule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J (must look like a capital</a:t>
            </a:r>
            <a:r>
              <a:rPr lang="en-GB" sz="4800" dirty="0">
                <a:latin typeface="Congenial" panose="02000503040000020004" pitchFamily="2" charset="0"/>
                <a:sym typeface="Symbol" panose="05050102010706020507" pitchFamily="18" charset="2"/>
              </a:rPr>
              <a:t>)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4000"/>
              <a:t>48</a:t>
            </a:fld>
            <a:endParaRPr lang="en-US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20910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‘E’  as in E</a:t>
                </a:r>
                <a:r>
                  <a:rPr lang="en-GB" sz="7200" baseline="-25000" dirty="0"/>
                  <a:t> </a:t>
                </a:r>
                <a14:m>
                  <m:oMath xmlns:m="http://schemas.openxmlformats.org/officeDocument/2006/math">
                    <m:r>
                      <a:rPr lang="en-GB" sz="72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h𝑓</m:t>
                    </m:r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1667" b="-8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Energy of the photon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Joule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J (must look like a capital</a:t>
            </a:r>
            <a:r>
              <a:rPr lang="en-GB" sz="4800" dirty="0">
                <a:latin typeface="Congenial" panose="02000503040000020004" pitchFamily="2" charset="0"/>
                <a:sym typeface="Symbol" panose="05050102010706020507" pitchFamily="18" charset="2"/>
              </a:rPr>
              <a:t>)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4000"/>
              <a:t>49</a:t>
            </a:fld>
            <a:endParaRPr lang="en-US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192391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0B51EBD-4AE6-6413-B02E-5A6BF750C33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 sz="5400" dirty="0">
                    <a:solidFill>
                      <a:schemeClr val="bg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‘s’ as in </a:t>
                </a:r>
                <a14:m>
                  <m:oMath xmlns:m="http://schemas.openxmlformats.org/officeDocument/2006/math">
                    <m:r>
                      <a:rPr lang="en-GB" sz="54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𝑠</m:t>
                    </m:r>
                    <m:r>
                      <a:rPr lang="en-GB" sz="54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en-GB" sz="54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𝑢𝑡</m:t>
                    </m:r>
                    <m:r>
                      <a:rPr lang="en-GB" sz="54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</m:t>
                    </m:r>
                    <m:f>
                      <m:fPr>
                        <m:ctrlPr>
                          <a:rPr lang="en-GB" sz="5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5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5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GB" sz="5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</m:t>
                    </m:r>
                    <m:r>
                      <a:rPr lang="en-GB" sz="5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sSup>
                      <m:sSupPr>
                        <m:ctrlPr>
                          <a:rPr lang="en-GB" sz="5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5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p>
                        <m:r>
                          <a:rPr lang="en-GB" sz="5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54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0B51EBD-4AE6-6413-B02E-5A6BF750C3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3686" t="-39167" b="-6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316A5-D7E0-E6A2-CD73-916634D2C8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sz="5400" dirty="0">
                <a:latin typeface="Congenial" panose="02000503040000020004" pitchFamily="2" charset="0"/>
              </a:rPr>
              <a:t>displacement</a:t>
            </a:r>
          </a:p>
          <a:p>
            <a:r>
              <a:rPr lang="en-GB" sz="5400" dirty="0">
                <a:latin typeface="Congenial" panose="02000503040000020004" pitchFamily="2" charset="0"/>
              </a:rPr>
              <a:t>metre</a:t>
            </a:r>
          </a:p>
          <a:p>
            <a:r>
              <a:rPr lang="en-GB" sz="5400" dirty="0">
                <a:latin typeface="Congenial" panose="02000503040000020004" pitchFamily="2" charset="0"/>
              </a:rPr>
              <a:t>m</a:t>
            </a:r>
            <a:endParaRPr lang="en-GB" sz="5400" baseline="30000" dirty="0">
              <a:latin typeface="Congenial" panose="02000503040000020004" pitchFamily="2" charset="0"/>
            </a:endParaRPr>
          </a:p>
          <a:p>
            <a:r>
              <a:rPr lang="en-GB" sz="5400" dirty="0">
                <a:latin typeface="Congenial" panose="02000503040000020004" pitchFamily="2" charset="0"/>
              </a:rPr>
              <a:t>vector</a:t>
            </a:r>
            <a:endParaRPr lang="en-GB" sz="5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D8A2B1-B5F9-06FC-22F6-6CF0F3805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21B751-5629-5012-63E2-A7F09ACE593C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16296547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F976C2E-6CC4-E850-7574-758AC33EF8D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 sz="5400" dirty="0"/>
                  <a:t>‘</a:t>
                </a:r>
                <a:r>
                  <a:rPr lang="en-GB" sz="5400" dirty="0" err="1"/>
                  <a:t>hf</a:t>
                </a:r>
                <a:r>
                  <a:rPr lang="en-GB" sz="5400" baseline="-25000" dirty="0" err="1"/>
                  <a:t>o</a:t>
                </a:r>
                <a:r>
                  <a:rPr lang="en-GB" sz="5400" dirty="0"/>
                  <a:t>’ as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54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5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𝑬</m:t>
                        </m:r>
                      </m:e>
                      <m:sub>
                        <m:r>
                          <a:rPr lang="en-GB" sz="5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</m:sub>
                    </m:sSub>
                    <m:r>
                      <a:rPr lang="en-GB" sz="54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GB" sz="54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𝒉𝒇</m:t>
                    </m:r>
                    <m:r>
                      <a:rPr lang="en-GB" sz="54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GB" sz="54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𝒉</m:t>
                    </m:r>
                    <m:sSub>
                      <m:sSubPr>
                        <m:ctrlPr>
                          <a:rPr lang="en-GB" sz="5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5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</m:e>
                      <m:sub>
                        <m:r>
                          <a:rPr lang="en-GB" sz="5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𝒐</m:t>
                        </m:r>
                      </m:sub>
                    </m:sSub>
                  </m:oMath>
                </a14:m>
                <a:br>
                  <a:rPr lang="en-GB" sz="1800" dirty="0">
                    <a:effectLst/>
                    <a:latin typeface="Trebuchet MS" panose="020B0603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GB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F976C2E-6CC4-E850-7574-758AC33EF8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3686" t="-74167" b="-2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684B4-7B4A-E3C5-9403-7BED2802A4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9898528" cy="3416300"/>
          </a:xfrm>
        </p:spPr>
        <p:txBody>
          <a:bodyPr>
            <a:normAutofit fontScale="92500" lnSpcReduction="10000"/>
          </a:bodyPr>
          <a:lstStyle/>
          <a:p>
            <a:r>
              <a:rPr lang="en-GB" sz="5400" dirty="0">
                <a:latin typeface="Congenial" panose="02000503040000020004" pitchFamily="2" charset="0"/>
              </a:rPr>
              <a:t>Work function</a:t>
            </a:r>
          </a:p>
          <a:p>
            <a:r>
              <a:rPr lang="en-GB" sz="5400" dirty="0">
                <a:latin typeface="Congenial" panose="02000503040000020004" pitchFamily="2" charset="0"/>
              </a:rPr>
              <a:t>Joule</a:t>
            </a:r>
          </a:p>
          <a:p>
            <a:r>
              <a:rPr lang="en-GB" sz="5400" dirty="0">
                <a:latin typeface="Congenial" panose="02000503040000020004" pitchFamily="2" charset="0"/>
              </a:rPr>
              <a:t>J </a:t>
            </a:r>
          </a:p>
          <a:p>
            <a:r>
              <a:rPr lang="en-GB" sz="5400" dirty="0">
                <a:latin typeface="Congenial" panose="02000503040000020004" pitchFamily="2" charset="0"/>
              </a:rPr>
              <a:t>scalar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14C1F4-2F8A-0C23-31F9-4493E6EBA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0546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F976C2E-6CC4-E850-7574-758AC33EF8D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 sz="5400" dirty="0"/>
                  <a:t>‘</a:t>
                </a:r>
                <a:r>
                  <a:rPr lang="en-GB" sz="5400" dirty="0" err="1"/>
                  <a:t>f</a:t>
                </a:r>
                <a:r>
                  <a:rPr lang="en-GB" sz="5400" baseline="-25000" dirty="0" err="1"/>
                  <a:t>o</a:t>
                </a:r>
                <a:r>
                  <a:rPr lang="en-GB" sz="5400" dirty="0"/>
                  <a:t>’ as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54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5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𝑬</m:t>
                        </m:r>
                      </m:e>
                      <m:sub>
                        <m:r>
                          <a:rPr lang="en-GB" sz="5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</m:sub>
                    </m:sSub>
                    <m:r>
                      <a:rPr lang="en-GB" sz="54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GB" sz="54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𝒉𝒇</m:t>
                    </m:r>
                    <m:r>
                      <a:rPr lang="en-GB" sz="54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GB" sz="54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𝒉</m:t>
                    </m:r>
                    <m:sSub>
                      <m:sSubPr>
                        <m:ctrlPr>
                          <a:rPr lang="en-GB" sz="5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5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</m:e>
                      <m:sub>
                        <m:r>
                          <a:rPr lang="en-GB" sz="5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𝒐</m:t>
                        </m:r>
                      </m:sub>
                    </m:sSub>
                  </m:oMath>
                </a14:m>
                <a:br>
                  <a:rPr lang="en-GB" sz="1800" dirty="0">
                    <a:effectLst/>
                    <a:latin typeface="Trebuchet MS" panose="020B0603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GB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F976C2E-6CC4-E850-7574-758AC33EF8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3686" t="-74167" b="-2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684B4-7B4A-E3C5-9403-7BED2802A4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9898528" cy="3416300"/>
          </a:xfrm>
        </p:spPr>
        <p:txBody>
          <a:bodyPr>
            <a:normAutofit fontScale="92500" lnSpcReduction="10000"/>
          </a:bodyPr>
          <a:lstStyle/>
          <a:p>
            <a:r>
              <a:rPr lang="en-GB" sz="5400" dirty="0">
                <a:latin typeface="Congenial" panose="02000503040000020004" pitchFamily="2" charset="0"/>
              </a:rPr>
              <a:t>Threshold frequency</a:t>
            </a:r>
          </a:p>
          <a:p>
            <a:r>
              <a:rPr lang="en-GB" sz="5400" dirty="0">
                <a:latin typeface="Congenial" panose="02000503040000020004" pitchFamily="2" charset="0"/>
              </a:rPr>
              <a:t>Hertz</a:t>
            </a:r>
          </a:p>
          <a:p>
            <a:r>
              <a:rPr lang="en-GB" sz="5400" dirty="0">
                <a:latin typeface="Congenial" panose="02000503040000020004" pitchFamily="2" charset="0"/>
              </a:rPr>
              <a:t>Hz</a:t>
            </a:r>
          </a:p>
          <a:p>
            <a:r>
              <a:rPr lang="en-GB" sz="5400" dirty="0">
                <a:latin typeface="Congenial" panose="02000503040000020004" pitchFamily="2" charset="0"/>
              </a:rPr>
              <a:t>scalar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14C1F4-2F8A-0C23-31F9-4493E6EBA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24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‘h’  as in E</a:t>
                </a:r>
                <a:r>
                  <a:rPr lang="en-GB" sz="7200" baseline="-25000" dirty="0"/>
                  <a:t> </a:t>
                </a:r>
                <a14:m>
                  <m:oMath xmlns:m="http://schemas.openxmlformats.org/officeDocument/2006/math">
                    <m:r>
                      <a:rPr lang="en-GB" sz="72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h𝑓</m:t>
                    </m:r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1667" b="-8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312893"/>
            <a:ext cx="9609502" cy="4329953"/>
          </a:xfrm>
        </p:spPr>
        <p:txBody>
          <a:bodyPr>
            <a:normAutofit fontScale="92500" lnSpcReduction="20000"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Planck’s constant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Joule second</a:t>
            </a:r>
          </a:p>
          <a:p>
            <a:r>
              <a:rPr lang="en-GB" sz="4800" dirty="0" err="1">
                <a:latin typeface="Congenial" panose="02000503040000020004" pitchFamily="2" charset="0"/>
              </a:rPr>
              <a:t>Js</a:t>
            </a:r>
            <a:r>
              <a:rPr lang="en-GB" sz="4800" dirty="0">
                <a:latin typeface="Congenial" panose="02000503040000020004" pitchFamily="2" charset="0"/>
              </a:rPr>
              <a:t> 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Equal to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6.63 </a:t>
            </a:r>
            <a:r>
              <a:rPr lang="en-GB" sz="4800" dirty="0">
                <a:latin typeface="Congenial" panose="02000503040000020004" pitchFamily="2" charset="0"/>
                <a:sym typeface="Symbol" panose="05050102010706020507" pitchFamily="18" charset="2"/>
              </a:rPr>
              <a:t> 10</a:t>
            </a:r>
            <a:r>
              <a:rPr lang="en-GB" sz="4800" baseline="30000" dirty="0">
                <a:latin typeface="Congenial" panose="02000503040000020004" pitchFamily="2" charset="0"/>
                <a:sym typeface="Symbol" panose="05050102010706020507" pitchFamily="18" charset="2"/>
              </a:rPr>
              <a:t>-34</a:t>
            </a:r>
            <a:r>
              <a:rPr lang="en-GB" sz="4800" dirty="0">
                <a:latin typeface="Congenial" panose="02000503040000020004" pitchFamily="2" charset="0"/>
                <a:sym typeface="Symbol" panose="05050102010706020507" pitchFamily="18" charset="2"/>
              </a:rPr>
              <a:t> </a:t>
            </a:r>
            <a:r>
              <a:rPr lang="en-GB" sz="4800" dirty="0" err="1">
                <a:latin typeface="Congenial" panose="02000503040000020004" pitchFamily="2" charset="0"/>
                <a:sym typeface="Symbol" panose="05050102010706020507" pitchFamily="18" charset="2"/>
              </a:rPr>
              <a:t>Js</a:t>
            </a:r>
            <a:endParaRPr lang="en-GB" sz="4800" dirty="0">
              <a:latin typeface="Congenial" panose="02000503040000020004" pitchFamily="2" charset="0"/>
            </a:endParaRPr>
          </a:p>
          <a:p>
            <a:endParaRPr lang="en-GB" sz="4800" dirty="0">
              <a:latin typeface="Congenial" panose="0200050304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4000"/>
              <a:t>52</a:t>
            </a:fld>
            <a:endParaRPr lang="en-US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/5</a:t>
            </a:r>
          </a:p>
        </p:txBody>
      </p:sp>
    </p:spTree>
    <p:extLst>
      <p:ext uri="{BB962C8B-B14F-4D97-AF65-F5344CB8AC3E}">
        <p14:creationId xmlns:p14="http://schemas.microsoft.com/office/powerpoint/2010/main" val="116628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</a:t>
                </a:r>
                <a:r>
                  <a:rPr lang="en-GB" sz="7200" dirty="0">
                    <a:sym typeface="Symbol" panose="05050102010706020507" pitchFamily="18" charset="2"/>
                  </a:rPr>
                  <a:t></a:t>
                </a:r>
                <a:r>
                  <a:rPr lang="en-GB" sz="7200" dirty="0"/>
                  <a:t>’  as in </a:t>
                </a:r>
                <a14:m>
                  <m:oMath xmlns:m="http://schemas.openxmlformats.org/officeDocument/2006/math"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𝑠𝑖𝑛</m:t>
                    </m:r>
                  </m:oMath>
                </a14:m>
                <a:r>
                  <a:rPr lang="en-GB" sz="7200" dirty="0">
                    <a:sym typeface="Symbol" panose="05050102010706020507" pitchFamily="18" charset="2"/>
                  </a:rPr>
                  <a:t> = m </a:t>
                </a:r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1667" r="-1947" b="-858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Angle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degrees</a:t>
            </a:r>
          </a:p>
          <a:p>
            <a:r>
              <a:rPr lang="en-GB" sz="4800" dirty="0">
                <a:latin typeface="Congenial" panose="02000503040000020004" pitchFamily="2" charset="0"/>
                <a:sym typeface="Symbol" panose="05050102010706020507" pitchFamily="18" charset="2"/>
              </a:rPr>
              <a:t>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mtClean="0"/>
              <a:t>53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157892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</a:t>
                </a:r>
                <a:r>
                  <a:rPr lang="en-GB" sz="7200" dirty="0">
                    <a:sym typeface="Symbol" panose="05050102010706020507" pitchFamily="18" charset="2"/>
                  </a:rPr>
                  <a:t>d</a:t>
                </a:r>
                <a:r>
                  <a:rPr lang="en-GB" sz="7200" dirty="0"/>
                  <a:t>’  as in </a:t>
                </a:r>
                <a14:m>
                  <m:oMath xmlns:m="http://schemas.openxmlformats.org/officeDocument/2006/math"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𝑠𝑖𝑛</m:t>
                    </m:r>
                  </m:oMath>
                </a14:m>
                <a:r>
                  <a:rPr lang="en-GB" sz="7200" dirty="0">
                    <a:sym typeface="Symbol" panose="05050102010706020507" pitchFamily="18" charset="2"/>
                  </a:rPr>
                  <a:t> = m </a:t>
                </a:r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1667" r="-3477" b="-858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Slit separation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metre</a:t>
            </a:r>
          </a:p>
          <a:p>
            <a:r>
              <a:rPr lang="en-GB" sz="4800" dirty="0">
                <a:latin typeface="Congenial" panose="02000503040000020004" pitchFamily="2" charset="0"/>
                <a:sym typeface="Symbol" panose="05050102010706020507" pitchFamily="18" charset="2"/>
              </a:rPr>
              <a:t>m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mtClean="0"/>
              <a:t>54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216645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154954" y="1202924"/>
                <a:ext cx="8761413" cy="728480"/>
              </a:xfrm>
            </p:spPr>
            <p:txBody>
              <a:bodyPr>
                <a:normAutofit fontScale="90000"/>
              </a:bodyPr>
              <a:lstStyle/>
              <a:p>
                <a:pPr>
                  <a:spcBef>
                    <a:spcPts val="1200"/>
                  </a:spcBef>
                </a:pPr>
                <a:r>
                  <a:rPr lang="en-GB" sz="7200" dirty="0"/>
                  <a:t>‘</a:t>
                </a:r>
                <a:r>
                  <a:rPr lang="en-GB" sz="7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GB" sz="72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GB" sz="7200" dirty="0"/>
                  <a:t>’  as in</a:t>
                </a:r>
                <a14:m>
                  <m:oMath xmlns:m="http://schemas.openxmlformats.org/officeDocument/2006/math">
                    <m:r>
                      <a:rPr lang="en-GB" sz="6000" b="0" i="0" smtClean="0">
                        <a:latin typeface="Cambria Math" panose="02040503050406030204" pitchFamily="18" charset="0"/>
                      </a:rPr>
                      <m:t>   </m:t>
                    </m:r>
                    <m:sSub>
                      <m:sSubPr>
                        <m:ctrlPr>
                          <a:rPr lang="en-GB" sz="6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6000" b="1" i="1"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en-GB" sz="6000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sSubSup>
                      <m:sSubSupPr>
                        <m:ctrlPr>
                          <a:rPr lang="en-GB" sz="60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6000" b="1" i="1"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GB" sz="6000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en-GB" sz="60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bSup>
                    <m:r>
                      <a:rPr lang="en-GB" sz="6000" b="1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6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6000" b="1" i="1"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en-GB" sz="6000" b="1" i="1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sSubSup>
                      <m:sSubSupPr>
                        <m:ctrlPr>
                          <a:rPr lang="en-GB" sz="60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6000" b="1" i="1"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GB" sz="6000" b="1" i="1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  <m:sup>
                        <m:r>
                          <a:rPr lang="en-GB" sz="60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br>
                  <a:rPr lang="en-GB" dirty="0"/>
                </a:br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154954" y="1202924"/>
                <a:ext cx="8761413" cy="728480"/>
              </a:xfrm>
              <a:blipFill>
                <a:blip r:embed="rId2"/>
                <a:stretch>
                  <a:fillRect l="-4590" t="-120000" b="-18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Initial distance from the source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metre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mtClean="0"/>
              <a:t>55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262246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‘k’  as in </a:t>
                </a:r>
                <a14:m>
                  <m:oMath xmlns:m="http://schemas.openxmlformats.org/officeDocument/2006/math"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GB" sz="7200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7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7200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num>
                      <m:den>
                        <m:sSup>
                          <m:sSupPr>
                            <m:ctrlPr>
                              <a:rPr lang="en-GB" sz="72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7200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GB" sz="72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4167" b="-8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Constant of proportionality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Watt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W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mtClean="0"/>
              <a:t>56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183245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154954" y="1202924"/>
                <a:ext cx="8761413" cy="728480"/>
              </a:xfrm>
            </p:spPr>
            <p:txBody>
              <a:bodyPr>
                <a:normAutofit fontScale="90000"/>
              </a:bodyPr>
              <a:lstStyle/>
              <a:p>
                <a:pPr>
                  <a:spcBef>
                    <a:spcPts val="1200"/>
                  </a:spcBef>
                </a:pPr>
                <a:r>
                  <a:rPr lang="en-GB" sz="7200" dirty="0"/>
                  <a:t>‘</a:t>
                </a:r>
                <a:r>
                  <a:rPr lang="en-GB" sz="7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GB" sz="72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GB" sz="7200" dirty="0"/>
                  <a:t>’  as in</a:t>
                </a:r>
                <a14:m>
                  <m:oMath xmlns:m="http://schemas.openxmlformats.org/officeDocument/2006/math">
                    <m:r>
                      <a:rPr lang="en-GB" sz="6000" b="0" i="0" smtClean="0">
                        <a:latin typeface="Cambria Math" panose="02040503050406030204" pitchFamily="18" charset="0"/>
                      </a:rPr>
                      <m:t>   </m:t>
                    </m:r>
                    <m:sSub>
                      <m:sSubPr>
                        <m:ctrlPr>
                          <a:rPr lang="en-GB" sz="6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6000" b="1" i="1"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en-GB" sz="6000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sSubSup>
                      <m:sSubSupPr>
                        <m:ctrlPr>
                          <a:rPr lang="en-GB" sz="60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6000" b="1" i="1"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GB" sz="6000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en-GB" sz="60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bSup>
                    <m:r>
                      <a:rPr lang="en-GB" sz="6000" b="1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6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6000" b="1" i="1"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en-GB" sz="6000" b="1" i="1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sSubSup>
                      <m:sSubSupPr>
                        <m:ctrlPr>
                          <a:rPr lang="en-GB" sz="60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6000" b="1" i="1"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GB" sz="6000" b="1" i="1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  <m:sup>
                        <m:r>
                          <a:rPr lang="en-GB" sz="60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br>
                  <a:rPr lang="en-GB" dirty="0"/>
                </a:br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154954" y="1202924"/>
                <a:ext cx="8761413" cy="728480"/>
              </a:xfrm>
              <a:blipFill>
                <a:blip r:embed="rId2"/>
                <a:stretch>
                  <a:fillRect l="-4590" t="-120000" b="-18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Initial irradiance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Watts per square metre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Wm</a:t>
            </a:r>
            <a:r>
              <a:rPr lang="en-GB" sz="4800" baseline="30000" dirty="0">
                <a:latin typeface="Congenial" panose="02000503040000020004" pitchFamily="2" charset="0"/>
              </a:rPr>
              <a:t>-2</a:t>
            </a:r>
            <a:r>
              <a:rPr lang="en-GB" sz="4800" dirty="0">
                <a:latin typeface="Congenial" panose="02000503040000020004" pitchFamily="2" charset="0"/>
              </a:rPr>
              <a:t> or W/m</a:t>
            </a:r>
            <a:r>
              <a:rPr lang="en-GB" sz="4800" baseline="30000" dirty="0">
                <a:latin typeface="Congenial" panose="02000503040000020004" pitchFamily="2" charset="0"/>
              </a:rPr>
              <a:t>2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mtClean="0"/>
              <a:t>57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237548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</a:t>
                </a:r>
                <a:r>
                  <a:rPr lang="en-GB" sz="7200" dirty="0">
                    <a:sym typeface="Symbol" panose="05050102010706020507" pitchFamily="18" charset="2"/>
                  </a:rPr>
                  <a:t></a:t>
                </a:r>
                <a:r>
                  <a:rPr lang="en-GB" sz="7200" baseline="-25000" dirty="0">
                    <a:sym typeface="Symbol" panose="05050102010706020507" pitchFamily="18" charset="2"/>
                  </a:rPr>
                  <a:t>c</a:t>
                </a:r>
                <a:r>
                  <a:rPr lang="en-GB" sz="7200" dirty="0"/>
                  <a:t>’  as in </a:t>
                </a:r>
                <a14:m>
                  <m:oMath xmlns:m="http://schemas.openxmlformats.org/officeDocument/2006/math"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72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7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7200" dirty="0">
                            <a:sym typeface="Symbol" panose="05050102010706020507" pitchFamily="18" charset="2"/>
                          </a:rPr>
                          <m:t></m:t>
                        </m:r>
                        <m:r>
                          <m:rPr>
                            <m:nor/>
                          </m:rPr>
                          <a:rPr lang="en-GB" sz="7200" b="0" i="0" dirty="0" smtClean="0">
                            <a:sym typeface="Symbol" panose="05050102010706020507" pitchFamily="18" charset="2"/>
                          </a:rPr>
                          <m:t>sin</m:t>
                        </m:r>
                        <m:r>
                          <m:rPr>
                            <m:nor/>
                          </m:rPr>
                          <a:rPr lang="en-GB" sz="7200" b="0" i="0" dirty="0" smtClean="0">
                            <a:sym typeface="Symbol" panose="05050102010706020507" pitchFamily="18" charset="2"/>
                          </a:rPr>
                          <m:t> </m:t>
                        </m:r>
                        <m:r>
                          <m:rPr>
                            <m:nor/>
                          </m:rPr>
                          <a:rPr lang="en-GB" sz="7200" baseline="-25000" dirty="0">
                            <a:sym typeface="Symbol" panose="05050102010706020507" pitchFamily="18" charset="2"/>
                          </a:rPr>
                          <m:t>c</m:t>
                        </m:r>
                      </m:den>
                    </m:f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60000" b="-77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Critical angle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degrees</a:t>
            </a:r>
          </a:p>
          <a:p>
            <a:r>
              <a:rPr lang="en-GB" sz="4800" dirty="0">
                <a:latin typeface="Congenial" panose="02000503040000020004" pitchFamily="2" charset="0"/>
                <a:sym typeface="Symbol" panose="05050102010706020507" pitchFamily="18" charset="2"/>
              </a:rPr>
              <a:t>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mtClean="0"/>
              <a:t>58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225755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154954" y="947920"/>
                <a:ext cx="9037917" cy="728480"/>
              </a:xfrm>
            </p:spPr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</a:t>
                </a:r>
                <a:r>
                  <a:rPr lang="en-GB" sz="7200" dirty="0">
                    <a:sym typeface="Symbol" panose="05050102010706020507" pitchFamily="18" charset="2"/>
                  </a:rPr>
                  <a:t>n</a:t>
                </a:r>
                <a:r>
                  <a:rPr lang="en-GB" sz="7200" dirty="0"/>
                  <a:t>’  as </a:t>
                </a:r>
                <a:r>
                  <a:rPr lang="en-GB" sz="6000" dirty="0"/>
                  <a:t>in </a:t>
                </a:r>
                <a14:m>
                  <m:oMath xmlns:m="http://schemas.openxmlformats.org/officeDocument/2006/math">
                    <m:r>
                      <a:rPr lang="en-GB" sz="6000" b="0" i="0" dirty="0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GB" sz="6000" b="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sz="60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60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6000" dirty="0">
                            <a:sym typeface="Symbol" panose="05050102010706020507" pitchFamily="18" charset="2"/>
                          </a:rPr>
                          <m:t>sin</m:t>
                        </m:r>
                        <m:r>
                          <m:rPr>
                            <m:nor/>
                          </m:rPr>
                          <a:rPr lang="en-GB" sz="6000" dirty="0">
                            <a:sym typeface="Symbol" panose="05050102010706020507" pitchFamily="18" charset="2"/>
                          </a:rPr>
                          <m:t> </m:t>
                        </m:r>
                        <m:sSub>
                          <m:sSubPr>
                            <m:ctrlPr>
                              <a:rPr lang="en-GB" sz="6000" i="1" dirty="0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GB" sz="6000" dirty="0">
                                <a:sym typeface="Symbol" panose="05050102010706020507" pitchFamily="18" charset="2"/>
                              </a:rPr>
                              <m:t></m:t>
                            </m:r>
                          </m:e>
                          <m:sub>
                            <m:r>
                              <a:rPr lang="en-GB" sz="6000" b="0" i="1" dirty="0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m:rPr>
                            <m:nor/>
                          </m:rPr>
                          <a:rPr lang="en-GB" sz="6000" dirty="0">
                            <a:sym typeface="Symbol" panose="05050102010706020507" pitchFamily="18" charset="2"/>
                          </a:rPr>
                          <m:t></m:t>
                        </m:r>
                        <m:r>
                          <m:rPr>
                            <m:nor/>
                          </m:rPr>
                          <a:rPr lang="en-GB" sz="6000" b="0" i="0" dirty="0" smtClean="0">
                            <a:sym typeface="Symbol" panose="05050102010706020507" pitchFamily="18" charset="2"/>
                          </a:rPr>
                          <m:t>sin</m:t>
                        </m:r>
                        <m:r>
                          <m:rPr>
                            <m:nor/>
                          </m:rPr>
                          <a:rPr lang="en-GB" sz="6000" b="0" i="0" dirty="0" smtClean="0">
                            <a:sym typeface="Symbol" panose="05050102010706020507" pitchFamily="18" charset="2"/>
                          </a:rPr>
                          <m:t> </m:t>
                        </m:r>
                        <m:sSub>
                          <m:sSubPr>
                            <m:ctrlPr>
                              <a:rPr lang="en-GB" sz="6000" b="0" i="1" dirty="0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GB" sz="6000" dirty="0">
                                <a:sym typeface="Symbol" panose="05050102010706020507" pitchFamily="18" charset="2"/>
                              </a:rPr>
                              <m:t>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GB" sz="6000" dirty="0">
                                <a:sym typeface="Symbol" panose="05050102010706020507" pitchFamily="18" charset="2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endParaRPr lang="en-GB" sz="60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154954" y="947920"/>
                <a:ext cx="9037917" cy="728480"/>
              </a:xfrm>
              <a:blipFill>
                <a:blip r:embed="rId2"/>
                <a:stretch>
                  <a:fillRect l="-4450" t="-73333" b="-691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Refractive index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No units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mtClean="0"/>
              <a:t>59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/3</a:t>
            </a:r>
          </a:p>
        </p:txBody>
      </p:sp>
    </p:spTree>
    <p:extLst>
      <p:ext uri="{BB962C8B-B14F-4D97-AF65-F5344CB8AC3E}">
        <p14:creationId xmlns:p14="http://schemas.microsoft.com/office/powerpoint/2010/main" val="349452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</a:t>
                </a:r>
                <a:r>
                  <a:rPr lang="en-GB" sz="7200" dirty="0">
                    <a:sym typeface="Symbol" panose="05050102010706020507" pitchFamily="18" charset="2"/>
                  </a:rPr>
                  <a:t>u</a:t>
                </a:r>
                <a:r>
                  <a:rPr lang="en-GB" sz="7200" dirty="0"/>
                  <a:t>’  as in </a:t>
                </a:r>
                <a14:m>
                  <m:oMath xmlns:m="http://schemas.openxmlformats.org/officeDocument/2006/math"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7200" b="0" i="1" dirty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𝑢</m:t>
                    </m:r>
                    <m:r>
                      <a:rPr lang="en-GB" sz="7200" b="0" i="1" dirty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+</m:t>
                    </m:r>
                    <m:r>
                      <a:rPr lang="en-GB" sz="7200" b="0" i="1" dirty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𝑎𝑡</m:t>
                    </m:r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1667" b="-858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Initial velocity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metres per second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ms</a:t>
            </a:r>
            <a:r>
              <a:rPr lang="en-GB" sz="4800" baseline="30000" dirty="0">
                <a:latin typeface="Congenial" panose="02000503040000020004" pitchFamily="2" charset="0"/>
              </a:rPr>
              <a:t>-1</a:t>
            </a:r>
            <a:r>
              <a:rPr lang="en-GB" sz="4800" dirty="0">
                <a:latin typeface="Congenial" panose="02000503040000020004" pitchFamily="2" charset="0"/>
              </a:rPr>
              <a:t>or m/s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vector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351815" y="4729960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197340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154953" y="1279614"/>
                <a:ext cx="8761413" cy="728480"/>
              </a:xfrm>
            </p:spPr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</a:t>
                </a:r>
                <a14:m>
                  <m:oMath xmlns:m="http://schemas.openxmlformats.org/officeDocument/2006/math">
                    <m:r>
                      <a:rPr lang="en-GB" sz="72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GB" sz="7200" b="0" i="1" baseline="-2500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GB" sz="7200" dirty="0"/>
                  <a:t>’  as in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GB" sz="6000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GB" sz="6000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GB" sz="60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6000" b="1" i="1"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GB" sz="6000" b="1" i="1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GB" sz="6000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GB" sz="6000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GB" sz="60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6000" b="1" i="1"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GB" sz="6000" b="1" i="1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</m:e>
                        </m:func>
                      </m:den>
                    </m:f>
                    <m:r>
                      <a:rPr lang="en-GB" sz="60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6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6000" b="1" i="1">
                                <a:latin typeface="Cambria Math" panose="02040503050406030204" pitchFamily="18" charset="0"/>
                              </a:rPr>
                              <m:t>𝝀</m:t>
                            </m:r>
                          </m:e>
                          <m:sub>
                            <m:r>
                              <a:rPr lang="en-GB" sz="60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sz="6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6000" b="1" i="1">
                                <a:latin typeface="Cambria Math" panose="02040503050406030204" pitchFamily="18" charset="0"/>
                              </a:rPr>
                              <m:t>𝝀</m:t>
                            </m:r>
                          </m:e>
                          <m:sub>
                            <m:r>
                              <a:rPr lang="en-GB" sz="60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den>
                    </m:f>
                    <m:r>
                      <a:rPr lang="en-GB" sz="60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6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6000" b="1" i="1"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GB" sz="60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sz="6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6000" b="1" i="1"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GB" sz="60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den>
                    </m:f>
                  </m:oMath>
                </a14:m>
                <a:br>
                  <a:rPr lang="en-GB" dirty="0"/>
                </a:br>
                <a:endParaRPr lang="en-GB" sz="6000" baseline="300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154953" y="1279614"/>
                <a:ext cx="8761413" cy="728480"/>
              </a:xfrm>
              <a:blipFill>
                <a:blip r:embed="rId2"/>
                <a:stretch>
                  <a:fillRect l="-4590" t="-105042" b="-336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9737164" cy="3416300"/>
          </a:xfrm>
        </p:spPr>
        <p:txBody>
          <a:bodyPr>
            <a:normAutofit fontScale="70000" lnSpcReduction="20000"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Speed of wave in vacuum / equates to air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metres per second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ms</a:t>
            </a:r>
            <a:r>
              <a:rPr lang="en-GB" sz="4800" baseline="30000" dirty="0">
                <a:latin typeface="Congenial" panose="02000503040000020004" pitchFamily="2" charset="0"/>
              </a:rPr>
              <a:t>-1 </a:t>
            </a:r>
            <a:r>
              <a:rPr lang="en-GB" sz="4800" dirty="0">
                <a:latin typeface="Congenial" panose="02000503040000020004" pitchFamily="2" charset="0"/>
              </a:rPr>
              <a:t>or m/s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This is likely to be equal to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3.00 </a:t>
            </a:r>
            <a:r>
              <a:rPr lang="en-GB" sz="4800" dirty="0">
                <a:latin typeface="Congenial" panose="02000503040000020004" pitchFamily="2" charset="0"/>
                <a:sym typeface="Symbol" panose="05050102010706020507" pitchFamily="18" charset="2"/>
              </a:rPr>
              <a:t> 10</a:t>
            </a:r>
            <a:r>
              <a:rPr lang="en-GB" sz="4800" baseline="30000" dirty="0">
                <a:latin typeface="Congenial" panose="02000503040000020004" pitchFamily="2" charset="0"/>
                <a:sym typeface="Symbol" panose="05050102010706020507" pitchFamily="18" charset="2"/>
              </a:rPr>
              <a:t>8</a:t>
            </a:r>
            <a:r>
              <a:rPr lang="en-GB" sz="4800" dirty="0">
                <a:latin typeface="Congenial" panose="02000503040000020004" pitchFamily="2" charset="0"/>
                <a:sym typeface="Symbol" panose="05050102010706020507" pitchFamily="18" charset="2"/>
              </a:rPr>
              <a:t> ms</a:t>
            </a:r>
            <a:r>
              <a:rPr lang="en-GB" sz="4800" baseline="30000" dirty="0">
                <a:latin typeface="Congenial" panose="02000503040000020004" pitchFamily="2" charset="0"/>
                <a:sym typeface="Symbol" panose="05050102010706020507" pitchFamily="18" charset="2"/>
              </a:rPr>
              <a:t>-1</a:t>
            </a:r>
            <a:endParaRPr lang="en-GB" sz="4800" baseline="30000" dirty="0">
              <a:latin typeface="Congenial" panose="0200050304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mtClean="0"/>
              <a:t>60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/5</a:t>
            </a:r>
          </a:p>
        </p:txBody>
      </p:sp>
    </p:spTree>
    <p:extLst>
      <p:ext uri="{BB962C8B-B14F-4D97-AF65-F5344CB8AC3E}">
        <p14:creationId xmlns:p14="http://schemas.microsoft.com/office/powerpoint/2010/main" val="3384458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</a:t>
                </a:r>
                <a:r>
                  <a:rPr lang="en-GB" sz="7200" dirty="0" err="1"/>
                  <a:t>I</a:t>
                </a:r>
                <a:r>
                  <a:rPr lang="en-GB" sz="7200" baseline="-25000" dirty="0" err="1"/>
                  <a:t>peak</a:t>
                </a:r>
                <a:r>
                  <a:rPr lang="en-GB" sz="7200" dirty="0"/>
                  <a:t>’  as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6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6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62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sz="6200" i="1">
                            <a:latin typeface="Cambria Math" panose="02040503050406030204" pitchFamily="18" charset="0"/>
                          </a:rPr>
                          <m:t>𝑟𝑚𝑠</m:t>
                        </m:r>
                      </m:sub>
                    </m:sSub>
                    <m:r>
                      <a:rPr lang="en-GB" sz="6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6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6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62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GB" sz="6200" i="1">
                                <a:latin typeface="Cambria Math" panose="02040503050406030204" pitchFamily="18" charset="0"/>
                              </a:rPr>
                              <m:t>𝑝𝑒𝑎𝑘</m:t>
                            </m:r>
                          </m:sub>
                        </m:sSub>
                      </m:num>
                      <m:den>
                        <m:rad>
                          <m:radPr>
                            <m:degHide m:val="on"/>
                            <m:ctrlPr>
                              <a:rPr lang="en-GB" sz="62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6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</m:oMath>
                </a14:m>
                <a:endParaRPr lang="en-GB" sz="6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8333" b="-791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Peak current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Ampere	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A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2800"/>
              <a:t>61</a:t>
            </a:fld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419501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</a:t>
                </a:r>
                <a:r>
                  <a:rPr lang="en-GB" sz="7200" dirty="0" err="1"/>
                  <a:t>I</a:t>
                </a:r>
                <a:r>
                  <a:rPr lang="en-GB" sz="7200" baseline="-25000" dirty="0" err="1"/>
                  <a:t>rms</a:t>
                </a:r>
                <a:r>
                  <a:rPr lang="en-GB" sz="7200" dirty="0"/>
                  <a:t>’  as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6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6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62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sz="6200" i="1">
                            <a:latin typeface="Cambria Math" panose="02040503050406030204" pitchFamily="18" charset="0"/>
                          </a:rPr>
                          <m:t>𝑟𝑚𝑠</m:t>
                        </m:r>
                      </m:sub>
                    </m:sSub>
                    <m:r>
                      <a:rPr lang="en-GB" sz="6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6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6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62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GB" sz="6200" i="1">
                                <a:latin typeface="Cambria Math" panose="02040503050406030204" pitchFamily="18" charset="0"/>
                              </a:rPr>
                              <m:t>𝑝𝑒𝑎𝑘</m:t>
                            </m:r>
                          </m:sub>
                        </m:sSub>
                      </m:num>
                      <m:den>
                        <m:rad>
                          <m:radPr>
                            <m:degHide m:val="on"/>
                            <m:ctrlPr>
                              <a:rPr lang="en-GB" sz="62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6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</m:oMath>
                </a14:m>
                <a:endParaRPr lang="en-GB" sz="6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8333" b="-791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Root mean squared current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Ampere	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A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2800"/>
              <a:t>62</a:t>
            </a:fld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14454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GB" sz="5400" dirty="0"/>
                  <a:t>‘</a:t>
                </a:r>
                <a:r>
                  <a:rPr lang="en-GB" sz="5400" dirty="0" err="1"/>
                  <a:t>V</a:t>
                </a:r>
                <a:r>
                  <a:rPr lang="en-GB" sz="5400" baseline="-25000" dirty="0" err="1"/>
                  <a:t>peak</a:t>
                </a:r>
                <a:r>
                  <a:rPr lang="en-GB" sz="5400" dirty="0"/>
                  <a:t>’  as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5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5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5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GB" sz="5400" i="1">
                            <a:latin typeface="Cambria Math" panose="02040503050406030204" pitchFamily="18" charset="0"/>
                          </a:rPr>
                          <m:t>𝑟𝑚𝑠</m:t>
                        </m:r>
                      </m:sub>
                    </m:sSub>
                    <m:r>
                      <a:rPr lang="en-GB" sz="5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5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5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54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GB" sz="5400" i="1">
                                <a:latin typeface="Cambria Math" panose="02040503050406030204" pitchFamily="18" charset="0"/>
                              </a:rPr>
                              <m:t>𝑝𝑒𝑎𝑘</m:t>
                            </m:r>
                          </m:sub>
                        </m:sSub>
                      </m:num>
                      <m:den>
                        <m:rad>
                          <m:radPr>
                            <m:degHide m:val="on"/>
                            <m:ctrlPr>
                              <a:rPr lang="en-GB" sz="54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5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</m:oMath>
                </a14:m>
                <a:endParaRPr lang="en-GB" sz="54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3686" t="-38333" b="-608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Peak voltage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volt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V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2800"/>
              <a:t>63</a:t>
            </a:fld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67749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</a:t>
                </a:r>
                <a:r>
                  <a:rPr lang="en-GB" sz="7200" dirty="0" err="1"/>
                  <a:t>V</a:t>
                </a:r>
                <a:r>
                  <a:rPr lang="en-GB" sz="7200" baseline="-25000" dirty="0" err="1"/>
                  <a:t>rms</a:t>
                </a:r>
                <a:r>
                  <a:rPr lang="en-GB" sz="7200" dirty="0"/>
                  <a:t>’  as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6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6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62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GB" sz="6200" i="1">
                            <a:latin typeface="Cambria Math" panose="02040503050406030204" pitchFamily="18" charset="0"/>
                          </a:rPr>
                          <m:t>𝑟𝑚𝑠</m:t>
                        </m:r>
                      </m:sub>
                    </m:sSub>
                    <m:r>
                      <a:rPr lang="en-GB" sz="6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6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6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62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GB" sz="6200" i="1">
                                <a:latin typeface="Cambria Math" panose="02040503050406030204" pitchFamily="18" charset="0"/>
                              </a:rPr>
                              <m:t>𝑝𝑒𝑎𝑘</m:t>
                            </m:r>
                          </m:sub>
                        </m:sSub>
                      </m:num>
                      <m:den>
                        <m:rad>
                          <m:radPr>
                            <m:degHide m:val="on"/>
                            <m:ctrlPr>
                              <a:rPr lang="en-GB" sz="62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6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</m:oMath>
                </a14:m>
                <a:endParaRPr lang="en-GB" sz="6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9167" b="-77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Root mean squared voltage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volt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V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2800"/>
              <a:t>64</a:t>
            </a:fld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270090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‘T’  as in </a:t>
                </a:r>
                <a14:m>
                  <m:oMath xmlns:m="http://schemas.openxmlformats.org/officeDocument/2006/math">
                    <m:r>
                      <a:rPr lang="en-GB" sz="7200" i="1" dirty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GB" sz="7200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7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7200" i="1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7200" i="1" dirty="0">
                            <a:latin typeface="Cambria Math" panose="02040503050406030204" pitchFamily="18" charset="0"/>
                          </a:rPr>
                          <m:t>𝑓</m:t>
                        </m:r>
                      </m:den>
                    </m:f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68103" b="-775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period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second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/>
              <a:t>65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109515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154955" y="947920"/>
                <a:ext cx="9414433" cy="728480"/>
              </a:xfrm>
            </p:spPr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‘A’  as in </a:t>
                </a:r>
                <a14:m>
                  <m:oMath xmlns:m="http://schemas.openxmlformats.org/officeDocument/2006/math">
                    <m:r>
                      <a:rPr lang="en-GB" sz="6200" b="0" i="1" dirty="0" smtClean="0">
                        <a:latin typeface="Cambria Math" panose="02040503050406030204" pitchFamily="18" charset="0"/>
                      </a:rPr>
                      <m:t>h𝑒𝑖𝑔h𝑡</m:t>
                    </m:r>
                    <m:r>
                      <a:rPr lang="en-GB" sz="62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6200" b="0" i="1" dirty="0" smtClean="0">
                        <a:latin typeface="Cambria Math" panose="02040503050406030204" pitchFamily="18" charset="0"/>
                      </a:rPr>
                      <m:t>𝑜𝑓</m:t>
                    </m:r>
                    <m:r>
                      <a:rPr lang="en-GB" sz="62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6200" b="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sz="62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6200" b="0" i="1" dirty="0" smtClean="0">
                        <a:latin typeface="Cambria Math" panose="02040503050406030204" pitchFamily="18" charset="0"/>
                      </a:rPr>
                      <m:t>𝑤𝑎𝑣𝑒</m:t>
                    </m:r>
                  </m:oMath>
                </a14:m>
                <a:endParaRPr lang="en-GB" sz="6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154955" y="947920"/>
                <a:ext cx="9414433" cy="728480"/>
              </a:xfrm>
              <a:blipFill>
                <a:blip r:embed="rId2"/>
                <a:stretch>
                  <a:fillRect l="-4272" t="-51667" b="-8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amplitude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metre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 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mtClean="0"/>
              <a:t>66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106292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‘C’  as in </a:t>
                </a:r>
                <a14:m>
                  <m:oMath xmlns:m="http://schemas.openxmlformats.org/officeDocument/2006/math"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72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7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7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𝐶𝑉</m:t>
                    </m:r>
                    <m:r>
                      <a:rPr lang="en-GB" sz="7200" b="0" i="1" baseline="30000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GB" sz="7200" baseline="300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5000" b="-81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capacitance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Farad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F (equal to CV</a:t>
            </a:r>
            <a:r>
              <a:rPr lang="en-GB" sz="4800" baseline="30000" dirty="0">
                <a:latin typeface="Congenial" panose="02000503040000020004" pitchFamily="2" charset="0"/>
              </a:rPr>
              <a:t>-1</a:t>
            </a:r>
            <a:r>
              <a:rPr lang="en-GB" sz="4800" dirty="0">
                <a:latin typeface="Congenial" panose="02000503040000020004" pitchFamily="2" charset="0"/>
              </a:rPr>
              <a:t>)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mtClean="0"/>
              <a:t>67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126214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‘p’  as in p=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7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7200" i="1" dirty="0">
                            <a:latin typeface="Cambria Math" panose="02040503050406030204" pitchFamily="18" charset="0"/>
                          </a:rPr>
                          <m:t>𝐹</m:t>
                        </m:r>
                      </m:num>
                      <m:den>
                        <m:r>
                          <a:rPr lang="en-GB" sz="7200" i="1" dirty="0">
                            <a:latin typeface="Cambria Math" panose="02040503050406030204" pitchFamily="18" charset="0"/>
                          </a:rPr>
                          <m:t>𝐴</m:t>
                        </m:r>
                      </m:den>
                    </m:f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8621" b="-862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pressure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Newton per square metre or Pascal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Pa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/>
              <a:t>68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407895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‘Q’  as in </a:t>
                </a:r>
                <a14:m>
                  <m:oMath xmlns:m="http://schemas.openxmlformats.org/officeDocument/2006/math">
                    <m:r>
                      <a:rPr lang="en-GB" sz="7200" i="1" dirty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GB" sz="72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7200" i="1" dirty="0">
                        <a:latin typeface="Cambria Math" panose="02040503050406030204" pitchFamily="18" charset="0"/>
                      </a:rPr>
                      <m:t>𝐼𝑡</m:t>
                    </m:r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6034" b="-896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charge</a:t>
            </a:r>
          </a:p>
          <a:p>
            <a:r>
              <a:rPr lang="en-GB" sz="4800" dirty="0" err="1">
                <a:latin typeface="Congenial" panose="02000503040000020004" pitchFamily="2" charset="0"/>
              </a:rPr>
              <a:t>coloumb</a:t>
            </a:r>
            <a:endParaRPr lang="en-GB" sz="48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C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/>
              <a:t>69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100446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‘a’  as in </a:t>
                </a:r>
                <a14:m>
                  <m:oMath xmlns:m="http://schemas.openxmlformats.org/officeDocument/2006/math">
                    <m:r>
                      <a:rPr lang="en-GB" sz="7200" i="1" dirty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sz="7200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7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7200" dirty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GB" sz="7200" dirty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sz="7200" i="1" dirty="0">
                            <a:latin typeface="Cambria Math" panose="02040503050406030204" pitchFamily="18" charset="0"/>
                          </a:rPr>
                          <m:t>𝑢</m:t>
                        </m:r>
                      </m:num>
                      <m:den>
                        <m:r>
                          <a:rPr lang="en-GB" sz="7200" i="1" dirty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65517" b="-793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Acceleration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metres per second squared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ms</a:t>
            </a:r>
            <a:r>
              <a:rPr lang="en-GB" sz="4800" baseline="30000" dirty="0">
                <a:latin typeface="Congenial" panose="02000503040000020004" pitchFamily="2" charset="0"/>
              </a:rPr>
              <a:t>-2</a:t>
            </a:r>
            <a:r>
              <a:rPr lang="en-GB" sz="4800" dirty="0">
                <a:latin typeface="Congenial" panose="02000503040000020004" pitchFamily="2" charset="0"/>
              </a:rPr>
              <a:t> or m/s</a:t>
            </a:r>
            <a:r>
              <a:rPr lang="en-GB" sz="4800" baseline="30000" dirty="0">
                <a:latin typeface="Congenial" panose="02000503040000020004" pitchFamily="2" charset="0"/>
              </a:rPr>
              <a:t>2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vector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4800"/>
              <a:t>7</a:t>
            </a:fld>
            <a:endParaRPr lang="en-US" sz="4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275302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‘V’  as in </a:t>
                </a:r>
                <a14:m>
                  <m:oMath xmlns:m="http://schemas.openxmlformats.org/officeDocument/2006/math">
                    <m:r>
                      <a:rPr lang="en-GB" sz="7200" i="1" dirty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GB" sz="72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7200" i="1" dirty="0">
                        <a:latin typeface="Cambria Math" panose="02040503050406030204" pitchFamily="18" charset="0"/>
                      </a:rPr>
                      <m:t>𝐼𝑅</m:t>
                    </m:r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1667" b="-8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voltage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volt</a:t>
            </a:r>
          </a:p>
          <a:p>
            <a:r>
              <a:rPr lang="en-GB" sz="4800" dirty="0">
                <a:latin typeface="Congenial" panose="02000503040000020004" pitchFamily="2" charset="0"/>
                <a:sym typeface="Symbol" panose="05050102010706020507" pitchFamily="18" charset="2"/>
              </a:rPr>
              <a:t>V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/>
              <a:t>70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7936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‘I’  as in </a:t>
                </a:r>
                <a14:m>
                  <m:oMath xmlns:m="http://schemas.openxmlformats.org/officeDocument/2006/math">
                    <m:r>
                      <a:rPr lang="en-GB" sz="7200" i="1" dirty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GB" sz="72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7200" i="1" dirty="0">
                        <a:latin typeface="Cambria Math" panose="02040503050406030204" pitchFamily="18" charset="0"/>
                      </a:rPr>
                      <m:t>𝐼𝑅</m:t>
                    </m:r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6034" b="-896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current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ampere</a:t>
            </a:r>
          </a:p>
          <a:p>
            <a:r>
              <a:rPr lang="en-GB" sz="4800" dirty="0">
                <a:latin typeface="Congenial" panose="02000503040000020004" pitchFamily="2" charset="0"/>
                <a:sym typeface="Symbol" panose="05050102010706020507" pitchFamily="18" charset="2"/>
              </a:rPr>
              <a:t>A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/>
              <a:t>71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93163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244601" y="1378226"/>
                <a:ext cx="9946138" cy="728480"/>
              </a:xfrm>
            </p:spPr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‘R</a:t>
                </a:r>
                <a:r>
                  <a:rPr lang="en-GB" sz="7200" baseline="-25000" dirty="0"/>
                  <a:t>T</a:t>
                </a:r>
                <a:r>
                  <a:rPr lang="en-GB" sz="7200" dirty="0"/>
                  <a:t>’  as in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60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sSub>
                          <m:sSubPr>
                            <m:ctrlPr>
                              <a:rPr lang="en-GB" sz="6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6000" b="1" i="1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en-GB" sz="6000" b="1" i="1"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b>
                        </m:sSub>
                      </m:den>
                    </m:f>
                    <m:r>
                      <a:rPr lang="en-GB" sz="60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60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sSub>
                          <m:sSubPr>
                            <m:ctrlPr>
                              <a:rPr lang="en-GB" sz="6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6000" b="1" i="1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en-GB" sz="60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den>
                    </m:f>
                    <m:r>
                      <a:rPr lang="en-GB" sz="6000" b="1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GB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60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sSub>
                          <m:sSubPr>
                            <m:ctrlPr>
                              <a:rPr lang="en-GB" sz="6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6000" b="1" i="1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en-GB" sz="60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den>
                    </m:f>
                    <m:r>
                      <a:rPr lang="en-GB" sz="6000" b="1" i="1" smtClean="0">
                        <a:latin typeface="Cambria Math" panose="02040503050406030204" pitchFamily="18" charset="0"/>
                      </a:rPr>
                      <m:t>+…</m:t>
                    </m:r>
                  </m:oMath>
                </a14:m>
                <a:br>
                  <a:rPr lang="en-GB" dirty="0"/>
                </a:br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244601" y="1378226"/>
                <a:ext cx="9946138" cy="728480"/>
              </a:xfrm>
              <a:blipFill>
                <a:blip r:embed="rId2"/>
                <a:stretch>
                  <a:fillRect l="-4044" t="-135000" b="-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706" y="2603500"/>
            <a:ext cx="10721788" cy="3416300"/>
          </a:xfrm>
        </p:spPr>
        <p:txBody>
          <a:bodyPr>
            <a:normAutofit fontScale="92500"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Total resistance of resistors in parallel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ohm</a:t>
            </a:r>
          </a:p>
          <a:p>
            <a:r>
              <a:rPr lang="en-GB" sz="4800" dirty="0">
                <a:latin typeface="Congenial" panose="02000503040000020004" pitchFamily="2" charset="0"/>
                <a:sym typeface="Symbol" panose="05050102010706020507" pitchFamily="18" charset="2"/>
              </a:rPr>
              <a:t>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/>
              <a:t>72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172266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‘R’  as in </a:t>
                </a:r>
                <a14:m>
                  <m:oMath xmlns:m="http://schemas.openxmlformats.org/officeDocument/2006/math">
                    <m:r>
                      <a:rPr lang="en-GB" sz="7200" i="1" dirty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GB" sz="72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7200" i="1" dirty="0">
                        <a:latin typeface="Cambria Math" panose="02040503050406030204" pitchFamily="18" charset="0"/>
                      </a:rPr>
                      <m:t>𝐼𝑅</m:t>
                    </m:r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6034" b="-896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resistance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ohm</a:t>
            </a:r>
          </a:p>
          <a:p>
            <a:r>
              <a:rPr lang="en-GB" sz="4800" dirty="0">
                <a:latin typeface="Congenial" panose="02000503040000020004" pitchFamily="2" charset="0"/>
                <a:sym typeface="Symbol" panose="05050102010706020507" pitchFamily="18" charset="2"/>
              </a:rPr>
              <a:t>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/>
              <a:t>73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280429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‘R’  as in </a:t>
                </a:r>
                <a14:m>
                  <m:oMath xmlns:m="http://schemas.openxmlformats.org/officeDocument/2006/math">
                    <m:r>
                      <a:rPr lang="en-GB" sz="6700" b="1" i="1">
                        <a:latin typeface="Cambria Math" panose="02040503050406030204" pitchFamily="18" charset="0"/>
                      </a:rPr>
                      <m:t>𝑬</m:t>
                    </m:r>
                    <m:r>
                      <a:rPr lang="en-GB" sz="67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6700" b="1" i="1">
                        <a:latin typeface="Cambria Math" panose="02040503050406030204" pitchFamily="18" charset="0"/>
                      </a:rPr>
                      <m:t>𝑰</m:t>
                    </m:r>
                    <m:d>
                      <m:dPr>
                        <m:ctrlPr>
                          <a:rPr lang="en-GB" sz="67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6700" b="1" i="1">
                            <a:latin typeface="Cambria Math" panose="02040503050406030204" pitchFamily="18" charset="0"/>
                          </a:rPr>
                          <m:t>𝑹</m:t>
                        </m:r>
                        <m:r>
                          <a:rPr lang="en-GB" sz="6700" b="1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GB" sz="6700" b="1" i="1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</m:d>
                  </m:oMath>
                </a14:m>
                <a:endParaRPr lang="en-GB" sz="67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1667" b="-8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359" y="2370524"/>
            <a:ext cx="9961281" cy="4191747"/>
          </a:xfrm>
        </p:spPr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Total load resistance (total resistance in the external circuit)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ohm</a:t>
            </a:r>
          </a:p>
          <a:p>
            <a:r>
              <a:rPr lang="en-GB" sz="4800" dirty="0">
                <a:latin typeface="Congenial" panose="02000503040000020004" pitchFamily="2" charset="0"/>
                <a:sym typeface="Symbol" panose="05050102010706020507" pitchFamily="18" charset="2"/>
              </a:rPr>
              <a:t>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/>
              <a:t>74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348172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</a:t>
                </a:r>
                <a:r>
                  <a:rPr lang="en-GB" sz="7200" dirty="0">
                    <a:sym typeface="Symbol" panose="05050102010706020507" pitchFamily="18" charset="2"/>
                  </a:rPr>
                  <a:t></a:t>
                </a:r>
                <a14:m>
                  <m:oMath xmlns:m="http://schemas.openxmlformats.org/officeDocument/2006/math">
                    <m:r>
                      <a:rPr lang="en-GB" sz="7200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</m:t>
                    </m:r>
                  </m:oMath>
                </a14:m>
                <a:r>
                  <a:rPr lang="en-GB" sz="7200" dirty="0"/>
                  <a:t>’  as in v=f</a:t>
                </a:r>
                <a14:m>
                  <m:oMath xmlns:m="http://schemas.openxmlformats.org/officeDocument/2006/math">
                    <m:r>
                      <a:rPr lang="en-GB" sz="7200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</m:t>
                    </m:r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6034" b="-905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wavelength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metre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/>
              <a:t>75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324338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‘A’  as in p=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7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7200" i="1" dirty="0">
                            <a:latin typeface="Cambria Math" panose="02040503050406030204" pitchFamily="18" charset="0"/>
                          </a:rPr>
                          <m:t>𝐹</m:t>
                        </m:r>
                      </m:num>
                      <m:den>
                        <m:r>
                          <a:rPr lang="en-GB" sz="7200" i="1" dirty="0">
                            <a:latin typeface="Cambria Math" panose="02040503050406030204" pitchFamily="18" charset="0"/>
                          </a:rPr>
                          <m:t>𝐴</m:t>
                        </m:r>
                      </m:den>
                    </m:f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8621" b="-862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area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Square metre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</a:t>
            </a:r>
            <a:r>
              <a:rPr lang="en-GB" sz="4800" baseline="30000" dirty="0">
                <a:latin typeface="Congenial" panose="02000503040000020004" pitchFamily="2" charset="0"/>
              </a:rPr>
              <a:t>2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/>
              <a:t>76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337120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</a:t>
                </a:r>
                <a:r>
                  <a:rPr lang="en-GB" sz="7200" dirty="0">
                    <a:sym typeface="Symbol" panose="05050102010706020507" pitchFamily="18" charset="2"/>
                  </a:rPr>
                  <a:t>r</a:t>
                </a:r>
                <a:r>
                  <a:rPr lang="en-GB" sz="7200" dirty="0"/>
                  <a:t>’  as in </a:t>
                </a:r>
                <a14:m>
                  <m:oMath xmlns:m="http://schemas.openxmlformats.org/officeDocument/2006/math">
                    <m:r>
                      <a:rPr lang="en-GB" sz="72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7200" i="1" dirty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</m:t>
                    </m:r>
                    <m:r>
                      <m:rPr>
                        <m:nor/>
                      </m:rPr>
                      <a:rPr lang="en-GB" sz="7200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7200" dirty="0" smtClean="0">
                        <a:latin typeface="Cambria Math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GB" sz="7200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GB" sz="7200" dirty="0" smtClean="0">
                        <a:latin typeface="Cambria Math" panose="02040503050406030204" pitchFamily="18" charset="0"/>
                      </a:rPr>
                      <m:t>Ir</m:t>
                    </m:r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1667" b="-858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Internal resistance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ohm</a:t>
            </a:r>
          </a:p>
          <a:p>
            <a:r>
              <a:rPr lang="en-GB" sz="4800" dirty="0">
                <a:latin typeface="Congenial" panose="02000503040000020004" pitchFamily="2" charset="0"/>
                <a:sym typeface="Symbol" panose="05050102010706020507" pitchFamily="18" charset="2"/>
              </a:rPr>
              <a:t>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2800"/>
              <a:t>77</a:t>
            </a:fld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88547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</a:t>
                </a:r>
                <a:r>
                  <a:rPr lang="en-GB" sz="7200" dirty="0">
                    <a:sym typeface="Symbol" panose="05050102010706020507" pitchFamily="18" charset="2"/>
                  </a:rPr>
                  <a:t> or E</a:t>
                </a:r>
                <a:r>
                  <a:rPr lang="en-GB" sz="7200" dirty="0"/>
                  <a:t>’  as in </a:t>
                </a:r>
                <a14:m>
                  <m:oMath xmlns:m="http://schemas.openxmlformats.org/officeDocument/2006/math">
                    <m:r>
                      <a:rPr lang="en-GB" sz="72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7200" i="1" dirty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</m:t>
                    </m:r>
                    <m:r>
                      <m:rPr>
                        <m:nor/>
                      </m:rPr>
                      <a:rPr lang="en-GB" sz="7200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7200" dirty="0" smtClean="0">
                        <a:latin typeface="Cambria Math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GB" sz="7200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GB" sz="7200" dirty="0" smtClean="0">
                        <a:latin typeface="Cambria Math" panose="02040503050406030204" pitchFamily="18" charset="0"/>
                      </a:rPr>
                      <m:t>Ir</m:t>
                    </m:r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1667" b="-858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Electromotive force (</a:t>
            </a:r>
            <a:r>
              <a:rPr lang="en-GB" sz="4800" dirty="0" err="1">
                <a:latin typeface="Congenial" panose="02000503040000020004" pitchFamily="2" charset="0"/>
              </a:rPr>
              <a:t>e.m.f</a:t>
            </a:r>
            <a:r>
              <a:rPr lang="en-GB" sz="4800" dirty="0">
                <a:latin typeface="Congenial" panose="02000503040000020004" pitchFamily="2" charset="0"/>
              </a:rPr>
              <a:t>)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Voltage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V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2800"/>
              <a:t>78</a:t>
            </a:fld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265461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‘Q’  as in </a:t>
                </a:r>
                <a14:m>
                  <m:oMath xmlns:m="http://schemas.openxmlformats.org/officeDocument/2006/math"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GB" sz="7200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72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7200" b="0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num>
                      <m:den>
                        <m:r>
                          <a:rPr lang="en-GB" sz="7200" b="0" i="1" dirty="0" smtClean="0">
                            <a:latin typeface="Cambria Math" panose="02040503050406030204" pitchFamily="18" charset="0"/>
                          </a:rPr>
                          <m:t>𝑉</m:t>
                        </m:r>
                      </m:den>
                    </m:f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5000" b="-8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charge</a:t>
            </a:r>
          </a:p>
          <a:p>
            <a:r>
              <a:rPr lang="en-GB" sz="4800" dirty="0" err="1">
                <a:latin typeface="Congenial" panose="02000503040000020004" pitchFamily="2" charset="0"/>
              </a:rPr>
              <a:t>coloumb</a:t>
            </a:r>
            <a:endParaRPr lang="en-GB" sz="48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C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/>
              <a:t>79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287243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‘g’  as in </a:t>
                </a:r>
                <a14:m>
                  <m:oMath xmlns:m="http://schemas.openxmlformats.org/officeDocument/2006/math"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𝑚𝑔</m:t>
                    </m:r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1667" b="-8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919" y="2460171"/>
            <a:ext cx="10829364" cy="4102100"/>
          </a:xfrm>
        </p:spPr>
        <p:txBody>
          <a:bodyPr>
            <a:normAutofit fontScale="92500" lnSpcReduction="20000"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Acceleration due to gravity/ gravitational field strength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metres per second squared/ newtons per kilogram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ms</a:t>
            </a:r>
            <a:r>
              <a:rPr lang="en-GB" sz="4800" baseline="30000" dirty="0">
                <a:latin typeface="Congenial" panose="02000503040000020004" pitchFamily="2" charset="0"/>
              </a:rPr>
              <a:t>-2</a:t>
            </a:r>
            <a:r>
              <a:rPr lang="en-GB" sz="4800" dirty="0">
                <a:latin typeface="Congenial" panose="02000503040000020004" pitchFamily="2" charset="0"/>
              </a:rPr>
              <a:t> or m/s</a:t>
            </a:r>
            <a:r>
              <a:rPr lang="en-GB" sz="4800" baseline="30000" dirty="0">
                <a:latin typeface="Congenial" panose="02000503040000020004" pitchFamily="2" charset="0"/>
              </a:rPr>
              <a:t>2 </a:t>
            </a:r>
            <a:r>
              <a:rPr lang="en-GB" sz="4800" dirty="0">
                <a:latin typeface="Congenial" panose="02000503040000020004" pitchFamily="2" charset="0"/>
              </a:rPr>
              <a:t>or N kg</a:t>
            </a:r>
            <a:r>
              <a:rPr lang="en-GB" sz="4800" baseline="30000" dirty="0">
                <a:latin typeface="Congenial" panose="02000503040000020004" pitchFamily="2" charset="0"/>
              </a:rPr>
              <a:t>-1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vector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/>
              <a:t>8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142425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15152" y="1453348"/>
                <a:ext cx="11412071" cy="728480"/>
              </a:xfrm>
            </p:spPr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</a:t>
                </a:r>
                <a:r>
                  <a:rPr lang="en-GB" sz="7200" dirty="0" err="1"/>
                  <a:t>Q’as</a:t>
                </a:r>
                <a:r>
                  <a:rPr lang="en-GB" sz="7200" dirty="0"/>
                  <a:t> in </a:t>
                </a:r>
                <a14:m>
                  <m:oMath xmlns:m="http://schemas.openxmlformats.org/officeDocument/2006/math">
                    <m:r>
                      <a:rPr lang="en-GB" sz="5300" b="1" i="1">
                        <a:latin typeface="Cambria Math" panose="02040503050406030204" pitchFamily="18" charset="0"/>
                      </a:rPr>
                      <m:t>𝑬</m:t>
                    </m:r>
                    <m:r>
                      <a:rPr lang="en-GB" sz="53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53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53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GB" sz="53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GB" sz="5300" b="1" i="1">
                        <a:latin typeface="Cambria Math" panose="02040503050406030204" pitchFamily="18" charset="0"/>
                      </a:rPr>
                      <m:t>𝑸𝑽</m:t>
                    </m:r>
                    <m:r>
                      <a:rPr lang="en-GB" sz="53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53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53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GB" sz="53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GB" sz="5300" b="1" i="1">
                        <a:latin typeface="Cambria Math" panose="02040503050406030204" pitchFamily="18" charset="0"/>
                      </a:rPr>
                      <m:t>𝑪</m:t>
                    </m:r>
                    <m:sSup>
                      <m:sSupPr>
                        <m:ctrlPr>
                          <a:rPr lang="en-GB" sz="53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5300" b="1" i="1"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p>
                        <m:r>
                          <a:rPr lang="en-GB" sz="53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GB" sz="53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53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53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GB" sz="53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f>
                      <m:fPr>
                        <m:ctrlPr>
                          <a:rPr lang="en-GB" sz="53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GB" sz="53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5300" b="1" i="1">
                                <a:latin typeface="Cambria Math" panose="02040503050406030204" pitchFamily="18" charset="0"/>
                              </a:rPr>
                              <m:t>𝑸</m:t>
                            </m:r>
                          </m:e>
                          <m:sup>
                            <m:r>
                              <a:rPr lang="en-GB" sz="53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GB" sz="5300" b="1" i="1">
                            <a:latin typeface="Cambria Math" panose="02040503050406030204" pitchFamily="18" charset="0"/>
                          </a:rPr>
                          <m:t>𝑪</m:t>
                        </m:r>
                      </m:den>
                    </m:f>
                  </m:oMath>
                </a14:m>
                <a:br>
                  <a:rPr lang="en-GB" dirty="0"/>
                </a:br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15152" y="1453348"/>
                <a:ext cx="11412071" cy="728480"/>
              </a:xfrm>
              <a:blipFill>
                <a:blip r:embed="rId2"/>
                <a:stretch>
                  <a:fillRect l="-3526" t="-125000" b="-1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9880599" cy="3416300"/>
          </a:xfrm>
        </p:spPr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Charge stored on the capacitor</a:t>
            </a:r>
          </a:p>
          <a:p>
            <a:r>
              <a:rPr lang="en-GB" sz="4800" dirty="0" err="1">
                <a:latin typeface="Congenial" panose="02000503040000020004" pitchFamily="2" charset="0"/>
              </a:rPr>
              <a:t>coloumb</a:t>
            </a:r>
            <a:endParaRPr lang="en-GB" sz="48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C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/>
              <a:t>80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421964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‘t’  as in </a:t>
                </a:r>
                <a14:m>
                  <m:oMath xmlns:m="http://schemas.openxmlformats.org/officeDocument/2006/math">
                    <m:r>
                      <a:rPr lang="en-GB" sz="720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sz="720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72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7200" dirty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GB" sz="7200" dirty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sz="7200" i="1" dirty="0" smtClean="0">
                            <a:latin typeface="Cambria Math" panose="02040503050406030204" pitchFamily="18" charset="0"/>
                          </a:rPr>
                          <m:t>𝑢</m:t>
                        </m:r>
                      </m:num>
                      <m:den>
                        <m:r>
                          <a:rPr lang="en-GB" sz="720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65517" b="-793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Time for the change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second 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 smtClean="0"/>
              <a:t>81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128912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4B627E8-6AD4-0DAE-D3A7-BAEAC5412FF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4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800" b="1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GB" sz="48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GB" sz="4800" b="1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GB" sz="4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GB" sz="4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𝑎𝑠</m:t>
                      </m:r>
                      <m:r>
                        <a:rPr lang="en-GB" sz="4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GB" sz="4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𝑖𝑛</m:t>
                      </m:r>
                      <m:r>
                        <a:rPr lang="en-GB" sz="4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GB" sz="48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GB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GB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GB" sz="48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48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sz="4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lang="en-GB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GB" sz="4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lang="en-GB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GB" sz="4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 </m:t>
                              </m:r>
                              <m:sSub>
                                <m:sSubPr>
                                  <m:ctrlPr>
                                    <a:rPr lang="en-GB" sz="4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lang="en-GB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sSub>
                        <m:sSubPr>
                          <m:ctrlPr>
                            <a:rPr lang="en-GB" sz="48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GB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𝒔</m:t>
                          </m:r>
                        </m:sub>
                      </m:sSub>
                    </m:oMath>
                  </m:oMathPara>
                </a14:m>
                <a:endParaRPr lang="en-GB" sz="48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4B627E8-6AD4-0DAE-D3A7-BAEAC5412F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54310" b="-663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19F2FD-4D95-3933-98CE-DB4D0D34D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pPr/>
              <a:t>82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8E53B38-0A1A-379A-2726-A0430A5CD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700" y="2603500"/>
            <a:ext cx="8824913" cy="3416300"/>
          </a:xfrm>
        </p:spPr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Resistance of resistor 2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ohm</a:t>
            </a:r>
          </a:p>
          <a:p>
            <a:r>
              <a:rPr lang="en-GB" sz="4800" dirty="0">
                <a:latin typeface="Congenial" panose="02000503040000020004" pitchFamily="2" charset="0"/>
                <a:sym typeface="Symbol" panose="05050102010706020507" pitchFamily="18" charset="2"/>
              </a:rPr>
              <a:t>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  <a:p>
            <a:endParaRPr lang="en-GB" sz="4800" dirty="0">
              <a:latin typeface="Congenial" panose="0200050304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4E7D55-0034-32C2-A2D3-FF349856C78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399949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4B627E8-6AD4-0DAE-D3A7-BAEAC5412FF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4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8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GB" sz="4800" b="1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𝒔</m:t>
                          </m:r>
                        </m:sub>
                      </m:sSub>
                      <m:r>
                        <a:rPr lang="en-GB" sz="4800" b="1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GB" sz="4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GB" sz="4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𝑎𝑠</m:t>
                      </m:r>
                      <m:r>
                        <a:rPr lang="en-GB" sz="4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GB" sz="4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𝑖𝑛</m:t>
                      </m:r>
                      <m:r>
                        <a:rPr lang="en-GB" sz="4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GB" sz="48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GB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GB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GB" sz="48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48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sz="4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lang="en-GB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GB" sz="4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lang="en-GB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GB" sz="4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 </m:t>
                              </m:r>
                              <m:sSub>
                                <m:sSubPr>
                                  <m:ctrlPr>
                                    <a:rPr lang="en-GB" sz="4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lang="en-GB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sSub>
                        <m:sSubPr>
                          <m:ctrlPr>
                            <a:rPr lang="en-GB" sz="48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GB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𝒔</m:t>
                          </m:r>
                        </m:sub>
                      </m:sSub>
                    </m:oMath>
                  </m:oMathPara>
                </a14:m>
                <a:endParaRPr lang="en-GB" sz="48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4B627E8-6AD4-0DAE-D3A7-BAEAC5412F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54310" b="-663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19F2FD-4D95-3933-98CE-DB4D0D34D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pPr/>
              <a:t>83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8E53B38-0A1A-379A-2726-A0430A5CD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700" y="2603500"/>
            <a:ext cx="8824913" cy="3416300"/>
          </a:xfrm>
        </p:spPr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Supply Voltage 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Volt</a:t>
            </a:r>
          </a:p>
          <a:p>
            <a:r>
              <a:rPr lang="en-GB" sz="4800" dirty="0">
                <a:latin typeface="Congenial" panose="02000503040000020004" pitchFamily="2" charset="0"/>
                <a:sym typeface="Symbol" panose="05050102010706020507" pitchFamily="18" charset="2"/>
              </a:rPr>
              <a:t>V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3B652D-D8A0-1DC2-472A-BE293B416FB6}"/>
              </a:ext>
            </a:extLst>
          </p:cNvPr>
          <p:cNvSpPr txBox="1"/>
          <p:nvPr/>
        </p:nvSpPr>
        <p:spPr>
          <a:xfrm>
            <a:off x="9122780" y="48285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18720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</a:t>
                </a:r>
                <a:r>
                  <a:rPr lang="en-GB" sz="7200" dirty="0">
                    <a:sym typeface="Symbol" panose="05050102010706020507" pitchFamily="18" charset="2"/>
                  </a:rPr>
                  <a:t></a:t>
                </a:r>
                <a14:m>
                  <m:oMath xmlns:m="http://schemas.openxmlformats.org/officeDocument/2006/math">
                    <m:r>
                      <a:rPr lang="en-GB" sz="7200" i="1" dirty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</m:t>
                    </m:r>
                  </m:oMath>
                </a14:m>
                <a:r>
                  <a:rPr lang="en-GB" sz="7200" dirty="0"/>
                  <a:t>’  as in v=f</a:t>
                </a:r>
                <a14:m>
                  <m:oMath xmlns:m="http://schemas.openxmlformats.org/officeDocument/2006/math">
                    <m:r>
                      <a:rPr lang="en-GB" sz="7200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</m:t>
                    </m:r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6034" b="-905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wavelength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metre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 smtClean="0"/>
              <a:t>84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334980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19953" y="973668"/>
                <a:ext cx="11474823" cy="706964"/>
              </a:xfrm>
            </p:spPr>
            <p:txBody>
              <a:bodyPr>
                <a:normAutofit fontScale="90000"/>
              </a:bodyPr>
              <a:lstStyle/>
              <a:p>
                <a:r>
                  <a:rPr lang="en-GB" sz="5300" dirty="0"/>
                  <a:t>‘</a:t>
                </a:r>
                <a:r>
                  <a:rPr lang="en-GB" sz="5300" dirty="0" err="1"/>
                  <a:t>m’as</a:t>
                </a:r>
                <a:r>
                  <a:rPr lang="en-GB" sz="5300" dirty="0"/>
                  <a:t> in </a:t>
                </a:r>
                <a14:m>
                  <m:oMath xmlns:m="http://schemas.openxmlformats.org/officeDocument/2006/math">
                    <m:r>
                      <a:rPr lang="en-GB" sz="4400" b="1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𝑷𝒂𝒕𝒉</m:t>
                    </m:r>
                    <m:r>
                      <a:rPr lang="en-GB" sz="4400" b="1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GB" sz="4400" b="1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𝒅𝒊𝒇𝒇𝒆𝒓𝒆𝒏𝒄𝒆</m:t>
                    </m:r>
                    <m:r>
                      <a:rPr lang="en-GB" sz="4400" b="1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GB" sz="4400" b="1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𝒎</m:t>
                    </m:r>
                    <m:r>
                      <a:rPr lang="en-GB" sz="4400" b="1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𝝀</m:t>
                    </m:r>
                    <m:r>
                      <a:rPr lang="en-GB" sz="4400" b="1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GB" sz="4400" b="1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𝒐𝒓</m:t>
                    </m:r>
                    <m:r>
                      <a:rPr lang="en-GB" sz="4400" b="1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GB" sz="4400" b="1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4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  <m:r>
                          <a:rPr lang="en-GB" sz="4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GB" sz="4400" b="1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44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GB" sz="44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  <m:r>
                      <a:rPr lang="en-GB" sz="44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𝝀</m:t>
                    </m:r>
                  </m:oMath>
                </a14:m>
                <a:endParaRPr lang="en-GB" sz="44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19953" y="973668"/>
                <a:ext cx="11474823" cy="706964"/>
              </a:xfrm>
              <a:blipFill>
                <a:blip r:embed="rId2"/>
                <a:stretch>
                  <a:fillRect l="-2390" t="-35345" b="-465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Integer (a whole number!)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No units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2800"/>
              <a:t>85</a:t>
            </a:fld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/2</a:t>
            </a:r>
          </a:p>
        </p:txBody>
      </p:sp>
    </p:spTree>
    <p:extLst>
      <p:ext uri="{BB962C8B-B14F-4D97-AF65-F5344CB8AC3E}">
        <p14:creationId xmlns:p14="http://schemas.microsoft.com/office/powerpoint/2010/main" val="384357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</a:t>
                </a:r>
                <a:r>
                  <a:rPr lang="en-GB" sz="7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GB" sz="7200" dirty="0"/>
                  <a:t>’  as in </a:t>
                </a:r>
                <a14:m>
                  <m:oMath xmlns:m="http://schemas.openxmlformats.org/officeDocument/2006/math"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GB" sz="72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𝐼𝑅</m:t>
                    </m:r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6897" b="-905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current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ampere</a:t>
            </a:r>
          </a:p>
          <a:p>
            <a:r>
              <a:rPr lang="en-GB" sz="4800" dirty="0">
                <a:latin typeface="Congenial" panose="02000503040000020004" pitchFamily="2" charset="0"/>
                <a:sym typeface="Symbol" panose="05050102010706020507" pitchFamily="18" charset="2"/>
              </a:rPr>
              <a:t>A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 smtClean="0"/>
              <a:t>86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313254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4B627E8-6AD4-0DAE-D3A7-BAEAC5412FF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4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8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GB" sz="48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GB" sz="4800" b="1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GB" sz="4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GB" sz="4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𝑎𝑠</m:t>
                      </m:r>
                      <m:r>
                        <a:rPr lang="en-GB" sz="4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GB" sz="4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𝑖𝑛</m:t>
                      </m:r>
                      <m:r>
                        <a:rPr lang="en-GB" sz="4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GB" sz="48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GB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GB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GB" sz="48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48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sz="4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lang="en-GB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GB" sz="4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lang="en-GB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GB" sz="4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 </m:t>
                              </m:r>
                              <m:sSub>
                                <m:sSubPr>
                                  <m:ctrlPr>
                                    <a:rPr lang="en-GB" sz="4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lang="en-GB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sSub>
                        <m:sSubPr>
                          <m:ctrlPr>
                            <a:rPr lang="en-GB" sz="48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GB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𝒔</m:t>
                          </m:r>
                        </m:sub>
                      </m:sSub>
                    </m:oMath>
                  </m:oMathPara>
                </a14:m>
                <a:endParaRPr lang="en-GB" sz="48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4B627E8-6AD4-0DAE-D3A7-BAEAC5412F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54310" b="-663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19F2FD-4D95-3933-98CE-DB4D0D34D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pPr/>
              <a:t>87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8E53B38-0A1A-379A-2726-A0430A5CD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700" y="2603500"/>
            <a:ext cx="8824913" cy="3416300"/>
          </a:xfrm>
        </p:spPr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Voltage across resistor 2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Volt</a:t>
            </a:r>
          </a:p>
          <a:p>
            <a:r>
              <a:rPr lang="en-GB" sz="4800" dirty="0">
                <a:latin typeface="Congenial" panose="02000503040000020004" pitchFamily="2" charset="0"/>
                <a:sym typeface="Symbol" panose="05050102010706020507" pitchFamily="18" charset="2"/>
              </a:rPr>
              <a:t>V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D1A4D6-0A78-3A5A-6865-2B275CFB0F67}"/>
              </a:ext>
            </a:extLst>
          </p:cNvPr>
          <p:cNvSpPr txBox="1"/>
          <p:nvPr/>
        </p:nvSpPr>
        <p:spPr>
          <a:xfrm>
            <a:off x="9275180" y="49809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7717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244601" y="1378226"/>
                <a:ext cx="9946138" cy="728480"/>
              </a:xfrm>
            </p:spPr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‘R</a:t>
                </a:r>
                <a:r>
                  <a:rPr lang="en-GB" sz="7200" baseline="-25000" dirty="0"/>
                  <a:t>T</a:t>
                </a:r>
                <a:r>
                  <a:rPr lang="en-GB" sz="7200" dirty="0"/>
                  <a:t>’  as in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6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6000" b="1" i="1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GB" sz="6000" b="1" i="1"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  <m:r>
                      <a:rPr lang="en-GB" sz="6000" b="1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6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6000" b="1" i="1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GB" sz="6000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GB" sz="6000" b="1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GB" sz="6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6000" b="1" i="1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GB" sz="6000" b="1" i="1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GB" sz="6000" b="1" i="1" smtClean="0">
                        <a:latin typeface="Cambria Math" panose="02040503050406030204" pitchFamily="18" charset="0"/>
                      </a:rPr>
                      <m:t>+…</m:t>
                    </m:r>
                  </m:oMath>
                </a14:m>
                <a:br>
                  <a:rPr lang="en-GB" dirty="0"/>
                </a:br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244601" y="1378226"/>
                <a:ext cx="9946138" cy="728480"/>
              </a:xfrm>
              <a:blipFill>
                <a:blip r:embed="rId2"/>
                <a:stretch>
                  <a:fillRect l="-4044" t="-120000" b="-17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706" y="2603500"/>
            <a:ext cx="10721788" cy="3416300"/>
          </a:xfrm>
        </p:spPr>
        <p:txBody>
          <a:bodyPr>
            <a:normAutofit fontScale="92500"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Total resistance of resistors in series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ohm</a:t>
            </a:r>
          </a:p>
          <a:p>
            <a:r>
              <a:rPr lang="en-GB" sz="4800" dirty="0">
                <a:latin typeface="Congenial" panose="02000503040000020004" pitchFamily="2" charset="0"/>
                <a:sym typeface="Symbol" panose="05050102010706020507" pitchFamily="18" charset="2"/>
              </a:rPr>
              <a:t>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/>
              <a:t>88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28438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154954" y="973668"/>
                <a:ext cx="10373431" cy="706964"/>
              </a:xfrm>
            </p:spPr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‘Q’ as in </a:t>
                </a:r>
                <a14:m>
                  <m:oMath xmlns:m="http://schemas.openxmlformats.org/officeDocument/2006/math"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GB" sz="72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𝑄𝑉</m:t>
                    </m:r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154954" y="973668"/>
                <a:ext cx="10373431" cy="706964"/>
              </a:xfrm>
              <a:blipFill>
                <a:blip r:embed="rId2"/>
                <a:stretch>
                  <a:fillRect l="-3878" t="-56034" b="-896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charge</a:t>
            </a:r>
          </a:p>
          <a:p>
            <a:r>
              <a:rPr lang="en-GB" sz="4800" dirty="0" err="1">
                <a:latin typeface="Congenial" panose="02000503040000020004" pitchFamily="2" charset="0"/>
              </a:rPr>
              <a:t>coloumb</a:t>
            </a:r>
            <a:endParaRPr lang="en-GB" sz="48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C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4000" smtClean="0"/>
              <a:t>89</a:t>
            </a:fld>
            <a:endParaRPr lang="en-US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278119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‘W’  as in </a:t>
                </a:r>
                <a14:m>
                  <m:oMath xmlns:m="http://schemas.openxmlformats.org/officeDocument/2006/math"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𝑚𝑔</m:t>
                    </m:r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1667" b="-8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Weight 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Newton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N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vector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/>
              <a:t>9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245869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CC880-6743-5A98-5BD9-2A284A829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‘’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3729BD-76CA-B749-83B7-1B61B7AA8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pPr/>
              <a:t>90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A82A2C7-0683-08E1-F060-37AE3C83726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55700" y="2603500"/>
            <a:ext cx="87614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6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32430A-FEE2-0EEB-BC39-1D69277A633D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12631645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CC880-6743-5A98-5BD9-2A284A829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‘’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CF575-D03E-C12B-4EEE-895F05E62D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3729BD-76CA-B749-83B7-1B61B7AA8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pPr/>
              <a:t>91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88D0F8-2FBF-DB87-D526-53098246AE15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40993585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F1C4790-FE3C-4020-8CA7-00621DA7BB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0</TotalTime>
  <Words>1924</Words>
  <Application>Microsoft Office PowerPoint</Application>
  <PresentationFormat>Widescreen</PresentationFormat>
  <Paragraphs>627</Paragraphs>
  <Slides>91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100" baseType="lpstr">
      <vt:lpstr>Calibri</vt:lpstr>
      <vt:lpstr>Cambria Math</vt:lpstr>
      <vt:lpstr>Century Gothic</vt:lpstr>
      <vt:lpstr>Congenial</vt:lpstr>
      <vt:lpstr>Symbol</vt:lpstr>
      <vt:lpstr>Times New Roman</vt:lpstr>
      <vt:lpstr>Trebuchet MS</vt:lpstr>
      <vt:lpstr>Wingdings 3</vt:lpstr>
      <vt:lpstr>Ion Boardroom</vt:lpstr>
      <vt:lpstr>H Physics Quantity, Symbol, Unit, Unit Symbol</vt:lpstr>
      <vt:lpstr>‘F’  as in F=ma</vt:lpstr>
      <vt:lpstr>‘d’  as in v=d/t</vt:lpstr>
      <vt:lpstr>‘s’  as in v=s/t</vt:lpstr>
      <vt:lpstr>‘s’ as in s = ut +1/2   at^2</vt:lpstr>
      <vt:lpstr>‘u’  as in v=u+at</vt:lpstr>
      <vt:lpstr>‘a’  as in a=(v-u)/t</vt:lpstr>
      <vt:lpstr>‘g’  as in W=mg</vt:lpstr>
      <vt:lpstr>‘W’  as in W=mg</vt:lpstr>
      <vt:lpstr>‘Ew’ or W as in E_w=Fd</vt:lpstr>
      <vt:lpstr>‘m’  as in F=ma</vt:lpstr>
      <vt:lpstr>‘h’  as in E_p=mgh</vt:lpstr>
      <vt:lpstr>‘Ep’  as in E_p=mgh</vt:lpstr>
      <vt:lpstr>‘Ek’  as in E_k=1/2 mv^2</vt:lpstr>
      <vt:lpstr>‘P’ as in P=  E/t</vt:lpstr>
      <vt:lpstr>‘F’  as in  F=G (m_1 m_2)/r^2 </vt:lpstr>
      <vt:lpstr>‘G’  as in  F=G (m_1 m_2)/r^2 </vt:lpstr>
      <vt:lpstr>‘W’ as in W=QV</vt:lpstr>
      <vt:lpstr>‘p’  as in p=Ft</vt:lpstr>
      <vt:lpstr>‘p’  as in p=mv</vt:lpstr>
      <vt:lpstr>‘m’  as in p=mv</vt:lpstr>
      <vt:lpstr>‘Ft’  as in  Ft=mv-mu</vt:lpstr>
      <vt:lpstr>‘t^′’  as in〖 t〗^′=t/√(1-(v/c)^2 )</vt:lpstr>
      <vt:lpstr>‘〖 t〗^′’  as in 〖 t〗^′=t/√(1-(v/c)^2 )</vt:lpstr>
      <vt:lpstr>‘t’  as in〖 t〗^′=t/√(1-(v/c)^2 )</vt:lpstr>
      <vt:lpstr>‘l^′’  as in〖 l〗^′=l√(1-(v/c)^2 )</vt:lpstr>
      <vt:lpstr>‘l’  as in〖 l〗^′=l√(1-(v/c)^2 )</vt:lpstr>
      <vt:lpstr>‘f_s’  as in f_o=f_s  (v/(v▁(+) v_s ))</vt:lpstr>
      <vt:lpstr>‘v_s’  as in f_o=f_s  (v/(v▁(+) v_s ))</vt:lpstr>
      <vt:lpstr>‘f_o’  as in f_o=f_s  (v/(v▁(+) v_s ))</vt:lpstr>
      <vt:lpstr>‘c’  as in E=mc^2</vt:lpstr>
      <vt:lpstr>‘〖 l〗^′’  as in l^′=l√(1-(v/c)^2 )</vt:lpstr>
      <vt:lpstr> ‘λ_(observed )’ as in  z=(λ_(observed )-λ_rest)/λ_rest  </vt:lpstr>
      <vt:lpstr>‘λ_(observed )’ as in  z=(λ_(observed )-λ_rest)/λ_rest  </vt:lpstr>
      <vt:lpstr>‘v’  as in z=v/c </vt:lpstr>
      <vt:lpstr>‘z’  as in z=v/c  or z=(λ_(observed )-λ_rest)/λ_rest  </vt:lpstr>
      <vt:lpstr>‘λ_(rest )’ as in  z=(λ_(observed )-λ_rest)/λ_rest  </vt:lpstr>
      <vt:lpstr>‘Ho’ as in v=H_o d</vt:lpstr>
      <vt:lpstr>‘d’ as in v=H_o d</vt:lpstr>
      <vt:lpstr>‘fo’  as in fo="fs" (v/(vv_s ))</vt:lpstr>
      <vt:lpstr>‘v’  as in a=  (v)/t</vt:lpstr>
      <vt:lpstr>‘A’  as in I=P/A</vt:lpstr>
      <vt:lpstr>‘I’  as in I=P/A</vt:lpstr>
      <vt:lpstr>‘R’  as in ∆R=(R_max-R_min)/n</vt:lpstr>
      <vt:lpstr>‘f’  as in T=1/f</vt:lpstr>
      <vt:lpstr>‘T’  as in T=1/f</vt:lpstr>
      <vt:lpstr>‘fs’  as in fo="fs" (v/(vv_s ))</vt:lpstr>
      <vt:lpstr>‘E2’  as in E2-"E1"=hf</vt:lpstr>
      <vt:lpstr>‘E’  as in E =hf</vt:lpstr>
      <vt:lpstr>‘hfo’ as in E_k=hf-hf_o </vt:lpstr>
      <vt:lpstr>‘fo’ as in E_k=hf-hf_o </vt:lpstr>
      <vt:lpstr>‘h’  as in E =hf</vt:lpstr>
      <vt:lpstr>‘’  as in d sin = m </vt:lpstr>
      <vt:lpstr>‘d’  as in d sin = m </vt:lpstr>
      <vt:lpstr>‘d1’  as in   I_1 d_1^2=I_2 d_2^2 </vt:lpstr>
      <vt:lpstr>‘k’  as in I=k/d^2 </vt:lpstr>
      <vt:lpstr>‘I1’  as in   I_1 d_1^2=I_2 d_2^2 </vt:lpstr>
      <vt:lpstr>‘c’  as in n=1/"sin c" </vt:lpstr>
      <vt:lpstr>‘n’  as in    n=("sin " "" _1)/("sin " "" _"2"  )</vt:lpstr>
      <vt:lpstr>‘v1’  as in  sin⁡〖θ_1 〗/sin⁡〖θ_2 〗 =λ_1/λ_2 =v_1/v_2  </vt:lpstr>
      <vt:lpstr>‘Ipeak’  as in 〖 I〗_rms=I_peak/√2</vt:lpstr>
      <vt:lpstr>‘Irms’  as in 〖 I〗_rms=I_peak/√2</vt:lpstr>
      <vt:lpstr>‘Vpeak’  as in 〖 V〗_rms=V_peak/√2</vt:lpstr>
      <vt:lpstr>‘Vrms’  as in 〖 V〗_rms=V_peak/√2</vt:lpstr>
      <vt:lpstr>‘T’  as in T=1/f</vt:lpstr>
      <vt:lpstr>‘A’  as in height of a wave</vt:lpstr>
      <vt:lpstr>‘C’  as in E=1/2 CV2</vt:lpstr>
      <vt:lpstr>‘p’  as in p=F/A</vt:lpstr>
      <vt:lpstr>‘Q’  as in Q=It</vt:lpstr>
      <vt:lpstr>‘V’  as in V=IR</vt:lpstr>
      <vt:lpstr>‘I’  as in V=IR</vt:lpstr>
      <vt:lpstr>‘RT’  as in  1/R_T =1/R_1 +1/R_2 +… </vt:lpstr>
      <vt:lpstr>‘R’  as in V=IR</vt:lpstr>
      <vt:lpstr>‘R’  as in E=I(R+r)</vt:lpstr>
      <vt:lpstr>‘’  as in v=f</vt:lpstr>
      <vt:lpstr>‘A’  as in p=F/A</vt:lpstr>
      <vt:lpstr>‘r’  as in  "=V+Ir"</vt:lpstr>
      <vt:lpstr>‘ or E’  as in  "=V+Ir"</vt:lpstr>
      <vt:lpstr>‘Q’  as in C=Q/V</vt:lpstr>
      <vt:lpstr>‘Q’as in E=1/2 QV=1/2 CV^2=1/2  Q^2/C </vt:lpstr>
      <vt:lpstr>‘t’  as in a=(v-u)/t</vt:lpstr>
      <vt:lpstr>R_2   as in V_2=(R_2/(R_1+ R_2 )) V_s</vt:lpstr>
      <vt:lpstr>V_s   as in V_2=(R_2/(R_1+ R_2 )) V_s</vt:lpstr>
      <vt:lpstr>‘’  as in v=f</vt:lpstr>
      <vt:lpstr>‘m’as in Path difference=mλ or (m+1/2)λ</vt:lpstr>
      <vt:lpstr>‘I’  as in V=IR</vt:lpstr>
      <vt:lpstr>V_2   as in V_2=(R_2/(R_1+ R_2 )) V_s</vt:lpstr>
      <vt:lpstr>‘RT’  as in  R_T=R_1+R_2+… </vt:lpstr>
      <vt:lpstr>‘Q’ as in W=QV</vt:lpstr>
      <vt:lpstr>‘’</vt:lpstr>
      <vt:lpstr>‘’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N5 Physics Quantity, Symbol, Unit, Unit Symbol</dc:title>
  <dc:creator>Mrs Hargreaves</dc:creator>
  <cp:lastModifiedBy>Mrs Hargreaves</cp:lastModifiedBy>
  <cp:revision>3</cp:revision>
  <dcterms:created xsi:type="dcterms:W3CDTF">2023-09-04T11:01:24Z</dcterms:created>
  <dcterms:modified xsi:type="dcterms:W3CDTF">2024-01-14T11:48:50Z</dcterms:modified>
</cp:coreProperties>
</file>