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1" r:id="rId3"/>
    <p:sldId id="258" r:id="rId4"/>
    <p:sldId id="270" r:id="rId5"/>
    <p:sldId id="260" r:id="rId6"/>
    <p:sldId id="263" r:id="rId7"/>
    <p:sldId id="267" r:id="rId8"/>
    <p:sldId id="273" r:id="rId9"/>
    <p:sldId id="276" r:id="rId10"/>
    <p:sldId id="262" r:id="rId11"/>
    <p:sldId id="261" r:id="rId12"/>
    <p:sldId id="265" r:id="rId13"/>
    <p:sldId id="272" r:id="rId14"/>
    <p:sldId id="274" r:id="rId15"/>
    <p:sldId id="268" r:id="rId16"/>
    <p:sldId id="275" r:id="rId17"/>
    <p:sldId id="26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39" d="100"/>
          <a:sy n="39" d="100"/>
        </p:scale>
        <p:origin x="-1380" y="-102"/>
      </p:cViewPr>
      <p:guideLst>
        <p:guide orient="horz" pos="2160"/>
        <p:guide pos="2880"/>
      </p:guideLst>
    </p:cSldViewPr>
  </p:slideViewPr>
  <p:notesTextViewPr>
    <p:cViewPr>
      <p:scale>
        <a:sx n="1" d="1"/>
        <a:sy n="1" d="1"/>
      </p:scale>
      <p:origin x="0" y="0"/>
    </p:cViewPr>
  </p:notesTextViewPr>
  <p:sorterViewPr>
    <p:cViewPr>
      <p:scale>
        <a:sx n="100" d="100"/>
        <a:sy n="100" d="100"/>
      </p:scale>
      <p:origin x="0" y="1836"/>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EA278-A4D2-4071-BC19-D9F491982181}" type="datetimeFigureOut">
              <a:rPr lang="en-GB" smtClean="0"/>
              <a:t>25/08/2019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2DF8EC-900B-438D-80ED-0A82554C52C6}" type="slidenum">
              <a:rPr lang="en-GB" smtClean="0"/>
              <a:t>‹#›</a:t>
            </a:fld>
            <a:endParaRPr lang="en-GB"/>
          </a:p>
        </p:txBody>
      </p:sp>
    </p:spTree>
    <p:extLst>
      <p:ext uri="{BB962C8B-B14F-4D97-AF65-F5344CB8AC3E}">
        <p14:creationId xmlns:p14="http://schemas.microsoft.com/office/powerpoint/2010/main" val="400008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0" y="4343144"/>
            <a:ext cx="5487041" cy="4115019"/>
          </a:xfrm>
          <a:prstGeom prst="rect">
            <a:avLst/>
          </a:prstGeom>
        </p:spPr>
        <p:txBody>
          <a:bodyPr/>
          <a:lstStyle/>
          <a:p>
            <a:r>
              <a:rPr lang="en-GB" dirty="0" smtClean="0"/>
              <a:t>Slide 10:</a:t>
            </a:r>
          </a:p>
          <a:p>
            <a:r>
              <a:rPr lang="en-GB" dirty="0" smtClean="0"/>
              <a:t>At Higher we’ve been fortunate enough to have</a:t>
            </a:r>
            <a:r>
              <a:rPr lang="en-GB" baseline="0" dirty="0" smtClean="0"/>
              <a:t> the Police Investigators come in and talk about a crash that many of the local police investigators were involved in. This is a hard hitting talk and really good for the students who are just coming up to driving age. This part of the project actually preceded our initiatives,  but through our collaboration with Police Scotland we were able to incorporate our resources so the lesson ends with the students using more equations of motion and completing momentum equations and being road crash investigators too.</a:t>
            </a:r>
            <a:endParaRPr lang="en-GB" dirty="0"/>
          </a:p>
        </p:txBody>
      </p:sp>
      <p:sp>
        <p:nvSpPr>
          <p:cNvPr id="4" name="Slide Number Placeholder 3"/>
          <p:cNvSpPr>
            <a:spLocks noGrp="1"/>
          </p:cNvSpPr>
          <p:nvPr>
            <p:ph type="sldNum" sz="quarter" idx="10"/>
          </p:nvPr>
        </p:nvSpPr>
        <p:spPr/>
        <p:txBody>
          <a:bodyPr/>
          <a:lstStyle/>
          <a:p>
            <a:fld id="{C8005EE1-2255-4C99-B36A-7E0EEAE08A23}" type="slidenum">
              <a:rPr lang="en-GB" smtClean="0"/>
              <a:t>4</a:t>
            </a:fld>
            <a:endParaRPr lang="en-GB"/>
          </a:p>
        </p:txBody>
      </p:sp>
    </p:spTree>
    <p:extLst>
      <p:ext uri="{BB962C8B-B14F-4D97-AF65-F5344CB8AC3E}">
        <p14:creationId xmlns:p14="http://schemas.microsoft.com/office/powerpoint/2010/main" val="170186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4B3A8E4-EFE3-4E09-8ADA-B2C91CD1E4DF}" type="datetimeFigureOut">
              <a:rPr lang="en-GB" smtClean="0"/>
              <a:t>25/08/2019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412650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B3A8E4-EFE3-4E09-8ADA-B2C91CD1E4DF}" type="datetimeFigureOut">
              <a:rPr lang="en-GB" smtClean="0"/>
              <a:t>25/08/2019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255632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B3A8E4-EFE3-4E09-8ADA-B2C91CD1E4DF}" type="datetimeFigureOut">
              <a:rPr lang="en-GB" smtClean="0"/>
              <a:t>25/08/2019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157478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B3A8E4-EFE3-4E09-8ADA-B2C91CD1E4DF}" type="datetimeFigureOut">
              <a:rPr lang="en-GB" smtClean="0"/>
              <a:t>25/08/2019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384847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3A8E4-EFE3-4E09-8ADA-B2C91CD1E4DF}" type="datetimeFigureOut">
              <a:rPr lang="en-GB" smtClean="0"/>
              <a:t>25/08/2019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356877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4B3A8E4-EFE3-4E09-8ADA-B2C91CD1E4DF}" type="datetimeFigureOut">
              <a:rPr lang="en-GB" smtClean="0"/>
              <a:t>25/08/2019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49602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4B3A8E4-EFE3-4E09-8ADA-B2C91CD1E4DF}" type="datetimeFigureOut">
              <a:rPr lang="en-GB" smtClean="0"/>
              <a:t>25/08/2019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242510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4B3A8E4-EFE3-4E09-8ADA-B2C91CD1E4DF}" type="datetimeFigureOut">
              <a:rPr lang="en-GB" smtClean="0"/>
              <a:t>25/08/2019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390412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3A8E4-EFE3-4E09-8ADA-B2C91CD1E4DF}" type="datetimeFigureOut">
              <a:rPr lang="en-GB" smtClean="0"/>
              <a:t>25/08/2019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35244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3A8E4-EFE3-4E09-8ADA-B2C91CD1E4DF}" type="datetimeFigureOut">
              <a:rPr lang="en-GB" smtClean="0"/>
              <a:t>25/08/2019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186759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3A8E4-EFE3-4E09-8ADA-B2C91CD1E4DF}" type="datetimeFigureOut">
              <a:rPr lang="en-GB" smtClean="0"/>
              <a:t>25/08/2019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11514-C579-43D2-B864-A42A4B3E3AC2}" type="slidenum">
              <a:rPr lang="en-GB" smtClean="0"/>
              <a:t>‹#›</a:t>
            </a:fld>
            <a:endParaRPr lang="en-GB"/>
          </a:p>
        </p:txBody>
      </p:sp>
    </p:spTree>
    <p:extLst>
      <p:ext uri="{BB962C8B-B14F-4D97-AF65-F5344CB8AC3E}">
        <p14:creationId xmlns:p14="http://schemas.microsoft.com/office/powerpoint/2010/main" val="22863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3A8E4-EFE3-4E09-8ADA-B2C91CD1E4DF}" type="datetimeFigureOut">
              <a:rPr lang="en-GB" smtClean="0"/>
              <a:t>25/08/2019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11514-C579-43D2-B864-A42A4B3E3AC2}" type="slidenum">
              <a:rPr lang="en-GB" smtClean="0"/>
              <a:t>‹#›</a:t>
            </a:fld>
            <a:endParaRPr lang="en-GB"/>
          </a:p>
        </p:txBody>
      </p:sp>
    </p:spTree>
    <p:extLst>
      <p:ext uri="{BB962C8B-B14F-4D97-AF65-F5344CB8AC3E}">
        <p14:creationId xmlns:p14="http://schemas.microsoft.com/office/powerpoint/2010/main" val="3076442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wav"/><Relationship Id="rId7" Type="http://schemas.openxmlformats.org/officeDocument/2006/relationships/image" Target="../media/image3.gif"/><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2636912"/>
            <a:ext cx="6586500" cy="1470025"/>
          </a:xfrm>
        </p:spPr>
        <p:txBody>
          <a:bodyPr>
            <a:normAutofit/>
          </a:bodyPr>
          <a:lstStyle/>
          <a:p>
            <a:r>
              <a:rPr lang="en-GB"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Our  Journey</a:t>
            </a:r>
            <a:endParaRPr lang="en-GB"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ubtitle 2"/>
          <p:cNvSpPr>
            <a:spLocks noGrp="1"/>
          </p:cNvSpPr>
          <p:nvPr>
            <p:ph type="subTitle" idx="1"/>
          </p:nvPr>
        </p:nvSpPr>
        <p:spPr>
          <a:xfrm>
            <a:off x="1691680" y="4437112"/>
            <a:ext cx="6400800" cy="1752600"/>
          </a:xfrm>
        </p:spPr>
        <p:txBody>
          <a:bodyPr/>
          <a:lstStyle/>
          <a:p>
            <a:r>
              <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Lockerbie Academy </a:t>
            </a:r>
          </a:p>
          <a:p>
            <a:r>
              <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&amp; </a:t>
            </a:r>
          </a:p>
          <a:p>
            <a:r>
              <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Police Scotland</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p:cNvSpPr txBox="1"/>
          <p:nvPr/>
        </p:nvSpPr>
        <p:spPr>
          <a:xfrm>
            <a:off x="4067944" y="1988840"/>
            <a:ext cx="1944216" cy="1754326"/>
          </a:xfrm>
          <a:prstGeom prst="rect">
            <a:avLst/>
          </a:prstGeom>
          <a:noFill/>
        </p:spPr>
        <p:txBody>
          <a:bodyPr wrap="square" rtlCol="0">
            <a:spAutoFit/>
          </a:bodyPr>
          <a:lstStyle/>
          <a:p>
            <a:r>
              <a:rPr lang="en-GB"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Safe</a:t>
            </a:r>
          </a:p>
          <a:p>
            <a:r>
              <a:rPr lang="en-GB"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GB"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90520"/>
            <a:ext cx="1883048" cy="1883048"/>
          </a:xfrm>
          <a:prstGeom prst="rect">
            <a:avLst/>
          </a:prstGeom>
        </p:spPr>
      </p:pic>
      <p:pic>
        <p:nvPicPr>
          <p:cNvPr id="6" name="Picture 2" descr="Image result for police scotland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5559" y="235514"/>
            <a:ext cx="3448190" cy="1793059"/>
          </a:xfrm>
          <a:prstGeom prst="rect">
            <a:avLst/>
          </a:prstGeom>
          <a:solidFill>
            <a:schemeClr val="tx1">
              <a:alpha val="46000"/>
            </a:schemeClr>
          </a:solidFill>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2108777"/>
            <a:ext cx="2567826" cy="4420746"/>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86558824"/>
      </p:ext>
    </p:extLst>
  </p:cSld>
  <p:clrMapOvr>
    <a:masterClrMapping/>
  </p:clrMapOvr>
  <mc:AlternateContent xmlns:mc="http://schemas.openxmlformats.org/markup-compatibility/2006">
    <mc:Choice xmlns:p14="http://schemas.microsoft.com/office/powerpoint/2010/main" Requires="p14">
      <p:transition spd="slow" p14:dur="2000" advTm="15497"/>
    </mc:Choice>
    <mc:Fallback>
      <p:transition spd="slow" advTm="1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0"/>
                                        <p:tgtEl>
                                          <p:spTgt spid="4">
                                            <p:txEl>
                                              <p:pRg st="1" end="1"/>
                                            </p:txEl>
                                          </p:spTgt>
                                        </p:tgtEl>
                                      </p:cBhvr>
                                    </p:animEffect>
                                    <p:anim calcmode="lin" valueType="num">
                                      <p:cBhvr>
                                        <p:cTn id="1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414" t="20437" r="21355" b="6251"/>
          <a:stretch/>
        </p:blipFill>
        <p:spPr bwMode="auto">
          <a:xfrm>
            <a:off x="34663" y="33220"/>
            <a:ext cx="9171549" cy="649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20826204">
            <a:off x="-339759" y="1322591"/>
            <a:ext cx="6872542" cy="5157192"/>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6163136"/>
      </p:ext>
    </p:extLst>
  </p:cSld>
  <p:clrMapOvr>
    <a:masterClrMapping/>
  </p:clrMapOvr>
  <mc:AlternateContent xmlns:mc="http://schemas.openxmlformats.org/markup-compatibility/2006">
    <mc:Choice xmlns:p14="http://schemas.microsoft.com/office/powerpoint/2010/main" Requires="p14">
      <p:transition spd="slow" p14:dur="2000" advTm="5635"/>
    </mc:Choice>
    <mc:Fallback>
      <p:transition spd="slow" advTm="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16632"/>
            <a:ext cx="9605754"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6333987"/>
      </p:ext>
    </p:extLst>
  </p:cSld>
  <p:clrMapOvr>
    <a:masterClrMapping/>
  </p:clrMapOvr>
  <mc:AlternateContent xmlns:mc="http://schemas.openxmlformats.org/markup-compatibility/2006">
    <mc:Choice xmlns:p14="http://schemas.microsoft.com/office/powerpoint/2010/main" Requires="p14">
      <p:transition spd="slow" p14:dur="2000" advTm="5727"/>
    </mc:Choice>
    <mc:Fallback>
      <p:transition spd="slow" advTm="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215" t="13889" r="27156" b="5204"/>
          <a:stretch/>
        </p:blipFill>
        <p:spPr bwMode="auto">
          <a:xfrm>
            <a:off x="1187623" y="260648"/>
            <a:ext cx="6643319"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720807"/>
      </p:ext>
    </p:extLst>
  </p:cSld>
  <p:clrMapOvr>
    <a:masterClrMapping/>
  </p:clrMapOvr>
  <mc:AlternateContent xmlns:mc="http://schemas.openxmlformats.org/markup-compatibility/2006">
    <mc:Choice xmlns:p14="http://schemas.microsoft.com/office/powerpoint/2010/main" Requires="p14">
      <p:transition spd="slow" p14:dur="2000" advTm="8836"/>
    </mc:Choice>
    <mc:Fallback>
      <p:transition spd="slow" advTm="8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67544" y="0"/>
            <a:ext cx="8383171" cy="6773221"/>
            <a:chOff x="467544" y="0"/>
            <a:chExt cx="8383171" cy="6773221"/>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0"/>
              <a:ext cx="8383171" cy="6773221"/>
            </a:xfrm>
            <a:prstGeom prst="rect">
              <a:avLst/>
            </a:prstGeom>
          </p:spPr>
        </p:pic>
        <p:sp>
          <p:nvSpPr>
            <p:cNvPr id="6" name="Rectangle 5"/>
            <p:cNvSpPr/>
            <p:nvPr/>
          </p:nvSpPr>
          <p:spPr>
            <a:xfrm>
              <a:off x="1403648" y="2204864"/>
              <a:ext cx="2736304" cy="288032"/>
            </a:xfrm>
            <a:prstGeom prst="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29146"/>
      </p:ext>
    </p:extLst>
  </p:cSld>
  <p:clrMapOvr>
    <a:masterClrMapping/>
  </p:clrMapOvr>
  <mc:AlternateContent xmlns:mc="http://schemas.openxmlformats.org/markup-compatibility/2006">
    <mc:Choice xmlns:p14="http://schemas.microsoft.com/office/powerpoint/2010/main" Requires="p14">
      <p:transition spd="slow" p14:dur="2000" advTm="9475"/>
    </mc:Choice>
    <mc:Fallback>
      <p:transition spd="slow" advTm="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82714" cy="66252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16632"/>
            <a:ext cx="4432357" cy="35028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4201" y="3739751"/>
            <a:ext cx="4438430" cy="288551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9087109"/>
      </p:ext>
    </p:extLst>
  </p:cSld>
  <p:clrMapOvr>
    <a:masterClrMapping/>
  </p:clrMapOvr>
  <mc:AlternateContent xmlns:mc="http://schemas.openxmlformats.org/markup-compatibility/2006">
    <mc:Choice xmlns:p14="http://schemas.microsoft.com/office/powerpoint/2010/main" Requires="p14">
      <p:transition spd="slow" p14:dur="2000" advTm="10232"/>
    </mc:Choice>
    <mc:Fallback>
      <p:transition spd="slow" advTm="1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721" t="18651" r="14439" b="9325"/>
          <a:stretch/>
        </p:blipFill>
        <p:spPr bwMode="auto">
          <a:xfrm>
            <a:off x="0" y="476672"/>
            <a:ext cx="9347200" cy="526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9603644"/>
      </p:ext>
    </p:extLst>
  </p:cSld>
  <p:clrMapOvr>
    <a:masterClrMapping/>
  </p:clrMapOvr>
  <mc:AlternateContent xmlns:mc="http://schemas.openxmlformats.org/markup-compatibility/2006">
    <mc:Choice xmlns:p14="http://schemas.microsoft.com/office/powerpoint/2010/main" Requires="p14">
      <p:transition spd="slow" p14:dur="2000" advTm="6899"/>
    </mc:Choice>
    <mc:Fallback>
      <p:transition spd="slow" advTm="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648072"/>
          </a:xfrm>
        </p:spPr>
        <p:txBody>
          <a:bodyPr>
            <a:normAutofit fontScale="90000"/>
          </a:bodyPr>
          <a:lstStyle/>
          <a:p>
            <a:pPr>
              <a:spcBef>
                <a:spcPts val="600"/>
              </a:spcBef>
              <a:spcAft>
                <a:spcPts val="600"/>
              </a:spcAft>
            </a:pPr>
            <a:r>
              <a:rPr lang="en-GB" dirty="0" smtClean="0"/>
              <a:t>Evaluation: Road </a:t>
            </a:r>
            <a:r>
              <a:rPr lang="en-GB" dirty="0"/>
              <a:t>Safety </a:t>
            </a:r>
            <a:r>
              <a:rPr lang="en-GB" dirty="0" smtClean="0"/>
              <a:t>=7.6/10</a:t>
            </a:r>
            <a:r>
              <a:rPr lang="en-GB" dirty="0"/>
              <a:t/>
            </a:r>
            <a:br>
              <a:rPr lang="en-GB" dirty="0"/>
            </a:br>
            <a:endParaRPr lang="en-GB" dirty="0"/>
          </a:p>
        </p:txBody>
      </p:sp>
      <p:sp>
        <p:nvSpPr>
          <p:cNvPr id="3" name="Content Placeholder 2"/>
          <p:cNvSpPr>
            <a:spLocks noGrp="1"/>
          </p:cNvSpPr>
          <p:nvPr>
            <p:ph idx="1"/>
          </p:nvPr>
        </p:nvSpPr>
        <p:spPr>
          <a:xfrm>
            <a:off x="107504" y="1052736"/>
            <a:ext cx="8928992" cy="5688632"/>
          </a:xfrm>
        </p:spPr>
        <p:txBody>
          <a:bodyPr>
            <a:normAutofit fontScale="62500" lnSpcReduction="20000"/>
          </a:bodyPr>
          <a:lstStyle/>
          <a:p>
            <a:r>
              <a:rPr lang="en-GB" sz="4500" dirty="0" smtClean="0"/>
              <a:t>it </a:t>
            </a:r>
            <a:r>
              <a:rPr lang="en-GB" sz="4500" dirty="0"/>
              <a:t>was the best topic that we had done so far and I really enjoyed it</a:t>
            </a:r>
          </a:p>
          <a:p>
            <a:r>
              <a:rPr lang="en-GB" sz="4500" dirty="0" smtClean="0"/>
              <a:t>it </a:t>
            </a:r>
            <a:r>
              <a:rPr lang="en-GB" sz="4500" dirty="0"/>
              <a:t>was very exciting and had a lot of practical</a:t>
            </a:r>
          </a:p>
          <a:p>
            <a:r>
              <a:rPr lang="en-GB" sz="4500" dirty="0" smtClean="0"/>
              <a:t>road </a:t>
            </a:r>
            <a:r>
              <a:rPr lang="en-GB" sz="4500" dirty="0"/>
              <a:t>safety was really fun and it will help in the future </a:t>
            </a:r>
            <a:endParaRPr lang="en-GB" sz="4500" dirty="0" smtClean="0"/>
          </a:p>
          <a:p>
            <a:pPr lvl="0"/>
            <a:r>
              <a:rPr lang="en-GB" sz="4500" dirty="0"/>
              <a:t>I enjoyed the road safety topic because I got to learn what makes a good driver.</a:t>
            </a:r>
          </a:p>
          <a:p>
            <a:pPr lvl="0"/>
            <a:r>
              <a:rPr lang="en-GB" sz="4500" dirty="0"/>
              <a:t>I enjoyed this topic and found it </a:t>
            </a:r>
            <a:r>
              <a:rPr lang="en-GB" sz="4500" dirty="0" smtClean="0"/>
              <a:t>easy </a:t>
            </a:r>
            <a:r>
              <a:rPr lang="en-GB" sz="4500" dirty="0"/>
              <a:t>for me to understand.</a:t>
            </a:r>
          </a:p>
          <a:p>
            <a:pPr lvl="0"/>
            <a:r>
              <a:rPr lang="en-GB" sz="4500" dirty="0"/>
              <a:t>I liked this topic my </a:t>
            </a:r>
            <a:r>
              <a:rPr lang="en-GB" sz="4500" dirty="0" smtClean="0"/>
              <a:t>favourite </a:t>
            </a:r>
            <a:r>
              <a:rPr lang="en-GB" sz="4500" dirty="0"/>
              <a:t>part is when we were seeing the speed with the toy cars on the road mat.</a:t>
            </a:r>
          </a:p>
          <a:p>
            <a:pPr lvl="0"/>
            <a:r>
              <a:rPr lang="en-GB" sz="4500" dirty="0"/>
              <a:t>I enjoyed this topic when we were learning about all the different road signs and what they meant and how you can get fined for not following them correctly.</a:t>
            </a:r>
          </a:p>
          <a:p>
            <a:pPr lvl="0"/>
            <a:r>
              <a:rPr lang="en-GB" sz="4500" dirty="0"/>
              <a:t>I enjoyed playing with the toy </a:t>
            </a:r>
            <a:r>
              <a:rPr lang="en-GB" sz="4500" dirty="0" smtClean="0"/>
              <a:t>cars</a:t>
            </a:r>
            <a:endParaRPr lang="en-GB" sz="4500" dirty="0"/>
          </a:p>
          <a:p>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1842521"/>
      </p:ext>
    </p:extLst>
  </p:cSld>
  <p:clrMapOvr>
    <a:masterClrMapping/>
  </p:clrMapOvr>
  <mc:AlternateContent xmlns:mc="http://schemas.openxmlformats.org/markup-compatibility/2006">
    <mc:Choice xmlns:p14="http://schemas.microsoft.com/office/powerpoint/2010/main" Requires="p14">
      <p:transition spd="slow" p14:dur="2000" advTm="12996"/>
    </mc:Choice>
    <mc:Fallback>
      <p:transition spd="slow" advTm="1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864096"/>
          </a:xfrm>
        </p:spPr>
        <p:txBody>
          <a:bodyPr/>
          <a:lstStyle/>
          <a:p>
            <a:r>
              <a:rPr lang="en-GB"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Happy 15</a:t>
            </a:r>
            <a:r>
              <a:rPr lang="en-GB" b="1" baseline="30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t>
            </a:r>
            <a:r>
              <a:rPr lang="en-GB"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Anniversary ERSC</a:t>
            </a:r>
            <a:endParaRPr lang="en-GB"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happy leonardo dicaprio GIF by Robert E Blackmon"/>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9992" y="980728"/>
            <a:ext cx="7688854" cy="43249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95536" y="5445224"/>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effectLst>
                  <a:outerShdw blurRad="38100" dist="38100" dir="2700000" algn="tl">
                    <a:srgbClr val="000000">
                      <a:alpha val="43137"/>
                    </a:srgbClr>
                  </a:outerShdw>
                </a:effectLst>
              </a:rPr>
              <a:t>Life is for living, so let’s continue to stop people from cutting it short</a:t>
            </a:r>
            <a:endParaRPr lang="en-GB" dirty="0">
              <a:effectLst>
                <a:outerShdw blurRad="38100" dist="38100" dir="2700000" algn="tl">
                  <a:srgbClr val="000000">
                    <a:alpha val="43137"/>
                  </a:srgbClr>
                </a:outerShdw>
              </a:effectLs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3799818"/>
      </p:ext>
    </p:extLst>
  </p:cSld>
  <p:clrMapOvr>
    <a:masterClrMapping/>
  </p:clrMapOvr>
  <mc:AlternateContent xmlns:mc="http://schemas.openxmlformats.org/markup-compatibility/2006">
    <mc:Choice xmlns:p14="http://schemas.microsoft.com/office/powerpoint/2010/main" Requires="p14">
      <p:transition spd="slow" p14:dur="2000" advTm="10879"/>
    </mc:Choice>
    <mc:Fallback>
      <p:transition spd="slow" advTm="1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609" t="1389" r="13324" b="7955"/>
          <a:stretch/>
        </p:blipFill>
        <p:spPr bwMode="auto">
          <a:xfrm>
            <a:off x="107505" y="115423"/>
            <a:ext cx="8982460" cy="626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3946770"/>
      </p:ext>
    </p:extLst>
  </p:cSld>
  <p:clrMapOvr>
    <a:masterClrMapping/>
  </p:clrMapOvr>
  <mc:AlternateContent xmlns:mc="http://schemas.openxmlformats.org/markup-compatibility/2006">
    <mc:Choice xmlns:p14="http://schemas.microsoft.com/office/powerpoint/2010/main" Requires="p14">
      <p:transition spd="slow" p14:dur="2000" advTm="7969"/>
    </mc:Choice>
    <mc:Fallback>
      <p:transition spd="slow" advTm="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328" r="22328"/>
          <a:stretch/>
        </p:blipFill>
        <p:spPr>
          <a:xfrm>
            <a:off x="107504" y="188640"/>
            <a:ext cx="3858735" cy="52292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17940"/>
          <a:stretch/>
        </p:blipFill>
        <p:spPr>
          <a:xfrm>
            <a:off x="3383360" y="2177960"/>
            <a:ext cx="5760640" cy="4680039"/>
          </a:xfrm>
          <a:prstGeom prst="rect">
            <a:avLst/>
          </a:prstGeom>
        </p:spPr>
      </p:pic>
      <p:sp>
        <p:nvSpPr>
          <p:cNvPr id="7" name="TextBox 6"/>
          <p:cNvSpPr txBox="1"/>
          <p:nvPr/>
        </p:nvSpPr>
        <p:spPr>
          <a:xfrm>
            <a:off x="3966239" y="352576"/>
            <a:ext cx="5013167" cy="707886"/>
          </a:xfrm>
          <a:prstGeom prst="rect">
            <a:avLst/>
          </a:prstGeom>
          <a:noFill/>
        </p:spPr>
        <p:txBody>
          <a:bodyPr wrap="none" rtlCol="0">
            <a:spAutoFit/>
          </a:bodyPr>
          <a:lstStyle/>
          <a:p>
            <a:r>
              <a:rPr lang="en-GB"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sym typeface="Symbol"/>
              </a:rPr>
              <a:t></a:t>
            </a:r>
            <a:r>
              <a:rPr lang="en-GB"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Nobel Prize Winners</a:t>
            </a:r>
            <a:endParaRPr lang="en-GB"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TextBox 7"/>
          <p:cNvSpPr txBox="1"/>
          <p:nvPr/>
        </p:nvSpPr>
        <p:spPr>
          <a:xfrm>
            <a:off x="265134" y="5689814"/>
            <a:ext cx="2617063" cy="769441"/>
          </a:xfrm>
          <a:prstGeom prst="rect">
            <a:avLst/>
          </a:prstGeom>
          <a:noFill/>
        </p:spPr>
        <p:txBody>
          <a:bodyPr wrap="none" rtlCol="0">
            <a:spAutoFit/>
          </a:bodyPr>
          <a:lstStyle/>
          <a:p>
            <a:r>
              <a:rPr lang="en-GB"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Royalty </a:t>
            </a:r>
            <a:r>
              <a:rPr lang="en-GB"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sym typeface="Symbol"/>
              </a:rPr>
              <a:t></a:t>
            </a:r>
            <a:endParaRPr lang="en-GB"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7894671"/>
      </p:ext>
    </p:extLst>
  </p:cSld>
  <p:clrMapOvr>
    <a:masterClrMapping/>
  </p:clrMapOvr>
  <mc:AlternateContent xmlns:mc="http://schemas.openxmlformats.org/markup-compatibility/2006">
    <mc:Choice xmlns:p14="http://schemas.microsoft.com/office/powerpoint/2010/main" Requires="p14">
      <p:transition spd="slow" p14:dur="2000" advTm="9604"/>
    </mc:Choice>
    <mc:Fallback>
      <p:transition spd="slow" advTm="9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My Documents\WEBSITE\Road Crash Resources\the Glen 1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3" y="980728"/>
            <a:ext cx="3353460" cy="25133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My Documents\WEBSITE\Road Crash Resources\The Physics of Road Crashes\pp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753198"/>
            <a:ext cx="3686002" cy="251334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F:\My Documents\WEBSITE\Road Crash Resources\The Physics of Road Crashes\bbc news.png"/>
          <p:cNvPicPr>
            <a:picLocks noGrp="1" noChangeAspect="1" noChangeArrowheads="1"/>
          </p:cNvPicPr>
          <p:nvPr>
            <p:ph sz="quarter" idx="4294967295"/>
          </p:nvPr>
        </p:nvPicPr>
        <p:blipFill rotWithShape="1">
          <a:blip r:embed="rId7">
            <a:extLst>
              <a:ext uri="{28A0092B-C50C-407E-A947-70E740481C1C}">
                <a14:useLocalDpi xmlns:a14="http://schemas.microsoft.com/office/drawing/2010/main" val="0"/>
              </a:ext>
            </a:extLst>
          </a:blip>
          <a:srcRect l="3802" r="23820"/>
          <a:stretch/>
        </p:blipFill>
        <p:spPr bwMode="auto">
          <a:xfrm>
            <a:off x="5594034" y="3717032"/>
            <a:ext cx="3549966" cy="2687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My Documents\WEBSITE\Road Crash Resources\2 cars dimensions.JPG"/>
          <p:cNvPicPr>
            <a:picLocks noChangeAspect="1" noChangeArrowheads="1"/>
          </p:cNvPicPr>
          <p:nvPr/>
        </p:nvPicPr>
        <p:blipFill rotWithShape="1">
          <a:blip r:embed="rId8">
            <a:extLst>
              <a:ext uri="{28A0092B-C50C-407E-A947-70E740481C1C}">
                <a14:useLocalDpi xmlns:a14="http://schemas.microsoft.com/office/drawing/2010/main" val="0"/>
              </a:ext>
            </a:extLst>
          </a:blip>
          <a:srcRect l="2452" t="-16408" r="17066" b="16408"/>
          <a:stretch/>
        </p:blipFill>
        <p:spPr bwMode="auto">
          <a:xfrm>
            <a:off x="0" y="2924944"/>
            <a:ext cx="5779747" cy="3636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20228" y="1477328"/>
            <a:ext cx="5544260" cy="147732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Relevant</a:t>
            </a:r>
          </a:p>
          <a:p>
            <a:pPr marL="285750" indent="-285750">
              <a:buFont typeface="Arial" panose="020B0604020202020204" pitchFamily="34" charset="0"/>
              <a:buChar char="•"/>
            </a:pPr>
            <a:r>
              <a:rPr lang="en-GB" b="1" dirty="0" smtClean="0"/>
              <a:t>Hard hitting</a:t>
            </a:r>
          </a:p>
          <a:p>
            <a:pPr marL="285750" indent="-285750">
              <a:buFont typeface="Arial" panose="020B0604020202020204" pitchFamily="34" charset="0"/>
              <a:buChar char="•"/>
            </a:pPr>
            <a:r>
              <a:rPr lang="en-GB" b="1" dirty="0" smtClean="0"/>
              <a:t>Thought provoking</a:t>
            </a:r>
          </a:p>
          <a:p>
            <a:pPr marL="285750" indent="-285750">
              <a:buFont typeface="Arial" panose="020B0604020202020204" pitchFamily="34" charset="0"/>
              <a:buChar char="•"/>
            </a:pPr>
            <a:r>
              <a:rPr lang="en-GB" b="1" dirty="0" smtClean="0"/>
              <a:t>Necessary</a:t>
            </a:r>
          </a:p>
          <a:p>
            <a:pPr marL="285750" indent="-285750">
              <a:buFont typeface="Arial" panose="020B0604020202020204" pitchFamily="34" charset="0"/>
              <a:buChar char="•"/>
            </a:pPr>
            <a:r>
              <a:rPr lang="en-GB" b="1" dirty="0" smtClean="0"/>
              <a:t>Context</a:t>
            </a:r>
            <a:endParaRPr lang="en-GB" b="1" dirty="0"/>
          </a:p>
        </p:txBody>
      </p:sp>
      <p:sp>
        <p:nvSpPr>
          <p:cNvPr id="9" name="Rectangle 8"/>
          <p:cNvSpPr/>
          <p:nvPr/>
        </p:nvSpPr>
        <p:spPr>
          <a:xfrm>
            <a:off x="1620358" y="106867"/>
            <a:ext cx="4572000" cy="584775"/>
          </a:xfrm>
          <a:prstGeom prst="rect">
            <a:avLst/>
          </a:prstGeom>
        </p:spPr>
        <p:txBody>
          <a:bodyPr>
            <a:spAutoFit/>
          </a:bodyPr>
          <a:lstStyle/>
          <a:p>
            <a:pPr algn="ctr"/>
            <a:r>
              <a:rPr lang="en-GB" sz="3200" b="1" dirty="0" smtClean="0"/>
              <a:t>The GLEN crash of 2006</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7913631"/>
      </p:ext>
    </p:extLst>
  </p:cSld>
  <p:clrMapOvr>
    <a:masterClrMapping/>
  </p:clrMapOvr>
  <mc:AlternateContent xmlns:mc="http://schemas.openxmlformats.org/markup-compatibility/2006">
    <mc:Choice xmlns:p14="http://schemas.microsoft.com/office/powerpoint/2010/main" Requires="p14">
      <p:transition spd="slow" p14:dur="2000" advTm="13407"/>
    </mc:Choice>
    <mc:Fallback>
      <p:transition spd="slow" advTm="1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67544" y="788383"/>
            <a:ext cx="5910396" cy="442769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2276872"/>
            <a:ext cx="2361331" cy="419689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6597811"/>
      </p:ext>
    </p:extLst>
  </p:cSld>
  <p:clrMapOvr>
    <a:masterClrMapping/>
  </p:clrMapOvr>
  <mc:AlternateContent xmlns:mc="http://schemas.openxmlformats.org/markup-compatibility/2006">
    <mc:Choice xmlns:p14="http://schemas.microsoft.com/office/powerpoint/2010/main" Requires="p14">
      <p:transition spd="slow" p14:dur="2000" advTm="9749"/>
    </mc:Choice>
    <mc:Fallback>
      <p:transition spd="slow" advTm="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22376" b="10707"/>
          <a:stretch/>
        </p:blipFill>
        <p:spPr bwMode="auto">
          <a:xfrm>
            <a:off x="-350472" y="260648"/>
            <a:ext cx="9468545" cy="612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0017714"/>
      </p:ext>
    </p:extLst>
  </p:cSld>
  <p:clrMapOvr>
    <a:masterClrMapping/>
  </p:clrMapOvr>
  <mc:AlternateContent xmlns:mc="http://schemas.openxmlformats.org/markup-compatibility/2006">
    <mc:Choice xmlns:p14="http://schemas.microsoft.com/office/powerpoint/2010/main" Requires="p14">
      <p:transition spd="slow" p14:dur="2000" advTm="7940"/>
    </mc:Choice>
    <mc:Fallback>
      <p:transition spd="slow" advTm="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8" y="38100"/>
            <a:ext cx="9039225"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3901414"/>
      </p:ext>
    </p:extLst>
  </p:cSld>
  <p:clrMapOvr>
    <a:masterClrMapping/>
  </p:clrMapOvr>
  <mc:AlternateContent xmlns:mc="http://schemas.openxmlformats.org/markup-compatibility/2006">
    <mc:Choice xmlns:p14="http://schemas.microsoft.com/office/powerpoint/2010/main" Requires="p14">
      <p:transition spd="slow" p14:dur="2000" advTm="13867"/>
    </mc:Choice>
    <mc:Fallback>
      <p:transition spd="slow" advTm="1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y Documents\WEBSITE\blog\Science on Stage\DDehf6jXgAENLh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393"/>
            <a:ext cx="9144000" cy="6833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6877" t="18453" r="13881" b="61309"/>
          <a:stretch/>
        </p:blipFill>
        <p:spPr bwMode="auto">
          <a:xfrm>
            <a:off x="5472544" y="1628800"/>
            <a:ext cx="3458941" cy="134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159" t="18453" r="64813" b="61309"/>
          <a:stretch/>
        </p:blipFill>
        <p:spPr bwMode="auto">
          <a:xfrm>
            <a:off x="5724128" y="116632"/>
            <a:ext cx="2723875" cy="134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241907"/>
      </p:ext>
    </p:extLst>
  </p:cSld>
  <p:clrMapOvr>
    <a:masterClrMapping/>
  </p:clrMapOvr>
  <mc:AlternateContent xmlns:mc="http://schemas.openxmlformats.org/markup-compatibility/2006">
    <mc:Choice xmlns:p14="http://schemas.microsoft.com/office/powerpoint/2010/main" Requires="p14">
      <p:transition spd="slow" p14:dur="2000" advTm="10189"/>
    </mc:Choice>
    <mc:Fallback>
      <p:transition spd="slow" advTm="1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29209" cy="6858000"/>
          </a:xfrm>
          <a:prstGeom prst="rect">
            <a:avLst/>
          </a:prstGeom>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414" t="20437" r="57996" b="42907"/>
          <a:stretch/>
        </p:blipFill>
        <p:spPr bwMode="auto">
          <a:xfrm rot="410509">
            <a:off x="5940152" y="3429000"/>
            <a:ext cx="3400515" cy="324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6701801"/>
      </p:ext>
    </p:extLst>
  </p:cSld>
  <p:clrMapOvr>
    <a:masterClrMapping/>
  </p:clrMapOvr>
  <mc:AlternateContent xmlns:mc="http://schemas.openxmlformats.org/markup-compatibility/2006">
    <mc:Choice xmlns:p14="http://schemas.microsoft.com/office/powerpoint/2010/main" Requires="p14">
      <p:transition spd="slow" p14:dur="2000" advTm="4347"/>
    </mc:Choice>
    <mc:Fallback>
      <p:transition spd="slow" advTm="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3"/>
</p:tagLst>
</file>

<file path=ppt/theme/theme1.xml><?xml version="1.0" encoding="utf-8"?>
<a:theme xmlns:a="http://schemas.openxmlformats.org/drawingml/2006/main" name="Office Theme">
  <a:themeElements>
    <a:clrScheme name="Custom 1">
      <a:dk1>
        <a:srgbClr val="00007F"/>
      </a:dk1>
      <a:lt1>
        <a:srgbClr val="FFFF00"/>
      </a:lt1>
      <a:dk2>
        <a:srgbClr val="0F243E"/>
      </a:dk2>
      <a:lt2>
        <a:srgbClr val="FFFF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281</Words>
  <Application>Microsoft Office PowerPoint</Application>
  <PresentationFormat>On-screen Show (4:3)</PresentationFormat>
  <Paragraphs>28</Paragraphs>
  <Slides>17</Slides>
  <Notes>1</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Our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Road Safety =7.6/10 </vt:lpstr>
      <vt:lpstr>Happy 15th Anniversary ERSC</vt:lpstr>
    </vt:vector>
  </TitlesOfParts>
  <Company>Altiris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Hargreaves</dc:creator>
  <cp:lastModifiedBy>Jennie Hargreaves</cp:lastModifiedBy>
  <cp:revision>23</cp:revision>
  <dcterms:created xsi:type="dcterms:W3CDTF">2019-08-23T19:53:38Z</dcterms:created>
  <dcterms:modified xsi:type="dcterms:W3CDTF">2019-08-25T15:47:50Z</dcterms:modified>
</cp:coreProperties>
</file>